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9.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0.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2.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714" r:id="rId3"/>
    <p:sldMasterId id="2147483726" r:id="rId4"/>
    <p:sldMasterId id="2147483738" r:id="rId5"/>
    <p:sldMasterId id="2147483740" r:id="rId6"/>
    <p:sldMasterId id="2147483752" r:id="rId7"/>
    <p:sldMasterId id="2147483764" r:id="rId8"/>
    <p:sldMasterId id="2147483766" r:id="rId9"/>
    <p:sldMasterId id="2147483769" r:id="rId10"/>
    <p:sldMasterId id="2147483781" r:id="rId11"/>
  </p:sldMasterIdLst>
  <p:notesMasterIdLst>
    <p:notesMasterId r:id="rId96"/>
  </p:notesMasterIdLst>
  <p:sldIdLst>
    <p:sldId id="257" r:id="rId12"/>
    <p:sldId id="597" r:id="rId13"/>
    <p:sldId id="594" r:id="rId14"/>
    <p:sldId id="599" r:id="rId15"/>
    <p:sldId id="482" r:id="rId16"/>
    <p:sldId id="600" r:id="rId17"/>
    <p:sldId id="601" r:id="rId18"/>
    <p:sldId id="480" r:id="rId19"/>
    <p:sldId id="609" r:id="rId20"/>
    <p:sldId id="607" r:id="rId21"/>
    <p:sldId id="608" r:id="rId22"/>
    <p:sldId id="611" r:id="rId23"/>
    <p:sldId id="621" r:id="rId24"/>
    <p:sldId id="484" r:id="rId25"/>
    <p:sldId id="610" r:id="rId26"/>
    <p:sldId id="612" r:id="rId27"/>
    <p:sldId id="606" r:id="rId28"/>
    <p:sldId id="483" r:id="rId29"/>
    <p:sldId id="622" r:id="rId30"/>
    <p:sldId id="704" r:id="rId31"/>
    <p:sldId id="714" r:id="rId32"/>
    <p:sldId id="663" r:id="rId33"/>
    <p:sldId id="664" r:id="rId34"/>
    <p:sldId id="665" r:id="rId35"/>
    <p:sldId id="650" r:id="rId36"/>
    <p:sldId id="656" r:id="rId37"/>
    <p:sldId id="666" r:id="rId38"/>
    <p:sldId id="658" r:id="rId39"/>
    <p:sldId id="657" r:id="rId40"/>
    <p:sldId id="710" r:id="rId41"/>
    <p:sldId id="667" r:id="rId42"/>
    <p:sldId id="705" r:id="rId43"/>
    <p:sldId id="626" r:id="rId44"/>
    <p:sldId id="613" r:id="rId45"/>
    <p:sldId id="500" r:id="rId46"/>
    <p:sldId id="684" r:id="rId47"/>
    <p:sldId id="691" r:id="rId48"/>
    <p:sldId id="687" r:id="rId49"/>
    <p:sldId id="688" r:id="rId50"/>
    <p:sldId id="689" r:id="rId51"/>
    <p:sldId id="692" r:id="rId52"/>
    <p:sldId id="690" r:id="rId53"/>
    <p:sldId id="654" r:id="rId54"/>
    <p:sldId id="668" r:id="rId55"/>
    <p:sldId id="616" r:id="rId56"/>
    <p:sldId id="671" r:id="rId57"/>
    <p:sldId id="676" r:id="rId58"/>
    <p:sldId id="618" r:id="rId59"/>
    <p:sldId id="683" r:id="rId60"/>
    <p:sldId id="679" r:id="rId61"/>
    <p:sldId id="686" r:id="rId62"/>
    <p:sldId id="674" r:id="rId63"/>
    <p:sldId id="678" r:id="rId64"/>
    <p:sldId id="659" r:id="rId65"/>
    <p:sldId id="694" r:id="rId66"/>
    <p:sldId id="713" r:id="rId67"/>
    <p:sldId id="712" r:id="rId68"/>
    <p:sldId id="711" r:id="rId69"/>
    <p:sldId id="681" r:id="rId70"/>
    <p:sldId id="660" r:id="rId71"/>
    <p:sldId id="695" r:id="rId72"/>
    <p:sldId id="698" r:id="rId73"/>
    <p:sldId id="617" r:id="rId74"/>
    <p:sldId id="682" r:id="rId75"/>
    <p:sldId id="699" r:id="rId76"/>
    <p:sldId id="700" r:id="rId77"/>
    <p:sldId id="701" r:id="rId78"/>
    <p:sldId id="697" r:id="rId79"/>
    <p:sldId id="642" r:id="rId80"/>
    <p:sldId id="703" r:id="rId81"/>
    <p:sldId id="673" r:id="rId82"/>
    <p:sldId id="715" r:id="rId83"/>
    <p:sldId id="708" r:id="rId84"/>
    <p:sldId id="670" r:id="rId85"/>
    <p:sldId id="672" r:id="rId86"/>
    <p:sldId id="669" r:id="rId87"/>
    <p:sldId id="627" r:id="rId88"/>
    <p:sldId id="696" r:id="rId89"/>
    <p:sldId id="630" r:id="rId90"/>
    <p:sldId id="709" r:id="rId91"/>
    <p:sldId id="624" r:id="rId92"/>
    <p:sldId id="623" r:id="rId93"/>
    <p:sldId id="406" r:id="rId94"/>
    <p:sldId id="716" r:id="rId9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0000"/>
    <a:srgbClr val="1EF5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0714" autoAdjust="0"/>
  </p:normalViewPr>
  <p:slideViewPr>
    <p:cSldViewPr snapToGrid="0" snapToObjects="1">
      <p:cViewPr varScale="1">
        <p:scale>
          <a:sx n="56" d="100"/>
          <a:sy n="56" d="100"/>
        </p:scale>
        <p:origin x="-160" y="-104"/>
      </p:cViewPr>
      <p:guideLst>
        <p:guide orient="horz" pos="2160"/>
        <p:guide pos="2880"/>
      </p:guideLst>
    </p:cSldViewPr>
  </p:slideViewPr>
  <p:notesTextViewPr>
    <p:cViewPr>
      <p:scale>
        <a:sx n="100" d="100"/>
        <a:sy n="100" d="100"/>
      </p:scale>
      <p:origin x="0" y="0"/>
    </p:cViewPr>
  </p:notesTextViewPr>
  <p:sorterViewPr>
    <p:cViewPr>
      <p:scale>
        <a:sx n="98" d="100"/>
        <a:sy n="98" d="100"/>
      </p:scale>
      <p:origin x="0" y="22328"/>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 Target="slides/slide1.xml"/><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37" Type="http://schemas.openxmlformats.org/officeDocument/2006/relationships/slide" Target="slides/slide26.xml"/><Relationship Id="rId38" Type="http://schemas.openxmlformats.org/officeDocument/2006/relationships/slide" Target="slides/slide27.xml"/><Relationship Id="rId39" Type="http://schemas.openxmlformats.org/officeDocument/2006/relationships/slide" Target="slides/slide28.xml"/><Relationship Id="rId50" Type="http://schemas.openxmlformats.org/officeDocument/2006/relationships/slide" Target="slides/slide39.xml"/><Relationship Id="rId51" Type="http://schemas.openxmlformats.org/officeDocument/2006/relationships/slide" Target="slides/slide40.xml"/><Relationship Id="rId52" Type="http://schemas.openxmlformats.org/officeDocument/2006/relationships/slide" Target="slides/slide41.xml"/><Relationship Id="rId53" Type="http://schemas.openxmlformats.org/officeDocument/2006/relationships/slide" Target="slides/slide42.xml"/><Relationship Id="rId54" Type="http://schemas.openxmlformats.org/officeDocument/2006/relationships/slide" Target="slides/slide43.xml"/><Relationship Id="rId55" Type="http://schemas.openxmlformats.org/officeDocument/2006/relationships/slide" Target="slides/slide44.xml"/><Relationship Id="rId56" Type="http://schemas.openxmlformats.org/officeDocument/2006/relationships/slide" Target="slides/slide45.xml"/><Relationship Id="rId57" Type="http://schemas.openxmlformats.org/officeDocument/2006/relationships/slide" Target="slides/slide46.xml"/><Relationship Id="rId58" Type="http://schemas.openxmlformats.org/officeDocument/2006/relationships/slide" Target="slides/slide47.xml"/><Relationship Id="rId59" Type="http://schemas.openxmlformats.org/officeDocument/2006/relationships/slide" Target="slides/slide48.xml"/><Relationship Id="rId70" Type="http://schemas.openxmlformats.org/officeDocument/2006/relationships/slide" Target="slides/slide59.xml"/><Relationship Id="rId71" Type="http://schemas.openxmlformats.org/officeDocument/2006/relationships/slide" Target="slides/slide60.xml"/><Relationship Id="rId72" Type="http://schemas.openxmlformats.org/officeDocument/2006/relationships/slide" Target="slides/slide61.xml"/><Relationship Id="rId73" Type="http://schemas.openxmlformats.org/officeDocument/2006/relationships/slide" Target="slides/slide62.xml"/><Relationship Id="rId74" Type="http://schemas.openxmlformats.org/officeDocument/2006/relationships/slide" Target="slides/slide63.xml"/><Relationship Id="rId75" Type="http://schemas.openxmlformats.org/officeDocument/2006/relationships/slide" Target="slides/slide64.xml"/><Relationship Id="rId76" Type="http://schemas.openxmlformats.org/officeDocument/2006/relationships/slide" Target="slides/slide65.xml"/><Relationship Id="rId77" Type="http://schemas.openxmlformats.org/officeDocument/2006/relationships/slide" Target="slides/slide66.xml"/><Relationship Id="rId78" Type="http://schemas.openxmlformats.org/officeDocument/2006/relationships/slide" Target="slides/slide67.xml"/><Relationship Id="rId79" Type="http://schemas.openxmlformats.org/officeDocument/2006/relationships/slide" Target="slides/slide68.xml"/><Relationship Id="rId90" Type="http://schemas.openxmlformats.org/officeDocument/2006/relationships/slide" Target="slides/slide79.xml"/><Relationship Id="rId91" Type="http://schemas.openxmlformats.org/officeDocument/2006/relationships/slide" Target="slides/slide80.xml"/><Relationship Id="rId92" Type="http://schemas.openxmlformats.org/officeDocument/2006/relationships/slide" Target="slides/slide81.xml"/><Relationship Id="rId93" Type="http://schemas.openxmlformats.org/officeDocument/2006/relationships/slide" Target="slides/slide82.xml"/><Relationship Id="rId94" Type="http://schemas.openxmlformats.org/officeDocument/2006/relationships/slide" Target="slides/slide83.xml"/><Relationship Id="rId95" Type="http://schemas.openxmlformats.org/officeDocument/2006/relationships/slide" Target="slides/slide84.xml"/><Relationship Id="rId96" Type="http://schemas.openxmlformats.org/officeDocument/2006/relationships/notesMaster" Target="notesMasters/notesMaster1.xml"/><Relationship Id="rId97" Type="http://schemas.openxmlformats.org/officeDocument/2006/relationships/printerSettings" Target="printerSettings/printerSettings1.bin"/><Relationship Id="rId98" Type="http://schemas.openxmlformats.org/officeDocument/2006/relationships/presProps" Target="presProps.xml"/><Relationship Id="rId99" Type="http://schemas.openxmlformats.org/officeDocument/2006/relationships/viewProps" Target="viewProps.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40" Type="http://schemas.openxmlformats.org/officeDocument/2006/relationships/slide" Target="slides/slide29.xml"/><Relationship Id="rId41" Type="http://schemas.openxmlformats.org/officeDocument/2006/relationships/slide" Target="slides/slide30.xml"/><Relationship Id="rId42" Type="http://schemas.openxmlformats.org/officeDocument/2006/relationships/slide" Target="slides/slide31.xml"/><Relationship Id="rId43" Type="http://schemas.openxmlformats.org/officeDocument/2006/relationships/slide" Target="slides/slide32.xml"/><Relationship Id="rId44" Type="http://schemas.openxmlformats.org/officeDocument/2006/relationships/slide" Target="slides/slide33.xml"/><Relationship Id="rId45" Type="http://schemas.openxmlformats.org/officeDocument/2006/relationships/slide" Target="slides/slide34.xml"/><Relationship Id="rId46" Type="http://schemas.openxmlformats.org/officeDocument/2006/relationships/slide" Target="slides/slide35.xml"/><Relationship Id="rId47" Type="http://schemas.openxmlformats.org/officeDocument/2006/relationships/slide" Target="slides/slide36.xml"/><Relationship Id="rId48" Type="http://schemas.openxmlformats.org/officeDocument/2006/relationships/slide" Target="slides/slide37.xml"/><Relationship Id="rId49" Type="http://schemas.openxmlformats.org/officeDocument/2006/relationships/slide" Target="slides/slide38.xml"/><Relationship Id="rId60" Type="http://schemas.openxmlformats.org/officeDocument/2006/relationships/slide" Target="slides/slide49.xml"/><Relationship Id="rId61" Type="http://schemas.openxmlformats.org/officeDocument/2006/relationships/slide" Target="slides/slide50.xml"/><Relationship Id="rId62" Type="http://schemas.openxmlformats.org/officeDocument/2006/relationships/slide" Target="slides/slide51.xml"/><Relationship Id="rId63" Type="http://schemas.openxmlformats.org/officeDocument/2006/relationships/slide" Target="slides/slide52.xml"/><Relationship Id="rId64" Type="http://schemas.openxmlformats.org/officeDocument/2006/relationships/slide" Target="slides/slide53.xml"/><Relationship Id="rId65" Type="http://schemas.openxmlformats.org/officeDocument/2006/relationships/slide" Target="slides/slide54.xml"/><Relationship Id="rId66" Type="http://schemas.openxmlformats.org/officeDocument/2006/relationships/slide" Target="slides/slide55.xml"/><Relationship Id="rId67" Type="http://schemas.openxmlformats.org/officeDocument/2006/relationships/slide" Target="slides/slide56.xml"/><Relationship Id="rId68" Type="http://schemas.openxmlformats.org/officeDocument/2006/relationships/slide" Target="slides/slide57.xml"/><Relationship Id="rId69" Type="http://schemas.openxmlformats.org/officeDocument/2006/relationships/slide" Target="slides/slide58.xml"/><Relationship Id="rId100" Type="http://schemas.openxmlformats.org/officeDocument/2006/relationships/theme" Target="theme/theme1.xml"/><Relationship Id="rId80" Type="http://schemas.openxmlformats.org/officeDocument/2006/relationships/slide" Target="slides/slide69.xml"/><Relationship Id="rId81" Type="http://schemas.openxmlformats.org/officeDocument/2006/relationships/slide" Target="slides/slide70.xml"/><Relationship Id="rId82" Type="http://schemas.openxmlformats.org/officeDocument/2006/relationships/slide" Target="slides/slide71.xml"/><Relationship Id="rId83" Type="http://schemas.openxmlformats.org/officeDocument/2006/relationships/slide" Target="slides/slide72.xml"/><Relationship Id="rId84" Type="http://schemas.openxmlformats.org/officeDocument/2006/relationships/slide" Target="slides/slide73.xml"/><Relationship Id="rId85" Type="http://schemas.openxmlformats.org/officeDocument/2006/relationships/slide" Target="slides/slide74.xml"/><Relationship Id="rId86" Type="http://schemas.openxmlformats.org/officeDocument/2006/relationships/slide" Target="slides/slide75.xml"/><Relationship Id="rId87" Type="http://schemas.openxmlformats.org/officeDocument/2006/relationships/slide" Target="slides/slide76.xml"/><Relationship Id="rId88" Type="http://schemas.openxmlformats.org/officeDocument/2006/relationships/slide" Target="slides/slide77.xml"/><Relationship Id="rId89" Type="http://schemas.openxmlformats.org/officeDocument/2006/relationships/slide" Target="slides/slide7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3/4/18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Did OT saints have a relationship with God?  Yes, of course</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Godly Jews under the old covenant certainly had a relationship with God, and Christians today do as well</a:t>
            </a:r>
            <a:r>
              <a:rPr lang="en-SG" dirty="0" smtClean="0">
                <a:effectLst/>
              </a:rPr>
              <a:t> </a:t>
            </a:r>
            <a:endParaRPr lang="en-US" dirty="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But the nature of these relationships is quite different.  Our new covenant with him is much better than the agreement that Israel had with God</a:t>
            </a:r>
            <a:r>
              <a:rPr lang="en-SG" sz="1200" kern="1200" dirty="0" smtClean="0">
                <a:solidFill>
                  <a:schemeClr val="tx1"/>
                </a:solidFill>
                <a:effectLst/>
                <a:latin typeface="+mn-lt"/>
                <a:ea typeface="+mn-ea"/>
                <a:cs typeface="+mn-cs"/>
              </a:rPr>
              <a:t>.</a:t>
            </a:r>
            <a:r>
              <a:rPr lang="en-SG" sz="1200" kern="1200" baseline="0" dirty="0" smtClean="0">
                <a:solidFill>
                  <a:schemeClr val="tx1"/>
                </a:solidFill>
                <a:effectLst/>
                <a:latin typeface="+mn-lt"/>
                <a:ea typeface="+mn-ea"/>
                <a:cs typeface="+mn-cs"/>
              </a:rPr>
              <a:t>  But how is it different?</a:t>
            </a:r>
            <a:endParaRPr lang="en-US" dirty="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14</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kern="1200" dirty="0" smtClean="0">
                <a:solidFill>
                  <a:schemeClr val="tx1"/>
                </a:solidFill>
                <a:effectLst/>
                <a:latin typeface="+mn-lt"/>
                <a:ea typeface="+mn-ea"/>
                <a:cs typeface="+mn-cs"/>
              </a:rPr>
              <a:t>Who were the first readers of this letter to the Hebrews that we’re studying</a:t>
            </a:r>
            <a:r>
              <a:rPr lang="en-SG" sz="1200" kern="1200" dirty="0" smtClean="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Then they embraced the new covenant—in other words, they were believers in Christ—but now were tempted to go back to the old covenant</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Yet they still needed to know how this new covenant was </a:t>
            </a:r>
            <a:r>
              <a:rPr lang="en-US" sz="1200" u="sng" kern="1200" dirty="0" smtClean="0">
                <a:solidFill>
                  <a:schemeClr val="tx1"/>
                </a:solidFill>
                <a:effectLst/>
                <a:latin typeface="+mn-lt"/>
                <a:ea typeface="+mn-ea"/>
                <a:cs typeface="+mn-cs"/>
              </a:rPr>
              <a:t>better</a:t>
            </a:r>
            <a:r>
              <a:rPr lang="en-US" sz="1200" kern="1200" dirty="0" smtClean="0">
                <a:solidFill>
                  <a:schemeClr val="tx1"/>
                </a:solidFill>
                <a:effectLst/>
                <a:latin typeface="+mn-lt"/>
                <a:ea typeface="+mn-ea"/>
                <a:cs typeface="+mn-cs"/>
              </a:rPr>
              <a:t> than the old</a:t>
            </a:r>
            <a:r>
              <a:rPr lang="en-SG" dirty="0" smtClean="0">
                <a:effectLst/>
              </a:rPr>
              <a:t> </a:t>
            </a:r>
            <a:endParaRPr lang="en-US" dirty="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18</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kern="1200" dirty="0" smtClean="0">
                <a:solidFill>
                  <a:schemeClr val="tx1"/>
                </a:solidFill>
                <a:effectLst/>
                <a:latin typeface="+mn-lt"/>
                <a:ea typeface="+mn-ea"/>
                <a:cs typeface="+mn-cs"/>
              </a:rPr>
              <a:t>The writer’s goal was for them to be able to press on in their faith with a sense of confidence in the message they had believed and the person whom they had trusted</a:t>
            </a:r>
            <a:r>
              <a:rPr lang="en-SG" sz="1200" kern="1200" dirty="0" smtClean="0">
                <a:solidFill>
                  <a:schemeClr val="tx1"/>
                </a:solidFill>
                <a:effectLst/>
                <a:latin typeface="+mn-lt"/>
                <a:ea typeface="+mn-ea"/>
                <a:cs typeface="+mn-cs"/>
              </a:rPr>
              <a:t>.</a:t>
            </a:r>
          </a:p>
          <a:p>
            <a:pPr eaLnBrk="1" hangingPunct="1"/>
            <a:endParaRPr lang="en-SG" sz="1200" kern="1200" dirty="0" smtClean="0">
              <a:solidFill>
                <a:schemeClr val="tx1"/>
              </a:solidFill>
              <a:effectLst/>
              <a:latin typeface="+mn-lt"/>
              <a:ea typeface="+mn-ea"/>
              <a:cs typeface="+mn-cs"/>
            </a:endParaRPr>
          </a:p>
          <a:p>
            <a:pPr eaLnBrk="1" hangingPunct="1"/>
            <a:r>
              <a:rPr lang="en-US" sz="1200" kern="1200" dirty="0" smtClean="0">
                <a:solidFill>
                  <a:schemeClr val="tx1"/>
                </a:solidFill>
                <a:effectLst/>
                <a:latin typeface="+mn-lt"/>
                <a:ea typeface="+mn-ea"/>
                <a:cs typeface="+mn-cs"/>
              </a:rPr>
              <a:t>So the author exhorted them repeatedly in his letter to press on, I</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m calling this new series on Hebrews "Press On!"</a:t>
            </a:r>
            <a:r>
              <a:rPr lang="en-SG" dirty="0" smtClean="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Today we’ll see two ways that knowing Jesus is </a:t>
            </a:r>
            <a:r>
              <a:rPr lang="en-US" sz="1200" u="sng" kern="1200" dirty="0" smtClean="0">
                <a:solidFill>
                  <a:schemeClr val="tx1"/>
                </a:solidFill>
                <a:effectLst/>
                <a:latin typeface="+mn-lt"/>
                <a:ea typeface="+mn-ea"/>
                <a:cs typeface="+mn-cs"/>
              </a:rPr>
              <a:t>better</a:t>
            </a:r>
            <a:r>
              <a:rPr lang="en-US" sz="1200" kern="1200" dirty="0" smtClean="0">
                <a:solidFill>
                  <a:schemeClr val="tx1"/>
                </a:solidFill>
                <a:effectLst/>
                <a:latin typeface="+mn-lt"/>
                <a:ea typeface="+mn-ea"/>
                <a:cs typeface="+mn-cs"/>
              </a:rPr>
              <a:t> than anything you’ve ever experienced (or ever will experience).  We will see that, in Christ, we have the best representative before God, and the best possible relationship with God</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smtClean="0">
                <a:solidFill>
                  <a:schemeClr val="tx1"/>
                </a:solidFill>
                <a:effectLst/>
                <a:latin typeface="+mn-lt"/>
                <a:ea typeface="+mn-ea"/>
                <a:cs typeface="+mn-cs"/>
              </a:rPr>
              <a:t>We understand the difference between various types of relationships</a:t>
            </a:r>
            <a:r>
              <a:rPr lang="en-SG" dirty="0" smtClean="0">
                <a:effectLst/>
              </a:rPr>
              <a:t> </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Hebrews 8 gives these two ways that the new covenant is better than the old</a:t>
            </a:r>
            <a:r>
              <a:rPr lang="en-SG" sz="1200" kern="1200" dirty="0" smtClean="0">
                <a:solidFill>
                  <a:schemeClr val="tx1"/>
                </a:solidFill>
                <a:effectLst/>
                <a:latin typeface="+mn-lt"/>
                <a:ea typeface="+mn-ea"/>
                <a:cs typeface="+mn-cs"/>
              </a:rPr>
              <a:t>.</a:t>
            </a:r>
          </a:p>
          <a:p>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 is the new covenant better than the old</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How is it significant that Christ "sat down" as High Priest in heaven (8:1)?</a:t>
            </a:r>
          </a:p>
          <a:p>
            <a:r>
              <a:rPr lang="en-US" dirty="0" smtClean="0"/>
              <a:t>Priests didn’t have a desk job like us.  They always worked standing up, so there was no chair in the tabernacle. This lack of a seat indicated that their ministry was never finished.</a:t>
            </a:r>
          </a:p>
          <a:p>
            <a:r>
              <a:rPr lang="en-US" dirty="0" smtClean="0"/>
              <a:t>In contrast, after providing redemption, Jesus could sit down—and not sit down just anywhere, but in heaven itself at God’s place of honor—God’s right hand!  </a:t>
            </a:r>
          </a:p>
          <a:p>
            <a:r>
              <a:rPr lang="en-US" dirty="0" smtClean="0"/>
              <a:t>This means that atonement for our sins is finished.  We don’t have to pay the price of our sin since one payment is enough.</a:t>
            </a:r>
          </a:p>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Is there a part of heaven that is like the earthly tabernacle—or does "heavenly Tabernacle" refer to all of heaven itself (8:2)?  It is the latter.</a:t>
            </a:r>
          </a:p>
          <a:p>
            <a:r>
              <a:rPr lang="en-US" dirty="0" smtClean="0"/>
              <a:t>The heavenly sanctuary and tabernacle are one and the same—heaven itself.</a:t>
            </a:r>
          </a:p>
          <a:p>
            <a:r>
              <a:rPr lang="en-US" dirty="0" smtClean="0"/>
              <a:t>As Hodges notes, "The ‘true tabernacle’ is the heavenly sphere where that service takes place" (BKC).</a:t>
            </a:r>
          </a:p>
          <a:p>
            <a:r>
              <a:rPr lang="en-US" dirty="0" smtClean="0"/>
              <a:t>Would you prefer a leader who serves here on earth or one who serves in heaven itself at the very right hand of God?  Trust him!</a:t>
            </a:r>
          </a:p>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Earthly high priests were only a shadow of Christ’s heavenly ministry (8:3-5)</a:t>
            </a:r>
            <a:r>
              <a:rPr lang="en-SG"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What offering did Jesus make as High Priest (8:3)?</a:t>
            </a:r>
            <a:r>
              <a:rPr lang="en-SG" dirty="0" smtClean="0">
                <a:effectLst/>
              </a:rPr>
              <a:t> </a:t>
            </a:r>
          </a:p>
          <a:p>
            <a:r>
              <a:rPr lang="en-SG" dirty="0" smtClean="0"/>
              <a:t>The text doesn’t say explicitly, but it certainly wasn’t the same as the earthly priests who continued to minister at that time when the temple service still continued.</a:t>
            </a:r>
          </a:p>
          <a:p>
            <a:r>
              <a:rPr lang="en-SG" dirty="0" smtClean="0"/>
              <a:t>Christ’s offering was no less than his own body as the Lamb of God.</a:t>
            </a:r>
          </a:p>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Why wouldn’t Jesus be a priest if he were on earth (8:4)?</a:t>
            </a:r>
          </a:p>
          <a:p>
            <a:r>
              <a:rPr lang="en-US" dirty="0" smtClean="0"/>
              <a:t>God follows the laws that he himself has made.</a:t>
            </a:r>
          </a:p>
          <a:p>
            <a:r>
              <a:rPr lang="en-US" dirty="0" smtClean="0"/>
              <a:t>God says that no one can be a priest of the old covenant unless he descended from Aaron, while Jesus was in the kingly line of Judah instead.</a:t>
            </a:r>
          </a:p>
          <a:p>
            <a:r>
              <a:rPr lang="en-US" dirty="0" smtClean="0"/>
              <a:t>Therefore, Jesus did not qualify as an earthly priest but he did qualify as a priest in the heavenly order of Melchizedek.</a:t>
            </a:r>
          </a:p>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How was the earthly tabernacle a copy of the heavenly one (8:5)?</a:t>
            </a:r>
          </a:p>
          <a:p>
            <a:r>
              <a:rPr lang="en-US" dirty="0" smtClean="0"/>
              <a:t>The common idea is the place where God’s presence abides.</a:t>
            </a:r>
          </a:p>
          <a:p>
            <a:r>
              <a:rPr lang="en-US" dirty="0" smtClean="0"/>
              <a:t>Even though God’s presence hovered over the ark, that still was a very local presence—a mere example of heaven, where God’s presence fills the place!</a:t>
            </a:r>
          </a:p>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Therefore, Jesus’ new covenant is better than the old covenant (8:6).</a:t>
            </a:r>
            <a:r>
              <a:rPr lang="en-SG" dirty="0" smtClean="0">
                <a:effectLst/>
              </a:rPr>
              <a:t> </a:t>
            </a:r>
          </a:p>
          <a:p>
            <a:r>
              <a:rPr lang="en-SG" dirty="0" smtClean="0"/>
              <a:t>A better priesthood indicates a better covenant.</a:t>
            </a:r>
          </a:p>
          <a:p>
            <a:r>
              <a:rPr lang="en-SG" dirty="0" smtClean="0"/>
              <a:t>We often remember Jesus’ ministry at the cross for us—but we think too little of his ongoing, present ministry for us as our High Priest.</a:t>
            </a:r>
          </a:p>
          <a:p>
            <a:r>
              <a:rPr lang="en-SG" dirty="0" smtClean="0"/>
              <a:t>This, of course, means that he represents us before the Father.  In fact, he prays for us constantly!</a:t>
            </a:r>
          </a:p>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smtClean="0">
                <a:solidFill>
                  <a:schemeClr val="tx1"/>
                </a:solidFill>
                <a:effectLst/>
                <a:latin typeface="+mn-lt"/>
                <a:ea typeface="+mn-ea"/>
                <a:cs typeface="+mn-cs"/>
              </a:rPr>
              <a:t>Do you have the best possible relationship ever?  Different relationships stem from different commitments we make to various people</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What covenant does Jesus mediate that is far better than the old (8:6)?</a:t>
            </a:r>
            <a:r>
              <a:rPr lang="en-SG" dirty="0" smtClean="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30</a:t>
            </a:fld>
            <a:endParaRPr lang="en-US"/>
          </a:p>
        </p:txBody>
      </p:sp>
    </p:spTree>
    <p:extLst>
      <p:ext uri="{BB962C8B-B14F-4D97-AF65-F5344CB8AC3E}">
        <p14:creationId xmlns:p14="http://schemas.microsoft.com/office/powerpoint/2010/main" val="27473425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How else is the new covenant better than the old? In the new covenant…</a:t>
            </a:r>
            <a:r>
              <a:rPr lang="en-SG" dirty="0" smtClean="0">
                <a:effectLst/>
              </a:rPr>
              <a:t> </a:t>
            </a:r>
            <a:endParaRPr lang="en-US" dirty="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God made the most amazing agreement with us in Christ than he did with anyone else</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 ways that the new covenant is better than the old makes the old obsolete (8:7-13; cf. Jeremiah 31:31-34)</a:t>
            </a:r>
            <a:r>
              <a:rPr lang="en-SG" sz="1200" kern="1200" dirty="0" smtClean="0">
                <a:solidFill>
                  <a:schemeClr val="tx1"/>
                </a:solidFill>
                <a:effectLst/>
                <a:latin typeface="+mn-lt"/>
                <a:ea typeface="+mn-ea"/>
                <a:cs typeface="+mn-cs"/>
              </a:rPr>
              <a:t>.</a:t>
            </a:r>
          </a:p>
          <a:p>
            <a:endParaRPr lang="en-US" dirty="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smtClean="0">
                <a:cs typeface="ＭＳ Ｐゴシック" charset="0"/>
              </a:rPr>
              <a:t>How was the first covenant flawed (8:7)?  </a:t>
            </a:r>
          </a:p>
          <a:p>
            <a:r>
              <a:rPr lang="en-SG" dirty="0" smtClean="0">
                <a:cs typeface="ＭＳ Ｐゴシック" charset="0"/>
              </a:rPr>
              <a:t>God never intended for the old covenant to serve as a universal, perpetual system—it couldn’t, as it was impossible to expect Jews to offer a sacrifice in Jerusalem each time they sinned.</a:t>
            </a:r>
          </a:p>
          <a:p>
            <a:r>
              <a:rPr lang="en-SG" dirty="0" smtClean="0">
                <a:cs typeface="ＭＳ Ｐゴシック" charset="0"/>
              </a:rPr>
              <a:t>Rather, the new covenant is far better as it is not limited in space and time.</a:t>
            </a:r>
          </a:p>
          <a:p>
            <a:r>
              <a:rPr lang="en-SG" dirty="0" smtClean="0">
                <a:cs typeface="ＭＳ Ｐゴシック" charset="0"/>
              </a:rPr>
              <a:t>How could God make something flawed that needed to be replaced?</a:t>
            </a:r>
          </a:p>
          <a:p>
            <a:r>
              <a:rPr lang="en-SG" dirty="0" smtClean="0">
                <a:cs typeface="ＭＳ Ｐゴシック" charset="0"/>
              </a:rPr>
              <a:t>Actually, we do this all the time by making temporary things.  We hardly expect anything to last forever—shoes, cars, computers, etc.</a:t>
            </a:r>
          </a:p>
          <a:p>
            <a:r>
              <a:rPr lang="en-SG" dirty="0" smtClean="0">
                <a:cs typeface="ＭＳ Ｐゴシック" charset="0"/>
              </a:rPr>
              <a:t>Being temporary and inferior, the old covenant effectively served its purpose until the arrival of the better covenant.  It was like the scaffolding on a building that was designed only for a noble, yet temporary purpose.</a:t>
            </a:r>
          </a:p>
          <a:p>
            <a:r>
              <a:rPr lang="en-US" dirty="0" smtClean="0"/>
              <a:t>An unbelieving people will be replaced with a believing Israel and Judah (8:8).</a:t>
            </a:r>
          </a:p>
          <a:p>
            <a:r>
              <a:rPr lang="en-US" dirty="0" smtClean="0"/>
              <a:t>Was the new covenant needed due to fault with the old one or fault with the people—or both (8:8a)?</a:t>
            </a:r>
          </a:p>
          <a:p>
            <a:r>
              <a:rPr lang="en-US" dirty="0" smtClean="0"/>
              <a:t>Both the old covenant and the people were to blame:</a:t>
            </a:r>
          </a:p>
          <a:p>
            <a:r>
              <a:rPr lang="en-US" dirty="0" smtClean="0"/>
              <a:t>The system couldn’t really change people inside.</a:t>
            </a:r>
          </a:p>
          <a:p>
            <a:r>
              <a:rPr lang="en-US" dirty="0" smtClean="0"/>
              <a:t>The people refused to follow it as well.</a:t>
            </a:r>
          </a:p>
          <a:p>
            <a:r>
              <a:rPr lang="en-US" dirty="0" smtClean="0"/>
              <a:t>What Israel needed was a new agreement with God that was universal, internal and empowered by God for obedience.</a:t>
            </a:r>
          </a:p>
          <a:p>
            <a:endParaRPr lang="en-US" dirty="0" smtClean="0"/>
          </a:p>
          <a:p>
            <a:endParaRPr lang="en-SG" dirty="0" smtClean="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35</a:t>
            </a:fld>
            <a:endParaRPr lang="en-US"/>
          </a:p>
        </p:txBody>
      </p:sp>
    </p:spTree>
    <p:extLst>
      <p:ext uri="{BB962C8B-B14F-4D97-AF65-F5344CB8AC3E}">
        <p14:creationId xmlns:p14="http://schemas.microsoft.com/office/powerpoint/2010/main" val="37439299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167E98D-D759-574C-A4D1-A2397BE6FA3B}" type="slidenum">
              <a:rPr lang="en-US" sz="1200">
                <a:solidFill>
                  <a:srgbClr val="000000"/>
                </a:solidFill>
              </a:rPr>
              <a:pPr eaLnBrk="1" hangingPunct="1"/>
              <a:t>37</a:t>
            </a:fld>
            <a:endParaRPr lang="en-US" sz="1200">
              <a:solidFill>
                <a:srgbClr val="000000"/>
              </a:solidFill>
            </a:endParaRPr>
          </a:p>
        </p:txBody>
      </p:sp>
      <p:sp>
        <p:nvSpPr>
          <p:cNvPr id="183298" name="Rectangle 2"/>
          <p:cNvSpPr>
            <a:spLocks noGrp="1" noRot="1" noChangeAspect="1" noChangeArrowheads="1"/>
          </p:cNvSpPr>
          <p:nvPr>
            <p:ph type="sldImg"/>
          </p:nvPr>
        </p:nvSpPr>
        <p:spPr>
          <a:solidFill>
            <a:srgbClr val="FFFFFF"/>
          </a:solidFill>
          <a:ln/>
        </p:spPr>
      </p:sp>
      <p:sp>
        <p:nvSpPr>
          <p:cNvPr id="183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smtClean="0">
                <a:solidFill>
                  <a:schemeClr val="tx1"/>
                </a:solidFill>
                <a:effectLst/>
                <a:latin typeface="+mn-lt"/>
                <a:ea typeface="+mn-ea"/>
                <a:cs typeface="+mn-cs"/>
              </a:rPr>
              <a:t>When we make a new agreement to a new boss, our agreement to our old employer no long holds any effect</a:t>
            </a:r>
            <a:r>
              <a:rPr lang="en-SG" dirty="0" smtClean="0">
                <a:effectLst/>
              </a:rPr>
              <a:t> </a:t>
            </a: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How would God put his law on people’s minds and write it on their hearts (8:10)?</a:t>
            </a:r>
          </a:p>
          <a:p>
            <a:r>
              <a:rPr lang="en-US" dirty="0" smtClean="0"/>
              <a:t>This passage doesn’t say how this will happen.</a:t>
            </a:r>
          </a:p>
          <a:p>
            <a:r>
              <a:rPr lang="en-US" dirty="0" smtClean="0"/>
              <a:t>Other texts tell us that the Holy Spirit will change us within.</a:t>
            </a:r>
          </a:p>
          <a:p>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To some extent, dating is a commitment, though at a lower level</a:t>
            </a:r>
            <a:r>
              <a:rPr lang="en-SG" dirty="0" smtClean="0">
                <a:effectLst/>
              </a:rPr>
              <a:t> </a:t>
            </a:r>
            <a:endParaRPr lang="en-US" dirty="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When will everyone know the Lord and thus not need to be evangelized (8:11)?</a:t>
            </a:r>
            <a:r>
              <a:rPr lang="en-SG" dirty="0" smtClean="0">
                <a:effectLst/>
              </a:rPr>
              <a:t>  </a:t>
            </a:r>
            <a:r>
              <a:rPr lang="en-US" dirty="0" smtClean="0">
                <a:effectLst/>
              </a:rPr>
              <a:t>Right</a:t>
            </a:r>
            <a:r>
              <a:rPr lang="en-US" baseline="0" dirty="0" smtClean="0">
                <a:effectLst/>
              </a:rPr>
              <a:t> now the w</a:t>
            </a:r>
            <a:r>
              <a:rPr lang="en-US" dirty="0" smtClean="0">
                <a:effectLst/>
              </a:rPr>
              <a:t>orld</a:t>
            </a:r>
            <a:r>
              <a:rPr lang="fr-FR" dirty="0" smtClean="0">
                <a:effectLst/>
              </a:rPr>
              <a:t>'</a:t>
            </a:r>
            <a:r>
              <a:rPr lang="en-US" dirty="0" smtClean="0">
                <a:effectLst/>
              </a:rPr>
              <a:t>s 7,000+ unreached people groups lack enough followers of Christ and resources to evangelize their own people, but that will totally</a:t>
            </a:r>
            <a:r>
              <a:rPr lang="en-US" baseline="0" dirty="0" smtClean="0">
                <a:effectLst/>
              </a:rPr>
              <a:t> change in the days to come.</a:t>
            </a:r>
            <a:endParaRPr lang="en-US" dirty="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4BCD1384-30E3-AA43-AB9F-4C587EB21D3A}" type="slidenum">
              <a:rPr lang="en-US" sz="1200">
                <a:solidFill>
                  <a:prstClr val="black"/>
                </a:solidFill>
              </a:rPr>
              <a:pPr/>
              <a:t>56</a:t>
            </a:fld>
            <a:endParaRPr lang="en-US" sz="1200">
              <a:solidFill>
                <a:prstClr val="black"/>
              </a:solidFill>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914400" y="4343400"/>
            <a:ext cx="5029200" cy="2791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BA0A6DA-E337-AF41-92F8-2C1B86EDDC4B}" type="slidenum">
              <a:rPr lang="en-GB" sz="1200">
                <a:solidFill>
                  <a:prstClr val="white"/>
                </a:solidFill>
              </a:rPr>
              <a:pPr/>
              <a:t>58</a:t>
            </a:fld>
            <a:endParaRPr lang="en-GB" sz="1200">
              <a:solidFill>
                <a:prstClr val="white"/>
              </a:solidFill>
            </a:endParaRPr>
          </a:p>
        </p:txBody>
      </p:sp>
      <p:sp>
        <p:nvSpPr>
          <p:cNvPr id="864258" name="Rectangle 2"/>
          <p:cNvSpPr>
            <a:spLocks noGrp="1" noRot="1" noChangeAspect="1" noChangeArrowheads="1" noTextEdit="1"/>
          </p:cNvSpPr>
          <p:nvPr>
            <p:ph type="sldImg"/>
          </p:nvPr>
        </p:nvSpPr>
        <p:spPr>
          <a:ln/>
        </p:spPr>
      </p:sp>
      <p:sp>
        <p:nvSpPr>
          <p:cNvPr id="864259"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i="0" dirty="0" smtClean="0">
                <a:cs typeface="ＭＳ Ｐゴシック" charset="0"/>
              </a:rPr>
              <a:t>One Messianic Jew wrote on 3</a:t>
            </a:r>
            <a:r>
              <a:rPr lang="en-US" i="0" baseline="0" dirty="0" smtClean="0">
                <a:cs typeface="ＭＳ Ｐゴシック" charset="0"/>
              </a:rPr>
              <a:t> October 2014…</a:t>
            </a:r>
          </a:p>
          <a:p>
            <a:endParaRPr lang="en-US" i="0" baseline="0" dirty="0" smtClean="0">
              <a:cs typeface="ＭＳ Ｐゴシック" charset="0"/>
            </a:endParaRPr>
          </a:p>
          <a:p>
            <a:r>
              <a:rPr lang="en-US" i="0" baseline="0" dirty="0" smtClean="0">
                <a:cs typeface="ＭＳ Ｐゴシック" charset="0"/>
              </a:rPr>
              <a:t>"</a:t>
            </a:r>
            <a:r>
              <a:rPr lang="en-US" i="0" dirty="0" smtClean="0"/>
              <a:t>Today, is Yom Kippur. A Jew will go to those he has wronged, and ask forgiveness. He will do so believing that God of Israel forgives those who forgive others… </a:t>
            </a:r>
            <a:r>
              <a:rPr lang="en-US" i="0" dirty="0" err="1" smtClean="0"/>
              <a:t>Yeshua</a:t>
            </a:r>
            <a:r>
              <a:rPr lang="en-US" i="0" dirty="0" smtClean="0"/>
              <a:t> the Messiah… is the perfect Yom Kippur</a:t>
            </a:r>
            <a:r>
              <a:rPr lang="en-US" i="0" baseline="0" dirty="0" smtClean="0"/>
              <a:t> for all Jews</a:t>
            </a:r>
            <a:r>
              <a:rPr lang="en-US" i="0" dirty="0" smtClean="0"/>
              <a:t>, and all people on the face on the Earth.  Amen."</a:t>
            </a:r>
          </a:p>
          <a:p>
            <a:endParaRPr lang="en-US" i="0" dirty="0" smtClean="0">
              <a:cs typeface="ＭＳ Ｐゴシック" charset="0"/>
            </a:endParaRPr>
          </a:p>
          <a:p>
            <a:r>
              <a:rPr lang="en-US" i="0" dirty="0" smtClean="0">
                <a:cs typeface="ＭＳ Ｐゴシック" charset="0"/>
              </a:rPr>
              <a:t>http://</a:t>
            </a:r>
            <a:r>
              <a:rPr lang="en-US" i="0" dirty="0" err="1" smtClean="0">
                <a:cs typeface="ＭＳ Ｐゴシック" charset="0"/>
              </a:rPr>
              <a:t>ivarfjeld.com</a:t>
            </a:r>
            <a:r>
              <a:rPr lang="en-US" i="0" dirty="0" smtClean="0">
                <a:cs typeface="ＭＳ Ｐゴシック" charset="0"/>
              </a:rPr>
              <a:t>/2014/10/03/greetings-on-yum-</a:t>
            </a:r>
            <a:r>
              <a:rPr lang="en-US" i="0" dirty="0" err="1" smtClean="0">
                <a:cs typeface="ＭＳ Ｐゴシック" charset="0"/>
              </a:rPr>
              <a:t>kippur</a:t>
            </a:r>
            <a:r>
              <a:rPr lang="en-US" i="0" dirty="0" smtClean="0">
                <a:cs typeface="ＭＳ Ｐゴシック" charset="0"/>
              </a:rPr>
              <a:t>/</a:t>
            </a:r>
            <a:endParaRPr lang="en-US" i="0" dirty="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cs typeface="ＭＳ Ｐゴシック" charset="0"/>
              </a:rPr>
              <a:t>Note that these will all apply to Israel and Judah, too.  </a:t>
            </a:r>
          </a:p>
          <a:p>
            <a:r>
              <a:rPr lang="en-US" dirty="0" smtClean="0">
                <a:cs typeface="ＭＳ Ｐゴシック" charset="0"/>
              </a:rPr>
              <a:t>As such these blessings await full, future fulfillment for Jews at the return of Christ.</a:t>
            </a:r>
          </a:p>
          <a:p>
            <a:r>
              <a:rPr lang="en-US" dirty="0" smtClean="0">
                <a:cs typeface="ＭＳ Ｐゴシック" charset="0"/>
              </a:rPr>
              <a:t>When "all Israel will be saved" (Rom. 11:26), the knowledge of God will actually be true of the entire world in the millennium!</a:t>
            </a:r>
          </a:p>
          <a:p>
            <a:endParaRPr lang="en-US" dirty="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But when we get married, our spouse becomes our first priority in human relationships because we have made a covenant—a binding agreement—with our spouse</a:t>
            </a:r>
            <a:r>
              <a:rPr lang="en-SG" dirty="0" smtClean="0">
                <a:effectLst/>
              </a:rPr>
              <a:t> </a:t>
            </a:r>
            <a:endParaRPr lang="en-US" dirty="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5372EC7-9752-FF4A-95EF-E36F67575032}" type="slidenum">
              <a:rPr lang="en-US" sz="1200">
                <a:solidFill>
                  <a:prstClr val="black"/>
                </a:solidFill>
              </a:rPr>
              <a:pPr/>
              <a:t>66</a:t>
            </a:fld>
            <a:endParaRPr lang="en-US" sz="1200">
              <a:solidFill>
                <a:prstClr val="black"/>
              </a:solidFill>
            </a:endParaRPr>
          </a:p>
        </p:txBody>
      </p:sp>
      <p:sp>
        <p:nvSpPr>
          <p:cNvPr id="399363" name="Rectangle 2"/>
          <p:cNvSpPr>
            <a:spLocks noGrp="1" noRot="1" noChangeAspect="1" noChangeArrowheads="1"/>
          </p:cNvSpPr>
          <p:nvPr>
            <p:ph type="sldImg"/>
          </p:nvPr>
        </p:nvSpPr>
        <p:spPr>
          <a:solidFill>
            <a:srgbClr val="FFFFFF"/>
          </a:solidFill>
          <a:ln/>
        </p:spPr>
      </p:sp>
      <p:sp>
        <p:nvSpPr>
          <p:cNvPr id="3993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When was the old covenant rendered obsolete (8:13a)?</a:t>
            </a:r>
          </a:p>
          <a:p>
            <a:pPr eaLnBrk="1" hangingPunct="1"/>
            <a:r>
              <a:rPr lang="en-US" dirty="0" smtClean="0">
                <a:latin typeface="Arial" charset="0"/>
                <a:ea typeface="ＭＳ Ｐゴシック" charset="0"/>
                <a:cs typeface="ＭＳ Ｐゴシック" charset="0"/>
              </a:rPr>
              <a:t>Christ’s death in AD 33 rendered the old sacrificial system unnecessary.</a:t>
            </a:r>
          </a:p>
          <a:p>
            <a:pPr eaLnBrk="1" hangingPunct="1"/>
            <a:r>
              <a:rPr lang="en-US" dirty="0" smtClean="0">
                <a:latin typeface="Arial" charset="0"/>
                <a:ea typeface="ＭＳ Ｐゴシック" charset="0"/>
                <a:cs typeface="ＭＳ Ｐゴシック" charset="0"/>
              </a:rPr>
              <a:t>It thus became obsolete.</a:t>
            </a:r>
          </a:p>
          <a:p>
            <a:pPr eaLnBrk="1" hangingPunct="1"/>
            <a:r>
              <a:rPr lang="en-US" dirty="0" smtClean="0">
                <a:latin typeface="Arial" charset="0"/>
                <a:ea typeface="ＭＳ Ｐゴシック" charset="0"/>
                <a:cs typeface="ＭＳ Ｐゴシック" charset="0"/>
              </a:rPr>
              <a:t>How was the old covenant rendered obsolete (8:13b)?</a:t>
            </a:r>
          </a:p>
          <a:p>
            <a:pPr eaLnBrk="1" hangingPunct="1"/>
            <a:r>
              <a:rPr lang="en-US" dirty="0" smtClean="0">
                <a:latin typeface="Arial" charset="0"/>
                <a:ea typeface="ＭＳ Ｐゴシック" charset="0"/>
                <a:cs typeface="ＭＳ Ｐゴシック" charset="0"/>
              </a:rPr>
              <a:t>It was not designed to last forever, as it was but a shadow.</a:t>
            </a:r>
          </a:p>
          <a:p>
            <a:pPr eaLnBrk="1" hangingPunct="1"/>
            <a:r>
              <a:rPr lang="en-US" dirty="0" smtClean="0">
                <a:latin typeface="Arial" charset="0"/>
                <a:ea typeface="ＭＳ Ｐゴシック" charset="0"/>
                <a:cs typeface="ＭＳ Ｐゴシック" charset="0"/>
              </a:rPr>
              <a:t>Now that the substance (Christ) has come, the shadow (OT law) is not needed.</a:t>
            </a:r>
          </a:p>
          <a:p>
            <a:pPr eaLnBrk="1" hangingPunct="1"/>
            <a:r>
              <a:rPr lang="en-US" dirty="0" smtClean="0">
                <a:latin typeface="Arial" charset="0"/>
                <a:ea typeface="ＭＳ Ｐゴシック" charset="0"/>
                <a:cs typeface="ＭＳ Ｐゴシック" charset="0"/>
              </a:rPr>
              <a:t>When was the old covenant to disappear (8:13c)?  </a:t>
            </a:r>
          </a:p>
          <a:p>
            <a:pPr eaLnBrk="1" hangingPunct="1"/>
            <a:r>
              <a:rPr lang="en-US" dirty="0" smtClean="0">
                <a:latin typeface="Arial" charset="0"/>
                <a:ea typeface="ＭＳ Ｐゴシック" charset="0"/>
                <a:cs typeface="ＭＳ Ｐゴシック" charset="0"/>
              </a:rPr>
              <a:t>This letter was written about AD 66-68 during the Jewish Revolt against Rome.</a:t>
            </a:r>
          </a:p>
          <a:p>
            <a:pPr eaLnBrk="1" hangingPunct="1"/>
            <a:r>
              <a:rPr lang="en-US" smtClean="0">
                <a:latin typeface="Arial" charset="0"/>
                <a:ea typeface="ＭＳ Ｐゴシック" charset="0"/>
                <a:cs typeface="ＭＳ Ｐゴシック" charset="0"/>
              </a:rPr>
              <a:t>The uprising would soon result in the destruction of the temple, putting an end to the sacrificial system in AD 70.</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I read a quote this week: "It is not your love that sustains the marriage, but from now on, the marriage that sustains your love."  Do you agree</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8F32B57-3A86-9244-B6D8-8C7527F5CF67}" type="slidenum">
              <a:rPr lang="en-US" sz="1200">
                <a:solidFill>
                  <a:prstClr val="black"/>
                </a:solidFill>
              </a:rPr>
              <a:pPr/>
              <a:t>79</a:t>
            </a:fld>
            <a:endParaRPr lang="en-US" sz="1200">
              <a:solidFill>
                <a:prstClr val="black"/>
              </a:solidFill>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C910C59-6924-9E4A-A1C0-284EE2E93B3B}" type="slidenum">
              <a:rPr lang="en-US" sz="1200">
                <a:solidFill>
                  <a:srgbClr val="000000"/>
                </a:solidFill>
              </a:rPr>
              <a:pPr/>
              <a:t>80</a:t>
            </a:fld>
            <a:endParaRPr lang="en-US" sz="1200">
              <a:solidFill>
                <a:srgbClr val="000000"/>
              </a:solidFill>
            </a:endParaRPr>
          </a:p>
        </p:txBody>
      </p:sp>
      <p:sp>
        <p:nvSpPr>
          <p:cNvPr id="286723" name="Rectangle 2"/>
          <p:cNvSpPr>
            <a:spLocks noGrp="1" noRot="1" noChangeAspect="1" noChangeArrowheads="1"/>
          </p:cNvSpPr>
          <p:nvPr>
            <p:ph type="sldImg"/>
          </p:nvPr>
        </p:nvSpPr>
        <p:spPr>
          <a:solidFill>
            <a:srgbClr val="FFFFFF"/>
          </a:solidFill>
          <a:ln/>
        </p:spPr>
      </p:sp>
      <p:sp>
        <p:nvSpPr>
          <p:cNvPr id="2867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What will keep marriage vibrant for the long haul?  Nothing more than knowing that you entered a covenant relationship for life.  We often don’t feel love, but covenant commitment must continue</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same applies to God’s relationship to us now, as contrasted with his relationship to OT Israel</a:t>
            </a:r>
            <a:r>
              <a:rPr lang="en-SG" dirty="0" smtClean="0">
                <a:effectLst/>
              </a:rPr>
              <a:t> </a:t>
            </a:r>
            <a:endParaRPr lang="en-US" dirty="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pPr defTabSz="914400" eaLnBrk="0" fontAlgn="base" hangingPunct="0">
              <a:spcBef>
                <a:spcPct val="0"/>
              </a:spcBef>
              <a:spcAft>
                <a:spcPct val="0"/>
              </a:spcAft>
            </a:pPr>
            <a:fld id="{A396028A-E68B-AC46-88B8-7F3DC9E0918E}"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30739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688B77C-3DE9-514B-9B83-6A79626DE5A7}"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30743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C0081B6-69C5-6B4C-BCA1-445CC8BCD3B8}"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28948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E6267522-C44E-E94B-8317-505AFBC9150C}"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5869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FC40E04-9084-2A4C-A231-F24D797B277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62015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98697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9957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08471418-BC75-694D-9919-DEBC4E53F4E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4250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7D2F988E-9414-5A4D-926D-7C61A7DCDFF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89245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pPr>
            <a:fld id="{1E6C7165-6B16-AC43-935E-83670B065C3B}" type="slidenum">
              <a:rPr lang="en-US" sz="2400" smtClean="0">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34471840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A06D5BF7-B2CD-2745-9211-C6B18DEB32C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506181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81159E9B-65F6-EE44-8197-22BC723FD7D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88707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12A509C-1FD8-C340-945D-F484F85253F5}"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084502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71FB22D-81DE-E649-9472-2B7AD2F9DA94}"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111211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1"/>
            <a:ext cx="8229600" cy="4525963"/>
          </a:xfrm>
        </p:spPr>
        <p:txBody>
          <a:bodyPr/>
          <a:lstStyle/>
          <a:p>
            <a:pPr lvl="0"/>
            <a:endParaRPr lang="en-US" noProof="0" smtClean="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C6E5ACD-BD47-764C-A0D8-55D787A46B1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7667354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04681C70-B94D-4549-9835-718B41824CE2}"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291977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8C56C0BA-5711-484D-9FDA-874B8739ADF9}"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36081751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91ECEB9C-53F4-EB4E-8A4F-B755C1704F3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4967349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07D2235B-C62C-1642-984F-27E099E6AA0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3693900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9" name="Slide Number Placeholder 8"/>
          <p:cNvSpPr>
            <a:spLocks noGrp="1"/>
          </p:cNvSpPr>
          <p:nvPr>
            <p:ph type="sldNum" sz="quarter" idx="12"/>
          </p:nvPr>
        </p:nvSpPr>
        <p:spPr/>
        <p:txBody>
          <a:bodyPr/>
          <a:lstStyle>
            <a:lvl1pPr>
              <a:defRPr/>
            </a:lvl1pPr>
          </a:lstStyle>
          <a:p>
            <a:fld id="{E70310CF-347F-A842-AB35-88099C81249C}"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42816410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Slide Number Placeholder 4"/>
          <p:cNvSpPr>
            <a:spLocks noGrp="1"/>
          </p:cNvSpPr>
          <p:nvPr>
            <p:ph type="sldNum" sz="quarter" idx="12"/>
          </p:nvPr>
        </p:nvSpPr>
        <p:spPr/>
        <p:txBody>
          <a:bodyPr/>
          <a:lstStyle>
            <a:lvl1pPr>
              <a:defRPr/>
            </a:lvl1pPr>
          </a:lstStyle>
          <a:p>
            <a:fld id="{86ECF134-A2E6-BF45-B521-390AD28EF37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2403471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Slide Number Placeholder 3"/>
          <p:cNvSpPr>
            <a:spLocks noGrp="1"/>
          </p:cNvSpPr>
          <p:nvPr>
            <p:ph type="sldNum" sz="quarter" idx="12"/>
          </p:nvPr>
        </p:nvSpPr>
        <p:spPr/>
        <p:txBody>
          <a:bodyPr/>
          <a:lstStyle>
            <a:lvl1pPr>
              <a:defRPr/>
            </a:lvl1pPr>
          </a:lstStyle>
          <a:p>
            <a:fld id="{6F1630E8-D517-274B-854A-E92DDA117705}"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38056995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BDA6D355-03F2-FD4E-9DAB-EFA3BCC6A3FA}"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42794930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B3F7EB35-E0A0-AB4A-A375-04F4B65E32AB}"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38192940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F25C467B-BFE5-C648-808F-8F1822300D1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59332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2841D679-39C1-F343-8D8F-C1308DCC07B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494469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smtClean="0">
              <a:solidFill>
                <a:srgbClr val="000000"/>
              </a:solidFill>
              <a:latin typeface="Times New Roman" charset="0"/>
              <a:ea typeface="ＭＳ Ｐゴシック" charset="0"/>
              <a:cs typeface="ＭＳ Ｐゴシック"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smtClean="0">
              <a:solidFill>
                <a:srgbClr val="000000"/>
              </a:solidFill>
              <a:latin typeface="Times New Roman" charset="0"/>
              <a:ea typeface="ＭＳ Ｐゴシック" charset="0"/>
              <a:cs typeface="ＭＳ Ｐゴシック" charset="0"/>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67548760-9B25-194C-AB2C-5171CB0F29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55352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080C963-9031-4B4C-B679-EC1D4076D4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40340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5BEFF5B-1F25-4F49-8050-9C5087B116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22800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C56F89DB-ECAA-C64A-BBDC-95FD2353DC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58858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B672268D-6917-F94A-8F11-C9590ED561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04501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BEF595E-5027-BC4D-803C-87659A25C3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26023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9D832DA2-1EC2-CA4E-AB07-35493DB77A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20300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4F71025-1B6C-6B4F-9C57-30AB248525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99760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C15CF6D1-FBCB-0D4D-9FAF-F1566A501A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78302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28CEFFE-A7E2-2846-BDBA-9B4B725D3B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6932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7BC12EE-689E-F444-97A3-0FF0C9CE9A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75045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129A9FC-CC83-EE45-8457-4932991C7D04}" type="slidenum">
              <a:rPr lang="en-US"/>
              <a:pPr>
                <a:defRPr/>
              </a:pPr>
              <a:t>‹#›</a:t>
            </a:fld>
            <a:endParaRPr lang="en-US"/>
          </a:p>
        </p:txBody>
      </p:sp>
    </p:spTree>
    <p:extLst>
      <p:ext uri="{BB962C8B-B14F-4D97-AF65-F5344CB8AC3E}">
        <p14:creationId xmlns:p14="http://schemas.microsoft.com/office/powerpoint/2010/main" val="20306307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latin typeface="Garamond"/>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latin typeface="Garamond"/>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826CECD9-28BE-7E4E-B5F4-923261943CFA}"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9144869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0246141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635098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441114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latin typeface="Garamond"/>
              </a: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4590270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latin typeface="Garamond"/>
              </a: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3106882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latin typeface="Garamond"/>
              </a: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6053420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984963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8133885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8538209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4353439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6"/>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1"/>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1"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1"/>
            <a:ext cx="2133600" cy="476250"/>
          </a:xfrm>
        </p:spPr>
        <p:txBody>
          <a:bodyPr/>
          <a:lstStyle>
            <a:lvl1pPr>
              <a:defRPr/>
            </a:lvl1pPr>
          </a:lstStyle>
          <a:p>
            <a:fld id="{12016396-CEE7-5647-BA0D-C12219EC61D2}" type="slidenum">
              <a:rPr lang="en-US"/>
              <a:pPr/>
              <a:t>‹#›</a:t>
            </a:fld>
            <a:endParaRPr lang="en-US"/>
          </a:p>
        </p:txBody>
      </p:sp>
    </p:spTree>
    <p:extLst>
      <p:ext uri="{BB962C8B-B14F-4D97-AF65-F5344CB8AC3E}">
        <p14:creationId xmlns:p14="http://schemas.microsoft.com/office/powerpoint/2010/main" val="35002779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65E65852-8B76-FD4A-B999-384A837FF051}"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789384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4771656E-0142-4942-9CAF-CFD028185967}"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77728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345C9ECA-DE68-C44C-A713-AE1603071457}"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624398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fld id="{44DB0D81-6988-DE43-A499-1E565FF99464}" type="slidenum">
              <a:rPr lang="en-US"/>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485875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fld id="{EDA4A95F-29FF-1B45-A44B-848477A1B03B}" type="slidenum">
              <a:rPr lang="en-US"/>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376991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fld id="{290CFA2A-3960-6C44-8E7F-9857E70E0858}" type="slidenum">
              <a:rPr lang="en-US"/>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84346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96B13F40-99B3-3342-A1AD-ED35B0E90971}"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672709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94B44EBF-7869-214B-BB3F-3738D0C080C5}"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418788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A1B59D20-808A-654E-AE93-EB1292BA8F5B}"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260071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2238634A-BA3A-BD4E-8710-C3913CF9B8BA}"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208194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55399309-1E73-9E4F-AC70-E9B9447B9298}" type="slidenum">
              <a:rPr lang="en-US"/>
              <a:pPr/>
              <a:t>‹#›</a:t>
            </a:fld>
            <a:endParaRPr lang="en-US"/>
          </a:p>
        </p:txBody>
      </p:sp>
    </p:spTree>
    <p:extLst>
      <p:ext uri="{BB962C8B-B14F-4D97-AF65-F5344CB8AC3E}">
        <p14:creationId xmlns:p14="http://schemas.microsoft.com/office/powerpoint/2010/main" val="31585959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5C1831-9452-9A4F-BEFF-4BAA614A6FA1}" type="slidenum">
              <a:rPr lang="en-US"/>
              <a:pPr>
                <a:defRPr/>
              </a:pPr>
              <a:t>‹#›</a:t>
            </a:fld>
            <a:endParaRPr lang="en-US"/>
          </a:p>
        </p:txBody>
      </p:sp>
    </p:spTree>
    <p:extLst>
      <p:ext uri="{BB962C8B-B14F-4D97-AF65-F5344CB8AC3E}">
        <p14:creationId xmlns:p14="http://schemas.microsoft.com/office/powerpoint/2010/main" val="37524717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808080"/>
                </a:solidFill>
              </a:defRPr>
            </a:lvl1pPr>
          </a:lstStyle>
          <a:p>
            <a:pPr>
              <a:defRPr/>
            </a:pPr>
            <a:endParaRPr lang="en-US">
              <a:latin typeface="Times New Roman"/>
            </a:endParaRPr>
          </a:p>
        </p:txBody>
      </p:sp>
      <p:sp>
        <p:nvSpPr>
          <p:cNvPr id="3" name="Footer Placeholder 2"/>
          <p:cNvSpPr>
            <a:spLocks noGrp="1"/>
          </p:cNvSpPr>
          <p:nvPr>
            <p:ph type="ftr" sz="quarter" idx="11"/>
          </p:nvPr>
        </p:nvSpPr>
        <p:spPr/>
        <p:txBody>
          <a:bodyPr/>
          <a:lstStyle>
            <a:lvl1pPr>
              <a:defRPr>
                <a:solidFill>
                  <a:srgbClr val="808080"/>
                </a:solidFill>
              </a:defRPr>
            </a:lvl1pPr>
          </a:lstStyle>
          <a:p>
            <a:pPr>
              <a:defRPr/>
            </a:pPr>
            <a:endParaRPr lang="en-US">
              <a:latin typeface="Times New Roman"/>
            </a:endParaRPr>
          </a:p>
        </p:txBody>
      </p:sp>
      <p:sp>
        <p:nvSpPr>
          <p:cNvPr id="4" name="Slide Number Placeholder 3"/>
          <p:cNvSpPr>
            <a:spLocks noGrp="1"/>
          </p:cNvSpPr>
          <p:nvPr>
            <p:ph type="sldNum" sz="quarter" idx="12"/>
          </p:nvPr>
        </p:nvSpPr>
        <p:spPr/>
        <p:txBody>
          <a:bodyPr/>
          <a:lstStyle>
            <a:lvl1pPr>
              <a:defRPr>
                <a:solidFill>
                  <a:srgbClr val="808080"/>
                </a:solidFill>
              </a:defRPr>
            </a:lvl1pPr>
          </a:lstStyle>
          <a:p>
            <a:pPr>
              <a:defRPr/>
            </a:pPr>
            <a:fld id="{AF0FB989-1F49-8F4E-92F9-079AC96FB9E8}" type="slidenum">
              <a:rPr lang="en-US"/>
              <a:pPr>
                <a:defRPr/>
              </a:pPr>
              <a:t>‹#›</a:t>
            </a:fld>
            <a:endParaRPr lang="en-US"/>
          </a:p>
        </p:txBody>
      </p:sp>
    </p:spTree>
    <p:extLst>
      <p:ext uri="{BB962C8B-B14F-4D97-AF65-F5344CB8AC3E}">
        <p14:creationId xmlns:p14="http://schemas.microsoft.com/office/powerpoint/2010/main" val="23394289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19341756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34680109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3686591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10654440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39727055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103575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19504162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2475149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37814545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719968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29288330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4093569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87.xml"/><Relationship Id="rId12" Type="http://schemas.openxmlformats.org/officeDocument/2006/relationships/theme" Target="../theme/theme10.xml"/><Relationship Id="rId13" Type="http://schemas.openxmlformats.org/officeDocument/2006/relationships/image" Target="../media/image3.jpeg"/><Relationship Id="rId1" Type="http://schemas.openxmlformats.org/officeDocument/2006/relationships/slideLayout" Target="../slideLayouts/slideLayout77.xml"/><Relationship Id="rId2" Type="http://schemas.openxmlformats.org/officeDocument/2006/relationships/slideLayout" Target="../slideLayouts/slideLayout78.xml"/><Relationship Id="rId3" Type="http://schemas.openxmlformats.org/officeDocument/2006/relationships/slideLayout" Target="../slideLayouts/slideLayout79.xml"/><Relationship Id="rId4" Type="http://schemas.openxmlformats.org/officeDocument/2006/relationships/slideLayout" Target="../slideLayouts/slideLayout80.xml"/><Relationship Id="rId5" Type="http://schemas.openxmlformats.org/officeDocument/2006/relationships/slideLayout" Target="../slideLayouts/slideLayout81.xml"/><Relationship Id="rId6" Type="http://schemas.openxmlformats.org/officeDocument/2006/relationships/slideLayout" Target="../slideLayouts/slideLayout82.xml"/><Relationship Id="rId7" Type="http://schemas.openxmlformats.org/officeDocument/2006/relationships/slideLayout" Target="../slideLayouts/slideLayout83.xml"/><Relationship Id="rId8" Type="http://schemas.openxmlformats.org/officeDocument/2006/relationships/slideLayout" Target="../slideLayouts/slideLayout84.xml"/><Relationship Id="rId9" Type="http://schemas.openxmlformats.org/officeDocument/2006/relationships/slideLayout" Target="../slideLayouts/slideLayout85.xml"/><Relationship Id="rId10" Type="http://schemas.openxmlformats.org/officeDocument/2006/relationships/slideLayout" Target="../slideLayouts/slideLayout86.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slideLayout" Target="../slideLayouts/slideLayout27.xml"/><Relationship Id="rId15" Type="http://schemas.openxmlformats.org/officeDocument/2006/relationships/slideLayout" Target="../slideLayouts/slideLayout28.xml"/><Relationship Id="rId16"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theme" Target="../theme/theme3.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0.xml"/><Relationship Id="rId12" Type="http://schemas.openxmlformats.org/officeDocument/2006/relationships/theme" Target="../theme/theme4.xml"/><Relationship Id="rId13" Type="http://schemas.openxmlformats.org/officeDocument/2006/relationships/image" Target="../media/image1.png"/><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9" Type="http://schemas.openxmlformats.org/officeDocument/2006/relationships/slideLayout" Target="../slideLayouts/slideLayout48.xml"/><Relationship Id="rId10"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2.xml"/><Relationship Id="rId12" Type="http://schemas.openxmlformats.org/officeDocument/2006/relationships/theme" Target="../theme/theme6.xml"/><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 Id="rId9" Type="http://schemas.openxmlformats.org/officeDocument/2006/relationships/slideLayout" Target="../slideLayouts/slideLayout60.xml"/><Relationship Id="rId10"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3.xml"/><Relationship Id="rId12" Type="http://schemas.openxmlformats.org/officeDocument/2006/relationships/theme" Target="../theme/theme7.xml"/><Relationship Id="rId1" Type="http://schemas.openxmlformats.org/officeDocument/2006/relationships/slideLayout" Target="../slideLayouts/slideLayout63.xml"/><Relationship Id="rId2" Type="http://schemas.openxmlformats.org/officeDocument/2006/relationships/slideLayout" Target="../slideLayouts/slideLayout64.xml"/><Relationship Id="rId3" Type="http://schemas.openxmlformats.org/officeDocument/2006/relationships/slideLayout" Target="../slideLayouts/slideLayout65.xml"/><Relationship Id="rId4" Type="http://schemas.openxmlformats.org/officeDocument/2006/relationships/slideLayout" Target="../slideLayouts/slideLayout66.xml"/><Relationship Id="rId5" Type="http://schemas.openxmlformats.org/officeDocument/2006/relationships/slideLayout" Target="../slideLayouts/slideLayout67.xml"/><Relationship Id="rId6" Type="http://schemas.openxmlformats.org/officeDocument/2006/relationships/slideLayout" Target="../slideLayouts/slideLayout68.xml"/><Relationship Id="rId7" Type="http://schemas.openxmlformats.org/officeDocument/2006/relationships/slideLayout" Target="../slideLayouts/slideLayout69.xml"/><Relationship Id="rId8" Type="http://schemas.openxmlformats.org/officeDocument/2006/relationships/slideLayout" Target="../slideLayouts/slideLayout70.xml"/><Relationship Id="rId9" Type="http://schemas.openxmlformats.org/officeDocument/2006/relationships/slideLayout" Target="../slideLayouts/slideLayout71.xml"/><Relationship Id="rId10"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slideLayout" Target="../slideLayouts/slideLayout76.xml"/><Relationship Id="rId3"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3462647552"/>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35CDFB2D-0F4B-2840-B608-83E7AB72ECF5}" type="slidenum">
              <a:rPr lang="en-US" smtClean="0">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pPr>
              <a:t>‹#›</a:t>
            </a:fld>
            <a:endParaRPr lang="en-US" smtClean="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641126"/>
      </p:ext>
    </p:extLst>
  </p:cSld>
  <p:clrMap bg1="lt1" tx1="dk1" bg2="lt2" tx2="dk2" accent1="accent1" accent2="accent2" accent3="accent3" accent4="accent4" accent5="accent5" accent6="accent6" hlink="hlink" folHlink="folHlink"/>
  <p:sldLayoutIdLst>
    <p:sldLayoutId id="2147483782"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5879735"/>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pPr>
            <a:endParaRPr lang="en-US" smtClean="0">
              <a:solidFill>
                <a:srgbClr val="000000"/>
              </a:solidFill>
              <a:latin typeface="Arial" charset="0"/>
              <a:ea typeface="ヒラギノ角ゴ Pro W3" charset="0"/>
              <a:cs typeface="ヒラギノ角ゴ Pro W3"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pPr>
            <a:endParaRPr lang="en-US" smtClean="0">
              <a:solidFill>
                <a:srgbClr val="000000"/>
              </a:solidFill>
              <a:latin typeface="Arial" charset="0"/>
              <a:ea typeface="ヒラギノ角ゴ Pro W3" charset="0"/>
              <a:cs typeface="ヒラギノ角ゴ Pro W3"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5C2F5268-F079-4549-B7BC-B8D4242C6860}" type="slidenum">
              <a:rPr lang="en-US" smtClean="0">
                <a:solidFill>
                  <a:srgbClr val="000000"/>
                </a:solidFill>
                <a:latin typeface="Arial" charset="0"/>
                <a:ea typeface="ヒラギノ角ゴ Pro W3" charset="0"/>
                <a:cs typeface="ヒラギノ角ゴ Pro W3" charset="0"/>
              </a:rPr>
              <a:pPr defTabSz="914400" eaLnBrk="0" fontAlgn="base" hangingPunct="0">
                <a:spcBef>
                  <a:spcPct val="0"/>
                </a:spcBef>
                <a:spcAft>
                  <a:spcPct val="0"/>
                </a:spcAft>
              </a:pPr>
              <a:t>‹#›</a:t>
            </a:fld>
            <a:endParaRPr lang="en-US" smtClean="0">
              <a:solidFill>
                <a:srgbClr val="000000"/>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424063524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smtClean="0">
              <a:solidFill>
                <a:srgbClr val="000000"/>
              </a:solidFill>
              <a:latin typeface="Times New Roman" charset="0"/>
              <a:ea typeface="ＭＳ Ｐゴシック" charset="0"/>
              <a:cs typeface="ＭＳ Ｐゴシック" charset="0"/>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sz="2400" smtClean="0">
              <a:solidFill>
                <a:srgbClr val="000000"/>
              </a:solidFill>
              <a:latin typeface="Times New Roman" charset="0"/>
              <a:ea typeface="ＭＳ Ｐゴシック" charset="0"/>
              <a:cs typeface="ＭＳ Ｐゴシック" charset="0"/>
            </a:endParaRPr>
          </a:p>
        </p:txBody>
      </p:sp>
      <p:pic>
        <p:nvPicPr>
          <p:cNvPr id="1028"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CCFA023-445C-7A47-A900-527E22B4034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8872056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746" name="Group 2"/>
          <p:cNvGrpSpPr>
            <a:grpSpLocks/>
          </p:cNvGrpSpPr>
          <p:nvPr/>
        </p:nvGrpSpPr>
        <p:grpSpPr bwMode="auto">
          <a:xfrm>
            <a:off x="0" y="0"/>
            <a:ext cx="7242175" cy="1981200"/>
            <a:chOff x="0" y="0"/>
            <a:chExt cx="4562" cy="1248"/>
          </a:xfrm>
        </p:grpSpPr>
        <p:sp>
          <p:nvSpPr>
            <p:cNvPr id="21299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175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grpSp>
      <p:sp>
        <p:nvSpPr>
          <p:cNvPr id="21299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299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charset="0"/>
                <a:ea typeface="ＭＳ Ｐゴシック" charset="0"/>
                <a:cs typeface="ＭＳ Ｐゴシック" charset="0"/>
              </a:defRPr>
            </a:lvl1pPr>
          </a:lstStyle>
          <a:p>
            <a:pPr defTabSz="914400" fontAlgn="base">
              <a:spcBef>
                <a:spcPct val="0"/>
              </a:spcBef>
              <a:spcAft>
                <a:spcPct val="0"/>
              </a:spcAft>
              <a:defRPr/>
            </a:pPr>
            <a:endParaRPr lang="en-US"/>
          </a:p>
        </p:txBody>
      </p:sp>
      <p:sp>
        <p:nvSpPr>
          <p:cNvPr id="21300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charset="0"/>
                <a:ea typeface="ＭＳ Ｐゴシック" charset="0"/>
                <a:cs typeface="ＭＳ Ｐゴシック" charset="0"/>
              </a:defRPr>
            </a:lvl1pPr>
          </a:lstStyle>
          <a:p>
            <a:pPr defTabSz="914400" fontAlgn="base">
              <a:spcBef>
                <a:spcPct val="0"/>
              </a:spcBef>
              <a:spcAft>
                <a:spcPct val="0"/>
              </a:spcAft>
              <a:defRPr/>
            </a:pPr>
            <a:endParaRPr lang="en-US"/>
          </a:p>
        </p:txBody>
      </p:sp>
      <p:sp>
        <p:nvSpPr>
          <p:cNvPr id="21300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defTabSz="914400" fontAlgn="base">
              <a:spcBef>
                <a:spcPct val="0"/>
              </a:spcBef>
              <a:spcAft>
                <a:spcPct val="0"/>
              </a:spcAft>
              <a:defRPr/>
            </a:pPr>
            <a:fld id="{30C4273B-DE5B-9647-BB48-DD205EE6EA35}"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21216181"/>
      </p:ext>
    </p:extLst>
  </p:cSld>
  <p:clrMap bg1="dk2" tx1="lt1" bg2="dk1" tx2="lt2" accent1="accent1" accent2="accent2" accent3="accent3" accent4="accent4" accent5="accent5" accent6="accent6" hlink="hlink" folHlink="folHlink"/>
  <p:sldLayoutIdLst>
    <p:sldLayoutId id="2147483739"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pPr>
            <a:fld id="{E298D5E9-7021-BD46-94F8-8A53CA04E4B1}"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FFFFFF"/>
              </a:solidFill>
              <a:latin typeface="Arial" charset="0"/>
              <a:ea typeface="ＭＳ Ｐゴシック" charset="0"/>
              <a:cs typeface="ＭＳ Ｐゴシック" charset="0"/>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9440099"/>
      </p:ext>
    </p:extLst>
  </p:cSld>
  <p:clrMap bg1="dk2" tx1="lt1" bg2="dk1"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eaLnBrk="1" hangingPunct="1">
              <a:defRPr sz="1200">
                <a:solidFill>
                  <a:srgbClr val="FFFFFF"/>
                </a:solidFill>
                <a:ea typeface="ＭＳ Ｐゴシック" charset="-128"/>
                <a:cs typeface="ＭＳ Ｐゴシック" charset="-128"/>
              </a:defRPr>
            </a:lvl1pPr>
          </a:lstStyle>
          <a:p>
            <a:pPr defTabSz="914400" fontAlgn="base">
              <a:spcBef>
                <a:spcPct val="0"/>
              </a:spcBef>
              <a:spcAft>
                <a:spcPct val="0"/>
              </a:spcAft>
              <a:defRPr/>
            </a:pPr>
            <a:endParaRPr lang="en-US">
              <a:latin typeface="Arial" charset="0"/>
            </a:endParaRPr>
          </a:p>
        </p:txBody>
      </p:sp>
      <p:sp>
        <p:nvSpPr>
          <p:cNvPr id="3075" name="Rectangle 3"/>
          <p:cNvSpPr>
            <a:spLocks noGrp="1" noChangeArrowheads="1"/>
          </p:cNvSpPr>
          <p:nvPr>
            <p:ph type="sldNum" sz="quarter" idx="4"/>
          </p:nvPr>
        </p:nvSpPr>
        <p:spPr bwMode="auto">
          <a:xfrm>
            <a:off x="6553200" y="6248401"/>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eaLnBrk="1" hangingPunct="1">
              <a:defRPr sz="1200">
                <a:solidFill>
                  <a:srgbClr val="FFFFFF"/>
                </a:solidFill>
              </a:defRPr>
            </a:lvl1pPr>
          </a:lstStyle>
          <a:p>
            <a:pPr defTabSz="914400" fontAlgn="base">
              <a:spcBef>
                <a:spcPct val="0"/>
              </a:spcBef>
              <a:spcAft>
                <a:spcPct val="0"/>
              </a:spcAft>
            </a:pPr>
            <a:fld id="{36FC28CA-39C4-784D-8FF0-1EC3B949282A}" type="slidenum">
              <a:rPr lang="en-US">
                <a:latin typeface="Arial" charset="0"/>
                <a:ea typeface="ＭＳ Ｐゴシック" charset="0"/>
                <a:cs typeface="ＭＳ Ｐゴシック" charset="0"/>
              </a:rPr>
              <a:pPr defTabSz="914400" fontAlgn="base">
                <a:spcBef>
                  <a:spcPct val="0"/>
                </a:spcBef>
                <a:spcAft>
                  <a:spcPct val="0"/>
                </a:spcAft>
              </a:pPr>
              <a:t>‹#›</a:t>
            </a:fld>
            <a:endParaRPr lang="en-US">
              <a:latin typeface="Arial" charset="0"/>
              <a:ea typeface="ＭＳ Ｐゴシック" charset="0"/>
              <a:cs typeface="ＭＳ Ｐゴシック" charset="0"/>
            </a:endParaRPr>
          </a:p>
        </p:txBody>
      </p:sp>
      <p:grpSp>
        <p:nvGrpSpPr>
          <p:cNvPr id="172036" name="Group 4"/>
          <p:cNvGrpSpPr>
            <a:grpSpLocks/>
          </p:cNvGrpSpPr>
          <p:nvPr/>
        </p:nvGrpSpPr>
        <p:grpSpPr bwMode="auto">
          <a:xfrm>
            <a:off x="1" y="1"/>
            <a:ext cx="9140825" cy="6850063"/>
            <a:chOff x="0" y="0"/>
            <a:chExt cx="5758" cy="4315"/>
          </a:xfrm>
        </p:grpSpPr>
        <p:grpSp>
          <p:nvGrpSpPr>
            <p:cNvPr id="172040"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7204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72042"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1" y="6248401"/>
            <a:ext cx="2895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eaLnBrk="1" hangingPunct="1">
              <a:defRPr sz="1200">
                <a:solidFill>
                  <a:srgbClr val="FFFFFF"/>
                </a:solidFill>
                <a:ea typeface="ＭＳ Ｐゴシック" charset="-128"/>
                <a:cs typeface="ＭＳ Ｐゴシック" charset="-128"/>
              </a:defRPr>
            </a:lvl1pPr>
          </a:lstStyle>
          <a:p>
            <a:pPr defTabSz="914400" fontAlgn="base">
              <a:spcBef>
                <a:spcPct val="0"/>
              </a:spcBef>
              <a:spcAft>
                <a:spcPct val="0"/>
              </a:spcAft>
              <a:defRPr/>
            </a:pPr>
            <a:endParaRPr lang="en-US">
              <a:latin typeface="Arial" charset="0"/>
            </a:endParaRPr>
          </a:p>
        </p:txBody>
      </p:sp>
      <p:sp>
        <p:nvSpPr>
          <p:cNvPr id="3087" name="Rectangle 15"/>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2261348"/>
      </p:ext>
    </p:extLst>
  </p:cSld>
  <p:clrMap bg1="dk2" tx1="lt1" bg2="dk1"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17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53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7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882" indent="-342882"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12" indent="-285736"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2942" indent="-228588"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118" indent="-228588"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295" indent="-228588"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47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45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ct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r">
              <a:defRPr sz="1400">
                <a:solidFill>
                  <a:srgbClr val="000000"/>
                </a:solidFill>
              </a:defRPr>
            </a:lvl1pPr>
          </a:lstStyle>
          <a:p>
            <a:pPr defTabSz="914400" eaLnBrk="0" fontAlgn="base" hangingPunct="0">
              <a:spcBef>
                <a:spcPct val="0"/>
              </a:spcBef>
              <a:spcAft>
                <a:spcPct val="0"/>
              </a:spcAft>
            </a:pPr>
            <a:fld id="{93062AAE-9281-6140-81AC-E49190D72174}" type="slidenum">
              <a:rPr lang="en-US">
                <a:latin typeface="Arial" charset="0"/>
                <a:ea typeface="ＭＳ Ｐゴシック" charset="0"/>
                <a:cs typeface="ＭＳ Ｐゴシック" charset="0"/>
              </a:rPr>
              <a:pPr defTabSz="914400" eaLnBrk="0" fontAlgn="base" hangingPunct="0">
                <a:spcBef>
                  <a:spcPct val="0"/>
                </a:spcBef>
                <a:spcAft>
                  <a:spcPct val="0"/>
                </a:spcAft>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48073445"/>
      </p:ext>
    </p:extLst>
  </p:cSld>
  <p:clrMap bg1="lt1" tx1="dk1" bg2="lt2" tx2="dk2" accent1="accent1" accent2="accent2" accent3="accent3" accent4="accent4" accent5="accent5" accent6="accent6" hlink="hlink" folHlink="folHlink"/>
  <p:sldLayoutIdLst>
    <p:sldLayoutId id="214748376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177"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353"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53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70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800">
          <a:solidFill>
            <a:schemeClr val="tx1"/>
          </a:solidFill>
          <a:latin typeface="+mn-lt"/>
          <a:ea typeface="+mn-ea"/>
        </a:defRPr>
      </a:lvl2pPr>
      <a:lvl3pPr marL="1142942" indent="-228588" algn="l" rtl="0" eaLnBrk="0" fontAlgn="base" hangingPunct="0">
        <a:spcBef>
          <a:spcPct val="20000"/>
        </a:spcBef>
        <a:spcAft>
          <a:spcPct val="0"/>
        </a:spcAft>
        <a:buChar char="•"/>
        <a:defRPr sz="2400">
          <a:solidFill>
            <a:schemeClr val="tx1"/>
          </a:solidFill>
          <a:latin typeface="+mn-lt"/>
          <a:ea typeface="+mn-ea"/>
        </a:defRPr>
      </a:lvl3pPr>
      <a:lvl4pPr marL="1600118" indent="-228588" algn="l" rtl="0" eaLnBrk="0" fontAlgn="base" hangingPunct="0">
        <a:spcBef>
          <a:spcPct val="20000"/>
        </a:spcBef>
        <a:spcAft>
          <a:spcPct val="0"/>
        </a:spcAft>
        <a:buChar char="–"/>
        <a:defRPr sz="2000">
          <a:solidFill>
            <a:schemeClr val="tx1"/>
          </a:solidFill>
          <a:latin typeface="+mn-lt"/>
          <a:ea typeface="+mn-ea"/>
        </a:defRPr>
      </a:lvl4pPr>
      <a:lvl5pPr marL="2057295" indent="-228588" algn="l" rtl="0" eaLnBrk="0" fontAlgn="base" hangingPunct="0">
        <a:spcBef>
          <a:spcPct val="20000"/>
        </a:spcBef>
        <a:spcAft>
          <a:spcPct val="0"/>
        </a:spcAft>
        <a:buChar char="»"/>
        <a:defRPr sz="2000">
          <a:solidFill>
            <a:schemeClr val="tx1"/>
          </a:solidFill>
          <a:latin typeface="+mn-lt"/>
          <a:ea typeface="+mn-ea"/>
        </a:defRPr>
      </a:lvl5pPr>
      <a:lvl6pPr marL="2514471" indent="-228588" algn="l" rtl="0" fontAlgn="base">
        <a:spcBef>
          <a:spcPct val="20000"/>
        </a:spcBef>
        <a:spcAft>
          <a:spcPct val="0"/>
        </a:spcAft>
        <a:buChar char="»"/>
        <a:defRPr sz="2000">
          <a:solidFill>
            <a:schemeClr val="tx1"/>
          </a:solidFill>
          <a:latin typeface="+mn-lt"/>
          <a:ea typeface="+mn-ea"/>
        </a:defRPr>
      </a:lvl6pPr>
      <a:lvl7pPr marL="2971648" indent="-228588" algn="l" rtl="0" fontAlgn="base">
        <a:spcBef>
          <a:spcPct val="20000"/>
        </a:spcBef>
        <a:spcAft>
          <a:spcPct val="0"/>
        </a:spcAft>
        <a:buChar char="»"/>
        <a:defRPr sz="2000">
          <a:solidFill>
            <a:schemeClr val="tx1"/>
          </a:solidFill>
          <a:latin typeface="+mn-lt"/>
          <a:ea typeface="+mn-ea"/>
        </a:defRPr>
      </a:lvl7pPr>
      <a:lvl8pPr marL="3428825" indent="-228588" algn="l" rtl="0" fontAlgn="base">
        <a:spcBef>
          <a:spcPct val="20000"/>
        </a:spcBef>
        <a:spcAft>
          <a:spcPct val="0"/>
        </a:spcAft>
        <a:buChar char="»"/>
        <a:defRPr sz="2000">
          <a:solidFill>
            <a:schemeClr val="tx1"/>
          </a:solidFill>
          <a:latin typeface="+mn-lt"/>
          <a:ea typeface="+mn-ea"/>
        </a:defRPr>
      </a:lvl8pPr>
      <a:lvl9pPr marL="3886001" indent="-228588"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8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defTabSz="914400" eaLnBrk="0" fontAlgn="base" hangingPunct="0">
              <a:spcBef>
                <a:spcPct val="0"/>
              </a:spcBef>
              <a:spcAft>
                <a:spcPct val="0"/>
              </a:spcAft>
              <a:defRPr/>
            </a:pPr>
            <a:endParaRPr lang="en-US">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defTabSz="914400" eaLnBrk="0" fontAlgn="base" hangingPunct="0">
              <a:spcBef>
                <a:spcPct val="0"/>
              </a:spcBef>
              <a:spcAft>
                <a:spcPct val="0"/>
              </a:spcAft>
              <a:defRPr/>
            </a:pPr>
            <a:endParaRPr lang="en-US">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78741673-53ED-8C4A-A531-67B05A11595E}"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38444260"/>
      </p:ext>
    </p:extLst>
  </p:cSld>
  <p:clrMap bg1="lt1" tx1="dk1" bg2="lt2" tx2="dk2" accent1="accent1" accent2="accent2" accent3="accent3" accent4="accent4" accent5="accent5" accent6="accent6" hlink="hlink" folHlink="folHlink"/>
  <p:sldLayoutIdLst>
    <p:sldLayoutId id="2147483767" r:id="rId1"/>
    <p:sldLayoutId id="2147483768" r:id="rId2"/>
  </p:sldLayoutIdLst>
  <p:hf hdr="0" ftr="0" dt="0"/>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19.png"/><Relationship Id="rId1" Type="http://schemas.openxmlformats.org/officeDocument/2006/relationships/themeOverride" Target="../theme/themeOverride1.xml"/><Relationship Id="rId2"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24.png"/><Relationship Id="rId5" Type="http://schemas.microsoft.com/office/2007/relationships/hdphoto" Target="../media/hdphoto1.wdp"/><Relationship Id="rId1" Type="http://schemas.openxmlformats.org/officeDocument/2006/relationships/themeOverride" Target="../theme/themeOverride2.xml"/><Relationship Id="rId2"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jpg"/><Relationship Id="rId5" Type="http://schemas.openxmlformats.org/officeDocument/2006/relationships/image" Target="../media/image35.jp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7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5.xml"/><Relationship Id="rId3" Type="http://schemas.openxmlformats.org/officeDocument/2006/relationships/image" Target="../media/image4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37.xml"/><Relationship Id="rId3" Type="http://schemas.openxmlformats.org/officeDocument/2006/relationships/image" Target="../media/image4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5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5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5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56.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52.xml"/><Relationship Id="rId3" Type="http://schemas.openxmlformats.org/officeDocument/2006/relationships/image" Target="../media/image57.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6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6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6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6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6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60.xml"/><Relationship Id="rId3" Type="http://schemas.openxmlformats.org/officeDocument/2006/relationships/image" Target="../media/image65.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6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6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6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2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6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2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3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7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71.png"/></Relationships>
</file>

<file path=ppt/slides/_rels/slide77.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1.xml"/><Relationship Id="rId2" Type="http://schemas.openxmlformats.org/officeDocument/2006/relationships/notesSlide" Target="../notesSlides/notesSlide7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7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3.xml"/><Relationship Id="rId3" Type="http://schemas.openxmlformats.org/officeDocument/2006/relationships/image" Target="../media/image7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jpg"/><Relationship Id="rId5" Type="http://schemas.openxmlformats.org/officeDocument/2006/relationships/image" Target="../media/image35.jpg"/><Relationship Id="rId1" Type="http://schemas.openxmlformats.org/officeDocument/2006/relationships/slideLayout" Target="../slideLayouts/slideLayout69.xml"/><Relationship Id="rId2" Type="http://schemas.openxmlformats.org/officeDocument/2006/relationships/notesSlide" Target="../notesSlides/notesSlide7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7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7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1.xml"/><Relationship Id="rId2" Type="http://schemas.openxmlformats.org/officeDocument/2006/relationships/notesSlide" Target="../notesSlides/notesSlide7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9212" y="0"/>
            <a:ext cx="9144000" cy="5145338"/>
          </a:xfrm>
          <a:prstGeom prst="rect">
            <a:avLst/>
          </a:prstGeom>
        </p:spPr>
      </p:pic>
      <p:sp>
        <p:nvSpPr>
          <p:cNvPr id="7" name="Text Box 5"/>
          <p:cNvSpPr txBox="1">
            <a:spLocks noChangeArrowheads="1"/>
          </p:cNvSpPr>
          <p:nvPr/>
        </p:nvSpPr>
        <p:spPr bwMode="auto">
          <a:xfrm>
            <a:off x="-23813" y="6092825"/>
            <a:ext cx="9118601"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B</a:t>
            </a:r>
            <a:r>
              <a:rPr lang="en-US" sz="2000" b="1" kern="0" dirty="0" smtClean="0">
                <a:solidFill>
                  <a:srgbClr val="FFFFFF"/>
                </a:solidFill>
                <a:effectLst>
                  <a:outerShdw blurRad="38100" dist="38100" dir="2700000" algn="tl">
                    <a:srgbClr val="000000"/>
                  </a:outerShdw>
                </a:effectLst>
                <a:latin typeface="Arial"/>
                <a:cs typeface="Arial"/>
              </a:rPr>
              <a:t>ibleStudyDownloads.org</a:t>
            </a:r>
          </a:p>
        </p:txBody>
      </p:sp>
      <p:sp>
        <p:nvSpPr>
          <p:cNvPr id="8" name="Rectangle 2"/>
          <p:cNvSpPr txBox="1">
            <a:spLocks noChangeArrowheads="1"/>
          </p:cNvSpPr>
          <p:nvPr/>
        </p:nvSpPr>
        <p:spPr bwMode="auto">
          <a:xfrm>
            <a:off x="-26844" y="508518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smtClean="0">
                <a:solidFill>
                  <a:srgbClr val="FFFFFF"/>
                </a:solidFill>
                <a:effectLst>
                  <a:glow rad="127000">
                    <a:srgbClr val="000000"/>
                  </a:glow>
                </a:effectLst>
                <a:latin typeface="Arial" charset="0"/>
                <a:ea typeface="ＭＳ Ｐゴシック" charset="0"/>
                <a:cs typeface="ＭＳ Ｐゴシック" charset="0"/>
              </a:rPr>
              <a:t>Hebrews 8 </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900113" y="1412875"/>
            <a:ext cx="7451725" cy="2951163"/>
          </a:xfrm>
          <a:effectLst>
            <a:outerShdw blurRad="63500" dist="35921" dir="2700000" algn="ctr" rotWithShape="0">
              <a:schemeClr val="tx2">
                <a:alpha val="74998"/>
              </a:schemeClr>
            </a:outerShdw>
          </a:effectLst>
          <a:extLst/>
        </p:spPr>
        <p:txBody>
          <a:bodyPr/>
          <a:lstStyle/>
          <a:p>
            <a:pPr>
              <a:defRPr/>
            </a:pPr>
            <a:r>
              <a:rPr lang="en-US" sz="6600" b="1" dirty="0">
                <a:effectLst>
                  <a:glow rad="127000">
                    <a:schemeClr val="tx1"/>
                  </a:glow>
                </a:effectLst>
                <a:latin typeface="Arial" charset="0"/>
                <a:ea typeface="ＭＳ Ｐゴシック" charset="0"/>
                <a:cs typeface="ＭＳ Ｐゴシック" charset="0"/>
              </a:rPr>
              <a:t>Better than the Old </a:t>
            </a:r>
            <a:r>
              <a:rPr lang="en-US" sz="6600" b="1" dirty="0" smtClean="0">
                <a:effectLst>
                  <a:glow rad="127000">
                    <a:schemeClr val="tx1"/>
                  </a:glow>
                </a:effectLst>
                <a:latin typeface="Arial" charset="0"/>
                <a:ea typeface="ＭＳ Ｐゴシック" charset="0"/>
                <a:cs typeface="ＭＳ Ｐゴシック" charset="0"/>
              </a:rPr>
              <a:t>Covenant</a:t>
            </a:r>
            <a:endParaRPr lang="en-US" sz="6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039025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0" cy="6858000"/>
          </a:xfrm>
          <a:prstGeom prst="rect">
            <a:avLst/>
          </a:prstGeom>
        </p:spPr>
      </p:pic>
      <p:sp>
        <p:nvSpPr>
          <p:cNvPr id="900098" name="Rectangle 2"/>
          <p:cNvSpPr>
            <a:spLocks noGrp="1" noChangeArrowheads="1"/>
          </p:cNvSpPr>
          <p:nvPr>
            <p:ph type="ctrTitle"/>
          </p:nvPr>
        </p:nvSpPr>
        <p:spPr>
          <a:xfrm>
            <a:off x="-1" y="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Did OT saints have a relationship with God?</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191252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337"/>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The Old Covenant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8227728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64738" cy="6371026"/>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Old vs. New Covenants</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2552727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271608"/>
            <a:ext cx="9144000" cy="3468917"/>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How </a:t>
            </a:r>
            <a:r>
              <a:rPr lang="en-US" sz="5400" b="1" dirty="0">
                <a:effectLst>
                  <a:glow rad="127000">
                    <a:schemeClr val="tx1"/>
                  </a:glow>
                </a:effectLst>
                <a:latin typeface="Arial" charset="0"/>
                <a:ea typeface="ＭＳ Ｐゴシック" charset="0"/>
                <a:cs typeface="ＭＳ Ｐゴシック" charset="0"/>
              </a:rPr>
              <a:t>is </a:t>
            </a:r>
            <a:r>
              <a:rPr lang="en-US" sz="5400" b="1" dirty="0" smtClean="0">
                <a:effectLst>
                  <a:glow rad="127000">
                    <a:schemeClr val="tx1"/>
                  </a:glow>
                </a:effectLst>
                <a:latin typeface="Arial" charset="0"/>
                <a:ea typeface="ＭＳ Ｐゴシック" charset="0"/>
                <a:cs typeface="ＭＳ Ｐゴシック" charset="0"/>
              </a:rPr>
              <a:t>knowing Jesus </a:t>
            </a:r>
            <a:r>
              <a:rPr lang="en-US" sz="5400" b="1" dirty="0">
                <a:solidFill>
                  <a:srgbClr val="FFFF00"/>
                </a:solidFill>
                <a:effectLst>
                  <a:glow rad="127000">
                    <a:schemeClr val="tx1"/>
                  </a:glow>
                </a:effectLst>
                <a:latin typeface="Arial" charset="0"/>
                <a:ea typeface="ＭＳ Ｐゴシック" charset="0"/>
                <a:cs typeface="ＭＳ Ｐゴシック" charset="0"/>
              </a:rPr>
              <a:t>better</a:t>
            </a:r>
            <a:r>
              <a:rPr lang="en-US" sz="5400" b="1" dirty="0">
                <a:effectLst>
                  <a:glow rad="127000">
                    <a:schemeClr val="tx1"/>
                  </a:glow>
                </a:effectLst>
                <a:latin typeface="Arial" charset="0"/>
                <a:ea typeface="ＭＳ Ｐゴシック" charset="0"/>
                <a:cs typeface="ＭＳ Ｐゴシック" charset="0"/>
              </a:rPr>
              <a:t> than </a:t>
            </a:r>
            <a:r>
              <a:rPr lang="en-US" sz="5400" b="1" dirty="0" smtClean="0">
                <a:effectLst>
                  <a:glow rad="127000">
                    <a:schemeClr val="tx1"/>
                  </a:glow>
                </a:effectLst>
                <a:latin typeface="Arial" charset="0"/>
                <a:ea typeface="ＭＳ Ｐゴシック" charset="0"/>
                <a:cs typeface="ＭＳ Ｐゴシック" charset="0"/>
              </a:rPr>
              <a:t>anything you</a:t>
            </a:r>
            <a:r>
              <a:rPr lang="fr-FR" sz="5400" b="1" dirty="0" smtClean="0">
                <a:effectLst>
                  <a:glow rad="127000">
                    <a:schemeClr val="tx1"/>
                  </a:glow>
                </a:effectLst>
                <a:latin typeface="Arial" charset="0"/>
                <a:ea typeface="ＭＳ Ｐゴシック" charset="0"/>
                <a:cs typeface="ＭＳ Ｐゴシック" charset="0"/>
              </a:rPr>
              <a:t>'</a:t>
            </a:r>
            <a:r>
              <a:rPr lang="en-US" sz="5400" b="1" dirty="0" err="1" smtClean="0">
                <a:effectLst>
                  <a:glow rad="127000">
                    <a:schemeClr val="tx1"/>
                  </a:glow>
                </a:effectLst>
                <a:latin typeface="Arial" charset="0"/>
                <a:ea typeface="ＭＳ Ｐゴシック" charset="0"/>
                <a:cs typeface="ＭＳ Ｐゴシック" charset="0"/>
              </a:rPr>
              <a:t>ve</a:t>
            </a:r>
            <a:r>
              <a:rPr lang="en-US" sz="5400" b="1" dirty="0" smtClean="0">
                <a:effectLst>
                  <a:glow rad="127000">
                    <a:schemeClr val="tx1"/>
                  </a:glow>
                </a:effectLst>
                <a:latin typeface="Arial" charset="0"/>
                <a:ea typeface="ＭＳ Ｐゴシック" charset="0"/>
                <a:cs typeface="ＭＳ Ｐゴシック" charset="0"/>
              </a:rPr>
              <a:t> ever experienced (or ever will experience)?</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2688777" y="0"/>
            <a:ext cx="3470742" cy="3470742"/>
          </a:xfrm>
          <a:prstGeom prst="rect">
            <a:avLst/>
          </a:prstGeom>
        </p:spPr>
      </p:pic>
    </p:spTree>
    <p:extLst>
      <p:ext uri="{BB962C8B-B14F-4D97-AF65-F5344CB8AC3E}">
        <p14:creationId xmlns:p14="http://schemas.microsoft.com/office/powerpoint/2010/main" val="192996729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6858001"/>
          </a:xfrm>
          <a:prstGeom prst="rect">
            <a:avLst/>
          </a:prstGeom>
        </p:spPr>
      </p:pic>
      <p:sp>
        <p:nvSpPr>
          <p:cNvPr id="40962" name="Rectangle 2"/>
          <p:cNvSpPr>
            <a:spLocks noGrp="1" noChangeArrowheads="1"/>
          </p:cNvSpPr>
          <p:nvPr>
            <p:ph type="ctrTitle" sz="quarter"/>
          </p:nvPr>
        </p:nvSpPr>
        <p:spPr>
          <a:xfrm>
            <a:off x="1162088" y="230588"/>
            <a:ext cx="6842717" cy="2481380"/>
          </a:xfrm>
          <a:effectLst/>
        </p:spPr>
        <p:txBody>
          <a:bodyPr anchor="t"/>
          <a:lstStyle/>
          <a:p>
            <a:pPr eaLnBrk="1" hangingPunct="1"/>
            <a:r>
              <a:rPr lang="en-AU" sz="8000" b="1" dirty="0" smtClean="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Background </a:t>
            </a:r>
            <a:r>
              <a:rPr lang="en-AU" sz="6000" b="1" dirty="0" smtClean="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to the Letter</a:t>
            </a:r>
            <a:endParaRPr lang="en-US" sz="6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59650450"/>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637510"/>
            <a:ext cx="9144000" cy="2952348"/>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The readers had a great foundation in Judaism</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3390244"/>
          </a:xfrm>
          <a:prstGeom prst="rect">
            <a:avLst/>
          </a:prstGeom>
        </p:spPr>
      </p:pic>
    </p:spTree>
    <p:extLst>
      <p:ext uri="{BB962C8B-B14F-4D97-AF65-F5344CB8AC3E}">
        <p14:creationId xmlns:p14="http://schemas.microsoft.com/office/powerpoint/2010/main" val="272552727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Old to New to Old?</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1"/>
            <a:ext cx="4519983" cy="4519983"/>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19984" y="-161059"/>
            <a:ext cx="4624016" cy="4333823"/>
          </a:xfrm>
          <a:prstGeom prst="rect">
            <a:avLst/>
          </a:prstGeom>
        </p:spPr>
      </p:pic>
      <p:sp>
        <p:nvSpPr>
          <p:cNvPr id="3" name="Right Arrow 2"/>
          <p:cNvSpPr/>
          <p:nvPr/>
        </p:nvSpPr>
        <p:spPr bwMode="auto">
          <a:xfrm>
            <a:off x="3561990" y="290945"/>
            <a:ext cx="2379726" cy="2281517"/>
          </a:xfrm>
          <a:prstGeom prst="rightArrow">
            <a:avLst/>
          </a:prstGeom>
          <a:solidFill>
            <a:schemeClr val="bg1"/>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6" name="Right Arrow 5"/>
          <p:cNvSpPr/>
          <p:nvPr/>
        </p:nvSpPr>
        <p:spPr bwMode="auto">
          <a:xfrm rot="10800000">
            <a:off x="3432822" y="2120458"/>
            <a:ext cx="2379726" cy="2281517"/>
          </a:xfrm>
          <a:prstGeom prst="rightArrow">
            <a:avLst/>
          </a:prstGeom>
          <a:solidFill>
            <a:schemeClr val="bg1"/>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7" name="Rectangle 2"/>
          <p:cNvSpPr txBox="1">
            <a:spLocks noChangeArrowheads="1"/>
          </p:cNvSpPr>
          <p:nvPr/>
        </p:nvSpPr>
        <p:spPr bwMode="auto">
          <a:xfrm>
            <a:off x="3509057" y="2170611"/>
            <a:ext cx="2303491" cy="201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800" b="1" dirty="0" smtClean="0">
                <a:solidFill>
                  <a:schemeClr val="tx1"/>
                </a:solidFill>
                <a:effectLst/>
                <a:latin typeface="Arial" charset="0"/>
                <a:ea typeface="ＭＳ Ｐゴシック" charset="0"/>
                <a:cs typeface="ＭＳ Ｐゴシック" charset="0"/>
              </a:rPr>
              <a:t>?</a:t>
            </a:r>
            <a:endParaRPr lang="en-US" sz="8800"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255272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par>
                          <p:cTn id="13" fill="hold">
                            <p:stCondLst>
                              <p:cond delay="500"/>
                            </p:stCondLst>
                            <p:childTnLst>
                              <p:par>
                                <p:cTn id="14" presetID="55"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strVal val="#ppt_w*0.70"/>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346368"/>
            <a:ext cx="4477815" cy="653761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How </a:t>
            </a:r>
            <a:r>
              <a:rPr lang="en-US" sz="5400" b="1" dirty="0">
                <a:effectLst>
                  <a:glow rad="127000">
                    <a:schemeClr val="tx1"/>
                  </a:glow>
                </a:effectLst>
                <a:latin typeface="Arial" charset="0"/>
                <a:ea typeface="ＭＳ Ｐゴシック" charset="0"/>
                <a:cs typeface="ＭＳ Ｐゴシック" charset="0"/>
              </a:rPr>
              <a:t>is the new covenant </a:t>
            </a:r>
            <a:r>
              <a:rPr lang="en-US" sz="5400" b="1" dirty="0">
                <a:solidFill>
                  <a:srgbClr val="FFFF00"/>
                </a:solidFill>
                <a:effectLst>
                  <a:glow rad="127000">
                    <a:schemeClr val="tx1"/>
                  </a:glow>
                </a:effectLst>
                <a:latin typeface="Arial" charset="0"/>
                <a:ea typeface="ＭＳ Ｐゴシック" charset="0"/>
                <a:cs typeface="ＭＳ Ｐゴシック" charset="0"/>
              </a:rPr>
              <a:t>better</a:t>
            </a:r>
            <a:r>
              <a:rPr lang="en-US" sz="5400" b="1" dirty="0">
                <a:effectLst>
                  <a:glow rad="127000">
                    <a:schemeClr val="tx1"/>
                  </a:glow>
                </a:effectLst>
                <a:latin typeface="Arial" charset="0"/>
                <a:ea typeface="ＭＳ Ｐゴシック" charset="0"/>
                <a:cs typeface="ＭＳ Ｐゴシック" charset="0"/>
              </a:rPr>
              <a:t> than the </a:t>
            </a:r>
            <a:r>
              <a:rPr lang="en-US" sz="5400" b="1" dirty="0" smtClean="0">
                <a:effectLst>
                  <a:glow rad="127000">
                    <a:schemeClr val="tx1"/>
                  </a:glow>
                </a:effectLst>
                <a:latin typeface="Arial" charset="0"/>
                <a:ea typeface="ＭＳ Ｐゴシック" charset="0"/>
                <a:cs typeface="ＭＳ Ｐゴシック" charset="0"/>
              </a:rPr>
              <a:t>old?</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6699688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4797152"/>
            <a:ext cx="9144000" cy="1447800"/>
          </a:xfrm>
          <a:effectLst/>
        </p:spPr>
        <p:txBody>
          <a:bodyPr/>
          <a:lstStyle/>
          <a:p>
            <a:pPr eaLnBrk="1" hangingPunct="1"/>
            <a:r>
              <a:rPr lang="en-AU" sz="9600" b="1" i="1" dirty="0" smtClean="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Press On!</a:t>
            </a:r>
            <a:endParaRPr lang="en-US" sz="9600" b="1" i="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1475656" y="404664"/>
            <a:ext cx="6192688" cy="5057362"/>
          </a:xfrm>
          <a:prstGeom prst="rect">
            <a:avLst/>
          </a:prstGeom>
        </p:spPr>
      </p:pic>
      <p:sp>
        <p:nvSpPr>
          <p:cNvPr id="5" name="Rectangle 2"/>
          <p:cNvSpPr txBox="1">
            <a:spLocks noChangeArrowheads="1"/>
          </p:cNvSpPr>
          <p:nvPr/>
        </p:nvSpPr>
        <p:spPr bwMode="auto">
          <a:xfrm>
            <a:off x="0" y="5877272"/>
            <a:ext cx="9144000" cy="764704"/>
          </a:xfrm>
          <a:prstGeom prst="rect">
            <a:avLst/>
          </a:prstGeom>
          <a:noFill/>
          <a:ln w="9525">
            <a:noFill/>
            <a:miter lim="800000"/>
            <a:headEnd/>
            <a:tailEnd/>
          </a:ln>
          <a:effectLst/>
        </p:spPr>
        <p:txBody>
          <a:bodyPr vert="horz" wrap="square" lIns="91435" tIns="45718" rIns="91435" bIns="45718" numCol="1" anchor="b"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914400" eaLnBrk="1" hangingPunct="1"/>
            <a:r>
              <a:rPr lang="en-AU" sz="4400" i="1" dirty="0" smtClean="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A Study of Hebrews</a:t>
            </a:r>
            <a:endParaRPr lang="en-US" sz="4400" i="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99052088"/>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1"/>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2688777" y="0"/>
            <a:ext cx="3470742" cy="3470742"/>
          </a:xfrm>
          <a:prstGeom prst="rect">
            <a:avLst/>
          </a:prstGeom>
        </p:spPr>
      </p:pic>
      <p:sp>
        <p:nvSpPr>
          <p:cNvPr id="900098" name="Rectangle 2"/>
          <p:cNvSpPr>
            <a:spLocks noGrp="1" noChangeArrowheads="1"/>
          </p:cNvSpPr>
          <p:nvPr>
            <p:ph type="ctrTitle"/>
          </p:nvPr>
        </p:nvSpPr>
        <p:spPr>
          <a:xfrm>
            <a:off x="0" y="3271608"/>
            <a:ext cx="9144000" cy="3468917"/>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How </a:t>
            </a:r>
            <a:r>
              <a:rPr lang="en-US" sz="5400" b="1" dirty="0">
                <a:effectLst>
                  <a:glow rad="127000">
                    <a:schemeClr val="tx1"/>
                  </a:glow>
                </a:effectLst>
                <a:latin typeface="Arial" charset="0"/>
                <a:ea typeface="ＭＳ Ｐゴシック" charset="0"/>
                <a:cs typeface="ＭＳ Ｐゴシック" charset="0"/>
              </a:rPr>
              <a:t>is </a:t>
            </a:r>
            <a:r>
              <a:rPr lang="en-US" sz="5400" b="1" dirty="0" smtClean="0">
                <a:effectLst>
                  <a:glow rad="127000">
                    <a:schemeClr val="tx1"/>
                  </a:glow>
                </a:effectLst>
                <a:latin typeface="Arial" charset="0"/>
                <a:ea typeface="ＭＳ Ｐゴシック" charset="0"/>
                <a:cs typeface="ＭＳ Ｐゴシック" charset="0"/>
              </a:rPr>
              <a:t>knowing Jesus </a:t>
            </a:r>
            <a:r>
              <a:rPr lang="en-US" sz="5400" b="1" dirty="0">
                <a:solidFill>
                  <a:srgbClr val="FFFF00"/>
                </a:solidFill>
                <a:effectLst>
                  <a:glow rad="127000">
                    <a:schemeClr val="tx1"/>
                  </a:glow>
                </a:effectLst>
                <a:latin typeface="Arial" charset="0"/>
                <a:ea typeface="ＭＳ Ｐゴシック" charset="0"/>
                <a:cs typeface="ＭＳ Ｐゴシック" charset="0"/>
              </a:rPr>
              <a:t>better</a:t>
            </a:r>
            <a:r>
              <a:rPr lang="en-US" sz="5400" b="1" dirty="0">
                <a:effectLst>
                  <a:glow rad="127000">
                    <a:schemeClr val="tx1"/>
                  </a:glow>
                </a:effectLst>
                <a:latin typeface="Arial" charset="0"/>
                <a:ea typeface="ＭＳ Ｐゴシック" charset="0"/>
                <a:cs typeface="ＭＳ Ｐゴシック" charset="0"/>
              </a:rPr>
              <a:t> than </a:t>
            </a:r>
            <a:r>
              <a:rPr lang="en-US" sz="5400" b="1" dirty="0" smtClean="0">
                <a:effectLst>
                  <a:glow rad="127000">
                    <a:schemeClr val="tx1"/>
                  </a:glow>
                </a:effectLst>
                <a:latin typeface="Arial" charset="0"/>
                <a:ea typeface="ＭＳ Ｐゴシック" charset="0"/>
                <a:cs typeface="ＭＳ Ｐゴシック" charset="0"/>
              </a:rPr>
              <a:t>anything you</a:t>
            </a:r>
            <a:r>
              <a:rPr lang="fr-FR" sz="5400" b="1" dirty="0" smtClean="0">
                <a:effectLst>
                  <a:glow rad="127000">
                    <a:schemeClr val="tx1"/>
                  </a:glow>
                </a:effectLst>
                <a:latin typeface="Arial" charset="0"/>
                <a:ea typeface="ＭＳ Ｐゴシック" charset="0"/>
                <a:cs typeface="ＭＳ Ｐゴシック" charset="0"/>
              </a:rPr>
              <a:t>'</a:t>
            </a:r>
            <a:r>
              <a:rPr lang="en-US" sz="5400" b="1" dirty="0" err="1" smtClean="0">
                <a:effectLst>
                  <a:glow rad="127000">
                    <a:schemeClr val="tx1"/>
                  </a:glow>
                </a:effectLst>
                <a:latin typeface="Arial" charset="0"/>
                <a:ea typeface="ＭＳ Ｐゴシック" charset="0"/>
                <a:cs typeface="ＭＳ Ｐゴシック" charset="0"/>
              </a:rPr>
              <a:t>ve</a:t>
            </a:r>
            <a:r>
              <a:rPr lang="en-US" sz="5400" b="1" dirty="0" smtClean="0">
                <a:effectLst>
                  <a:glow rad="127000">
                    <a:schemeClr val="tx1"/>
                  </a:glow>
                </a:effectLst>
                <a:latin typeface="Arial" charset="0"/>
                <a:ea typeface="ＭＳ Ｐゴシック" charset="0"/>
                <a:cs typeface="ＭＳ Ｐゴシック" charset="0"/>
              </a:rPr>
              <a:t> ever experienced </a:t>
            </a:r>
            <a:br>
              <a:rPr lang="en-US" sz="5400" b="1" dirty="0" smtClean="0">
                <a:effectLst>
                  <a:glow rad="127000">
                    <a:schemeClr val="tx1"/>
                  </a:glow>
                </a:effectLst>
                <a:latin typeface="Arial" charset="0"/>
                <a:ea typeface="ＭＳ Ｐゴシック" charset="0"/>
                <a:cs typeface="ＭＳ Ｐゴシック" charset="0"/>
              </a:rPr>
            </a:br>
            <a:r>
              <a:rPr lang="en-US" sz="5400" b="1" dirty="0" smtClean="0">
                <a:effectLst>
                  <a:glow rad="127000">
                    <a:schemeClr val="tx1"/>
                  </a:glow>
                </a:effectLst>
                <a:latin typeface="Arial" charset="0"/>
                <a:ea typeface="ＭＳ Ｐゴシック" charset="0"/>
                <a:cs typeface="ＭＳ Ｐゴシック" charset="0"/>
              </a:rPr>
              <a:t>(or ever will experience)?</a:t>
            </a:r>
            <a:endParaRPr lang="en-US" sz="5400" b="1" dirty="0">
              <a:effectLst>
                <a:glow rad="127000">
                  <a:schemeClr val="tx1"/>
                </a:glow>
              </a:effectLst>
              <a:latin typeface="Arial" charset="0"/>
              <a:ea typeface="ＭＳ Ｐゴシック" charset="0"/>
              <a:cs typeface="ＭＳ Ｐゴシック" charset="0"/>
            </a:endParaRPr>
          </a:p>
        </p:txBody>
      </p:sp>
      <p:grpSp>
        <p:nvGrpSpPr>
          <p:cNvPr id="7" name="Group 6"/>
          <p:cNvGrpSpPr/>
          <p:nvPr/>
        </p:nvGrpSpPr>
        <p:grpSpPr>
          <a:xfrm>
            <a:off x="-301391" y="-236761"/>
            <a:ext cx="4520871" cy="3895796"/>
            <a:chOff x="-301391" y="-236761"/>
            <a:chExt cx="4520871" cy="3895796"/>
          </a:xfrm>
        </p:grpSpPr>
        <p:sp>
          <p:nvSpPr>
            <p:cNvPr id="4" name="Explosion 2 3"/>
            <p:cNvSpPr/>
            <p:nvPr/>
          </p:nvSpPr>
          <p:spPr bwMode="auto">
            <a:xfrm>
              <a:off x="-301391" y="-236761"/>
              <a:ext cx="4520871" cy="3895796"/>
            </a:xfrm>
            <a:prstGeom prst="irregularSeal2">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 name="TextBox 4"/>
            <p:cNvSpPr txBox="1"/>
            <p:nvPr/>
          </p:nvSpPr>
          <p:spPr>
            <a:xfrm rot="20665532">
              <a:off x="206216" y="1069123"/>
              <a:ext cx="3204261" cy="1323439"/>
            </a:xfrm>
            <a:prstGeom prst="rect">
              <a:avLst/>
            </a:prstGeom>
            <a:noFill/>
          </p:spPr>
          <p:txBody>
            <a:bodyPr wrap="square" rtlCol="0">
              <a:spAutoFit/>
            </a:bodyPr>
            <a:lstStyle/>
            <a:p>
              <a:pPr algn="ctr"/>
              <a:r>
                <a:rPr lang="en-US" sz="4000" b="1" dirty="0" smtClean="0">
                  <a:latin typeface="Arial Narrow"/>
                  <a:cs typeface="Arial Narrow"/>
                </a:rPr>
                <a:t>Best </a:t>
              </a:r>
              <a:br>
                <a:rPr lang="en-US" sz="4000" b="1" dirty="0" smtClean="0">
                  <a:latin typeface="Arial Narrow"/>
                  <a:cs typeface="Arial Narrow"/>
                </a:rPr>
              </a:br>
              <a:r>
                <a:rPr lang="en-US" sz="4000" b="1" dirty="0" smtClean="0">
                  <a:latin typeface="Arial Narrow"/>
                  <a:cs typeface="Arial Narrow"/>
                </a:rPr>
                <a:t>Representative</a:t>
              </a:r>
              <a:endParaRPr lang="en-US" sz="4000" b="1" dirty="0">
                <a:latin typeface="Arial Narrow"/>
                <a:cs typeface="Arial Narrow"/>
              </a:endParaRPr>
            </a:p>
          </p:txBody>
        </p:sp>
      </p:grpSp>
      <p:grpSp>
        <p:nvGrpSpPr>
          <p:cNvPr id="9" name="Group 8"/>
          <p:cNvGrpSpPr/>
          <p:nvPr/>
        </p:nvGrpSpPr>
        <p:grpSpPr>
          <a:xfrm>
            <a:off x="4929903" y="-236761"/>
            <a:ext cx="4520871" cy="3895796"/>
            <a:chOff x="-301391" y="-236761"/>
            <a:chExt cx="4520871" cy="3895796"/>
          </a:xfrm>
        </p:grpSpPr>
        <p:sp>
          <p:nvSpPr>
            <p:cNvPr id="10" name="Explosion 2 9"/>
            <p:cNvSpPr/>
            <p:nvPr/>
          </p:nvSpPr>
          <p:spPr bwMode="auto">
            <a:xfrm>
              <a:off x="-301391" y="-236761"/>
              <a:ext cx="4520871" cy="3895796"/>
            </a:xfrm>
            <a:prstGeom prst="irregularSeal2">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1" name="TextBox 10"/>
            <p:cNvSpPr txBox="1"/>
            <p:nvPr/>
          </p:nvSpPr>
          <p:spPr>
            <a:xfrm rot="20665532">
              <a:off x="206216" y="1069123"/>
              <a:ext cx="3204261" cy="1323439"/>
            </a:xfrm>
            <a:prstGeom prst="rect">
              <a:avLst/>
            </a:prstGeom>
            <a:noFill/>
          </p:spPr>
          <p:txBody>
            <a:bodyPr wrap="square" rtlCol="0">
              <a:spAutoFit/>
            </a:bodyPr>
            <a:lstStyle/>
            <a:p>
              <a:pPr algn="ctr"/>
              <a:r>
                <a:rPr lang="en-US" sz="4000" b="1" dirty="0" smtClean="0">
                  <a:latin typeface="Arial Narrow"/>
                  <a:cs typeface="Arial Narrow"/>
                </a:rPr>
                <a:t>Best </a:t>
              </a:r>
              <a:br>
                <a:rPr lang="en-US" sz="4000" b="1" dirty="0" smtClean="0">
                  <a:latin typeface="Arial Narrow"/>
                  <a:cs typeface="Arial Narrow"/>
                </a:rPr>
              </a:br>
              <a:r>
                <a:rPr lang="en-US" sz="4000" b="1" dirty="0" smtClean="0">
                  <a:latin typeface="Arial Narrow"/>
                  <a:cs typeface="Arial Narrow"/>
                </a:rPr>
                <a:t>Relationship</a:t>
              </a:r>
              <a:endParaRPr lang="en-US" sz="4000" b="1" dirty="0">
                <a:latin typeface="Arial Narrow"/>
                <a:cs typeface="Arial Narrow"/>
              </a:endParaRPr>
            </a:p>
          </p:txBody>
        </p:sp>
      </p:grpSp>
    </p:spTree>
    <p:extLst>
      <p:ext uri="{BB962C8B-B14F-4D97-AF65-F5344CB8AC3E}">
        <p14:creationId xmlns:p14="http://schemas.microsoft.com/office/powerpoint/2010/main" val="13858682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12900" y="952500"/>
            <a:ext cx="5905500" cy="59055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05013"/>
            <a:ext cx="9143999" cy="108012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Relationships Differ</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674088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76200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2511"/>
            <a:ext cx="9144000" cy="3671546"/>
          </a:xfrm>
          <a:effectLst>
            <a:outerShdw blurRad="63500" dist="35921" dir="2700000" algn="ctr" rotWithShape="0">
              <a:schemeClr val="tx2">
                <a:alpha val="74998"/>
              </a:schemeClr>
            </a:outerShdw>
          </a:effectLst>
          <a:extLst/>
        </p:spPr>
        <p:txBody>
          <a:bodyPr anchor="t"/>
          <a:lstStyle/>
          <a:p>
            <a:pPr>
              <a:defRPr/>
            </a:pPr>
            <a:r>
              <a:rPr lang="en-US" sz="5400" b="1" dirty="0" smtClean="0">
                <a:effectLst>
                  <a:glow rad="127000">
                    <a:schemeClr val="tx1"/>
                  </a:glow>
                </a:effectLst>
                <a:latin typeface="Arial" charset="0"/>
                <a:ea typeface="ＭＳ Ｐゴシック" charset="0"/>
                <a:cs typeface="ＭＳ Ｐゴシック" charset="0"/>
              </a:rPr>
              <a:t>How is the New Covenant </a:t>
            </a:r>
            <a:r>
              <a:rPr lang="en-US" sz="11500" b="1" dirty="0" smtClean="0">
                <a:solidFill>
                  <a:srgbClr val="FFFF00"/>
                </a:solidFill>
                <a:effectLst>
                  <a:glow rad="127000">
                    <a:schemeClr val="tx1"/>
                  </a:glow>
                </a:effectLst>
                <a:latin typeface="Arial" charset="0"/>
                <a:ea typeface="ＭＳ Ｐゴシック" charset="0"/>
                <a:cs typeface="ＭＳ Ｐゴシック" charset="0"/>
              </a:rPr>
              <a:t>Better?</a:t>
            </a:r>
            <a:br>
              <a:rPr lang="en-US" sz="11500" b="1" dirty="0" smtClean="0">
                <a:solidFill>
                  <a:srgbClr val="FFFF00"/>
                </a:solidFill>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
            </a:r>
            <a:br>
              <a:rPr lang="en-US" sz="5400" b="1" dirty="0">
                <a:effectLst>
                  <a:glow rad="127000">
                    <a:schemeClr val="tx1"/>
                  </a:glow>
                </a:effectLst>
                <a:latin typeface="Arial" charset="0"/>
                <a:ea typeface="ＭＳ Ｐゴシック" charset="0"/>
                <a:cs typeface="ＭＳ Ｐゴシック" charset="0"/>
              </a:rPr>
            </a:br>
            <a:r>
              <a:rPr lang="en-US" sz="5400" b="1" dirty="0" smtClean="0">
                <a:effectLst>
                  <a:glow rad="127000">
                    <a:schemeClr val="tx1"/>
                  </a:glow>
                </a:effectLst>
                <a:latin typeface="Arial" charset="0"/>
                <a:ea typeface="ＭＳ Ｐゴシック" charset="0"/>
                <a:cs typeface="ＭＳ Ｐゴシック" charset="0"/>
              </a:rPr>
              <a:t>(Hebrews 8)</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525014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85230"/>
          </a:xfrm>
          <a:prstGeom prst="rect">
            <a:avLst/>
          </a:prstGeom>
        </p:spPr>
      </p:pic>
      <p:sp>
        <p:nvSpPr>
          <p:cNvPr id="900098" name="Rectangle 2"/>
          <p:cNvSpPr>
            <a:spLocks noGrp="1" noChangeArrowheads="1"/>
          </p:cNvSpPr>
          <p:nvPr>
            <p:ph type="ctrTitle"/>
          </p:nvPr>
        </p:nvSpPr>
        <p:spPr>
          <a:xfrm>
            <a:off x="0" y="4563032"/>
            <a:ext cx="9144000" cy="2010817"/>
          </a:xfrm>
          <a:solidFill>
            <a:srgbClr val="000000"/>
          </a:solidFill>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I</a:t>
            </a:r>
            <a:r>
              <a:rPr lang="en-US" b="1" dirty="0">
                <a:effectLst>
                  <a:glow rad="127000">
                    <a:schemeClr val="tx1"/>
                  </a:glow>
                </a:effectLst>
                <a:latin typeface="Arial" charset="0"/>
                <a:ea typeface="ＭＳ Ｐゴシック" charset="0"/>
                <a:cs typeface="ＭＳ Ｐゴシック" charset="0"/>
              </a:rPr>
              <a:t>. Jesus is the best possible </a:t>
            </a:r>
            <a:r>
              <a:rPr lang="en-US" b="1" dirty="0">
                <a:solidFill>
                  <a:srgbClr val="FFFF00"/>
                </a:solidFill>
                <a:effectLst>
                  <a:glow rad="127000">
                    <a:schemeClr val="tx1"/>
                  </a:glow>
                </a:effectLst>
                <a:latin typeface="Arial" charset="0"/>
                <a:ea typeface="ＭＳ Ｐゴシック" charset="0"/>
                <a:cs typeface="ＭＳ Ｐゴシック" charset="0"/>
              </a:rPr>
              <a:t>representative</a:t>
            </a:r>
            <a:r>
              <a:rPr lang="en-US" b="1" dirty="0">
                <a:effectLst>
                  <a:glow rad="127000">
                    <a:schemeClr val="tx1"/>
                  </a:glow>
                </a:effectLst>
                <a:latin typeface="Arial" charset="0"/>
                <a:ea typeface="ＭＳ Ｐゴシック" charset="0"/>
                <a:cs typeface="ＭＳ Ｐゴシック" charset="0"/>
              </a:rPr>
              <a:t> before </a:t>
            </a:r>
            <a:r>
              <a:rPr lang="en-US" b="1" dirty="0" smtClean="0">
                <a:effectLst>
                  <a:glow rad="127000">
                    <a:schemeClr val="tx1"/>
                  </a:glow>
                </a:effectLst>
                <a:latin typeface="Arial" charset="0"/>
                <a:ea typeface="ＭＳ Ｐゴシック" charset="0"/>
                <a:cs typeface="ＭＳ Ｐゴシック" charset="0"/>
              </a:rPr>
              <a:t>God (8:1-6).</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9659120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419" y="1041063"/>
            <a:ext cx="9109766" cy="5807476"/>
          </a:xfrm>
          <a:prstGeom prst="rect">
            <a:avLst/>
          </a:prstGeom>
        </p:spPr>
      </p:pic>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Jesus as High Priest is better than the old priesthood (8:1-5) </a:t>
            </a:r>
          </a:p>
        </p:txBody>
      </p:sp>
    </p:spTree>
    <p:extLst>
      <p:ext uri="{BB962C8B-B14F-4D97-AF65-F5344CB8AC3E}">
        <p14:creationId xmlns:p14="http://schemas.microsoft.com/office/powerpoint/2010/main" val="15709801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16632"/>
            <a:ext cx="7061170" cy="2724501"/>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"Here </a:t>
            </a:r>
            <a:r>
              <a:rPr lang="en-US" sz="3600" b="1" dirty="0">
                <a:effectLst>
                  <a:glow rad="127000">
                    <a:schemeClr val="tx1"/>
                  </a:glow>
                </a:effectLst>
                <a:latin typeface="Arial" charset="0"/>
                <a:ea typeface="ＭＳ Ｐゴシック" charset="0"/>
                <a:cs typeface="ＭＳ Ｐゴシック" charset="0"/>
              </a:rPr>
              <a:t>is the main point: We have a High Priest who sat down in the place of honor beside the throne of the majestic God in </a:t>
            </a:r>
            <a:r>
              <a:rPr lang="en-US" sz="3600" b="1" dirty="0" smtClean="0">
                <a:effectLst>
                  <a:glow rad="127000">
                    <a:schemeClr val="tx1"/>
                  </a:glow>
                </a:effectLst>
                <a:latin typeface="Arial" charset="0"/>
                <a:ea typeface="ＭＳ Ｐゴシック" charset="0"/>
                <a:cs typeface="ＭＳ Ｐゴシック" charset="0"/>
              </a:rPr>
              <a:t>heaven"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(8:1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92968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508753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God honored him with ministry in heaven itself (8:2 NLT).</a:t>
            </a:r>
          </a:p>
        </p:txBody>
      </p:sp>
      <p:sp>
        <p:nvSpPr>
          <p:cNvPr id="5" name="Rectangle 2"/>
          <p:cNvSpPr txBox="1">
            <a:spLocks noChangeArrowheads="1"/>
          </p:cNvSpPr>
          <p:nvPr/>
        </p:nvSpPr>
        <p:spPr bwMode="auto">
          <a:xfrm>
            <a:off x="5087536" y="1486978"/>
            <a:ext cx="4056464" cy="537102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600" b="1" kern="0" dirty="0" smtClean="0">
                <a:solidFill>
                  <a:srgbClr val="FFFFFF"/>
                </a:solidFill>
                <a:effectLst>
                  <a:glow rad="127000">
                    <a:srgbClr val="000000"/>
                  </a:glow>
                </a:effectLst>
                <a:latin typeface="Arial" charset="0"/>
                <a:ea typeface="ＭＳ Ｐゴシック" charset="0"/>
                <a:cs typeface="ＭＳ Ｐゴシック" charset="0"/>
              </a:rPr>
              <a:t>"There </a:t>
            </a:r>
            <a:r>
              <a:rPr lang="en-US" sz="3600" b="1" kern="0" dirty="0">
                <a:solidFill>
                  <a:srgbClr val="FFFFFF"/>
                </a:solidFill>
                <a:effectLst>
                  <a:glow rad="127000">
                    <a:srgbClr val="000000"/>
                  </a:glow>
                </a:effectLst>
                <a:latin typeface="Arial" charset="0"/>
                <a:ea typeface="ＭＳ Ｐゴシック" charset="0"/>
                <a:cs typeface="ＭＳ Ｐゴシック" charset="0"/>
              </a:rPr>
              <a:t>he ministers in the heavenly Tabernacle, the true place of worship that was built by the Lord and not by human </a:t>
            </a:r>
            <a:r>
              <a:rPr lang="en-US" sz="3600" b="1" kern="0" dirty="0" smtClean="0">
                <a:solidFill>
                  <a:srgbClr val="FFFFFF"/>
                </a:solidFill>
                <a:effectLst>
                  <a:glow rad="127000">
                    <a:srgbClr val="000000"/>
                  </a:glow>
                </a:effectLst>
                <a:latin typeface="Arial" charset="0"/>
                <a:ea typeface="ＭＳ Ｐゴシック" charset="0"/>
                <a:cs typeface="ＭＳ Ｐゴシック" charset="0"/>
              </a:rPr>
              <a:t>hands."</a:t>
            </a:r>
            <a:endParaRPr lang="en-US" sz="3600" b="1" kern="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235453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56607"/>
            <a:ext cx="9144001" cy="691460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"And </a:t>
            </a:r>
            <a:r>
              <a:rPr lang="en-US" sz="3600" b="1" dirty="0">
                <a:effectLst>
                  <a:glow rad="127000">
                    <a:schemeClr val="tx1"/>
                  </a:glow>
                </a:effectLst>
                <a:latin typeface="Arial" charset="0"/>
                <a:ea typeface="ＭＳ Ｐゴシック" charset="0"/>
                <a:cs typeface="ＭＳ Ｐゴシック" charset="0"/>
              </a:rPr>
              <a:t>since every high priest is required to offer gifts and sacrifices, our High Priest must make an offering, </a:t>
            </a:r>
            <a:r>
              <a:rPr lang="en-US" sz="3600" b="1" dirty="0" smtClean="0">
                <a:effectLst>
                  <a:glow rad="127000">
                    <a:schemeClr val="tx1"/>
                  </a:glow>
                </a:effectLst>
                <a:latin typeface="Arial" charset="0"/>
                <a:ea typeface="ＭＳ Ｐゴシック" charset="0"/>
                <a:cs typeface="ＭＳ Ｐゴシック" charset="0"/>
              </a:rPr>
              <a:t>too"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(8:3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523088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2412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"If </a:t>
            </a:r>
            <a:r>
              <a:rPr lang="en-US" sz="3600" b="1" dirty="0">
                <a:effectLst>
                  <a:glow rad="127000">
                    <a:schemeClr val="tx1"/>
                  </a:glow>
                </a:effectLst>
                <a:latin typeface="Arial" charset="0"/>
                <a:ea typeface="ＭＳ Ｐゴシック" charset="0"/>
                <a:cs typeface="ＭＳ Ｐゴシック" charset="0"/>
              </a:rPr>
              <a:t>he were here on earth, he would not even be a priest, since there already are priests who offer the gifts required by the </a:t>
            </a:r>
            <a:r>
              <a:rPr lang="en-US" sz="3600" b="1" dirty="0" smtClean="0">
                <a:effectLst>
                  <a:glow rad="127000">
                    <a:schemeClr val="tx1"/>
                  </a:glow>
                </a:effectLst>
                <a:latin typeface="Arial" charset="0"/>
                <a:ea typeface="ＭＳ Ｐゴシック" charset="0"/>
                <a:cs typeface="ＭＳ Ｐゴシック" charset="0"/>
              </a:rPr>
              <a:t>law" (8:4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258610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15280" y="2835599"/>
            <a:ext cx="8675768" cy="40224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2600236"/>
          </a:xfrm>
          <a:noFill/>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"They </a:t>
            </a:r>
            <a:r>
              <a:rPr lang="en-US" sz="3600" b="1" dirty="0">
                <a:effectLst>
                  <a:glow rad="127000">
                    <a:schemeClr val="tx1"/>
                  </a:glow>
                </a:effectLst>
                <a:latin typeface="Arial" charset="0"/>
                <a:ea typeface="ＭＳ Ｐゴシック" charset="0"/>
                <a:cs typeface="ＭＳ Ｐゴシック" charset="0"/>
              </a:rPr>
              <a:t>serve in a system of worship that is only a copy, a shadow of the real one in </a:t>
            </a:r>
            <a:r>
              <a:rPr lang="en-US" sz="3600" b="1" dirty="0" smtClean="0">
                <a:effectLst>
                  <a:glow rad="127000">
                    <a:schemeClr val="tx1"/>
                  </a:glow>
                </a:effectLst>
                <a:latin typeface="Arial" charset="0"/>
                <a:ea typeface="ＭＳ Ｐゴシック" charset="0"/>
                <a:cs typeface="ＭＳ Ｐゴシック" charset="0"/>
              </a:rPr>
              <a:t>heaven.</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For when Moses was getting ready to build </a:t>
            </a:r>
            <a:r>
              <a:rPr lang="en-US" sz="3600" b="1" dirty="0" smtClean="0">
                <a:effectLst>
                  <a:glow rad="127000">
                    <a:schemeClr val="tx1"/>
                  </a:glow>
                </a:effectLst>
                <a:latin typeface="Arial" charset="0"/>
                <a:ea typeface="ＭＳ Ｐゴシック" charset="0"/>
                <a:cs typeface="ＭＳ Ｐゴシック" charset="0"/>
              </a:rPr>
              <a:t>the…" </a:t>
            </a:r>
            <a:r>
              <a:rPr lang="en-US" sz="3600" b="1" dirty="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8:5a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637343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2775546"/>
          </a:xfrm>
          <a:noFill/>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"…Tabernacle, God </a:t>
            </a:r>
            <a:r>
              <a:rPr lang="en-US" sz="3600" b="1" dirty="0">
                <a:effectLst>
                  <a:glow rad="127000">
                    <a:schemeClr val="tx1"/>
                  </a:glow>
                </a:effectLst>
                <a:latin typeface="Arial" charset="0"/>
                <a:ea typeface="ＭＳ Ｐゴシック" charset="0"/>
                <a:cs typeface="ＭＳ Ｐゴシック" charset="0"/>
              </a:rPr>
              <a:t>gave him this warning: </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Be </a:t>
            </a:r>
            <a:r>
              <a:rPr lang="en-US" sz="3600" b="1" dirty="0">
                <a:effectLst>
                  <a:glow rad="127000">
                    <a:schemeClr val="tx1"/>
                  </a:glow>
                </a:effectLst>
                <a:latin typeface="Arial" charset="0"/>
                <a:ea typeface="ＭＳ Ｐゴシック" charset="0"/>
                <a:cs typeface="ＭＳ Ｐゴシック" charset="0"/>
              </a:rPr>
              <a:t>sure that you make everything according to the pattern I have shown you here on the </a:t>
            </a:r>
            <a:r>
              <a:rPr lang="en-US" sz="3600" b="1" dirty="0" smtClean="0">
                <a:effectLst>
                  <a:glow rad="127000">
                    <a:schemeClr val="tx1"/>
                  </a:glow>
                </a:effectLst>
                <a:latin typeface="Arial" charset="0"/>
                <a:ea typeface="ＭＳ Ｐゴシック" charset="0"/>
                <a:cs typeface="ＭＳ Ｐゴシック" charset="0"/>
              </a:rPr>
              <a:t>mountain</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(8:5b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215280" y="2835599"/>
            <a:ext cx="8675768" cy="4022401"/>
          </a:xfrm>
          <a:prstGeom prst="rect">
            <a:avLst/>
          </a:prstGeom>
        </p:spPr>
      </p:pic>
    </p:spTree>
    <p:extLst>
      <p:ext uri="{BB962C8B-B14F-4D97-AF65-F5344CB8AC3E}">
        <p14:creationId xmlns:p14="http://schemas.microsoft.com/office/powerpoint/2010/main" val="987526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eb 9 ark_of_covenan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27984" y="0"/>
            <a:ext cx="4716015" cy="3871480"/>
          </a:xfrm>
          <a:prstGeom prst="rect">
            <a:avLst/>
          </a:prstGeom>
        </p:spPr>
      </p:pic>
      <p:pic>
        <p:nvPicPr>
          <p:cNvPr id="6" name="Picture 5" descr="heb 9 golden_altar_of_incense.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88" y="32786"/>
            <a:ext cx="4499004" cy="6858237"/>
          </a:xfrm>
          <a:prstGeom prst="rect">
            <a:avLst/>
          </a:prstGeom>
        </p:spPr>
      </p:pic>
      <p:pic>
        <p:nvPicPr>
          <p:cNvPr id="7" name="Picture 6" descr="heb 9 table-of-presence_sm.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969000" y="3190971"/>
            <a:ext cx="3175000" cy="36322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"But </a:t>
            </a:r>
            <a:r>
              <a:rPr lang="en-US" sz="3600" b="1" dirty="0">
                <a:effectLst>
                  <a:glow rad="127000">
                    <a:schemeClr val="tx1"/>
                  </a:glow>
                </a:effectLst>
                <a:latin typeface="Arial" charset="0"/>
                <a:ea typeface="ＭＳ Ｐゴシック" charset="0"/>
                <a:cs typeface="ＭＳ Ｐゴシック" charset="0"/>
              </a:rPr>
              <a:t>now Jesus, our High Priest, has been given a ministry that is far superior to the old priesthood, for he is the one who mediates for us a far better covenant with God, based on better </a:t>
            </a:r>
            <a:r>
              <a:rPr lang="en-US" sz="3600" b="1" dirty="0" smtClean="0">
                <a:effectLst>
                  <a:glow rad="127000">
                    <a:schemeClr val="tx1"/>
                  </a:glow>
                </a:effectLst>
                <a:latin typeface="Arial" charset="0"/>
                <a:ea typeface="ＭＳ Ｐゴシック" charset="0"/>
                <a:cs typeface="ＭＳ Ｐゴシック" charset="0"/>
              </a:rPr>
              <a:t>promises" (8:6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309325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05013"/>
            <a:ext cx="9143999" cy="108012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Relationships Differ</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444500" y="1392919"/>
            <a:ext cx="8255000" cy="5219700"/>
          </a:xfrm>
          <a:prstGeom prst="rect">
            <a:avLst/>
          </a:prstGeom>
        </p:spPr>
      </p:pic>
    </p:spTree>
    <p:extLst>
      <p:ext uri="{BB962C8B-B14F-4D97-AF65-F5344CB8AC3E}">
        <p14:creationId xmlns:p14="http://schemas.microsoft.com/office/powerpoint/2010/main" val="5269250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28" descr="10 commandments.jpg"/>
          <p:cNvPicPr>
            <a:picLocks noChangeAspect="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9525" y="1865313"/>
            <a:ext cx="5343525" cy="506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9" name="Title 1"/>
          <p:cNvSpPr>
            <a:spLocks noGrp="1"/>
          </p:cNvSpPr>
          <p:nvPr>
            <p:ph type="ctrTitle"/>
          </p:nvPr>
        </p:nvSpPr>
        <p:spPr>
          <a:xfrm>
            <a:off x="0" y="0"/>
            <a:ext cx="9144000" cy="1143000"/>
          </a:xfrm>
        </p:spPr>
        <p:txBody>
          <a:bodyPr/>
          <a:lstStyle/>
          <a:p>
            <a:r>
              <a:rPr lang="en-US" altLang="ja-JP" b="1" dirty="0" smtClean="0">
                <a:solidFill>
                  <a:schemeClr val="bg1"/>
                </a:solidFill>
                <a:latin typeface="Arial" charset="0"/>
                <a:ea typeface="ＭＳ Ｐゴシック" charset="0"/>
                <a:cs typeface="ＭＳ Ｐゴシック" charset="0"/>
              </a:rPr>
              <a:t>"</a:t>
            </a:r>
            <a:r>
              <a:rPr lang="en-US" b="1" dirty="0" smtClean="0">
                <a:solidFill>
                  <a:schemeClr val="bg1"/>
                </a:solidFill>
                <a:latin typeface="Arial" charset="0"/>
                <a:ea typeface="ＭＳ Ｐゴシック" charset="0"/>
                <a:cs typeface="ＭＳ Ｐゴシック" charset="0"/>
              </a:rPr>
              <a:t>Old</a:t>
            </a:r>
            <a:r>
              <a:rPr lang="en-US" altLang="ja-JP" b="1" dirty="0" smtClean="0">
                <a:solidFill>
                  <a:schemeClr val="bg1"/>
                </a:solidFill>
                <a:latin typeface="Arial" charset="0"/>
                <a:ea typeface="ＭＳ Ｐゴシック" charset="0"/>
                <a:cs typeface="ＭＳ Ｐゴシック" charset="0"/>
              </a:rPr>
              <a:t>"</a:t>
            </a:r>
            <a:r>
              <a:rPr lang="en-US" b="1" dirty="0" smtClean="0">
                <a:solidFill>
                  <a:schemeClr val="bg1"/>
                </a:solidFill>
                <a:latin typeface="Arial" charset="0"/>
                <a:ea typeface="ＭＳ Ｐゴシック" charset="0"/>
                <a:cs typeface="ＭＳ Ｐゴシック" charset="0"/>
              </a:rPr>
              <a:t> </a:t>
            </a:r>
            <a:r>
              <a:rPr lang="en-US" b="1" dirty="0">
                <a:solidFill>
                  <a:schemeClr val="bg1"/>
                </a:solidFill>
                <a:latin typeface="Arial" charset="0"/>
                <a:ea typeface="ＭＳ Ｐゴシック" charset="0"/>
                <a:cs typeface="ＭＳ Ｐゴシック" charset="0"/>
              </a:rPr>
              <a:t>Replaced by </a:t>
            </a:r>
            <a:r>
              <a:rPr lang="en-US" altLang="ja-JP" b="1" dirty="0" smtClean="0">
                <a:solidFill>
                  <a:schemeClr val="bg1"/>
                </a:solidFill>
                <a:latin typeface="Arial" charset="0"/>
                <a:ea typeface="ＭＳ Ｐゴシック" charset="0"/>
                <a:cs typeface="ＭＳ Ｐゴシック" charset="0"/>
              </a:rPr>
              <a:t>"</a:t>
            </a:r>
            <a:r>
              <a:rPr lang="en-US" b="1" dirty="0" smtClean="0">
                <a:solidFill>
                  <a:schemeClr val="bg1"/>
                </a:solidFill>
                <a:latin typeface="Arial" charset="0"/>
                <a:ea typeface="ＭＳ Ｐゴシック" charset="0"/>
                <a:cs typeface="ＭＳ Ｐゴシック" charset="0"/>
              </a:rPr>
              <a:t>New</a:t>
            </a:r>
            <a:r>
              <a:rPr lang="en-US" altLang="ja-JP" b="1" dirty="0" smtClean="0">
                <a:solidFill>
                  <a:schemeClr val="bg1"/>
                </a:solidFill>
                <a:latin typeface="Arial" charset="0"/>
                <a:ea typeface="ＭＳ Ｐゴシック" charset="0"/>
                <a:cs typeface="ＭＳ Ｐゴシック" charset="0"/>
              </a:rPr>
              <a:t>"</a:t>
            </a:r>
            <a:endParaRPr lang="en-US" b="1" dirty="0">
              <a:solidFill>
                <a:schemeClr val="bg1"/>
              </a:solidFill>
              <a:latin typeface="Arial" charset="0"/>
              <a:ea typeface="ＭＳ Ｐゴシック" charset="0"/>
              <a:cs typeface="ＭＳ Ｐゴシック" charset="0"/>
            </a:endParaRPr>
          </a:p>
        </p:txBody>
      </p:sp>
      <p:pic>
        <p:nvPicPr>
          <p:cNvPr id="7" name="Picture 6" descr="Holy Spirit Clipar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5401" y="1865313"/>
            <a:ext cx="403542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ight Arrow 7"/>
          <p:cNvSpPr>
            <a:spLocks noChangeArrowheads="1"/>
          </p:cNvSpPr>
          <p:nvPr/>
        </p:nvSpPr>
        <p:spPr bwMode="auto">
          <a:xfrm>
            <a:off x="4648200" y="2895600"/>
            <a:ext cx="1066800" cy="2514600"/>
          </a:xfrm>
          <a:prstGeom prst="rightArrow">
            <a:avLst>
              <a:gd name="adj1" fmla="val 50000"/>
              <a:gd name="adj2" fmla="val 50000"/>
            </a:avLst>
          </a:prstGeom>
          <a:solidFill>
            <a:srgbClr val="3366FF"/>
          </a:solidFill>
          <a:ln w="9525">
            <a:solidFill>
              <a:schemeClr val="tx1"/>
            </a:solidFill>
            <a:round/>
            <a:headEnd/>
            <a:tailEnd/>
          </a:ln>
        </p:spPr>
        <p:txBody>
          <a:bodyPr lIns="91435" tIns="45718" rIns="91435" bIns="45718"/>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 name="Subtitle 2"/>
          <p:cNvSpPr txBox="1">
            <a:spLocks/>
          </p:cNvSpPr>
          <p:nvPr/>
        </p:nvSpPr>
        <p:spPr bwMode="auto">
          <a:xfrm>
            <a:off x="0" y="1905000"/>
            <a:ext cx="9144000" cy="5029200"/>
          </a:xfrm>
          <a:prstGeom prst="rect">
            <a:avLst/>
          </a:prstGeom>
          <a:solidFill>
            <a:schemeClr val="bg1">
              <a:alpha val="4901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20000"/>
              </a:spcBef>
              <a:spcAft>
                <a:spcPct val="0"/>
              </a:spcAft>
            </a:pPr>
            <a:r>
              <a:rPr lang="en-US" altLang="ja-JP" sz="2800" b="1" dirty="0" smtClean="0">
                <a:solidFill>
                  <a:srgbClr val="000000"/>
                </a:solidFill>
                <a:effectLst>
                  <a:glow rad="101600">
                    <a:srgbClr val="FFFFFF">
                      <a:alpha val="75000"/>
                    </a:srgbClr>
                  </a:glow>
                </a:effectLst>
              </a:rPr>
              <a:t>"</a:t>
            </a:r>
            <a:r>
              <a:rPr lang="en-US" sz="2800" b="1" dirty="0" smtClean="0">
                <a:solidFill>
                  <a:srgbClr val="000000"/>
                </a:solidFill>
                <a:effectLst>
                  <a:glow rad="101600">
                    <a:srgbClr val="FFFFFF">
                      <a:alpha val="75000"/>
                    </a:srgbClr>
                  </a:glow>
                </a:effectLst>
              </a:rPr>
              <a:t>What </a:t>
            </a:r>
            <a:r>
              <a:rPr lang="en-US" sz="2800" b="1" dirty="0">
                <a:solidFill>
                  <a:srgbClr val="000000"/>
                </a:solidFill>
                <a:effectLst>
                  <a:glow rad="101600">
                    <a:srgbClr val="FFFFFF">
                      <a:alpha val="75000"/>
                    </a:srgbClr>
                  </a:glow>
                </a:effectLst>
              </a:rPr>
              <a:t>then is the </a:t>
            </a:r>
            <a:r>
              <a:rPr lang="fr-FR" altLang="ja-JP" sz="2800" b="1" dirty="0" smtClean="0">
                <a:solidFill>
                  <a:srgbClr val="000000"/>
                </a:solidFill>
                <a:effectLst>
                  <a:glow rad="101600">
                    <a:srgbClr val="FFFFFF">
                      <a:alpha val="75000"/>
                    </a:srgbClr>
                  </a:glow>
                </a:effectLst>
              </a:rPr>
              <a:t>'</a:t>
            </a:r>
            <a:r>
              <a:rPr lang="en-US" sz="2800" b="1" dirty="0" smtClean="0">
                <a:solidFill>
                  <a:srgbClr val="000000"/>
                </a:solidFill>
                <a:effectLst>
                  <a:glow rad="101600">
                    <a:srgbClr val="FFFFFF">
                      <a:alpha val="75000"/>
                    </a:srgbClr>
                  </a:glow>
                </a:effectLst>
              </a:rPr>
              <a:t>old covenant</a:t>
            </a:r>
            <a:r>
              <a:rPr lang="fr-FR" altLang="ja-JP" sz="2800" b="1" dirty="0" smtClean="0">
                <a:solidFill>
                  <a:srgbClr val="000000"/>
                </a:solidFill>
                <a:effectLst>
                  <a:glow rad="101600">
                    <a:srgbClr val="FFFFFF">
                      <a:alpha val="75000"/>
                    </a:srgbClr>
                  </a:glow>
                </a:effectLst>
              </a:rPr>
              <a:t>'</a:t>
            </a:r>
            <a:r>
              <a:rPr lang="en-US" sz="2800" b="1" dirty="0" smtClean="0">
                <a:solidFill>
                  <a:srgbClr val="000000"/>
                </a:solidFill>
                <a:effectLst>
                  <a:glow rad="101600">
                    <a:srgbClr val="FFFFFF">
                      <a:alpha val="75000"/>
                    </a:srgbClr>
                  </a:glow>
                </a:effectLst>
              </a:rPr>
              <a:t> </a:t>
            </a:r>
            <a:r>
              <a:rPr lang="en-US" sz="2800" b="1" dirty="0">
                <a:solidFill>
                  <a:srgbClr val="000000"/>
                </a:solidFill>
                <a:effectLst>
                  <a:glow rad="101600">
                    <a:srgbClr val="FFFFFF">
                      <a:alpha val="75000"/>
                    </a:srgbClr>
                  </a:glow>
                </a:effectLst>
              </a:rPr>
              <a:t>in contrast with the </a:t>
            </a:r>
            <a:r>
              <a:rPr lang="fr-FR" altLang="ja-JP" sz="2800" b="1" dirty="0" smtClean="0">
                <a:solidFill>
                  <a:srgbClr val="000000"/>
                </a:solidFill>
                <a:effectLst>
                  <a:glow rad="101600">
                    <a:srgbClr val="FFFFFF">
                      <a:alpha val="75000"/>
                    </a:srgbClr>
                  </a:glow>
                </a:effectLst>
              </a:rPr>
              <a:t>'</a:t>
            </a:r>
            <a:r>
              <a:rPr lang="en-US" sz="2800" b="1" dirty="0" smtClean="0">
                <a:solidFill>
                  <a:srgbClr val="000000"/>
                </a:solidFill>
                <a:effectLst>
                  <a:glow rad="101600">
                    <a:srgbClr val="FFFFFF">
                      <a:alpha val="75000"/>
                    </a:srgbClr>
                  </a:glow>
                </a:effectLst>
              </a:rPr>
              <a:t>new covenant</a:t>
            </a:r>
            <a:r>
              <a:rPr lang="fr-FR" altLang="ja-JP" sz="2800" b="1" dirty="0" smtClean="0">
                <a:solidFill>
                  <a:srgbClr val="000000"/>
                </a:solidFill>
                <a:effectLst>
                  <a:glow rad="101600">
                    <a:srgbClr val="FFFFFF">
                      <a:alpha val="75000"/>
                    </a:srgbClr>
                  </a:glow>
                </a:effectLst>
              </a:rPr>
              <a:t>'</a:t>
            </a:r>
            <a:r>
              <a:rPr lang="en-US" sz="2800" b="1" dirty="0" smtClean="0">
                <a:solidFill>
                  <a:srgbClr val="000000"/>
                </a:solidFill>
                <a:effectLst>
                  <a:glow rad="101600">
                    <a:srgbClr val="FFFFFF">
                      <a:alpha val="75000"/>
                    </a:srgbClr>
                  </a:glow>
                </a:effectLst>
              </a:rPr>
              <a:t> </a:t>
            </a:r>
            <a:r>
              <a:rPr lang="en-US" sz="2800" b="1" dirty="0">
                <a:solidFill>
                  <a:srgbClr val="000000"/>
                </a:solidFill>
                <a:effectLst>
                  <a:glow rad="101600">
                    <a:srgbClr val="FFFFFF">
                      <a:alpha val="75000"/>
                    </a:srgbClr>
                  </a:glow>
                </a:effectLst>
              </a:rPr>
              <a:t>in Christ?  It is not the whole of the Old Testament, because the covenants with Abraham and David are never called </a:t>
            </a:r>
            <a:r>
              <a:rPr lang="fr-FR" altLang="ja-JP" sz="2800" b="1" dirty="0" smtClean="0">
                <a:solidFill>
                  <a:srgbClr val="000000"/>
                </a:solidFill>
                <a:effectLst>
                  <a:glow rad="101600">
                    <a:srgbClr val="FFFFFF">
                      <a:alpha val="75000"/>
                    </a:srgbClr>
                  </a:glow>
                </a:effectLst>
              </a:rPr>
              <a:t>'</a:t>
            </a:r>
            <a:r>
              <a:rPr lang="en-US" sz="2800" b="1" dirty="0" smtClean="0">
                <a:solidFill>
                  <a:srgbClr val="000000"/>
                </a:solidFill>
                <a:effectLst>
                  <a:glow rad="101600">
                    <a:srgbClr val="FFFFFF">
                      <a:alpha val="75000"/>
                    </a:srgbClr>
                  </a:glow>
                </a:effectLst>
              </a:rPr>
              <a:t>old</a:t>
            </a:r>
            <a:r>
              <a:rPr lang="fr-FR" altLang="ja-JP" sz="2800" b="1" dirty="0" smtClean="0">
                <a:solidFill>
                  <a:srgbClr val="000000"/>
                </a:solidFill>
                <a:effectLst>
                  <a:glow rad="101600">
                    <a:srgbClr val="FFFFFF">
                      <a:alpha val="75000"/>
                    </a:srgbClr>
                  </a:glow>
                </a:effectLst>
              </a:rPr>
              <a:t>'</a:t>
            </a:r>
            <a:r>
              <a:rPr lang="en-US" sz="2800" b="1" dirty="0" smtClean="0">
                <a:solidFill>
                  <a:srgbClr val="000000"/>
                </a:solidFill>
                <a:effectLst>
                  <a:glow rad="101600">
                    <a:srgbClr val="FFFFFF">
                      <a:alpha val="75000"/>
                    </a:srgbClr>
                  </a:glow>
                </a:effectLst>
              </a:rPr>
              <a:t> </a:t>
            </a:r>
            <a:r>
              <a:rPr lang="en-US" sz="2800" b="1" dirty="0">
                <a:solidFill>
                  <a:srgbClr val="000000"/>
                </a:solidFill>
                <a:effectLst>
                  <a:glow rad="101600">
                    <a:srgbClr val="FFFFFF">
                      <a:alpha val="75000"/>
                    </a:srgbClr>
                  </a:glow>
                </a:effectLst>
              </a:rPr>
              <a:t>in the New Testament.  Rather, only the covenant under Moses, the covenant made at Mount Sinai (Ex. 19-24) is called the </a:t>
            </a:r>
            <a:r>
              <a:rPr lang="fr-FR" altLang="ja-JP" sz="2800" b="1" dirty="0" smtClean="0">
                <a:solidFill>
                  <a:srgbClr val="000000"/>
                </a:solidFill>
                <a:effectLst>
                  <a:glow rad="101600">
                    <a:srgbClr val="FFFFFF">
                      <a:alpha val="75000"/>
                    </a:srgbClr>
                  </a:glow>
                </a:effectLst>
              </a:rPr>
              <a:t>'</a:t>
            </a:r>
            <a:r>
              <a:rPr lang="en-US" sz="2800" b="1" dirty="0" smtClean="0">
                <a:solidFill>
                  <a:srgbClr val="000000"/>
                </a:solidFill>
                <a:effectLst>
                  <a:glow rad="101600">
                    <a:srgbClr val="FFFFFF">
                      <a:alpha val="75000"/>
                    </a:srgbClr>
                  </a:glow>
                </a:effectLst>
              </a:rPr>
              <a:t>old covenant</a:t>
            </a:r>
            <a:r>
              <a:rPr lang="fr-FR" altLang="ja-JP" sz="2800" b="1" dirty="0" smtClean="0">
                <a:solidFill>
                  <a:srgbClr val="000000"/>
                </a:solidFill>
                <a:effectLst>
                  <a:glow rad="101600">
                    <a:srgbClr val="FFFFFF">
                      <a:alpha val="75000"/>
                    </a:srgbClr>
                  </a:glow>
                </a:effectLst>
              </a:rPr>
              <a:t>'</a:t>
            </a:r>
            <a:r>
              <a:rPr lang="en-US" sz="2800" b="1" dirty="0" smtClean="0">
                <a:solidFill>
                  <a:srgbClr val="000000"/>
                </a:solidFill>
                <a:effectLst>
                  <a:glow rad="101600">
                    <a:srgbClr val="FFFFFF">
                      <a:alpha val="75000"/>
                    </a:srgbClr>
                  </a:glow>
                </a:effectLst>
              </a:rPr>
              <a:t> </a:t>
            </a:r>
            <a:r>
              <a:rPr lang="en-US" sz="2800" b="1" dirty="0">
                <a:solidFill>
                  <a:srgbClr val="000000"/>
                </a:solidFill>
                <a:effectLst>
                  <a:glow rad="101600">
                    <a:srgbClr val="FFFFFF">
                      <a:alpha val="75000"/>
                    </a:srgbClr>
                  </a:glow>
                </a:effectLst>
              </a:rPr>
              <a:t>(2 Cor. 3:14; cf. Heb. 8:6, 13), to be replaced by the </a:t>
            </a:r>
            <a:r>
              <a:rPr lang="en-US" altLang="ja-JP" sz="2800" b="1" dirty="0" smtClean="0">
                <a:solidFill>
                  <a:srgbClr val="000000"/>
                </a:solidFill>
                <a:effectLst>
                  <a:glow rad="101600">
                    <a:srgbClr val="FFFFFF">
                      <a:alpha val="75000"/>
                    </a:srgbClr>
                  </a:glow>
                </a:effectLst>
              </a:rPr>
              <a:t>"</a:t>
            </a:r>
            <a:r>
              <a:rPr lang="en-US" sz="2800" b="1" dirty="0" smtClean="0">
                <a:solidFill>
                  <a:srgbClr val="000000"/>
                </a:solidFill>
                <a:effectLst>
                  <a:glow rad="101600">
                    <a:srgbClr val="FFFFFF">
                      <a:alpha val="75000"/>
                    </a:srgbClr>
                  </a:glow>
                </a:effectLst>
              </a:rPr>
              <a:t>new covenant</a:t>
            </a:r>
            <a:r>
              <a:rPr lang="en-US" altLang="ja-JP" sz="2800" b="1" dirty="0" smtClean="0">
                <a:solidFill>
                  <a:srgbClr val="000000"/>
                </a:solidFill>
                <a:effectLst>
                  <a:glow rad="101600">
                    <a:srgbClr val="FFFFFF">
                      <a:alpha val="75000"/>
                    </a:srgbClr>
                  </a:glow>
                </a:effectLst>
              </a:rPr>
              <a:t>"</a:t>
            </a:r>
            <a:r>
              <a:rPr lang="en-US" sz="2800" b="1" dirty="0" smtClean="0">
                <a:solidFill>
                  <a:srgbClr val="000000"/>
                </a:solidFill>
                <a:effectLst>
                  <a:glow rad="101600">
                    <a:srgbClr val="FFFFFF">
                      <a:alpha val="75000"/>
                    </a:srgbClr>
                  </a:glow>
                </a:effectLst>
              </a:rPr>
              <a:t> </a:t>
            </a:r>
            <a:r>
              <a:rPr lang="en-US" sz="2800" b="1" dirty="0">
                <a:solidFill>
                  <a:srgbClr val="000000"/>
                </a:solidFill>
                <a:effectLst>
                  <a:glow rad="101600">
                    <a:srgbClr val="FFFFFF">
                      <a:alpha val="75000"/>
                    </a:srgbClr>
                  </a:glow>
                </a:effectLst>
              </a:rPr>
              <a:t>in Christ (Luke 22:20; 1 Cor. 11:25; 2 Cor. 3:6; Heb. 8:8, 13; 9:15; 12:24)</a:t>
            </a:r>
            <a:r>
              <a:rPr lang="en-US" sz="2800" b="1" dirty="0" smtClean="0">
                <a:solidFill>
                  <a:srgbClr val="000000"/>
                </a:solidFill>
                <a:effectLst>
                  <a:glow rad="101600">
                    <a:srgbClr val="FFFFFF">
                      <a:alpha val="75000"/>
                    </a:srgbClr>
                  </a:glow>
                </a:effectLst>
              </a:rPr>
              <a:t>.</a:t>
            </a:r>
            <a:r>
              <a:rPr lang="en-US" altLang="ja-JP" sz="2800" b="1" dirty="0" smtClean="0">
                <a:solidFill>
                  <a:srgbClr val="000000"/>
                </a:solidFill>
                <a:effectLst>
                  <a:glow rad="101600">
                    <a:srgbClr val="FFFFFF">
                      <a:alpha val="75000"/>
                    </a:srgbClr>
                  </a:glow>
                </a:effectLst>
              </a:rPr>
              <a:t>"</a:t>
            </a:r>
            <a:endParaRPr lang="en-US" sz="2800" b="1" dirty="0">
              <a:solidFill>
                <a:srgbClr val="000000"/>
              </a:solidFill>
              <a:effectLst>
                <a:glow rad="101600">
                  <a:srgbClr val="FFFFFF">
                    <a:alpha val="75000"/>
                  </a:srgbClr>
                </a:glow>
              </a:effectLst>
            </a:endParaRPr>
          </a:p>
        </p:txBody>
      </p:sp>
      <p:sp>
        <p:nvSpPr>
          <p:cNvPr id="9" name="Title 1"/>
          <p:cNvSpPr txBox="1">
            <a:spLocks/>
          </p:cNvSpPr>
          <p:nvPr/>
        </p:nvSpPr>
        <p:spPr bwMode="auto">
          <a:xfrm>
            <a:off x="0" y="838201"/>
            <a:ext cx="9144000" cy="609600"/>
          </a:xfrm>
          <a:prstGeom prst="rect">
            <a:avLst/>
          </a:prstGeom>
          <a:noFill/>
          <a:ln w="9525">
            <a:noFill/>
            <a:miter lim="800000"/>
            <a:headEnd/>
            <a:tailEnd/>
          </a:ln>
        </p:spPr>
        <p:txBody>
          <a:bodyPr lIns="91435" tIns="45718" rIns="91435" bIns="45718" anchor="ctr"/>
          <a:lstStyle/>
          <a:p>
            <a:pPr algn="ctr" defTabSz="914400" eaLnBrk="0" fontAlgn="base" hangingPunct="0">
              <a:spcBef>
                <a:spcPct val="0"/>
              </a:spcBef>
              <a:spcAft>
                <a:spcPct val="0"/>
              </a:spcAft>
              <a:defRPr/>
            </a:pPr>
            <a:r>
              <a:rPr lang="en-US" sz="2000" b="1" kern="0" dirty="0">
                <a:solidFill>
                  <a:srgbClr val="FFFFFF"/>
                </a:solidFill>
                <a:latin typeface="Arial"/>
                <a:ea typeface="ＭＳ Ｐゴシック"/>
                <a:cs typeface="ＭＳ Ｐゴシック"/>
              </a:rPr>
              <a:t>Wayne Grudem, </a:t>
            </a:r>
            <a:r>
              <a:rPr lang="en-US" sz="2000" b="1" i="1" kern="0" dirty="0">
                <a:solidFill>
                  <a:srgbClr val="FFFFFF"/>
                </a:solidFill>
                <a:latin typeface="Arial"/>
                <a:ea typeface="ＭＳ Ｐゴシック"/>
                <a:cs typeface="ＭＳ Ｐゴシック"/>
              </a:rPr>
              <a:t>Systematic Theology</a:t>
            </a:r>
            <a:r>
              <a:rPr lang="en-US" sz="2000" b="1" kern="0" dirty="0">
                <a:solidFill>
                  <a:srgbClr val="FFFFFF"/>
                </a:solidFill>
                <a:latin typeface="Arial"/>
                <a:ea typeface="ＭＳ Ｐゴシック"/>
                <a:cs typeface="ＭＳ Ｐゴシック"/>
              </a:rPr>
              <a:t>, 521</a:t>
            </a:r>
          </a:p>
        </p:txBody>
      </p:sp>
      <p:sp>
        <p:nvSpPr>
          <p:cNvPr id="311304" name="Text Box 25"/>
          <p:cNvSpPr txBox="1">
            <a:spLocks noChangeArrowheads="1"/>
          </p:cNvSpPr>
          <p:nvPr/>
        </p:nvSpPr>
        <p:spPr bwMode="auto">
          <a:xfrm>
            <a:off x="8077200" y="1"/>
            <a:ext cx="1074172"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b="1">
                <a:solidFill>
                  <a:srgbClr val="FFFFFF"/>
                </a:solidFill>
              </a:rPr>
              <a:t>266hh</a:t>
            </a:r>
          </a:p>
        </p:txBody>
      </p:sp>
    </p:spTree>
    <p:extLst>
      <p:ext uri="{BB962C8B-B14F-4D97-AF65-F5344CB8AC3E}">
        <p14:creationId xmlns:p14="http://schemas.microsoft.com/office/powerpoint/2010/main" val="42811981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nodeType="with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2688777" y="0"/>
            <a:ext cx="3470742" cy="3470742"/>
          </a:xfrm>
          <a:prstGeom prst="rect">
            <a:avLst/>
          </a:prstGeom>
        </p:spPr>
      </p:pic>
      <p:sp>
        <p:nvSpPr>
          <p:cNvPr id="900098" name="Rectangle 2"/>
          <p:cNvSpPr>
            <a:spLocks noGrp="1" noChangeArrowheads="1"/>
          </p:cNvSpPr>
          <p:nvPr>
            <p:ph type="ctrTitle"/>
          </p:nvPr>
        </p:nvSpPr>
        <p:spPr>
          <a:xfrm>
            <a:off x="0" y="3271608"/>
            <a:ext cx="9144000" cy="3468917"/>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How </a:t>
            </a:r>
            <a:r>
              <a:rPr lang="en-US" sz="5400" b="1" dirty="0">
                <a:effectLst>
                  <a:glow rad="127000">
                    <a:schemeClr val="tx1"/>
                  </a:glow>
                </a:effectLst>
                <a:latin typeface="Arial" charset="0"/>
                <a:ea typeface="ＭＳ Ｐゴシック" charset="0"/>
                <a:cs typeface="ＭＳ Ｐゴシック" charset="0"/>
              </a:rPr>
              <a:t>is </a:t>
            </a:r>
            <a:r>
              <a:rPr lang="en-US" sz="5400" b="1" dirty="0" smtClean="0">
                <a:effectLst>
                  <a:glow rad="127000">
                    <a:schemeClr val="tx1"/>
                  </a:glow>
                </a:effectLst>
                <a:latin typeface="Arial" charset="0"/>
                <a:ea typeface="ＭＳ Ｐゴシック" charset="0"/>
                <a:cs typeface="ＭＳ Ｐゴシック" charset="0"/>
              </a:rPr>
              <a:t>knowing Jesus </a:t>
            </a:r>
            <a:r>
              <a:rPr lang="en-US" sz="5400" b="1" dirty="0">
                <a:solidFill>
                  <a:srgbClr val="FFFF00"/>
                </a:solidFill>
                <a:effectLst>
                  <a:glow rad="127000">
                    <a:schemeClr val="tx1"/>
                  </a:glow>
                </a:effectLst>
                <a:latin typeface="Arial" charset="0"/>
                <a:ea typeface="ＭＳ Ｐゴシック" charset="0"/>
                <a:cs typeface="ＭＳ Ｐゴシック" charset="0"/>
              </a:rPr>
              <a:t>better</a:t>
            </a:r>
            <a:r>
              <a:rPr lang="en-US" sz="5400" b="1" dirty="0">
                <a:effectLst>
                  <a:glow rad="127000">
                    <a:schemeClr val="tx1"/>
                  </a:glow>
                </a:effectLst>
                <a:latin typeface="Arial" charset="0"/>
                <a:ea typeface="ＭＳ Ｐゴシック" charset="0"/>
                <a:cs typeface="ＭＳ Ｐゴシック" charset="0"/>
              </a:rPr>
              <a:t> than </a:t>
            </a:r>
            <a:r>
              <a:rPr lang="en-US" sz="5400" b="1" dirty="0" smtClean="0">
                <a:effectLst>
                  <a:glow rad="127000">
                    <a:schemeClr val="tx1"/>
                  </a:glow>
                </a:effectLst>
                <a:latin typeface="Arial" charset="0"/>
                <a:ea typeface="ＭＳ Ｐゴシック" charset="0"/>
                <a:cs typeface="ＭＳ Ｐゴシック" charset="0"/>
              </a:rPr>
              <a:t>anything you</a:t>
            </a:r>
            <a:r>
              <a:rPr lang="fr-FR" sz="5400" b="1" dirty="0" smtClean="0">
                <a:effectLst>
                  <a:glow rad="127000">
                    <a:schemeClr val="tx1"/>
                  </a:glow>
                </a:effectLst>
                <a:latin typeface="Arial" charset="0"/>
                <a:ea typeface="ＭＳ Ｐゴシック" charset="0"/>
                <a:cs typeface="ＭＳ Ｐゴシック" charset="0"/>
              </a:rPr>
              <a:t>'</a:t>
            </a:r>
            <a:r>
              <a:rPr lang="en-US" sz="5400" b="1" dirty="0" err="1" smtClean="0">
                <a:effectLst>
                  <a:glow rad="127000">
                    <a:schemeClr val="tx1"/>
                  </a:glow>
                </a:effectLst>
                <a:latin typeface="Arial" charset="0"/>
                <a:ea typeface="ＭＳ Ｐゴシック" charset="0"/>
                <a:cs typeface="ＭＳ Ｐゴシック" charset="0"/>
              </a:rPr>
              <a:t>ve</a:t>
            </a:r>
            <a:r>
              <a:rPr lang="en-US" sz="5400" b="1" dirty="0" smtClean="0">
                <a:effectLst>
                  <a:glow rad="127000">
                    <a:schemeClr val="tx1"/>
                  </a:glow>
                </a:effectLst>
                <a:latin typeface="Arial" charset="0"/>
                <a:ea typeface="ＭＳ Ｐゴシック" charset="0"/>
                <a:cs typeface="ＭＳ Ｐゴシック" charset="0"/>
              </a:rPr>
              <a:t> ever experienced </a:t>
            </a:r>
            <a:br>
              <a:rPr lang="en-US" sz="5400" b="1" dirty="0" smtClean="0">
                <a:effectLst>
                  <a:glow rad="127000">
                    <a:schemeClr val="tx1"/>
                  </a:glow>
                </a:effectLst>
                <a:latin typeface="Arial" charset="0"/>
                <a:ea typeface="ＭＳ Ｐゴシック" charset="0"/>
                <a:cs typeface="ＭＳ Ｐゴシック" charset="0"/>
              </a:rPr>
            </a:br>
            <a:r>
              <a:rPr lang="en-US" sz="5400" b="1" dirty="0" smtClean="0">
                <a:effectLst>
                  <a:glow rad="127000">
                    <a:schemeClr val="tx1"/>
                  </a:glow>
                </a:effectLst>
                <a:latin typeface="Arial" charset="0"/>
                <a:ea typeface="ＭＳ Ｐゴシック" charset="0"/>
                <a:cs typeface="ＭＳ Ｐゴシック" charset="0"/>
              </a:rPr>
              <a:t>(or ever will experience)?</a:t>
            </a:r>
            <a:endParaRPr lang="en-US" sz="5400" b="1" dirty="0">
              <a:effectLst>
                <a:glow rad="127000">
                  <a:schemeClr val="tx1"/>
                </a:glow>
              </a:effectLst>
              <a:latin typeface="Arial" charset="0"/>
              <a:ea typeface="ＭＳ Ｐゴシック" charset="0"/>
              <a:cs typeface="ＭＳ Ｐゴシック" charset="0"/>
            </a:endParaRPr>
          </a:p>
        </p:txBody>
      </p:sp>
      <p:grpSp>
        <p:nvGrpSpPr>
          <p:cNvPr id="7" name="Group 6"/>
          <p:cNvGrpSpPr/>
          <p:nvPr/>
        </p:nvGrpSpPr>
        <p:grpSpPr>
          <a:xfrm>
            <a:off x="-301391" y="-236761"/>
            <a:ext cx="4520871" cy="3895796"/>
            <a:chOff x="-301391" y="-236761"/>
            <a:chExt cx="4520871" cy="3895796"/>
          </a:xfrm>
        </p:grpSpPr>
        <p:sp>
          <p:nvSpPr>
            <p:cNvPr id="4" name="Explosion 2 3"/>
            <p:cNvSpPr/>
            <p:nvPr/>
          </p:nvSpPr>
          <p:spPr bwMode="auto">
            <a:xfrm>
              <a:off x="-301391" y="-236761"/>
              <a:ext cx="4520871" cy="3895796"/>
            </a:xfrm>
            <a:prstGeom prst="irregularSeal2">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 name="TextBox 4"/>
            <p:cNvSpPr txBox="1"/>
            <p:nvPr/>
          </p:nvSpPr>
          <p:spPr>
            <a:xfrm rot="20665532">
              <a:off x="206216" y="1069123"/>
              <a:ext cx="3204261" cy="1323439"/>
            </a:xfrm>
            <a:prstGeom prst="rect">
              <a:avLst/>
            </a:prstGeom>
            <a:noFill/>
          </p:spPr>
          <p:txBody>
            <a:bodyPr wrap="square" rtlCol="0">
              <a:spAutoFit/>
            </a:bodyPr>
            <a:lstStyle/>
            <a:p>
              <a:pPr algn="ctr"/>
              <a:r>
                <a:rPr lang="en-US" sz="4000" b="1" dirty="0" smtClean="0">
                  <a:latin typeface="Arial Narrow"/>
                  <a:cs typeface="Arial Narrow"/>
                </a:rPr>
                <a:t>Best </a:t>
              </a:r>
              <a:br>
                <a:rPr lang="en-US" sz="4000" b="1" dirty="0" smtClean="0">
                  <a:latin typeface="Arial Narrow"/>
                  <a:cs typeface="Arial Narrow"/>
                </a:rPr>
              </a:br>
              <a:r>
                <a:rPr lang="en-US" sz="4000" b="1" dirty="0" smtClean="0">
                  <a:latin typeface="Arial Narrow"/>
                  <a:cs typeface="Arial Narrow"/>
                </a:rPr>
                <a:t>Representative</a:t>
              </a:r>
              <a:endParaRPr lang="en-US" sz="4000" b="1" dirty="0">
                <a:latin typeface="Arial Narrow"/>
                <a:cs typeface="Arial Narrow"/>
              </a:endParaRPr>
            </a:p>
          </p:txBody>
        </p:sp>
      </p:grpSp>
      <p:grpSp>
        <p:nvGrpSpPr>
          <p:cNvPr id="9" name="Group 8"/>
          <p:cNvGrpSpPr/>
          <p:nvPr/>
        </p:nvGrpSpPr>
        <p:grpSpPr>
          <a:xfrm>
            <a:off x="4929903" y="-236761"/>
            <a:ext cx="4520871" cy="3895796"/>
            <a:chOff x="-301391" y="-236761"/>
            <a:chExt cx="4520871" cy="3895796"/>
          </a:xfrm>
        </p:grpSpPr>
        <p:sp>
          <p:nvSpPr>
            <p:cNvPr id="10" name="Explosion 2 9"/>
            <p:cNvSpPr/>
            <p:nvPr/>
          </p:nvSpPr>
          <p:spPr bwMode="auto">
            <a:xfrm>
              <a:off x="-301391" y="-236761"/>
              <a:ext cx="4520871" cy="3895796"/>
            </a:xfrm>
            <a:prstGeom prst="irregularSeal2">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1" name="TextBox 10"/>
            <p:cNvSpPr txBox="1"/>
            <p:nvPr/>
          </p:nvSpPr>
          <p:spPr>
            <a:xfrm rot="20665532">
              <a:off x="206216" y="1069123"/>
              <a:ext cx="3204261" cy="1323439"/>
            </a:xfrm>
            <a:prstGeom prst="rect">
              <a:avLst/>
            </a:prstGeom>
            <a:noFill/>
          </p:spPr>
          <p:txBody>
            <a:bodyPr wrap="square" rtlCol="0">
              <a:spAutoFit/>
            </a:bodyPr>
            <a:lstStyle/>
            <a:p>
              <a:pPr algn="ctr"/>
              <a:r>
                <a:rPr lang="en-US" sz="4000" b="1" dirty="0" smtClean="0">
                  <a:latin typeface="Arial Narrow"/>
                  <a:cs typeface="Arial Narrow"/>
                </a:rPr>
                <a:t>Best </a:t>
              </a:r>
              <a:br>
                <a:rPr lang="en-US" sz="4000" b="1" dirty="0" smtClean="0">
                  <a:latin typeface="Arial Narrow"/>
                  <a:cs typeface="Arial Narrow"/>
                </a:rPr>
              </a:br>
              <a:r>
                <a:rPr lang="en-US" sz="4000" b="1" dirty="0" smtClean="0">
                  <a:latin typeface="Arial Narrow"/>
                  <a:cs typeface="Arial Narrow"/>
                </a:rPr>
                <a:t>Relationship</a:t>
              </a:r>
              <a:endParaRPr lang="en-US" sz="4000" b="1" dirty="0">
                <a:latin typeface="Arial Narrow"/>
                <a:cs typeface="Arial Narrow"/>
              </a:endParaRPr>
            </a:p>
          </p:txBody>
        </p:sp>
      </p:grpSp>
    </p:spTree>
    <p:extLst>
      <p:ext uri="{BB962C8B-B14F-4D97-AF65-F5344CB8AC3E}">
        <p14:creationId xmlns:p14="http://schemas.microsoft.com/office/powerpoint/2010/main" val="5783479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85230"/>
          </a:xfrm>
          <a:prstGeom prst="rect">
            <a:avLst/>
          </a:prstGeom>
        </p:spPr>
      </p:pic>
      <p:sp>
        <p:nvSpPr>
          <p:cNvPr id="900098" name="Rectangle 2"/>
          <p:cNvSpPr>
            <a:spLocks noGrp="1" noChangeArrowheads="1"/>
          </p:cNvSpPr>
          <p:nvPr>
            <p:ph type="ctrTitle"/>
          </p:nvPr>
        </p:nvSpPr>
        <p:spPr>
          <a:xfrm>
            <a:off x="0" y="4563032"/>
            <a:ext cx="9144000" cy="2010817"/>
          </a:xfrm>
          <a:solidFill>
            <a:srgbClr val="000000"/>
          </a:solidFill>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I</a:t>
            </a:r>
            <a:r>
              <a:rPr lang="en-US" b="1" dirty="0">
                <a:effectLst>
                  <a:glow rad="127000">
                    <a:schemeClr val="tx1"/>
                  </a:glow>
                </a:effectLst>
                <a:latin typeface="Arial" charset="0"/>
                <a:ea typeface="ＭＳ Ｐゴシック" charset="0"/>
                <a:cs typeface="ＭＳ Ｐゴシック" charset="0"/>
              </a:rPr>
              <a:t>. Jesus is the best possible </a:t>
            </a:r>
            <a:r>
              <a:rPr lang="en-US" b="1" dirty="0">
                <a:solidFill>
                  <a:srgbClr val="FFFF00"/>
                </a:solidFill>
                <a:effectLst>
                  <a:glow rad="127000">
                    <a:schemeClr val="tx1"/>
                  </a:glow>
                </a:effectLst>
                <a:latin typeface="Arial" charset="0"/>
                <a:ea typeface="ＭＳ Ｐゴシック" charset="0"/>
                <a:cs typeface="ＭＳ Ｐゴシック" charset="0"/>
              </a:rPr>
              <a:t>representative</a:t>
            </a:r>
            <a:r>
              <a:rPr lang="en-US" b="1" dirty="0">
                <a:effectLst>
                  <a:glow rad="127000">
                    <a:schemeClr val="tx1"/>
                  </a:glow>
                </a:effectLst>
                <a:latin typeface="Arial" charset="0"/>
                <a:ea typeface="ＭＳ Ｐゴシック" charset="0"/>
                <a:cs typeface="ＭＳ Ｐゴシック" charset="0"/>
              </a:rPr>
              <a:t> before </a:t>
            </a:r>
            <a:r>
              <a:rPr lang="en-US" b="1" dirty="0" smtClean="0">
                <a:effectLst>
                  <a:glow rad="127000">
                    <a:schemeClr val="tx1"/>
                  </a:glow>
                </a:effectLst>
                <a:latin typeface="Arial" charset="0"/>
                <a:ea typeface="ＭＳ Ｐゴシック" charset="0"/>
                <a:cs typeface="ＭＳ Ｐゴシック" charset="0"/>
              </a:rPr>
              <a:t>God (8:1-6).</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492395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638304"/>
            <a:ext cx="9144000" cy="2016125"/>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II.  Jesus </a:t>
            </a:r>
            <a:r>
              <a:rPr lang="en-US" b="1" dirty="0">
                <a:effectLst>
                  <a:glow rad="127000">
                    <a:schemeClr val="tx1"/>
                  </a:glow>
                </a:effectLst>
                <a:latin typeface="Arial" charset="0"/>
                <a:ea typeface="ＭＳ Ｐゴシック" charset="0"/>
                <a:cs typeface="ＭＳ Ｐゴシック" charset="0"/>
              </a:rPr>
              <a:t>gives the best possible </a:t>
            </a:r>
            <a:r>
              <a:rPr lang="en-US" b="1" dirty="0" smtClean="0">
                <a:solidFill>
                  <a:srgbClr val="FFFF00"/>
                </a:solidFill>
                <a:effectLst>
                  <a:glow rad="127000">
                    <a:schemeClr val="tx1"/>
                  </a:glow>
                </a:effectLst>
                <a:latin typeface="Arial" charset="0"/>
                <a:ea typeface="ＭＳ Ｐゴシック" charset="0"/>
                <a:cs typeface="ＭＳ Ｐゴシック" charset="0"/>
              </a:rPr>
              <a:t>relationship</a:t>
            </a:r>
            <a:r>
              <a:rPr lang="en-US" b="1" dirty="0" smtClean="0">
                <a:effectLst>
                  <a:glow rad="127000">
                    <a:schemeClr val="tx1"/>
                  </a:glow>
                </a:effectLst>
                <a:latin typeface="Arial" charset="0"/>
                <a:ea typeface="ＭＳ Ｐゴシック" charset="0"/>
                <a:cs typeface="ＭＳ Ｐゴシック" charset="0"/>
              </a:rPr>
              <a:t> (8:7-13)</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2739"/>
            <a:ext cx="9144000" cy="4681043"/>
          </a:xfrm>
          <a:prstGeom prst="rect">
            <a:avLst/>
          </a:prstGeom>
        </p:spPr>
      </p:pic>
    </p:spTree>
    <p:extLst>
      <p:ext uri="{BB962C8B-B14F-4D97-AF65-F5344CB8AC3E}">
        <p14:creationId xmlns:p14="http://schemas.microsoft.com/office/powerpoint/2010/main" val="22540618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228" y="2897632"/>
            <a:ext cx="9090400" cy="3960368"/>
          </a:xfrm>
          <a:prstGeom prst="rect">
            <a:avLst/>
          </a:prstGeom>
        </p:spPr>
      </p:pic>
      <p:sp>
        <p:nvSpPr>
          <p:cNvPr id="900098" name="Rectangle 2"/>
          <p:cNvSpPr>
            <a:spLocks noGrp="1" noChangeArrowheads="1"/>
          </p:cNvSpPr>
          <p:nvPr>
            <p:ph type="ctrTitle"/>
          </p:nvPr>
        </p:nvSpPr>
        <p:spPr>
          <a:xfrm>
            <a:off x="-32372" y="233047"/>
            <a:ext cx="9144000" cy="2016125"/>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Jesus replaced a faulty covenant with a flawless one (8:7</a:t>
            </a:r>
            <a:r>
              <a:rPr lang="en-US" sz="5400" b="1" dirty="0" smtClean="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2552727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82472"/>
            <a:ext cx="8977158" cy="2152372"/>
          </a:xfrm>
          <a:noFill/>
          <a:ln>
            <a:noFill/>
          </a:ln>
          <a:effectLst>
            <a:outerShdw blurRad="63500" dist="35921" dir="2700000" algn="ctr" rotWithShape="0">
              <a:srgbClr val="000000">
                <a:alpha val="74998"/>
              </a:srgbClr>
            </a:outerShdw>
          </a:effectLst>
        </p:spPr>
        <p:txBody>
          <a:bodyPr vert="horz" wrap="square" lIns="91440" tIns="45720" rIns="91440" bIns="45720" numCol="1" anchor="t" anchorCtr="0" compatLnSpc="1">
            <a:prstTxWarp prst="textNoShape">
              <a:avLst/>
            </a:prstTxWarp>
          </a:bodyPr>
          <a:lstStyle/>
          <a:p>
            <a:pPr eaLnBrk="0" hangingPunct="0"/>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r>
              <a:rPr lang="en-US" sz="3600" b="1" dirty="0" smtClean="0">
                <a:solidFill>
                  <a:srgbClr val="FFFF00"/>
                </a:solidFill>
                <a:effectLst>
                  <a:glow rad="127000">
                    <a:srgbClr val="000000"/>
                  </a:glow>
                </a:effectLst>
                <a:latin typeface="Arial" charset="0"/>
                <a:ea typeface="ＭＳ Ｐゴシック" charset="0"/>
                <a:cs typeface="ＭＳ Ｐゴシック" charset="0"/>
              </a:rPr>
              <a:t>If </a:t>
            </a:r>
            <a:r>
              <a:rPr lang="en-US" sz="3600" b="1" dirty="0">
                <a:solidFill>
                  <a:srgbClr val="FFFF00"/>
                </a:solidFill>
                <a:effectLst>
                  <a:glow rad="127000">
                    <a:srgbClr val="000000"/>
                  </a:glow>
                </a:effectLst>
                <a:latin typeface="Arial" charset="0"/>
                <a:ea typeface="ＭＳ Ｐゴシック" charset="0"/>
                <a:cs typeface="ＭＳ Ｐゴシック" charset="0"/>
              </a:rPr>
              <a:t>the first covenant had been faultless</a:t>
            </a:r>
            <a:r>
              <a:rPr lang="en-US" sz="3600" b="1" dirty="0">
                <a:solidFill>
                  <a:srgbClr val="FFFFFF"/>
                </a:solidFill>
                <a:effectLst>
                  <a:glow rad="127000">
                    <a:srgbClr val="000000"/>
                  </a:glow>
                </a:effectLst>
                <a:latin typeface="Arial" charset="0"/>
                <a:ea typeface="ＭＳ Ｐゴシック" charset="0"/>
                <a:cs typeface="ＭＳ Ｐゴシック" charset="0"/>
              </a:rPr>
              <a:t>, there would have been no need for a second covenant to replace </a:t>
            </a:r>
            <a:r>
              <a:rPr lang="en-US" sz="3600" b="1" dirty="0" smtClean="0">
                <a:solidFill>
                  <a:srgbClr val="FFFFFF"/>
                </a:solidFill>
                <a:effectLst>
                  <a:glow rad="127000">
                    <a:srgbClr val="000000"/>
                  </a:glow>
                </a:effectLst>
                <a:latin typeface="Arial" charset="0"/>
                <a:ea typeface="ＭＳ Ｐゴシック" charset="0"/>
                <a:cs typeface="ＭＳ Ｐゴシック" charset="0"/>
              </a:rPr>
              <a:t>it.</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3" name="Title 1"/>
          <p:cNvSpPr txBox="1">
            <a:spLocks/>
          </p:cNvSpPr>
          <p:nvPr/>
        </p:nvSpPr>
        <p:spPr bwMode="auto">
          <a:xfrm>
            <a:off x="0" y="3368472"/>
            <a:ext cx="8977158" cy="341151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eaLnBrk="0" hangingPunct="0"/>
            <a:r>
              <a:rPr lang="en-US" sz="3600" b="1" baseline="30000" dirty="0" smtClean="0">
                <a:solidFill>
                  <a:srgbClr val="FFFFFF"/>
                </a:solidFill>
                <a:effectLst>
                  <a:glow rad="127000">
                    <a:srgbClr val="000000"/>
                  </a:glow>
                </a:effectLst>
                <a:latin typeface="Arial" charset="0"/>
                <a:ea typeface="ＭＳ Ｐゴシック" charset="0"/>
                <a:cs typeface="ＭＳ Ｐゴシック" charset="0"/>
              </a:rPr>
              <a:t>8</a:t>
            </a:r>
            <a:r>
              <a:rPr lang="en-US" sz="3600" b="1" dirty="0" smtClean="0">
                <a:solidFill>
                  <a:srgbClr val="FFFFFF"/>
                </a:solidFill>
                <a:effectLst>
                  <a:glow rad="127000">
                    <a:srgbClr val="000000"/>
                  </a:glow>
                </a:effectLst>
                <a:latin typeface="Arial" charset="0"/>
                <a:ea typeface="ＭＳ Ｐゴシック" charset="0"/>
                <a:cs typeface="ＭＳ Ｐゴシック" charset="0"/>
              </a:rPr>
              <a:t>But when God found </a:t>
            </a:r>
            <a:r>
              <a:rPr lang="en-US" sz="3600" b="1" dirty="0" smtClean="0">
                <a:solidFill>
                  <a:srgbClr val="FFFF00"/>
                </a:solidFill>
                <a:effectLst>
                  <a:glow rad="127000">
                    <a:srgbClr val="000000"/>
                  </a:glow>
                </a:effectLst>
                <a:latin typeface="Arial" charset="0"/>
                <a:ea typeface="ＭＳ Ｐゴシック" charset="0"/>
                <a:cs typeface="ＭＳ Ｐゴシック" charset="0"/>
              </a:rPr>
              <a:t>fault with the people</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he said: </a:t>
            </a:r>
            <a:br>
              <a:rPr lang="en-US" sz="3600" b="1" dirty="0" smtClean="0">
                <a:solidFill>
                  <a:srgbClr val="FFFFFF"/>
                </a:solidFill>
                <a:effectLst>
                  <a:glow rad="127000">
                    <a:srgbClr val="000000"/>
                  </a:glow>
                </a:effectLst>
                <a:latin typeface="Arial" charset="0"/>
                <a:ea typeface="ＭＳ Ｐゴシック" charset="0"/>
                <a:cs typeface="ＭＳ Ｐゴシック" charset="0"/>
              </a:rPr>
            </a:b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fr-FR" sz="3600" b="1" dirty="0" smtClean="0">
                <a:solidFill>
                  <a:srgbClr val="FFFFFF"/>
                </a:solidFill>
                <a:effectLst>
                  <a:glow rad="127000">
                    <a:srgbClr val="000000"/>
                  </a:glow>
                </a:effectLst>
                <a:latin typeface="Arial" charset="0"/>
                <a:ea typeface="ＭＳ Ｐゴシック" charset="0"/>
                <a:cs typeface="ＭＳ Ｐゴシック" charset="0"/>
              </a:rPr>
              <a:t>'</a:t>
            </a:r>
            <a:r>
              <a:rPr lang="en-US" sz="3600" b="1" dirty="0" smtClean="0">
                <a:solidFill>
                  <a:srgbClr val="FFFFFF"/>
                </a:solidFill>
                <a:effectLst>
                  <a:glow rad="127000">
                    <a:srgbClr val="000000"/>
                  </a:glow>
                </a:effectLst>
                <a:latin typeface="Arial" charset="0"/>
                <a:ea typeface="ＭＳ Ｐゴシック" charset="0"/>
                <a:cs typeface="ＭＳ Ｐゴシック" charset="0"/>
              </a:rPr>
              <a:t>The day is coming, says the L</a:t>
            </a:r>
            <a:r>
              <a:rPr lang="en-US" sz="3200" b="1" dirty="0" smtClean="0">
                <a:solidFill>
                  <a:srgbClr val="FFFFFF"/>
                </a:solidFill>
                <a:effectLst>
                  <a:glow rad="127000">
                    <a:srgbClr val="000000"/>
                  </a:glow>
                </a:effectLst>
                <a:latin typeface="Arial" charset="0"/>
                <a:ea typeface="ＭＳ Ｐゴシック" charset="0"/>
                <a:cs typeface="ＭＳ Ｐゴシック" charset="0"/>
              </a:rPr>
              <a:t>ORD</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when I will make a new covenant with the people of Israel and Judah</a:t>
            </a:r>
            <a:r>
              <a:rPr lang="fr-FR" sz="3600" b="1" dirty="0" smtClean="0">
                <a:solidFill>
                  <a:srgbClr val="FFFFFF"/>
                </a:solidFill>
                <a:effectLst>
                  <a:glow rad="127000">
                    <a:srgbClr val="000000"/>
                  </a:glow>
                </a:effectLst>
                <a:latin typeface="Arial" charset="0"/>
                <a:ea typeface="ＭＳ Ｐゴシック" charset="0"/>
                <a:cs typeface="ＭＳ Ｐゴシック" charset="0"/>
              </a:rPr>
              <a:t>'"</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(8:7-8).</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827473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2947736"/>
          </a:xfrm>
          <a:noFill/>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If the new covenant were made with </a:t>
            </a:r>
            <a:r>
              <a:rPr lang="en-US" b="1" dirty="0" smtClean="0">
                <a:effectLst>
                  <a:glow rad="127000">
                    <a:schemeClr val="tx1"/>
                  </a:glow>
                </a:effectLst>
                <a:latin typeface="Arial" charset="0"/>
                <a:ea typeface="ＭＳ Ｐゴシック" charset="0"/>
                <a:cs typeface="ＭＳ Ｐゴシック" charset="0"/>
              </a:rPr>
              <a:t>"Israel </a:t>
            </a:r>
            <a:r>
              <a:rPr lang="en-US" b="1" dirty="0">
                <a:effectLst>
                  <a:glow rad="127000">
                    <a:schemeClr val="tx1"/>
                  </a:glow>
                </a:effectLst>
                <a:latin typeface="Arial" charset="0"/>
                <a:ea typeface="ＭＳ Ｐゴシック" charset="0"/>
                <a:cs typeface="ＭＳ Ｐゴシック" charset="0"/>
              </a:rPr>
              <a:t>and Judah</a:t>
            </a:r>
            <a:r>
              <a:rPr lang="en-US" b="1" dirty="0" smtClean="0">
                <a:effectLst>
                  <a:glow rad="127000">
                    <a:schemeClr val="tx1"/>
                  </a:glow>
                </a:effectLst>
                <a:latin typeface="Arial" charset="0"/>
                <a:ea typeface="ＭＳ Ｐゴシック" charset="0"/>
                <a:cs typeface="ＭＳ Ｐゴシック" charset="0"/>
              </a:rPr>
              <a:t>," </a:t>
            </a:r>
            <a:r>
              <a:rPr lang="en-US" b="1" dirty="0">
                <a:effectLst>
                  <a:glow rad="127000">
                    <a:schemeClr val="tx1"/>
                  </a:glow>
                </a:effectLst>
                <a:latin typeface="Arial" charset="0"/>
                <a:ea typeface="ＭＳ Ｐゴシック" charset="0"/>
                <a:cs typeface="ＭＳ Ｐゴシック" charset="0"/>
              </a:rPr>
              <a:t>then how would it apply to the church (8:8b)?</a:t>
            </a:r>
          </a:p>
        </p:txBody>
      </p:sp>
      <p:pic>
        <p:nvPicPr>
          <p:cNvPr id="2" name="Picture 1"/>
          <p:cNvPicPr>
            <a:picLocks noChangeAspect="1"/>
          </p:cNvPicPr>
          <p:nvPr/>
        </p:nvPicPr>
        <p:blipFill>
          <a:blip r:embed="rId3"/>
          <a:stretch>
            <a:fillRect/>
          </a:stretch>
        </p:blipFill>
        <p:spPr>
          <a:xfrm>
            <a:off x="-1" y="3228560"/>
            <a:ext cx="9146189" cy="3629440"/>
          </a:xfrm>
          <a:prstGeom prst="rect">
            <a:avLst/>
          </a:prstGeom>
        </p:spPr>
      </p:pic>
      <p:sp>
        <p:nvSpPr>
          <p:cNvPr id="5" name="Rectangle 2"/>
          <p:cNvSpPr txBox="1">
            <a:spLocks noChangeArrowheads="1"/>
          </p:cNvSpPr>
          <p:nvPr/>
        </p:nvSpPr>
        <p:spPr bwMode="auto">
          <a:xfrm>
            <a:off x="-1" y="3228560"/>
            <a:ext cx="3810449" cy="36294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Arial" charset="0"/>
                <a:ea typeface="ＭＳ Ｐゴシック" charset="0"/>
                <a:cs typeface="ＭＳ Ｐゴシック" charset="0"/>
              </a:rPr>
              <a:t>"Israel and Judah" </a:t>
            </a:r>
            <a:br>
              <a:rPr lang="en-US" b="1" dirty="0" smtClean="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(Jer. 31:31)</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333551" y="3228560"/>
            <a:ext cx="3810449" cy="36294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Arial" charset="0"/>
                <a:ea typeface="ＭＳ Ｐゴシック" charset="0"/>
                <a:cs typeface="ＭＳ Ｐゴシック" charset="0"/>
              </a:rPr>
              <a:t>"[We are] ministers </a:t>
            </a:r>
            <a:r>
              <a:rPr lang="en-US" b="1" dirty="0">
                <a:effectLst>
                  <a:glow rad="127000">
                    <a:schemeClr val="tx1"/>
                  </a:glow>
                </a:effectLst>
                <a:latin typeface="Arial" charset="0"/>
                <a:ea typeface="ＭＳ Ｐゴシック" charset="0"/>
                <a:cs typeface="ＭＳ Ｐゴシック" charset="0"/>
              </a:rPr>
              <a:t>of his new </a:t>
            </a:r>
            <a:r>
              <a:rPr lang="en-US" b="1" dirty="0" smtClean="0">
                <a:effectLst>
                  <a:glow rad="127000">
                    <a:schemeClr val="tx1"/>
                  </a:glow>
                </a:effectLst>
                <a:latin typeface="Arial" charset="0"/>
                <a:ea typeface="ＭＳ Ｐゴシック" charset="0"/>
                <a:cs typeface="ＭＳ Ｐゴシック" charset="0"/>
              </a:rPr>
              <a:t>covenant" </a:t>
            </a:r>
            <a:br>
              <a:rPr lang="en-US" b="1" dirty="0" smtClean="0">
                <a:effectLst>
                  <a:glow rad="127000">
                    <a:schemeClr val="tx1"/>
                  </a:glow>
                </a:effectLst>
                <a:latin typeface="Arial" charset="0"/>
                <a:ea typeface="ＭＳ Ｐゴシック" charset="0"/>
                <a:cs typeface="ＭＳ Ｐゴシック" charset="0"/>
              </a:rPr>
            </a:br>
            <a:r>
              <a:rPr lang="en-US" b="1" dirty="0" smtClean="0">
                <a:effectLst>
                  <a:glow rad="127000">
                    <a:schemeClr val="tx1"/>
                  </a:glow>
                </a:effectLst>
                <a:latin typeface="Arial" charset="0"/>
                <a:ea typeface="ＭＳ Ｐゴシック" charset="0"/>
                <a:cs typeface="ＭＳ Ｐゴシック" charset="0"/>
              </a:rPr>
              <a:t>(2 Cor. 3:6)</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768429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descr="Bread of Life"/>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43" name="Rectangle 3"/>
          <p:cNvSpPr>
            <a:spLocks noGrp="1" noChangeArrowheads="1"/>
          </p:cNvSpPr>
          <p:nvPr>
            <p:ph type="title"/>
          </p:nvPr>
        </p:nvSpPr>
        <p:spPr>
          <a:xfrm>
            <a:off x="152400" y="552450"/>
            <a:ext cx="8534400" cy="1123950"/>
          </a:xfrm>
          <a:effectLst/>
        </p:spPr>
        <p:txBody>
          <a:bodyPr/>
          <a:lstStyle/>
          <a:p>
            <a:pPr eaLnBrk="1" hangingPunct="1">
              <a:defRPr/>
            </a:pPr>
            <a:r>
              <a:rPr lang="en-US" altLang="ja-JP" sz="3600" b="1" dirty="0" smtClean="0">
                <a:effectLst>
                  <a:glow rad="101600">
                    <a:schemeClr val="accent4">
                      <a:lumMod val="10000"/>
                      <a:alpha val="75000"/>
                    </a:schemeClr>
                  </a:glow>
                  <a:outerShdw blurRad="34925" dist="101600" dir="2700000" algn="tl" rotWithShape="0">
                    <a:srgbClr val="000000"/>
                  </a:outerShdw>
                </a:effectLst>
                <a:latin typeface="Tahoma" charset="0"/>
              </a:rPr>
              <a:t>"This </a:t>
            </a:r>
            <a:r>
              <a:rPr lang="en-US" altLang="ja-JP" sz="3600" b="1" dirty="0">
                <a:effectLst>
                  <a:glow rad="101600">
                    <a:schemeClr val="accent4">
                      <a:lumMod val="10000"/>
                      <a:alpha val="75000"/>
                    </a:schemeClr>
                  </a:glow>
                  <a:outerShdw blurRad="34925" dist="101600" dir="2700000" algn="tl" rotWithShape="0">
                    <a:srgbClr val="000000"/>
                  </a:outerShdw>
                </a:effectLst>
                <a:latin typeface="Tahoma" charset="0"/>
              </a:rPr>
              <a:t>cup is the new covenant in my </a:t>
            </a:r>
            <a:r>
              <a:rPr lang="en-US" altLang="ja-JP" sz="3600" b="1" dirty="0" smtClean="0">
                <a:effectLst>
                  <a:glow rad="101600">
                    <a:schemeClr val="accent4">
                      <a:lumMod val="10000"/>
                      <a:alpha val="75000"/>
                    </a:schemeClr>
                  </a:glow>
                  <a:outerShdw blurRad="34925" dist="101600" dir="2700000" algn="tl" rotWithShape="0">
                    <a:srgbClr val="000000"/>
                  </a:outerShdw>
                </a:effectLst>
                <a:latin typeface="Tahoma" charset="0"/>
              </a:rPr>
              <a:t>blood" </a:t>
            </a:r>
            <a:r>
              <a:rPr lang="en-US" altLang="ja-JP" sz="3600" b="1" dirty="0">
                <a:effectLst>
                  <a:glow rad="101600">
                    <a:schemeClr val="accent4">
                      <a:lumMod val="10000"/>
                      <a:alpha val="75000"/>
                    </a:schemeClr>
                  </a:glow>
                  <a:outerShdw blurRad="34925" dist="101600" dir="2700000" algn="tl" rotWithShape="0">
                    <a:srgbClr val="000000"/>
                  </a:outerShdw>
                </a:effectLst>
                <a:latin typeface="Tahoma" charset="0"/>
              </a:rPr>
              <a:t>(Luke 22:20)</a:t>
            </a:r>
            <a:endParaRPr lang="en-US" sz="4000" b="1" dirty="0">
              <a:effectLst>
                <a:glow rad="101600">
                  <a:schemeClr val="accent4">
                    <a:lumMod val="10000"/>
                    <a:alpha val="75000"/>
                  </a:schemeClr>
                </a:glow>
                <a:outerShdw blurRad="34925" dist="101600" dir="2700000" algn="tl" rotWithShape="0">
                  <a:srgbClr val="000000"/>
                </a:outerShdw>
              </a:effectLst>
              <a:latin typeface="Tahoma" charset="0"/>
            </a:endParaRPr>
          </a:p>
        </p:txBody>
      </p:sp>
      <p:sp>
        <p:nvSpPr>
          <p:cNvPr id="419844" name="Rectangle 4"/>
          <p:cNvSpPr>
            <a:spLocks noChangeArrowheads="1"/>
          </p:cNvSpPr>
          <p:nvPr/>
        </p:nvSpPr>
        <p:spPr bwMode="auto">
          <a:xfrm>
            <a:off x="228600" y="1981200"/>
            <a:ext cx="8610600" cy="4876800"/>
          </a:xfrm>
          <a:prstGeom prst="rect">
            <a:avLst/>
          </a:prstGeom>
          <a:noFill/>
          <a:ln>
            <a:noFill/>
          </a:ln>
          <a:effectLst/>
          <a:extLst/>
        </p:spPr>
        <p:txBody>
          <a:bodyPr/>
          <a:lstStyle/>
          <a:p>
            <a:pPr marL="342900" indent="-342900" defTabSz="914400" fontAlgn="base">
              <a:spcBef>
                <a:spcPct val="20000"/>
              </a:spcBef>
              <a:spcAft>
                <a:spcPct val="0"/>
              </a:spcAft>
              <a:buClr>
                <a:srgbClr val="FFCC66"/>
              </a:buClr>
              <a:buSzPct val="80000"/>
              <a:buFont typeface="Wingdings" charset="0"/>
              <a:buChar char="n"/>
              <a:defRPr/>
            </a:pPr>
            <a:r>
              <a:rPr lang="en-US" sz="3200" b="1" dirty="0">
                <a:solidFill>
                  <a:srgbClr val="FFFFFF"/>
                </a:solidFill>
                <a:effectLst>
                  <a:glow rad="101600">
                    <a:srgbClr val="DADADA">
                      <a:lumMod val="10000"/>
                      <a:alpha val="75000"/>
                    </a:srgbClr>
                  </a:glow>
                  <a:outerShdw blurRad="34925" dist="101600" dir="2700000" algn="tl" rotWithShape="0">
                    <a:srgbClr val="000000"/>
                  </a:outerShdw>
                </a:effectLst>
                <a:latin typeface="Tahoma" charset="0"/>
                <a:ea typeface="ＭＳ Ｐゴシック" charset="0"/>
                <a:cs typeface="ＭＳ Ｐゴシック" charset="0"/>
              </a:rPr>
              <a:t>Refers back to Jeremiah 31:31-34</a:t>
            </a:r>
          </a:p>
          <a:p>
            <a:pPr marL="342900" indent="-342900" defTabSz="914400" fontAlgn="base">
              <a:spcBef>
                <a:spcPct val="20000"/>
              </a:spcBef>
              <a:spcAft>
                <a:spcPct val="0"/>
              </a:spcAft>
              <a:buClr>
                <a:srgbClr val="FFCC66"/>
              </a:buClr>
              <a:buSzPct val="80000"/>
              <a:buFont typeface="Wingdings" charset="0"/>
              <a:buChar char="n"/>
              <a:defRPr/>
            </a:pPr>
            <a:r>
              <a:rPr lang="en-US" sz="3200" b="1" dirty="0">
                <a:solidFill>
                  <a:srgbClr val="FFFFFF"/>
                </a:solidFill>
                <a:effectLst>
                  <a:glow rad="101600">
                    <a:srgbClr val="DADADA">
                      <a:lumMod val="10000"/>
                      <a:alpha val="75000"/>
                    </a:srgbClr>
                  </a:glow>
                  <a:outerShdw blurRad="34925" dist="101600" dir="2700000" algn="tl" rotWithShape="0">
                    <a:srgbClr val="000000"/>
                  </a:outerShdw>
                </a:effectLst>
                <a:latin typeface="Tahoma" charset="0"/>
                <a:ea typeface="ＭＳ Ｐゴシック" charset="0"/>
                <a:cs typeface="ＭＳ Ｐゴシック" charset="0"/>
              </a:rPr>
              <a:t>The new covenant replaces the old</a:t>
            </a:r>
          </a:p>
          <a:p>
            <a:pPr marL="342900" indent="-342900" defTabSz="914400" fontAlgn="base">
              <a:spcBef>
                <a:spcPct val="20000"/>
              </a:spcBef>
              <a:spcAft>
                <a:spcPct val="0"/>
              </a:spcAft>
              <a:buClr>
                <a:srgbClr val="FFCC66"/>
              </a:buClr>
              <a:buSzPct val="80000"/>
              <a:buFont typeface="Wingdings" charset="0"/>
              <a:buChar char="n"/>
              <a:defRPr/>
            </a:pPr>
            <a:r>
              <a:rPr lang="en-US" sz="3200" b="1" dirty="0">
                <a:solidFill>
                  <a:srgbClr val="FFFFFF"/>
                </a:solidFill>
                <a:effectLst>
                  <a:glow rad="101600">
                    <a:srgbClr val="DADADA">
                      <a:lumMod val="10000"/>
                      <a:alpha val="75000"/>
                    </a:srgbClr>
                  </a:glow>
                  <a:outerShdw blurRad="34925" dist="101600" dir="2700000" algn="tl" rotWithShape="0">
                    <a:srgbClr val="000000"/>
                  </a:outerShdw>
                </a:effectLst>
                <a:latin typeface="Tahoma" charset="0"/>
                <a:ea typeface="ＭＳ Ｐゴシック" charset="0"/>
                <a:cs typeface="ＭＳ Ｐゴシック" charset="0"/>
              </a:rPr>
              <a:t>The church participates in the covenant promised to Israel</a:t>
            </a:r>
          </a:p>
          <a:p>
            <a:pPr marL="342900" indent="-342900" defTabSz="914400" fontAlgn="base">
              <a:spcBef>
                <a:spcPct val="20000"/>
              </a:spcBef>
              <a:spcAft>
                <a:spcPct val="0"/>
              </a:spcAft>
              <a:buClr>
                <a:srgbClr val="FFCC66"/>
              </a:buClr>
              <a:buSzPct val="80000"/>
              <a:buFont typeface="Wingdings" charset="0"/>
              <a:buChar char="n"/>
              <a:defRPr/>
            </a:pPr>
            <a:r>
              <a:rPr lang="en-US" sz="3200" b="1" dirty="0">
                <a:solidFill>
                  <a:srgbClr val="FFFFFF"/>
                </a:solidFill>
                <a:effectLst>
                  <a:glow rad="101600">
                    <a:srgbClr val="DADADA">
                      <a:lumMod val="10000"/>
                      <a:alpha val="75000"/>
                    </a:srgbClr>
                  </a:glow>
                  <a:outerShdw blurRad="34925" dist="101600" dir="2700000" algn="tl" rotWithShape="0">
                    <a:srgbClr val="000000"/>
                  </a:outerShdw>
                </a:effectLst>
                <a:latin typeface="Tahoma" charset="0"/>
                <a:ea typeface="ＭＳ Ｐゴシック" charset="0"/>
                <a:cs typeface="ＭＳ Ｐゴシック" charset="0"/>
              </a:rPr>
              <a:t>Never does Scripture say that the church replaces Israel since God has not rejected the nation (Rom. 11:1; cf. Jer. 31:35-37)</a:t>
            </a:r>
          </a:p>
        </p:txBody>
      </p:sp>
    </p:spTree>
    <p:extLst>
      <p:ext uri="{BB962C8B-B14F-4D97-AF65-F5344CB8AC3E}">
        <p14:creationId xmlns:p14="http://schemas.microsoft.com/office/powerpoint/2010/main" val="16215165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9844">
                                            <p:txEl>
                                              <p:pRg st="0" end="0"/>
                                            </p:txEl>
                                          </p:spTgt>
                                        </p:tgtEl>
                                        <p:attrNameLst>
                                          <p:attrName>style.visibility</p:attrName>
                                        </p:attrNameLst>
                                      </p:cBhvr>
                                      <p:to>
                                        <p:strVal val="visible"/>
                                      </p:to>
                                    </p:set>
                                    <p:animEffect transition="in" filter="wipe(down)">
                                      <p:cBhvr>
                                        <p:cTn id="7" dur="500"/>
                                        <p:tgtEl>
                                          <p:spTgt spid="4198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9844">
                                            <p:txEl>
                                              <p:pRg st="1" end="1"/>
                                            </p:txEl>
                                          </p:spTgt>
                                        </p:tgtEl>
                                        <p:attrNameLst>
                                          <p:attrName>style.visibility</p:attrName>
                                        </p:attrNameLst>
                                      </p:cBhvr>
                                      <p:to>
                                        <p:strVal val="visible"/>
                                      </p:to>
                                    </p:set>
                                    <p:animEffect transition="in" filter="wipe(down)">
                                      <p:cBhvr>
                                        <p:cTn id="12" dur="500"/>
                                        <p:tgtEl>
                                          <p:spTgt spid="41984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19844">
                                            <p:txEl>
                                              <p:pRg st="2" end="2"/>
                                            </p:txEl>
                                          </p:spTgt>
                                        </p:tgtEl>
                                        <p:attrNameLst>
                                          <p:attrName>style.visibility</p:attrName>
                                        </p:attrNameLst>
                                      </p:cBhvr>
                                      <p:to>
                                        <p:strVal val="visible"/>
                                      </p:to>
                                    </p:set>
                                    <p:animEffect transition="in" filter="wipe(down)">
                                      <p:cBhvr>
                                        <p:cTn id="17" dur="500"/>
                                        <p:tgtEl>
                                          <p:spTgt spid="41984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9844">
                                            <p:txEl>
                                              <p:pRg st="3" end="3"/>
                                            </p:txEl>
                                          </p:spTgt>
                                        </p:tgtEl>
                                        <p:attrNameLst>
                                          <p:attrName>style.visibility</p:attrName>
                                        </p:attrNameLst>
                                      </p:cBhvr>
                                      <p:to>
                                        <p:strVal val="visible"/>
                                      </p:to>
                                    </p:set>
                                    <p:animEffect transition="in" filter="wipe(down)">
                                      <p:cBhvr>
                                        <p:cTn id="22" dur="500"/>
                                        <p:tgtEl>
                                          <p:spTgt spid="41984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000000"/>
              </a:solidFill>
              <a:latin typeface="Arial" pitchFamily="-107" charset="0"/>
              <a:ea typeface="ＭＳ Ｐゴシック" pitchFamily="-107" charset="-128"/>
              <a:cs typeface="ＭＳ Ｐゴシック" pitchFamily="-107" charset="-128"/>
            </a:endParaRPr>
          </a:p>
        </p:txBody>
      </p:sp>
      <p:graphicFrame>
        <p:nvGraphicFramePr>
          <p:cNvPr id="6148" name="Group 4"/>
          <p:cNvGraphicFramePr>
            <a:graphicFrameLocks noGrp="1"/>
          </p:cNvGraphicFramePr>
          <p:nvPr>
            <p:extLst>
              <p:ext uri="{D42A27DB-BD31-4B8C-83A1-F6EECF244321}">
                <p14:modId xmlns:p14="http://schemas.microsoft.com/office/powerpoint/2010/main" val="2851827352"/>
              </p:ext>
            </p:extLst>
          </p:nvPr>
        </p:nvGraphicFramePr>
        <p:xfrm>
          <a:off x="0" y="0"/>
          <a:ext cx="9144000" cy="6748463"/>
        </p:xfrm>
        <a:graphic>
          <a:graphicData uri="http://schemas.openxmlformats.org/drawingml/2006/table">
            <a:tbl>
              <a:tblPr/>
              <a:tblGrid>
                <a:gridCol w="1333500"/>
                <a:gridCol w="1638300"/>
                <a:gridCol w="2362200"/>
                <a:gridCol w="3810000"/>
              </a:tblGrid>
              <a:tr h="6223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EFEEF"/>
                          </a:solidFill>
                          <a:effectLst/>
                          <a:latin typeface="Arial" charset="0"/>
                          <a:ea typeface="SimSun" charset="0"/>
                          <a:cs typeface="SimSun" charset="0"/>
                        </a:rPr>
                        <a:t>View</a:t>
                      </a:r>
                      <a:endParaRPr kumimoji="0" lang="en-US" sz="2000" b="1" i="0" u="none" strike="noStrike" cap="none" normalizeH="0" baseline="0">
                        <a:ln>
                          <a:noFill/>
                        </a:ln>
                        <a:solidFill>
                          <a:srgbClr val="FEFEEF"/>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EFEEF"/>
                          </a:solidFill>
                          <a:effectLst/>
                          <a:latin typeface="Arial" charset="0"/>
                          <a:ea typeface="SimSun" charset="0"/>
                          <a:cs typeface="SimSun" charset="0"/>
                        </a:rPr>
                        <a:t>Explanation</a:t>
                      </a:r>
                      <a:endParaRPr kumimoji="0" lang="en-US" sz="2000" b="1" i="0" u="none" strike="noStrike" cap="none" normalizeH="0" baseline="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EFEEF"/>
                          </a:solidFill>
                          <a:effectLst/>
                          <a:latin typeface="Arial" charset="0"/>
                          <a:ea typeface="SimSun" charset="0"/>
                          <a:cs typeface="SimSun" charset="0"/>
                        </a:rPr>
                        <a:t>School &amp; Scholars</a:t>
                      </a:r>
                      <a:endParaRPr kumimoji="0" lang="en-US" sz="2000" b="1" i="0" u="none" strike="noStrike" cap="none" normalizeH="0" baseline="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EFEEF"/>
                          </a:solidFill>
                          <a:effectLst/>
                          <a:latin typeface="Arial" charset="0"/>
                          <a:ea typeface="SimSun" charset="0"/>
                          <a:cs typeface="SimSun" charset="0"/>
                        </a:rPr>
                        <a:t> Problems</a:t>
                      </a:r>
                      <a:endParaRPr kumimoji="0" lang="en-US" sz="2000" b="1" i="0" u="none" strike="noStrike" cap="none" normalizeH="0" baseline="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r>
              <a:tr h="34623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Restated Mosaic</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No New Covenant</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a:ln>
                            <a:noFill/>
                          </a:ln>
                          <a:solidFill>
                            <a:schemeClr val="tx1"/>
                          </a:solidFill>
                          <a:effectLst/>
                          <a:latin typeface="Arial" charset="0"/>
                          <a:ea typeface="SimSun" charset="0"/>
                          <a:cs typeface="SimSun" charset="0"/>
                        </a:rPr>
                        <a:t>Critical:</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a:ln>
                            <a:noFill/>
                          </a:ln>
                          <a:solidFill>
                            <a:schemeClr val="tx1"/>
                          </a:solidFill>
                          <a:effectLst/>
                          <a:latin typeface="Arial" charset="0"/>
                          <a:ea typeface="SimSun" charset="0"/>
                          <a:cs typeface="SimSun" charset="0"/>
                        </a:rPr>
                        <a:t>–Couturier</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–Duhm</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–Schmidt</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–Potter</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265113" marR="0" lvl="0" indent="-265113"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1. OC/NC distinctions in text ignored</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p>
                      <a:pPr marL="265113" marR="0" lvl="0" indent="-265113" algn="l" defTabSz="457200" rtl="0" eaLnBrk="1" fontAlgn="base" latinLnBrk="0" hangingPunct="1">
                        <a:lnSpc>
                          <a:spcPct val="100000"/>
                        </a:lnSpc>
                        <a:spcBef>
                          <a:spcPct val="0"/>
                        </a:spcBef>
                        <a:spcAft>
                          <a:spcPct val="0"/>
                        </a:spcAft>
                        <a:buClrTx/>
                        <a:buSzTx/>
                        <a:buFontTx/>
                        <a:buNone/>
                        <a:tabLst/>
                      </a:pPr>
                      <a:r>
                        <a:rPr kumimoji="0" lang="fr-FR" sz="1800" b="1" i="0" u="none" strike="noStrike" cap="none" normalizeH="0" baseline="0" dirty="0">
                          <a:ln>
                            <a:noFill/>
                          </a:ln>
                          <a:solidFill>
                            <a:schemeClr val="tx1"/>
                          </a:solidFill>
                          <a:effectLst/>
                          <a:latin typeface="Arial" charset="0"/>
                          <a:ea typeface="SimSun" charset="0"/>
                          <a:cs typeface="SimSun" charset="0"/>
                        </a:rPr>
                        <a:t>2. </a:t>
                      </a:r>
                      <a:r>
                        <a:rPr kumimoji="0" lang="fr-FR" sz="1800" b="1" i="0" u="none" strike="noStrike" cap="none" normalizeH="0" baseline="0" dirty="0" smtClean="0">
                          <a:ln>
                            <a:noFill/>
                          </a:ln>
                          <a:solidFill>
                            <a:schemeClr val="tx1"/>
                          </a:solidFill>
                          <a:effectLst/>
                          <a:latin typeface="Arial" charset="0"/>
                          <a:ea typeface="SimSun" charset="0"/>
                          <a:cs typeface="SimSun" charset="0"/>
                        </a:rPr>
                        <a:t>OC = conditional</a:t>
                      </a:r>
                      <a:r>
                        <a:rPr kumimoji="0" lang="fr-FR" sz="1800" b="1" i="0" u="none" strike="noStrike" cap="none" normalizeH="0" baseline="0" dirty="0">
                          <a:ln>
                            <a:noFill/>
                          </a:ln>
                          <a:solidFill>
                            <a:schemeClr val="tx1"/>
                          </a:solidFill>
                          <a:effectLst/>
                          <a:latin typeface="Arial" charset="0"/>
                          <a:ea typeface="SimSun" charset="0"/>
                          <a:cs typeface="SimSun" charset="0"/>
                        </a:rPr>
                        <a:t>, </a:t>
                      </a:r>
                      <a:r>
                        <a:rPr kumimoji="0" lang="fr-FR" sz="1800" b="1" i="0" u="none" strike="noStrike" cap="none" normalizeH="0" baseline="0" dirty="0" smtClean="0">
                          <a:ln>
                            <a:noFill/>
                          </a:ln>
                          <a:solidFill>
                            <a:schemeClr val="tx1"/>
                          </a:solidFill>
                          <a:effectLst/>
                          <a:latin typeface="Arial" charset="0"/>
                          <a:ea typeface="SimSun" charset="0"/>
                          <a:cs typeface="SimSun" charset="0"/>
                        </a:rPr>
                        <a:t/>
                      </a:r>
                      <a:br>
                        <a:rPr kumimoji="0" lang="fr-FR" sz="1800" b="1" i="0" u="none" strike="noStrike" cap="none" normalizeH="0" baseline="0" dirty="0" smtClean="0">
                          <a:ln>
                            <a:noFill/>
                          </a:ln>
                          <a:solidFill>
                            <a:schemeClr val="tx1"/>
                          </a:solidFill>
                          <a:effectLst/>
                          <a:latin typeface="Arial" charset="0"/>
                          <a:ea typeface="SimSun" charset="0"/>
                          <a:cs typeface="SimSun" charset="0"/>
                        </a:rPr>
                      </a:br>
                      <a:r>
                        <a:rPr kumimoji="0" lang="fr-FR" sz="1800" b="1" i="0" u="none" strike="noStrike" cap="none" normalizeH="0" baseline="0" dirty="0" smtClean="0">
                          <a:ln>
                            <a:noFill/>
                          </a:ln>
                          <a:solidFill>
                            <a:schemeClr val="tx1"/>
                          </a:solidFill>
                          <a:effectLst/>
                          <a:latin typeface="Arial" charset="0"/>
                          <a:ea typeface="SimSun" charset="0"/>
                          <a:cs typeface="SimSun" charset="0"/>
                        </a:rPr>
                        <a:t>NC = unconditional</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p>
                      <a:pPr marL="265113" marR="0" lvl="0" indent="-265113"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3. </a:t>
                      </a:r>
                      <a:r>
                        <a:rPr kumimoji="0" lang="en-US" sz="1800" b="1" i="0" u="none" strike="noStrike" cap="none" normalizeH="0" baseline="0" dirty="0" smtClean="0">
                          <a:ln>
                            <a:noFill/>
                          </a:ln>
                          <a:solidFill>
                            <a:schemeClr val="tx1"/>
                          </a:solidFill>
                          <a:effectLst/>
                          <a:latin typeface="Arial" charset="0"/>
                          <a:ea typeface="SimSun" charset="0"/>
                          <a:cs typeface="SimSun" charset="0"/>
                        </a:rPr>
                        <a:t>OC = temporal</a:t>
                      </a:r>
                      <a:r>
                        <a:rPr kumimoji="0" lang="en-US" sz="1800" b="1" i="0" u="none" strike="noStrike" cap="none" normalizeH="0" baseline="0" dirty="0">
                          <a:ln>
                            <a:noFill/>
                          </a:ln>
                          <a:solidFill>
                            <a:schemeClr val="tx1"/>
                          </a:solidFill>
                          <a:effectLst/>
                          <a:latin typeface="Arial" charset="0"/>
                          <a:ea typeface="SimSun" charset="0"/>
                          <a:cs typeface="SimSun" charset="0"/>
                        </a:rPr>
                        <a:t>, </a:t>
                      </a:r>
                      <a:r>
                        <a:rPr kumimoji="0" lang="en-US" sz="1800" b="1" i="0" u="none" strike="noStrike" cap="none" normalizeH="0" baseline="0" dirty="0" smtClean="0">
                          <a:ln>
                            <a:noFill/>
                          </a:ln>
                          <a:solidFill>
                            <a:schemeClr val="tx1"/>
                          </a:solidFill>
                          <a:effectLst/>
                          <a:latin typeface="Arial" charset="0"/>
                          <a:ea typeface="SimSun" charset="0"/>
                          <a:cs typeface="SimSun" charset="0"/>
                        </a:rPr>
                        <a:t>NC = eternal</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p>
                      <a:pPr marL="265113" marR="0" lvl="0" indent="-265113"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4. </a:t>
                      </a:r>
                      <a:r>
                        <a:rPr kumimoji="0" lang="en-US" sz="1800" b="1" i="0" u="none" strike="noStrike" cap="none" normalizeH="0" baseline="0" dirty="0" smtClean="0">
                          <a:ln>
                            <a:noFill/>
                          </a:ln>
                          <a:solidFill>
                            <a:schemeClr val="tx1"/>
                          </a:solidFill>
                          <a:effectLst/>
                          <a:latin typeface="Arial" charset="0"/>
                          <a:ea typeface="SimSun" charset="0"/>
                          <a:cs typeface="SimSun" charset="0"/>
                        </a:rPr>
                        <a:t>OC = external</a:t>
                      </a:r>
                      <a:r>
                        <a:rPr kumimoji="0" lang="en-US" sz="1800" b="1" i="0" u="none" strike="noStrike" cap="none" normalizeH="0" baseline="0" dirty="0">
                          <a:ln>
                            <a:noFill/>
                          </a:ln>
                          <a:solidFill>
                            <a:schemeClr val="tx1"/>
                          </a:solidFill>
                          <a:effectLst/>
                          <a:latin typeface="Arial" charset="0"/>
                          <a:ea typeface="SimSun" charset="0"/>
                          <a:cs typeface="SimSun" charset="0"/>
                        </a:rPr>
                        <a:t>, </a:t>
                      </a:r>
                      <a:r>
                        <a:rPr kumimoji="0" lang="en-US" sz="1800" b="1" i="0" u="none" strike="noStrike" cap="none" normalizeH="0" baseline="0" dirty="0" smtClean="0">
                          <a:ln>
                            <a:noFill/>
                          </a:ln>
                          <a:solidFill>
                            <a:schemeClr val="tx1"/>
                          </a:solidFill>
                          <a:effectLst/>
                          <a:latin typeface="Arial" charset="0"/>
                          <a:ea typeface="SimSun" charset="0"/>
                          <a:cs typeface="SimSun" charset="0"/>
                        </a:rPr>
                        <a:t>NC = internal</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p>
                      <a:pPr marL="265113" marR="0" lvl="0" indent="-265113"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5. </a:t>
                      </a:r>
                      <a:r>
                        <a:rPr kumimoji="0" lang="en-US" sz="1800" b="1" i="0" u="none" strike="noStrike" cap="none" normalizeH="0" baseline="0" dirty="0" smtClean="0">
                          <a:ln>
                            <a:noFill/>
                          </a:ln>
                          <a:solidFill>
                            <a:schemeClr val="tx1"/>
                          </a:solidFill>
                          <a:effectLst/>
                          <a:latin typeface="Arial" charset="0"/>
                          <a:ea typeface="SimSun" charset="0"/>
                          <a:cs typeface="SimSun" charset="0"/>
                        </a:rPr>
                        <a:t>OC = no </a:t>
                      </a:r>
                      <a:r>
                        <a:rPr kumimoji="0" lang="en-US" sz="1800" b="1" i="0" u="none" strike="noStrike" cap="none" normalizeH="0" baseline="0" dirty="0">
                          <a:ln>
                            <a:noFill/>
                          </a:ln>
                          <a:solidFill>
                            <a:schemeClr val="tx1"/>
                          </a:solidFill>
                          <a:effectLst/>
                          <a:latin typeface="Arial" charset="0"/>
                          <a:ea typeface="SimSun" charset="0"/>
                          <a:cs typeface="SimSun" charset="0"/>
                        </a:rPr>
                        <a:t>enablement, </a:t>
                      </a:r>
                      <a:r>
                        <a:rPr kumimoji="0" lang="en-US" sz="1800" b="1" i="0" u="none" strike="noStrike" cap="none" normalizeH="0" baseline="0" dirty="0" smtClean="0">
                          <a:ln>
                            <a:noFill/>
                          </a:ln>
                          <a:solidFill>
                            <a:schemeClr val="tx1"/>
                          </a:solidFill>
                          <a:effectLst/>
                          <a:latin typeface="Arial" charset="0"/>
                          <a:ea typeface="SimSun" charset="0"/>
                          <a:cs typeface="SimSun" charset="0"/>
                        </a:rPr>
                        <a:t/>
                      </a:r>
                      <a:br>
                        <a:rPr kumimoji="0" lang="en-US" sz="1800" b="1" i="0" u="none" strike="noStrike" cap="none" normalizeH="0" baseline="0" dirty="0" smtClean="0">
                          <a:ln>
                            <a:noFill/>
                          </a:ln>
                          <a:solidFill>
                            <a:schemeClr val="tx1"/>
                          </a:solidFill>
                          <a:effectLst/>
                          <a:latin typeface="Arial" charset="0"/>
                          <a:ea typeface="SimSun" charset="0"/>
                          <a:cs typeface="SimSun" charset="0"/>
                        </a:rPr>
                      </a:br>
                      <a:r>
                        <a:rPr kumimoji="0" lang="en-US" sz="1800" b="1" i="0" u="none" strike="noStrike" cap="none" normalizeH="0" baseline="0" dirty="0" smtClean="0">
                          <a:ln>
                            <a:noFill/>
                          </a:ln>
                          <a:solidFill>
                            <a:schemeClr val="tx1"/>
                          </a:solidFill>
                          <a:effectLst/>
                          <a:latin typeface="Arial" charset="0"/>
                          <a:ea typeface="SimSun" charset="0"/>
                          <a:cs typeface="SimSun" charset="0"/>
                        </a:rPr>
                        <a:t>NC = enablement</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p>
                      <a:pPr marL="265113" marR="0" lvl="0" indent="-265113"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6. </a:t>
                      </a:r>
                      <a:r>
                        <a:rPr kumimoji="0" lang="en-US" sz="1800" b="1" i="0" u="none" strike="noStrike" cap="none" normalizeH="0" baseline="0" dirty="0" smtClean="0">
                          <a:ln>
                            <a:noFill/>
                          </a:ln>
                          <a:solidFill>
                            <a:schemeClr val="tx1"/>
                          </a:solidFill>
                          <a:effectLst/>
                          <a:latin typeface="Arial" charset="0"/>
                          <a:ea typeface="SimSun" charset="0"/>
                          <a:cs typeface="SimSun" charset="0"/>
                        </a:rPr>
                        <a:t>NC = peace</a:t>
                      </a:r>
                      <a:r>
                        <a:rPr kumimoji="0" lang="en-US" sz="1800" b="1" i="0" u="none" strike="noStrike" cap="none" normalizeH="0" baseline="0" dirty="0">
                          <a:ln>
                            <a:noFill/>
                          </a:ln>
                          <a:solidFill>
                            <a:schemeClr val="tx1"/>
                          </a:solidFill>
                          <a:effectLst/>
                          <a:latin typeface="Arial" charset="0"/>
                          <a:ea typeface="SimSun" charset="0"/>
                          <a:cs typeface="SimSun" charset="0"/>
                        </a:rPr>
                        <a:t>, prosperity, sanctuary, </a:t>
                      </a:r>
                      <a:r>
                        <a:rPr kumimoji="0" lang="en-US" sz="1800" b="1" i="0" u="none" strike="noStrike" cap="none" normalizeH="0" baseline="0" dirty="0" smtClean="0">
                          <a:ln>
                            <a:noFill/>
                          </a:ln>
                          <a:solidFill>
                            <a:schemeClr val="tx1"/>
                          </a:solidFill>
                          <a:effectLst/>
                          <a:latin typeface="Arial" charset="0"/>
                          <a:ea typeface="SimSun" charset="0"/>
                          <a:cs typeface="SimSun" charset="0"/>
                        </a:rPr>
                        <a:t>Spirit </a:t>
                      </a:r>
                      <a:r>
                        <a:rPr kumimoji="0" lang="en-US" sz="1800" b="1" i="0" u="none" strike="noStrike" cap="none" normalizeH="0" baseline="0" dirty="0">
                          <a:ln>
                            <a:noFill/>
                          </a:ln>
                          <a:solidFill>
                            <a:schemeClr val="tx1"/>
                          </a:solidFill>
                          <a:effectLst/>
                          <a:latin typeface="Arial" charset="0"/>
                          <a:ea typeface="SimSun" charset="0"/>
                          <a:cs typeface="SimSun" charset="0"/>
                        </a:rPr>
                        <a:t>(parallel passages)</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26638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Church Alone</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No Israel Participation</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a:ln>
                            <a:noFill/>
                          </a:ln>
                          <a:solidFill>
                            <a:schemeClr val="tx1"/>
                          </a:solidFill>
                          <a:effectLst/>
                          <a:latin typeface="Arial" charset="0"/>
                          <a:ea typeface="SimSun" charset="0"/>
                          <a:cs typeface="SimSun" charset="0"/>
                        </a:rPr>
                        <a:t>Amillennial/</a:t>
                      </a:r>
                      <a:br>
                        <a:rPr kumimoji="0" lang="en-US" sz="1800" b="1" i="0" u="sng" strike="noStrike" cap="none" normalizeH="0" baseline="0">
                          <a:ln>
                            <a:noFill/>
                          </a:ln>
                          <a:solidFill>
                            <a:schemeClr val="tx1"/>
                          </a:solidFill>
                          <a:effectLst/>
                          <a:latin typeface="Arial" charset="0"/>
                          <a:ea typeface="SimSun" charset="0"/>
                          <a:cs typeface="SimSun" charset="0"/>
                        </a:rPr>
                      </a:br>
                      <a:r>
                        <a:rPr kumimoji="0" lang="en-US" sz="1800" b="1" i="0" u="sng" strike="noStrike" cap="none" normalizeH="0" baseline="0">
                          <a:ln>
                            <a:noFill/>
                          </a:ln>
                          <a:solidFill>
                            <a:schemeClr val="tx1"/>
                          </a:solidFill>
                          <a:effectLst/>
                          <a:latin typeface="Arial" charset="0"/>
                          <a:ea typeface="SimSun" charset="0"/>
                          <a:cs typeface="SimSun" charset="0"/>
                        </a:rPr>
                        <a:t>Postmillennial:</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–Allis</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–Cox</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–Smick</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–Boettner</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269875" marR="0" lvl="0" indent="-269875"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1. Ignores OT data by equating Israel &amp; the Church</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p>
                      <a:pPr marL="269875" marR="0" lvl="0" indent="-269875"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2. NC introduced ≠ fulfilled to Israel</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p>
                      <a:pPr marL="269875" marR="0" lvl="0" indent="-269875"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3. Present need to know YHWH (we still need to obey the Great Commission)</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p>
                      <a:pPr marL="269875" marR="0" lvl="0" indent="-269875"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4. AD 70 Jerusalem vs. Jer. 31:40</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bl>
          </a:graphicData>
        </a:graphic>
      </p:graphicFrame>
      <p:sp>
        <p:nvSpPr>
          <p:cNvPr id="178200" name="Text Box 2"/>
          <p:cNvSpPr txBox="1">
            <a:spLocks noChangeArrowheads="1"/>
          </p:cNvSpPr>
          <p:nvPr/>
        </p:nvSpPr>
        <p:spPr bwMode="auto">
          <a:xfrm>
            <a:off x="8315325" y="0"/>
            <a:ext cx="887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b="1" smtClean="0">
                <a:solidFill>
                  <a:srgbClr val="FEFEEF"/>
                </a:solidFill>
                <a:latin typeface="Arial" charset="0"/>
                <a:cs typeface="Arial" charset="0"/>
              </a:rPr>
              <a:t>166d</a:t>
            </a:r>
          </a:p>
        </p:txBody>
      </p:sp>
      <p:sp>
        <p:nvSpPr>
          <p:cNvPr id="178201" name="Title 6"/>
          <p:cNvSpPr>
            <a:spLocks noGrp="1"/>
          </p:cNvSpPr>
          <p:nvPr>
            <p:ph type="title" idx="4294967295"/>
          </p:nvPr>
        </p:nvSpPr>
        <p:spPr>
          <a:xfrm>
            <a:off x="533400" y="2590800"/>
            <a:ext cx="4419600" cy="914400"/>
          </a:xfrm>
          <a:solidFill>
            <a:srgbClr val="000000"/>
          </a:solidFill>
        </p:spPr>
        <p:txBody>
          <a:bodyPr/>
          <a:lstStyle/>
          <a:p>
            <a:pPr eaLnBrk="1" hangingPunct="1"/>
            <a:r>
              <a:rPr lang="en-US" sz="2800" b="1">
                <a:solidFill>
                  <a:srgbClr val="FFFFFF"/>
                </a:solidFill>
                <a:latin typeface="Arial" charset="0"/>
                <a:ea typeface="SimSun" charset="0"/>
                <a:cs typeface="SimSun" charset="0"/>
              </a:rPr>
              <a:t>Views on New Covenant Fulfillment</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9344441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000000"/>
              </a:solidFill>
              <a:latin typeface="Arial" pitchFamily="-107" charset="0"/>
              <a:ea typeface="ＭＳ Ｐゴシック" pitchFamily="-107" charset="-128"/>
              <a:cs typeface="ＭＳ Ｐゴシック" pitchFamily="-107" charset="-128"/>
            </a:endParaRPr>
          </a:p>
        </p:txBody>
      </p:sp>
      <p:graphicFrame>
        <p:nvGraphicFramePr>
          <p:cNvPr id="6148" name="Group 4"/>
          <p:cNvGraphicFramePr>
            <a:graphicFrameLocks noGrp="1"/>
          </p:cNvGraphicFramePr>
          <p:nvPr>
            <p:extLst>
              <p:ext uri="{D42A27DB-BD31-4B8C-83A1-F6EECF244321}">
                <p14:modId xmlns:p14="http://schemas.microsoft.com/office/powerpoint/2010/main" val="1877634437"/>
              </p:ext>
            </p:extLst>
          </p:nvPr>
        </p:nvGraphicFramePr>
        <p:xfrm>
          <a:off x="0" y="0"/>
          <a:ext cx="9144000" cy="6197601"/>
        </p:xfrm>
        <a:graphic>
          <a:graphicData uri="http://schemas.openxmlformats.org/drawingml/2006/table">
            <a:tbl>
              <a:tblPr/>
              <a:tblGrid>
                <a:gridCol w="1333500"/>
                <a:gridCol w="1638300"/>
                <a:gridCol w="2362200"/>
                <a:gridCol w="3810000"/>
              </a:tblGrid>
              <a:tr h="62224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EFEEF"/>
                          </a:solidFill>
                          <a:effectLst/>
                          <a:latin typeface="Arial" charset="0"/>
                          <a:ea typeface="SimSun" charset="0"/>
                          <a:cs typeface="SimSun" charset="0"/>
                        </a:rPr>
                        <a:t>View</a:t>
                      </a:r>
                      <a:endParaRPr kumimoji="0" lang="en-US" sz="2000" b="1" i="0" u="none" strike="noStrike" cap="none" normalizeH="0" baseline="0" dirty="0">
                        <a:ln>
                          <a:noFill/>
                        </a:ln>
                        <a:solidFill>
                          <a:srgbClr val="FEFEEF"/>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EFEEF"/>
                          </a:solidFill>
                          <a:effectLst/>
                          <a:latin typeface="Arial" charset="0"/>
                          <a:ea typeface="SimSun" charset="0"/>
                          <a:cs typeface="SimSun" charset="0"/>
                        </a:rPr>
                        <a:t>Explanation</a:t>
                      </a:r>
                      <a:endParaRPr kumimoji="0" lang="en-US" sz="2000" b="1" i="0" u="none" strike="noStrike" cap="none" normalizeH="0" baseline="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EFEEF"/>
                          </a:solidFill>
                          <a:effectLst/>
                          <a:latin typeface="Arial" charset="0"/>
                          <a:ea typeface="SimSun" charset="0"/>
                          <a:cs typeface="SimSun" charset="0"/>
                        </a:rPr>
                        <a:t>School &amp; Scholars</a:t>
                      </a:r>
                      <a:endParaRPr kumimoji="0" lang="en-US" sz="2000" b="1" i="0" u="none" strike="noStrike" cap="none" normalizeH="0" baseline="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EFEEF"/>
                          </a:solidFill>
                          <a:effectLst/>
                          <a:latin typeface="Arial" charset="0"/>
                          <a:ea typeface="SimSun" charset="0"/>
                          <a:cs typeface="SimSun" charset="0"/>
                        </a:rPr>
                        <a:t> Problems</a:t>
                      </a:r>
                      <a:endParaRPr kumimoji="0" lang="en-US" sz="2000" b="1" i="0" u="none" strike="noStrike" cap="none" normalizeH="0" baseline="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r>
              <a:tr h="277368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Israel Alone</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No Church Participation </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a:ln>
                            <a:noFill/>
                          </a:ln>
                          <a:solidFill>
                            <a:schemeClr val="tx1"/>
                          </a:solidFill>
                          <a:effectLst/>
                          <a:latin typeface="Arial" charset="0"/>
                          <a:ea typeface="SimSun" charset="0"/>
                          <a:cs typeface="SimSun" charset="0"/>
                        </a:rPr>
                        <a:t>Misc/Classical Dispensational:</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–Darby</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 Thompson</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–von Rad</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1. Ignores NT data</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smtClean="0">
                          <a:ln>
                            <a:noFill/>
                          </a:ln>
                          <a:solidFill>
                            <a:schemeClr val="tx1"/>
                          </a:solidFill>
                          <a:effectLst/>
                          <a:latin typeface="Arial" charset="0"/>
                          <a:ea typeface="SimSun" charset="0"/>
                          <a:cs typeface="SimSun" charset="0"/>
                        </a:rPr>
                        <a:t>Christ</a:t>
                      </a:r>
                      <a:r>
                        <a:rPr kumimoji="0" lang="fr-FR" sz="1800" b="1" i="0" u="none" strike="noStrike" cap="none" normalizeH="0" baseline="0" dirty="0" smtClean="0">
                          <a:ln>
                            <a:noFill/>
                          </a:ln>
                          <a:solidFill>
                            <a:schemeClr val="tx1"/>
                          </a:solidFill>
                          <a:effectLst/>
                          <a:latin typeface="Arial" charset="0"/>
                          <a:ea typeface="SimSun" charset="0"/>
                          <a:cs typeface="SimSun" charset="0"/>
                        </a:rPr>
                        <a:t>'</a:t>
                      </a:r>
                      <a:r>
                        <a:rPr kumimoji="0" lang="en-US" sz="1800" b="1" i="0" u="none" strike="noStrike" cap="none" normalizeH="0" baseline="0" dirty="0" smtClean="0">
                          <a:ln>
                            <a:noFill/>
                          </a:ln>
                          <a:solidFill>
                            <a:schemeClr val="tx1"/>
                          </a:solidFill>
                          <a:effectLst/>
                          <a:latin typeface="Arial" charset="0"/>
                          <a:ea typeface="SimSun" charset="0"/>
                          <a:cs typeface="SimSun" charset="0"/>
                        </a:rPr>
                        <a:t>s </a:t>
                      </a:r>
                      <a:r>
                        <a:rPr kumimoji="0" lang="en-US" sz="1800" b="1" i="0" u="none" strike="noStrike" cap="none" normalizeH="0" baseline="0" dirty="0">
                          <a:ln>
                            <a:noFill/>
                          </a:ln>
                          <a:solidFill>
                            <a:schemeClr val="tx1"/>
                          </a:solidFill>
                          <a:effectLst/>
                          <a:latin typeface="Arial" charset="0"/>
                          <a:ea typeface="SimSun" charset="0"/>
                          <a:cs typeface="SimSun" charset="0"/>
                        </a:rPr>
                        <a:t>Last Supper words</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a:t>
                      </a:r>
                      <a:r>
                        <a:rPr kumimoji="0" lang="en-US" sz="1800" b="1" i="0" u="none" strike="noStrike" cap="none" normalizeH="0" baseline="0" dirty="0" smtClean="0">
                          <a:ln>
                            <a:noFill/>
                          </a:ln>
                          <a:solidFill>
                            <a:schemeClr val="tx1"/>
                          </a:solidFill>
                          <a:effectLst/>
                          <a:latin typeface="Arial" charset="0"/>
                          <a:ea typeface="SimSun" charset="0"/>
                          <a:cs typeface="SimSun" charset="0"/>
                        </a:rPr>
                        <a:t>Paul</a:t>
                      </a:r>
                      <a:r>
                        <a:rPr kumimoji="0" lang="fr-FR" sz="1800" b="1" i="0" u="none" strike="noStrike" cap="none" normalizeH="0" baseline="0" dirty="0" smtClean="0">
                          <a:ln>
                            <a:noFill/>
                          </a:ln>
                          <a:solidFill>
                            <a:schemeClr val="tx1"/>
                          </a:solidFill>
                          <a:effectLst/>
                          <a:latin typeface="Arial" charset="0"/>
                          <a:ea typeface="SimSun" charset="0"/>
                          <a:cs typeface="SimSun" charset="0"/>
                        </a:rPr>
                        <a:t>'</a:t>
                      </a:r>
                      <a:r>
                        <a:rPr kumimoji="0" lang="en-US" sz="1800" b="1" i="0" u="none" strike="noStrike" cap="none" normalizeH="0" baseline="0" dirty="0" smtClean="0">
                          <a:ln>
                            <a:noFill/>
                          </a:ln>
                          <a:solidFill>
                            <a:schemeClr val="tx1"/>
                          </a:solidFill>
                          <a:effectLst/>
                          <a:latin typeface="Arial" charset="0"/>
                          <a:ea typeface="SimSun" charset="0"/>
                          <a:cs typeface="SimSun" charset="0"/>
                        </a:rPr>
                        <a:t>s </a:t>
                      </a:r>
                      <a:r>
                        <a:rPr kumimoji="0" lang="en-US" sz="1800" b="1" i="0" u="none" strike="noStrike" cap="none" normalizeH="0" baseline="0" dirty="0">
                          <a:ln>
                            <a:noFill/>
                          </a:ln>
                          <a:solidFill>
                            <a:schemeClr val="tx1"/>
                          </a:solidFill>
                          <a:effectLst/>
                          <a:latin typeface="Arial" charset="0"/>
                          <a:ea typeface="SimSun" charset="0"/>
                          <a:cs typeface="SimSun" charset="0"/>
                        </a:rPr>
                        <a:t>statements</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–Hebrews application to Church</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2. Ignores present work of Spirit</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a typeface="SimSun" charset="0"/>
                        <a:cs typeface="SimSu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a typeface="SimSun" charset="0"/>
                        <a:cs typeface="SimSu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a typeface="SimSun" charset="0"/>
                        <a:cs typeface="SimSu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a typeface="SimSun" charset="0"/>
                        <a:cs typeface="SimSu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280167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Two New Covenants</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NC for Israel</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 </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NC for Church</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a:ln>
                            <a:noFill/>
                          </a:ln>
                          <a:solidFill>
                            <a:schemeClr val="tx1"/>
                          </a:solidFill>
                          <a:effectLst/>
                          <a:latin typeface="Arial" charset="0"/>
                          <a:ea typeface="SimSun" charset="0"/>
                          <a:cs typeface="SimSun" charset="0"/>
                        </a:rPr>
                        <a:t>Early 1900s Dispensational:</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–Chafer</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–Walvoord (old)</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–Ryrie (old)</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269875" marR="0" lvl="0" indent="-269875"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1. Same terminology for OT &amp; NT NCs </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p>
                      <a:pPr marL="269875" marR="0" lvl="0" indent="-269875"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2. Israel/Church distinction too sharp</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p>
                      <a:pPr marL="269875" marR="0" lvl="0" indent="-269875"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3. Basis of forgiveness the same</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p>
                      <a:pPr marL="269875" marR="0" lvl="0" indent="-269875"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4. If 2 NCs then no OC for Church</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p>
                      <a:pPr marL="269875" marR="0" lvl="0" indent="-269875"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5. Church </a:t>
                      </a:r>
                      <a:r>
                        <a:rPr kumimoji="0" lang="en-US" sz="1800" b="1" i="0" u="none" strike="noStrike" cap="none" normalizeH="0" baseline="0" dirty="0" err="1" smtClean="0">
                          <a:ln>
                            <a:noFill/>
                          </a:ln>
                          <a:solidFill>
                            <a:schemeClr val="tx1"/>
                          </a:solidFill>
                          <a:effectLst/>
                          <a:latin typeface="Arial" charset="0"/>
                          <a:ea typeface="SimSun" charset="0"/>
                          <a:cs typeface="SimSun" charset="0"/>
                        </a:rPr>
                        <a:t>doesn</a:t>
                      </a:r>
                      <a:r>
                        <a:rPr kumimoji="0" lang="fr-FR" sz="1800" b="1" i="0" u="none" strike="noStrike" cap="none" normalizeH="0" baseline="0" dirty="0" smtClean="0">
                          <a:ln>
                            <a:noFill/>
                          </a:ln>
                          <a:solidFill>
                            <a:schemeClr val="tx1"/>
                          </a:solidFill>
                          <a:effectLst/>
                          <a:latin typeface="Arial" charset="0"/>
                          <a:ea typeface="SimSun" charset="0"/>
                          <a:cs typeface="SimSun" charset="0"/>
                        </a:rPr>
                        <a:t>'</a:t>
                      </a:r>
                      <a:r>
                        <a:rPr kumimoji="0" lang="en-US" sz="1800" b="1" i="0" u="none" strike="noStrike" cap="none" normalizeH="0" baseline="0" dirty="0" smtClean="0">
                          <a:ln>
                            <a:noFill/>
                          </a:ln>
                          <a:solidFill>
                            <a:schemeClr val="tx1"/>
                          </a:solidFill>
                          <a:effectLst/>
                          <a:latin typeface="Arial" charset="0"/>
                          <a:ea typeface="SimSun" charset="0"/>
                          <a:cs typeface="SimSun" charset="0"/>
                        </a:rPr>
                        <a:t>t</a:t>
                      </a:r>
                      <a:r>
                        <a:rPr kumimoji="0" lang="en-US" altLang="ja-JP" sz="1800" b="1" i="0" u="none" strike="noStrike" cap="none" normalizeH="0" baseline="0" dirty="0" smtClean="0">
                          <a:ln>
                            <a:noFill/>
                          </a:ln>
                          <a:solidFill>
                            <a:schemeClr val="tx1"/>
                          </a:solidFill>
                          <a:effectLst/>
                          <a:latin typeface="Arial" charset="0"/>
                          <a:ea typeface="SimSun" charset="0"/>
                          <a:cs typeface="SimSun" charset="0"/>
                        </a:rPr>
                        <a:t> </a:t>
                      </a:r>
                      <a:r>
                        <a:rPr kumimoji="0" lang="en-US" altLang="ja-JP" sz="1800" b="1" i="0" u="none" strike="noStrike" cap="none" normalizeH="0" baseline="0" dirty="0">
                          <a:ln>
                            <a:noFill/>
                          </a:ln>
                          <a:solidFill>
                            <a:schemeClr val="tx1"/>
                          </a:solidFill>
                          <a:effectLst/>
                          <a:latin typeface="Arial" charset="0"/>
                          <a:ea typeface="SimSun" charset="0"/>
                          <a:cs typeface="SimSun" charset="0"/>
                        </a:rPr>
                        <a:t>possess </a:t>
                      </a:r>
                      <a:r>
                        <a:rPr kumimoji="0" lang="en-US" altLang="ja-JP" sz="1800" b="1" i="0" u="none" strike="noStrike" cap="none" normalizeH="0" baseline="0" dirty="0" smtClean="0">
                          <a:ln>
                            <a:noFill/>
                          </a:ln>
                          <a:solidFill>
                            <a:schemeClr val="tx1"/>
                          </a:solidFill>
                          <a:effectLst/>
                          <a:latin typeface="Arial" charset="0"/>
                          <a:ea typeface="SimSun" charset="0"/>
                          <a:cs typeface="SimSun" charset="0"/>
                        </a:rPr>
                        <a:t>Israel</a:t>
                      </a:r>
                      <a:r>
                        <a:rPr kumimoji="0" lang="fr-FR" altLang="ja-JP" sz="1800" b="1" i="0" u="none" strike="noStrike" cap="none" normalizeH="0" baseline="0" dirty="0" smtClean="0">
                          <a:ln>
                            <a:noFill/>
                          </a:ln>
                          <a:solidFill>
                            <a:schemeClr val="tx1"/>
                          </a:solidFill>
                          <a:effectLst/>
                          <a:latin typeface="Arial" charset="0"/>
                          <a:ea typeface="SimSun" charset="0"/>
                          <a:cs typeface="SimSun" charset="0"/>
                        </a:rPr>
                        <a:t>'</a:t>
                      </a:r>
                      <a:r>
                        <a:rPr kumimoji="0" lang="en-US" altLang="ja-JP" sz="1800" b="1" i="0" u="none" strike="noStrike" cap="none" normalizeH="0" baseline="0" dirty="0" smtClean="0">
                          <a:ln>
                            <a:noFill/>
                          </a:ln>
                          <a:solidFill>
                            <a:schemeClr val="tx1"/>
                          </a:solidFill>
                          <a:effectLst/>
                          <a:latin typeface="Arial" charset="0"/>
                          <a:ea typeface="SimSun" charset="0"/>
                          <a:cs typeface="SimSun" charset="0"/>
                        </a:rPr>
                        <a:t>s </a:t>
                      </a:r>
                      <a:r>
                        <a:rPr kumimoji="0" lang="en-US" altLang="ja-JP" sz="1800" b="1" i="0" u="none" strike="noStrike" cap="none" normalizeH="0" baseline="0" dirty="0">
                          <a:ln>
                            <a:noFill/>
                          </a:ln>
                          <a:solidFill>
                            <a:schemeClr val="tx1"/>
                          </a:solidFill>
                          <a:effectLst/>
                          <a:latin typeface="Arial" charset="0"/>
                          <a:ea typeface="SimSun" charset="0"/>
                          <a:cs typeface="SimSun" charset="0"/>
                        </a:rPr>
                        <a:t>promises</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bl>
          </a:graphicData>
        </a:graphic>
      </p:graphicFrame>
      <p:sp>
        <p:nvSpPr>
          <p:cNvPr id="179224" name="Text Box 2"/>
          <p:cNvSpPr txBox="1">
            <a:spLocks noChangeArrowheads="1"/>
          </p:cNvSpPr>
          <p:nvPr/>
        </p:nvSpPr>
        <p:spPr bwMode="auto">
          <a:xfrm>
            <a:off x="8315325" y="0"/>
            <a:ext cx="887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b="1" smtClean="0">
                <a:solidFill>
                  <a:srgbClr val="FEFEEF"/>
                </a:solidFill>
                <a:latin typeface="Arial" charset="0"/>
                <a:cs typeface="Arial" charset="0"/>
              </a:rPr>
              <a:t>166d</a:t>
            </a:r>
          </a:p>
        </p:txBody>
      </p:sp>
      <p:sp>
        <p:nvSpPr>
          <p:cNvPr id="179225" name="Title 6"/>
          <p:cNvSpPr>
            <a:spLocks noGrp="1"/>
          </p:cNvSpPr>
          <p:nvPr>
            <p:ph type="title" idx="4294967295"/>
          </p:nvPr>
        </p:nvSpPr>
        <p:spPr>
          <a:xfrm>
            <a:off x="533400" y="2438400"/>
            <a:ext cx="4495800" cy="990600"/>
          </a:xfrm>
          <a:solidFill>
            <a:srgbClr val="000000"/>
          </a:solidFill>
        </p:spPr>
        <p:txBody>
          <a:bodyPr/>
          <a:lstStyle/>
          <a:p>
            <a:r>
              <a:rPr lang="en-US" sz="2800" b="1">
                <a:solidFill>
                  <a:srgbClr val="FFFFFF"/>
                </a:solidFill>
                <a:latin typeface="Arial" charset="0"/>
                <a:ea typeface="SimSun" charset="0"/>
                <a:cs typeface="SimSun" charset="0"/>
              </a:rPr>
              <a:t>Views on New Covenant Fulfillment</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9535831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05013"/>
            <a:ext cx="9143999" cy="108012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Relationships Change</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10" name="Picture 9"/>
          <p:cNvPicPr>
            <a:picLocks noChangeAspect="1"/>
          </p:cNvPicPr>
          <p:nvPr/>
        </p:nvPicPr>
        <p:blipFill>
          <a:blip r:embed="rId3"/>
          <a:stretch>
            <a:fillRect/>
          </a:stretch>
        </p:blipFill>
        <p:spPr>
          <a:xfrm>
            <a:off x="4535713" y="2131333"/>
            <a:ext cx="4426857" cy="4426857"/>
          </a:xfrm>
          <a:prstGeom prst="rect">
            <a:avLst/>
          </a:prstGeom>
        </p:spPr>
      </p:pic>
      <p:pic>
        <p:nvPicPr>
          <p:cNvPr id="14" name="Picture 13"/>
          <p:cNvPicPr>
            <a:picLocks noChangeAspect="1"/>
          </p:cNvPicPr>
          <p:nvPr/>
        </p:nvPicPr>
        <p:blipFill>
          <a:blip r:embed="rId3"/>
          <a:stretch>
            <a:fillRect/>
          </a:stretch>
        </p:blipFill>
        <p:spPr>
          <a:xfrm>
            <a:off x="163283" y="2449286"/>
            <a:ext cx="4018189" cy="4018189"/>
          </a:xfrm>
          <a:prstGeom prst="rect">
            <a:avLst/>
          </a:prstGeom>
        </p:spPr>
      </p:pic>
      <p:pic>
        <p:nvPicPr>
          <p:cNvPr id="16" name="Picture 15"/>
          <p:cNvPicPr>
            <a:picLocks noChangeAspect="1"/>
          </p:cNvPicPr>
          <p:nvPr/>
        </p:nvPicPr>
        <p:blipFill>
          <a:blip r:embed="rId4"/>
          <a:stretch>
            <a:fillRect/>
          </a:stretch>
        </p:blipFill>
        <p:spPr>
          <a:xfrm>
            <a:off x="0" y="2449286"/>
            <a:ext cx="4902200" cy="3289300"/>
          </a:xfrm>
          <a:prstGeom prst="rect">
            <a:avLst/>
          </a:prstGeom>
        </p:spPr>
      </p:pic>
    </p:spTree>
    <p:extLst>
      <p:ext uri="{BB962C8B-B14F-4D97-AF65-F5344CB8AC3E}">
        <p14:creationId xmlns:p14="http://schemas.microsoft.com/office/powerpoint/2010/main" val="36678812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6858000"/>
          </a:xfrm>
          <a:prstGeom prst="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000000"/>
              </a:solidFill>
              <a:latin typeface="Arial" pitchFamily="-107" charset="0"/>
              <a:ea typeface="ＭＳ Ｐゴシック" pitchFamily="-107" charset="-128"/>
              <a:cs typeface="ＭＳ Ｐゴシック" pitchFamily="-107" charset="-128"/>
            </a:endParaRPr>
          </a:p>
        </p:txBody>
      </p:sp>
      <p:graphicFrame>
        <p:nvGraphicFramePr>
          <p:cNvPr id="6148" name="Group 4"/>
          <p:cNvGraphicFramePr>
            <a:graphicFrameLocks noGrp="1"/>
          </p:cNvGraphicFramePr>
          <p:nvPr>
            <p:extLst>
              <p:ext uri="{D42A27DB-BD31-4B8C-83A1-F6EECF244321}">
                <p14:modId xmlns:p14="http://schemas.microsoft.com/office/powerpoint/2010/main" val="3569605843"/>
              </p:ext>
            </p:extLst>
          </p:nvPr>
        </p:nvGraphicFramePr>
        <p:xfrm>
          <a:off x="0" y="0"/>
          <a:ext cx="9144000" cy="3424238"/>
        </p:xfrm>
        <a:graphic>
          <a:graphicData uri="http://schemas.openxmlformats.org/drawingml/2006/table">
            <a:tbl>
              <a:tblPr/>
              <a:tblGrid>
                <a:gridCol w="1547664"/>
                <a:gridCol w="1656184"/>
                <a:gridCol w="2130152"/>
                <a:gridCol w="3810000"/>
              </a:tblGrid>
              <a:tr h="6223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EFEEF"/>
                          </a:solidFill>
                          <a:effectLst/>
                          <a:latin typeface="Arial" charset="0"/>
                          <a:ea typeface="SimSun" charset="0"/>
                          <a:cs typeface="SimSun" charset="0"/>
                        </a:rPr>
                        <a:t>View</a:t>
                      </a:r>
                      <a:endParaRPr kumimoji="0" lang="en-US" sz="2000" b="1" i="0" u="none" strike="noStrike" cap="none" normalizeH="0" baseline="0">
                        <a:ln>
                          <a:noFill/>
                        </a:ln>
                        <a:solidFill>
                          <a:srgbClr val="FEFEEF"/>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EFEEF"/>
                          </a:solidFill>
                          <a:effectLst/>
                          <a:latin typeface="Arial" charset="0"/>
                          <a:ea typeface="SimSun" charset="0"/>
                          <a:cs typeface="SimSun" charset="0"/>
                        </a:rPr>
                        <a:t>Explanation</a:t>
                      </a:r>
                      <a:endParaRPr kumimoji="0" lang="en-US" sz="2000" b="1" i="0" u="none" strike="noStrike" cap="none" normalizeH="0" baseline="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EFEEF"/>
                          </a:solidFill>
                          <a:effectLst/>
                          <a:latin typeface="Arial" charset="0"/>
                          <a:ea typeface="SimSun" charset="0"/>
                          <a:cs typeface="SimSun" charset="0"/>
                        </a:rPr>
                        <a:t>School &amp; Scholars</a:t>
                      </a:r>
                      <a:endParaRPr kumimoji="0" lang="en-US" sz="2000" b="1" i="0" u="none" strike="noStrike" cap="none" normalizeH="0" baseline="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EFEEF"/>
                          </a:solidFill>
                          <a:effectLst/>
                          <a:latin typeface="Arial" charset="0"/>
                          <a:ea typeface="SimSun" charset="0"/>
                          <a:cs typeface="SimSun" charset="0"/>
                        </a:rPr>
                        <a:t> Problems</a:t>
                      </a:r>
                      <a:endParaRPr kumimoji="0" lang="en-US" sz="2000" b="1" i="0" u="none" strike="noStrike" cap="none" normalizeH="0" baseline="0">
                        <a:ln>
                          <a:noFill/>
                        </a:ln>
                        <a:solidFill>
                          <a:srgbClr val="FEFEEF"/>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r>
              <a:tr h="28019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Church </a:t>
                      </a:r>
                      <a:r>
                        <a:rPr kumimoji="0" lang="en-US" sz="1800" b="1" i="0" u="none" strike="noStrike" cap="none" normalizeH="0" baseline="0" dirty="0" smtClean="0">
                          <a:ln>
                            <a:noFill/>
                          </a:ln>
                          <a:solidFill>
                            <a:schemeClr val="tx1"/>
                          </a:solidFill>
                          <a:effectLst/>
                          <a:latin typeface="Arial" charset="0"/>
                          <a:ea typeface="SimSun" charset="0"/>
                          <a:cs typeface="SimSun" charset="0"/>
                        </a:rPr>
                        <a:t>Participates</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111125" marR="0" lvl="0" indent="-111125"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Primarily for Israel</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111125" marR="0" lvl="0" indent="-111125"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Secondarily for the Church</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a:ln>
                            <a:noFill/>
                          </a:ln>
                          <a:solidFill>
                            <a:schemeClr val="tx1"/>
                          </a:solidFill>
                          <a:effectLst/>
                          <a:latin typeface="Arial" charset="0"/>
                          <a:ea typeface="SimSun" charset="0"/>
                          <a:cs typeface="SimSun" charset="0"/>
                        </a:rPr>
                        <a:t>Misc/Present Dispensational:</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–Keil</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–Lemke</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–Bright</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–Scofield</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–Walvoord (DTS)</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–Ryrie (DTS)</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–Archer (TEDS)</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–Kaiser (TEDS)</a:t>
                      </a:r>
                      <a:endParaRPr kumimoji="0" lang="en-US" sz="20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chemeClr val="tx1"/>
                          </a:solidFill>
                          <a:effectLst/>
                          <a:latin typeface="Arial" charset="0"/>
                          <a:ea typeface="SimSun" charset="0"/>
                          <a:cs typeface="SimSun" charset="0"/>
                        </a:rPr>
                        <a:t>Support:</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1. Primary fulfillment is </a:t>
                      </a:r>
                      <a:r>
                        <a:rPr kumimoji="0" lang="en-US" sz="1800" b="1" i="0" u="none" strike="noStrike" cap="none" normalizeH="0" baseline="0" dirty="0" smtClean="0">
                          <a:ln>
                            <a:noFill/>
                          </a:ln>
                          <a:solidFill>
                            <a:schemeClr val="tx1"/>
                          </a:solidFill>
                          <a:effectLst/>
                          <a:latin typeface="Arial" charset="0"/>
                          <a:ea typeface="SimSun" charset="0"/>
                          <a:cs typeface="SimSun" charset="0"/>
                        </a:rPr>
                        <a:t>future—</a:t>
                      </a:r>
                      <a:br>
                        <a:rPr kumimoji="0" lang="en-US" sz="1800" b="1" i="0" u="none" strike="noStrike" cap="none" normalizeH="0" baseline="0" dirty="0" smtClean="0">
                          <a:ln>
                            <a:noFill/>
                          </a:ln>
                          <a:solidFill>
                            <a:schemeClr val="tx1"/>
                          </a:solidFill>
                          <a:effectLst/>
                          <a:latin typeface="Arial" charset="0"/>
                          <a:ea typeface="SimSun" charset="0"/>
                          <a:cs typeface="SimSun" charset="0"/>
                        </a:rPr>
                      </a:br>
                      <a:r>
                        <a:rPr kumimoji="0" lang="en-US" sz="1800" b="1" i="0" u="none" strike="noStrike" cap="none" normalizeH="0" baseline="0" dirty="0" smtClean="0">
                          <a:ln>
                            <a:noFill/>
                          </a:ln>
                          <a:solidFill>
                            <a:schemeClr val="tx1"/>
                          </a:solidFill>
                          <a:effectLst/>
                          <a:latin typeface="Arial" charset="0"/>
                          <a:ea typeface="SimSun" charset="0"/>
                          <a:cs typeface="SimSun" charset="0"/>
                        </a:rPr>
                        <a:t>    Rom </a:t>
                      </a:r>
                      <a:r>
                        <a:rPr kumimoji="0" lang="en-US" sz="1800" b="1" i="0" u="none" strike="noStrike" cap="none" normalizeH="0" baseline="0" dirty="0">
                          <a:ln>
                            <a:noFill/>
                          </a:ln>
                          <a:solidFill>
                            <a:schemeClr val="tx1"/>
                          </a:solidFill>
                          <a:effectLst/>
                          <a:latin typeface="Arial" charset="0"/>
                          <a:ea typeface="SimSun" charset="0"/>
                          <a:cs typeface="SimSun" charset="0"/>
                        </a:rPr>
                        <a:t>11</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2. Deals with both OT &amp; NT data</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3. Forgiveness &amp; the Spirit </a:t>
                      </a:r>
                      <a:r>
                        <a:rPr kumimoji="0" lang="en-US" sz="1800" b="1" i="0" u="none" strike="noStrike" cap="none" normalizeH="0" baseline="0" dirty="0" smtClean="0">
                          <a:ln>
                            <a:noFill/>
                          </a:ln>
                          <a:solidFill>
                            <a:schemeClr val="tx1"/>
                          </a:solidFill>
                          <a:effectLst/>
                          <a:latin typeface="Arial" charset="0"/>
                          <a:ea typeface="SimSun" charset="0"/>
                          <a:cs typeface="SimSun" charset="0"/>
                        </a:rPr>
                        <a:t>are</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SimSun" charset="0"/>
                          <a:cs typeface="SimSun" charset="0"/>
                        </a:rPr>
                        <a:t>    blessings </a:t>
                      </a:r>
                      <a:r>
                        <a:rPr kumimoji="0" lang="en-US" sz="1800" b="1" i="0" u="none" strike="noStrike" cap="none" normalizeH="0" baseline="0" dirty="0">
                          <a:ln>
                            <a:noFill/>
                          </a:ln>
                          <a:solidFill>
                            <a:schemeClr val="tx1"/>
                          </a:solidFill>
                          <a:effectLst/>
                          <a:latin typeface="Arial" charset="0"/>
                          <a:ea typeface="SimSun" charset="0"/>
                          <a:cs typeface="SimSun" charset="0"/>
                        </a:rPr>
                        <a:t>experienced now</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4. NC has new law</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SimSun" charset="0"/>
                          <a:cs typeface="SimSun" charset="0"/>
                        </a:rPr>
                        <a:t>5. Rebuttals to above views</a:t>
                      </a: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r>
            </a:tbl>
          </a:graphicData>
        </a:graphic>
      </p:graphicFrame>
      <p:sp>
        <p:nvSpPr>
          <p:cNvPr id="180243" name="Title 6"/>
          <p:cNvSpPr>
            <a:spLocks noGrp="1"/>
          </p:cNvSpPr>
          <p:nvPr>
            <p:ph type="title" idx="4294967295"/>
          </p:nvPr>
        </p:nvSpPr>
        <p:spPr>
          <a:xfrm rot="16200000">
            <a:off x="4010819" y="2410619"/>
            <a:ext cx="1046162" cy="4648200"/>
          </a:xfrm>
          <a:solidFill>
            <a:schemeClr val="tx1"/>
          </a:solidFill>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eaVert">
            <a:spAutoFit/>
          </a:bodyPr>
          <a:lstStyle/>
          <a:p>
            <a:r>
              <a:rPr lang="en-US" altLang="zh-CN" sz="2800" b="1">
                <a:solidFill>
                  <a:srgbClr val="FFFF00"/>
                </a:solidFill>
                <a:latin typeface="Arial" charset="0"/>
                <a:ea typeface="SimSun" charset="0"/>
                <a:cs typeface="SimSun" charset="0"/>
              </a:rPr>
              <a:t>= My View </a:t>
            </a:r>
            <a:r>
              <a:rPr lang="en-US" altLang="zh-CN" sz="2800" b="1">
                <a:solidFill>
                  <a:srgbClr val="FFFFFF"/>
                </a:solidFill>
                <a:latin typeface="Arial" charset="0"/>
                <a:ea typeface="SimSun" charset="0"/>
                <a:cs typeface="SimSun" charset="0"/>
              </a:rPr>
              <a:t>on New Covenant Fulfillment</a:t>
            </a:r>
          </a:p>
        </p:txBody>
      </p:sp>
      <p:sp>
        <p:nvSpPr>
          <p:cNvPr id="180244" name="Text Box 2"/>
          <p:cNvSpPr txBox="1">
            <a:spLocks noChangeArrowheads="1"/>
          </p:cNvSpPr>
          <p:nvPr/>
        </p:nvSpPr>
        <p:spPr bwMode="auto">
          <a:xfrm>
            <a:off x="8315325" y="0"/>
            <a:ext cx="887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b="1" smtClean="0">
                <a:solidFill>
                  <a:srgbClr val="FEFEEF"/>
                </a:solidFill>
                <a:latin typeface="Arial" charset="0"/>
                <a:cs typeface="Arial" charset="0"/>
              </a:rPr>
              <a:t>166d</a:t>
            </a:r>
          </a:p>
        </p:txBody>
      </p:sp>
    </p:spTree>
    <p:extLst>
      <p:ext uri="{BB962C8B-B14F-4D97-AF65-F5344CB8AC3E}">
        <p14:creationId xmlns:p14="http://schemas.microsoft.com/office/powerpoint/2010/main" val="6335357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37752" cy="5832932"/>
          </a:xfrm>
          <a:prstGeom prst="rect">
            <a:avLst/>
          </a:prstGeom>
        </p:spPr>
      </p:pic>
      <p:sp>
        <p:nvSpPr>
          <p:cNvPr id="900098" name="Rectangle 2"/>
          <p:cNvSpPr>
            <a:spLocks noGrp="1" noChangeArrowheads="1"/>
          </p:cNvSpPr>
          <p:nvPr>
            <p:ph type="ctrTitle"/>
          </p:nvPr>
        </p:nvSpPr>
        <p:spPr>
          <a:xfrm>
            <a:off x="0" y="5832932"/>
            <a:ext cx="9144000" cy="907593"/>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Sign of the Covenant with Noah</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5374214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000000"/>
              </a:solidFill>
              <a:latin typeface="Arial" pitchFamily="-107" charset="0"/>
              <a:ea typeface="ＭＳ Ｐゴシック" pitchFamily="-107" charset="-128"/>
              <a:cs typeface="ＭＳ Ｐゴシック" pitchFamily="-107" charset="-128"/>
            </a:endParaRPr>
          </a:p>
        </p:txBody>
      </p:sp>
      <p:sp>
        <p:nvSpPr>
          <p:cNvPr id="181250" name="Text Box 2"/>
          <p:cNvSpPr txBox="1">
            <a:spLocks noChangeArrowheads="1"/>
          </p:cNvSpPr>
          <p:nvPr/>
        </p:nvSpPr>
        <p:spPr bwMode="auto">
          <a:xfrm>
            <a:off x="8331200" y="76200"/>
            <a:ext cx="869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b="1" smtClean="0">
                <a:solidFill>
                  <a:srgbClr val="000000"/>
                </a:solidFill>
                <a:latin typeface="Arial" charset="0"/>
                <a:cs typeface="Arial" charset="0"/>
              </a:rPr>
              <a:t>166e</a:t>
            </a:r>
          </a:p>
        </p:txBody>
      </p:sp>
      <p:graphicFrame>
        <p:nvGraphicFramePr>
          <p:cNvPr id="7172" name="Group 4"/>
          <p:cNvGraphicFramePr>
            <a:graphicFrameLocks noGrp="1"/>
          </p:cNvGraphicFramePr>
          <p:nvPr/>
        </p:nvGraphicFramePr>
        <p:xfrm>
          <a:off x="152400" y="641350"/>
          <a:ext cx="8839200" cy="6130925"/>
        </p:xfrm>
        <a:graphic>
          <a:graphicData uri="http://schemas.openxmlformats.org/drawingml/2006/table">
            <a:tbl>
              <a:tblPr/>
              <a:tblGrid>
                <a:gridCol w="1371600"/>
                <a:gridCol w="2362200"/>
                <a:gridCol w="1570038"/>
                <a:gridCol w="1630362"/>
                <a:gridCol w="1905000"/>
              </a:tblGrid>
              <a:tr h="58105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000" b="1" i="1" u="none" strike="noStrike" cap="none" normalizeH="0" baseline="0" dirty="0">
                          <a:ln>
                            <a:noFill/>
                          </a:ln>
                          <a:solidFill>
                            <a:schemeClr val="bg1"/>
                          </a:solidFill>
                          <a:effectLst/>
                          <a:latin typeface="Arial" charset="0"/>
                          <a:ea typeface="ＭＳ Ｐゴシック" charset="0"/>
                          <a:cs typeface="Arial" charset="0"/>
                        </a:rPr>
                        <a:t>Covenant</a:t>
                      </a:r>
                      <a:endParaRPr kumimoji="0" lang="en-US" sz="2000" b="1" i="1" u="none" strike="noStrike" cap="none" normalizeH="0" baseline="0" dirty="0">
                        <a:ln>
                          <a:noFill/>
                        </a:ln>
                        <a:solidFill>
                          <a:schemeClr val="bg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a:ln>
                            <a:noFill/>
                          </a:ln>
                          <a:solidFill>
                            <a:schemeClr val="bg1"/>
                          </a:solidFill>
                          <a:effectLst/>
                          <a:latin typeface="Arial" charset="0"/>
                          <a:ea typeface="ＭＳ Ｐゴシック" charset="0"/>
                          <a:cs typeface="Arial" charset="0"/>
                        </a:rPr>
                        <a:t>Definition</a:t>
                      </a:r>
                      <a:endParaRPr kumimoji="0" lang="en-US" sz="2000" b="1" i="1" u="none" strike="noStrike" cap="none" normalizeH="0" baseline="0">
                        <a:ln>
                          <a:noFill/>
                        </a:ln>
                        <a:solidFill>
                          <a:schemeClr val="bg1"/>
                        </a:solidFill>
                        <a:effectLst/>
                        <a:latin typeface="Arial" charset="0"/>
                        <a:ea typeface="ＭＳ Ｐゴシック"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a:ln>
                            <a:noFill/>
                          </a:ln>
                          <a:solidFill>
                            <a:schemeClr val="bg1"/>
                          </a:solidFill>
                          <a:effectLst/>
                          <a:latin typeface="Arial" charset="0"/>
                          <a:ea typeface="ＭＳ Ｐゴシック" charset="0"/>
                          <a:cs typeface="Arial" charset="0"/>
                        </a:rPr>
                        <a:t>Promise</a:t>
                      </a:r>
                      <a:endParaRPr kumimoji="0" lang="en-US" sz="2000" b="1" i="1" u="none" strike="noStrike" cap="none" normalizeH="0" baseline="0">
                        <a:ln>
                          <a:noFill/>
                        </a:ln>
                        <a:solidFill>
                          <a:schemeClr val="bg1"/>
                        </a:solidFill>
                        <a:effectLst/>
                        <a:latin typeface="Arial" charset="0"/>
                        <a:ea typeface="ＭＳ Ｐゴシック"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a:ln>
                            <a:noFill/>
                          </a:ln>
                          <a:solidFill>
                            <a:schemeClr val="bg1"/>
                          </a:solidFill>
                          <a:effectLst/>
                          <a:latin typeface="Arial" charset="0"/>
                          <a:ea typeface="ＭＳ Ｐゴシック" charset="0"/>
                          <a:cs typeface="Arial" charset="0"/>
                        </a:rPr>
                        <a:t>Fulfillment</a:t>
                      </a:r>
                      <a:endParaRPr kumimoji="0" lang="en-US" sz="2000" b="1" i="1" u="none" strike="noStrike" cap="none" normalizeH="0" baseline="0">
                        <a:ln>
                          <a:noFill/>
                        </a:ln>
                        <a:solidFill>
                          <a:schemeClr val="bg1"/>
                        </a:solidFill>
                        <a:effectLst/>
                        <a:latin typeface="Arial" charset="0"/>
                        <a:ea typeface="ＭＳ Ｐゴシック"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a:ln>
                            <a:noFill/>
                          </a:ln>
                          <a:solidFill>
                            <a:schemeClr val="bg1"/>
                          </a:solidFill>
                          <a:effectLst/>
                          <a:latin typeface="Arial" charset="0"/>
                          <a:ea typeface="ＭＳ Ｐゴシック" charset="0"/>
                          <a:cs typeface="Arial" charset="0"/>
                        </a:rPr>
                        <a:t>Sign</a:t>
                      </a:r>
                      <a:endParaRPr kumimoji="0" lang="en-US" sz="2000" b="1" i="1" u="none" strike="noStrike" cap="none" normalizeH="0" baseline="0">
                        <a:ln>
                          <a:noFill/>
                        </a:ln>
                        <a:solidFill>
                          <a:schemeClr val="bg1"/>
                        </a:solidFill>
                        <a:effectLst/>
                        <a:latin typeface="Arial" charset="0"/>
                        <a:ea typeface="ＭＳ Ｐゴシック"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r>
              <a:tr h="57946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Noahic</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Unconditional promise not to flood earth again</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Gen.</a:t>
                      </a:r>
                      <a:r>
                        <a:rPr kumimoji="0" lang="zh-CN" altLang="en-US" sz="1600" b="1" i="0" u="none" strike="noStrike" cap="none" normalizeH="0" baseline="0">
                          <a:ln>
                            <a:noFill/>
                          </a:ln>
                          <a:solidFill>
                            <a:schemeClr val="tx1"/>
                          </a:solidFill>
                          <a:effectLst/>
                          <a:latin typeface="Arial" charset="0"/>
                          <a:ea typeface="SimSun" charset="0"/>
                          <a:cs typeface="SimSun" charset="0"/>
                        </a:rPr>
                        <a:t> </a:t>
                      </a:r>
                      <a:r>
                        <a:rPr kumimoji="0" lang="en-US" sz="1600" b="1" i="0" u="none" strike="noStrike" cap="none" normalizeH="0" baseline="0">
                          <a:ln>
                            <a:noFill/>
                          </a:ln>
                          <a:solidFill>
                            <a:schemeClr val="tx1"/>
                          </a:solidFill>
                          <a:effectLst/>
                          <a:latin typeface="Arial" charset="0"/>
                          <a:ea typeface="SimSun" charset="0"/>
                          <a:cs typeface="SimSun" charset="0"/>
                        </a:rPr>
                        <a:t>9:12-17</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SimSun" charset="0"/>
                        <a:cs typeface="SimSun"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 No more sea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(Rev. 21:1)</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 Rainbow</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(Gen. 9:12-17)</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192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Abrahamic</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Promise to provide Israel a land, rule, and spiritual blessing</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Gen.</a:t>
                      </a:r>
                      <a:r>
                        <a:rPr kumimoji="0" lang="zh-CN" altLang="en-US" sz="1600" b="1" i="0" u="none" strike="noStrike" cap="none" normalizeH="0" baseline="0">
                          <a:ln>
                            <a:noFill/>
                          </a:ln>
                          <a:solidFill>
                            <a:schemeClr val="tx1"/>
                          </a:solidFill>
                          <a:effectLst/>
                          <a:latin typeface="Arial" charset="0"/>
                          <a:ea typeface="SimSun" charset="0"/>
                          <a:cs typeface="SimSun" charset="0"/>
                        </a:rPr>
                        <a:t> </a:t>
                      </a:r>
                      <a:r>
                        <a:rPr kumimoji="0" lang="en-US" sz="1600" b="1" i="0" u="none" strike="noStrike" cap="none" normalizeH="0" baseline="0">
                          <a:ln>
                            <a:noFill/>
                          </a:ln>
                          <a:solidFill>
                            <a:schemeClr val="tx1"/>
                          </a:solidFill>
                          <a:effectLst/>
                          <a:latin typeface="Arial" charset="0"/>
                          <a:ea typeface="SimSun" charset="0"/>
                          <a:cs typeface="SimSun" charset="0"/>
                        </a:rPr>
                        <a:t>12:1-3; </a:t>
                      </a:r>
                      <a:endParaRPr kumimoji="0" lang="en-US" altLang="zh-CN" sz="16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15:13-18</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Continues at present (Gal. 3:17) but Israel still has a future </a:t>
                      </a:r>
                      <a:br>
                        <a:rPr kumimoji="0" lang="en-US" altLang="zh-CN" sz="1600" b="1" i="0" u="none" strike="noStrike" cap="none" normalizeH="0" baseline="0">
                          <a:ln>
                            <a:noFill/>
                          </a:ln>
                          <a:solidFill>
                            <a:schemeClr val="tx1"/>
                          </a:solidFill>
                          <a:effectLst/>
                          <a:latin typeface="Arial" charset="0"/>
                          <a:ea typeface="ＭＳ Ｐゴシック" charset="0"/>
                          <a:cs typeface="Arial" charset="0"/>
                        </a:rPr>
                      </a:b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(Rom. 11:25-27)</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Circumcision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(Gen. 17:11)</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105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Mosaic</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Conditional stipulations for blessing on Israel</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SimSun" charset="0"/>
                          <a:cs typeface="SimSun" charset="0"/>
                        </a:rPr>
                        <a:t>Exod. 19</a:t>
                      </a: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a:t>
                      </a:r>
                      <a:r>
                        <a:rPr kumimoji="0" lang="en-US" sz="1600" b="1" i="0" u="none" strike="noStrike" cap="none" normalizeH="0" baseline="0">
                          <a:ln>
                            <a:noFill/>
                          </a:ln>
                          <a:solidFill>
                            <a:schemeClr val="tx1"/>
                          </a:solidFill>
                          <a:effectLst/>
                          <a:latin typeface="Arial" charset="0"/>
                          <a:ea typeface="ＭＳ Ｐゴシック" charset="0"/>
                          <a:cs typeface="Arial" charset="0"/>
                        </a:rPr>
                        <a:t>31;</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Deut.</a:t>
                      </a:r>
                      <a:r>
                        <a:rPr kumimoji="0" lang="zh-CN" altLang="en-US" sz="1600" b="1" i="0" u="none" strike="noStrike" cap="none" normalizeH="0" baseline="0">
                          <a:ln>
                            <a:noFill/>
                          </a:ln>
                          <a:solidFill>
                            <a:schemeClr val="tx1"/>
                          </a:solidFill>
                          <a:effectLst/>
                          <a:latin typeface="Arial" charset="0"/>
                          <a:ea typeface="SimSun" charset="0"/>
                          <a:cs typeface="SimSun" charset="0"/>
                        </a:rPr>
                        <a:t> </a:t>
                      </a:r>
                      <a:r>
                        <a:rPr kumimoji="0" lang="en-US" sz="1600" b="1" i="0" u="none" strike="noStrike" cap="none" normalizeH="0" baseline="0">
                          <a:ln>
                            <a:noFill/>
                          </a:ln>
                          <a:solidFill>
                            <a:schemeClr val="tx1"/>
                          </a:solidFill>
                          <a:effectLst/>
                          <a:latin typeface="Arial" charset="0"/>
                          <a:ea typeface="SimSun" charset="0"/>
                          <a:cs typeface="SimSun" charset="0"/>
                        </a:rPr>
                        <a:t>28</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Death of Christ </a:t>
                      </a:r>
                      <a:br>
                        <a:rPr kumimoji="0" lang="en-US" altLang="zh-CN" sz="1600" b="1" i="0" u="none" strike="noStrike" cap="none" normalizeH="0" baseline="0">
                          <a:ln>
                            <a:noFill/>
                          </a:ln>
                          <a:solidFill>
                            <a:schemeClr val="tx1"/>
                          </a:solidFill>
                          <a:effectLst/>
                          <a:latin typeface="Arial" charset="0"/>
                          <a:ea typeface="ＭＳ Ｐゴシック" charset="0"/>
                          <a:cs typeface="Arial" charset="0"/>
                        </a:rPr>
                      </a:b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(Rom. 7:4-6)</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Sabbath</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(Exod. 31:13)</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754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Land</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Promise of </a:t>
                      </a:r>
                      <a:r>
                        <a:rPr kumimoji="0" lang="en-US" altLang="zh-CN" sz="1600" b="1" i="0" u="sng" strike="noStrike" cap="none" normalizeH="0" baseline="0">
                          <a:ln>
                            <a:noFill/>
                          </a:ln>
                          <a:solidFill>
                            <a:schemeClr val="tx1"/>
                          </a:solidFill>
                          <a:effectLst/>
                          <a:latin typeface="Arial" charset="0"/>
                          <a:ea typeface="ＭＳ Ｐゴシック" charset="0"/>
                          <a:cs typeface="Arial" charset="0"/>
                        </a:rPr>
                        <a:t>physical</a:t>
                      </a: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 land from the Wadi of Egypt to the River Euphrates</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SimSun" charset="0"/>
                          <a:cs typeface="SimSun" charset="0"/>
                        </a:rPr>
                        <a:t>Deut.</a:t>
                      </a:r>
                      <a:r>
                        <a:rPr kumimoji="0" lang="zh-CN" altLang="en-US" sz="1600" b="1" i="0" u="none" strike="noStrike" cap="none" normalizeH="0" baseline="0">
                          <a:ln>
                            <a:noFill/>
                          </a:ln>
                          <a:solidFill>
                            <a:schemeClr val="tx1"/>
                          </a:solidFill>
                          <a:effectLst/>
                          <a:latin typeface="Arial" charset="0"/>
                          <a:ea typeface="SimSun" charset="0"/>
                          <a:cs typeface="SimSun" charset="0"/>
                        </a:rPr>
                        <a:t> </a:t>
                      </a:r>
                      <a:r>
                        <a:rPr kumimoji="0" lang="en-US" sz="1600" b="1" i="0" u="none" strike="noStrike" cap="none" normalizeH="0" baseline="0">
                          <a:ln>
                            <a:noFill/>
                          </a:ln>
                          <a:solidFill>
                            <a:schemeClr val="tx1"/>
                          </a:solidFill>
                          <a:effectLst/>
                          <a:latin typeface="Arial" charset="0"/>
                          <a:ea typeface="SimSun" charset="0"/>
                          <a:cs typeface="SimSun" charset="0"/>
                        </a:rPr>
                        <a:t>30:1-10</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Land blessed </a:t>
                      </a:r>
                      <a:br>
                        <a:rPr kumimoji="0" lang="en-US" altLang="zh-CN" sz="1600" b="1" i="0" u="none" strike="noStrike" cap="none" normalizeH="0" baseline="0">
                          <a:ln>
                            <a:noFill/>
                          </a:ln>
                          <a:solidFill>
                            <a:schemeClr val="tx1"/>
                          </a:solidFill>
                          <a:effectLst/>
                          <a:latin typeface="Arial" charset="0"/>
                          <a:ea typeface="ＭＳ Ｐゴシック" charset="0"/>
                          <a:cs typeface="Arial" charset="0"/>
                        </a:rPr>
                      </a:b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(Amos 9:13-15)</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No sign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(that I know of)</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155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Davidic</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Promise of eternal,</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sng" strike="noStrike" cap="none" normalizeH="0" baseline="0">
                          <a:ln>
                            <a:noFill/>
                          </a:ln>
                          <a:solidFill>
                            <a:schemeClr val="tx1"/>
                          </a:solidFill>
                          <a:effectLst/>
                          <a:latin typeface="Arial" charset="0"/>
                          <a:ea typeface="ＭＳ Ｐゴシック" charset="0"/>
                          <a:cs typeface="Arial" charset="0"/>
                        </a:rPr>
                        <a:t>political</a:t>
                      </a: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 rule of a descendant of David</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2 Sam. </a:t>
                      </a:r>
                      <a:r>
                        <a:rPr kumimoji="0" lang="en-US" sz="1600" b="1" i="0" u="none" strike="noStrike" cap="none" normalizeH="0" baseline="0">
                          <a:ln>
                            <a:noFill/>
                          </a:ln>
                          <a:solidFill>
                            <a:schemeClr val="tx1"/>
                          </a:solidFill>
                          <a:effectLst/>
                          <a:latin typeface="Arial" charset="0"/>
                          <a:ea typeface="ＭＳ Ｐゴシック" charset="0"/>
                          <a:cs typeface="Arial" charset="0"/>
                        </a:rPr>
                        <a:t>7:12-17</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Rule renewed </a:t>
                      </a:r>
                      <a:br>
                        <a:rPr kumimoji="0" lang="en-US" altLang="zh-CN" sz="1600" b="1" i="0" u="none" strike="noStrike" cap="none" normalizeH="0" baseline="0">
                          <a:ln>
                            <a:noFill/>
                          </a:ln>
                          <a:solidFill>
                            <a:schemeClr val="tx1"/>
                          </a:solidFill>
                          <a:effectLst/>
                          <a:latin typeface="Arial" charset="0"/>
                          <a:ea typeface="ＭＳ Ｐゴシック" charset="0"/>
                          <a:cs typeface="Arial" charset="0"/>
                        </a:rPr>
                      </a:b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(Amos 9:11-12)</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Christ seated at the </a:t>
                      </a:r>
                      <a:r>
                        <a:rPr kumimoji="0" lang="en-US" altLang="zh-CN" sz="1600" b="1" i="0" u="none" strike="noStrike" cap="none" normalizeH="0" baseline="0" dirty="0" smtClean="0">
                          <a:ln>
                            <a:noFill/>
                          </a:ln>
                          <a:solidFill>
                            <a:schemeClr val="tx1"/>
                          </a:solidFill>
                          <a:effectLst/>
                          <a:latin typeface="Arial" charset="0"/>
                          <a:ea typeface="ＭＳ Ｐゴシック" charset="0"/>
                          <a:cs typeface="Arial" charset="0"/>
                        </a:rPr>
                        <a:t>Father</a:t>
                      </a:r>
                      <a:r>
                        <a:rPr kumimoji="0" lang="fr-FR" altLang="zh-CN" sz="1600" b="1" i="0" u="none" strike="noStrike" cap="none" normalizeH="0" baseline="0" dirty="0" smtClean="0">
                          <a:ln>
                            <a:noFill/>
                          </a:ln>
                          <a:solidFill>
                            <a:schemeClr val="tx1"/>
                          </a:solidFill>
                          <a:effectLst/>
                          <a:latin typeface="Arial" charset="0"/>
                          <a:ea typeface="ＭＳ Ｐゴシック" charset="0"/>
                          <a:cs typeface="Arial" charset="0"/>
                        </a:rPr>
                        <a:t>'</a:t>
                      </a:r>
                      <a:r>
                        <a:rPr kumimoji="0" lang="en-US" altLang="zh-CN" sz="1600" b="1" i="0" u="none" strike="noStrike" cap="none" normalizeH="0" baseline="0" dirty="0" smtClean="0">
                          <a:ln>
                            <a:noFill/>
                          </a:ln>
                          <a:solidFill>
                            <a:schemeClr val="tx1"/>
                          </a:solidFill>
                          <a:effectLst/>
                          <a:latin typeface="Arial" charset="0"/>
                          <a:ea typeface="ＭＳ Ｐゴシック" charset="0"/>
                          <a:cs typeface="Arial" charset="0"/>
                        </a:rPr>
                        <a:t>s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right hand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(Acts 2:34-36)</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6311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New</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Promise of </a:t>
                      </a:r>
                      <a:r>
                        <a:rPr kumimoji="0" lang="en-US" altLang="zh-CN" sz="1600" b="1" i="0" u="sng" strike="noStrike" cap="none" normalizeH="0" baseline="0" dirty="0">
                          <a:ln>
                            <a:noFill/>
                          </a:ln>
                          <a:solidFill>
                            <a:schemeClr val="tx1"/>
                          </a:solidFill>
                          <a:effectLst/>
                          <a:latin typeface="Arial" charset="0"/>
                          <a:ea typeface="ＭＳ Ｐゴシック" charset="0"/>
                          <a:cs typeface="Arial" charset="0"/>
                        </a:rPr>
                        <a:t>spiritual</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 indwelling of the Spirit </a:t>
                      </a:r>
                      <a:r>
                        <a:rPr kumimoji="0" lang="en-US" altLang="zh-CN" sz="1600" b="1" i="0" u="none" strike="noStrike" cap="none" normalizeH="0" baseline="0" dirty="0" smtClean="0">
                          <a:ln>
                            <a:noFill/>
                          </a:ln>
                          <a:solidFill>
                            <a:schemeClr val="tx1"/>
                          </a:solidFill>
                          <a:effectLst/>
                          <a:latin typeface="Arial" charset="0"/>
                          <a:ea typeface="ＭＳ Ｐゴシック" charset="0"/>
                          <a:cs typeface="Arial" charset="0"/>
                        </a:rPr>
                        <a:t>("law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written on </a:t>
                      </a:r>
                      <a:r>
                        <a:rPr kumimoji="0" lang="en-US" altLang="zh-CN" sz="1600" b="1" i="0" u="none" strike="noStrike" cap="none" normalizeH="0" baseline="0" dirty="0" smtClean="0">
                          <a:ln>
                            <a:noFill/>
                          </a:ln>
                          <a:solidFill>
                            <a:schemeClr val="tx1"/>
                          </a:solidFill>
                          <a:effectLst/>
                          <a:latin typeface="Arial" charset="0"/>
                          <a:ea typeface="ＭＳ Ｐゴシック" charset="0"/>
                          <a:cs typeface="Arial" charset="0"/>
                        </a:rPr>
                        <a:t>hearts")</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 forgiveness, and total evangelization of Israel</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Jer.</a:t>
                      </a:r>
                      <a:r>
                        <a:rPr kumimoji="0" lang="zh-CN" altLang="en-US" sz="1600" b="1" i="0" u="none" strike="noStrike" cap="none" normalizeH="0" baseline="0">
                          <a:ln>
                            <a:noFill/>
                          </a:ln>
                          <a:solidFill>
                            <a:schemeClr val="tx1"/>
                          </a:solidFill>
                          <a:effectLst/>
                          <a:latin typeface="Arial" charset="0"/>
                          <a:ea typeface="SimSun" charset="0"/>
                          <a:cs typeface="SimSun" charset="0"/>
                        </a:rPr>
                        <a:t> </a:t>
                      </a:r>
                      <a:r>
                        <a:rPr kumimoji="0" lang="en-US" sz="1600" b="1" i="0" u="none" strike="noStrike" cap="none" normalizeH="0" baseline="0">
                          <a:ln>
                            <a:noFill/>
                          </a:ln>
                          <a:solidFill>
                            <a:schemeClr val="tx1"/>
                          </a:solidFill>
                          <a:effectLst/>
                          <a:latin typeface="Arial" charset="0"/>
                          <a:ea typeface="SimSun" charset="0"/>
                          <a:cs typeface="SimSun" charset="0"/>
                        </a:rPr>
                        <a:t>31:31-34</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Paul &amp; the Apostles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(2 Cor. 3–4)</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 All Israel saved </a:t>
                      </a:r>
                      <a:br>
                        <a:rPr kumimoji="0" lang="en-US" altLang="zh-CN" sz="1600" b="1" i="0" u="none" strike="noStrike" cap="none" normalizeH="0" baseline="0">
                          <a:ln>
                            <a:noFill/>
                          </a:ln>
                          <a:solidFill>
                            <a:schemeClr val="tx1"/>
                          </a:solidFill>
                          <a:effectLst/>
                          <a:latin typeface="Arial" charset="0"/>
                          <a:ea typeface="ＭＳ Ｐゴシック" charset="0"/>
                          <a:cs typeface="Arial" charset="0"/>
                        </a:rPr>
                      </a:b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(Rom. 11:26-27)</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Cup of the </a:t>
                      </a:r>
                      <a:r>
                        <a:rPr kumimoji="0" lang="en-US" altLang="zh-CN" sz="1600" b="1" i="0" u="none" strike="noStrike" cap="none" normalizeH="0" baseline="0" dirty="0" smtClean="0">
                          <a:ln>
                            <a:noFill/>
                          </a:ln>
                          <a:solidFill>
                            <a:schemeClr val="tx1"/>
                          </a:solidFill>
                          <a:effectLst/>
                          <a:latin typeface="Arial" charset="0"/>
                          <a:ea typeface="ＭＳ Ｐゴシック" charset="0"/>
                          <a:cs typeface="Arial" charset="0"/>
                        </a:rPr>
                        <a:t>Lord</a:t>
                      </a:r>
                      <a:r>
                        <a:rPr kumimoji="0" lang="fr-FR" altLang="zh-CN" sz="1600" b="1" i="0" u="none" strike="noStrike" cap="none" normalizeH="0" baseline="0" dirty="0" smtClean="0">
                          <a:ln>
                            <a:noFill/>
                          </a:ln>
                          <a:solidFill>
                            <a:schemeClr val="tx1"/>
                          </a:solidFill>
                          <a:effectLst/>
                          <a:latin typeface="Arial" charset="0"/>
                          <a:ea typeface="ＭＳ Ｐゴシック" charset="0"/>
                          <a:cs typeface="Arial" charset="0"/>
                        </a:rPr>
                        <a:t>'</a:t>
                      </a:r>
                      <a:r>
                        <a:rPr kumimoji="0" lang="en-US" altLang="zh-CN" sz="1600" b="1" i="0" u="none" strike="noStrike" cap="none" normalizeH="0" baseline="0" dirty="0" smtClean="0">
                          <a:ln>
                            <a:noFill/>
                          </a:ln>
                          <a:solidFill>
                            <a:schemeClr val="tx1"/>
                          </a:solidFill>
                          <a:effectLst/>
                          <a:latin typeface="Arial" charset="0"/>
                          <a:ea typeface="ＭＳ Ｐゴシック" charset="0"/>
                          <a:cs typeface="Arial" charset="0"/>
                        </a:rPr>
                        <a:t>s </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Supper </a:t>
                      </a:r>
                      <a:b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b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(Luke 22:20; </a:t>
                      </a:r>
                      <a:b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b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1 Cor. 11:25)</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81301" name="Title 5"/>
          <p:cNvSpPr>
            <a:spLocks noGrp="1"/>
          </p:cNvSpPr>
          <p:nvPr>
            <p:ph type="title" idx="4294967295"/>
          </p:nvPr>
        </p:nvSpPr>
        <p:spPr>
          <a:xfrm>
            <a:off x="685800" y="0"/>
            <a:ext cx="7696200" cy="609600"/>
          </a:xfrm>
        </p:spPr>
        <p:txBody>
          <a:bodyPr/>
          <a:lstStyle/>
          <a:p>
            <a:r>
              <a:rPr lang="en-US" sz="2800" b="1" dirty="0">
                <a:latin typeface="Arial" charset="0"/>
                <a:ea typeface="ＭＳ Ｐゴシック" charset="0"/>
              </a:rPr>
              <a:t>Signs of the Covenants</a:t>
            </a:r>
          </a:p>
        </p:txBody>
      </p:sp>
    </p:spTree>
    <p:extLst>
      <p:ext uri="{BB962C8B-B14F-4D97-AF65-F5344CB8AC3E}">
        <p14:creationId xmlns:p14="http://schemas.microsoft.com/office/powerpoint/2010/main" val="271193463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God says it has to be fulfilled with Israel, so </a:t>
            </a:r>
            <a:r>
              <a:rPr lang="en-US" b="1" dirty="0" smtClean="0">
                <a:effectLst>
                  <a:glow rad="127000">
                    <a:schemeClr val="tx1"/>
                  </a:glow>
                </a:effectLst>
                <a:latin typeface="Arial" charset="0"/>
                <a:ea typeface="ＭＳ Ｐゴシック" charset="0"/>
                <a:cs typeface="ＭＳ Ｐゴシック" charset="0"/>
              </a:rPr>
              <a:t>He will do it!</a:t>
            </a:r>
            <a:endParaRPr lang="en-US"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762000" y="1983088"/>
            <a:ext cx="7620000" cy="4127500"/>
          </a:xfrm>
          <a:prstGeom prst="rect">
            <a:avLst/>
          </a:prstGeom>
        </p:spPr>
      </p:pic>
    </p:spTree>
    <p:extLst>
      <p:ext uri="{BB962C8B-B14F-4D97-AF65-F5344CB8AC3E}">
        <p14:creationId xmlns:p14="http://schemas.microsoft.com/office/powerpoint/2010/main" val="4251483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91194"/>
          </a:xfrm>
          <a:prstGeom prst="rect">
            <a:avLst/>
          </a:prstGeom>
        </p:spPr>
      </p:pic>
      <p:sp>
        <p:nvSpPr>
          <p:cNvPr id="900098" name="Rectangle 2"/>
          <p:cNvSpPr>
            <a:spLocks noGrp="1" noChangeArrowheads="1"/>
          </p:cNvSpPr>
          <p:nvPr>
            <p:ph type="ctrTitle"/>
          </p:nvPr>
        </p:nvSpPr>
        <p:spPr>
          <a:xfrm>
            <a:off x="0" y="5832934"/>
            <a:ext cx="9144000" cy="105825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Marriage of the Bride</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2187552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93700" y="0"/>
            <a:ext cx="8354924" cy="6858000"/>
          </a:xfrm>
          <a:prstGeom prst="rect">
            <a:avLst/>
          </a:prstGeom>
        </p:spPr>
      </p:pic>
      <p:sp>
        <p:nvSpPr>
          <p:cNvPr id="900098" name="Rectangle 2"/>
          <p:cNvSpPr>
            <a:spLocks noGrp="1" noChangeArrowheads="1"/>
          </p:cNvSpPr>
          <p:nvPr>
            <p:ph type="ctrTitle"/>
          </p:nvPr>
        </p:nvSpPr>
        <p:spPr>
          <a:xfrm>
            <a:off x="20396" y="3317286"/>
            <a:ext cx="9144000" cy="3540714"/>
          </a:xfrm>
          <a:effectLst>
            <a:outerShdw blurRad="63500" dist="35921" dir="2700000" algn="ctr" rotWithShape="0">
              <a:schemeClr val="tx2">
                <a:alpha val="74998"/>
              </a:schemeClr>
            </a:outerShdw>
          </a:effectLst>
          <a:extLst/>
        </p:spPr>
        <p:txBody>
          <a:bodyPr/>
          <a:lstStyle/>
          <a:p>
            <a:pPr>
              <a:defRPr/>
            </a:pPr>
            <a:r>
              <a:rPr lang="en-US" sz="4800" b="1" dirty="0">
                <a:effectLst>
                  <a:glow rad="127000">
                    <a:schemeClr val="tx1"/>
                  </a:glow>
                </a:effectLst>
                <a:latin typeface="Arial" charset="0"/>
                <a:ea typeface="ＭＳ Ｐゴシック" charset="0"/>
                <a:cs typeface="ＭＳ Ｐゴシック" charset="0"/>
              </a:rPr>
              <a:t>The Mosaic stone tablets will be replaced with a covenant of minds and hearts (8:9-10a</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0930259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15"/>
            <a:ext cx="9144000" cy="3359537"/>
          </a:xfrm>
          <a:noFill/>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"This </a:t>
            </a:r>
            <a:r>
              <a:rPr lang="en-US" sz="3600" b="1" dirty="0">
                <a:effectLst>
                  <a:glow rad="127000">
                    <a:schemeClr val="tx1"/>
                  </a:glow>
                </a:effectLst>
                <a:latin typeface="Arial" charset="0"/>
                <a:ea typeface="ＭＳ Ｐゴシック" charset="0"/>
                <a:cs typeface="ＭＳ Ｐゴシック" charset="0"/>
              </a:rPr>
              <a:t>covenant will not be like the </a:t>
            </a:r>
            <a:r>
              <a:rPr lang="en-US" sz="3600" b="1" dirty="0" smtClean="0">
                <a:effectLst>
                  <a:glow rad="127000">
                    <a:schemeClr val="tx1"/>
                  </a:glow>
                </a:effectLst>
                <a:latin typeface="Arial" charset="0"/>
                <a:ea typeface="ＭＳ Ｐゴシック" charset="0"/>
                <a:cs typeface="ＭＳ Ｐゴシック" charset="0"/>
              </a:rPr>
              <a:t>one </a:t>
            </a:r>
            <a:r>
              <a:rPr lang="en-US" sz="3600" b="1" dirty="0">
                <a:effectLst>
                  <a:glow rad="127000">
                    <a:schemeClr val="tx1"/>
                  </a:glow>
                </a:effectLst>
                <a:latin typeface="Arial" charset="0"/>
                <a:ea typeface="ＭＳ Ｐゴシック" charset="0"/>
                <a:cs typeface="ＭＳ Ｐゴシック" charset="0"/>
              </a:rPr>
              <a:t>I made with their </a:t>
            </a:r>
            <a:r>
              <a:rPr lang="en-US" sz="3600" b="1" dirty="0" smtClean="0">
                <a:effectLst>
                  <a:glow rad="127000">
                    <a:schemeClr val="tx1"/>
                  </a:glow>
                </a:effectLst>
                <a:latin typeface="Arial" charset="0"/>
                <a:ea typeface="ＭＳ Ｐゴシック" charset="0"/>
                <a:cs typeface="ＭＳ Ｐゴシック" charset="0"/>
              </a:rPr>
              <a:t>ancestors when </a:t>
            </a:r>
            <a:r>
              <a:rPr lang="en-US" sz="3600" b="1" dirty="0">
                <a:effectLst>
                  <a:glow rad="127000">
                    <a:schemeClr val="tx1"/>
                  </a:glow>
                </a:effectLst>
                <a:latin typeface="Arial" charset="0"/>
                <a:ea typeface="ＭＳ Ｐゴシック" charset="0"/>
                <a:cs typeface="ＭＳ Ｐゴシック" charset="0"/>
              </a:rPr>
              <a:t>I took them by the hand </a:t>
            </a:r>
            <a:r>
              <a:rPr lang="en-US" sz="3600" b="1" dirty="0" smtClean="0">
                <a:effectLst>
                  <a:glow rad="127000">
                    <a:schemeClr val="tx1"/>
                  </a:glow>
                </a:effectLst>
                <a:latin typeface="Arial" charset="0"/>
                <a:ea typeface="ＭＳ Ｐゴシック" charset="0"/>
                <a:cs typeface="ＭＳ Ｐゴシック" charset="0"/>
              </a:rPr>
              <a:t>and </a:t>
            </a:r>
            <a:r>
              <a:rPr lang="en-US" sz="3600" b="1" dirty="0">
                <a:effectLst>
                  <a:glow rad="127000">
                    <a:schemeClr val="tx1"/>
                  </a:glow>
                </a:effectLst>
                <a:latin typeface="Arial" charset="0"/>
                <a:ea typeface="ＭＳ Ｐゴシック" charset="0"/>
                <a:cs typeface="ＭＳ Ｐゴシック" charset="0"/>
              </a:rPr>
              <a:t>led them out of the land of Egypt. </a:t>
            </a:r>
            <a:r>
              <a:rPr lang="en-US" sz="3600" b="1" dirty="0" smtClean="0">
                <a:effectLst>
                  <a:glow rad="127000">
                    <a:schemeClr val="tx1"/>
                  </a:glow>
                </a:effectLst>
                <a:latin typeface="Arial" charset="0"/>
                <a:ea typeface="ＭＳ Ｐゴシック" charset="0"/>
                <a:cs typeface="ＭＳ Ｐゴシック" charset="0"/>
              </a:rPr>
              <a:t> They </a:t>
            </a:r>
            <a:r>
              <a:rPr lang="en-US" sz="3600" b="1" dirty="0">
                <a:effectLst>
                  <a:glow rad="127000">
                    <a:schemeClr val="tx1"/>
                  </a:glow>
                </a:effectLst>
                <a:latin typeface="Arial" charset="0"/>
                <a:ea typeface="ＭＳ Ｐゴシック" charset="0"/>
                <a:cs typeface="ＭＳ Ｐゴシック" charset="0"/>
              </a:rPr>
              <a:t>did not remain faithful to my covenant, </a:t>
            </a:r>
            <a:r>
              <a:rPr lang="en-US" sz="3600" b="1" dirty="0" smtClean="0">
                <a:effectLst>
                  <a:glow rad="127000">
                    <a:schemeClr val="tx1"/>
                  </a:glow>
                </a:effectLst>
                <a:latin typeface="Arial" charset="0"/>
                <a:ea typeface="ＭＳ Ｐゴシック" charset="0"/>
                <a:cs typeface="ＭＳ Ｐゴシック" charset="0"/>
              </a:rPr>
              <a:t>so </a:t>
            </a:r>
            <a:r>
              <a:rPr lang="en-US" sz="3600" b="1" dirty="0">
                <a:effectLst>
                  <a:glow rad="127000">
                    <a:schemeClr val="tx1"/>
                  </a:glow>
                </a:effectLst>
                <a:latin typeface="Arial" charset="0"/>
                <a:ea typeface="ＭＳ Ｐゴシック" charset="0"/>
                <a:cs typeface="ＭＳ Ｐゴシック" charset="0"/>
              </a:rPr>
              <a:t>I turned my back on them, says the </a:t>
            </a:r>
            <a:r>
              <a:rPr lang="en-US" sz="3600" b="1" dirty="0" smtClean="0">
                <a:effectLst>
                  <a:glow rad="127000">
                    <a:schemeClr val="tx1"/>
                  </a:glow>
                </a:effectLst>
                <a:latin typeface="Arial" charset="0"/>
                <a:ea typeface="ＭＳ Ｐゴシック" charset="0"/>
                <a:cs typeface="ＭＳ Ｐゴシック" charset="0"/>
              </a:rPr>
              <a:t>L</a:t>
            </a:r>
            <a:r>
              <a:rPr lang="en-US" sz="3200" b="1" dirty="0" smtClean="0">
                <a:effectLst>
                  <a:glow rad="127000">
                    <a:schemeClr val="tx1"/>
                  </a:glow>
                </a:effectLst>
                <a:latin typeface="Arial" charset="0"/>
                <a:ea typeface="ＭＳ Ｐゴシック" charset="0"/>
                <a:cs typeface="ＭＳ Ｐゴシック" charset="0"/>
              </a:rPr>
              <a:t>ORD</a:t>
            </a:r>
            <a:r>
              <a:rPr lang="en-US" sz="3600" b="1" dirty="0" smtClean="0">
                <a:effectLst>
                  <a:glow rad="127000">
                    <a:schemeClr val="tx1"/>
                  </a:glow>
                </a:effectLst>
                <a:latin typeface="Arial" charset="0"/>
                <a:ea typeface="ＭＳ Ｐゴシック" charset="0"/>
                <a:cs typeface="ＭＳ Ｐゴシック" charset="0"/>
              </a:rPr>
              <a:t>" (8:9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02783" y="3403600"/>
            <a:ext cx="7670800" cy="3454400"/>
          </a:xfrm>
          <a:prstGeom prst="rect">
            <a:avLst/>
          </a:prstGeom>
        </p:spPr>
      </p:pic>
    </p:spTree>
    <p:extLst>
      <p:ext uri="{BB962C8B-B14F-4D97-AF65-F5344CB8AC3E}">
        <p14:creationId xmlns:p14="http://schemas.microsoft.com/office/powerpoint/2010/main" val="5928140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571233"/>
            <a:ext cx="9164396" cy="516929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9144000" cy="2043739"/>
          </a:xfrm>
          <a:noFill/>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"But </a:t>
            </a:r>
            <a:r>
              <a:rPr lang="en-US" sz="3600" b="1" dirty="0">
                <a:effectLst>
                  <a:glow rad="127000">
                    <a:schemeClr val="tx1"/>
                  </a:glow>
                </a:effectLst>
                <a:latin typeface="Arial" charset="0"/>
                <a:ea typeface="ＭＳ Ｐゴシック" charset="0"/>
                <a:cs typeface="ＭＳ Ｐゴシック" charset="0"/>
              </a:rPr>
              <a:t>this is the new covenant I will make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		 with the people of Israel on that day, says the </a:t>
            </a:r>
            <a:r>
              <a:rPr lang="en-US" sz="3600" b="1" dirty="0" smtClean="0">
                <a:effectLst>
                  <a:glow rad="127000">
                    <a:schemeClr val="tx1"/>
                  </a:glow>
                </a:effectLst>
                <a:latin typeface="Arial" charset="0"/>
                <a:ea typeface="ＭＳ Ｐゴシック" charset="0"/>
                <a:cs typeface="ＭＳ Ｐゴシック" charset="0"/>
              </a:rPr>
              <a:t>LORD" (8:10a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198423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075293"/>
          </a:xfrm>
          <a:prstGeom prst="rect">
            <a:avLst/>
          </a:prstGeom>
        </p:spPr>
      </p:pic>
      <p:sp>
        <p:nvSpPr>
          <p:cNvPr id="900098" name="Rectangle 2"/>
          <p:cNvSpPr>
            <a:spLocks noGrp="1" noChangeArrowheads="1"/>
          </p:cNvSpPr>
          <p:nvPr>
            <p:ph type="ctrTitle"/>
          </p:nvPr>
        </p:nvSpPr>
        <p:spPr>
          <a:xfrm>
            <a:off x="0" y="5208744"/>
            <a:ext cx="9144000" cy="157482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How can we contrast the Old and New Covenants?</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0930259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11480"/>
            <a:ext cx="9144000" cy="6086475"/>
          </a:xfrm>
          <a:prstGeom prst="rect">
            <a:avLst/>
          </a:prstGeom>
        </p:spPr>
      </p:pic>
      <p:sp>
        <p:nvSpPr>
          <p:cNvPr id="900098" name="Rectangle 2"/>
          <p:cNvSpPr>
            <a:spLocks noGrp="1" noChangeArrowheads="1"/>
          </p:cNvSpPr>
          <p:nvPr>
            <p:ph type="ctrTitle"/>
          </p:nvPr>
        </p:nvSpPr>
        <p:spPr>
          <a:xfrm>
            <a:off x="20396" y="53750"/>
            <a:ext cx="9144000" cy="1130055"/>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The Old Covenant for Israel</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8498603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0047"/>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Dating</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930177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955" y="0"/>
            <a:ext cx="4626488" cy="6911750"/>
          </a:xfrm>
          <a:prstGeom prst="rect">
            <a:avLst/>
          </a:prstGeom>
        </p:spPr>
      </p:pic>
      <p:sp>
        <p:nvSpPr>
          <p:cNvPr id="900098" name="Rectangle 2"/>
          <p:cNvSpPr>
            <a:spLocks noGrp="1" noChangeArrowheads="1"/>
          </p:cNvSpPr>
          <p:nvPr>
            <p:ph type="ctrTitle"/>
          </p:nvPr>
        </p:nvSpPr>
        <p:spPr>
          <a:xfrm>
            <a:off x="4604532" y="53750"/>
            <a:ext cx="4559863" cy="6804250"/>
          </a:xfrm>
          <a:effectLst>
            <a:outerShdw blurRad="63500" dist="35921" dir="2700000" algn="ctr" rotWithShape="0">
              <a:schemeClr val="tx2">
                <a:alpha val="74998"/>
              </a:schemeClr>
            </a:outerShdw>
          </a:effectLst>
          <a:extLst/>
        </p:spPr>
        <p:txBody>
          <a:bodyPr/>
          <a:lstStyle/>
          <a:p>
            <a:pPr>
              <a:defRPr/>
            </a:pPr>
            <a:r>
              <a:rPr lang="en-US" sz="4000" b="1" dirty="0" smtClean="0">
                <a:effectLst>
                  <a:glow rad="127000">
                    <a:schemeClr val="tx1"/>
                  </a:glow>
                </a:effectLst>
                <a:latin typeface="Arial" charset="0"/>
                <a:ea typeface="ＭＳ Ｐゴシック" charset="0"/>
                <a:cs typeface="ＭＳ Ｐゴシック" charset="0"/>
              </a:rPr>
              <a:t>The New Covenant is for the Church now (Jew and Gentile), but </a:t>
            </a:r>
            <a:r>
              <a:rPr lang="en-US" sz="4000" b="1" smtClean="0">
                <a:effectLst>
                  <a:glow rad="127000">
                    <a:schemeClr val="tx1"/>
                  </a:glow>
                </a:effectLst>
                <a:latin typeface="Arial" charset="0"/>
                <a:ea typeface="ＭＳ Ｐゴシック" charset="0"/>
                <a:cs typeface="ＭＳ Ｐゴシック" charset="0"/>
              </a:rPr>
              <a:t>many more Jews </a:t>
            </a:r>
            <a:r>
              <a:rPr lang="en-US" sz="4000" b="1" dirty="0" smtClean="0">
                <a:effectLst>
                  <a:glow rad="127000">
                    <a:schemeClr val="tx1"/>
                  </a:glow>
                </a:effectLst>
                <a:latin typeface="Arial" charset="0"/>
                <a:ea typeface="ＭＳ Ｐゴシック" charset="0"/>
                <a:cs typeface="ＭＳ Ｐゴシック" charset="0"/>
              </a:rPr>
              <a:t>will believe in Christ during the Tribulation</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6703207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46"/>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pPr defTabSz="914400" eaLnBrk="0" fontAlgn="base" hangingPunct="0">
              <a:spcBef>
                <a:spcPct val="0"/>
              </a:spcBef>
              <a:spcAft>
                <a:spcPct val="0"/>
              </a:spcAft>
            </a:pPr>
            <a:endParaRPr lang="en-US" sz="2400" smtClean="0">
              <a:solidFill>
                <a:srgbClr val="000000"/>
              </a:solidFill>
              <a:latin typeface="Arial" charset="0"/>
              <a:ea typeface="ＭＳ Ｐゴシック" charset="0"/>
              <a:cs typeface="Arial" charset="0"/>
            </a:endParaRPr>
          </a:p>
        </p:txBody>
      </p:sp>
      <p:sp>
        <p:nvSpPr>
          <p:cNvPr id="177154" name="Title 48"/>
          <p:cNvSpPr>
            <a:spLocks noGrp="1"/>
          </p:cNvSpPr>
          <p:nvPr>
            <p:ph type="title" idx="4294967295"/>
          </p:nvPr>
        </p:nvSpPr>
        <p:spPr>
          <a:xfrm rot="16200000">
            <a:off x="-3162300" y="3162300"/>
            <a:ext cx="6858000" cy="533400"/>
          </a:xfrm>
        </p:spPr>
        <p:txBody>
          <a:bodyPr/>
          <a:lstStyle/>
          <a:p>
            <a:pPr algn="l"/>
            <a:r>
              <a:rPr lang="en-US" sz="2800" b="1" dirty="0">
                <a:solidFill>
                  <a:srgbClr val="FFFFFF"/>
                </a:solidFill>
                <a:latin typeface="Arial" charset="0"/>
                <a:ea typeface="ＭＳ Ｐゴシック" charset="0"/>
              </a:rPr>
              <a:t>Contrasting the Covenants (2 Cor. </a:t>
            </a:r>
            <a:r>
              <a:rPr lang="en-US" sz="2800" b="1" dirty="0" smtClean="0">
                <a:solidFill>
                  <a:srgbClr val="FFFFFF"/>
                </a:solidFill>
                <a:latin typeface="Arial" charset="0"/>
                <a:ea typeface="ＭＳ Ｐゴシック" charset="0"/>
              </a:rPr>
              <a:t>3–4</a:t>
            </a:r>
            <a:r>
              <a:rPr lang="en-US" sz="2800" b="1" dirty="0">
                <a:solidFill>
                  <a:srgbClr val="FFFFFF"/>
                </a:solidFill>
                <a:latin typeface="Arial" charset="0"/>
                <a:ea typeface="ＭＳ Ｐゴシック" charset="0"/>
              </a:rPr>
              <a:t>)</a:t>
            </a:r>
          </a:p>
        </p:txBody>
      </p:sp>
      <p:graphicFrame>
        <p:nvGraphicFramePr>
          <p:cNvPr id="48" name="Table 47"/>
          <p:cNvGraphicFramePr>
            <a:graphicFrameLocks noGrp="1"/>
          </p:cNvGraphicFramePr>
          <p:nvPr>
            <p:extLst>
              <p:ext uri="{D42A27DB-BD31-4B8C-83A1-F6EECF244321}">
                <p14:modId xmlns:p14="http://schemas.microsoft.com/office/powerpoint/2010/main" val="3047412565"/>
              </p:ext>
            </p:extLst>
          </p:nvPr>
        </p:nvGraphicFramePr>
        <p:xfrm>
          <a:off x="685800" y="76200"/>
          <a:ext cx="8458200" cy="6797675"/>
        </p:xfrm>
        <a:graphic>
          <a:graphicData uri="http://schemas.openxmlformats.org/drawingml/2006/table">
            <a:tbl>
              <a:tblPr/>
              <a:tblGrid>
                <a:gridCol w="3665538"/>
                <a:gridCol w="4792662"/>
              </a:tblGrid>
              <a:tr h="45724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EFDE3"/>
                          </a:solidFill>
                          <a:effectLst/>
                          <a:latin typeface="Arial" charset="0"/>
                          <a:ea typeface="ＭＳ Ｐゴシック" charset="0"/>
                          <a:cs typeface="Arial" charset="0"/>
                        </a:rPr>
                        <a:t>Old Covenant</a:t>
                      </a:r>
                      <a:endParaRPr kumimoji="0" lang="en-US" sz="2400" b="1" i="0" u="none" strike="noStrike" cap="none" normalizeH="0" baseline="0" dirty="0">
                        <a:ln>
                          <a:noFill/>
                        </a:ln>
                        <a:solidFill>
                          <a:srgbClr val="FEFEEF"/>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EFDE3"/>
                          </a:solidFill>
                          <a:effectLst/>
                          <a:latin typeface="Arial" charset="0"/>
                          <a:ea typeface="ＭＳ Ｐゴシック" charset="0"/>
                          <a:cs typeface="Arial" charset="0"/>
                        </a:rPr>
                        <a:t>New Covenant</a:t>
                      </a:r>
                      <a:endParaRPr kumimoji="0" lang="en-US" sz="2400" b="1" i="0" u="none" strike="noStrike" cap="none" normalizeH="0" baseline="0">
                        <a:ln>
                          <a:noFill/>
                        </a:ln>
                        <a:solidFill>
                          <a:srgbClr val="FEFEEF"/>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initiated by Moses (3:8)</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initiated by Christ (3:4)</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of the letter (3:6a)</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of the Spirit (3:6a, 18b)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kills (3:6b, 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gives life (3:6b)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engraved on stone (3:3b, 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engraved on hearts (3:3b; Jer. 31:</a:t>
                      </a:r>
                      <a:r>
                        <a:rPr kumimoji="0" lang="en-US" altLang="zh-CN" sz="2000" b="1" i="0" u="none" strike="noStrike" cap="none" normalizeH="0" baseline="0" dirty="0" smtClean="0">
                          <a:ln>
                            <a:noFill/>
                          </a:ln>
                          <a:solidFill>
                            <a:srgbClr val="000000"/>
                          </a:solidFill>
                          <a:effectLst/>
                          <a:latin typeface="Arial" charset="0"/>
                          <a:ea typeface="ＭＳ Ｐゴシック" charset="0"/>
                          <a:cs typeface="Arial" charset="0"/>
                        </a:rPr>
                        <a:t>33)</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glorious (3:7a)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more glorious (3:8, 10)</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glory faded (3:7b, 11a, 13b)</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glory ever-increases (3:11b, 18)</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condemns men (3:9a)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brings righteousness (3:9b)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deception (3:13)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boldness (3:12)</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veiled face of Moses (3:13b)</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unveiled faces (3:13a, 18a)</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veiled minds (3:14a)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unveiled minds (3:14b; 4:3-6)</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veiled hearts (3:15)</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unveiled hearts (3:16)</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dullness (3:14a)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freedom (3:17)</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Moses reflected </a:t>
                      </a:r>
                      <a:r>
                        <a:rPr kumimoji="0" lang="en-US" altLang="zh-CN" sz="2000" b="1" i="0" u="none" strike="noStrike" cap="none" normalizeH="0" baseline="0" dirty="0" smtClean="0">
                          <a:ln>
                            <a:noFill/>
                          </a:ln>
                          <a:solidFill>
                            <a:srgbClr val="000000"/>
                          </a:solidFill>
                          <a:effectLst/>
                          <a:latin typeface="Arial" charset="0"/>
                          <a:ea typeface="ＭＳ Ｐゴシック" charset="0"/>
                          <a:cs typeface="Arial" charset="0"/>
                        </a:rPr>
                        <a:t>God</a:t>
                      </a:r>
                      <a:r>
                        <a:rPr kumimoji="0" lang="fr-FR" altLang="zh-CN" sz="2000" b="1" i="0" u="none" strike="noStrike" cap="none" normalizeH="0" baseline="0" dirty="0" smtClean="0">
                          <a:ln>
                            <a:noFill/>
                          </a:ln>
                          <a:solidFill>
                            <a:srgbClr val="000000"/>
                          </a:solidFill>
                          <a:effectLst/>
                          <a:latin typeface="Arial" charset="0"/>
                          <a:ea typeface="ＭＳ Ｐゴシック" charset="0"/>
                          <a:cs typeface="Arial" charset="0"/>
                        </a:rPr>
                        <a:t>'</a:t>
                      </a:r>
                      <a:r>
                        <a:rPr kumimoji="0" lang="en-US" altLang="zh-CN" sz="2000" b="1" i="0" u="none" strike="noStrike" cap="none" normalizeH="0" baseline="0" dirty="0" smtClean="0">
                          <a:ln>
                            <a:noFill/>
                          </a:ln>
                          <a:solidFill>
                            <a:srgbClr val="000000"/>
                          </a:solidFill>
                          <a:effectLst/>
                          <a:latin typeface="Arial" charset="0"/>
                          <a:ea typeface="ＭＳ Ｐゴシック" charset="0"/>
                          <a:cs typeface="Arial" charset="0"/>
                        </a:rPr>
                        <a:t>s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glory</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all believers reflect </a:t>
                      </a:r>
                      <a:r>
                        <a:rPr kumimoji="0" lang="en-US" altLang="zh-CN" sz="2000" b="1" i="0" u="none" strike="noStrike" cap="none" normalizeH="0" baseline="0" dirty="0" smtClean="0">
                          <a:ln>
                            <a:noFill/>
                          </a:ln>
                          <a:solidFill>
                            <a:srgbClr val="000000"/>
                          </a:solidFill>
                          <a:effectLst/>
                          <a:latin typeface="Arial" charset="0"/>
                          <a:ea typeface="ＭＳ Ｐゴシック" charset="0"/>
                          <a:cs typeface="Arial" charset="0"/>
                        </a:rPr>
                        <a:t>Son</a:t>
                      </a:r>
                      <a:r>
                        <a:rPr kumimoji="0" lang="fr-FR" altLang="zh-CN" sz="2000" b="1" i="0" u="none" strike="noStrike" cap="none" normalizeH="0" baseline="0" dirty="0" smtClean="0">
                          <a:ln>
                            <a:noFill/>
                          </a:ln>
                          <a:solidFill>
                            <a:srgbClr val="000000"/>
                          </a:solidFill>
                          <a:effectLst/>
                          <a:latin typeface="Arial" charset="0"/>
                          <a:ea typeface="ＭＳ Ｐゴシック" charset="0"/>
                          <a:cs typeface="Arial" charset="0"/>
                        </a:rPr>
                        <a:t>'</a:t>
                      </a:r>
                      <a:r>
                        <a:rPr kumimoji="0" lang="en-US" altLang="zh-CN" sz="2000" b="1" i="0" u="none" strike="noStrike" cap="none" normalizeH="0" baseline="0" dirty="0" smtClean="0">
                          <a:ln>
                            <a:noFill/>
                          </a:ln>
                          <a:solidFill>
                            <a:srgbClr val="000000"/>
                          </a:solidFill>
                          <a:effectLst/>
                          <a:latin typeface="Arial" charset="0"/>
                          <a:ea typeface="ＭＳ Ｐゴシック" charset="0"/>
                          <a:cs typeface="Arial" charset="0"/>
                        </a:rPr>
                        <a:t>s </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glory (3:17)</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non-transforming (3:7)</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transforming (3:18)</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lack of zeal (3:13)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confidence, steadfastness (3:4-5; 4:1)</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deception (3:13)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sincerity (4:2)</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177210" name="Text Box 2"/>
          <p:cNvSpPr txBox="1">
            <a:spLocks noChangeArrowheads="1"/>
          </p:cNvSpPr>
          <p:nvPr/>
        </p:nvSpPr>
        <p:spPr bwMode="auto">
          <a:xfrm>
            <a:off x="8229600" y="0"/>
            <a:ext cx="869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b="1" smtClean="0">
                <a:solidFill>
                  <a:srgbClr val="FFFFFF"/>
                </a:solidFill>
                <a:latin typeface="Arial" charset="0"/>
                <a:cs typeface="Arial" charset="0"/>
              </a:rPr>
              <a:t>166c</a:t>
            </a:r>
          </a:p>
        </p:txBody>
      </p:sp>
    </p:spTree>
    <p:extLst>
      <p:ext uri="{BB962C8B-B14F-4D97-AF65-F5344CB8AC3E}">
        <p14:creationId xmlns:p14="http://schemas.microsoft.com/office/powerpoint/2010/main" val="62440550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091"/>
            <a:ext cx="9144000" cy="686309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44062"/>
            <a:ext cx="2906274" cy="6813938"/>
          </a:xfrm>
          <a:noFill/>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"I </a:t>
            </a:r>
            <a:r>
              <a:rPr lang="en-US" sz="3600" b="1" dirty="0">
                <a:effectLst>
                  <a:glow rad="127000">
                    <a:schemeClr val="tx1"/>
                  </a:glow>
                </a:effectLst>
                <a:latin typeface="Arial" charset="0"/>
                <a:ea typeface="ＭＳ Ｐゴシック" charset="0"/>
                <a:cs typeface="ＭＳ Ｐゴシック" charset="0"/>
              </a:rPr>
              <a:t>will put my laws in their minds</a:t>
            </a:r>
            <a:r>
              <a:rPr lang="en-US" sz="3600" b="1" dirty="0" smtClean="0">
                <a:effectLst>
                  <a:glow rad="127000">
                    <a:schemeClr val="tx1"/>
                  </a:glow>
                </a:effectLst>
                <a:latin typeface="Arial" charset="0"/>
                <a:ea typeface="ＭＳ Ｐゴシック" charset="0"/>
                <a:cs typeface="ＭＳ Ｐゴシック" charset="0"/>
              </a:rPr>
              <a:t>, and </a:t>
            </a:r>
            <a:r>
              <a:rPr lang="en-US" sz="3600" b="1" dirty="0">
                <a:effectLst>
                  <a:glow rad="127000">
                    <a:schemeClr val="tx1"/>
                  </a:glow>
                </a:effectLst>
                <a:latin typeface="Arial" charset="0"/>
                <a:ea typeface="ＭＳ Ｐゴシック" charset="0"/>
                <a:cs typeface="ＭＳ Ｐゴシック" charset="0"/>
              </a:rPr>
              <a:t>I will write them on their </a:t>
            </a:r>
            <a:r>
              <a:rPr lang="en-US" sz="3600" b="1" dirty="0" smtClean="0">
                <a:effectLst>
                  <a:glow rad="127000">
                    <a:schemeClr val="tx1"/>
                  </a:glow>
                </a:effectLst>
                <a:latin typeface="Arial" charset="0"/>
                <a:ea typeface="ＭＳ Ｐゴシック" charset="0"/>
                <a:cs typeface="ＭＳ Ｐゴシック" charset="0"/>
              </a:rPr>
              <a:t>hearts"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(8:10b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085914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360467"/>
            <a:ext cx="9144000" cy="5755821"/>
          </a:xfrm>
          <a:prstGeom prst="rect">
            <a:avLst/>
          </a:prstGeom>
        </p:spPr>
      </p:pic>
      <p:sp>
        <p:nvSpPr>
          <p:cNvPr id="900098" name="Rectangle 2"/>
          <p:cNvSpPr>
            <a:spLocks noGrp="1" noChangeArrowheads="1"/>
          </p:cNvSpPr>
          <p:nvPr>
            <p:ph type="ctrTitle"/>
          </p:nvPr>
        </p:nvSpPr>
        <p:spPr>
          <a:xfrm>
            <a:off x="0" y="44062"/>
            <a:ext cx="9144000" cy="1893073"/>
          </a:xfrm>
          <a:solidFill>
            <a:schemeClr val="tx1"/>
          </a:solidFill>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"I </a:t>
            </a:r>
            <a:r>
              <a:rPr lang="en-US" sz="3600" b="1" dirty="0">
                <a:effectLst>
                  <a:glow rad="127000">
                    <a:schemeClr val="tx1"/>
                  </a:glow>
                </a:effectLst>
                <a:latin typeface="Arial" charset="0"/>
                <a:ea typeface="ＭＳ Ｐゴシック" charset="0"/>
                <a:cs typeface="ＭＳ Ｐゴシック" charset="0"/>
              </a:rPr>
              <a:t>will be their God, </a:t>
            </a:r>
            <a:r>
              <a:rPr lang="en-US" sz="3600" b="1" dirty="0" smtClean="0">
                <a:effectLst>
                  <a:glow rad="127000">
                    <a:schemeClr val="tx1"/>
                  </a:glow>
                </a:effectLst>
                <a:latin typeface="Arial" charset="0"/>
                <a:ea typeface="ＭＳ Ｐゴシック" charset="0"/>
                <a:cs typeface="ＭＳ Ｐゴシック" charset="0"/>
              </a:rPr>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and </a:t>
            </a:r>
            <a:r>
              <a:rPr lang="en-US" sz="3600" b="1" dirty="0">
                <a:effectLst>
                  <a:glow rad="127000">
                    <a:schemeClr val="tx1"/>
                  </a:glow>
                </a:effectLst>
                <a:latin typeface="Arial" charset="0"/>
                <a:ea typeface="ＭＳ Ｐゴシック" charset="0"/>
                <a:cs typeface="ＭＳ Ｐゴシック" charset="0"/>
              </a:rPr>
              <a:t>they will be my </a:t>
            </a:r>
            <a:r>
              <a:rPr lang="en-US" sz="3600" b="1" dirty="0" smtClean="0">
                <a:effectLst>
                  <a:glow rad="127000">
                    <a:schemeClr val="tx1"/>
                  </a:glow>
                </a:effectLst>
                <a:latin typeface="Arial" charset="0"/>
                <a:ea typeface="ＭＳ Ｐゴシック" charset="0"/>
                <a:cs typeface="ＭＳ Ｐゴシック" charset="0"/>
              </a:rPr>
              <a:t>people"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(8:10c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31156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3953"/>
            <a:ext cx="9144000" cy="688195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4542399" cy="6813937"/>
          </a:xfrm>
          <a:noFill/>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"And </a:t>
            </a:r>
            <a:r>
              <a:rPr lang="en-US" sz="3600" b="1" dirty="0">
                <a:effectLst>
                  <a:glow rad="127000">
                    <a:schemeClr val="tx1"/>
                  </a:glow>
                </a:effectLst>
                <a:latin typeface="Arial" charset="0"/>
                <a:ea typeface="ＭＳ Ｐゴシック" charset="0"/>
                <a:cs typeface="ＭＳ Ｐゴシック" charset="0"/>
              </a:rPr>
              <a:t>they will not need to teach their neighbors, </a:t>
            </a:r>
            <a:r>
              <a:rPr lang="en-US" sz="3600" b="1" dirty="0" smtClean="0">
                <a:effectLst>
                  <a:glow rad="127000">
                    <a:schemeClr val="tx1"/>
                  </a:glow>
                </a:effectLst>
                <a:latin typeface="Arial" charset="0"/>
                <a:ea typeface="ＭＳ Ｐゴシック" charset="0"/>
                <a:cs typeface="ＭＳ Ｐゴシック" charset="0"/>
              </a:rPr>
              <a:t>nor </a:t>
            </a:r>
            <a:r>
              <a:rPr lang="en-US" sz="3600" b="1" dirty="0">
                <a:effectLst>
                  <a:glow rad="127000">
                    <a:schemeClr val="tx1"/>
                  </a:glow>
                </a:effectLst>
                <a:latin typeface="Arial" charset="0"/>
                <a:ea typeface="ＭＳ Ｐゴシック" charset="0"/>
                <a:cs typeface="ＭＳ Ｐゴシック" charset="0"/>
              </a:rPr>
              <a:t>will they need to </a:t>
            </a:r>
            <a:r>
              <a:rPr lang="en-US" sz="3600" b="1" dirty="0" smtClean="0">
                <a:effectLst>
                  <a:glow rad="127000">
                    <a:schemeClr val="tx1"/>
                  </a:glow>
                </a:effectLst>
                <a:latin typeface="Arial" charset="0"/>
                <a:ea typeface="ＭＳ Ｐゴシック" charset="0"/>
                <a:cs typeface="ＭＳ Ｐゴシック" charset="0"/>
              </a:rPr>
              <a:t>teach their </a:t>
            </a:r>
            <a:r>
              <a:rPr lang="en-US" sz="3600" b="1" dirty="0">
                <a:effectLst>
                  <a:glow rad="127000">
                    <a:schemeClr val="tx1"/>
                  </a:glow>
                </a:effectLst>
                <a:latin typeface="Arial" charset="0"/>
                <a:ea typeface="ＭＳ Ｐゴシック" charset="0"/>
                <a:cs typeface="ＭＳ Ｐゴシック" charset="0"/>
              </a:rPr>
              <a:t>relatives</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saying, </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You </a:t>
            </a:r>
            <a:r>
              <a:rPr lang="en-US" sz="3600" b="1" dirty="0">
                <a:effectLst>
                  <a:glow rad="127000">
                    <a:schemeClr val="tx1"/>
                  </a:glow>
                </a:effectLst>
                <a:latin typeface="Arial" charset="0"/>
                <a:ea typeface="ＭＳ Ｐゴシック" charset="0"/>
                <a:cs typeface="ＭＳ Ｐゴシック" charset="0"/>
              </a:rPr>
              <a:t>should </a:t>
            </a:r>
            <a:r>
              <a:rPr lang="en-US" sz="3600" b="1" dirty="0" smtClean="0">
                <a:effectLst>
                  <a:glow rad="127000">
                    <a:schemeClr val="tx1"/>
                  </a:glow>
                </a:effectLst>
                <a:latin typeface="Arial" charset="0"/>
                <a:ea typeface="ＭＳ Ｐゴシック" charset="0"/>
                <a:cs typeface="ＭＳ Ｐゴシック" charset="0"/>
              </a:rPr>
              <a:t>know the </a:t>
            </a:r>
            <a:r>
              <a:rPr lang="en-US" sz="3600" b="1" dirty="0">
                <a:effectLst>
                  <a:glow rad="127000">
                    <a:schemeClr val="tx1"/>
                  </a:glow>
                </a:effectLst>
                <a:latin typeface="Arial" charset="0"/>
                <a:ea typeface="ＭＳ Ｐゴシック" charset="0"/>
                <a:cs typeface="ＭＳ Ｐゴシック" charset="0"/>
              </a:rPr>
              <a:t>LORD</a:t>
            </a:r>
            <a:r>
              <a:rPr lang="en-US" sz="3600" b="1" dirty="0" smtClean="0">
                <a:effectLst>
                  <a:glow rad="127000">
                    <a:schemeClr val="tx1"/>
                  </a:glow>
                </a:effectLst>
                <a:latin typeface="Arial" charset="0"/>
                <a:ea typeface="ＭＳ Ｐゴシック" charset="0"/>
                <a:cs typeface="ＭＳ Ｐゴシック" charset="0"/>
              </a:rPr>
              <a:t>.</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For everyone, from the </a:t>
            </a:r>
            <a:r>
              <a:rPr lang="en-US" sz="3600" b="1" dirty="0" smtClean="0">
                <a:effectLst>
                  <a:glow rad="127000">
                    <a:schemeClr val="tx1"/>
                  </a:glow>
                </a:effectLst>
                <a:latin typeface="Arial" charset="0"/>
                <a:ea typeface="ＭＳ Ｐゴシック" charset="0"/>
                <a:cs typeface="ＭＳ Ｐゴシック" charset="0"/>
              </a:rPr>
              <a:t>least to </a:t>
            </a:r>
            <a:r>
              <a:rPr lang="en-US" sz="3600" b="1" dirty="0">
                <a:effectLst>
                  <a:glow rad="127000">
                    <a:schemeClr val="tx1"/>
                  </a:glow>
                </a:effectLst>
                <a:latin typeface="Arial" charset="0"/>
                <a:ea typeface="ＭＳ Ｐゴシック" charset="0"/>
                <a:cs typeface="ＭＳ Ｐゴシック" charset="0"/>
              </a:rPr>
              <a:t>the greatest</a:t>
            </a:r>
            <a:r>
              <a:rPr lang="en-US" sz="3600" b="1" dirty="0" smtClean="0">
                <a:effectLst>
                  <a:glow rad="127000">
                    <a:schemeClr val="tx1"/>
                  </a:glow>
                </a:effectLst>
                <a:latin typeface="Arial" charset="0"/>
                <a:ea typeface="ＭＳ Ｐゴシック" charset="0"/>
                <a:cs typeface="ＭＳ Ｐゴシック" charset="0"/>
              </a:rPr>
              <a:t>, will </a:t>
            </a:r>
            <a:r>
              <a:rPr lang="en-US" sz="3600" b="1" dirty="0">
                <a:effectLst>
                  <a:glow rad="127000">
                    <a:schemeClr val="tx1"/>
                  </a:glow>
                </a:effectLst>
                <a:latin typeface="Arial" charset="0"/>
                <a:ea typeface="ＭＳ Ｐゴシック" charset="0"/>
                <a:cs typeface="ＭＳ Ｐゴシック" charset="0"/>
              </a:rPr>
              <a:t>know me </a:t>
            </a:r>
            <a:r>
              <a:rPr lang="en-US" sz="3600" b="1" dirty="0" smtClean="0">
                <a:effectLst>
                  <a:glow rad="127000">
                    <a:schemeClr val="tx1"/>
                  </a:glow>
                </a:effectLst>
                <a:latin typeface="Arial" charset="0"/>
                <a:ea typeface="ＭＳ Ｐゴシック" charset="0"/>
                <a:cs typeface="ＭＳ Ｐゴシック" charset="0"/>
              </a:rPr>
              <a:t>already"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(8:11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253004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7091" y="1"/>
            <a:ext cx="9265675" cy="6765728"/>
          </a:xfrm>
          <a:prstGeom prst="rect">
            <a:avLst/>
          </a:prstGeom>
        </p:spPr>
      </p:pic>
      <p:sp>
        <p:nvSpPr>
          <p:cNvPr id="900098" name="Rectangle 2"/>
          <p:cNvSpPr>
            <a:spLocks noGrp="1" noChangeArrowheads="1"/>
          </p:cNvSpPr>
          <p:nvPr>
            <p:ph type="ctrTitle"/>
          </p:nvPr>
        </p:nvSpPr>
        <p:spPr>
          <a:xfrm>
            <a:off x="0" y="5510078"/>
            <a:ext cx="9144000" cy="753331"/>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Unreached Peoples</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57091" y="6220361"/>
            <a:ext cx="9144000" cy="6241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err="1" smtClean="0">
                <a:effectLst>
                  <a:glow rad="127000">
                    <a:schemeClr val="tx1"/>
                  </a:glow>
                </a:effectLst>
                <a:latin typeface="Arial" charset="0"/>
                <a:ea typeface="ＭＳ Ｐゴシック" charset="0"/>
                <a:cs typeface="ＭＳ Ｐゴシック" charset="0"/>
              </a:rPr>
              <a:t>joshuaproject.net</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051752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6562"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66563"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66564" name="Text Box 4"/>
          <p:cNvSpPr txBox="1">
            <a:spLocks noChangeArrowheads="1"/>
          </p:cNvSpPr>
          <p:nvPr/>
        </p:nvSpPr>
        <p:spPr bwMode="auto">
          <a:xfrm rot="-5400000">
            <a:off x="-654844" y="3752740"/>
            <a:ext cx="3116263" cy="646331"/>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smtClean="0">
                <a:solidFill>
                  <a:srgbClr val="FFFFFF"/>
                </a:solidFill>
                <a:latin typeface="Arial"/>
                <a:cs typeface="Arial"/>
              </a:rPr>
              <a:t>Church Age</a:t>
            </a:r>
            <a:endParaRPr lang="en-US" sz="3600" smtClean="0">
              <a:solidFill>
                <a:srgbClr val="FFFFFF"/>
              </a:solidFill>
              <a:latin typeface="Arial"/>
              <a:cs typeface="Arial"/>
            </a:endParaRPr>
          </a:p>
        </p:txBody>
      </p:sp>
      <p:sp>
        <p:nvSpPr>
          <p:cNvPr id="66565" name="Text Box 6"/>
          <p:cNvSpPr txBox="1">
            <a:spLocks noChangeArrowheads="1"/>
          </p:cNvSpPr>
          <p:nvPr/>
        </p:nvSpPr>
        <p:spPr bwMode="auto">
          <a:xfrm>
            <a:off x="1295400" y="1905000"/>
            <a:ext cx="2209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smtClean="0">
                <a:solidFill>
                  <a:srgbClr val="00CCFF"/>
                </a:solidFill>
                <a:latin typeface="Arial"/>
                <a:cs typeface="Arial"/>
              </a:rPr>
              <a:t>Rapture</a:t>
            </a:r>
            <a:endParaRPr lang="en-US" sz="3600" smtClean="0">
              <a:solidFill>
                <a:srgbClr val="FFFFFF"/>
              </a:solidFill>
              <a:latin typeface="Arial"/>
              <a:cs typeface="Arial"/>
            </a:endParaRPr>
          </a:p>
        </p:txBody>
      </p:sp>
      <p:sp>
        <p:nvSpPr>
          <p:cNvPr id="66566" name="Text Box 7"/>
          <p:cNvSpPr txBox="1">
            <a:spLocks noChangeArrowheads="1"/>
          </p:cNvSpPr>
          <p:nvPr/>
        </p:nvSpPr>
        <p:spPr bwMode="auto">
          <a:xfrm>
            <a:off x="1828800" y="3276600"/>
            <a:ext cx="2514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smtClean="0">
                <a:solidFill>
                  <a:srgbClr val="FFFFFF"/>
                </a:solidFill>
                <a:latin typeface="Arial"/>
                <a:cs typeface="Arial"/>
              </a:rPr>
              <a:t>Tribulation</a:t>
            </a:r>
            <a:endParaRPr lang="en-US" sz="3600" smtClean="0">
              <a:solidFill>
                <a:srgbClr val="000000"/>
              </a:solidFill>
              <a:latin typeface="Arial"/>
              <a:cs typeface="Arial"/>
            </a:endParaRPr>
          </a:p>
        </p:txBody>
      </p:sp>
      <p:sp>
        <p:nvSpPr>
          <p:cNvPr id="66567" name="Text Box 8"/>
          <p:cNvSpPr txBox="1">
            <a:spLocks noChangeArrowheads="1"/>
          </p:cNvSpPr>
          <p:nvPr/>
        </p:nvSpPr>
        <p:spPr bwMode="auto">
          <a:xfrm>
            <a:off x="1905000" y="4210500"/>
            <a:ext cx="236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dirty="0" smtClean="0">
                <a:solidFill>
                  <a:srgbClr val="FF66FF"/>
                </a:solidFill>
                <a:latin typeface="Arial"/>
                <a:cs typeface="Arial"/>
              </a:rPr>
              <a:t>7 years</a:t>
            </a:r>
            <a:endParaRPr lang="en-US" sz="3600" dirty="0" smtClean="0">
              <a:solidFill>
                <a:srgbClr val="000000"/>
              </a:solidFill>
              <a:latin typeface="Arial"/>
              <a:cs typeface="Arial"/>
            </a:endParaRPr>
          </a:p>
        </p:txBody>
      </p:sp>
      <p:sp>
        <p:nvSpPr>
          <p:cNvPr id="66568" name="Text Box 9"/>
          <p:cNvSpPr txBox="1">
            <a:spLocks noChangeArrowheads="1"/>
          </p:cNvSpPr>
          <p:nvPr/>
        </p:nvSpPr>
        <p:spPr bwMode="auto">
          <a:xfrm>
            <a:off x="4724400" y="3276600"/>
            <a:ext cx="2971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dirty="0" smtClean="0">
                <a:solidFill>
                  <a:srgbClr val="FFFFFF"/>
                </a:solidFill>
                <a:latin typeface="Arial"/>
                <a:cs typeface="Arial"/>
              </a:rPr>
              <a:t>Millennium</a:t>
            </a:r>
            <a:endParaRPr lang="en-US" sz="3600" dirty="0" smtClean="0">
              <a:solidFill>
                <a:srgbClr val="000000"/>
              </a:solidFill>
              <a:latin typeface="Arial"/>
              <a:cs typeface="Arial"/>
            </a:endParaRPr>
          </a:p>
        </p:txBody>
      </p:sp>
      <p:sp>
        <p:nvSpPr>
          <p:cNvPr id="66569" name="Text Box 10"/>
          <p:cNvSpPr txBox="1">
            <a:spLocks noChangeArrowheads="1"/>
          </p:cNvSpPr>
          <p:nvPr/>
        </p:nvSpPr>
        <p:spPr bwMode="auto">
          <a:xfrm>
            <a:off x="4953000" y="4210500"/>
            <a:ext cx="2743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smtClean="0">
                <a:solidFill>
                  <a:srgbClr val="FF66FF"/>
                </a:solidFill>
                <a:latin typeface="Arial"/>
                <a:cs typeface="Arial"/>
              </a:rPr>
              <a:t>1000 years</a:t>
            </a:r>
            <a:endParaRPr lang="en-US" sz="3600" smtClean="0">
              <a:solidFill>
                <a:srgbClr val="000000"/>
              </a:solidFill>
              <a:latin typeface="Arial"/>
              <a:cs typeface="Arial"/>
            </a:endParaRPr>
          </a:p>
        </p:txBody>
      </p:sp>
      <p:sp>
        <p:nvSpPr>
          <p:cNvPr id="66570"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smtClean="0">
                <a:solidFill>
                  <a:srgbClr val="FFCC00"/>
                </a:solidFill>
                <a:latin typeface="Arial"/>
                <a:cs typeface="Arial"/>
              </a:rPr>
              <a:t>Eternal Kingdom</a:t>
            </a:r>
            <a:endParaRPr lang="en-US" sz="3600" smtClean="0">
              <a:solidFill>
                <a:srgbClr val="FFCC00"/>
              </a:solidFill>
              <a:latin typeface="Arial"/>
              <a:cs typeface="Arial"/>
            </a:endParaRPr>
          </a:p>
        </p:txBody>
      </p:sp>
      <p:sp>
        <p:nvSpPr>
          <p:cNvPr id="66571"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sz="3600" b="1" smtClean="0">
                <a:solidFill>
                  <a:srgbClr val="FF0066"/>
                </a:solidFill>
                <a:latin typeface="Arial"/>
                <a:cs typeface="Arial"/>
              </a:rPr>
              <a:t>Judgment</a:t>
            </a:r>
            <a:endParaRPr lang="en-US" sz="3600" b="1" smtClean="0">
              <a:solidFill>
                <a:srgbClr val="000000"/>
              </a:solidFill>
              <a:latin typeface="Arial"/>
              <a:cs typeface="Arial"/>
            </a:endParaRPr>
          </a:p>
        </p:txBody>
      </p:sp>
      <p:sp>
        <p:nvSpPr>
          <p:cNvPr id="66572"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66573"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66574" name="Rectangle 15"/>
          <p:cNvSpPr>
            <a:spLocks noGrp="1" noChangeArrowheads="1"/>
          </p:cNvSpPr>
          <p:nvPr>
            <p:ph type="title" idx="4294967295"/>
          </p:nvPr>
        </p:nvSpPr>
        <p:spPr>
          <a:xfrm>
            <a:off x="-1" y="0"/>
            <a:ext cx="8344289" cy="1077218"/>
          </a:xfrm>
          <a:noFill/>
        </p:spPr>
        <p:txBody>
          <a:bodyPr wrap="square" anchor="t">
            <a:spAutoFit/>
          </a:bodyPr>
          <a:lstStyle/>
          <a:p>
            <a:pPr>
              <a:spcBef>
                <a:spcPct val="50000"/>
              </a:spcBef>
            </a:pPr>
            <a:r>
              <a:rPr lang="en-US" altLang="ja-JP" sz="3200" b="1" dirty="0" smtClean="0">
                <a:solidFill>
                  <a:srgbClr val="FFFF99"/>
                </a:solidFill>
                <a:latin typeface="Arial"/>
                <a:ea typeface="ＭＳ Ｐゴシック" charset="0"/>
                <a:cs typeface="Arial"/>
              </a:rPr>
              <a:t>A "</a:t>
            </a:r>
            <a:r>
              <a:rPr lang="en-US" sz="3200" b="1" dirty="0" smtClean="0">
                <a:solidFill>
                  <a:srgbClr val="FFFF99"/>
                </a:solidFill>
                <a:latin typeface="Arial"/>
                <a:ea typeface="ＭＳ Ｐゴシック" charset="0"/>
                <a:cs typeface="Arial"/>
              </a:rPr>
              <a:t>Pre</a:t>
            </a:r>
            <a:r>
              <a:rPr lang="en-US" sz="3200" b="1" dirty="0">
                <a:solidFill>
                  <a:srgbClr val="FFFF99"/>
                </a:solidFill>
                <a:latin typeface="Arial"/>
                <a:ea typeface="ＭＳ Ｐゴシック" charset="0"/>
                <a:cs typeface="Arial"/>
              </a:rPr>
              <a:t>-</a:t>
            </a:r>
            <a:r>
              <a:rPr lang="en-US" sz="3200" b="1" dirty="0" err="1" smtClean="0">
                <a:solidFill>
                  <a:srgbClr val="FFFF99"/>
                </a:solidFill>
                <a:latin typeface="Arial"/>
                <a:ea typeface="ＭＳ Ｐゴシック" charset="0"/>
                <a:cs typeface="Arial"/>
              </a:rPr>
              <a:t>Trib</a:t>
            </a:r>
            <a:r>
              <a:rPr lang="en-US" altLang="ja-JP" sz="3200" b="1" dirty="0" smtClean="0">
                <a:solidFill>
                  <a:srgbClr val="FFFF99"/>
                </a:solidFill>
                <a:latin typeface="Arial"/>
                <a:ea typeface="ＭＳ Ｐゴシック" charset="0"/>
                <a:cs typeface="Arial"/>
              </a:rPr>
              <a:t>"</a:t>
            </a:r>
            <a:r>
              <a:rPr lang="en-US" sz="3200" b="1" dirty="0" smtClean="0">
                <a:solidFill>
                  <a:srgbClr val="FFFF99"/>
                </a:solidFill>
                <a:latin typeface="Arial"/>
                <a:ea typeface="ＭＳ Ｐゴシック" charset="0"/>
                <a:cs typeface="Arial"/>
              </a:rPr>
              <a:t> Rapture explains how the Millennium will have both babies &amp; death</a:t>
            </a:r>
            <a:endParaRPr lang="en-US" sz="3200" b="1" dirty="0">
              <a:solidFill>
                <a:srgbClr val="FFFF99"/>
              </a:solidFill>
              <a:latin typeface="Arial"/>
              <a:ea typeface="ＭＳ Ｐゴシック" charset="0"/>
              <a:cs typeface="Arial"/>
            </a:endParaRPr>
          </a:p>
        </p:txBody>
      </p:sp>
      <p:sp>
        <p:nvSpPr>
          <p:cNvPr id="66576" name="Text Box 17"/>
          <p:cNvSpPr txBox="1">
            <a:spLocks noChangeArrowheads="1"/>
          </p:cNvSpPr>
          <p:nvPr/>
        </p:nvSpPr>
        <p:spPr bwMode="auto">
          <a:xfrm>
            <a:off x="3429000" y="1295400"/>
            <a:ext cx="2057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smtClean="0">
                <a:solidFill>
                  <a:srgbClr val="00CCFF"/>
                </a:solidFill>
                <a:latin typeface="Arial"/>
                <a:cs typeface="Arial"/>
              </a:rPr>
              <a:t>Second Coming</a:t>
            </a:r>
            <a:endParaRPr lang="en-US" sz="3600" smtClean="0">
              <a:solidFill>
                <a:srgbClr val="000000"/>
              </a:solidFill>
              <a:latin typeface="Arial"/>
              <a:cs typeface="Arial"/>
            </a:endParaRP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charset="0"/>
              <a:cs typeface="Arial"/>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charset="0"/>
              <a:cs typeface="Arial"/>
            </a:endParaRPr>
          </a:p>
        </p:txBody>
      </p:sp>
      <p:sp>
        <p:nvSpPr>
          <p:cNvPr id="20" name="Right Arrow 19"/>
          <p:cNvSpPr>
            <a:spLocks noChangeArrowheads="1"/>
          </p:cNvSpPr>
          <p:nvPr/>
        </p:nvSpPr>
        <p:spPr bwMode="auto">
          <a:xfrm>
            <a:off x="5029200" y="3733800"/>
            <a:ext cx="3810000" cy="685800"/>
          </a:xfrm>
          <a:prstGeom prst="rightArrow">
            <a:avLst>
              <a:gd name="adj1" fmla="val 50000"/>
              <a:gd name="adj2" fmla="val 50000"/>
            </a:avLst>
          </a:prstGeom>
          <a:solidFill>
            <a:srgbClr val="FFFF00"/>
          </a:solidFill>
          <a:ln w="9525">
            <a:solidFill>
              <a:schemeClr val="tx1"/>
            </a:solidFill>
            <a:round/>
            <a:headEnd/>
            <a:tailEnd/>
          </a:ln>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52240" name="Text Box 5"/>
          <p:cNvSpPr txBox="1">
            <a:spLocks noChangeArrowheads="1"/>
          </p:cNvSpPr>
          <p:nvPr/>
        </p:nvSpPr>
        <p:spPr bwMode="auto">
          <a:xfrm>
            <a:off x="-1" y="4856172"/>
            <a:ext cx="4237427" cy="19389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latin typeface="Arial"/>
                <a:cs typeface="Arial"/>
              </a:rPr>
              <a:t>At the </a:t>
            </a:r>
            <a:r>
              <a:rPr lang="en-US" b="1" dirty="0" smtClean="0">
                <a:solidFill>
                  <a:srgbClr val="FFFFFF"/>
                </a:solidFill>
                <a:latin typeface="Arial"/>
                <a:cs typeface="Arial"/>
              </a:rPr>
              <a:t>Rapture, believers will go to heaven and unbelievers remain on earth—the Tribulation will start 0% Christian.</a:t>
            </a:r>
            <a:endParaRPr lang="en-US" dirty="0" smtClean="0">
              <a:solidFill>
                <a:srgbClr val="FFFFFF"/>
              </a:solidFill>
              <a:latin typeface="Arial"/>
              <a:cs typeface="Arial"/>
            </a:endParaRPr>
          </a:p>
        </p:txBody>
      </p:sp>
      <p:sp>
        <p:nvSpPr>
          <p:cNvPr id="21" name="Text Box 5"/>
          <p:cNvSpPr txBox="1">
            <a:spLocks noChangeArrowheads="1"/>
          </p:cNvSpPr>
          <p:nvPr/>
        </p:nvSpPr>
        <p:spPr bwMode="auto">
          <a:xfrm>
            <a:off x="4403600" y="4838031"/>
            <a:ext cx="4740399" cy="193899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smtClean="0">
                <a:solidFill>
                  <a:srgbClr val="FFFFFF"/>
                </a:solidFill>
                <a:latin typeface="Arial"/>
                <a:cs typeface="Arial"/>
              </a:rPr>
              <a:t>After the Tribulation, believers on earth will enter the Millennium in their mortal bodies—the </a:t>
            </a:r>
            <a:r>
              <a:rPr lang="en-US" b="1" dirty="0">
                <a:solidFill>
                  <a:srgbClr val="FFFFFF"/>
                </a:solidFill>
                <a:latin typeface="Arial"/>
                <a:cs typeface="Arial"/>
              </a:rPr>
              <a:t>Millennium </a:t>
            </a:r>
            <a:r>
              <a:rPr lang="en-US" b="1" dirty="0" smtClean="0">
                <a:solidFill>
                  <a:srgbClr val="FFFFFF"/>
                </a:solidFill>
                <a:latin typeface="Arial"/>
                <a:cs typeface="Arial"/>
              </a:rPr>
              <a:t>will start 100% Christian.</a:t>
            </a:r>
            <a:endParaRPr lang="en-US" dirty="0" smtClean="0">
              <a:solidFill>
                <a:srgbClr val="FFFFFF"/>
              </a:solidFill>
              <a:latin typeface="Arial"/>
              <a:cs typeface="Arial"/>
            </a:endParaRPr>
          </a:p>
        </p:txBody>
      </p:sp>
      <p:sp>
        <p:nvSpPr>
          <p:cNvPr id="22" name="Curved Down Arrow 21"/>
          <p:cNvSpPr>
            <a:spLocks noChangeArrowheads="1"/>
          </p:cNvSpPr>
          <p:nvPr/>
        </p:nvSpPr>
        <p:spPr bwMode="auto">
          <a:xfrm rot="10800000" flipH="1" flipV="1">
            <a:off x="661088" y="3273989"/>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23"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a:cs typeface="Arial"/>
              </a:rPr>
              <a:t>435</a:t>
            </a:r>
            <a:endParaRPr lang="en-US" b="1" dirty="0" smtClean="0">
              <a:solidFill>
                <a:srgbClr val="000000"/>
              </a:solidFill>
              <a:latin typeface="Arial"/>
              <a:cs typeface="Arial"/>
            </a:endParaRPr>
          </a:p>
        </p:txBody>
      </p:sp>
      <p:sp>
        <p:nvSpPr>
          <p:cNvPr id="24" name="Right Arrow 23"/>
          <p:cNvSpPr>
            <a:spLocks noChangeArrowheads="1"/>
          </p:cNvSpPr>
          <p:nvPr/>
        </p:nvSpPr>
        <p:spPr bwMode="auto">
          <a:xfrm>
            <a:off x="5543064" y="1157971"/>
            <a:ext cx="818999" cy="685800"/>
          </a:xfrm>
          <a:prstGeom prst="rightArrow">
            <a:avLst>
              <a:gd name="adj1" fmla="val 50000"/>
              <a:gd name="adj2" fmla="val 50000"/>
            </a:avLst>
          </a:prstGeom>
          <a:solidFill>
            <a:srgbClr val="FFFF00"/>
          </a:solidFill>
          <a:ln w="9525">
            <a:solidFill>
              <a:schemeClr val="tx1"/>
            </a:solidFill>
            <a:round/>
            <a:headEnd/>
            <a:tailEnd/>
          </a:ln>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25" name="Text Box 9"/>
          <p:cNvSpPr txBox="1">
            <a:spLocks noChangeArrowheads="1"/>
          </p:cNvSpPr>
          <p:nvPr/>
        </p:nvSpPr>
        <p:spPr bwMode="auto">
          <a:xfrm>
            <a:off x="6433276" y="1199318"/>
            <a:ext cx="22952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sz="2800" dirty="0" smtClean="0">
                <a:solidFill>
                  <a:srgbClr val="FFFFFF"/>
                </a:solidFill>
                <a:latin typeface="Arial"/>
                <a:cs typeface="Arial"/>
              </a:rPr>
              <a:t>Christians</a:t>
            </a:r>
            <a:endParaRPr lang="en-US" sz="2800" dirty="0" smtClean="0">
              <a:solidFill>
                <a:srgbClr val="000000"/>
              </a:solidFill>
              <a:latin typeface="Arial"/>
              <a:cs typeface="Arial"/>
            </a:endParaRPr>
          </a:p>
        </p:txBody>
      </p:sp>
      <p:sp>
        <p:nvSpPr>
          <p:cNvPr id="26" name="Curved Down Arrow 25"/>
          <p:cNvSpPr>
            <a:spLocks noChangeArrowheads="1"/>
          </p:cNvSpPr>
          <p:nvPr/>
        </p:nvSpPr>
        <p:spPr bwMode="auto">
          <a:xfrm rot="10800000" flipH="1" flipV="1">
            <a:off x="5566818" y="1922971"/>
            <a:ext cx="974395" cy="415582"/>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27" name="Text Box 9"/>
          <p:cNvSpPr txBox="1">
            <a:spLocks noChangeArrowheads="1"/>
          </p:cNvSpPr>
          <p:nvPr/>
        </p:nvSpPr>
        <p:spPr bwMode="auto">
          <a:xfrm>
            <a:off x="6433277" y="1804697"/>
            <a:ext cx="229527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sz="2800" dirty="0" smtClean="0">
                <a:solidFill>
                  <a:srgbClr val="FFFFFF"/>
                </a:solidFill>
                <a:latin typeface="Arial"/>
                <a:cs typeface="Arial"/>
              </a:rPr>
              <a:t>Those remaining </a:t>
            </a:r>
            <a:endParaRPr lang="en-US" sz="2800" dirty="0" smtClean="0">
              <a:solidFill>
                <a:srgbClr val="000000"/>
              </a:solidFill>
              <a:latin typeface="Arial"/>
              <a:cs typeface="Arial"/>
            </a:endParaRPr>
          </a:p>
        </p:txBody>
      </p:sp>
      <p:sp>
        <p:nvSpPr>
          <p:cNvPr id="28" name="Curved Down Arrow 27"/>
          <p:cNvSpPr>
            <a:spLocks noChangeArrowheads="1"/>
          </p:cNvSpPr>
          <p:nvPr/>
        </p:nvSpPr>
        <p:spPr bwMode="auto">
          <a:xfrm rot="10800000" flipH="1" flipV="1">
            <a:off x="4150734" y="3273989"/>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Tree>
    <p:extLst>
      <p:ext uri="{BB962C8B-B14F-4D97-AF65-F5344CB8AC3E}">
        <p14:creationId xmlns:p14="http://schemas.microsoft.com/office/powerpoint/2010/main" val="3878110275"/>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2240"/>
                                        </p:tgtEl>
                                        <p:attrNameLst>
                                          <p:attrName>style.visibility</p:attrName>
                                        </p:attrNameLst>
                                      </p:cBhvr>
                                      <p:to>
                                        <p:strVal val="visible"/>
                                      </p:to>
                                    </p:set>
                                  </p:childTnLst>
                                </p:cTn>
                              </p:par>
                            </p:childTnLst>
                          </p:cTn>
                        </p:par>
                      </p:childTnLst>
                    </p:cTn>
                  </p:par>
                  <p:par>
                    <p:cTn id="22" fill="hold">
                      <p:stCondLst>
                        <p:cond delay="indefinite"/>
                      </p:stCondLst>
                      <p:childTnLst>
                        <p:par>
                          <p:cTn id="23" fill="hold" nodeType="after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52240" grpId="0" animBg="1"/>
      <p:bldP spid="21" grpId="0" animBg="1"/>
      <p:bldP spid="22" grpId="0" animBg="1"/>
      <p:bldP spid="2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5257800" cy="6858000"/>
          </a:xfrm>
          <a:prstGeom prst="rect">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wrap="none"/>
          <a:lstStyle/>
          <a:p>
            <a:pPr defTabSz="914400" eaLnBrk="0" fontAlgn="base" hangingPunct="0">
              <a:spcBef>
                <a:spcPct val="0"/>
              </a:spcBef>
              <a:spcAft>
                <a:spcPct val="0"/>
              </a:spcAft>
              <a:defRPr/>
            </a:pPr>
            <a:endParaRPr lang="en-US" sz="2400">
              <a:solidFill>
                <a:srgbClr val="000000"/>
              </a:solidFill>
              <a:latin typeface="Times New Roman" pitchFamily="-111" charset="0"/>
              <a:ea typeface="ヒラギノ角ゴ Pro W3"/>
              <a:cs typeface="ヒラギノ角ゴ Pro W3"/>
            </a:endParaRPr>
          </a:p>
        </p:txBody>
      </p:sp>
      <p:pic>
        <p:nvPicPr>
          <p:cNvPr id="922627" name="Picture 1" descr="10 orthodox_jew.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57800" y="228600"/>
            <a:ext cx="3886200" cy="6629400"/>
          </a:xfrm>
          <a:prstGeom prst="rect">
            <a:avLst/>
          </a:prstGeom>
          <a:noFill/>
          <a:ln w="9525">
            <a:noFill/>
            <a:miter lim="800000"/>
            <a:headEnd/>
            <a:tailEnd/>
          </a:ln>
        </p:spPr>
      </p:pic>
      <p:sp>
        <p:nvSpPr>
          <p:cNvPr id="922628" name="TextBox 2"/>
          <p:cNvSpPr txBox="1">
            <a:spLocks noChangeArrowheads="1"/>
          </p:cNvSpPr>
          <p:nvPr/>
        </p:nvSpPr>
        <p:spPr bwMode="auto">
          <a:xfrm>
            <a:off x="152400" y="1016402"/>
            <a:ext cx="4876800" cy="3416320"/>
          </a:xfrm>
          <a:prstGeom prst="rect">
            <a:avLst/>
          </a:prstGeom>
          <a:noFill/>
          <a:ln w="9525">
            <a:noFill/>
            <a:miter lim="800000"/>
            <a:headEnd/>
            <a:tailEnd/>
          </a:ln>
        </p:spPr>
        <p:txBody>
          <a:bodyPr>
            <a:prstTxWarp prst="textNoShape">
              <a:avLst/>
            </a:prstTxWarp>
            <a:spAutoFit/>
          </a:bodyPr>
          <a:lstStyle/>
          <a:p>
            <a:pPr defTabSz="914400" eaLnBrk="0" fontAlgn="base" hangingPunct="0">
              <a:spcBef>
                <a:spcPct val="0"/>
              </a:spcBef>
              <a:spcAft>
                <a:spcPct val="0"/>
              </a:spcAft>
            </a:pPr>
            <a:r>
              <a:rPr lang="en-US" sz="2400" b="1" baseline="30000" dirty="0">
                <a:solidFill>
                  <a:srgbClr val="FFFFFF"/>
                </a:solidFill>
                <a:latin typeface="Arial" charset="0"/>
                <a:ea typeface="Arial" charset="0"/>
                <a:cs typeface="Arial" charset="0"/>
              </a:rPr>
              <a:t>25</a:t>
            </a:r>
            <a:r>
              <a:rPr lang="en-US" sz="2400" b="1" dirty="0">
                <a:solidFill>
                  <a:srgbClr val="FFFFFF"/>
                </a:solidFill>
                <a:latin typeface="Arial" charset="0"/>
                <a:ea typeface="Arial" charset="0"/>
                <a:cs typeface="Arial" charset="0"/>
              </a:rPr>
              <a:t>I do not want you to be ignorant of this mystery, brothers, so that you may not be conceited: Israel has experienced a hardening in part </a:t>
            </a:r>
            <a:r>
              <a:rPr lang="en-US" sz="2400" b="1" u="sng" dirty="0">
                <a:solidFill>
                  <a:srgbClr val="FFFFFF"/>
                </a:solidFill>
                <a:latin typeface="Arial" charset="0"/>
                <a:ea typeface="Arial" charset="0"/>
                <a:cs typeface="Arial" charset="0"/>
              </a:rPr>
              <a:t>until </a:t>
            </a:r>
            <a:r>
              <a:rPr lang="en-US" sz="2400" b="1" dirty="0">
                <a:solidFill>
                  <a:srgbClr val="FFFFFF"/>
                </a:solidFill>
                <a:latin typeface="Arial" charset="0"/>
                <a:ea typeface="Arial" charset="0"/>
                <a:cs typeface="Arial" charset="0"/>
              </a:rPr>
              <a:t>the full number of the Gentiles has come in.</a:t>
            </a:r>
          </a:p>
          <a:p>
            <a:pPr defTabSz="914400" eaLnBrk="0" fontAlgn="base" hangingPunct="0">
              <a:spcBef>
                <a:spcPct val="0"/>
              </a:spcBef>
              <a:spcAft>
                <a:spcPct val="0"/>
              </a:spcAft>
            </a:pPr>
            <a:r>
              <a:rPr lang="en-US" sz="2400" b="1" baseline="30000" dirty="0">
                <a:solidFill>
                  <a:srgbClr val="FFFFFF"/>
                </a:solidFill>
                <a:latin typeface="Arial" charset="0"/>
                <a:ea typeface="Arial" charset="0"/>
                <a:cs typeface="Arial" charset="0"/>
              </a:rPr>
              <a:t>26</a:t>
            </a:r>
            <a:r>
              <a:rPr lang="en-US" sz="2400" b="1" u="sng" dirty="0">
                <a:solidFill>
                  <a:srgbClr val="FFFFFF"/>
                </a:solidFill>
                <a:latin typeface="Arial" charset="0"/>
                <a:ea typeface="Arial" charset="0"/>
                <a:cs typeface="Arial" charset="0"/>
              </a:rPr>
              <a:t>And so</a:t>
            </a:r>
            <a:r>
              <a:rPr lang="en-US" sz="2400" b="1" dirty="0">
                <a:solidFill>
                  <a:srgbClr val="FFFFFF"/>
                </a:solidFill>
                <a:latin typeface="Arial" charset="0"/>
                <a:ea typeface="Arial" charset="0"/>
                <a:cs typeface="Arial" charset="0"/>
              </a:rPr>
              <a:t> </a:t>
            </a:r>
            <a:r>
              <a:rPr lang="en-US" sz="2400" b="1" dirty="0">
                <a:solidFill>
                  <a:srgbClr val="FFFF00"/>
                </a:solidFill>
                <a:latin typeface="Arial" charset="0"/>
                <a:ea typeface="Arial" charset="0"/>
                <a:cs typeface="Arial" charset="0"/>
              </a:rPr>
              <a:t>all Israel will be saved</a:t>
            </a:r>
            <a:r>
              <a:rPr lang="en-US" sz="2400" b="1" dirty="0">
                <a:solidFill>
                  <a:srgbClr val="FFFFFF"/>
                </a:solidFill>
                <a:latin typeface="Arial" charset="0"/>
                <a:ea typeface="Arial" charset="0"/>
                <a:cs typeface="Arial" charset="0"/>
              </a:rPr>
              <a:t>, as it is written: </a:t>
            </a:r>
          </a:p>
        </p:txBody>
      </p:sp>
      <p:sp>
        <p:nvSpPr>
          <p:cNvPr id="922629" name="TextBox 3"/>
          <p:cNvSpPr txBox="1">
            <a:spLocks noChangeArrowheads="1"/>
          </p:cNvSpPr>
          <p:nvPr/>
        </p:nvSpPr>
        <p:spPr bwMode="auto">
          <a:xfrm>
            <a:off x="500994" y="4429778"/>
            <a:ext cx="4637601" cy="2308324"/>
          </a:xfrm>
          <a:prstGeom prst="rect">
            <a:avLst/>
          </a:prstGeom>
          <a:noFill/>
          <a:ln w="9525">
            <a:noFill/>
            <a:miter lim="800000"/>
            <a:headEnd/>
            <a:tailEnd/>
          </a:ln>
        </p:spPr>
        <p:txBody>
          <a:bodyPr wrap="square">
            <a:prstTxWarp prst="textNoShape">
              <a:avLst/>
            </a:prstTxWarp>
            <a:spAutoFit/>
          </a:bodyPr>
          <a:lstStyle/>
          <a:p>
            <a:pPr defTabSz="914400" eaLnBrk="0" fontAlgn="base" hangingPunct="0">
              <a:spcBef>
                <a:spcPct val="0"/>
              </a:spcBef>
              <a:spcAft>
                <a:spcPct val="0"/>
              </a:spcAft>
            </a:pPr>
            <a:r>
              <a:rPr lang="en-US" altLang="ja-JP" sz="2400" b="1" dirty="0" smtClean="0">
                <a:solidFill>
                  <a:srgbClr val="FFFFFF"/>
                </a:solidFill>
                <a:latin typeface="Arial" charset="0"/>
                <a:ea typeface="Arial" charset="0"/>
                <a:cs typeface="Arial" charset="0"/>
              </a:rPr>
              <a:t>"The </a:t>
            </a:r>
            <a:r>
              <a:rPr lang="en-US" altLang="ja-JP" sz="2400" b="1" dirty="0">
                <a:solidFill>
                  <a:srgbClr val="FFFFFF"/>
                </a:solidFill>
                <a:latin typeface="Arial" charset="0"/>
                <a:ea typeface="Arial" charset="0"/>
                <a:cs typeface="Arial" charset="0"/>
              </a:rPr>
              <a:t>deliverer will come from Zion; he will turn godlessness away from Jacob.</a:t>
            </a:r>
          </a:p>
          <a:p>
            <a:pPr defTabSz="914400" eaLnBrk="0" fontAlgn="base" hangingPunct="0">
              <a:spcBef>
                <a:spcPct val="0"/>
              </a:spcBef>
              <a:spcAft>
                <a:spcPct val="0"/>
              </a:spcAft>
            </a:pPr>
            <a:r>
              <a:rPr lang="en-US" sz="2400" b="1" baseline="30000" dirty="0">
                <a:solidFill>
                  <a:srgbClr val="FFFFFF"/>
                </a:solidFill>
                <a:latin typeface="Arial" charset="0"/>
                <a:ea typeface="Arial" charset="0"/>
                <a:cs typeface="Arial" charset="0"/>
              </a:rPr>
              <a:t>27</a:t>
            </a:r>
            <a:r>
              <a:rPr lang="en-US" sz="2400" b="1" dirty="0">
                <a:solidFill>
                  <a:srgbClr val="FFFFFF"/>
                </a:solidFill>
                <a:latin typeface="Arial" charset="0"/>
                <a:ea typeface="Arial" charset="0"/>
                <a:cs typeface="Arial" charset="0"/>
              </a:rPr>
              <a:t>And this is my covenant with them when I take away their sins</a:t>
            </a:r>
            <a:r>
              <a:rPr lang="en-US" sz="2400" b="1" dirty="0" smtClean="0">
                <a:solidFill>
                  <a:srgbClr val="FFFFFF"/>
                </a:solidFill>
                <a:latin typeface="Arial" charset="0"/>
                <a:ea typeface="Arial" charset="0"/>
                <a:cs typeface="Arial" charset="0"/>
              </a:rPr>
              <a:t>.</a:t>
            </a:r>
            <a:r>
              <a:rPr lang="en-US" altLang="ja-JP" sz="2400" b="1" dirty="0" smtClean="0">
                <a:solidFill>
                  <a:srgbClr val="FFFFFF"/>
                </a:solidFill>
                <a:latin typeface="Arial" charset="0"/>
                <a:ea typeface="Arial" charset="0"/>
                <a:cs typeface="Arial" charset="0"/>
              </a:rPr>
              <a:t>"</a:t>
            </a:r>
            <a:endParaRPr lang="en-US" sz="2400" b="1" dirty="0">
              <a:solidFill>
                <a:srgbClr val="FFFFFF"/>
              </a:solidFill>
              <a:latin typeface="Arial" charset="0"/>
              <a:ea typeface="Arial" charset="0"/>
              <a:cs typeface="Arial" charset="0"/>
            </a:endParaRPr>
          </a:p>
        </p:txBody>
      </p:sp>
      <p:sp>
        <p:nvSpPr>
          <p:cNvPr id="5" name="Title 4"/>
          <p:cNvSpPr>
            <a:spLocks noGrp="1"/>
          </p:cNvSpPr>
          <p:nvPr>
            <p:ph type="title" idx="4294967295"/>
          </p:nvPr>
        </p:nvSpPr>
        <p:spPr>
          <a:xfrm>
            <a:off x="0" y="0"/>
            <a:ext cx="9144000" cy="838200"/>
          </a:xfrm>
          <a:solidFill>
            <a:srgbClr val="000000"/>
          </a:solidFill>
          <a:ln w="57150" cap="flat" algn="ctr">
            <a:solidFill>
              <a:srgbClr val="FFFFFF"/>
            </a:solidFill>
            <a:headEnd type="none" w="med" len="med"/>
            <a:tailEnd type="none" w="med" len="med"/>
          </a:ln>
        </p:spPr>
        <p:txBody>
          <a:bodyPr/>
          <a:lstStyle/>
          <a:p>
            <a:pPr algn="l">
              <a:defRPr/>
            </a:pPr>
            <a:r>
              <a:rPr lang="en-US" altLang="ja-JP" sz="3600" b="1" dirty="0" smtClean="0">
                <a:solidFill>
                  <a:schemeClr val="bg1"/>
                </a:solidFill>
              </a:rPr>
              <a:t>"All </a:t>
            </a:r>
            <a:r>
              <a:rPr lang="en-US" altLang="ja-JP" sz="3600" b="1" dirty="0">
                <a:solidFill>
                  <a:schemeClr val="bg1"/>
                </a:solidFill>
              </a:rPr>
              <a:t>Israel will be </a:t>
            </a:r>
            <a:r>
              <a:rPr lang="en-US" altLang="ja-JP" sz="3600" b="1" dirty="0" smtClean="0">
                <a:solidFill>
                  <a:schemeClr val="bg1"/>
                </a:solidFill>
              </a:rPr>
              <a:t>saved" </a:t>
            </a:r>
            <a:r>
              <a:rPr lang="en-US" altLang="ja-JP" sz="2800" b="1" dirty="0" smtClean="0">
                <a:solidFill>
                  <a:schemeClr val="bg1"/>
                </a:solidFill>
              </a:rPr>
              <a:t>(Rom. 11</a:t>
            </a:r>
            <a:r>
              <a:rPr lang="en-US" altLang="ja-JP" sz="2800" b="1" dirty="0">
                <a:solidFill>
                  <a:schemeClr val="bg1"/>
                </a:solidFill>
              </a:rPr>
              <a:t>:25-27)</a:t>
            </a:r>
            <a:endParaRPr lang="en-US" sz="3600" b="1" dirty="0">
              <a:solidFill>
                <a:schemeClr val="bg1"/>
              </a:solidFill>
            </a:endParaRPr>
          </a:p>
        </p:txBody>
      </p:sp>
      <p:sp>
        <p:nvSpPr>
          <p:cNvPr id="8" name="Text Box 8"/>
          <p:cNvSpPr txBox="1">
            <a:spLocks noChangeArrowheads="1"/>
          </p:cNvSpPr>
          <p:nvPr/>
        </p:nvSpPr>
        <p:spPr bwMode="auto">
          <a:xfrm>
            <a:off x="8205788" y="0"/>
            <a:ext cx="93027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0"/>
              </a:spcBef>
              <a:spcAft>
                <a:spcPct val="0"/>
              </a:spcAft>
              <a:defRPr/>
            </a:pPr>
            <a:r>
              <a:rPr lang="en-US" sz="2400" b="1">
                <a:solidFill>
                  <a:srgbClr val="FFFFFF"/>
                </a:solidFill>
                <a:latin typeface="Arial" pitchFamily="-112" charset="0"/>
                <a:ea typeface="ヒラギノ角ゴ Pro W3"/>
                <a:cs typeface="ヒラギノ角ゴ Pro W3"/>
              </a:rPr>
              <a:t>155w</a:t>
            </a:r>
          </a:p>
        </p:txBody>
      </p:sp>
    </p:spTree>
    <p:extLst>
      <p:ext uri="{BB962C8B-B14F-4D97-AF65-F5344CB8AC3E}">
        <p14:creationId xmlns:p14="http://schemas.microsoft.com/office/powerpoint/2010/main" val="2656310721"/>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mp:transition xmlns:mp="http://schemas.microsoft.com/office/mac/powerpoint/2008/mai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3233" name="Picture 3" descr="rev 7v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223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58825" y="76200"/>
            <a:ext cx="7591425" cy="1152525"/>
          </a:xfrm>
          <a:effectLst/>
        </p:spPr>
        <p:txBody>
          <a:bodyPr/>
          <a:lstStyle/>
          <a:p>
            <a:pPr>
              <a:defRPr/>
            </a:pPr>
            <a:r>
              <a:rPr lang="en-US" altLang="ja-JP" sz="4000" b="1" dirty="0" smtClean="0">
                <a:solidFill>
                  <a:schemeClr val="bg1"/>
                </a:solidFill>
                <a:effectLst>
                  <a:glow rad="139700">
                    <a:schemeClr val="tx1">
                      <a:alpha val="75000"/>
                    </a:schemeClr>
                  </a:glow>
                </a:effectLst>
                <a:latin typeface="Arial" charset="0"/>
                <a:ea typeface="ＭＳ Ｐゴシック" charset="0"/>
              </a:rPr>
              <a:t>"</a:t>
            </a:r>
            <a:r>
              <a:rPr lang="en-US" sz="4000" b="1" dirty="0" smtClean="0">
                <a:solidFill>
                  <a:schemeClr val="bg1"/>
                </a:solidFill>
                <a:effectLst>
                  <a:glow rad="139700">
                    <a:schemeClr val="tx1">
                      <a:alpha val="75000"/>
                    </a:schemeClr>
                  </a:glow>
                </a:effectLst>
                <a:latin typeface="Arial" charset="0"/>
                <a:ea typeface="ＭＳ Ｐゴシック" charset="0"/>
              </a:rPr>
              <a:t>From </a:t>
            </a:r>
            <a:r>
              <a:rPr lang="en-US" sz="4000" b="1" dirty="0">
                <a:solidFill>
                  <a:schemeClr val="bg1"/>
                </a:solidFill>
                <a:effectLst>
                  <a:glow rad="139700">
                    <a:schemeClr val="tx1">
                      <a:alpha val="75000"/>
                    </a:schemeClr>
                  </a:glow>
                </a:effectLst>
                <a:latin typeface="Arial" charset="0"/>
                <a:ea typeface="ＭＳ Ｐゴシック" charset="0"/>
              </a:rPr>
              <a:t>every tribe, nation, language and </a:t>
            </a:r>
            <a:r>
              <a:rPr lang="en-US" sz="4000" b="1" dirty="0" smtClean="0">
                <a:solidFill>
                  <a:schemeClr val="bg1"/>
                </a:solidFill>
                <a:effectLst>
                  <a:glow rad="139700">
                    <a:schemeClr val="tx1">
                      <a:alpha val="75000"/>
                    </a:schemeClr>
                  </a:glow>
                </a:effectLst>
                <a:latin typeface="Arial" charset="0"/>
                <a:ea typeface="ＭＳ Ｐゴシック" charset="0"/>
              </a:rPr>
              <a:t>people</a:t>
            </a:r>
            <a:r>
              <a:rPr lang="en-US" altLang="ja-JP" sz="4000" b="1" dirty="0" smtClean="0">
                <a:solidFill>
                  <a:schemeClr val="bg1"/>
                </a:solidFill>
                <a:effectLst>
                  <a:glow rad="139700">
                    <a:schemeClr val="tx1">
                      <a:alpha val="75000"/>
                    </a:schemeClr>
                  </a:glow>
                </a:effectLst>
                <a:latin typeface="Arial" charset="0"/>
                <a:ea typeface="ＭＳ Ｐゴシック" charset="0"/>
              </a:rPr>
              <a:t>"</a:t>
            </a:r>
            <a:r>
              <a:rPr lang="en-US" sz="4000" b="1" dirty="0" smtClean="0">
                <a:solidFill>
                  <a:schemeClr val="bg1"/>
                </a:solidFill>
                <a:effectLst>
                  <a:glow rad="139700">
                    <a:schemeClr val="tx1">
                      <a:alpha val="75000"/>
                    </a:schemeClr>
                  </a:glow>
                </a:effectLst>
                <a:latin typeface="Arial" charset="0"/>
                <a:ea typeface="ＭＳ Ｐゴシック" charset="0"/>
              </a:rPr>
              <a:t> (5:</a:t>
            </a:r>
            <a:r>
              <a:rPr lang="en-US" sz="4000" b="1" dirty="0">
                <a:solidFill>
                  <a:schemeClr val="bg1"/>
                </a:solidFill>
                <a:effectLst>
                  <a:glow rad="139700">
                    <a:schemeClr val="tx1">
                      <a:alpha val="75000"/>
                    </a:schemeClr>
                  </a:glow>
                </a:effectLst>
                <a:latin typeface="Arial" charset="0"/>
                <a:ea typeface="ＭＳ Ｐゴシック" charset="0"/>
              </a:rPr>
              <a:t>9)</a:t>
            </a:r>
            <a:endParaRPr lang="en-US" b="1" dirty="0">
              <a:effectLst>
                <a:glow rad="139700">
                  <a:schemeClr val="tx1">
                    <a:alpha val="75000"/>
                  </a:schemeClr>
                </a:glow>
              </a:effectLst>
              <a:latin typeface="Arial" charset="0"/>
              <a:ea typeface="ＭＳ Ｐゴシック" charset="0"/>
            </a:endParaRPr>
          </a:p>
        </p:txBody>
      </p:sp>
      <p:sp>
        <p:nvSpPr>
          <p:cNvPr id="4" name="Text Box 1041"/>
          <p:cNvSpPr txBox="1">
            <a:spLocks noChangeArrowheads="1"/>
          </p:cNvSpPr>
          <p:nvPr/>
        </p:nvSpPr>
        <p:spPr bwMode="auto">
          <a:xfrm>
            <a:off x="8426370" y="20635"/>
            <a:ext cx="687866" cy="4688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39700">
                    <a:schemeClr val="tx1">
                      <a:alpha val="75000"/>
                    </a:schemeClr>
                  </a:glow>
                </a:effectLst>
                <a:latin typeface="Arial" charset="0"/>
                <a:cs typeface="Arial"/>
              </a:defRPr>
            </a:lvl1pPr>
            <a:lvl2pPr algn="ctr">
              <a:defRPr sz="4400">
                <a:solidFill>
                  <a:schemeClr val="tx2"/>
                </a:solidFill>
                <a:latin typeface="Arial" charset="0"/>
                <a:ea typeface="ＭＳ Ｐゴシック" charset="-128"/>
                <a:cs typeface="ＭＳ Ｐゴシック" charset="-128"/>
              </a:defRPr>
            </a:lvl2pPr>
            <a:lvl3pPr algn="ctr">
              <a:defRPr sz="4400">
                <a:solidFill>
                  <a:schemeClr val="tx2"/>
                </a:solidFill>
                <a:latin typeface="Arial" charset="0"/>
                <a:ea typeface="ＭＳ Ｐゴシック" charset="-128"/>
                <a:cs typeface="ＭＳ Ｐゴシック" charset="-128"/>
              </a:defRPr>
            </a:lvl3pPr>
            <a:lvl4pPr algn="ctr">
              <a:defRPr sz="4400">
                <a:solidFill>
                  <a:schemeClr val="tx2"/>
                </a:solidFill>
                <a:latin typeface="Arial" charset="0"/>
                <a:ea typeface="ＭＳ Ｐゴシック" charset="-128"/>
                <a:cs typeface="ＭＳ Ｐゴシック" charset="-128"/>
              </a:defRPr>
            </a:lvl4pPr>
            <a:lvl5pPr algn="ctr">
              <a:defRPr sz="4400">
                <a:solidFill>
                  <a:schemeClr val="tx2"/>
                </a:solidFill>
                <a:latin typeface="Arial" charset="0"/>
                <a:ea typeface="ＭＳ Ｐゴシック" charset="-128"/>
                <a:cs typeface="ＭＳ Ｐゴシック" charset="-128"/>
              </a:defRPr>
            </a:lvl5pPr>
            <a:lvl6pPr marL="457200" algn="ctr" eaLnBrk="0" fontAlgn="base" hangingPunct="0">
              <a:spcBef>
                <a:spcPct val="0"/>
              </a:spcBef>
              <a:spcAft>
                <a:spcPct val="0"/>
              </a:spcAft>
              <a:defRPr sz="4400">
                <a:solidFill>
                  <a:schemeClr val="tx2"/>
                </a:solidFill>
                <a:latin typeface="Times New Roman" charset="0"/>
              </a:defRPr>
            </a:lvl6pPr>
            <a:lvl7pPr marL="914400" algn="ctr" eaLnBrk="0" fontAlgn="base" hangingPunct="0">
              <a:spcBef>
                <a:spcPct val="0"/>
              </a:spcBef>
              <a:spcAft>
                <a:spcPct val="0"/>
              </a:spcAft>
              <a:defRPr sz="4400">
                <a:solidFill>
                  <a:schemeClr val="tx2"/>
                </a:solidFill>
                <a:latin typeface="Times New Roman" charset="0"/>
              </a:defRPr>
            </a:lvl7pPr>
            <a:lvl8pPr marL="1371600" algn="ctr" eaLnBrk="0" fontAlgn="base" hangingPunct="0">
              <a:spcBef>
                <a:spcPct val="0"/>
              </a:spcBef>
              <a:spcAft>
                <a:spcPct val="0"/>
              </a:spcAft>
              <a:defRPr sz="4400">
                <a:solidFill>
                  <a:schemeClr val="tx2"/>
                </a:solidFill>
                <a:latin typeface="Times New Roman" charset="0"/>
              </a:defRPr>
            </a:lvl8pPr>
            <a:lvl9pPr marL="1828800" algn="ctr" eaLnBrk="0" fontAlgn="base" hangingPunct="0">
              <a:spcBef>
                <a:spcPct val="0"/>
              </a:spcBef>
              <a:spcAft>
                <a:spcPct val="0"/>
              </a:spcAft>
              <a:defRPr sz="4400">
                <a:solidFill>
                  <a:schemeClr val="tx2"/>
                </a:solidFill>
                <a:latin typeface="Times New Roman" charset="0"/>
              </a:defRPr>
            </a:lvl9pPr>
          </a:lstStyle>
          <a:p>
            <a:pPr defTabSz="914400" eaLnBrk="0" fontAlgn="base" hangingPunct="0">
              <a:spcBef>
                <a:spcPct val="0"/>
              </a:spcBef>
              <a:spcAft>
                <a:spcPct val="0"/>
              </a:spcAft>
            </a:pPr>
            <a:r>
              <a:rPr lang="en-US" sz="2400" dirty="0">
                <a:solidFill>
                  <a:srgbClr val="FFFFFF"/>
                </a:solidFill>
                <a:effectLst>
                  <a:glow rad="139700">
                    <a:srgbClr val="000000">
                      <a:alpha val="75000"/>
                    </a:srgbClr>
                  </a:glow>
                </a:effectLst>
                <a:ea typeface="ＭＳ Ｐゴシック" charset="0"/>
              </a:rPr>
              <a:t>369</a:t>
            </a:r>
          </a:p>
        </p:txBody>
      </p:sp>
    </p:spTree>
    <p:extLst>
      <p:ext uri="{BB962C8B-B14F-4D97-AF65-F5344CB8AC3E}">
        <p14:creationId xmlns:p14="http://schemas.microsoft.com/office/powerpoint/2010/main" val="49757832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5587"/>
            <a:ext cx="9144000" cy="705844"/>
          </a:xfrm>
          <a:noFill/>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Worldwide Belief in God</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988271"/>
            <a:ext cx="9144000" cy="5869729"/>
          </a:xfrm>
          <a:prstGeom prst="rect">
            <a:avLst/>
          </a:prstGeom>
        </p:spPr>
      </p:pic>
    </p:spTree>
    <p:extLst>
      <p:ext uri="{BB962C8B-B14F-4D97-AF65-F5344CB8AC3E}">
        <p14:creationId xmlns:p14="http://schemas.microsoft.com/office/powerpoint/2010/main" val="1631156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68301"/>
            <a:ext cx="9144000" cy="6022428"/>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Marriage Covenant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7559321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528" y="0"/>
            <a:ext cx="9165528"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1914597"/>
          </a:xfrm>
          <a:noFill/>
          <a:effectLst>
            <a:outerShdw blurRad="63500" dist="35921" dir="2700000" algn="ctr" rotWithShape="0">
              <a:schemeClr val="tx2">
                <a:alpha val="74998"/>
              </a:schemeClr>
            </a:outerShdw>
          </a:effectLst>
          <a:extLst/>
        </p:spPr>
        <p:txBody>
          <a:bodyPr anchor="t"/>
          <a:lstStyle/>
          <a:p>
            <a:pPr>
              <a:defRPr/>
            </a:pPr>
            <a:r>
              <a:rPr lang="en-US" sz="3600" b="1" dirty="0" smtClean="0">
                <a:effectLst>
                  <a:glow rad="406400">
                    <a:schemeClr val="tx1"/>
                  </a:glow>
                </a:effectLst>
                <a:latin typeface="Arial" charset="0"/>
                <a:ea typeface="ＭＳ Ｐゴシック" charset="0"/>
                <a:cs typeface="ＭＳ Ｐゴシック" charset="0"/>
              </a:rPr>
              <a:t>"And </a:t>
            </a:r>
            <a:r>
              <a:rPr lang="en-US" sz="3600" b="1" dirty="0">
                <a:effectLst>
                  <a:glow rad="406400">
                    <a:schemeClr val="tx1"/>
                  </a:glow>
                </a:effectLst>
                <a:latin typeface="Arial" charset="0"/>
                <a:ea typeface="ＭＳ Ｐゴシック" charset="0"/>
                <a:cs typeface="ＭＳ Ｐゴシック" charset="0"/>
              </a:rPr>
              <a:t>I will forgive their wickedness, </a:t>
            </a:r>
            <a:r>
              <a:rPr lang="en-US" sz="3600" b="1" dirty="0" smtClean="0">
                <a:effectLst>
                  <a:glow rad="406400">
                    <a:schemeClr val="tx1"/>
                  </a:glow>
                </a:effectLst>
                <a:latin typeface="Arial" charset="0"/>
                <a:ea typeface="ＭＳ Ｐゴシック" charset="0"/>
                <a:cs typeface="ＭＳ Ｐゴシック" charset="0"/>
              </a:rPr>
              <a:t>and </a:t>
            </a:r>
            <a:r>
              <a:rPr lang="en-US" sz="3600" b="1" dirty="0">
                <a:effectLst>
                  <a:glow rad="406400">
                    <a:schemeClr val="tx1"/>
                  </a:glow>
                </a:effectLst>
                <a:latin typeface="Arial" charset="0"/>
                <a:ea typeface="ＭＳ Ｐゴシック" charset="0"/>
                <a:cs typeface="ＭＳ Ｐゴシック" charset="0"/>
              </a:rPr>
              <a:t>I will never again remember their </a:t>
            </a:r>
            <a:r>
              <a:rPr lang="en-US" sz="3600" b="1" dirty="0" smtClean="0">
                <a:effectLst>
                  <a:glow rad="406400">
                    <a:schemeClr val="tx1"/>
                  </a:glow>
                </a:effectLst>
                <a:latin typeface="Arial" charset="0"/>
                <a:ea typeface="ＭＳ Ｐゴシック" charset="0"/>
                <a:cs typeface="ＭＳ Ｐゴシック" charset="0"/>
              </a:rPr>
              <a:t>sins" </a:t>
            </a:r>
            <a:br>
              <a:rPr lang="en-US" sz="3600" b="1" dirty="0" smtClean="0">
                <a:effectLst>
                  <a:glow rad="406400">
                    <a:schemeClr val="tx1"/>
                  </a:glow>
                </a:effectLst>
                <a:latin typeface="Arial" charset="0"/>
                <a:ea typeface="ＭＳ Ｐゴシック" charset="0"/>
                <a:cs typeface="ＭＳ Ｐゴシック" charset="0"/>
              </a:rPr>
            </a:br>
            <a:r>
              <a:rPr lang="en-US" sz="3600" b="1" dirty="0" smtClean="0">
                <a:effectLst>
                  <a:glow rad="406400">
                    <a:schemeClr val="tx1"/>
                  </a:glow>
                </a:effectLst>
                <a:latin typeface="Arial" charset="0"/>
                <a:ea typeface="ＭＳ Ｐゴシック" charset="0"/>
                <a:cs typeface="ＭＳ Ｐゴシック" charset="0"/>
              </a:rPr>
              <a:t>(8:12 </a:t>
            </a:r>
            <a:r>
              <a:rPr lang="en-US" sz="3200" b="1" dirty="0" smtClean="0">
                <a:effectLst>
                  <a:glow rad="406400">
                    <a:schemeClr val="tx1"/>
                  </a:glow>
                </a:effectLst>
                <a:latin typeface="Arial" charset="0"/>
                <a:ea typeface="ＭＳ Ｐゴシック" charset="0"/>
                <a:cs typeface="ＭＳ Ｐゴシック" charset="0"/>
              </a:rPr>
              <a:t>NLT</a:t>
            </a:r>
            <a:r>
              <a:rPr lang="en-US" sz="3600" b="1" dirty="0" smtClean="0">
                <a:effectLst>
                  <a:glow rad="406400">
                    <a:schemeClr val="tx1"/>
                  </a:glow>
                </a:effectLst>
                <a:latin typeface="Arial" charset="0"/>
                <a:ea typeface="ＭＳ Ｐゴシック" charset="0"/>
                <a:cs typeface="ＭＳ Ｐゴシック" charset="0"/>
              </a:rPr>
              <a:t>).</a:t>
            </a:r>
            <a:endParaRPr lang="en-US" sz="3600" b="1" dirty="0">
              <a:effectLst>
                <a:glow rad="4064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350755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60499"/>
            <a:ext cx="9104540" cy="6069693"/>
          </a:xfrm>
          <a:prstGeom prst="rect">
            <a:avLst/>
          </a:prstGeom>
        </p:spPr>
      </p:pic>
      <p:sp>
        <p:nvSpPr>
          <p:cNvPr id="900098" name="Rectangle 2"/>
          <p:cNvSpPr>
            <a:spLocks noGrp="1" noChangeArrowheads="1"/>
          </p:cNvSpPr>
          <p:nvPr>
            <p:ph type="ctrTitle"/>
          </p:nvPr>
        </p:nvSpPr>
        <p:spPr>
          <a:xfrm>
            <a:off x="-39460" y="1"/>
            <a:ext cx="9144000" cy="1678850"/>
          </a:xfrm>
          <a:solidFill>
            <a:schemeClr val="tx1"/>
          </a:solidFill>
          <a:effectLst>
            <a:outerShdw blurRad="63500" dist="35921" dir="2700000" algn="ctr" rotWithShape="0">
              <a:schemeClr val="tx2">
                <a:alpha val="74998"/>
              </a:schemeClr>
            </a:outerShdw>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Yom Kippur (the Day of Atonement) looks each year to the </a:t>
            </a:r>
            <a:r>
              <a:rPr lang="en-US" sz="3600" b="1" dirty="0">
                <a:effectLst>
                  <a:glow rad="127000">
                    <a:schemeClr val="tx1"/>
                  </a:glow>
                </a:effectLst>
                <a:latin typeface="Arial" charset="0"/>
                <a:ea typeface="ＭＳ Ｐゴシック" charset="0"/>
                <a:cs typeface="ＭＳ Ｐゴシック" charset="0"/>
              </a:rPr>
              <a:t>f</a:t>
            </a:r>
            <a:r>
              <a:rPr lang="en-US" sz="3600" b="1" dirty="0" smtClean="0">
                <a:effectLst>
                  <a:glow rad="127000">
                    <a:schemeClr val="tx1"/>
                  </a:glow>
                </a:effectLst>
                <a:latin typeface="Arial" charset="0"/>
                <a:ea typeface="ＭＳ Ｐゴシック" charset="0"/>
                <a:cs typeface="ＭＳ Ｐゴシック" charset="0"/>
              </a:rPr>
              <a:t>orgiveness in the New Covenant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19027971"/>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Yom Kippur</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4" name="Rectangle 2"/>
          <p:cNvSpPr txBox="1">
            <a:spLocks noChangeArrowheads="1"/>
          </p:cNvSpPr>
          <p:nvPr/>
        </p:nvSpPr>
        <p:spPr bwMode="auto">
          <a:xfrm>
            <a:off x="853922" y="4370817"/>
            <a:ext cx="5517600" cy="645711"/>
          </a:xfrm>
          <a:prstGeom prst="rect">
            <a:avLst/>
          </a:prstGeom>
          <a:solidFill>
            <a:srgbClr val="540000"/>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smtClean="0">
                <a:solidFill>
                  <a:srgbClr val="FFFFFF"/>
                </a:solidFill>
                <a:effectLst/>
                <a:latin typeface="Arial" charset="0"/>
                <a:ea typeface="ＭＳ Ｐゴシック" charset="0"/>
                <a:cs typeface="ＭＳ Ｐゴシック" charset="0"/>
              </a:rPr>
              <a:t>Wishing you a happy Yom Kippur</a:t>
            </a:r>
            <a:endParaRPr lang="en-US" sz="2400" b="1" dirty="0">
              <a:solidFill>
                <a:srgbClr val="FFFFFF"/>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2032940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753336"/>
            <a:ext cx="6156996" cy="4104664"/>
          </a:xfrm>
          <a:prstGeom prst="rect">
            <a:avLst/>
          </a:prstGeom>
        </p:spPr>
      </p:pic>
      <p:sp>
        <p:nvSpPr>
          <p:cNvPr id="900098" name="Rectangle 2"/>
          <p:cNvSpPr>
            <a:spLocks noGrp="1" noChangeArrowheads="1"/>
          </p:cNvSpPr>
          <p:nvPr>
            <p:ph type="ctrTitle"/>
          </p:nvPr>
        </p:nvSpPr>
        <p:spPr>
          <a:xfrm>
            <a:off x="0" y="0"/>
            <a:ext cx="9144000" cy="876816"/>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New Covenant Blessings</a:t>
            </a:r>
            <a:endParaRPr lang="en-US" sz="48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876519"/>
            <a:ext cx="8675767" cy="33752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3600" b="1" dirty="0">
                <a:solidFill>
                  <a:srgbClr val="FFFF00"/>
                </a:solidFill>
                <a:effectLst>
                  <a:glow rad="127000">
                    <a:schemeClr val="tx1"/>
                  </a:glow>
                </a:effectLst>
                <a:latin typeface="Arial" charset="0"/>
                <a:ea typeface="ＭＳ Ｐゴシック" charset="0"/>
                <a:cs typeface="ＭＳ Ｐゴシック" charset="0"/>
              </a:rPr>
              <a:t>Motivation</a:t>
            </a:r>
            <a:r>
              <a:rPr lang="en-US" sz="3600" b="1" dirty="0">
                <a:effectLst>
                  <a:glow rad="127000">
                    <a:schemeClr val="tx1"/>
                  </a:glow>
                </a:effectLst>
                <a:latin typeface="Arial" charset="0"/>
                <a:ea typeface="ＭＳ Ｐゴシック" charset="0"/>
                <a:cs typeface="ＭＳ Ｐゴシック" charset="0"/>
              </a:rPr>
              <a:t> to obey God </a:t>
            </a:r>
            <a:r>
              <a:rPr lang="en-US" sz="3600" b="1" dirty="0" smtClean="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8:10a)</a:t>
            </a:r>
          </a:p>
          <a:p>
            <a:pPr algn="r">
              <a:defRPr/>
            </a:pPr>
            <a:r>
              <a:rPr lang="en-US" sz="3600" b="1" dirty="0">
                <a:solidFill>
                  <a:srgbClr val="FFFF00"/>
                </a:solidFill>
                <a:effectLst>
                  <a:glow rad="127000">
                    <a:schemeClr val="tx1"/>
                  </a:glow>
                </a:effectLst>
                <a:latin typeface="Arial" charset="0"/>
                <a:ea typeface="ＭＳ Ｐゴシック" charset="0"/>
                <a:cs typeface="ＭＳ Ｐゴシック" charset="0"/>
              </a:rPr>
              <a:t>Relationship</a:t>
            </a:r>
            <a:r>
              <a:rPr lang="en-US" sz="3600" b="1" dirty="0">
                <a:effectLst>
                  <a:glow rad="127000">
                    <a:schemeClr val="tx1"/>
                  </a:glow>
                </a:effectLst>
                <a:latin typeface="Arial" charset="0"/>
                <a:ea typeface="ＭＳ Ｐゴシック" charset="0"/>
                <a:cs typeface="ＭＳ Ｐゴシック" charset="0"/>
              </a:rPr>
              <a:t> with God (8:10b)</a:t>
            </a:r>
          </a:p>
          <a:p>
            <a:pPr algn="r">
              <a:defRPr/>
            </a:pPr>
            <a:r>
              <a:rPr lang="en-US" sz="3600" b="1" dirty="0">
                <a:solidFill>
                  <a:srgbClr val="FFFF00"/>
                </a:solidFill>
                <a:effectLst>
                  <a:glow rad="127000">
                    <a:schemeClr val="tx1"/>
                  </a:glow>
                </a:effectLst>
                <a:latin typeface="Arial" charset="0"/>
                <a:ea typeface="ＭＳ Ｐゴシック" charset="0"/>
                <a:cs typeface="ＭＳ Ｐゴシック" charset="0"/>
              </a:rPr>
              <a:t>Knowledge</a:t>
            </a:r>
            <a:r>
              <a:rPr lang="en-US" sz="3600" b="1" dirty="0">
                <a:effectLst>
                  <a:glow rad="127000">
                    <a:schemeClr val="tx1"/>
                  </a:glow>
                </a:effectLst>
                <a:latin typeface="Arial" charset="0"/>
                <a:ea typeface="ＭＳ Ｐゴシック" charset="0"/>
                <a:cs typeface="ＭＳ Ｐゴシック" charset="0"/>
              </a:rPr>
              <a:t> of God (8:11)</a:t>
            </a:r>
          </a:p>
          <a:p>
            <a:pPr algn="r">
              <a:defRPr/>
            </a:pPr>
            <a:r>
              <a:rPr lang="en-US" sz="3600" b="1" dirty="0">
                <a:solidFill>
                  <a:srgbClr val="FFFF00"/>
                </a:solidFill>
                <a:effectLst>
                  <a:glow rad="127000">
                    <a:schemeClr val="tx1"/>
                  </a:glow>
                </a:effectLst>
                <a:latin typeface="Arial" charset="0"/>
                <a:ea typeface="ＭＳ Ｐゴシック" charset="0"/>
                <a:cs typeface="ＭＳ Ｐゴシック" charset="0"/>
              </a:rPr>
              <a:t>Forgiveness</a:t>
            </a:r>
            <a:r>
              <a:rPr lang="en-US" sz="3600" b="1" dirty="0">
                <a:effectLst>
                  <a:glow rad="127000">
                    <a:schemeClr val="tx1"/>
                  </a:glow>
                </a:effectLst>
                <a:latin typeface="Arial" charset="0"/>
                <a:ea typeface="ＭＳ Ｐゴシック" charset="0"/>
                <a:cs typeface="ＭＳ Ｐゴシック" charset="0"/>
              </a:rPr>
              <a:t> of sin (8:12)</a:t>
            </a:r>
          </a:p>
        </p:txBody>
      </p:sp>
    </p:spTree>
    <p:extLst>
      <p:ext uri="{BB962C8B-B14F-4D97-AF65-F5344CB8AC3E}">
        <p14:creationId xmlns:p14="http://schemas.microsoft.com/office/powerpoint/2010/main" val="410930259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0396" y="53750"/>
            <a:ext cx="9144000" cy="1345293"/>
          </a:xfrm>
          <a:effectLst>
            <a:outerShdw blurRad="63500" dist="35921" dir="2700000" algn="ctr" rotWithShape="0">
              <a:schemeClr val="tx2">
                <a:alpha val="74998"/>
              </a:schemeClr>
            </a:outerShdw>
          </a:effectLst>
          <a:extLst/>
        </p:spPr>
        <p:txBody>
          <a:bodyPr/>
          <a:lstStyle/>
          <a:p>
            <a:pPr>
              <a:defRPr/>
            </a:pPr>
            <a:r>
              <a:rPr lang="en-US" sz="4800" b="1" dirty="0">
                <a:effectLst>
                  <a:glow rad="127000">
                    <a:schemeClr val="tx1"/>
                  </a:glow>
                </a:effectLst>
                <a:latin typeface="Arial" charset="0"/>
                <a:ea typeface="ＭＳ Ｐゴシック" charset="0"/>
                <a:cs typeface="ＭＳ Ｐゴシック" charset="0"/>
              </a:rPr>
              <a:t>The obsolete old covenant would soon disappear (8:13</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86318"/>
            <a:ext cx="9144000" cy="5171682"/>
          </a:xfrm>
          <a:prstGeom prst="rect">
            <a:avLst/>
          </a:prstGeom>
        </p:spPr>
      </p:pic>
    </p:spTree>
    <p:extLst>
      <p:ext uri="{BB962C8B-B14F-4D97-AF65-F5344CB8AC3E}">
        <p14:creationId xmlns:p14="http://schemas.microsoft.com/office/powerpoint/2010/main" val="316703207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89590"/>
            <a:ext cx="5540703" cy="694759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540702" y="116632"/>
            <a:ext cx="3603298" cy="6741368"/>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"When </a:t>
            </a:r>
            <a:r>
              <a:rPr lang="en-US" sz="3600" b="1" dirty="0">
                <a:effectLst>
                  <a:glow rad="127000">
                    <a:schemeClr val="tx1"/>
                  </a:glow>
                </a:effectLst>
                <a:latin typeface="Arial" charset="0"/>
                <a:ea typeface="ＭＳ Ｐゴシック" charset="0"/>
                <a:cs typeface="ＭＳ Ｐゴシック" charset="0"/>
              </a:rPr>
              <a:t>God speaks of a </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new</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covenant, it means he has made the first one obsolete. It is now out of date and will soon </a:t>
            </a:r>
            <a:r>
              <a:rPr lang="en-US" sz="3600" b="1" dirty="0" smtClean="0">
                <a:effectLst>
                  <a:glow rad="127000">
                    <a:schemeClr val="tx1"/>
                  </a:glow>
                </a:effectLst>
                <a:latin typeface="Arial" charset="0"/>
                <a:ea typeface="ＭＳ Ｐゴシック" charset="0"/>
                <a:cs typeface="ＭＳ Ｐゴシック" charset="0"/>
              </a:rPr>
              <a:t>disappear"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(8:13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638254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8" name="Picture 2" descr="JEWOT007"/>
          <p:cNvPicPr>
            <a:picLocks noChangeAspect="1" noChangeArrowheads="1"/>
          </p:cNvPicPr>
          <p:nvPr/>
        </p:nvPicPr>
        <p:blipFill>
          <a:blip r:embed="rId3">
            <a:lum bright="-38000"/>
            <a:extLst>
              <a:ext uri="{28A0092B-C50C-407E-A947-70E740481C1C}">
                <a14:useLocalDpi xmlns:a14="http://schemas.microsoft.com/office/drawing/2010/main"/>
              </a:ext>
            </a:extLst>
          </a:blip>
          <a:srcRect/>
          <a:stretch>
            <a:fillRect/>
          </a:stretch>
        </p:blipFill>
        <p:spPr bwMode="auto">
          <a:xfrm>
            <a:off x="-457200" y="-152400"/>
            <a:ext cx="102108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Rectangle 3"/>
          <p:cNvSpPr>
            <a:spLocks noRot="1" noChangeArrowheads="1"/>
          </p:cNvSpPr>
          <p:nvPr/>
        </p:nvSpPr>
        <p:spPr bwMode="auto">
          <a:xfrm>
            <a:off x="1691680" y="1022648"/>
            <a:ext cx="6048672" cy="2478360"/>
          </a:xfrm>
          <a:prstGeom prst="rect">
            <a:avLst/>
          </a:prstGeom>
          <a:noFill/>
          <a:ln w="9525">
            <a:noFill/>
            <a:miter lim="800000"/>
            <a:headEnd/>
            <a:tailEnd/>
          </a:ln>
          <a:effectLst/>
        </p:spPr>
        <p:txBody>
          <a:bodyPr anchor="ctr"/>
          <a:lstStyle/>
          <a:p>
            <a:pPr defTabSz="914400" fontAlgn="base">
              <a:spcBef>
                <a:spcPct val="0"/>
              </a:spcBef>
              <a:spcAft>
                <a:spcPct val="0"/>
              </a:spcAft>
            </a:pPr>
            <a:r>
              <a:rPr lang="en-US" altLang="zh-CN" sz="2800" b="1" i="1" dirty="0" smtClean="0">
                <a:solidFill>
                  <a:srgbClr val="FFFFFF"/>
                </a:solidFill>
                <a:effectLst>
                  <a:outerShdw blurRad="38100" dist="38100" dir="2700000" algn="tl">
                    <a:srgbClr val="000000"/>
                  </a:outerShdw>
                </a:effectLst>
                <a:latin typeface="Arial" charset="0"/>
                <a:ea typeface="ＭＳ Ｐゴシック" charset="0"/>
                <a:cs typeface="SimSun" charset="0"/>
              </a:rPr>
              <a:t>"By </a:t>
            </a:r>
            <a:r>
              <a:rPr lang="en-US" altLang="zh-CN" sz="2800" b="1" i="1" dirty="0">
                <a:solidFill>
                  <a:srgbClr val="FFFFFF"/>
                </a:solidFill>
                <a:effectLst>
                  <a:outerShdw blurRad="38100" dist="38100" dir="2700000" algn="tl">
                    <a:srgbClr val="000000"/>
                  </a:outerShdw>
                </a:effectLst>
                <a:latin typeface="Arial" charset="0"/>
                <a:ea typeface="ＭＳ Ｐゴシック" charset="0"/>
                <a:cs typeface="SimSun" charset="0"/>
              </a:rPr>
              <a:t>calling this covenant </a:t>
            </a:r>
            <a:r>
              <a:rPr lang="fr-FR" altLang="zh-CN" sz="2800" b="1" i="1" dirty="0" smtClean="0">
                <a:solidFill>
                  <a:srgbClr val="FFFFFF"/>
                </a:solidFill>
                <a:effectLst>
                  <a:outerShdw blurRad="38100" dist="38100" dir="2700000" algn="tl">
                    <a:srgbClr val="000000"/>
                  </a:outerShdw>
                </a:effectLst>
                <a:latin typeface="Arial" charset="0"/>
                <a:ea typeface="ＭＳ Ｐゴシック" charset="0"/>
                <a:cs typeface="SimSun" charset="0"/>
              </a:rPr>
              <a:t>'</a:t>
            </a:r>
            <a:r>
              <a:rPr lang="en-US" altLang="zh-CN" sz="2800" b="1" i="1" dirty="0" smtClean="0">
                <a:solidFill>
                  <a:srgbClr val="FFFFFF"/>
                </a:solidFill>
                <a:effectLst>
                  <a:outerShdw blurRad="38100" dist="38100" dir="2700000" algn="tl">
                    <a:srgbClr val="000000"/>
                  </a:outerShdw>
                </a:effectLst>
                <a:latin typeface="Arial" charset="0"/>
                <a:ea typeface="ＭＳ Ｐゴシック" charset="0"/>
                <a:cs typeface="SimSun" charset="0"/>
              </a:rPr>
              <a:t>new,</a:t>
            </a:r>
            <a:r>
              <a:rPr lang="fr-FR" altLang="zh-CN" sz="2800" b="1" i="1" dirty="0" smtClean="0">
                <a:solidFill>
                  <a:srgbClr val="FFFFFF"/>
                </a:solidFill>
                <a:effectLst>
                  <a:outerShdw blurRad="38100" dist="38100" dir="2700000" algn="tl">
                    <a:srgbClr val="000000"/>
                  </a:outerShdw>
                </a:effectLst>
                <a:latin typeface="Arial" charset="0"/>
                <a:ea typeface="ＭＳ Ｐゴシック" charset="0"/>
                <a:cs typeface="SimSun" charset="0"/>
              </a:rPr>
              <a:t>'</a:t>
            </a:r>
            <a:r>
              <a:rPr lang="en-US" altLang="zh-CN" sz="2800" b="1" i="1" dirty="0" smtClean="0">
                <a:solidFill>
                  <a:srgbClr val="FFFFFF"/>
                </a:solidFill>
                <a:effectLst>
                  <a:outerShdw blurRad="38100" dist="38100" dir="2700000" algn="tl">
                    <a:srgbClr val="000000"/>
                  </a:outerShdw>
                </a:effectLst>
                <a:latin typeface="Arial" charset="0"/>
                <a:ea typeface="ＭＳ Ｐゴシック" charset="0"/>
                <a:cs typeface="SimSun" charset="0"/>
              </a:rPr>
              <a:t> </a:t>
            </a:r>
            <a:br>
              <a:rPr lang="en-US" altLang="zh-CN" sz="2800" b="1" i="1" dirty="0" smtClean="0">
                <a:solidFill>
                  <a:srgbClr val="FFFFFF"/>
                </a:solidFill>
                <a:effectLst>
                  <a:outerShdw blurRad="38100" dist="38100" dir="2700000" algn="tl">
                    <a:srgbClr val="000000"/>
                  </a:outerShdw>
                </a:effectLst>
                <a:latin typeface="Arial" charset="0"/>
                <a:ea typeface="ＭＳ Ｐゴシック" charset="0"/>
                <a:cs typeface="SimSun" charset="0"/>
              </a:rPr>
            </a:br>
            <a:r>
              <a:rPr lang="en-US" altLang="zh-CN" sz="2800" b="1" i="1" dirty="0" smtClean="0">
                <a:solidFill>
                  <a:srgbClr val="FFFFFF"/>
                </a:solidFill>
                <a:effectLst>
                  <a:outerShdw blurRad="38100" dist="38100" dir="2700000" algn="tl">
                    <a:srgbClr val="000000"/>
                  </a:outerShdw>
                </a:effectLst>
                <a:latin typeface="Arial" charset="0"/>
                <a:ea typeface="ＭＳ Ｐゴシック" charset="0"/>
                <a:cs typeface="SimSun" charset="0"/>
              </a:rPr>
              <a:t>he </a:t>
            </a:r>
            <a:r>
              <a:rPr lang="en-US" altLang="zh-CN" sz="2800" b="1" i="1" dirty="0">
                <a:solidFill>
                  <a:srgbClr val="FFFFFF"/>
                </a:solidFill>
                <a:effectLst>
                  <a:outerShdw blurRad="38100" dist="38100" dir="2700000" algn="tl">
                    <a:srgbClr val="000000"/>
                  </a:outerShdw>
                </a:effectLst>
                <a:latin typeface="Arial" charset="0"/>
                <a:ea typeface="ＭＳ Ｐゴシック" charset="0"/>
                <a:cs typeface="SimSun" charset="0"/>
              </a:rPr>
              <a:t>has made the first one </a:t>
            </a:r>
            <a:r>
              <a:rPr lang="en-US" altLang="zh-CN" sz="2800" b="1" i="1" dirty="0">
                <a:solidFill>
                  <a:srgbClr val="FFFF00"/>
                </a:solidFill>
                <a:effectLst>
                  <a:outerShdw blurRad="38100" dist="38100" dir="2700000" algn="tl">
                    <a:srgbClr val="000000"/>
                  </a:outerShdw>
                </a:effectLst>
                <a:latin typeface="Arial" charset="0"/>
                <a:ea typeface="ＭＳ Ｐゴシック" charset="0"/>
                <a:cs typeface="SimSun" charset="0"/>
              </a:rPr>
              <a:t>obsolete</a:t>
            </a:r>
            <a:r>
              <a:rPr lang="en-US" altLang="zh-CN" sz="2800" b="1" i="1" dirty="0">
                <a:solidFill>
                  <a:srgbClr val="FFFFFF"/>
                </a:solidFill>
                <a:effectLst>
                  <a:outerShdw blurRad="38100" dist="38100" dir="2700000" algn="tl">
                    <a:srgbClr val="000000"/>
                  </a:outerShdw>
                </a:effectLst>
                <a:latin typeface="Arial" charset="0"/>
                <a:ea typeface="ＭＳ Ｐゴシック" charset="0"/>
                <a:cs typeface="SimSun" charset="0"/>
              </a:rPr>
              <a:t>; and what is o</a:t>
            </a:r>
            <a:r>
              <a:rPr lang="en-US" altLang="zh-CN" sz="2800" b="1" i="1" dirty="0" smtClean="0">
                <a:solidFill>
                  <a:srgbClr val="FFFFFF"/>
                </a:solidFill>
                <a:effectLst>
                  <a:outerShdw blurRad="38100" dist="38100" dir="2700000" algn="tl">
                    <a:srgbClr val="000000"/>
                  </a:outerShdw>
                </a:effectLst>
                <a:latin typeface="Arial" charset="0"/>
                <a:ea typeface="ＭＳ Ｐゴシック" charset="0"/>
                <a:cs typeface="SimSun" charset="0"/>
              </a:rPr>
              <a:t>bsolete </a:t>
            </a:r>
            <a:r>
              <a:rPr lang="en-US" altLang="zh-CN" sz="2800" b="1" i="1" dirty="0">
                <a:solidFill>
                  <a:srgbClr val="FFFFFF"/>
                </a:solidFill>
                <a:effectLst>
                  <a:outerShdw blurRad="38100" dist="38100" dir="2700000" algn="tl">
                    <a:srgbClr val="000000"/>
                  </a:outerShdw>
                </a:effectLst>
                <a:latin typeface="Arial" charset="0"/>
                <a:ea typeface="ＭＳ Ｐゴシック" charset="0"/>
                <a:cs typeface="SimSun" charset="0"/>
              </a:rPr>
              <a:t>and aging will soon </a:t>
            </a:r>
            <a:r>
              <a:rPr lang="en-US" altLang="zh-CN" sz="2800" b="1" i="1" dirty="0">
                <a:solidFill>
                  <a:srgbClr val="FFFF00"/>
                </a:solidFill>
                <a:effectLst>
                  <a:outerShdw blurRad="38100" dist="38100" dir="2700000" algn="tl">
                    <a:srgbClr val="000000"/>
                  </a:outerShdw>
                </a:effectLst>
                <a:latin typeface="Arial" charset="0"/>
                <a:ea typeface="ＭＳ Ｐゴシック" charset="0"/>
                <a:cs typeface="SimSun" charset="0"/>
              </a:rPr>
              <a:t>disappear</a:t>
            </a:r>
            <a:r>
              <a:rPr lang="en-US" altLang="zh-CN" sz="2800" b="1" i="1" dirty="0" smtClean="0">
                <a:solidFill>
                  <a:srgbClr val="FFFFFF"/>
                </a:solidFill>
                <a:effectLst>
                  <a:outerShdw blurRad="38100" dist="38100" dir="2700000" algn="tl">
                    <a:srgbClr val="000000"/>
                  </a:outerShdw>
                </a:effectLst>
                <a:latin typeface="Arial" charset="0"/>
                <a:ea typeface="ＭＳ Ｐゴシック" charset="0"/>
                <a:cs typeface="SimSun" charset="0"/>
              </a:rPr>
              <a:t>.</a:t>
            </a:r>
            <a:r>
              <a:rPr lang="en-US" altLang="zh-CN" sz="2800" b="1" i="1" baseline="30000" dirty="0" smtClean="0">
                <a:solidFill>
                  <a:srgbClr val="FFFFFF"/>
                </a:solidFill>
                <a:effectLst>
                  <a:outerShdw blurRad="38100" dist="38100" dir="2700000" algn="tl">
                    <a:srgbClr val="000000"/>
                  </a:outerShdw>
                </a:effectLst>
                <a:latin typeface="Arial" charset="0"/>
                <a:ea typeface="ＭＳ Ｐゴシック" charset="0"/>
                <a:cs typeface="SimSun" charset="0"/>
              </a:rPr>
              <a:t>"</a:t>
            </a:r>
            <a:endParaRPr lang="en-US" sz="2800" b="1" i="1" baseline="30000" dirty="0">
              <a:solidFill>
                <a:srgbClr val="FFFFFF"/>
              </a:solidFill>
              <a:effectLst>
                <a:outerShdw blurRad="38100" dist="38100" dir="2700000" algn="tl">
                  <a:srgbClr val="000000"/>
                </a:outerShdw>
              </a:effectLst>
              <a:latin typeface="Arial" charset="0"/>
              <a:ea typeface="ＭＳ Ｐゴシック" charset="0"/>
              <a:cs typeface="SimSun" charset="0"/>
            </a:endParaRPr>
          </a:p>
        </p:txBody>
      </p:sp>
      <p:sp>
        <p:nvSpPr>
          <p:cNvPr id="83972" name="Rectangle 4"/>
          <p:cNvSpPr>
            <a:spLocks noRot="1" noChangeArrowheads="1"/>
          </p:cNvSpPr>
          <p:nvPr/>
        </p:nvSpPr>
        <p:spPr bwMode="auto">
          <a:xfrm>
            <a:off x="179512" y="3501008"/>
            <a:ext cx="2286000" cy="1066800"/>
          </a:xfrm>
          <a:prstGeom prst="rect">
            <a:avLst/>
          </a:prstGeom>
          <a:noFill/>
          <a:ln w="9525">
            <a:noFill/>
            <a:miter lim="800000"/>
            <a:headEnd/>
            <a:tailEnd/>
          </a:ln>
          <a:effectLst/>
        </p:spPr>
        <p:txBody>
          <a:bodyPr anchor="ctr"/>
          <a:lstStyle/>
          <a:p>
            <a:pPr algn="ctr" defTabSz="914400" fontAlgn="base">
              <a:lnSpc>
                <a:spcPct val="130000"/>
              </a:lnSpc>
              <a:spcBef>
                <a:spcPct val="0"/>
              </a:spcBef>
              <a:spcAft>
                <a:spcPct val="0"/>
              </a:spcAft>
            </a:pPr>
            <a:r>
              <a:rPr lang="en-US" altLang="zh-CN" sz="2800" b="1" i="1" dirty="0">
                <a:solidFill>
                  <a:srgbClr val="FFFF00"/>
                </a:solidFill>
                <a:effectLst>
                  <a:outerShdw blurRad="38100" dist="38100" dir="2700000" algn="tl">
                    <a:srgbClr val="000000"/>
                  </a:outerShdw>
                </a:effectLst>
                <a:latin typeface="Arial" charset="0"/>
                <a:ea typeface="ＭＳ Ｐゴシック" charset="0"/>
                <a:cs typeface="SimSun" charset="0"/>
              </a:rPr>
              <a:t>Obsolete</a:t>
            </a:r>
            <a:r>
              <a:rPr lang="en-US" altLang="zh-CN" sz="2800" b="1" i="1" dirty="0">
                <a:solidFill>
                  <a:srgbClr val="FFFFFF"/>
                </a:solidFill>
                <a:effectLst>
                  <a:outerShdw blurRad="38100" dist="38100" dir="2700000" algn="tl">
                    <a:srgbClr val="000000"/>
                  </a:outerShdw>
                </a:effectLst>
                <a:latin typeface="Arial" charset="0"/>
                <a:ea typeface="ＭＳ Ｐゴシック" charset="0"/>
                <a:cs typeface="SimSun" charset="0"/>
              </a:rPr>
              <a:t/>
            </a:r>
            <a:br>
              <a:rPr lang="en-US" altLang="zh-CN" sz="2800" b="1" i="1" dirty="0">
                <a:solidFill>
                  <a:srgbClr val="FFFFFF"/>
                </a:solidFill>
                <a:effectLst>
                  <a:outerShdw blurRad="38100" dist="38100" dir="2700000" algn="tl">
                    <a:srgbClr val="000000"/>
                  </a:outerShdw>
                </a:effectLst>
                <a:latin typeface="Arial" charset="0"/>
                <a:ea typeface="ＭＳ Ｐゴシック" charset="0"/>
                <a:cs typeface="SimSun" charset="0"/>
              </a:rPr>
            </a:br>
            <a:r>
              <a:rPr lang="en-US" altLang="zh-CN" sz="2800" b="1" i="1" dirty="0">
                <a:solidFill>
                  <a:srgbClr val="FFFFFF"/>
                </a:solidFill>
                <a:effectLst>
                  <a:outerShdw blurRad="38100" dist="38100" dir="2700000" algn="tl">
                    <a:srgbClr val="000000"/>
                  </a:outerShdw>
                </a:effectLst>
                <a:latin typeface="Arial" charset="0"/>
                <a:ea typeface="ＭＳ Ｐゴシック" charset="0"/>
                <a:cs typeface="SimSun" charset="0"/>
              </a:rPr>
              <a:t>AD 33</a:t>
            </a:r>
            <a:endParaRPr lang="en-US" sz="2800" b="1" i="1" baseline="30000" dirty="0">
              <a:solidFill>
                <a:srgbClr val="FFFFFF"/>
              </a:solidFill>
              <a:effectLst>
                <a:outerShdw blurRad="38100" dist="38100" dir="2700000" algn="tl">
                  <a:srgbClr val="000000"/>
                </a:outerShdw>
              </a:effectLst>
              <a:latin typeface="Arial" charset="0"/>
              <a:ea typeface="ＭＳ Ｐゴシック" charset="0"/>
              <a:cs typeface="SimSun" charset="0"/>
            </a:endParaRPr>
          </a:p>
        </p:txBody>
      </p:sp>
      <p:sp>
        <p:nvSpPr>
          <p:cNvPr id="83973" name="Rectangle 5"/>
          <p:cNvSpPr>
            <a:spLocks noRot="1" noChangeArrowheads="1"/>
          </p:cNvSpPr>
          <p:nvPr/>
        </p:nvSpPr>
        <p:spPr bwMode="auto">
          <a:xfrm>
            <a:off x="2770312" y="3501008"/>
            <a:ext cx="3429000" cy="1066800"/>
          </a:xfrm>
          <a:prstGeom prst="rect">
            <a:avLst/>
          </a:prstGeom>
          <a:noFill/>
          <a:ln w="9525">
            <a:noFill/>
            <a:miter lim="800000"/>
            <a:headEnd/>
            <a:tailEnd/>
          </a:ln>
          <a:effectLst/>
        </p:spPr>
        <p:txBody>
          <a:bodyPr anchor="ctr"/>
          <a:lstStyle/>
          <a:p>
            <a:pPr algn="ctr" defTabSz="914400" fontAlgn="base">
              <a:lnSpc>
                <a:spcPct val="130000"/>
              </a:lnSpc>
              <a:spcBef>
                <a:spcPct val="0"/>
              </a:spcBef>
              <a:spcAft>
                <a:spcPct val="0"/>
              </a:spcAft>
            </a:pPr>
            <a:r>
              <a:rPr lang="en-US" altLang="zh-CN" sz="2800" b="1" i="1">
                <a:solidFill>
                  <a:srgbClr val="FFFFFF"/>
                </a:solidFill>
                <a:effectLst>
                  <a:outerShdw blurRad="38100" dist="38100" dir="2700000" algn="tl">
                    <a:srgbClr val="000000"/>
                  </a:outerShdw>
                </a:effectLst>
                <a:latin typeface="Arial" charset="0"/>
                <a:ea typeface="ＭＳ Ｐゴシック" charset="0"/>
                <a:cs typeface="SimSun" charset="0"/>
              </a:rPr>
              <a:t>Hebrews Written</a:t>
            </a:r>
            <a:br>
              <a:rPr lang="en-US" altLang="zh-CN" sz="2800" b="1" i="1">
                <a:solidFill>
                  <a:srgbClr val="FFFFFF"/>
                </a:solidFill>
                <a:effectLst>
                  <a:outerShdw blurRad="38100" dist="38100" dir="2700000" algn="tl">
                    <a:srgbClr val="000000"/>
                  </a:outerShdw>
                </a:effectLst>
                <a:latin typeface="Arial" charset="0"/>
                <a:ea typeface="ＭＳ Ｐゴシック" charset="0"/>
                <a:cs typeface="SimSun" charset="0"/>
              </a:rPr>
            </a:br>
            <a:r>
              <a:rPr lang="en-US" altLang="zh-CN" sz="2800" b="1" i="1">
                <a:solidFill>
                  <a:srgbClr val="FFFFFF"/>
                </a:solidFill>
                <a:effectLst>
                  <a:outerShdw blurRad="38100" dist="38100" dir="2700000" algn="tl">
                    <a:srgbClr val="000000"/>
                  </a:outerShdw>
                </a:effectLst>
                <a:latin typeface="Arial" charset="0"/>
                <a:ea typeface="ＭＳ Ｐゴシック" charset="0"/>
                <a:cs typeface="SimSun" charset="0"/>
              </a:rPr>
              <a:t>AD 67-68</a:t>
            </a:r>
            <a:endParaRPr lang="en-US" sz="2800" b="1" i="1" baseline="30000">
              <a:solidFill>
                <a:srgbClr val="FFFFFF"/>
              </a:solidFill>
              <a:effectLst>
                <a:outerShdw blurRad="38100" dist="38100" dir="2700000" algn="tl">
                  <a:srgbClr val="000000"/>
                </a:outerShdw>
              </a:effectLst>
              <a:latin typeface="Arial" charset="0"/>
              <a:ea typeface="ＭＳ Ｐゴシック" charset="0"/>
              <a:cs typeface="SimSun" charset="0"/>
            </a:endParaRPr>
          </a:p>
        </p:txBody>
      </p:sp>
      <p:sp>
        <p:nvSpPr>
          <p:cNvPr id="83974" name="Rectangle 6"/>
          <p:cNvSpPr>
            <a:spLocks noRot="1" noChangeArrowheads="1"/>
          </p:cNvSpPr>
          <p:nvPr/>
        </p:nvSpPr>
        <p:spPr bwMode="auto">
          <a:xfrm>
            <a:off x="6427912" y="3501008"/>
            <a:ext cx="2743200" cy="1066800"/>
          </a:xfrm>
          <a:prstGeom prst="rect">
            <a:avLst/>
          </a:prstGeom>
          <a:noFill/>
          <a:ln w="9525">
            <a:noFill/>
            <a:miter lim="800000"/>
            <a:headEnd/>
            <a:tailEnd/>
          </a:ln>
          <a:effectLst/>
        </p:spPr>
        <p:txBody>
          <a:bodyPr anchor="ctr"/>
          <a:lstStyle/>
          <a:p>
            <a:pPr algn="ctr" defTabSz="914400" fontAlgn="base">
              <a:lnSpc>
                <a:spcPct val="130000"/>
              </a:lnSpc>
              <a:spcBef>
                <a:spcPct val="0"/>
              </a:spcBef>
              <a:spcAft>
                <a:spcPct val="0"/>
              </a:spcAft>
            </a:pPr>
            <a:r>
              <a:rPr lang="en-US" altLang="zh-CN" sz="2800" b="1" i="1" dirty="0">
                <a:solidFill>
                  <a:srgbClr val="FFFF00"/>
                </a:solidFill>
                <a:effectLst>
                  <a:outerShdw blurRad="38100" dist="38100" dir="2700000" algn="tl">
                    <a:srgbClr val="000000"/>
                  </a:outerShdw>
                </a:effectLst>
                <a:latin typeface="Arial" charset="0"/>
                <a:ea typeface="ＭＳ Ｐゴシック" charset="0"/>
                <a:cs typeface="SimSun" charset="0"/>
              </a:rPr>
              <a:t>Disappeared</a:t>
            </a:r>
            <a:r>
              <a:rPr lang="en-US" altLang="zh-CN" sz="2800" b="1" i="1" dirty="0">
                <a:solidFill>
                  <a:srgbClr val="FFFFFF"/>
                </a:solidFill>
                <a:effectLst>
                  <a:outerShdw blurRad="38100" dist="38100" dir="2700000" algn="tl">
                    <a:srgbClr val="000000"/>
                  </a:outerShdw>
                </a:effectLst>
                <a:latin typeface="Arial" charset="0"/>
                <a:ea typeface="ＭＳ Ｐゴシック" charset="0"/>
                <a:cs typeface="SimSun" charset="0"/>
              </a:rPr>
              <a:t/>
            </a:r>
            <a:br>
              <a:rPr lang="en-US" altLang="zh-CN" sz="2800" b="1" i="1" dirty="0">
                <a:solidFill>
                  <a:srgbClr val="FFFFFF"/>
                </a:solidFill>
                <a:effectLst>
                  <a:outerShdw blurRad="38100" dist="38100" dir="2700000" algn="tl">
                    <a:srgbClr val="000000"/>
                  </a:outerShdw>
                </a:effectLst>
                <a:latin typeface="Arial" charset="0"/>
                <a:ea typeface="ＭＳ Ｐゴシック" charset="0"/>
                <a:cs typeface="SimSun" charset="0"/>
              </a:rPr>
            </a:br>
            <a:r>
              <a:rPr lang="en-US" altLang="zh-CN" sz="2800" b="1" i="1" dirty="0">
                <a:solidFill>
                  <a:srgbClr val="FFFFFF"/>
                </a:solidFill>
                <a:effectLst>
                  <a:outerShdw blurRad="38100" dist="38100" dir="2700000" algn="tl">
                    <a:srgbClr val="000000"/>
                  </a:outerShdw>
                </a:effectLst>
                <a:latin typeface="Arial" charset="0"/>
                <a:ea typeface="ＭＳ Ｐゴシック" charset="0"/>
                <a:cs typeface="SimSun" charset="0"/>
              </a:rPr>
              <a:t>AD 70</a:t>
            </a:r>
            <a:endParaRPr lang="en-US" sz="2800" b="1" i="1" baseline="30000" dirty="0">
              <a:solidFill>
                <a:srgbClr val="FFFFFF"/>
              </a:solidFill>
              <a:effectLst>
                <a:outerShdw blurRad="38100" dist="38100" dir="2700000" algn="tl">
                  <a:srgbClr val="000000"/>
                </a:outerShdw>
              </a:effectLst>
              <a:latin typeface="Arial" charset="0"/>
              <a:ea typeface="ＭＳ Ｐゴシック" charset="0"/>
              <a:cs typeface="SimSun" charset="0"/>
            </a:endParaRPr>
          </a:p>
        </p:txBody>
      </p:sp>
      <p:sp>
        <p:nvSpPr>
          <p:cNvPr id="83975" name="AutoShape 7"/>
          <p:cNvSpPr>
            <a:spLocks noChangeArrowheads="1"/>
          </p:cNvSpPr>
          <p:nvPr/>
        </p:nvSpPr>
        <p:spPr bwMode="auto">
          <a:xfrm rot="10800000">
            <a:off x="2236912" y="4034408"/>
            <a:ext cx="6858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3976" name="AutoShape 8"/>
          <p:cNvSpPr>
            <a:spLocks noChangeArrowheads="1"/>
          </p:cNvSpPr>
          <p:nvPr/>
        </p:nvSpPr>
        <p:spPr bwMode="auto">
          <a:xfrm>
            <a:off x="5894512" y="4034408"/>
            <a:ext cx="6858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3977" name="Rectangle 9"/>
          <p:cNvSpPr>
            <a:spLocks noGrp="1" noRot="1" noChangeArrowheads="1"/>
          </p:cNvSpPr>
          <p:nvPr>
            <p:ph type="title" idx="4294967295"/>
          </p:nvPr>
        </p:nvSpPr>
        <p:spPr>
          <a:xfrm>
            <a:off x="228600" y="-27384"/>
            <a:ext cx="8229600" cy="685800"/>
          </a:xfrm>
        </p:spPr>
        <p:txBody>
          <a:bodyPr anchor="t"/>
          <a:lstStyle/>
          <a:p>
            <a:pPr eaLnBrk="1" hangingPunct="1"/>
            <a:r>
              <a:rPr lang="en-US" altLang="zh-CN" sz="4000" u="sng">
                <a:solidFill>
                  <a:schemeClr val="tx1"/>
                </a:solidFill>
                <a:latin typeface="Arial" charset="0"/>
                <a:ea typeface="ＭＳ Ｐゴシック" charset="0"/>
                <a:cs typeface="SimSun" charset="0"/>
              </a:rPr>
              <a:t>Hebrews 8:13</a:t>
            </a:r>
            <a:endParaRPr lang="en-US">
              <a:latin typeface="Garamond" charset="0"/>
              <a:ea typeface="ＭＳ Ｐゴシック" charset="0"/>
              <a:cs typeface="ＭＳ Ｐゴシック" charset="0"/>
            </a:endParaRPr>
          </a:p>
        </p:txBody>
      </p:sp>
      <p:sp>
        <p:nvSpPr>
          <p:cNvPr id="2" name="Down Arrow 1"/>
          <p:cNvSpPr/>
          <p:nvPr/>
        </p:nvSpPr>
        <p:spPr bwMode="auto">
          <a:xfrm rot="2291666">
            <a:off x="1040778" y="2861601"/>
            <a:ext cx="504056" cy="864096"/>
          </a:xfrm>
          <a:prstGeom prst="downArrow">
            <a:avLst/>
          </a:prstGeom>
          <a:solidFill>
            <a:srgbClr val="FFFF00"/>
          </a:solidFill>
          <a:ln w="28575" cap="flat" cmpd="sng" algn="ctr">
            <a:solidFill>
              <a:schemeClr val="tx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11" name="Down Arrow 10"/>
          <p:cNvSpPr/>
          <p:nvPr/>
        </p:nvSpPr>
        <p:spPr bwMode="auto">
          <a:xfrm rot="18814447">
            <a:off x="7182969" y="2846608"/>
            <a:ext cx="504056" cy="864096"/>
          </a:xfrm>
          <a:prstGeom prst="downArrow">
            <a:avLst/>
          </a:prstGeom>
          <a:solidFill>
            <a:srgbClr val="FFFF00"/>
          </a:solidFill>
          <a:ln w="28575" cap="flat" cmpd="sng" algn="ctr">
            <a:solidFill>
              <a:schemeClr val="tx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36898115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iterate type="wd">
                                    <p:tmAbs val="300"/>
                                  </p:iterate>
                                  <p:childTnLst>
                                    <p:set>
                                      <p:cBhvr>
                                        <p:cTn id="10" dur="1" fill="hold">
                                          <p:stCondLst>
                                            <p:cond delay="299"/>
                                          </p:stCondLst>
                                        </p:cTn>
                                        <p:tgtEl>
                                          <p:spTgt spid="839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3975"/>
                                        </p:tgtEl>
                                        <p:attrNameLst>
                                          <p:attrName>style.visibility</p:attrName>
                                        </p:attrNameLst>
                                      </p:cBhvr>
                                      <p:to>
                                        <p:strVal val="visible"/>
                                      </p:to>
                                    </p:set>
                                    <p:animEffect transition="in" filter="wipe(down)">
                                      <p:cBhvr>
                                        <p:cTn id="15" dur="500"/>
                                        <p:tgtEl>
                                          <p:spTgt spid="83975"/>
                                        </p:tgtEl>
                                      </p:cBhvr>
                                    </p:animEffect>
                                  </p:childTnLst>
                                </p:cTn>
                              </p:par>
                            </p:childTnLst>
                          </p:cTn>
                        </p:par>
                        <p:par>
                          <p:cTn id="16" fill="hold">
                            <p:stCondLst>
                              <p:cond delay="500"/>
                            </p:stCondLst>
                            <p:childTnLst>
                              <p:par>
                                <p:cTn id="17" presetID="1" presetClass="entr" presetSubtype="0" fill="hold" grpId="0" nodeType="afterEffect">
                                  <p:stCondLst>
                                    <p:cond delay="0"/>
                                  </p:stCondLst>
                                  <p:iterate type="wd">
                                    <p:tmAbs val="300"/>
                                  </p:iterate>
                                  <p:childTnLst>
                                    <p:set>
                                      <p:cBhvr>
                                        <p:cTn id="18" dur="1" fill="hold">
                                          <p:stCondLst>
                                            <p:cond delay="299"/>
                                          </p:stCondLst>
                                        </p:cTn>
                                        <p:tgtEl>
                                          <p:spTgt spid="839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par>
                          <p:cTn id="24" fill="hold">
                            <p:stCondLst>
                              <p:cond delay="500"/>
                            </p:stCondLst>
                            <p:childTnLst>
                              <p:par>
                                <p:cTn id="25" presetID="22" presetClass="entr" presetSubtype="4" fill="hold" grpId="0" nodeType="afterEffect">
                                  <p:stCondLst>
                                    <p:cond delay="0"/>
                                  </p:stCondLst>
                                  <p:childTnLst>
                                    <p:set>
                                      <p:cBhvr>
                                        <p:cTn id="26" dur="1" fill="hold">
                                          <p:stCondLst>
                                            <p:cond delay="0"/>
                                          </p:stCondLst>
                                        </p:cTn>
                                        <p:tgtEl>
                                          <p:spTgt spid="83976"/>
                                        </p:tgtEl>
                                        <p:attrNameLst>
                                          <p:attrName>style.visibility</p:attrName>
                                        </p:attrNameLst>
                                      </p:cBhvr>
                                      <p:to>
                                        <p:strVal val="visible"/>
                                      </p:to>
                                    </p:set>
                                    <p:animEffect transition="in" filter="wipe(down)">
                                      <p:cBhvr>
                                        <p:cTn id="27" dur="500"/>
                                        <p:tgtEl>
                                          <p:spTgt spid="83976"/>
                                        </p:tgtEl>
                                      </p:cBhvr>
                                    </p:animEffect>
                                  </p:childTnLst>
                                </p:cTn>
                              </p:par>
                            </p:childTnLst>
                          </p:cTn>
                        </p:par>
                        <p:par>
                          <p:cTn id="28" fill="hold">
                            <p:stCondLst>
                              <p:cond delay="1000"/>
                            </p:stCondLst>
                            <p:childTnLst>
                              <p:par>
                                <p:cTn id="29" presetID="1" presetClass="entr" presetSubtype="0" fill="hold" grpId="0" nodeType="afterEffect">
                                  <p:stCondLst>
                                    <p:cond delay="0"/>
                                  </p:stCondLst>
                                  <p:iterate type="wd">
                                    <p:tmAbs val="300"/>
                                  </p:iterate>
                                  <p:childTnLst>
                                    <p:set>
                                      <p:cBhvr>
                                        <p:cTn id="30" dur="1" fill="hold">
                                          <p:stCondLst>
                                            <p:cond delay="299"/>
                                          </p:stCondLst>
                                        </p:cTn>
                                        <p:tgtEl>
                                          <p:spTgt spid="839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utoUpdateAnimBg="0"/>
      <p:bldP spid="83973" grpId="0" autoUpdateAnimBg="0"/>
      <p:bldP spid="83974" grpId="0" autoUpdateAnimBg="0"/>
      <p:bldP spid="83975" grpId="0" animBg="1"/>
      <p:bldP spid="83976" grpId="0" animBg="1"/>
      <p:bldP spid="2" grpId="0" animBg="1"/>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45971" cy="6091217"/>
          </a:xfrm>
          <a:prstGeom prst="rect">
            <a:avLst/>
          </a:prstGeom>
        </p:spPr>
      </p:pic>
      <p:sp>
        <p:nvSpPr>
          <p:cNvPr id="900098" name="Rectangle 2"/>
          <p:cNvSpPr>
            <a:spLocks noGrp="1" noChangeArrowheads="1"/>
          </p:cNvSpPr>
          <p:nvPr>
            <p:ph type="ctrTitle"/>
          </p:nvPr>
        </p:nvSpPr>
        <p:spPr>
          <a:xfrm>
            <a:off x="0" y="5251792"/>
            <a:ext cx="9144000" cy="1574829"/>
          </a:xfrm>
          <a:solidFill>
            <a:srgbClr val="000000"/>
          </a:solidFill>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Don</a:t>
            </a:r>
            <a:r>
              <a:rPr lang="fr-FR"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t </a:t>
            </a:r>
            <a:r>
              <a:rPr lang="en-US" sz="4800" b="1" dirty="0">
                <a:effectLst>
                  <a:glow rad="127000">
                    <a:schemeClr val="tx1"/>
                  </a:glow>
                </a:effectLst>
                <a:latin typeface="Arial" charset="0"/>
                <a:ea typeface="ＭＳ Ｐゴシック" charset="0"/>
                <a:cs typeface="ＭＳ Ｐゴシック" charset="0"/>
              </a:rPr>
              <a:t>emphasize rituals over your relationship with </a:t>
            </a:r>
            <a:r>
              <a:rPr lang="en-US" sz="4800" b="1" dirty="0" smtClean="0">
                <a:effectLst>
                  <a:glow rad="127000">
                    <a:schemeClr val="tx1"/>
                  </a:glow>
                </a:effectLst>
                <a:latin typeface="Arial" charset="0"/>
                <a:ea typeface="ＭＳ Ｐゴシック" charset="0"/>
                <a:cs typeface="ＭＳ Ｐゴシック" charset="0"/>
              </a:rPr>
              <a:t>God!</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15469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0744" y="-1"/>
            <a:ext cx="8963255" cy="5975503"/>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3600" b="1" dirty="0">
                <a:effectLst>
                  <a:glow rad="127000">
                    <a:schemeClr val="tx1"/>
                  </a:glow>
                </a:effectLst>
                <a:latin typeface="Arial" charset="0"/>
                <a:ea typeface="ＭＳ Ｐゴシック" charset="0"/>
                <a:cs typeface="ＭＳ Ｐゴシック" charset="0"/>
              </a:rPr>
              <a:t>Jewish women pray along thousands of Jews for forgiveness (</a:t>
            </a:r>
            <a:r>
              <a:rPr lang="en-US" sz="3600" b="1" i="1" dirty="0" err="1">
                <a:effectLst>
                  <a:glow rad="127000">
                    <a:schemeClr val="tx1"/>
                  </a:glow>
                </a:effectLst>
                <a:latin typeface="Arial" charset="0"/>
                <a:ea typeface="ＭＳ Ｐゴシック" charset="0"/>
                <a:cs typeface="ＭＳ Ｐゴシック" charset="0"/>
              </a:rPr>
              <a:t>Selichot</a:t>
            </a:r>
            <a:r>
              <a:rPr lang="en-US" sz="3600" b="1" dirty="0">
                <a:effectLst>
                  <a:glow rad="127000">
                    <a:schemeClr val="tx1"/>
                  </a:glow>
                </a:effectLst>
                <a:latin typeface="Arial" charset="0"/>
                <a:ea typeface="ＭＳ Ｐゴシック" charset="0"/>
                <a:cs typeface="ＭＳ Ｐゴシック" charset="0"/>
              </a:rPr>
              <a:t>), at the Western Wall, the holiest site in Judaism, in </a:t>
            </a:r>
            <a:r>
              <a:rPr lang="en-US" sz="3600" b="1" dirty="0" smtClean="0">
                <a:effectLst>
                  <a:glow rad="127000">
                    <a:schemeClr val="tx1"/>
                  </a:glow>
                </a:effectLst>
                <a:latin typeface="Arial" charset="0"/>
                <a:ea typeface="ＭＳ Ｐゴシック" charset="0"/>
                <a:cs typeface="ＭＳ Ｐゴシック" charset="0"/>
              </a:rPr>
              <a:t>Jerusalem</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s </a:t>
            </a:r>
            <a:r>
              <a:rPr lang="en-US" sz="3600" b="1" dirty="0">
                <a:effectLst>
                  <a:glow rad="127000">
                    <a:schemeClr val="tx1"/>
                  </a:glow>
                </a:effectLst>
                <a:latin typeface="Arial" charset="0"/>
                <a:ea typeface="ＭＳ Ｐゴシック" charset="0"/>
                <a:cs typeface="ＭＳ Ｐゴシック" charset="0"/>
              </a:rPr>
              <a:t>Old City, Israel</a:t>
            </a:r>
          </a:p>
        </p:txBody>
      </p:sp>
    </p:spTree>
    <p:extLst>
      <p:ext uri="{BB962C8B-B14F-4D97-AF65-F5344CB8AC3E}">
        <p14:creationId xmlns:p14="http://schemas.microsoft.com/office/powerpoint/2010/main" val="3287653917"/>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352" y="533732"/>
            <a:ext cx="9127648" cy="63496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765841"/>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The Ark of the Covenant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936588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580"/>
          <a:stretch/>
        </p:blipFill>
        <p:spPr>
          <a:xfrm>
            <a:off x="-36511" y="0"/>
            <a:ext cx="9180512" cy="6858000"/>
          </a:xfrm>
          <a:prstGeom prst="rect">
            <a:avLst/>
          </a:prstGeom>
        </p:spPr>
      </p:pic>
      <p:sp>
        <p:nvSpPr>
          <p:cNvPr id="900098" name="Rectangle 2"/>
          <p:cNvSpPr>
            <a:spLocks noGrp="1" noChangeArrowheads="1"/>
          </p:cNvSpPr>
          <p:nvPr>
            <p:ph type="ctrTitle"/>
          </p:nvPr>
        </p:nvSpPr>
        <p:spPr>
          <a:xfrm>
            <a:off x="-36511" y="43542"/>
            <a:ext cx="6386511" cy="3766457"/>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"It </a:t>
            </a:r>
            <a:r>
              <a:rPr lang="en-US" b="1" dirty="0">
                <a:effectLst>
                  <a:glow rad="127000">
                    <a:schemeClr val="tx1"/>
                  </a:glow>
                </a:effectLst>
                <a:latin typeface="Arial" charset="0"/>
                <a:ea typeface="ＭＳ Ｐゴシック" charset="0"/>
                <a:cs typeface="ＭＳ Ｐゴシック" charset="0"/>
              </a:rPr>
              <a:t>is not your love that sustains the marriage, but from now on, the marriage that sustains your love</a:t>
            </a:r>
            <a:r>
              <a:rPr lang="en-US" b="1" dirty="0" smtClean="0">
                <a:effectLst>
                  <a:glow rad="127000">
                    <a:schemeClr val="tx1"/>
                  </a:glow>
                </a:effectLst>
                <a:latin typeface="Arial" charset="0"/>
                <a:ea typeface="ＭＳ Ｐゴシック" charset="0"/>
                <a:cs typeface="ＭＳ Ｐゴシック" charset="0"/>
              </a:rPr>
              <a:t>." </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4"/>
          <a:stretch>
            <a:fillRect/>
          </a:stretch>
        </p:blipFill>
        <p:spPr>
          <a:xfrm>
            <a:off x="9768119" y="0"/>
            <a:ext cx="9144000" cy="6858000"/>
          </a:xfrm>
          <a:prstGeom prst="rect">
            <a:avLst/>
          </a:prstGeom>
        </p:spPr>
      </p:pic>
      <p:sp>
        <p:nvSpPr>
          <p:cNvPr id="6" name="Rectangle 2"/>
          <p:cNvSpPr txBox="1">
            <a:spLocks noChangeArrowheads="1"/>
          </p:cNvSpPr>
          <p:nvPr/>
        </p:nvSpPr>
        <p:spPr bwMode="auto">
          <a:xfrm>
            <a:off x="4064000" y="6028267"/>
            <a:ext cx="4961466" cy="8128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Arial" charset="0"/>
                <a:ea typeface="ＭＳ Ｐゴシック" charset="0"/>
                <a:cs typeface="ＭＳ Ｐゴシック" charset="0"/>
              </a:rPr>
              <a:t>male2Man.com</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1607096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76200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2511"/>
            <a:ext cx="9144000" cy="3671546"/>
          </a:xfrm>
          <a:effectLst>
            <a:outerShdw blurRad="63500" dist="35921" dir="2700000" algn="ctr" rotWithShape="0">
              <a:schemeClr val="tx2">
                <a:alpha val="74998"/>
              </a:schemeClr>
            </a:outerShdw>
          </a:effectLst>
          <a:extLst/>
        </p:spPr>
        <p:txBody>
          <a:bodyPr anchor="t"/>
          <a:lstStyle/>
          <a:p>
            <a:pPr>
              <a:defRPr/>
            </a:pPr>
            <a:r>
              <a:rPr lang="en-US" sz="5400" b="1" dirty="0" smtClean="0">
                <a:effectLst>
                  <a:glow rad="127000">
                    <a:schemeClr val="tx1"/>
                  </a:glow>
                </a:effectLst>
                <a:latin typeface="Arial" charset="0"/>
                <a:ea typeface="ＭＳ Ｐゴシック" charset="0"/>
                <a:cs typeface="ＭＳ Ｐゴシック" charset="0"/>
              </a:rPr>
              <a:t>How is the New Covenant </a:t>
            </a:r>
            <a:r>
              <a:rPr lang="en-US" sz="11500" b="1" dirty="0" smtClean="0">
                <a:solidFill>
                  <a:srgbClr val="FFFF00"/>
                </a:solidFill>
                <a:effectLst>
                  <a:glow rad="127000">
                    <a:schemeClr val="tx1"/>
                  </a:glow>
                </a:effectLst>
                <a:latin typeface="Arial" charset="0"/>
                <a:ea typeface="ＭＳ Ｐゴシック" charset="0"/>
                <a:cs typeface="ＭＳ Ｐゴシック" charset="0"/>
              </a:rPr>
              <a:t>Better?</a:t>
            </a:r>
            <a:br>
              <a:rPr lang="en-US" sz="11500" b="1" dirty="0" smtClean="0">
                <a:solidFill>
                  <a:srgbClr val="FFFF00"/>
                </a:solidFill>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
            </a:r>
            <a:br>
              <a:rPr lang="en-US" sz="5400" b="1" dirty="0">
                <a:effectLst>
                  <a:glow rad="127000">
                    <a:schemeClr val="tx1"/>
                  </a:glow>
                </a:effectLst>
                <a:latin typeface="Arial" charset="0"/>
                <a:ea typeface="ＭＳ Ｐゴシック" charset="0"/>
                <a:cs typeface="ＭＳ Ｐゴシック" charset="0"/>
              </a:rPr>
            </a:br>
            <a:r>
              <a:rPr lang="en-US" sz="5400" b="1" dirty="0" smtClean="0">
                <a:effectLst>
                  <a:glow rad="127000">
                    <a:schemeClr val="tx1"/>
                  </a:glow>
                </a:effectLst>
                <a:latin typeface="Arial" charset="0"/>
                <a:ea typeface="ＭＳ Ｐゴシック" charset="0"/>
                <a:cs typeface="ＭＳ Ｐゴシック" charset="0"/>
              </a:rPr>
              <a:t>(Hebrews 8)</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394736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1645" cy="6858000"/>
          </a:xfrm>
          <a:prstGeom prst="rect">
            <a:avLst/>
          </a:prstGeom>
        </p:spPr>
      </p:pic>
      <p:sp>
        <p:nvSpPr>
          <p:cNvPr id="900098" name="Rectangle 2"/>
          <p:cNvSpPr>
            <a:spLocks noGrp="1" noChangeArrowheads="1"/>
          </p:cNvSpPr>
          <p:nvPr>
            <p:ph type="ctrTitle"/>
          </p:nvPr>
        </p:nvSpPr>
        <p:spPr>
          <a:xfrm>
            <a:off x="-105378" y="5781813"/>
            <a:ext cx="8883402" cy="1076187"/>
          </a:xfrm>
          <a:effectLst>
            <a:outerShdw blurRad="63500" dist="35921" dir="2700000" algn="ctr" rotWithShape="0">
              <a:schemeClr val="tx2">
                <a:alpha val="74998"/>
              </a:schemeClr>
            </a:outerShdw>
          </a:effectLst>
          <a:extLst/>
        </p:spPr>
        <p:txBody>
          <a:bodyPr/>
          <a:lstStyle/>
          <a:p>
            <a:pPr algn="r">
              <a:defRPr/>
            </a:pPr>
            <a:r>
              <a:rPr lang="en-US" sz="4000" b="1" i="1" dirty="0" smtClean="0">
                <a:effectLst>
                  <a:glow rad="127000">
                    <a:schemeClr val="tx1"/>
                  </a:glow>
                </a:effectLst>
                <a:latin typeface="Arial" charset="0"/>
                <a:ea typeface="ＭＳ Ｐゴシック" charset="0"/>
                <a:cs typeface="ＭＳ Ｐゴシック" charset="0"/>
              </a:rPr>
              <a:t>Main Idea of Hebrews 8</a:t>
            </a:r>
            <a:endParaRPr lang="en-US" sz="4000" b="1" i="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 y="63607"/>
            <a:ext cx="9144000" cy="2016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Our better </a:t>
            </a:r>
            <a:r>
              <a:rPr lang="en-US" sz="4800" b="1" dirty="0" smtClean="0">
                <a:solidFill>
                  <a:srgbClr val="FFFF00"/>
                </a:solidFill>
                <a:effectLst>
                  <a:glow rad="127000">
                    <a:schemeClr val="tx1"/>
                  </a:glow>
                </a:effectLst>
                <a:latin typeface="Arial" charset="0"/>
                <a:ea typeface="ＭＳ Ｐゴシック" charset="0"/>
                <a:cs typeface="ＭＳ Ｐゴシック" charset="0"/>
              </a:rPr>
              <a:t>priest</a:t>
            </a:r>
            <a:r>
              <a:rPr lang="en-US" sz="4800" b="1" dirty="0" smtClean="0">
                <a:effectLst>
                  <a:glow rad="127000">
                    <a:schemeClr val="tx1"/>
                  </a:glow>
                </a:effectLst>
                <a:latin typeface="Arial" charset="0"/>
                <a:ea typeface="ＭＳ Ｐゴシック" charset="0"/>
                <a:cs typeface="ＭＳ Ｐゴシック" charset="0"/>
              </a:rPr>
              <a:t> gives us a better </a:t>
            </a:r>
            <a:r>
              <a:rPr lang="en-US" sz="4800" b="1" dirty="0" smtClean="0">
                <a:solidFill>
                  <a:srgbClr val="FFFF00"/>
                </a:solidFill>
                <a:effectLst>
                  <a:glow rad="127000">
                    <a:schemeClr val="tx1"/>
                  </a:glow>
                </a:effectLst>
                <a:latin typeface="Arial" charset="0"/>
                <a:ea typeface="ＭＳ Ｐゴシック" charset="0"/>
                <a:cs typeface="ＭＳ Ｐゴシック" charset="0"/>
              </a:rPr>
              <a:t>relationship</a:t>
            </a:r>
            <a:r>
              <a:rPr lang="en-US" sz="4800" b="1" dirty="0" smtClean="0">
                <a:effectLst>
                  <a:glow rad="127000">
                    <a:schemeClr val="tx1"/>
                  </a:glow>
                </a:effectLst>
                <a:latin typeface="Arial" charset="0"/>
                <a:ea typeface="ＭＳ Ｐゴシック" charset="0"/>
                <a:cs typeface="ＭＳ Ｐゴシック" charset="0"/>
              </a:rPr>
              <a:t> with God.</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89451295"/>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85230"/>
          </a:xfrm>
          <a:prstGeom prst="rect">
            <a:avLst/>
          </a:prstGeom>
        </p:spPr>
      </p:pic>
      <p:sp>
        <p:nvSpPr>
          <p:cNvPr id="900098" name="Rectangle 2"/>
          <p:cNvSpPr>
            <a:spLocks noGrp="1" noChangeArrowheads="1"/>
          </p:cNvSpPr>
          <p:nvPr>
            <p:ph type="ctrTitle"/>
          </p:nvPr>
        </p:nvSpPr>
        <p:spPr>
          <a:xfrm>
            <a:off x="0" y="4563032"/>
            <a:ext cx="9144000" cy="2010817"/>
          </a:xfrm>
          <a:solidFill>
            <a:srgbClr val="000000"/>
          </a:solidFill>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I</a:t>
            </a:r>
            <a:r>
              <a:rPr lang="en-US" b="1" dirty="0">
                <a:effectLst>
                  <a:glow rad="127000">
                    <a:schemeClr val="tx1"/>
                  </a:glow>
                </a:effectLst>
                <a:latin typeface="Arial" charset="0"/>
                <a:ea typeface="ＭＳ Ｐゴシック" charset="0"/>
                <a:cs typeface="ＭＳ Ｐゴシック" charset="0"/>
              </a:rPr>
              <a:t>. Jesus is the best possible </a:t>
            </a:r>
            <a:r>
              <a:rPr lang="en-US" b="1" dirty="0">
                <a:solidFill>
                  <a:srgbClr val="FFFF00"/>
                </a:solidFill>
                <a:effectLst>
                  <a:glow rad="127000">
                    <a:schemeClr val="tx1"/>
                  </a:glow>
                </a:effectLst>
                <a:latin typeface="Arial" charset="0"/>
                <a:ea typeface="ＭＳ Ｐゴシック" charset="0"/>
                <a:cs typeface="ＭＳ Ｐゴシック" charset="0"/>
              </a:rPr>
              <a:t>representative</a:t>
            </a:r>
            <a:r>
              <a:rPr lang="en-US" b="1" dirty="0">
                <a:effectLst>
                  <a:glow rad="127000">
                    <a:schemeClr val="tx1"/>
                  </a:glow>
                </a:effectLst>
                <a:latin typeface="Arial" charset="0"/>
                <a:ea typeface="ＭＳ Ｐゴシック" charset="0"/>
                <a:cs typeface="ＭＳ Ｐゴシック" charset="0"/>
              </a:rPr>
              <a:t> before </a:t>
            </a:r>
            <a:r>
              <a:rPr lang="en-US" b="1" dirty="0" smtClean="0">
                <a:effectLst>
                  <a:glow rad="127000">
                    <a:schemeClr val="tx1"/>
                  </a:glow>
                </a:effectLst>
                <a:latin typeface="Arial" charset="0"/>
                <a:ea typeface="ＭＳ Ｐゴシック" charset="0"/>
                <a:cs typeface="ＭＳ Ｐゴシック" charset="0"/>
              </a:rPr>
              <a:t>God (8:1-6).</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96591209"/>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638304"/>
            <a:ext cx="9144000" cy="2016125"/>
          </a:xfrm>
          <a:effectLst>
            <a:outerShdw blurRad="63500" dist="35921" dir="2700000" algn="ctr" rotWithShape="0">
              <a:schemeClr val="tx2">
                <a:alpha val="74998"/>
              </a:schemeClr>
            </a:outerShdw>
          </a:effectLst>
          <a:extLst/>
        </p:spPr>
        <p:txBody>
          <a:bodyPr/>
          <a:lstStyle/>
          <a:p>
            <a:pPr>
              <a:defRPr/>
            </a:pPr>
            <a:r>
              <a:rPr lang="en-US" b="1" dirty="0" smtClean="0">
                <a:effectLst>
                  <a:glow rad="127000">
                    <a:schemeClr val="tx1"/>
                  </a:glow>
                </a:effectLst>
                <a:latin typeface="Arial" charset="0"/>
                <a:ea typeface="ＭＳ Ｐゴシック" charset="0"/>
                <a:cs typeface="ＭＳ Ｐゴシック" charset="0"/>
              </a:rPr>
              <a:t>II.  Jesus </a:t>
            </a:r>
            <a:r>
              <a:rPr lang="en-US" b="1" dirty="0">
                <a:effectLst>
                  <a:glow rad="127000">
                    <a:schemeClr val="tx1"/>
                  </a:glow>
                </a:effectLst>
                <a:latin typeface="Arial" charset="0"/>
                <a:ea typeface="ＭＳ Ｐゴシック" charset="0"/>
                <a:cs typeface="ＭＳ Ｐゴシック" charset="0"/>
              </a:rPr>
              <a:t>gives the best possible </a:t>
            </a:r>
            <a:r>
              <a:rPr lang="en-US" b="1" dirty="0" smtClean="0">
                <a:solidFill>
                  <a:srgbClr val="FFFF00"/>
                </a:solidFill>
                <a:effectLst>
                  <a:glow rad="127000">
                    <a:schemeClr val="tx1"/>
                  </a:glow>
                </a:effectLst>
                <a:latin typeface="Arial" charset="0"/>
                <a:ea typeface="ＭＳ Ｐゴシック" charset="0"/>
                <a:cs typeface="ＭＳ Ｐゴシック" charset="0"/>
              </a:rPr>
              <a:t>relationship</a:t>
            </a:r>
            <a:r>
              <a:rPr lang="en-US" b="1" dirty="0" smtClean="0">
                <a:effectLst>
                  <a:glow rad="127000">
                    <a:schemeClr val="tx1"/>
                  </a:glow>
                </a:effectLst>
                <a:latin typeface="Arial" charset="0"/>
                <a:ea typeface="ＭＳ Ｐゴシック" charset="0"/>
                <a:cs typeface="ＭＳ Ｐゴシック" charset="0"/>
              </a:rPr>
              <a:t> (8:7-13)</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2739"/>
            <a:ext cx="9144000" cy="4681043"/>
          </a:xfrm>
          <a:prstGeom prst="rect">
            <a:avLst/>
          </a:prstGeom>
        </p:spPr>
      </p:pic>
    </p:spTree>
    <p:extLst>
      <p:ext uri="{BB962C8B-B14F-4D97-AF65-F5344CB8AC3E}">
        <p14:creationId xmlns:p14="http://schemas.microsoft.com/office/powerpoint/2010/main" val="3743658801"/>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Do you relate to Jesus as your compassionate, High </a:t>
            </a:r>
            <a:r>
              <a:rPr lang="en-US" b="1" dirty="0" smtClean="0">
                <a:effectLst>
                  <a:glow rad="127000">
                    <a:schemeClr val="tx1"/>
                  </a:glow>
                </a:effectLst>
                <a:latin typeface="Arial" charset="0"/>
                <a:ea typeface="ＭＳ Ｐゴシック" charset="0"/>
                <a:cs typeface="ＭＳ Ｐゴシック" charset="0"/>
              </a:rPr>
              <a:t>Priest?</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945796"/>
            <a:ext cx="9144000" cy="2016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dirty="0" smtClean="0">
                <a:effectLst>
                  <a:glow rad="127000">
                    <a:schemeClr val="tx1"/>
                  </a:glow>
                </a:effectLst>
                <a:latin typeface="Arial" charset="0"/>
                <a:ea typeface="ＭＳ Ｐゴシック" charset="0"/>
                <a:cs typeface="ＭＳ Ｐゴシック" charset="0"/>
              </a:rPr>
              <a:t>JESUS &gt; RELIGION</a:t>
            </a:r>
            <a:endParaRPr lang="en-US" sz="6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24774613"/>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1" cy="6858000"/>
          </a:xfrm>
          <a:prstGeom prst="rect">
            <a:avLst/>
          </a:prstGeom>
        </p:spPr>
      </p:pic>
      <p:sp>
        <p:nvSpPr>
          <p:cNvPr id="900098" name="Rectangle 2"/>
          <p:cNvSpPr>
            <a:spLocks noGrp="1" noChangeArrowheads="1"/>
          </p:cNvSpPr>
          <p:nvPr>
            <p:ph type="ctrTitle"/>
          </p:nvPr>
        </p:nvSpPr>
        <p:spPr>
          <a:xfrm>
            <a:off x="4090848" y="4281425"/>
            <a:ext cx="5053152" cy="1639400"/>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Relationship, </a:t>
            </a:r>
            <a:br>
              <a:rPr lang="en-US" sz="5400" b="1" dirty="0" smtClean="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n</a:t>
            </a:r>
            <a:r>
              <a:rPr lang="en-US" sz="5400" b="1" dirty="0" smtClean="0">
                <a:effectLst>
                  <a:glow rad="127000">
                    <a:schemeClr val="tx1"/>
                  </a:glow>
                </a:effectLst>
                <a:latin typeface="Arial" charset="0"/>
                <a:ea typeface="ＭＳ Ｐゴシック" charset="0"/>
                <a:cs typeface="ＭＳ Ｐゴシック" charset="0"/>
              </a:rPr>
              <a:t>ot rituals</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52048256"/>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7819"/>
            <a:ext cx="9144000" cy="5151120"/>
          </a:xfrm>
          <a:prstGeom prst="rect">
            <a:avLst/>
          </a:prstGeom>
        </p:spPr>
      </p:pic>
      <p:sp>
        <p:nvSpPr>
          <p:cNvPr id="3" name="Rectangle 2"/>
          <p:cNvSpPr/>
          <p:nvPr/>
        </p:nvSpPr>
        <p:spPr bwMode="auto">
          <a:xfrm>
            <a:off x="229900" y="186125"/>
            <a:ext cx="3973985" cy="2123999"/>
          </a:xfrm>
          <a:prstGeom prst="rect">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00098" name="Rectangle 2"/>
          <p:cNvSpPr>
            <a:spLocks noGrp="1" noChangeArrowheads="1"/>
          </p:cNvSpPr>
          <p:nvPr>
            <p:ph type="ctrTitle"/>
          </p:nvPr>
        </p:nvSpPr>
        <p:spPr>
          <a:xfrm>
            <a:off x="0" y="5316362"/>
            <a:ext cx="9144000" cy="140263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New Covenant Growth</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3794" y="-115401"/>
            <a:ext cx="4291465" cy="1010235"/>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smtClean="0">
                <a:solidFill>
                  <a:srgbClr val="1EF5FF"/>
                </a:solidFill>
                <a:effectLst/>
                <a:latin typeface="Arial Black"/>
                <a:ea typeface="ＭＳ Ｐゴシック" charset="0"/>
                <a:cs typeface="Arial Black"/>
              </a:rPr>
              <a:t>G</a:t>
            </a:r>
            <a:r>
              <a:rPr lang="en-US" sz="4000" b="1" dirty="0" smtClean="0">
                <a:solidFill>
                  <a:srgbClr val="1EF5FF"/>
                </a:solidFill>
                <a:effectLst/>
                <a:latin typeface="Arial Black"/>
                <a:ea typeface="ＭＳ Ｐゴシック" charset="0"/>
                <a:cs typeface="Arial Black"/>
              </a:rPr>
              <a:t>r</a:t>
            </a:r>
            <a:r>
              <a:rPr lang="en-US" sz="4800" b="1" dirty="0" smtClean="0">
                <a:solidFill>
                  <a:srgbClr val="1EF5FF"/>
                </a:solidFill>
                <a:effectLst/>
                <a:latin typeface="Arial Black"/>
                <a:ea typeface="ＭＳ Ｐゴシック" charset="0"/>
                <a:cs typeface="Arial Black"/>
              </a:rPr>
              <a:t>o</a:t>
            </a:r>
            <a:r>
              <a:rPr lang="en-US" sz="6000" b="1" dirty="0" smtClean="0">
                <a:solidFill>
                  <a:srgbClr val="1EF5FF"/>
                </a:solidFill>
                <a:effectLst/>
                <a:latin typeface="Arial Black"/>
                <a:ea typeface="ＭＳ Ｐゴシック" charset="0"/>
                <a:cs typeface="Arial Black"/>
              </a:rPr>
              <a:t>w</a:t>
            </a:r>
            <a:r>
              <a:rPr lang="en-US" sz="7200" b="1" dirty="0" smtClean="0">
                <a:solidFill>
                  <a:srgbClr val="1EF5FF"/>
                </a:solidFill>
                <a:effectLst/>
                <a:latin typeface="Arial Black"/>
                <a:ea typeface="ＭＳ Ｐゴシック" charset="0"/>
                <a:cs typeface="Arial Black"/>
              </a:rPr>
              <a:t>i</a:t>
            </a:r>
            <a:r>
              <a:rPr lang="en-US" sz="8800" b="1" dirty="0" smtClean="0">
                <a:solidFill>
                  <a:srgbClr val="1EF5FF"/>
                </a:solidFill>
                <a:effectLst/>
                <a:latin typeface="Arial Black"/>
                <a:ea typeface="ＭＳ Ｐゴシック" charset="0"/>
                <a:cs typeface="Arial Black"/>
              </a:rPr>
              <a:t>n</a:t>
            </a:r>
            <a:r>
              <a:rPr lang="en-US" sz="11500" b="1" dirty="0" smtClean="0">
                <a:solidFill>
                  <a:srgbClr val="1EF5FF"/>
                </a:solidFill>
                <a:effectLst/>
                <a:latin typeface="Arial Black"/>
                <a:ea typeface="ＭＳ Ｐゴシック" charset="0"/>
                <a:cs typeface="Arial Black"/>
              </a:rPr>
              <a:t>g</a:t>
            </a:r>
            <a:endParaRPr lang="en-US" sz="3200" b="1" dirty="0">
              <a:solidFill>
                <a:srgbClr val="1EF5FF"/>
              </a:solidFill>
              <a:effectLst/>
              <a:latin typeface="Arial Black"/>
              <a:ea typeface="ＭＳ Ｐゴシック" charset="0"/>
              <a:cs typeface="Arial Black"/>
            </a:endParaRPr>
          </a:p>
        </p:txBody>
      </p:sp>
      <p:sp>
        <p:nvSpPr>
          <p:cNvPr id="5" name="Rectangle 2"/>
          <p:cNvSpPr txBox="1">
            <a:spLocks noChangeArrowheads="1"/>
          </p:cNvSpPr>
          <p:nvPr/>
        </p:nvSpPr>
        <p:spPr bwMode="auto">
          <a:xfrm>
            <a:off x="1982438" y="1004328"/>
            <a:ext cx="580223" cy="421955"/>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dirty="0" smtClean="0">
                <a:effectLst/>
                <a:latin typeface="Arial" charset="0"/>
                <a:ea typeface="ＭＳ Ｐゴシック" charset="0"/>
                <a:cs typeface="ＭＳ Ｐゴシック" charset="0"/>
              </a:rPr>
              <a:t>in</a:t>
            </a:r>
            <a:endParaRPr lang="en-US" sz="2400" b="1" dirty="0">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2838" y="1023264"/>
            <a:ext cx="4149148" cy="1010235"/>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1500" b="1" dirty="0" smtClean="0">
                <a:solidFill>
                  <a:srgbClr val="1EF5FF"/>
                </a:solidFill>
                <a:effectLst/>
                <a:latin typeface="Arial Black"/>
                <a:ea typeface="ＭＳ Ｐゴシック" charset="0"/>
                <a:cs typeface="Arial Black"/>
              </a:rPr>
              <a:t>C</a:t>
            </a:r>
            <a:r>
              <a:rPr lang="en-US" sz="9600" b="1" dirty="0" smtClean="0">
                <a:solidFill>
                  <a:srgbClr val="1EF5FF"/>
                </a:solidFill>
                <a:effectLst/>
                <a:latin typeface="Arial Black"/>
                <a:ea typeface="ＭＳ Ｐゴシック" charset="0"/>
                <a:cs typeface="Arial Black"/>
              </a:rPr>
              <a:t>hr</a:t>
            </a:r>
            <a:r>
              <a:rPr lang="en-US" sz="8000" b="1" dirty="0" smtClean="0">
                <a:solidFill>
                  <a:srgbClr val="1EF5FF"/>
                </a:solidFill>
                <a:effectLst/>
                <a:latin typeface="Arial Black"/>
                <a:ea typeface="ＭＳ Ｐゴシック" charset="0"/>
                <a:cs typeface="Arial Black"/>
              </a:rPr>
              <a:t>is</a:t>
            </a:r>
            <a:r>
              <a:rPr lang="en-US" sz="7200" b="1" dirty="0" smtClean="0">
                <a:solidFill>
                  <a:srgbClr val="1EF5FF"/>
                </a:solidFill>
                <a:effectLst/>
                <a:latin typeface="Arial Black"/>
                <a:ea typeface="ＭＳ Ｐゴシック" charset="0"/>
                <a:cs typeface="Arial Black"/>
              </a:rPr>
              <a:t>t</a:t>
            </a:r>
            <a:endParaRPr lang="en-US" sz="3200" b="1" dirty="0">
              <a:solidFill>
                <a:srgbClr val="1EF5FF"/>
              </a:solidFill>
              <a:effectLst/>
              <a:latin typeface="Arial Black"/>
              <a:ea typeface="ＭＳ Ｐゴシック" charset="0"/>
              <a:cs typeface="Arial Black"/>
            </a:endParaRPr>
          </a:p>
        </p:txBody>
      </p:sp>
    </p:spTree>
    <p:extLst>
      <p:ext uri="{BB962C8B-B14F-4D97-AF65-F5344CB8AC3E}">
        <p14:creationId xmlns:p14="http://schemas.microsoft.com/office/powerpoint/2010/main" val="2635829063"/>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702082"/>
            <a:ext cx="9144000" cy="3038444"/>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Which covenant is reflected in your life?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0"/>
            <a:ext cx="5125198" cy="3410586"/>
          </a:xfrm>
          <a:prstGeom prst="rect">
            <a:avLst/>
          </a:prstGeom>
        </p:spPr>
      </p:pic>
      <p:pic>
        <p:nvPicPr>
          <p:cNvPr id="3" name="Picture 2"/>
          <p:cNvPicPr>
            <a:picLocks noChangeAspect="1"/>
          </p:cNvPicPr>
          <p:nvPr/>
        </p:nvPicPr>
        <p:blipFill>
          <a:blip r:embed="rId4"/>
          <a:stretch>
            <a:fillRect/>
          </a:stretch>
        </p:blipFill>
        <p:spPr>
          <a:xfrm>
            <a:off x="4625250" y="21523"/>
            <a:ext cx="4518750" cy="3389063"/>
          </a:xfrm>
          <a:prstGeom prst="rect">
            <a:avLst/>
          </a:prstGeom>
        </p:spPr>
      </p:pic>
    </p:spTree>
    <p:extLst>
      <p:ext uri="{BB962C8B-B14F-4D97-AF65-F5344CB8AC3E}">
        <p14:creationId xmlns:p14="http://schemas.microsoft.com/office/powerpoint/2010/main" val="153290362"/>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143000"/>
            <a:ext cx="9144000" cy="5715000"/>
          </a:xfrm>
          <a:prstGeom prst="rect">
            <a:avLst/>
          </a:prstGeom>
        </p:spPr>
      </p:pic>
      <p:sp>
        <p:nvSpPr>
          <p:cNvPr id="900098" name="Rectangle 2"/>
          <p:cNvSpPr>
            <a:spLocks noGrp="1" noChangeArrowheads="1"/>
          </p:cNvSpPr>
          <p:nvPr>
            <p:ph type="ctrTitle"/>
          </p:nvPr>
        </p:nvSpPr>
        <p:spPr>
          <a:xfrm>
            <a:off x="-39460" y="1"/>
            <a:ext cx="9144000" cy="1678850"/>
          </a:xfrm>
          <a:solidFill>
            <a:schemeClr val="tx1"/>
          </a:solidFill>
          <a:effectLst>
            <a:outerShdw blurRad="63500" dist="35921" dir="2700000" algn="ctr" rotWithShape="0">
              <a:schemeClr val="tx2">
                <a:alpha val="74998"/>
              </a:schemeClr>
            </a:outerShdw>
          </a:effectLst>
          <a:extLst/>
        </p:spPr>
        <p:txBody>
          <a:bodyPr/>
          <a:lstStyle/>
          <a:p>
            <a:pPr>
              <a:defRPr/>
            </a:pPr>
            <a:r>
              <a:rPr lang="en-US" sz="3600" b="1" dirty="0" smtClean="0">
                <a:effectLst>
                  <a:glow rad="127000">
                    <a:schemeClr val="tx1"/>
                  </a:glow>
                </a:effectLst>
                <a:latin typeface="Arial" charset="0"/>
                <a:ea typeface="ＭＳ Ｐゴシック" charset="0"/>
                <a:cs typeface="ＭＳ Ｐゴシック" charset="0"/>
              </a:rPr>
              <a:t>Yom Kippur (the Day of Atonement) looks each year to the </a:t>
            </a:r>
            <a:r>
              <a:rPr lang="en-US" sz="3600" b="1" dirty="0">
                <a:effectLst>
                  <a:glow rad="127000">
                    <a:schemeClr val="tx1"/>
                  </a:glow>
                </a:effectLst>
                <a:latin typeface="Arial" charset="0"/>
                <a:ea typeface="ＭＳ Ｐゴシック" charset="0"/>
                <a:cs typeface="ＭＳ Ｐゴシック" charset="0"/>
              </a:rPr>
              <a:t>f</a:t>
            </a:r>
            <a:r>
              <a:rPr lang="en-US" sz="3600" b="1" dirty="0" smtClean="0">
                <a:effectLst>
                  <a:glow rad="127000">
                    <a:schemeClr val="tx1"/>
                  </a:glow>
                </a:effectLst>
                <a:latin typeface="Arial" charset="0"/>
                <a:ea typeface="ＭＳ Ｐゴシック" charset="0"/>
                <a:cs typeface="ＭＳ Ｐゴシック" charset="0"/>
              </a:rPr>
              <a:t>orgiveness in the New Covenant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32905575"/>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58193" cy="6858000"/>
          </a:xfrm>
          <a:prstGeom prst="rect">
            <a:avLst/>
          </a:prstGeom>
        </p:spPr>
      </p:pic>
      <p:sp>
        <p:nvSpPr>
          <p:cNvPr id="14339" name="Rectangle 3"/>
          <p:cNvSpPr>
            <a:spLocks noGrp="1" noChangeArrowheads="1"/>
          </p:cNvSpPr>
          <p:nvPr>
            <p:ph type="ctrTitle"/>
          </p:nvPr>
        </p:nvSpPr>
        <p:spPr>
          <a:xfrm rot="16200000">
            <a:off x="-2941520" y="2944882"/>
            <a:ext cx="6858002" cy="968238"/>
          </a:xfrm>
          <a:solidFill>
            <a:srgbClr val="000000"/>
          </a:solidFill>
          <a:effectLst/>
        </p:spPr>
        <p:txBody>
          <a:bodyPr anchor="ctr"/>
          <a:lstStyle/>
          <a:p>
            <a:pPr eaLnBrk="1" hangingPunct="1"/>
            <a:r>
              <a:rPr lang="en-US" sz="48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The </a:t>
            </a:r>
            <a:r>
              <a:rPr lang="en-US" sz="48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"Better" </a:t>
            </a:r>
            <a:r>
              <a:rPr lang="en-US" sz="48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Book	</a:t>
            </a:r>
          </a:p>
        </p:txBody>
      </p:sp>
      <p:sp>
        <p:nvSpPr>
          <p:cNvPr id="14340" name="Rectangle 4"/>
          <p:cNvSpPr>
            <a:spLocks noGrp="1" noChangeArrowheads="1"/>
          </p:cNvSpPr>
          <p:nvPr>
            <p:ph type="subTitle" idx="1"/>
          </p:nvPr>
        </p:nvSpPr>
        <p:spPr>
          <a:xfrm>
            <a:off x="1008112" y="620688"/>
            <a:ext cx="8135888" cy="6180393"/>
          </a:xfrm>
          <a:noFill/>
          <a:ln w="9525">
            <a:noFill/>
            <a:miter lim="800000"/>
            <a:headEnd/>
            <a:tailEnd/>
          </a:ln>
          <a:effectLst/>
        </p:spPr>
        <p:txBody>
          <a:bodyPr vert="horz" wrap="square" lIns="91435" tIns="45718" rIns="91435" bIns="45718" numCol="1" anchor="t" anchorCtr="1" compatLnSpc="1">
            <a:prstTxWarp prst="textNoShape">
              <a:avLst/>
            </a:prstTxWarp>
          </a:bodyPr>
          <a:lstStyle/>
          <a:p>
            <a:pPr algn="l" eaLnBrk="1" hangingPunct="1">
              <a:spcBef>
                <a:spcPct val="0"/>
              </a:spcBef>
            </a:pPr>
            <a:r>
              <a:rPr lang="en-US" sz="24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8:4 </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Christ </a:t>
            </a:r>
            <a:r>
              <a:rPr lang="en-US" sz="24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is "</a:t>
            </a:r>
            <a:r>
              <a:rPr lang="en-US" sz="2400" b="1" dirty="0" smtClean="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better</a:t>
            </a:r>
            <a:r>
              <a:rPr lang="en-US" sz="24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than the </a:t>
            </a:r>
            <a:r>
              <a:rPr lang="en-US" sz="24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angels"</a:t>
            </a:r>
          </a:p>
          <a:p>
            <a:pPr algn="l" eaLnBrk="1" hangingPunct="1">
              <a:spcBef>
                <a:spcPct val="0"/>
              </a:spcBef>
            </a:pPr>
            <a:r>
              <a:rPr lang="en-US" sz="24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6</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:9 </a:t>
            </a:r>
            <a:r>
              <a:rPr lang="en-US" sz="24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We are confident of "</a:t>
            </a:r>
            <a:r>
              <a:rPr lang="en-US" sz="2400" b="1" dirty="0" smtClean="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better</a:t>
            </a:r>
            <a:r>
              <a:rPr lang="en-US" sz="24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things </a:t>
            </a:r>
            <a:r>
              <a:rPr lang="en-US" sz="24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in your case"</a:t>
            </a:r>
          </a:p>
          <a:p>
            <a:pPr algn="l" eaLnBrk="1" hangingPunct="1">
              <a:spcBef>
                <a:spcPct val="0"/>
              </a:spcBef>
            </a:pP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7</a:t>
            </a:r>
            <a:r>
              <a:rPr lang="en-US" sz="24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:7 Melchizedek "better" ("greater") than Abraham</a:t>
            </a:r>
          </a:p>
          <a:p>
            <a:pPr algn="l" eaLnBrk="1" hangingPunct="1">
              <a:spcBef>
                <a:spcPct val="0"/>
              </a:spcBef>
            </a:pP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7</a:t>
            </a:r>
            <a:r>
              <a:rPr lang="en-US" sz="24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:19 "We </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have confidence in a </a:t>
            </a:r>
            <a:r>
              <a:rPr lang="en-US" sz="2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better</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a:t>
            </a:r>
            <a:r>
              <a:rPr lang="en-US" sz="24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hope" </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a:r>
            <a:b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b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7</a:t>
            </a:r>
            <a:r>
              <a:rPr lang="en-US" sz="24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:22 </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Jesus is the </a:t>
            </a:r>
            <a:r>
              <a:rPr lang="en-US" sz="24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"guarantee of </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a </a:t>
            </a:r>
            <a:r>
              <a:rPr lang="en-US" sz="2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better</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a:t>
            </a:r>
            <a:r>
              <a:rPr lang="en-US" sz="24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covenant"</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a:r>
            <a:b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br>
            <a:r>
              <a:rPr lang="en-US" sz="24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8</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:6 Christ is the </a:t>
            </a:r>
            <a:r>
              <a:rPr lang="en-US" sz="24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"mediator </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of a </a:t>
            </a:r>
            <a:r>
              <a:rPr lang="en-US" sz="2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better</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a:t>
            </a:r>
            <a:r>
              <a:rPr lang="en-US" sz="24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covenant"</a:t>
            </a:r>
          </a:p>
          <a:p>
            <a:pPr algn="l" eaLnBrk="1" hangingPunct="1">
              <a:spcBef>
                <a:spcPct val="0"/>
              </a:spcBef>
            </a:pPr>
            <a:r>
              <a:rPr lang="en-US" sz="24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8</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:6 New covenant </a:t>
            </a:r>
            <a:r>
              <a:rPr lang="en-US" sz="24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"established </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on </a:t>
            </a:r>
            <a:r>
              <a:rPr lang="en-US" sz="2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better</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a:t>
            </a:r>
            <a:r>
              <a:rPr lang="en-US" sz="24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promises" </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a:r>
            <a:b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br>
            <a:r>
              <a:rPr lang="en-US" sz="24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9</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:23 </a:t>
            </a:r>
            <a:r>
              <a:rPr lang="en-US" sz="2400" b="1" dirty="0" smtClean="0">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Priestly garments need "</a:t>
            </a:r>
            <a:r>
              <a:rPr lang="en-US" sz="2400" b="1" dirty="0" smtClean="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better</a:t>
            </a:r>
            <a:r>
              <a:rPr lang="en-US" sz="24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sacrifices"</a:t>
            </a:r>
          </a:p>
          <a:p>
            <a:pPr algn="l" eaLnBrk="1" hangingPunct="1">
              <a:spcBef>
                <a:spcPct val="0"/>
              </a:spcBef>
            </a:pPr>
            <a:r>
              <a:rPr lang="en-US" sz="24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10</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:34 Heaven a </a:t>
            </a:r>
            <a:r>
              <a:rPr lang="en-US" sz="24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a:t>
            </a:r>
            <a:r>
              <a:rPr lang="en-US" sz="2400" b="1" dirty="0" smtClean="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better</a:t>
            </a:r>
            <a:r>
              <a:rPr lang="en-US" sz="24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and lasting possession" </a:t>
            </a:r>
          </a:p>
          <a:p>
            <a:pPr algn="l" eaLnBrk="1" hangingPunct="1">
              <a:spcBef>
                <a:spcPct val="0"/>
              </a:spcBef>
            </a:pPr>
            <a:r>
              <a:rPr lang="en-US" sz="24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18:16 </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Heaven a </a:t>
            </a:r>
            <a:r>
              <a:rPr lang="en-US" sz="24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a:t>
            </a:r>
            <a:r>
              <a:rPr lang="en-US" sz="2400" b="1" dirty="0" smtClean="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better</a:t>
            </a:r>
            <a:r>
              <a:rPr lang="en-US" sz="24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country"</a:t>
            </a:r>
          </a:p>
          <a:p>
            <a:pPr algn="l" eaLnBrk="1" hangingPunct="1">
              <a:spcBef>
                <a:spcPct val="0"/>
              </a:spcBef>
            </a:pPr>
            <a:r>
              <a:rPr lang="en-US" sz="24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18:35 </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They </a:t>
            </a:r>
            <a:r>
              <a:rPr lang="en-US" sz="24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obtain </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a </a:t>
            </a:r>
            <a:r>
              <a:rPr lang="en-US" sz="24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a:t>
            </a:r>
            <a:r>
              <a:rPr lang="en-US" sz="2400" b="1" dirty="0" smtClean="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better</a:t>
            </a:r>
            <a:r>
              <a:rPr lang="en-US" sz="24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resurrection" experience</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a:r>
            <a:b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br>
            <a:r>
              <a:rPr lang="en-US" sz="24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18:40 </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God </a:t>
            </a:r>
            <a:r>
              <a:rPr lang="en-US" sz="24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"provided </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something </a:t>
            </a:r>
            <a:r>
              <a:rPr lang="en-US" sz="2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better</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for </a:t>
            </a:r>
            <a:r>
              <a:rPr lang="en-US" sz="24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us"</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a:r>
            <a:b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br>
            <a:r>
              <a:rPr lang="en-US" sz="24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12</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:24 </a:t>
            </a:r>
            <a:r>
              <a:rPr lang="en-US" sz="24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Christ</a:t>
            </a:r>
            <a:r>
              <a:rPr lang="fr-FR" sz="24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a:t>
            </a:r>
            <a:r>
              <a:rPr lang="en-US" sz="24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s </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blood </a:t>
            </a:r>
            <a:r>
              <a:rPr lang="en-US" sz="24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is "</a:t>
            </a:r>
            <a:r>
              <a:rPr lang="en-US" sz="2400" b="1" dirty="0" smtClean="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better</a:t>
            </a:r>
            <a:r>
              <a:rPr lang="en-US" sz="24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than </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the </a:t>
            </a:r>
            <a:r>
              <a:rPr lang="en-US" sz="24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blood </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of </a:t>
            </a:r>
            <a:r>
              <a:rPr lang="en-US" sz="24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Abel"</a:t>
            </a:r>
          </a:p>
          <a:p>
            <a:pPr algn="l" eaLnBrk="1" hangingPunct="1">
              <a:spcBef>
                <a:spcPct val="0"/>
              </a:spcBef>
            </a:pPr>
            <a:endPar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endParaRPr>
          </a:p>
          <a:p>
            <a:pPr algn="l" eaLnBrk="1" hangingPunct="1">
              <a:spcBef>
                <a:spcPct val="0"/>
              </a:spcBef>
            </a:pPr>
            <a:r>
              <a:rPr lang="en-US" sz="18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Note:</a:t>
            </a:r>
          </a:p>
          <a:p>
            <a:pPr algn="l" eaLnBrk="1" hangingPunct="1">
              <a:spcBef>
                <a:spcPct val="0"/>
              </a:spcBef>
            </a:pPr>
            <a:r>
              <a:rPr lang="en-US" sz="24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18:4 "Abel </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offered to God a </a:t>
            </a:r>
            <a:r>
              <a:rPr lang="en-US" sz="2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better</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a:t>
            </a:r>
            <a:r>
              <a:rPr lang="en-US" sz="24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sacrifice" uses a different Greek word often translated "better"</a:t>
            </a:r>
            <a:endPar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endParaRPr>
          </a:p>
        </p:txBody>
      </p:sp>
      <p:sp>
        <p:nvSpPr>
          <p:cNvPr id="6" name="Rectangle 4"/>
          <p:cNvSpPr txBox="1">
            <a:spLocks noChangeArrowheads="1"/>
          </p:cNvSpPr>
          <p:nvPr/>
        </p:nvSpPr>
        <p:spPr bwMode="auto">
          <a:xfrm>
            <a:off x="0" y="44624"/>
            <a:ext cx="8388424" cy="576064"/>
          </a:xfrm>
          <a:prstGeom prst="rect">
            <a:avLst/>
          </a:prstGeom>
          <a:noFill/>
          <a:ln w="9525">
            <a:noFill/>
            <a:miter lim="800000"/>
            <a:headEnd/>
            <a:tailEnd/>
          </a:ln>
          <a:effectLst/>
        </p:spPr>
        <p:txBody>
          <a:bodyPr vert="horz" wrap="square" lIns="91435" tIns="45718" rIns="91435" bIns="45718" numCol="1" anchor="t" anchorCtr="1" compatLnSpc="1">
            <a:prstTxWarp prst="textNoShape">
              <a:avLst/>
            </a:prstTxWarp>
          </a:bodyPr>
          <a:lstStyle>
            <a:lvl1pPr marL="0" indent="0" algn="ctr" rtl="0" eaLnBrk="0" fontAlgn="base" hangingPunct="0">
              <a:spcBef>
                <a:spcPct val="20000"/>
              </a:spcBef>
              <a:spcAft>
                <a:spcPct val="0"/>
              </a:spcAft>
              <a:buClr>
                <a:schemeClr val="hlink"/>
              </a:buClr>
              <a:buSzPct val="80000"/>
              <a:buFont typeface="Wingdings" pitchFamily="-111" charset="2"/>
              <a:buNone/>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a:lstStyle>
          <a:p>
            <a:pPr algn="l" defTabSz="914400" eaLnBrk="1" hangingPunct="1">
              <a:spcBef>
                <a:spcPct val="0"/>
              </a:spcBef>
              <a:buClr>
                <a:srgbClr val="99FF99"/>
              </a:buClr>
            </a:pPr>
            <a:r>
              <a:rPr lang="en-US" sz="28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Hebrews uses the word "</a:t>
            </a:r>
            <a:r>
              <a:rPr lang="en-US" sz="2800" b="1" dirty="0" smtClean="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better</a:t>
            </a:r>
            <a:r>
              <a:rPr lang="en-US" sz="2800" b="1" dirty="0" smtClean="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13 times…</a:t>
            </a:r>
            <a:endParaRPr lang="en-US" sz="28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endParaRPr>
          </a:p>
        </p:txBody>
      </p:sp>
      <p:sp>
        <p:nvSpPr>
          <p:cNvPr id="7" name="Text Box 5"/>
          <p:cNvSpPr txBox="1">
            <a:spLocks noChangeArrowheads="1"/>
          </p:cNvSpPr>
          <p:nvPr/>
        </p:nvSpPr>
        <p:spPr bwMode="auto">
          <a:xfrm>
            <a:off x="8244408" y="60325"/>
            <a:ext cx="915625" cy="523216"/>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1" compatLnSpc="1">
            <a:prstTxWarp prst="textNoShape">
              <a:avLst/>
            </a:prstTxWarp>
          </a:bodyPr>
          <a:lstStyle>
            <a:defPPr>
              <a:defRPr lang="en-US"/>
            </a:defPPr>
            <a:lvl1pPr marL="0" indent="0" eaLnBrk="1" hangingPunct="1">
              <a:buClr>
                <a:schemeClr val="hlink"/>
              </a:buClr>
              <a:buSzPct val="80000"/>
              <a:buFont typeface="Wingdings" pitchFamily="-111" charset="2"/>
              <a:buNone/>
              <a:defRPr sz="2800" b="1">
                <a:solidFill>
                  <a:srgbClr val="FFFFFF"/>
                </a:solidFill>
                <a:effectLst>
                  <a:glow rad="152400">
                    <a:srgbClr val="000000"/>
                  </a:glow>
                  <a:outerShdw blurRad="44450" dist="88900" dir="2700000" algn="tl" rotWithShape="0">
                    <a:srgbClr val="000000">
                      <a:alpha val="92000"/>
                    </a:srgbClr>
                  </a:outerShdw>
                </a:effectLst>
              </a:defRPr>
            </a:lvl1pPr>
            <a:lvl2pPr marL="742912" indent="-285736">
              <a:spcBef>
                <a:spcPct val="20000"/>
              </a:spcBef>
              <a:buClr>
                <a:schemeClr val="tx2"/>
              </a:buClr>
              <a:buSzPct val="50000"/>
              <a:buFont typeface="Wingdings" charset="0"/>
              <a:buChar char="l"/>
              <a:defRPr sz="2800">
                <a:effectLst>
                  <a:outerShdw blurRad="38100" dist="38100" dir="2700000" algn="tl">
                    <a:srgbClr val="000000"/>
                  </a:outerShdw>
                </a:effectLst>
                <a:latin typeface="+mn-lt"/>
                <a:ea typeface="ＭＳ Ｐゴシック" pitchFamily="-111" charset="-128"/>
              </a:defRPr>
            </a:lvl2pPr>
            <a:lvl3pPr marL="1142942" indent="-228588">
              <a:spcBef>
                <a:spcPct val="20000"/>
              </a:spcBef>
              <a:buClr>
                <a:schemeClr val="accent2"/>
              </a:buClr>
              <a:buChar char="•"/>
              <a:defRPr>
                <a:effectLst>
                  <a:outerShdw blurRad="38100" dist="38100" dir="2700000" algn="tl">
                    <a:srgbClr val="000000"/>
                  </a:outerShdw>
                </a:effectLst>
                <a:latin typeface="+mn-lt"/>
                <a:ea typeface="ＭＳ Ｐゴシック" pitchFamily="-111" charset="-128"/>
              </a:defRPr>
            </a:lvl3pPr>
            <a:lvl4pPr marL="1600118" indent="-228588">
              <a:spcBef>
                <a:spcPct val="20000"/>
              </a:spcBef>
              <a:buClr>
                <a:schemeClr val="folHlink"/>
              </a:buClr>
              <a:buSzPct val="50000"/>
              <a:buFont typeface="Wingdings" charset="0"/>
              <a:buChar char="l"/>
              <a:defRPr sz="2000">
                <a:effectLst>
                  <a:outerShdw blurRad="38100" dist="38100" dir="2700000" algn="tl">
                    <a:srgbClr val="000000"/>
                  </a:outerShdw>
                </a:effectLst>
                <a:latin typeface="+mn-lt"/>
                <a:ea typeface="ＭＳ Ｐゴシック" pitchFamily="-111" charset="-128"/>
              </a:defRPr>
            </a:lvl4pPr>
            <a:lvl5pPr marL="2057295" indent="-228588">
              <a:spcBef>
                <a:spcPct val="20000"/>
              </a:spcBef>
              <a:buClr>
                <a:schemeClr val="hlink"/>
              </a:buClr>
              <a:buChar char="•"/>
              <a:defRPr sz="2000">
                <a:effectLst>
                  <a:outerShdw blurRad="38100" dist="38100" dir="2700000" algn="tl">
                    <a:srgbClr val="000000"/>
                  </a:outerShdw>
                </a:effectLst>
                <a:latin typeface="+mn-lt"/>
                <a:ea typeface="ＭＳ Ｐゴシック" pitchFamily="-111" charset="-128"/>
              </a:defRPr>
            </a:lvl5pPr>
            <a:lvl6pPr marL="2514471" indent="-228588" fontAlgn="base">
              <a:spcBef>
                <a:spcPct val="20000"/>
              </a:spcBef>
              <a:spcAft>
                <a:spcPct val="0"/>
              </a:spcAft>
              <a:buClr>
                <a:schemeClr val="hlink"/>
              </a:buClr>
              <a:buChar char="•"/>
              <a:defRPr sz="2000">
                <a:effectLst>
                  <a:outerShdw blurRad="38100" dist="38100" dir="2700000" algn="tl">
                    <a:srgbClr val="000000"/>
                  </a:outerShdw>
                </a:effectLst>
                <a:latin typeface="+mn-lt"/>
                <a:ea typeface="ＭＳ Ｐゴシック" pitchFamily="-111" charset="-128"/>
              </a:defRPr>
            </a:lvl6pPr>
            <a:lvl7pPr marL="2971648" indent="-228588" fontAlgn="base">
              <a:spcBef>
                <a:spcPct val="20000"/>
              </a:spcBef>
              <a:spcAft>
                <a:spcPct val="0"/>
              </a:spcAft>
              <a:buClr>
                <a:schemeClr val="hlink"/>
              </a:buClr>
              <a:buChar char="•"/>
              <a:defRPr sz="2000">
                <a:effectLst>
                  <a:outerShdw blurRad="38100" dist="38100" dir="2700000" algn="tl">
                    <a:srgbClr val="000000"/>
                  </a:outerShdw>
                </a:effectLst>
                <a:latin typeface="+mn-lt"/>
                <a:ea typeface="ＭＳ Ｐゴシック" pitchFamily="-111" charset="-128"/>
              </a:defRPr>
            </a:lvl7pPr>
            <a:lvl8pPr marL="3428825" indent="-228588" fontAlgn="base">
              <a:spcBef>
                <a:spcPct val="20000"/>
              </a:spcBef>
              <a:spcAft>
                <a:spcPct val="0"/>
              </a:spcAft>
              <a:buClr>
                <a:schemeClr val="hlink"/>
              </a:buClr>
              <a:buChar char="•"/>
              <a:defRPr sz="2000">
                <a:effectLst>
                  <a:outerShdw blurRad="38100" dist="38100" dir="2700000" algn="tl">
                    <a:srgbClr val="000000"/>
                  </a:outerShdw>
                </a:effectLst>
                <a:latin typeface="+mn-lt"/>
                <a:ea typeface="ＭＳ Ｐゴシック" pitchFamily="-111" charset="-128"/>
              </a:defRPr>
            </a:lvl8pPr>
            <a:lvl9pPr marL="3886001" indent="-228588" fontAlgn="base">
              <a:spcBef>
                <a:spcPct val="20000"/>
              </a:spcBef>
              <a:spcAft>
                <a:spcPct val="0"/>
              </a:spcAft>
              <a:buClr>
                <a:schemeClr val="hlink"/>
              </a:buClr>
              <a:buChar char="•"/>
              <a:defRPr sz="2000">
                <a:effectLst>
                  <a:outerShdw blurRad="38100" dist="38100" dir="2700000" algn="tl">
                    <a:srgbClr val="000000"/>
                  </a:outerShdw>
                </a:effectLst>
                <a:latin typeface="+mn-lt"/>
                <a:ea typeface="ＭＳ Ｐゴシック" pitchFamily="-111" charset="-128"/>
              </a:defRPr>
            </a:lvl9pPr>
          </a:lstStyle>
          <a:p>
            <a:pPr defTabSz="914400" fontAlgn="base">
              <a:spcBef>
                <a:spcPct val="0"/>
              </a:spcBef>
              <a:spcAft>
                <a:spcPct val="0"/>
              </a:spcAft>
              <a:buClr>
                <a:srgbClr val="99FF99"/>
              </a:buClr>
            </a:pPr>
            <a:r>
              <a:rPr lang="en-US" sz="2400" dirty="0">
                <a:latin typeface="Arial" charset="0"/>
                <a:ea typeface="ＭＳ Ｐゴシック" charset="0"/>
                <a:cs typeface="ＭＳ Ｐゴシック" charset="0"/>
              </a:rPr>
              <a:t>266f</a:t>
            </a:r>
          </a:p>
        </p:txBody>
      </p:sp>
    </p:spTree>
    <p:extLst>
      <p:ext uri="{BB962C8B-B14F-4D97-AF65-F5344CB8AC3E}">
        <p14:creationId xmlns:p14="http://schemas.microsoft.com/office/powerpoint/2010/main" val="54765986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823284"/>
          </a:xfrm>
          <a:prstGeom prst="rect">
            <a:avLst/>
          </a:prstGeom>
        </p:spPr>
      </p:pic>
      <p:sp>
        <p:nvSpPr>
          <p:cNvPr id="900098" name="Rectangle 2"/>
          <p:cNvSpPr>
            <a:spLocks noGrp="1" noChangeArrowheads="1"/>
          </p:cNvSpPr>
          <p:nvPr>
            <p:ph type="ctrTitle"/>
          </p:nvPr>
        </p:nvSpPr>
        <p:spPr>
          <a:xfrm>
            <a:off x="0" y="5895856"/>
            <a:ext cx="9144000" cy="917241"/>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A Lifelong Covenant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066463"/>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Rectangle 5"/>
          <p:cNvSpPr/>
          <p:nvPr/>
        </p:nvSpPr>
        <p:spPr bwMode="auto">
          <a:xfrm>
            <a:off x="3995936" y="3689648"/>
            <a:ext cx="2088232" cy="3168352"/>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111" charset="0"/>
              <a:ea typeface="ＭＳ Ｐゴシック" pitchFamily="-111" charset="-128"/>
              <a:cs typeface="ＭＳ Ｐゴシック" pitchFamily="-111" charset="-128"/>
            </a:endParaRPr>
          </a:p>
        </p:txBody>
      </p:sp>
      <p:pic>
        <p:nvPicPr>
          <p:cNvPr id="5" name="Picture 4" descr="heb 9 ark_of_covenan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27984" y="0"/>
            <a:ext cx="4716015" cy="3871480"/>
          </a:xfrm>
          <a:prstGeom prst="rect">
            <a:avLst/>
          </a:prstGeom>
        </p:spPr>
      </p:pic>
      <p:pic>
        <p:nvPicPr>
          <p:cNvPr id="3" name="Picture 2" descr="heb 9 golden_altar_of_incense.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88" y="32786"/>
            <a:ext cx="4499004" cy="6858237"/>
          </a:xfrm>
          <a:prstGeom prst="rect">
            <a:avLst/>
          </a:prstGeom>
        </p:spPr>
      </p:pic>
      <p:pic>
        <p:nvPicPr>
          <p:cNvPr id="4" name="Picture 3" descr="heb 9 table-of-presence_sm.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969000" y="3190971"/>
            <a:ext cx="3175000" cy="3632200"/>
          </a:xfrm>
          <a:prstGeom prst="rect">
            <a:avLst/>
          </a:prstGeom>
        </p:spPr>
      </p:pic>
      <p:sp>
        <p:nvSpPr>
          <p:cNvPr id="112643" name="Rectangle 3"/>
          <p:cNvSpPr>
            <a:spLocks noRot="1" noChangeArrowheads="1"/>
          </p:cNvSpPr>
          <p:nvPr/>
        </p:nvSpPr>
        <p:spPr bwMode="auto">
          <a:xfrm>
            <a:off x="2476872" y="1977008"/>
            <a:ext cx="4687416" cy="4692352"/>
          </a:xfrm>
          <a:prstGeom prst="rect">
            <a:avLst/>
          </a:prstGeom>
          <a:noFill/>
          <a:ln w="9525">
            <a:noFill/>
            <a:miter lim="800000"/>
            <a:headEnd/>
            <a:tailEnd/>
          </a:ln>
          <a:effectLst/>
        </p:spPr>
        <p:txBody>
          <a:bodyPr lIns="91435" tIns="45718" rIns="91435" bIns="45718" anchor="ctr"/>
          <a:lstStyle/>
          <a:p>
            <a:pPr defTabSz="914400" fontAlgn="base">
              <a:lnSpc>
                <a:spcPct val="90000"/>
              </a:lnSpc>
              <a:spcBef>
                <a:spcPct val="0"/>
              </a:spcBef>
              <a:spcAft>
                <a:spcPct val="0"/>
              </a:spcAft>
            </a:pPr>
            <a:r>
              <a:rPr lang="en-US" altLang="zh-CN" sz="3200" b="1" i="1" dirty="0" smtClean="0">
                <a:solidFill>
                  <a:srgbClr val="FFFFFF"/>
                </a:solidFill>
                <a:effectLst>
                  <a:glow rad="101600">
                    <a:srgbClr val="000000"/>
                  </a:glow>
                  <a:outerShdw blurRad="38100" dist="38100" dir="2700000" algn="tl">
                    <a:srgbClr val="000000"/>
                  </a:outerShdw>
                </a:effectLst>
                <a:latin typeface="Arial" charset="0"/>
                <a:ea typeface="ＭＳ Ｐゴシック" charset="0"/>
                <a:cs typeface="SimSun" charset="0"/>
              </a:rPr>
              <a:t>"But </a:t>
            </a:r>
            <a:r>
              <a:rPr lang="en-US" altLang="zh-CN" sz="3200" b="1" i="1" dirty="0">
                <a:solidFill>
                  <a:srgbClr val="FFFFFF"/>
                </a:solidFill>
                <a:effectLst>
                  <a:glow rad="101600">
                    <a:srgbClr val="000000"/>
                  </a:glow>
                  <a:outerShdw blurRad="38100" dist="38100" dir="2700000" algn="tl">
                    <a:srgbClr val="000000"/>
                  </a:outerShdw>
                </a:effectLst>
                <a:latin typeface="Arial" charset="0"/>
                <a:ea typeface="ＭＳ Ｐゴシック" charset="0"/>
                <a:cs typeface="SimSun" charset="0"/>
              </a:rPr>
              <a:t>the ministry Jesus has received is as </a:t>
            </a:r>
            <a:r>
              <a:rPr lang="en-US" altLang="zh-CN" sz="3200" b="1" i="1" dirty="0">
                <a:solidFill>
                  <a:srgbClr val="FFFF00"/>
                </a:solidFill>
                <a:effectLst>
                  <a:glow rad="101600">
                    <a:srgbClr val="000000"/>
                  </a:glow>
                  <a:outerShdw blurRad="38100" dist="38100" dir="2700000" algn="tl">
                    <a:srgbClr val="000000"/>
                  </a:outerShdw>
                </a:effectLst>
                <a:latin typeface="Arial" charset="0"/>
                <a:ea typeface="ＭＳ Ｐゴシック" charset="0"/>
                <a:cs typeface="SimSun" charset="0"/>
              </a:rPr>
              <a:t>superior</a:t>
            </a:r>
            <a:r>
              <a:rPr lang="en-US" altLang="zh-CN" sz="3200" b="1" i="1" dirty="0">
                <a:solidFill>
                  <a:srgbClr val="FFFFFF"/>
                </a:solidFill>
                <a:effectLst>
                  <a:glow rad="101600">
                    <a:srgbClr val="000000"/>
                  </a:glow>
                  <a:outerShdw blurRad="38100" dist="38100" dir="2700000" algn="tl">
                    <a:srgbClr val="000000"/>
                  </a:outerShdw>
                </a:effectLst>
                <a:latin typeface="Arial" charset="0"/>
                <a:ea typeface="ＭＳ Ｐゴシック" charset="0"/>
                <a:cs typeface="SimSun" charset="0"/>
              </a:rPr>
              <a:t> to theirs as the covenant of which he is mediator is </a:t>
            </a:r>
            <a:r>
              <a:rPr lang="en-US" altLang="zh-CN" sz="3200" b="1" i="1" dirty="0">
                <a:solidFill>
                  <a:srgbClr val="FFFF00"/>
                </a:solidFill>
                <a:effectLst>
                  <a:glow rad="101600">
                    <a:srgbClr val="000000"/>
                  </a:glow>
                  <a:outerShdw blurRad="38100" dist="38100" dir="2700000" algn="tl">
                    <a:srgbClr val="000000"/>
                  </a:outerShdw>
                </a:effectLst>
                <a:latin typeface="Arial" charset="0"/>
                <a:ea typeface="ＭＳ Ｐゴシック" charset="0"/>
                <a:cs typeface="SimSun" charset="0"/>
              </a:rPr>
              <a:t>superior</a:t>
            </a:r>
            <a:r>
              <a:rPr lang="en-US" altLang="zh-CN" sz="3200" b="1" i="1" dirty="0">
                <a:solidFill>
                  <a:srgbClr val="FFFFFF"/>
                </a:solidFill>
                <a:effectLst>
                  <a:glow rad="101600">
                    <a:srgbClr val="000000"/>
                  </a:glow>
                  <a:outerShdw blurRad="38100" dist="38100" dir="2700000" algn="tl">
                    <a:srgbClr val="000000"/>
                  </a:outerShdw>
                </a:effectLst>
                <a:latin typeface="Arial" charset="0"/>
                <a:ea typeface="ＭＳ Ｐゴシック" charset="0"/>
                <a:cs typeface="SimSun" charset="0"/>
              </a:rPr>
              <a:t> to the old one, and it is founded on better </a:t>
            </a:r>
            <a:r>
              <a:rPr lang="en-US" altLang="zh-CN" sz="3200" b="1" i="1" dirty="0" smtClean="0">
                <a:solidFill>
                  <a:srgbClr val="FFFFFF"/>
                </a:solidFill>
                <a:effectLst>
                  <a:glow rad="101600">
                    <a:srgbClr val="000000"/>
                  </a:glow>
                  <a:outerShdw blurRad="38100" dist="38100" dir="2700000" algn="tl">
                    <a:srgbClr val="000000"/>
                  </a:outerShdw>
                </a:effectLst>
                <a:latin typeface="Arial" charset="0"/>
                <a:ea typeface="ＭＳ Ｐゴシック" charset="0"/>
                <a:cs typeface="SimSun" charset="0"/>
              </a:rPr>
              <a:t>promises.</a:t>
            </a:r>
            <a:r>
              <a:rPr lang="en-US" altLang="zh-CN" sz="3200" b="1" i="1" baseline="30000" dirty="0" smtClean="0">
                <a:solidFill>
                  <a:srgbClr val="FFFFFF"/>
                </a:solidFill>
                <a:effectLst>
                  <a:glow rad="101600">
                    <a:srgbClr val="000000"/>
                  </a:glow>
                  <a:outerShdw blurRad="38100" dist="38100" dir="2700000" algn="tl">
                    <a:srgbClr val="000000"/>
                  </a:outerShdw>
                </a:effectLst>
                <a:latin typeface="Arial" charset="0"/>
                <a:ea typeface="ＭＳ Ｐゴシック" charset="0"/>
                <a:cs typeface="SimSun" charset="0"/>
              </a:rPr>
              <a:t>"</a:t>
            </a:r>
            <a:endParaRPr lang="en-US" sz="3200" b="1" i="1" baseline="30000" dirty="0">
              <a:solidFill>
                <a:srgbClr val="FFFFFF"/>
              </a:solidFill>
              <a:effectLst>
                <a:glow rad="101600">
                  <a:srgbClr val="000000"/>
                </a:glow>
                <a:outerShdw blurRad="38100" dist="38100" dir="2700000" algn="tl">
                  <a:srgbClr val="000000"/>
                </a:outerShdw>
              </a:effectLst>
              <a:latin typeface="Arial" charset="0"/>
              <a:ea typeface="ＭＳ Ｐゴシック" charset="0"/>
              <a:cs typeface="SimSun" charset="0"/>
            </a:endParaRPr>
          </a:p>
        </p:txBody>
      </p:sp>
      <p:sp>
        <p:nvSpPr>
          <p:cNvPr id="2" name="Title 1"/>
          <p:cNvSpPr>
            <a:spLocks noGrp="1"/>
          </p:cNvSpPr>
          <p:nvPr>
            <p:ph type="title" idx="4294967295"/>
          </p:nvPr>
        </p:nvSpPr>
        <p:spPr>
          <a:xfrm>
            <a:off x="457200" y="846138"/>
            <a:ext cx="8229600" cy="1143000"/>
          </a:xfrm>
        </p:spPr>
        <p:txBody>
          <a:bodyPr/>
          <a:lstStyle/>
          <a:p>
            <a:r>
              <a:rPr lang="en-US" sz="4000" dirty="0">
                <a:solidFill>
                  <a:srgbClr val="FFFFFF"/>
                </a:solidFill>
                <a:latin typeface="Arial" charset="0"/>
                <a:ea typeface="ＭＳ Ｐゴシック" charset="0"/>
                <a:cs typeface="SimSun" charset="0"/>
              </a:rPr>
              <a:t>Hebrews 8:6</a:t>
            </a:r>
            <a:endParaRPr lang="en-US" dirty="0">
              <a:latin typeface="Garamond" charset="0"/>
              <a:ea typeface="ＭＳ Ｐゴシック" charset="0"/>
              <a:cs typeface="ＭＳ Ｐゴシック" charset="0"/>
            </a:endParaRPr>
          </a:p>
        </p:txBody>
      </p:sp>
    </p:spTree>
    <p:extLst>
      <p:ext uri="{BB962C8B-B14F-4D97-AF65-F5344CB8AC3E}">
        <p14:creationId xmlns:p14="http://schemas.microsoft.com/office/powerpoint/2010/main" val="40099471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0"/>
                                  </p:stCondLst>
                                  <p:childTnLst>
                                    <p:set>
                                      <p:cBhvr>
                                        <p:cTn id="6" dur="1" fill="hold">
                                          <p:stCondLst>
                                            <p:cond delay="299"/>
                                          </p:stCondLst>
                                        </p:cTn>
                                        <p:tgtEl>
                                          <p:spTgt spid="1126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19216"/>
            <a:ext cx="9144000" cy="5183922"/>
          </a:xfrm>
          <a:prstGeom prst="rect">
            <a:avLst/>
          </a:prstGeom>
        </p:spPr>
      </p:pic>
      <p:sp>
        <p:nvSpPr>
          <p:cNvPr id="900098" name="Rectangle 2"/>
          <p:cNvSpPr>
            <a:spLocks noGrp="1" noChangeArrowheads="1"/>
          </p:cNvSpPr>
          <p:nvPr>
            <p:ph type="ctrTitle"/>
          </p:nvPr>
        </p:nvSpPr>
        <p:spPr>
          <a:xfrm>
            <a:off x="0" y="1"/>
            <a:ext cx="9144000" cy="1019216"/>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The Lord</a:t>
            </a:r>
            <a:r>
              <a:rPr lang="fr-FR" sz="5400" b="1" dirty="0" smtClean="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s Supper</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5406185"/>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32227"/>
            <a:ext cx="9144000" cy="1108532"/>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The Cup of the New Covenant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3290362"/>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42638992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smtClean="0">
                <a:solidFill>
                  <a:srgbClr val="FFFFFF"/>
                </a:solidFill>
                <a:latin typeface="Arial" charset="0"/>
                <a:ea typeface="ＭＳ Ｐゴシック" charset="0"/>
              </a:rPr>
              <a:t>NT Preaching link </a:t>
            </a:r>
            <a:r>
              <a:rPr lang="en-US" sz="2800" b="1" dirty="0">
                <a:solidFill>
                  <a:srgbClr val="FFFFFF"/>
                </a:solidFill>
                <a:latin typeface="Arial" charset="0"/>
                <a:ea typeface="ＭＳ Ｐゴシック" charset="0"/>
              </a:rPr>
              <a:t>at </a:t>
            </a:r>
            <a:r>
              <a:rPr lang="en-US" sz="2800" b="1" dirty="0"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81014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508278"/>
            <a:ext cx="9144000" cy="821498"/>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Two Covenants</a:t>
            </a:r>
            <a:endParaRPr lang="en-US" sz="5400" b="1" dirty="0">
              <a:effectLst>
                <a:glow rad="127000">
                  <a:schemeClr val="tx1"/>
                </a:glow>
              </a:effectLst>
              <a:latin typeface="Arial" charset="0"/>
              <a:ea typeface="ＭＳ Ｐゴシック" charset="0"/>
              <a:cs typeface="ＭＳ Ｐゴシック" charset="0"/>
            </a:endParaRPr>
          </a:p>
        </p:txBody>
      </p:sp>
      <p:grpSp>
        <p:nvGrpSpPr>
          <p:cNvPr id="5" name="Group 4"/>
          <p:cNvGrpSpPr/>
          <p:nvPr/>
        </p:nvGrpSpPr>
        <p:grpSpPr>
          <a:xfrm>
            <a:off x="0" y="839425"/>
            <a:ext cx="9200886" cy="4111034"/>
            <a:chOff x="0" y="839425"/>
            <a:chExt cx="9200886" cy="4111034"/>
          </a:xfrm>
        </p:grpSpPr>
        <p:pic>
          <p:nvPicPr>
            <p:cNvPr id="3" name="Picture 2"/>
            <p:cNvPicPr>
              <a:picLocks noChangeAspect="1"/>
            </p:cNvPicPr>
            <p:nvPr/>
          </p:nvPicPr>
          <p:blipFill>
            <a:blip r:embed="rId3"/>
            <a:stretch>
              <a:fillRect/>
            </a:stretch>
          </p:blipFill>
          <p:spPr>
            <a:xfrm>
              <a:off x="0" y="839425"/>
              <a:ext cx="9200886" cy="4111034"/>
            </a:xfrm>
            <a:prstGeom prst="rect">
              <a:avLst/>
            </a:prstGeom>
          </p:spPr>
        </p:pic>
        <p:sp>
          <p:nvSpPr>
            <p:cNvPr id="2" name="Rectangle 1"/>
            <p:cNvSpPr/>
            <p:nvPr/>
          </p:nvSpPr>
          <p:spPr bwMode="auto">
            <a:xfrm>
              <a:off x="968757" y="4390842"/>
              <a:ext cx="1528485" cy="559617"/>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 name="Rectangle 5"/>
            <p:cNvSpPr/>
            <p:nvPr/>
          </p:nvSpPr>
          <p:spPr bwMode="auto">
            <a:xfrm>
              <a:off x="6738250" y="4390842"/>
              <a:ext cx="1528485" cy="559617"/>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ectangle 7"/>
            <p:cNvSpPr/>
            <p:nvPr/>
          </p:nvSpPr>
          <p:spPr bwMode="auto">
            <a:xfrm>
              <a:off x="3612718" y="2303043"/>
              <a:ext cx="2028712" cy="559617"/>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7" name="Rectangle 2"/>
          <p:cNvSpPr txBox="1">
            <a:spLocks noChangeArrowheads="1"/>
          </p:cNvSpPr>
          <p:nvPr/>
        </p:nvSpPr>
        <p:spPr bwMode="auto">
          <a:xfrm>
            <a:off x="5593914" y="4283225"/>
            <a:ext cx="3741002" cy="645711"/>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000000"/>
                </a:solidFill>
                <a:effectLst/>
                <a:latin typeface="Arial" charset="0"/>
                <a:ea typeface="ＭＳ Ｐゴシック" charset="0"/>
                <a:cs typeface="ＭＳ Ｐゴシック" charset="0"/>
              </a:rPr>
              <a:t>NEW</a:t>
            </a:r>
            <a:endParaRPr lang="en-US" sz="4000" b="1" dirty="0">
              <a:solidFill>
                <a:srgbClr val="000000"/>
              </a:solidFill>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69447" y="4283225"/>
            <a:ext cx="3741002" cy="645711"/>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solidFill>
                  <a:srgbClr val="000000"/>
                </a:solidFill>
                <a:effectLst/>
                <a:latin typeface="Arial" charset="0"/>
                <a:ea typeface="ＭＳ Ｐゴシック" charset="0"/>
                <a:cs typeface="ＭＳ Ｐゴシック" charset="0"/>
              </a:rPr>
              <a:t>OLD</a:t>
            </a:r>
            <a:endParaRPr lang="en-US" sz="4000" b="1" dirty="0">
              <a:solidFill>
                <a:srgbClr val="000000"/>
              </a:solidFill>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2773752" y="2216949"/>
            <a:ext cx="3741002" cy="645711"/>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smtClean="0">
                <a:solidFill>
                  <a:srgbClr val="000000"/>
                </a:solidFill>
                <a:effectLst/>
                <a:latin typeface="Arial" charset="0"/>
                <a:ea typeface="ＭＳ Ｐゴシック" charset="0"/>
                <a:cs typeface="ＭＳ Ｐゴシック" charset="0"/>
              </a:rPr>
              <a:t>Transition</a:t>
            </a:r>
            <a:endParaRPr lang="en-US" sz="3200" b="1" dirty="0">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636699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2.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docProps/app.xml><?xml version="1.0" encoding="utf-8"?>
<Properties xmlns="http://schemas.openxmlformats.org/officeDocument/2006/extended-properties" xmlns:vt="http://schemas.openxmlformats.org/officeDocument/2006/docPropsVTypes">
  <TotalTime>2741</TotalTime>
  <Words>4162</Words>
  <Application>Microsoft Macintosh PowerPoint</Application>
  <PresentationFormat>On-screen Show (4:3)</PresentationFormat>
  <Paragraphs>484</Paragraphs>
  <Slides>84</Slides>
  <Notes>77</Notes>
  <HiddenSlides>0</HiddenSlides>
  <MMClips>0</MMClips>
  <ScaleCrop>false</ScaleCrop>
  <HeadingPairs>
    <vt:vector size="4" baseType="variant">
      <vt:variant>
        <vt:lpstr>Theme</vt:lpstr>
      </vt:variant>
      <vt:variant>
        <vt:i4>11</vt:i4>
      </vt:variant>
      <vt:variant>
        <vt:lpstr>Slide Titles</vt:lpstr>
      </vt:variant>
      <vt:variant>
        <vt:i4>84</vt:i4>
      </vt:variant>
    </vt:vector>
  </HeadingPairs>
  <TitlesOfParts>
    <vt:vector size="95" baseType="lpstr">
      <vt:lpstr>49_Blank Presentation</vt:lpstr>
      <vt:lpstr>3_Ripple</vt:lpstr>
      <vt:lpstr>3_Blank Presentation</vt:lpstr>
      <vt:lpstr>Notebook</vt:lpstr>
      <vt:lpstr>2_Slit</vt:lpstr>
      <vt:lpstr>4_Stream</vt:lpstr>
      <vt:lpstr>2_Stream</vt:lpstr>
      <vt:lpstr>2_Blank Presentation</vt:lpstr>
      <vt:lpstr>4_Blank Presentation</vt:lpstr>
      <vt:lpstr>預設簡報設計</vt:lpstr>
      <vt:lpstr>24_Blank Presentation</vt:lpstr>
      <vt:lpstr>Better than the Old Covenant</vt:lpstr>
      <vt:lpstr>Relationships Differ</vt:lpstr>
      <vt:lpstr>Relationships Differ</vt:lpstr>
      <vt:lpstr>Relationships Change</vt:lpstr>
      <vt:lpstr>Dating</vt:lpstr>
      <vt:lpstr>Marriage Covenant</vt:lpstr>
      <vt:lpstr>"It is not your love that sustains the marriage, but from now on, the marriage that sustains your love." </vt:lpstr>
      <vt:lpstr>A Lifelong Covenant</vt:lpstr>
      <vt:lpstr>Two Covenants</vt:lpstr>
      <vt:lpstr>Did OT saints have a relationship with God?</vt:lpstr>
      <vt:lpstr>The Old Covenant</vt:lpstr>
      <vt:lpstr>Old vs. New Covenants</vt:lpstr>
      <vt:lpstr>How is knowing Jesus better than anything you've ever experienced (or ever will experience)?</vt:lpstr>
      <vt:lpstr>Background to the Letter</vt:lpstr>
      <vt:lpstr>The readers had a great foundation in Judaism</vt:lpstr>
      <vt:lpstr>Old to New to Old?</vt:lpstr>
      <vt:lpstr>How is the new covenant better than the old?</vt:lpstr>
      <vt:lpstr>Press On!</vt:lpstr>
      <vt:lpstr>How is knowing Jesus better than anything you've ever experienced  (or ever will experience)?</vt:lpstr>
      <vt:lpstr>How is the New Covenant Better?  (Hebrews 8)</vt:lpstr>
      <vt:lpstr>I. Jesus is the best possible representative before God (8:1-6).</vt:lpstr>
      <vt:lpstr>Jesus as High Priest is better than the old priesthood (8:1-5) </vt:lpstr>
      <vt:lpstr>"Here is the main point: We have a High Priest who sat down in the place of honor beside the throne of the majestic God in heaven"  (8:1 NLT).</vt:lpstr>
      <vt:lpstr>God honored him with ministry in heaven itself (8:2 NLT).</vt:lpstr>
      <vt:lpstr>"And since every high priest is required to offer gifts and sacrifices, our High Priest must make an offering, too"  (8:3 NLT).</vt:lpstr>
      <vt:lpstr>"If he were here on earth, he would not even be a priest, since there already are priests who offer the gifts required by the law" (8:4 NLT).</vt:lpstr>
      <vt:lpstr>"They serve in a system of worship that is only a copy, a shadow of the real one in heaven.' For when Moses was getting ready to build the…" (8:5a NLT).</vt:lpstr>
      <vt:lpstr>"…Tabernacle, God gave him this warning: 'Be sure that you make everything according to the pattern I have shown you here on the mountain'" (8:5b NLT).</vt:lpstr>
      <vt:lpstr>"But now Jesus, our High Priest, has been given a ministry that is far superior to the old priesthood, for he is the one who mediates for us a far better covenant with God, based on better promises" (8:6 NLT).</vt:lpstr>
      <vt:lpstr>"Old" Replaced by "New"</vt:lpstr>
      <vt:lpstr>How is knowing Jesus better than anything you've ever experienced  (or ever will experience)?</vt:lpstr>
      <vt:lpstr>I. Jesus is the best possible representative before God (8:1-6).</vt:lpstr>
      <vt:lpstr>II.  Jesus gives the best possible relationship (8:7-13)</vt:lpstr>
      <vt:lpstr>Jesus replaced a faulty covenant with a flawless one (8:7).</vt:lpstr>
      <vt:lpstr>"If the first covenant had been faultless, there would have been no need for a second covenant to replace it.</vt:lpstr>
      <vt:lpstr>If the new covenant were made with "Israel and Judah," then how would it apply to the church (8:8b)?</vt:lpstr>
      <vt:lpstr>"This cup is the new covenant in my blood" (Luke 22:20)</vt:lpstr>
      <vt:lpstr>Views on New Covenant Fulfillment</vt:lpstr>
      <vt:lpstr>Views on New Covenant Fulfillment</vt:lpstr>
      <vt:lpstr>= My View on New Covenant Fulfillment</vt:lpstr>
      <vt:lpstr>Sign of the Covenant with Noah</vt:lpstr>
      <vt:lpstr>Signs of the Covenants</vt:lpstr>
      <vt:lpstr>God says it has to be fulfilled with Israel, so He will do it!</vt:lpstr>
      <vt:lpstr>Marriage of the Bride</vt:lpstr>
      <vt:lpstr>The Mosaic stone tablets will be replaced with a covenant of minds and hearts (8:9-10a)</vt:lpstr>
      <vt:lpstr>"This covenant will not be like the one I made with their ancestors when I took them by the hand and led them out of the land of Egypt.  They did not remain faithful to my covenant, so I turned my back on them, says the LORD" (8:9 NLT).</vt:lpstr>
      <vt:lpstr>"But this is the new covenant I will make     with the people of Israel on that day, says the LORD" (8:10a NLT).</vt:lpstr>
      <vt:lpstr>How can we contrast the Old and New Covenants?</vt:lpstr>
      <vt:lpstr>The Old Covenant for Israel</vt:lpstr>
      <vt:lpstr>The New Covenant is for the Church now (Jew and Gentile), but many more Jews will believe in Christ during the Tribulation</vt:lpstr>
      <vt:lpstr>Contrasting the Covenants (2 Cor. 3–4)</vt:lpstr>
      <vt:lpstr>"I will put my laws in their minds, and I will write them on their hearts"  (8:10b NLT).</vt:lpstr>
      <vt:lpstr>"I will be their God,  and they will be my people"  (8:10c NLT).</vt:lpstr>
      <vt:lpstr>"And they will not need to teach their neighbors, nor will they need to teach their relatives, saying, 'You should know the LORD.'  For everyone, from the least to the greatest, will know me already"  (8:11 NLT).</vt:lpstr>
      <vt:lpstr>Unreached Peoples</vt:lpstr>
      <vt:lpstr>A "Pre-Trib" Rapture explains how the Millennium will have both babies &amp; death</vt:lpstr>
      <vt:lpstr>"All Israel will be saved" (Rom. 11:25-27)</vt:lpstr>
      <vt:lpstr>"From every tribe, nation, language and people" (5:9)</vt:lpstr>
      <vt:lpstr>Worldwide Belief in God</vt:lpstr>
      <vt:lpstr>"And I will forgive their wickedness, and I will never again remember their sins"  (8:12 NLT).</vt:lpstr>
      <vt:lpstr>Yom Kippur (the Day of Atonement) looks each year to the forgiveness in the New Covenant</vt:lpstr>
      <vt:lpstr>Yom Kippur</vt:lpstr>
      <vt:lpstr>New Covenant Blessings</vt:lpstr>
      <vt:lpstr>The obsolete old covenant would soon disappear (8:13).</vt:lpstr>
      <vt:lpstr>"When God speaks of a 'new' covenant, it means he has made the first one obsolete. It is now out of date and will soon disappear"  (8:13 NLT).</vt:lpstr>
      <vt:lpstr>Hebrews 8:13</vt:lpstr>
      <vt:lpstr>Don't emphasize rituals over your relationship with God!</vt:lpstr>
      <vt:lpstr>Jewish women pray along thousands of Jews for forgiveness (Selichot), at the Western Wall, the holiest site in Judaism, in Jerusalem's Old City, Israel</vt:lpstr>
      <vt:lpstr>The Ark of the Covenant</vt:lpstr>
      <vt:lpstr>How is the New Covenant Better?  (Hebrews 8)</vt:lpstr>
      <vt:lpstr>Main Idea of Hebrews 8</vt:lpstr>
      <vt:lpstr>I. Jesus is the best possible representative before God (8:1-6).</vt:lpstr>
      <vt:lpstr>II.  Jesus gives the best possible relationship (8:7-13)</vt:lpstr>
      <vt:lpstr>Do you relate to Jesus as your compassionate, High Priest?</vt:lpstr>
      <vt:lpstr>Relationship,  not rituals</vt:lpstr>
      <vt:lpstr>New Covenant Growth</vt:lpstr>
      <vt:lpstr>Which covenant is reflected in your life?</vt:lpstr>
      <vt:lpstr>Yom Kippur (the Day of Atonement) looks each year to the forgiveness in the New Covenant</vt:lpstr>
      <vt:lpstr>The "Better" Book </vt:lpstr>
      <vt:lpstr>Hebrews 8:6</vt:lpstr>
      <vt:lpstr>The Lord's Supper</vt:lpstr>
      <vt:lpstr>The Cup of the New Covenant</vt:lpstr>
      <vt:lpstr>Black</vt:lpstr>
      <vt:lpstr>NT Preaching link at BibleStudyDownloads.org</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142</cp:revision>
  <dcterms:created xsi:type="dcterms:W3CDTF">2014-08-02T06:39:19Z</dcterms:created>
  <dcterms:modified xsi:type="dcterms:W3CDTF">2018-04-03T08:57:44Z</dcterms:modified>
</cp:coreProperties>
</file>