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theme/themeOverride12.xml" ContentType="application/vnd.openxmlformats-officedocument.themeOverride+xml"/>
  <Override PartName="/ppt/notesSlides/notesSlide19.xml" ContentType="application/vnd.openxmlformats-officedocument.presentationml.notesSlide+xml"/>
  <Override PartName="/ppt/theme/themeOverride1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5.xml" ContentType="application/vnd.openxmlformats-officedocument.themeOverride+xml"/>
  <Override PartName="/ppt/notesSlides/notesSlide32.xml" ContentType="application/vnd.openxmlformats-officedocument.presentationml.notesSlide+xml"/>
  <Override PartName="/ppt/theme/themeOverride16.xml" ContentType="application/vnd.openxmlformats-officedocument.themeOverride+xml"/>
  <Override PartName="/ppt/notesSlides/notesSlide33.xml" ContentType="application/vnd.openxmlformats-officedocument.presentationml.notesSlide+xml"/>
  <Override PartName="/ppt/theme/themeOverride17.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0.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0" r:id="rId3"/>
    <p:sldMasterId id="2147483693" r:id="rId4"/>
    <p:sldMasterId id="2147483705" r:id="rId5"/>
    <p:sldMasterId id="2147483717" r:id="rId6"/>
    <p:sldMasterId id="2147483753" r:id="rId7"/>
    <p:sldMasterId id="2147483765" r:id="rId8"/>
    <p:sldMasterId id="2147483777" r:id="rId9"/>
    <p:sldMasterId id="2147483789" r:id="rId10"/>
    <p:sldMasterId id="2147483791" r:id="rId11"/>
    <p:sldMasterId id="2147483803" r:id="rId12"/>
    <p:sldMasterId id="2147483815" r:id="rId13"/>
  </p:sldMasterIdLst>
  <p:notesMasterIdLst>
    <p:notesMasterId r:id="rId67"/>
  </p:notesMasterIdLst>
  <p:sldIdLst>
    <p:sldId id="257" r:id="rId14"/>
    <p:sldId id="473" r:id="rId15"/>
    <p:sldId id="474" r:id="rId16"/>
    <p:sldId id="475" r:id="rId17"/>
    <p:sldId id="476" r:id="rId18"/>
    <p:sldId id="477" r:id="rId19"/>
    <p:sldId id="491" r:id="rId20"/>
    <p:sldId id="480" r:id="rId21"/>
    <p:sldId id="479" r:id="rId22"/>
    <p:sldId id="478" r:id="rId23"/>
    <p:sldId id="481" r:id="rId24"/>
    <p:sldId id="482" r:id="rId25"/>
    <p:sldId id="483" r:id="rId26"/>
    <p:sldId id="529" r:id="rId27"/>
    <p:sldId id="484" r:id="rId28"/>
    <p:sldId id="550" r:id="rId29"/>
    <p:sldId id="500" r:id="rId30"/>
    <p:sldId id="501" r:id="rId31"/>
    <p:sldId id="530" r:id="rId32"/>
    <p:sldId id="531" r:id="rId33"/>
    <p:sldId id="549" r:id="rId34"/>
    <p:sldId id="532" r:id="rId35"/>
    <p:sldId id="552" r:id="rId36"/>
    <p:sldId id="534" r:id="rId37"/>
    <p:sldId id="512" r:id="rId38"/>
    <p:sldId id="514" r:id="rId39"/>
    <p:sldId id="513" r:id="rId40"/>
    <p:sldId id="539" r:id="rId41"/>
    <p:sldId id="551" r:id="rId42"/>
    <p:sldId id="485" r:id="rId43"/>
    <p:sldId id="516" r:id="rId44"/>
    <p:sldId id="546" r:id="rId45"/>
    <p:sldId id="520" r:id="rId46"/>
    <p:sldId id="521" r:id="rId47"/>
    <p:sldId id="522" r:id="rId48"/>
    <p:sldId id="523" r:id="rId49"/>
    <p:sldId id="540" r:id="rId50"/>
    <p:sldId id="541" r:id="rId51"/>
    <p:sldId id="524" r:id="rId52"/>
    <p:sldId id="525" r:id="rId53"/>
    <p:sldId id="528" r:id="rId54"/>
    <p:sldId id="542" r:id="rId55"/>
    <p:sldId id="543" r:id="rId56"/>
    <p:sldId id="415" r:id="rId57"/>
    <p:sldId id="518" r:id="rId58"/>
    <p:sldId id="536" r:id="rId59"/>
    <p:sldId id="527" r:id="rId60"/>
    <p:sldId id="526" r:id="rId61"/>
    <p:sldId id="547" r:id="rId62"/>
    <p:sldId id="548" r:id="rId63"/>
    <p:sldId id="538" r:id="rId64"/>
    <p:sldId id="406" r:id="rId65"/>
    <p:sldId id="55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855" autoAdjust="0"/>
  </p:normalViewPr>
  <p:slideViewPr>
    <p:cSldViewPr snapToGrid="0" snapToObjects="1">
      <p:cViewPr varScale="1">
        <p:scale>
          <a:sx n="93" d="100"/>
          <a:sy n="93" d="100"/>
        </p:scale>
        <p:origin x="-104" y="-856"/>
      </p:cViewPr>
      <p:guideLst>
        <p:guide orient="horz" pos="2160"/>
        <p:guide pos="2880"/>
      </p:guideLst>
    </p:cSldViewPr>
  </p:slideViewPr>
  <p:notesTextViewPr>
    <p:cViewPr>
      <p:scale>
        <a:sx n="100" d="100"/>
        <a:sy n="100" d="100"/>
      </p:scale>
      <p:origin x="0" y="0"/>
    </p:cViewPr>
  </p:notesTextViewPr>
  <p:sorterViewPr>
    <p:cViewPr>
      <p:scale>
        <a:sx n="76" d="100"/>
        <a:sy n="76" d="100"/>
      </p:scale>
      <p:origin x="0" y="6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garydfoster.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DFCD55F-6981-5049-A777-D1FA3BF49FBF}" type="slidenum">
              <a:rPr lang="en-US" sz="1200">
                <a:solidFill>
                  <a:prstClr val="black"/>
                </a:solidFill>
              </a:rPr>
              <a:pPr/>
              <a:t>11</a:t>
            </a:fld>
            <a:endParaRPr lang="en-US" sz="1200">
              <a:solidFill>
                <a:prstClr val="black"/>
              </a:solidFill>
            </a:endParaRPr>
          </a:p>
        </p:txBody>
      </p:sp>
      <p:sp>
        <p:nvSpPr>
          <p:cNvPr id="260099" name="Rectangle 2"/>
          <p:cNvSpPr>
            <a:spLocks noGrp="1" noRot="1" noChangeAspect="1" noChangeArrowheads="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Some aspects of quitting seem nice.  I often ask students what their previous religion was and what tempts them to go back</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Time: If you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attend church on Sunday, the whole day can be an adventure</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Money: Giving 10% of your money to God is costly—most spend it on stuff</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Family: Many of my relatives want me to quit the race to be closer to them</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What makes you think that you will press on in the Christian race?  Will you cross the finish line</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Why keep running after Jesus?  I assume that you think this race is worth running…</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…but why </a:t>
            </a:r>
            <a:r>
              <a:rPr lang="en-US" sz="1200" kern="1200" dirty="0" smtClean="0">
                <a:solidFill>
                  <a:schemeClr val="tx1"/>
                </a:solidFill>
                <a:effectLst/>
                <a:latin typeface="+mn-lt"/>
                <a:ea typeface="+mn-ea"/>
                <a:cs typeface="+mn-cs"/>
              </a:rPr>
              <a:t>keep running after Jesus</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So the author exhorting them repeatedly in his letter to press on, so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calling this new series on Hebrews "Press On!"</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letter has many allusions to and quotes from the Old Testament that would have needed explanation if it was sent to Gentiles.  This finds support in that "To the Hebrews" is the oldest and most reliable title</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Some people just love running</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One of my graduate school colleagues recently told me that he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gain weight.  He weighs only 123 pounds, or 55 kilos.  I told him, "You want to gain weight?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easy.  Stop your running every day and enjoy more desserts!"</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21</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A7C4E1-1F8E-814C-9AFB-47CD0E1205C3}" type="slidenum">
              <a:rPr lang="en-US" sz="1200">
                <a:solidFill>
                  <a:srgbClr val="000000"/>
                </a:solidFill>
              </a:rPr>
              <a:pPr eaLnBrk="1" hangingPunct="1"/>
              <a:t>22</a:t>
            </a:fld>
            <a:endParaRPr lang="en-US" sz="1200">
              <a:solidFill>
                <a:srgbClr val="000000"/>
              </a:solidFill>
            </a:endParaRPr>
          </a:p>
        </p:txBody>
      </p:sp>
      <p:sp>
        <p:nvSpPr>
          <p:cNvPr id="142338"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200" kern="1200" dirty="0" smtClean="0">
                <a:solidFill>
                  <a:schemeClr val="tx1"/>
                </a:solidFill>
                <a:effectLst/>
                <a:latin typeface="+mn-lt"/>
                <a:ea typeface="+mn-ea"/>
                <a:cs typeface="+mn-cs"/>
              </a:rPr>
              <a:t>Contrary to the placement of Hebrews as first of the General Epistles in the NT (like Romans heads up the Pauline letters), many lines of evidence indicate that the letter is not a general address; instead, it appears that these Jewish Christians composed a specific community</a:t>
            </a:r>
            <a:r>
              <a:rPr lang="en-US" sz="1050" kern="1200" dirty="0" smtClean="0">
                <a:solidFill>
                  <a:schemeClr val="tx1"/>
                </a:solidFill>
                <a:effectLst/>
                <a:latin typeface="+mn-lt"/>
                <a:ea typeface="+mn-ea"/>
                <a:cs typeface="+mn-cs"/>
              </a:rPr>
              <a:t>…</a:t>
            </a:r>
            <a:endParaRPr lang="en-US" sz="105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author already visited them once and wanted to revisit them (13:19, 23).  </a:t>
            </a:r>
          </a:p>
          <a:p>
            <a:r>
              <a:rPr lang="en-US" sz="1200" kern="1200" dirty="0" smtClean="0">
                <a:solidFill>
                  <a:schemeClr val="tx1"/>
                </a:solidFill>
                <a:effectLst/>
                <a:latin typeface="+mn-lt"/>
                <a:ea typeface="+mn-ea"/>
                <a:cs typeface="+mn-cs"/>
              </a:rPr>
              <a:t>The readers apparently had a concern for Timothy as well (13:18)</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25</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Destination: The Jewish Christians who first read the letter lived in a specific geographical location that probably was away from Jerusalem (i.e., in a mission field) since they were not among those who personally saw the Lord (2:3)</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Many destinations have been suggested: Asia Minor, Rome, Cyprus, Cyrene, and Israel</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No one really knows the origin or destination, but Jewish Christians in the Diaspora mixed with Gentile believers, as in Ephesus, Corinth, and Rome—but the recipients of this letter were all Jews, so a location in Israel is most likely</a:t>
            </a:r>
            <a:r>
              <a:rPr lang="en-SG" sz="1200" kern="1200" dirty="0" smtClean="0">
                <a:solidFill>
                  <a:schemeClr val="tx1"/>
                </a:solidFill>
                <a:effectLst/>
                <a:latin typeface="+mn-lt"/>
                <a:ea typeface="+mn-ea"/>
                <a:cs typeface="+mn-cs"/>
              </a:rPr>
              <a:t>.</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26</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Origin: The letter seems to be sent from Italy (13:24) to another locale. Italy itself may have been the destination since the Italians here may have been with the author sending their greetings to their countrymen in Italy, but Jewish believers there lived with Gentiles, so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why Israel is more likely the destination</a:t>
            </a:r>
            <a:r>
              <a:rPr lang="en-SG" sz="1200" kern="1200" dirty="0" smtClean="0">
                <a:solidFill>
                  <a:schemeClr val="tx1"/>
                </a:solidFill>
                <a:effectLst/>
                <a:latin typeface="+mn-lt"/>
                <a:ea typeface="+mn-ea"/>
                <a:cs typeface="+mn-cs"/>
              </a:rPr>
              <a:t>.</a:t>
            </a:r>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27</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u="sng" kern="1200" dirty="0" smtClean="0">
                <a:solidFill>
                  <a:schemeClr val="tx1"/>
                </a:solidFill>
                <a:effectLst/>
                <a:latin typeface="+mn-lt"/>
                <a:ea typeface="+mn-ea"/>
                <a:cs typeface="+mn-cs"/>
              </a:rPr>
              <a:t>Preview</a:t>
            </a:r>
            <a:r>
              <a:rPr lang="en-US" sz="1200" kern="1200" dirty="0" smtClean="0">
                <a:solidFill>
                  <a:schemeClr val="tx1"/>
                </a:solidFill>
                <a:effectLst/>
                <a:latin typeface="+mn-lt"/>
                <a:ea typeface="+mn-ea"/>
                <a:cs typeface="+mn-cs"/>
              </a:rPr>
              <a:t>: Today we will see why the first readers should keep their faith in Jesus—and why we should too</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31</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reason the original readers were exhorted to keep their faith in Jesus was because of the word "better"…</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He is among several colleagues who run every day, but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not much of a runner.  I figure that running is silly because you exert all that energy and still end up tired and right where you started!</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32</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Jesus best reveals God, so he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greater than any limited spokesman for God</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33</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D436DC5-2851-2B4A-A153-504DAE159772}" type="slidenum">
              <a:rPr lang="en-US" sz="1200">
                <a:solidFill>
                  <a:prstClr val="black"/>
                </a:solidFill>
              </a:rPr>
              <a:pPr/>
              <a:t>34</a:t>
            </a:fld>
            <a:endParaRPr lang="en-US" sz="1200">
              <a:solidFill>
                <a:prstClr val="black"/>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a:solidFill>
                  <a:prstClr val="black"/>
                </a:solidFill>
              </a:rPr>
              <a:pPr/>
              <a:t>35</a:t>
            </a:fld>
            <a:endParaRPr lang="en-US" sz="1200">
              <a:solidFill>
                <a:prstClr val="black"/>
              </a:solidFill>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36</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37</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OT prophets gave only </a:t>
            </a:r>
            <a:r>
              <a:rPr lang="en-US" sz="1200" i="1" kern="1200" dirty="0" smtClean="0">
                <a:solidFill>
                  <a:schemeClr val="tx1"/>
                </a:solidFill>
                <a:effectLst/>
                <a:latin typeface="+mn-lt"/>
                <a:ea typeface="+mn-ea"/>
                <a:cs typeface="+mn-cs"/>
              </a:rPr>
              <a:t>partial revelations</a:t>
            </a:r>
            <a:r>
              <a:rPr lang="en-US" sz="1200" kern="1200" dirty="0" smtClean="0">
                <a:solidFill>
                  <a:schemeClr val="tx1"/>
                </a:solidFill>
                <a:effectLst/>
                <a:latin typeface="+mn-lt"/>
                <a:ea typeface="+mn-ea"/>
                <a:cs typeface="+mn-cs"/>
              </a:rPr>
              <a:t> of God (1:1)</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Imagine being Elijah standing up to the entire northern nation of Israel!  He told king Ahab the truth that there would be no rain for 3.5 years!</a:t>
            </a:r>
          </a:p>
          <a:p>
            <a:r>
              <a:rPr lang="en-US" dirty="0" smtClean="0">
                <a:cs typeface="ＭＳ Ｐゴシック" charset="0"/>
              </a:rPr>
              <a:t>Jeremiah stood up to Judah</a:t>
            </a:r>
            <a:r>
              <a:rPr lang="fr-FR" dirty="0" smtClean="0">
                <a:cs typeface="ＭＳ Ｐゴシック" charset="0"/>
              </a:rPr>
              <a:t>'</a:t>
            </a:r>
            <a:r>
              <a:rPr lang="en-US" dirty="0" smtClean="0">
                <a:cs typeface="ＭＳ Ｐゴシック" charset="0"/>
              </a:rPr>
              <a:t>s last kings and preached the truth of Jerusalem</a:t>
            </a:r>
            <a:r>
              <a:rPr lang="fr-FR" dirty="0" smtClean="0">
                <a:cs typeface="ＭＳ Ｐゴシック" charset="0"/>
              </a:rPr>
              <a:t>'</a:t>
            </a:r>
            <a:r>
              <a:rPr lang="en-US" dirty="0" smtClean="0">
                <a:cs typeface="ＭＳ Ｐゴシック" charset="0"/>
              </a:rPr>
              <a:t>s fall, even though it </a:t>
            </a:r>
            <a:r>
              <a:rPr lang="en-US" dirty="0" err="1" smtClean="0">
                <a:cs typeface="ＭＳ Ｐゴシック" charset="0"/>
              </a:rPr>
              <a:t>wasn</a:t>
            </a:r>
            <a:r>
              <a:rPr lang="fr-FR" dirty="0" smtClean="0">
                <a:cs typeface="ＭＳ Ｐゴシック" charset="0"/>
              </a:rPr>
              <a:t>'</a:t>
            </a:r>
            <a:r>
              <a:rPr lang="en-US" dirty="0" smtClean="0">
                <a:cs typeface="ＭＳ Ｐゴシック" charset="0"/>
              </a:rPr>
              <a:t>t popular.</a:t>
            </a:r>
          </a:p>
          <a:p>
            <a:r>
              <a:rPr lang="en-US" dirty="0" smtClean="0">
                <a:cs typeface="ＭＳ Ｐゴシック" charset="0"/>
              </a:rPr>
              <a:t>Jonah preached the unpopular truth that God would even spare wicked Nineveh.</a:t>
            </a:r>
          </a:p>
          <a:p>
            <a:r>
              <a:rPr lang="en-US" dirty="0" smtClean="0">
                <a:cs typeface="ＭＳ Ｐゴシック" charset="0"/>
              </a:rPr>
              <a:t>However, they still only spoke part of God</a:t>
            </a:r>
            <a:r>
              <a:rPr lang="fr-FR" dirty="0" smtClean="0">
                <a:cs typeface="ＭＳ Ｐゴシック" charset="0"/>
              </a:rPr>
              <a:t>'</a:t>
            </a:r>
            <a:r>
              <a:rPr lang="en-US" dirty="0" smtClean="0">
                <a:cs typeface="ＭＳ Ｐゴシック" charset="0"/>
              </a:rPr>
              <a:t>s truth.</a:t>
            </a:r>
          </a:p>
          <a:p>
            <a:r>
              <a:rPr lang="en-US" dirty="0" smtClean="0">
                <a:cs typeface="ＭＳ Ｐゴシック" charset="0"/>
              </a:rPr>
              <a:t>Each was God</a:t>
            </a:r>
            <a:r>
              <a:rPr lang="fr-FR" dirty="0" smtClean="0">
                <a:cs typeface="ＭＳ Ｐゴシック" charset="0"/>
              </a:rPr>
              <a:t>'</a:t>
            </a:r>
            <a:r>
              <a:rPr lang="en-US" dirty="0" smtClean="0">
                <a:cs typeface="ＭＳ Ｐゴシック" charset="0"/>
              </a:rPr>
              <a:t>s voice box only in his own time period.</a:t>
            </a:r>
          </a:p>
          <a:p>
            <a:r>
              <a:rPr lang="en-US" sz="1200" kern="1200" dirty="0" smtClean="0">
                <a:solidFill>
                  <a:schemeClr val="tx1"/>
                </a:solidFill>
                <a:effectLst/>
                <a:latin typeface="+mn-lt"/>
                <a:ea typeface="+mn-ea"/>
                <a:cs typeface="+mn-cs"/>
              </a:rPr>
              <a:t>Each gave only part of what God said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39</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Jesus is God</a:t>
            </a:r>
            <a:r>
              <a:rPr lang="fr-FR"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Son speaking—while prophets were mere men (1:2a).</a:t>
            </a:r>
          </a:p>
          <a:p>
            <a:pPr eaLnBrk="1" hangingPunct="1"/>
            <a:r>
              <a:rPr lang="en-US" dirty="0" smtClean="0">
                <a:latin typeface="Arial" charset="0"/>
                <a:ea typeface="ＭＳ Ｐゴシック" charset="0"/>
                <a:cs typeface="ＭＳ Ｐゴシック" charset="0"/>
              </a:rPr>
              <a:t>Jesus is heir of the universe—but no prophet was ever appointed to rule the world (1:2b).</a:t>
            </a:r>
          </a:p>
          <a:p>
            <a:pPr eaLnBrk="1" hangingPunct="1"/>
            <a:r>
              <a:rPr lang="en-US" dirty="0" smtClean="0">
                <a:latin typeface="Arial" charset="0"/>
                <a:ea typeface="ＭＳ Ｐゴシック" charset="0"/>
                <a:cs typeface="ＭＳ Ｐゴシック" charset="0"/>
              </a:rPr>
              <a:t>Jesus is the Creator of the universe—while all prophets were created (1:2c).</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40</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Jesus is God since he exactly represents the Father—but no prophet was deity (1:3a).</a:t>
            </a:r>
          </a:p>
          <a:p>
            <a:pPr eaLnBrk="1" hangingPunct="1"/>
            <a:r>
              <a:rPr lang="en-US" dirty="0" smtClean="0">
                <a:latin typeface="Arial" charset="0"/>
                <a:ea typeface="ＭＳ Ｐゴシック" charset="0"/>
                <a:cs typeface="ＭＳ Ｐゴシック" charset="0"/>
              </a:rPr>
              <a:t>Jesus is Sustainer of the universe by his word—but no prophet sustained creation (1:3b).</a:t>
            </a:r>
          </a:p>
          <a:p>
            <a:pPr eaLnBrk="1" hangingPunct="1"/>
            <a:r>
              <a:rPr lang="en-US" dirty="0" smtClean="0">
                <a:latin typeface="Arial" charset="0"/>
                <a:ea typeface="ＭＳ Ｐゴシック" charset="0"/>
                <a:cs typeface="ＭＳ Ｐゴシック" charset="0"/>
              </a:rPr>
              <a:t>Jesus is Atonement for mankind</a:t>
            </a:r>
            <a:r>
              <a:rPr lang="fr-FR"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sins—while prophets need his atonement (1:3c).</a:t>
            </a:r>
          </a:p>
          <a:p>
            <a:pPr eaLnBrk="1" hangingPunct="1"/>
            <a:r>
              <a:rPr lang="en-US" dirty="0" smtClean="0">
                <a:latin typeface="Arial" charset="0"/>
                <a:ea typeface="ＭＳ Ｐゴシック" charset="0"/>
                <a:cs typeface="ＭＳ Ｐゴシック" charset="0"/>
              </a:rPr>
              <a:t>Jesus completed his ministry in a manner pleasing to the Father—while prophets needed to supplement each other (1:3d).</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But, seriously speaking, the Christian life is a race where many drop out</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42</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Jesus best reveals God, so he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greater than any limited spokesman for God</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43</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Truth </a:t>
            </a:r>
            <a:r>
              <a:rPr lang="en-US" sz="1200" kern="1200" dirty="0" err="1" smtClean="0">
                <a:solidFill>
                  <a:schemeClr val="tx1"/>
                </a:solidFill>
                <a:effectLst/>
                <a:latin typeface="+mn-lt"/>
                <a:ea typeface="+mn-ea"/>
                <a:cs typeface="+mn-cs"/>
              </a:rPr>
              <a:t>isn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found anywhere better than Jesus</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Some think science has the final answers—but it is constantly being revised every day!</a:t>
            </a:r>
          </a:p>
          <a:p>
            <a:r>
              <a:rPr lang="en-US" dirty="0" smtClean="0"/>
              <a:t>Others are addicted to the latest interesting teaching that tickles the ear—these YouTube clips or TED talks might be interesting, but they don</a:t>
            </a:r>
            <a:r>
              <a:rPr lang="fr-FR" dirty="0" smtClean="0"/>
              <a:t>'</a:t>
            </a:r>
            <a:r>
              <a:rPr lang="en-US" dirty="0" smtClean="0"/>
              <a:t>t provide ultimate truth.</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45</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Jesus is the best source of truth</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Why </a:t>
            </a:r>
            <a:r>
              <a:rPr lang="en-US" sz="1200" kern="1200" dirty="0" err="1" smtClean="0">
                <a:solidFill>
                  <a:schemeClr val="tx1"/>
                </a:solidFill>
                <a:effectLst/>
                <a:latin typeface="+mn-lt"/>
                <a:ea typeface="+mn-ea"/>
                <a:cs typeface="+mn-cs"/>
              </a:rPr>
              <a:t>wouldn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he be</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48</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Christ is far better than any human messenger.</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49</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Jesus best reveals God, so he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greater than any limited spokesman for God</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50</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Truth </a:t>
            </a:r>
            <a:r>
              <a:rPr lang="en-US" sz="1200" kern="1200" dirty="0" err="1" smtClean="0">
                <a:solidFill>
                  <a:schemeClr val="tx1"/>
                </a:solidFill>
                <a:effectLst/>
                <a:latin typeface="+mn-lt"/>
                <a:ea typeface="+mn-ea"/>
                <a:cs typeface="+mn-cs"/>
              </a:rPr>
              <a:t>isn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found anywhere better than Jesus</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9503" indent="-280578" eaLnBrk="0" hangingPunct="0">
              <a:defRPr>
                <a:solidFill>
                  <a:schemeClr val="tx1"/>
                </a:solidFill>
                <a:latin typeface="Arial" charset="0"/>
                <a:ea typeface="ＭＳ Ｐゴシック" charset="0"/>
              </a:defRPr>
            </a:lvl2pPr>
            <a:lvl3pPr marL="1122312" indent="-224462" eaLnBrk="0" hangingPunct="0">
              <a:defRPr>
                <a:solidFill>
                  <a:schemeClr val="tx1"/>
                </a:solidFill>
                <a:latin typeface="Arial" charset="0"/>
                <a:ea typeface="ＭＳ Ｐゴシック" charset="0"/>
              </a:defRPr>
            </a:lvl3pPr>
            <a:lvl4pPr marL="1571236" indent="-224462" eaLnBrk="0" hangingPunct="0">
              <a:defRPr>
                <a:solidFill>
                  <a:schemeClr val="tx1"/>
                </a:solidFill>
                <a:latin typeface="Arial" charset="0"/>
                <a:ea typeface="ＭＳ Ｐゴシック" charset="0"/>
              </a:defRPr>
            </a:lvl4pPr>
            <a:lvl5pPr marL="2020161" indent="-224462" eaLnBrk="0" hangingPunct="0">
              <a:defRPr>
                <a:solidFill>
                  <a:schemeClr val="tx1"/>
                </a:solidFill>
                <a:latin typeface="Arial" charset="0"/>
                <a:ea typeface="ＭＳ Ｐゴシック" charset="0"/>
              </a:defRPr>
            </a:lvl5pPr>
            <a:lvl6pPr marL="2469086" indent="-224462" eaLnBrk="0" fontAlgn="base" hangingPunct="0">
              <a:spcBef>
                <a:spcPct val="0"/>
              </a:spcBef>
              <a:spcAft>
                <a:spcPct val="0"/>
              </a:spcAft>
              <a:defRPr>
                <a:solidFill>
                  <a:schemeClr val="tx1"/>
                </a:solidFill>
                <a:latin typeface="Arial" charset="0"/>
                <a:ea typeface="ＭＳ Ｐゴシック" charset="0"/>
              </a:defRPr>
            </a:lvl6pPr>
            <a:lvl7pPr marL="2918010" indent="-224462" eaLnBrk="0" fontAlgn="base" hangingPunct="0">
              <a:spcBef>
                <a:spcPct val="0"/>
              </a:spcBef>
              <a:spcAft>
                <a:spcPct val="0"/>
              </a:spcAft>
              <a:defRPr>
                <a:solidFill>
                  <a:schemeClr val="tx1"/>
                </a:solidFill>
                <a:latin typeface="Arial" charset="0"/>
                <a:ea typeface="ＭＳ Ｐゴシック" charset="0"/>
              </a:defRPr>
            </a:lvl7pPr>
            <a:lvl8pPr marL="3366935" indent="-224462" eaLnBrk="0" fontAlgn="base" hangingPunct="0">
              <a:spcBef>
                <a:spcPct val="0"/>
              </a:spcBef>
              <a:spcAft>
                <a:spcPct val="0"/>
              </a:spcAft>
              <a:defRPr>
                <a:solidFill>
                  <a:schemeClr val="tx1"/>
                </a:solidFill>
                <a:latin typeface="Arial" charset="0"/>
                <a:ea typeface="ＭＳ Ｐゴシック" charset="0"/>
              </a:defRPr>
            </a:lvl8pPr>
            <a:lvl9pPr marL="3815860" indent="-22446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DD52EA-EC85-964A-BC64-579CC54797A2}" type="slidenum">
              <a:rPr lang="en-US">
                <a:solidFill>
                  <a:prstClr val="black"/>
                </a:solidFill>
              </a:rPr>
              <a:pPr eaLnBrk="1" hangingPunct="1"/>
              <a:t>51</a:t>
            </a:fld>
            <a:endParaRPr lang="en-US">
              <a:solidFill>
                <a:prstClr val="black"/>
              </a:solidFill>
            </a:endParaRPr>
          </a:p>
        </p:txBody>
      </p:sp>
      <p:sp>
        <p:nvSpPr>
          <p:cNvPr id="1638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29503" indent="-280578" eaLnBrk="0" hangingPunct="0">
              <a:defRPr>
                <a:solidFill>
                  <a:schemeClr val="tx1"/>
                </a:solidFill>
                <a:latin typeface="Arial" charset="0"/>
                <a:ea typeface="ＭＳ Ｐゴシック" charset="0"/>
              </a:defRPr>
            </a:lvl2pPr>
            <a:lvl3pPr marL="1122312" indent="-224462" eaLnBrk="0" hangingPunct="0">
              <a:defRPr>
                <a:solidFill>
                  <a:schemeClr val="tx1"/>
                </a:solidFill>
                <a:latin typeface="Arial" charset="0"/>
                <a:ea typeface="ＭＳ Ｐゴシック" charset="0"/>
              </a:defRPr>
            </a:lvl3pPr>
            <a:lvl4pPr marL="1571236" indent="-224462" eaLnBrk="0" hangingPunct="0">
              <a:defRPr>
                <a:solidFill>
                  <a:schemeClr val="tx1"/>
                </a:solidFill>
                <a:latin typeface="Arial" charset="0"/>
                <a:ea typeface="ＭＳ Ｐゴシック" charset="0"/>
              </a:defRPr>
            </a:lvl4pPr>
            <a:lvl5pPr marL="2020161" indent="-224462" eaLnBrk="0" hangingPunct="0">
              <a:defRPr>
                <a:solidFill>
                  <a:schemeClr val="tx1"/>
                </a:solidFill>
                <a:latin typeface="Arial" charset="0"/>
                <a:ea typeface="ＭＳ Ｐゴシック" charset="0"/>
              </a:defRPr>
            </a:lvl5pPr>
            <a:lvl6pPr marL="2469086" indent="-224462" eaLnBrk="0" fontAlgn="base" hangingPunct="0">
              <a:spcBef>
                <a:spcPct val="0"/>
              </a:spcBef>
              <a:spcAft>
                <a:spcPct val="0"/>
              </a:spcAft>
              <a:defRPr>
                <a:solidFill>
                  <a:schemeClr val="tx1"/>
                </a:solidFill>
                <a:latin typeface="Arial" charset="0"/>
                <a:ea typeface="ＭＳ Ｐゴシック" charset="0"/>
              </a:defRPr>
            </a:lvl6pPr>
            <a:lvl7pPr marL="2918010" indent="-224462" eaLnBrk="0" fontAlgn="base" hangingPunct="0">
              <a:spcBef>
                <a:spcPct val="0"/>
              </a:spcBef>
              <a:spcAft>
                <a:spcPct val="0"/>
              </a:spcAft>
              <a:defRPr>
                <a:solidFill>
                  <a:schemeClr val="tx1"/>
                </a:solidFill>
                <a:latin typeface="Arial" charset="0"/>
                <a:ea typeface="ＭＳ Ｐゴシック" charset="0"/>
              </a:defRPr>
            </a:lvl7pPr>
            <a:lvl8pPr marL="3366935" indent="-224462" eaLnBrk="0" fontAlgn="base" hangingPunct="0">
              <a:spcBef>
                <a:spcPct val="0"/>
              </a:spcBef>
              <a:spcAft>
                <a:spcPct val="0"/>
              </a:spcAft>
              <a:defRPr>
                <a:solidFill>
                  <a:schemeClr val="tx1"/>
                </a:solidFill>
                <a:latin typeface="Arial" charset="0"/>
                <a:ea typeface="ＭＳ Ｐゴシック" charset="0"/>
              </a:defRPr>
            </a:lvl8pPr>
            <a:lvl9pPr marL="3815860" indent="-224462"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4.1.12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Some believers run well for a time…</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…but then they quit</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63A91E-A183-D84C-8174-BA442BE53749}" type="slidenum">
              <a:rPr lang="en-US">
                <a:solidFill>
                  <a:prstClr val="black"/>
                </a:solidFill>
              </a:rPr>
              <a:pPr>
                <a:defRPr/>
              </a:pPr>
              <a:t>7</a:t>
            </a:fld>
            <a:endParaRPr lang="en-US">
              <a:solidFill>
                <a:prstClr val="black"/>
              </a:solidFill>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mn-lt"/>
                <a:ea typeface="+mn-ea"/>
                <a:cs typeface="+mn-cs"/>
              </a:rPr>
              <a:t>In the USA, about 2 or every 3 teenagers quits the race and stops attending church in their 20s.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as high as 88% who quit</a:t>
            </a:r>
            <a:r>
              <a:rPr lang="en-SG" sz="1200" kern="1200" dirty="0" smtClean="0">
                <a:solidFill>
                  <a:schemeClr val="tx1"/>
                </a:solidFill>
                <a:effectLst/>
                <a:latin typeface="+mn-lt"/>
                <a:ea typeface="+mn-ea"/>
                <a:cs typeface="+mn-cs"/>
              </a:rPr>
              <a:t>!</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__________</a:t>
            </a:r>
          </a:p>
          <a:p>
            <a:pPr eaLnBrk="1" hangingPunct="1">
              <a:defRPr/>
            </a:pPr>
            <a:endParaRPr lang="en-US" dirty="0" smtClean="0">
              <a:cs typeface="+mn-cs"/>
            </a:endParaRPr>
          </a:p>
          <a:p>
            <a:pPr eaLnBrk="1" hangingPunct="1">
              <a:defRPr/>
            </a:pPr>
            <a:r>
              <a:rPr lang="en-US" dirty="0" smtClean="0">
                <a:cs typeface="+mn-cs"/>
              </a:rPr>
              <a:t>From Carl </a:t>
            </a:r>
            <a:r>
              <a:rPr lang="en-US" dirty="0" err="1" smtClean="0">
                <a:cs typeface="+mn-cs"/>
              </a:rPr>
              <a:t>Kerby</a:t>
            </a:r>
            <a:endParaRPr lang="en-US" dirty="0" smtClean="0">
              <a:cs typeface="+mn-cs"/>
            </a:endParaRPr>
          </a:p>
          <a:p>
            <a:pPr eaLnBrk="1" hangingPunct="1">
              <a:defRPr/>
            </a:pPr>
            <a:r>
              <a:rPr lang="en-US" dirty="0" smtClean="0">
                <a:cs typeface="+mn-cs"/>
              </a:rPr>
              <a:t>Following is the entire quote that was in my newsletter. My source was the 7/26/02 issue of Pastor</a:t>
            </a:r>
            <a:r>
              <a:rPr lang="fr-FR" altLang="ja-JP" dirty="0" smtClean="0">
                <a:latin typeface="Arial"/>
                <a:cs typeface="+mn-cs"/>
              </a:rPr>
              <a:t>'</a:t>
            </a:r>
            <a:r>
              <a:rPr lang="en-US" dirty="0" smtClean="0">
                <a:cs typeface="+mn-cs"/>
              </a:rPr>
              <a:t>s Weekly Briefing published by the Pastoral Ministries department of Focus on the Family.</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American Family In Crises </a:t>
            </a:r>
            <a:r>
              <a:rPr lang="en-US" dirty="0" smtClean="0">
                <a:cs typeface="+mn-cs"/>
              </a:rPr>
              <a:t>Research by the Southern Baptist Council on Family Life has uncovered some disturbing facts that are leading the group to emphasize the need to rebuild the American family.</a:t>
            </a:r>
          </a:p>
          <a:p>
            <a:pPr eaLnBrk="1" hangingPunct="1">
              <a:defRPr/>
            </a:pPr>
            <a:r>
              <a:rPr lang="en-US" dirty="0" smtClean="0">
                <a:cs typeface="+mn-cs"/>
              </a:rPr>
              <a:t>§         88% of the children raised in evangelical homes leave church at the age of 18, never to return.</a:t>
            </a:r>
          </a:p>
          <a:p>
            <a:pPr eaLnBrk="1" hangingPunct="1">
              <a:defRPr/>
            </a:pPr>
            <a:r>
              <a:rPr lang="en-US" dirty="0" smtClean="0">
                <a:cs typeface="+mn-cs"/>
              </a:rPr>
              <a:t>§         The divorce ratio among members of evangelical churches is virtually the same as non-church members.</a:t>
            </a:r>
          </a:p>
          <a:p>
            <a:pPr eaLnBrk="1" hangingPunct="1">
              <a:defRPr/>
            </a:pPr>
            <a:r>
              <a:rPr lang="en-US" dirty="0" smtClean="0">
                <a:cs typeface="+mn-cs"/>
              </a:rPr>
              <a:t>§         One million children in the U.S. see their parents divorce.</a:t>
            </a:r>
          </a:p>
          <a:p>
            <a:pPr eaLnBrk="1" hangingPunct="1">
              <a:defRPr/>
            </a:pPr>
            <a:r>
              <a:rPr lang="en-US" dirty="0" smtClean="0">
                <a:cs typeface="+mn-cs"/>
              </a:rPr>
              <a:t>§         Personal bankruptcies are at an all-time high in America.</a:t>
            </a:r>
          </a:p>
          <a:p>
            <a:pPr eaLnBrk="1" hangingPunct="1">
              <a:defRPr/>
            </a:pPr>
            <a:r>
              <a:rPr lang="en-US" dirty="0" smtClean="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Gary D. Foster</a:t>
            </a:r>
          </a:p>
          <a:p>
            <a:pPr eaLnBrk="1" hangingPunct="1">
              <a:defRPr/>
            </a:pPr>
            <a:r>
              <a:rPr lang="en-US" b="1" dirty="0" smtClean="0">
                <a:cs typeface="+mn-cs"/>
              </a:rPr>
              <a:t>Gary D. Foster Consulting</a:t>
            </a:r>
            <a:endParaRPr lang="en-US" dirty="0" smtClean="0">
              <a:cs typeface="+mn-cs"/>
            </a:endParaRPr>
          </a:p>
          <a:p>
            <a:pPr eaLnBrk="1" hangingPunct="1">
              <a:defRPr/>
            </a:pPr>
            <a:r>
              <a:rPr lang="en-US" dirty="0" smtClean="0">
                <a:cs typeface="+mn-cs"/>
              </a:rPr>
              <a:t>334 Sutherland Place</a:t>
            </a:r>
            <a:endParaRPr lang="en-US" u="sng" dirty="0" smtClean="0">
              <a:cs typeface="+mn-cs"/>
            </a:endParaRPr>
          </a:p>
          <a:p>
            <a:pPr eaLnBrk="1" hangingPunct="1">
              <a:defRPr/>
            </a:pPr>
            <a:r>
              <a:rPr lang="en-US" u="sng" dirty="0" smtClean="0">
                <a:cs typeface="+mn-cs"/>
              </a:rPr>
              <a:t>Manitou Springs, CO 80829</a:t>
            </a:r>
            <a:endParaRPr lang="en-US" dirty="0" smtClean="0">
              <a:cs typeface="+mn-cs"/>
            </a:endParaRPr>
          </a:p>
          <a:p>
            <a:pPr eaLnBrk="1" hangingPunct="1">
              <a:defRPr/>
            </a:pPr>
            <a:r>
              <a:rPr lang="en-US" dirty="0" smtClean="0">
                <a:cs typeface="+mn-cs"/>
              </a:rPr>
              <a:t>Phone: 719-685-1138    E-mail: </a:t>
            </a:r>
            <a:r>
              <a:rPr lang="en-US" dirty="0" err="1" smtClean="0">
                <a:cs typeface="+mn-cs"/>
              </a:rPr>
              <a:t>GFosterCns@rmi.net</a:t>
            </a:r>
            <a:r>
              <a:rPr lang="en-US" dirty="0" smtClean="0">
                <a:cs typeface="+mn-cs"/>
              </a:rPr>
              <a:t>   Website: </a:t>
            </a:r>
            <a:r>
              <a:rPr lang="en-US" dirty="0" smtClean="0">
                <a:cs typeface="+mn-cs"/>
                <a:hlinkClick r:id="rId3"/>
              </a:rPr>
              <a:t>http://www.garydfoster.com/</a:t>
            </a:r>
            <a:endParaRPr lang="en-US" i="1" dirty="0" smtClean="0">
              <a:cs typeface="+mn-cs"/>
            </a:endParaRPr>
          </a:p>
          <a:p>
            <a:pPr eaLnBrk="1" hangingPunct="1">
              <a:defRPr/>
            </a:pPr>
            <a:r>
              <a:rPr lang="en-US" i="1" dirty="0" smtClean="0">
                <a:cs typeface="+mn-cs"/>
              </a:rPr>
              <a:t>"Helping Christian ministries &amp; product companies discover new revenue streams and to better leverage existing ones."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last major study of new believers in Singapore in the 1980s shows that one third of Buddhists who become Christians then return to Buddhism (Keith Hinton, </a:t>
            </a:r>
            <a:r>
              <a:rPr lang="en-US" sz="1200" i="1" kern="1200" dirty="0" smtClean="0">
                <a:solidFill>
                  <a:schemeClr val="tx1"/>
                </a:solidFill>
                <a:effectLst/>
                <a:latin typeface="+mn-lt"/>
                <a:ea typeface="+mn-ea"/>
                <a:cs typeface="+mn-cs"/>
              </a:rPr>
              <a:t>Growing Churches, Singapore-Style</a:t>
            </a:r>
            <a:r>
              <a:rPr lang="en-US"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As I think about those who used to attend here, I think of one woman who divorced her husband, youth who abandoned the Lord in college, people living together apart from marriage, and others who found the race too difficult—so they quit</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48359F-52A7-3E41-95E1-516BB3806E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800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4EA89C-8971-004E-8593-3A3C0D367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491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F55534-8260-794E-A17C-9A6CCF2C33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7931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642134F-9D61-AF42-BC89-310C74FA1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8627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B1EE57F-D60E-1F49-A2E4-BB51708E4D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5816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0AB7AA-7B5C-ED4F-9A79-0364E9A2ED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5557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C5800C8-0F9F-954F-8379-40B3F1A52D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4018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F9B82-6C95-FE41-A9C1-A060D332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036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6F2213-788B-6A48-9B53-559F2AA50C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308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19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56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8140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058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463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9300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5427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009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5500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9987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04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224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0657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588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5369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390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9896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1081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8270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7369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050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5478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3597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9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6374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46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30081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40212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801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568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1467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823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543174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55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215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30889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49091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98885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72586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3/4/18</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660265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1" y="1981200"/>
            <a:ext cx="6553200" cy="9906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838201" y="3048001"/>
            <a:ext cx="6553200" cy="1219200"/>
          </a:xfrm>
        </p:spPr>
        <p:txBody>
          <a:bodyPr anchor="ctr"/>
          <a:lstStyle>
            <a:lvl1pPr marL="0" indent="0">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1B6D0CD2-3832-EF49-A4F2-B86BA47A1D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2943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120B2E8-1777-C648-97E4-FD537C08B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791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D601B3D-825C-514A-98C8-340CD6E26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67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77B6BBC-55CE-E147-A1E8-279DC2F2B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60761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FE62BCE-2559-D945-8894-DD8B3BA1E4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7936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65AD0BA-8DD8-654D-BF3A-6F4CAFBA2C4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87300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2F6CB5A-9C8D-414A-BE11-D081EC60FB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89173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55CE1D-1E17-F440-BC2F-19FD53A185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24518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B44ADED-4201-6B43-9F77-DC078912BE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433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1C1498-B2FC-574A-A819-61B9D18DB7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3961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D206AB4-89B5-BB4A-80C5-78CC5A6268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11450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0200EF-F8CC-0D40-8695-0BBD70A8A7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6320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4F161-091F-3146-A5A7-2759A307C37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96866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FDD173-E5D4-E642-B699-2ADA19F90CE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6245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9D2AA9-F714-BD44-A270-7C69887213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50580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C663E-47F6-DB43-94C4-A21E94C9D26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3318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968E34-FFDF-A440-A4C5-A85E296582E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8039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26370-2875-7D41-B393-9E5AEBED29D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18751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9AF83-9006-B449-B694-4D407D09087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6896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757817-B0F5-5448-AD35-B4299726844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23681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75AD3-3542-A34A-BEC4-F78EA087F6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42693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4CC88-2675-434D-86D5-B524F9748E8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07292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5029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50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5828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414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7473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3832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70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6736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5974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914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92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2478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8142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2204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7937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476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38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007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57449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1582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607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249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3771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2157937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2405213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3988180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602933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3502410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36059622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4182717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1329276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2090568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868811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92134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57150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161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0898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0883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4298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4448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7639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7539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7319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60172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1485E568-7532-1C42-A5EA-12A9446C78AA}" type="slidenum">
              <a:rPr lang="en-US"/>
              <a:pPr>
                <a:defRPr/>
              </a:pPr>
              <a:t>‹#›</a:t>
            </a:fld>
            <a:endParaRPr lang="en-US"/>
          </a:p>
        </p:txBody>
      </p:sp>
    </p:spTree>
    <p:extLst>
      <p:ext uri="{BB962C8B-B14F-4D97-AF65-F5344CB8AC3E}">
        <p14:creationId xmlns:p14="http://schemas.microsoft.com/office/powerpoint/2010/main" val="3583248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E626C6-23DE-D546-BB33-D6B9F9138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058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BE7EF-77D1-074E-A42E-A177D9A91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458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11.xml"/><Relationship Id="rId13" Type="http://schemas.openxmlformats.org/officeDocument/2006/relationships/image" Target="../media/image7.jpe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12.xml"/><Relationship Id="rId13" Type="http://schemas.openxmlformats.org/officeDocument/2006/relationships/image" Target="../media/image8.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theme" Target="../theme/theme13.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6.xml"/><Relationship Id="rId13" Type="http://schemas.openxmlformats.org/officeDocument/2006/relationships/image" Target="../media/image3.jpeg"/><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theme" Target="../theme/theme7.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8.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9.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A5FF1BF4-DDC1-4C4B-A293-92B505E10C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9119725"/>
      </p:ext>
    </p:extLst>
  </p:cSld>
  <p:clrMap bg1="lt1" tx1="dk1" bg2="lt2" tx2="dk2" accent1="accent1" accent2="accent2" accent3="accent3" accent4="accent4" accent5="accent5" accent6="accent6" hlink="hlink" folHlink="folHlink"/>
  <p:sldLayoutIdLst>
    <p:sldLayoutId id="2147483790"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90FE233-5FD3-9745-B761-4401730C3064}"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pic>
        <p:nvPicPr>
          <p:cNvPr id="2055" name="Picture 1033" descr="beyond resurrection_std_c_n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2595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39B9D5D6-1BF3-DD4B-873D-4EA7FD745283}"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0674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3453557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25669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fontAlgn="base">
              <a:spcBef>
                <a:spcPct val="0"/>
              </a:spcBef>
              <a:spcAft>
                <a:spcPct val="0"/>
              </a:spcAft>
              <a:defRPr/>
            </a:pPr>
            <a:fld id="{99E5EBB5-CC89-CB4E-8A18-ECC5C36B2FF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09541"/>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819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8198" name="Rectangle 6"/>
          <p:cNvSpPr>
            <a:spLocks noGrp="1" noChangeArrowheads="1"/>
          </p:cNvSpPr>
          <p:nvPr>
            <p:ph type="sldNum" sz="quarter" idx="4"/>
          </p:nvPr>
        </p:nvSpPr>
        <p:spPr bwMode="auto">
          <a:xfrm>
            <a:off x="6477001"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pPr defTabSz="914400" eaLnBrk="0" fontAlgn="base" hangingPunct="0">
              <a:spcBef>
                <a:spcPct val="0"/>
              </a:spcBef>
              <a:spcAft>
                <a:spcPct val="0"/>
              </a:spcAft>
            </a:pPr>
            <a:fld id="{4FBB96F5-118D-714A-A26C-C436BD735C63}" type="slidenum">
              <a:rPr lang="en-US">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55594571"/>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1" charset="-128"/>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1" charset="-128"/>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1" charset="-128"/>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689581DA-2783-024D-83B7-2BAF61A41B58}"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7124877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smtClean="0">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71780"/>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1103554303"/>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1479089D-9BFB-1A42-B25A-4EABCE7C168D}"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4397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pPr>
            <a:fld id="{DD067300-9854-134C-A3EA-8A398CD5B684}"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61937"/>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8.jpg"/><Relationship Id="rId1" Type="http://schemas.openxmlformats.org/officeDocument/2006/relationships/themeOverride" Target="../theme/themeOverride6.xml"/><Relationship Id="rId2"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themeOverride" Target="../theme/themeOverride7.xml"/><Relationship Id="rId2"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1.png"/><Relationship Id="rId1" Type="http://schemas.openxmlformats.org/officeDocument/2006/relationships/themeOverride" Target="../theme/themeOverride8.xml"/><Relationship Id="rId2"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5.png"/><Relationship Id="rId5" Type="http://schemas.microsoft.com/office/2007/relationships/hdphoto" Target="../media/hdphoto1.wdp"/><Relationship Id="rId1" Type="http://schemas.openxmlformats.org/officeDocument/2006/relationships/themeOverride" Target="../theme/themeOverride9.xml"/><Relationship Id="rId2"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6.png"/><Relationship Id="rId1" Type="http://schemas.openxmlformats.org/officeDocument/2006/relationships/themeOverride" Target="../theme/themeOverride10.xml"/><Relationship Id="rId2"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7.png"/><Relationship Id="rId1" Type="http://schemas.openxmlformats.org/officeDocument/2006/relationships/themeOverride" Target="../theme/themeOverride11.xml"/><Relationship Id="rId2"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jp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8.png"/><Relationship Id="rId1" Type="http://schemas.openxmlformats.org/officeDocument/2006/relationships/themeOverride" Target="../theme/themeOverride12.xml"/><Relationship Id="rId2"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png"/><Relationship Id="rId1" Type="http://schemas.openxmlformats.org/officeDocument/2006/relationships/themeOverride" Target="../theme/themeOverride13.xml"/><Relationship Id="rId2"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png"/><Relationship Id="rId1" Type="http://schemas.openxmlformats.org/officeDocument/2006/relationships/slideLayout" Target="../slideLayouts/slideLayout9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themeOverride" Target="../theme/themeOverride14.xml"/><Relationship Id="rId2"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jpg"/><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1.xml"/><Relationship Id="rId3"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6.png"/><Relationship Id="rId5" Type="http://schemas.openxmlformats.org/officeDocument/2006/relationships/image" Target="../media/image47.emf"/><Relationship Id="rId1" Type="http://schemas.openxmlformats.org/officeDocument/2006/relationships/themeOverride" Target="../theme/themeOverride15.xml"/><Relationship Id="rId2"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48.emf"/><Relationship Id="rId5" Type="http://schemas.openxmlformats.org/officeDocument/2006/relationships/image" Target="../media/image49.jpg"/><Relationship Id="rId1" Type="http://schemas.openxmlformats.org/officeDocument/2006/relationships/themeOverride" Target="../theme/themeOverride16.xml"/><Relationship Id="rId2"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7.emf"/><Relationship Id="rId5" Type="http://schemas.openxmlformats.org/officeDocument/2006/relationships/image" Target="../media/image50.jpg"/><Relationship Id="rId1" Type="http://schemas.openxmlformats.org/officeDocument/2006/relationships/themeOverride" Target="../theme/themeOverride17.xml"/><Relationship Id="rId2"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png"/><Relationship Id="rId1" Type="http://schemas.openxmlformats.org/officeDocument/2006/relationships/slideLayout" Target="../slideLayouts/slideLayout9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7.xml"/><Relationship Id="rId3"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g"/><Relationship Id="rId1" Type="http://schemas.openxmlformats.org/officeDocument/2006/relationships/themeOverride" Target="../theme/themeOverride3.xml"/><Relationship Id="rId2"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6.png"/><Relationship Id="rId1" Type="http://schemas.openxmlformats.org/officeDocument/2006/relationships/themeOverride" Target="../theme/themeOverride18.xml"/><Relationship Id="rId2"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58.png"/><Relationship Id="rId1" Type="http://schemas.openxmlformats.org/officeDocument/2006/relationships/themeOverride" Target="../theme/themeOverride19.xml"/><Relationship Id="rId2"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61.jpg"/><Relationship Id="rId1" Type="http://schemas.openxmlformats.org/officeDocument/2006/relationships/themeOverride" Target="../theme/themeOverride20.xml"/><Relationship Id="rId2"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3.jpg"/><Relationship Id="rId1" Type="http://schemas.openxmlformats.org/officeDocument/2006/relationships/themeOverride" Target="../theme/themeOverride4.xml"/><Relationship Id="rId2"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4.png"/><Relationship Id="rId1" Type="http://schemas.openxmlformats.org/officeDocument/2006/relationships/themeOverride" Target="../theme/themeOverride5.xml"/><Relationship Id="rId2"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20" y="0"/>
            <a:ext cx="54864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Hebrews 1:1-3</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lgn="r">
              <a:defRPr/>
            </a:pPr>
            <a:r>
              <a:rPr lang="en-US" sz="6600" b="1" dirty="0" smtClean="0">
                <a:effectLst>
                  <a:glow rad="127000">
                    <a:schemeClr val="tx1"/>
                  </a:glow>
                </a:effectLst>
                <a:latin typeface="Arial" charset="0"/>
                <a:ea typeface="ＭＳ Ｐゴシック" charset="0"/>
                <a:cs typeface="ＭＳ Ｐゴシック" charset="0"/>
              </a:rPr>
              <a:t>Better than Prophets</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a:t>
            </a:r>
            <a:r>
              <a:rPr lang="en-US" sz="2000" b="1" kern="0" dirty="0" smtClean="0">
                <a:solidFill>
                  <a:srgbClr val="FFFFFF"/>
                </a:solidFill>
                <a:effectLst>
                  <a:outerShdw blurRad="38100" dist="38100" dir="2700000" algn="tl">
                    <a:srgbClr val="000000"/>
                  </a:outerShdw>
                </a:effectLst>
                <a:latin typeface="Arial"/>
                <a:cs typeface="Arial"/>
              </a:rPr>
              <a:t>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How long will </a:t>
            </a:r>
            <a:r>
              <a:rPr lang="en-AU" sz="60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you</a:t>
            </a:r>
            <a:r>
              <a:rPr lang="en-AU" sz="6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run with </a:t>
            </a:r>
            <a:r>
              <a:rPr lang="en-AU" sz="4800"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Christ?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Logo_-_The_Runner's_D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188124297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99592" y="838201"/>
            <a:ext cx="6480720" cy="1292225"/>
          </a:xfrm>
          <a:effectLst>
            <a:outerShdw blurRad="63500" dist="35921" dir="2700000" algn="ctr" rotWithShape="0">
              <a:srgbClr val="001D30">
                <a:alpha val="74998"/>
              </a:srgbClr>
            </a:outerShdw>
          </a:effectLst>
        </p:spPr>
        <p:txBody>
          <a:bodyPr/>
          <a:lstStyle/>
          <a:p>
            <a:r>
              <a:rPr lang="en-US" b="1" dirty="0" smtClean="0">
                <a:solidFill>
                  <a:schemeClr val="tx1"/>
                </a:solidFill>
                <a:latin typeface="Arial" charset="0"/>
                <a:ea typeface="ＭＳ Ｐゴシック" charset="0"/>
                <a:cs typeface="ＭＳ Ｐゴシック" charset="0"/>
              </a:rPr>
              <a:t>What about you?</a:t>
            </a:r>
            <a:endParaRPr lang="en-US" b="1" dirty="0">
              <a:solidFill>
                <a:schemeClr val="tx1"/>
              </a:solidFill>
              <a:latin typeface="Arial" charset="0"/>
              <a:ea typeface="ＭＳ Ｐゴシック" charset="0"/>
              <a:cs typeface="ＭＳ Ｐゴシック" charset="0"/>
            </a:endParaRPr>
          </a:p>
        </p:txBody>
      </p:sp>
      <p:sp>
        <p:nvSpPr>
          <p:cNvPr id="10243" name="Rectangle 3"/>
          <p:cNvSpPr>
            <a:spLocks noGrp="1" noChangeArrowheads="1"/>
          </p:cNvSpPr>
          <p:nvPr>
            <p:ph type="subTitle" idx="1"/>
          </p:nvPr>
        </p:nvSpPr>
        <p:spPr>
          <a:xfrm>
            <a:off x="899592" y="2132856"/>
            <a:ext cx="3960440" cy="3960440"/>
          </a:xfrm>
          <a:effectLst>
            <a:outerShdw blurRad="63500" dist="35921" dir="2700000" algn="ctr" rotWithShape="0">
              <a:srgbClr val="001D30">
                <a:alpha val="74998"/>
              </a:srgbClr>
            </a:outerShdw>
          </a:effectLst>
        </p:spPr>
        <p:txBody>
          <a:bodyPr/>
          <a:lstStyle/>
          <a:p>
            <a:pPr marL="609569" indent="-609569">
              <a:buFont typeface="Times" charset="0"/>
              <a:buAutoNum type="arabicPeriod"/>
              <a:defRPr/>
            </a:pPr>
            <a:r>
              <a:rPr lang="en-US" sz="4000" b="1" dirty="0">
                <a:solidFill>
                  <a:srgbClr val="FFFF00"/>
                </a:solidFill>
              </a:rPr>
              <a:t>What was </a:t>
            </a:r>
            <a:r>
              <a:rPr lang="en-US" sz="4000" b="1" dirty="0"/>
              <a:t>your previous religion?</a:t>
            </a:r>
          </a:p>
          <a:p>
            <a:pPr marL="609569" indent="-609569">
              <a:buFont typeface="Times" charset="0"/>
              <a:buAutoNum type="arabicPeriod"/>
              <a:defRPr/>
            </a:pPr>
            <a:r>
              <a:rPr lang="en-US" sz="4000" b="1" dirty="0">
                <a:solidFill>
                  <a:srgbClr val="FFFF00"/>
                </a:solidFill>
              </a:rPr>
              <a:t>What tempts </a:t>
            </a:r>
            <a:r>
              <a:rPr lang="en-US" sz="4000" b="1" dirty="0"/>
              <a:t>you to go back?</a:t>
            </a:r>
          </a:p>
        </p:txBody>
      </p:sp>
      <p:sp>
        <p:nvSpPr>
          <p:cNvPr id="10244" name="Text Box 4"/>
          <p:cNvSpPr txBox="1">
            <a:spLocks noChangeArrowheads="1"/>
          </p:cNvSpPr>
          <p:nvPr/>
        </p:nvSpPr>
        <p:spPr bwMode="auto">
          <a:xfrm>
            <a:off x="8270595" y="73970"/>
            <a:ext cx="800660" cy="461661"/>
          </a:xfrm>
          <a:prstGeom prst="rect">
            <a:avLst/>
          </a:prstGeom>
          <a:noFill/>
          <a:ln w="9525">
            <a:noFill/>
            <a:miter lim="800000"/>
            <a:headEnd/>
            <a:tailEnd/>
          </a:ln>
          <a:effectLst>
            <a:outerShdw blurRad="63500" dist="35921" dir="2700000" algn="ctr" rotWithShape="0">
              <a:schemeClr val="bg2"/>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FFFFFF"/>
                </a:solidFill>
              </a:rPr>
              <a:t>266t</a:t>
            </a:r>
            <a:endParaRPr lang="en-US" sz="1800">
              <a:solidFill>
                <a:srgbClr val="FFFFFF"/>
              </a:solidFill>
            </a:endParaRPr>
          </a:p>
        </p:txBody>
      </p:sp>
      <p:sp>
        <p:nvSpPr>
          <p:cNvPr id="5" name="Rectangle 2"/>
          <p:cNvSpPr txBox="1">
            <a:spLocks noChangeArrowheads="1"/>
          </p:cNvSpPr>
          <p:nvPr/>
        </p:nvSpPr>
        <p:spPr bwMode="auto">
          <a:xfrm>
            <a:off x="4716016" y="1988840"/>
            <a:ext cx="4427984" cy="4680520"/>
          </a:xfrm>
          <a:prstGeom prst="rect">
            <a:avLst/>
          </a:prstGeom>
          <a:noFill/>
          <a:ln>
            <a:noFill/>
          </a:ln>
          <a:effectLst>
            <a:outerShdw blurRad="63500" dist="35921" dir="2700000" algn="ctr" rotWithShape="0">
              <a:srgbClr val="001D3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l" rtl="0" eaLnBrk="0" fontAlgn="base" hangingPunct="0">
              <a:lnSpc>
                <a:spcPct val="90000"/>
              </a:lnSpc>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a:lstStyle>
          <a:p>
            <a:pPr marL="234950" indent="-234950" defTabSz="914400">
              <a:buFont typeface="Arial"/>
              <a:buChar char="•"/>
            </a:pPr>
            <a:r>
              <a:rPr lang="en-US" sz="3200" b="1" dirty="0">
                <a:solidFill>
                  <a:srgbClr val="FFFFFF"/>
                </a:solidFill>
                <a:latin typeface="Arial" charset="0"/>
                <a:ea typeface="ＭＳ Ｐゴシック" charset="0"/>
                <a:cs typeface="ＭＳ Ｐゴシック" charset="0"/>
              </a:rPr>
              <a:t>Atheist?</a:t>
            </a:r>
          </a:p>
          <a:p>
            <a:pPr marL="234950" indent="-234950" defTabSz="914400">
              <a:buFont typeface="Arial"/>
              <a:buChar char="•"/>
            </a:pPr>
            <a:r>
              <a:rPr lang="en-US" sz="3200" b="1" dirty="0">
                <a:solidFill>
                  <a:srgbClr val="FFFFFF"/>
                </a:solidFill>
                <a:latin typeface="Arial" charset="0"/>
                <a:ea typeface="ＭＳ Ｐゴシック" charset="0"/>
                <a:cs typeface="ＭＳ Ｐゴシック" charset="0"/>
              </a:rPr>
              <a:t>Ancestor Worship?</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Buddhist?</a:t>
            </a:r>
          </a:p>
          <a:p>
            <a:pPr marL="234950" indent="-234950" defTabSz="914400">
              <a:buFont typeface="Arial"/>
              <a:buChar char="•"/>
            </a:pPr>
            <a:r>
              <a:rPr lang="en-US" sz="3200" b="1" dirty="0">
                <a:solidFill>
                  <a:srgbClr val="FFFFFF"/>
                </a:solidFill>
                <a:latin typeface="Arial" charset="0"/>
                <a:ea typeface="ＭＳ Ｐゴシック" charset="0"/>
                <a:cs typeface="ＭＳ Ｐゴシック" charset="0"/>
              </a:rPr>
              <a:t>Free thinker?</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Hindu?</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Muslim?</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Taoism?</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Christian?</a:t>
            </a:r>
          </a:p>
          <a:p>
            <a:pPr marL="234950" indent="-234950" defTabSz="914400">
              <a:buFont typeface="Arial"/>
              <a:buChar char="•"/>
            </a:pPr>
            <a:r>
              <a:rPr lang="en-US" sz="3200" b="1" dirty="0" smtClean="0">
                <a:solidFill>
                  <a:srgbClr val="FFFFFF"/>
                </a:solidFill>
                <a:latin typeface="Arial" charset="0"/>
                <a:ea typeface="ＭＳ Ｐゴシック" charset="0"/>
                <a:cs typeface="ＭＳ Ｐゴシック" charset="0"/>
              </a:rPr>
              <a:t>Nominal Christian?</a:t>
            </a:r>
          </a:p>
        </p:txBody>
      </p:sp>
    </p:spTree>
    <p:extLst>
      <p:ext uri="{BB962C8B-B14F-4D97-AF65-F5344CB8AC3E}">
        <p14:creationId xmlns:p14="http://schemas.microsoft.com/office/powerpoint/2010/main" val="39155831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916832"/>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aspects of quitting seem </a:t>
            </a:r>
            <a:r>
              <a:rPr lang="en-AU" sz="4800"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nice.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0" y="1916832"/>
            <a:ext cx="9144000" cy="4826000"/>
          </a:xfrm>
          <a:prstGeom prst="rect">
            <a:avLst/>
          </a:prstGeom>
        </p:spPr>
      </p:pic>
      <p:pic>
        <p:nvPicPr>
          <p:cNvPr id="7" name="Picture 6"/>
          <p:cNvPicPr>
            <a:picLocks noChangeAspect="1"/>
          </p:cNvPicPr>
          <p:nvPr/>
        </p:nvPicPr>
        <p:blipFill>
          <a:blip r:embed="rId5"/>
          <a:stretch>
            <a:fillRect/>
          </a:stretch>
        </p:blipFill>
        <p:spPr>
          <a:xfrm>
            <a:off x="6495693" y="1700808"/>
            <a:ext cx="2613634" cy="1829544"/>
          </a:xfrm>
          <a:prstGeom prst="rect">
            <a:avLst/>
          </a:prstGeom>
        </p:spPr>
      </p:pic>
      <p:sp>
        <p:nvSpPr>
          <p:cNvPr id="5" name="Rectangle 2"/>
          <p:cNvSpPr txBox="1">
            <a:spLocks noChangeArrowheads="1"/>
          </p:cNvSpPr>
          <p:nvPr/>
        </p:nvSpPr>
        <p:spPr bwMode="auto">
          <a:xfrm>
            <a:off x="375027" y="2485194"/>
            <a:ext cx="6449207" cy="3827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685800" indent="-685800" algn="l">
              <a:buFont typeface="Arial"/>
              <a:buChar char="•"/>
              <a:defRPr/>
            </a:pPr>
            <a:r>
              <a:rPr lang="en-US" sz="5400" dirty="0" smtClean="0">
                <a:effectLst>
                  <a:glow rad="304800">
                    <a:schemeClr val="tx1"/>
                  </a:glow>
                </a:effectLst>
                <a:latin typeface="Arial" charset="0"/>
                <a:ea typeface="ＭＳ Ｐゴシック" charset="0"/>
                <a:cs typeface="ＭＳ Ｐゴシック" charset="0"/>
              </a:rPr>
              <a:t>Time</a:t>
            </a:r>
          </a:p>
          <a:p>
            <a:pPr marL="685800" indent="-685800" algn="l">
              <a:buFont typeface="Arial"/>
              <a:buChar char="•"/>
              <a:defRPr/>
            </a:pPr>
            <a:r>
              <a:rPr lang="en-US" sz="5400" dirty="0" smtClean="0">
                <a:effectLst>
                  <a:glow rad="304800">
                    <a:schemeClr val="tx1"/>
                  </a:glow>
                </a:effectLst>
                <a:latin typeface="Arial" charset="0"/>
                <a:ea typeface="ＭＳ Ｐゴシック" charset="0"/>
                <a:cs typeface="ＭＳ Ｐゴシック" charset="0"/>
              </a:rPr>
              <a:t>Money</a:t>
            </a:r>
          </a:p>
          <a:p>
            <a:pPr marL="685800" indent="-685800" algn="l">
              <a:buFont typeface="Arial"/>
              <a:buChar char="•"/>
              <a:defRPr/>
            </a:pPr>
            <a:r>
              <a:rPr lang="en-US" sz="5400" dirty="0" smtClean="0">
                <a:effectLst>
                  <a:glow rad="304800">
                    <a:schemeClr val="tx1"/>
                  </a:glow>
                </a:effectLst>
                <a:latin typeface="Arial" charset="0"/>
                <a:ea typeface="ＭＳ Ｐゴシック" charset="0"/>
                <a:cs typeface="ＭＳ Ｐゴシック" charset="0"/>
              </a:rPr>
              <a:t>Family</a:t>
            </a:r>
            <a:endParaRPr lang="en-US" sz="5400" dirty="0">
              <a:effectLst>
                <a:glow rad="3048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89685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43000"/>
            <a:ext cx="9144000" cy="5715000"/>
          </a:xfrm>
          <a:prstGeom prst="rect">
            <a:avLst/>
          </a:prstGeom>
        </p:spPr>
      </p:pic>
      <p:sp>
        <p:nvSpPr>
          <p:cNvPr id="40962" name="Rectangle 2"/>
          <p:cNvSpPr>
            <a:spLocks noGrp="1" noChangeArrowheads="1"/>
          </p:cNvSpPr>
          <p:nvPr>
            <p:ph type="ctrTitle"/>
          </p:nvPr>
        </p:nvSpPr>
        <p:spPr>
          <a:xfrm>
            <a:off x="0" y="0"/>
            <a:ext cx="9144000" cy="1790628"/>
          </a:xfrm>
          <a:solidFill>
            <a:schemeClr val="tx1"/>
          </a:solidFill>
          <a:effectLst/>
        </p:spPr>
        <p:txBody>
          <a:bodyPr anchor="ctr"/>
          <a:lstStyle/>
          <a:p>
            <a:pPr eaLnBrk="1" hangingPunct="1"/>
            <a:r>
              <a:rPr lang="en-AU" sz="4800" i="1" dirty="0" smtClean="0">
                <a:solidFill>
                  <a:srgbClr val="FFFFFF"/>
                </a:solidFill>
                <a:effectLst>
                  <a:glow rad="330200">
                    <a:schemeClr val="tx1"/>
                  </a:glow>
                </a:effectLst>
                <a:latin typeface="Arial" charset="0"/>
                <a:ea typeface="ＭＳ Ｐゴシック" charset="0"/>
                <a:cs typeface="ＭＳ Ｐゴシック" charset="0"/>
              </a:rPr>
              <a:t>Will you cross the finish line in your Christian race?</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139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6064" y="25191"/>
            <a:ext cx="8172400" cy="6881161"/>
          </a:xfrm>
          <a:prstGeom prst="rect">
            <a:avLst/>
          </a:prstGeom>
        </p:spPr>
      </p:pic>
      <p:sp>
        <p:nvSpPr>
          <p:cNvPr id="40962" name="Rectangle 2"/>
          <p:cNvSpPr>
            <a:spLocks noGrp="1" noChangeArrowheads="1"/>
          </p:cNvSpPr>
          <p:nvPr>
            <p:ph type="ctrTitle"/>
          </p:nvPr>
        </p:nvSpPr>
        <p:spPr>
          <a:xfrm>
            <a:off x="0" y="-1179512"/>
            <a:ext cx="9144000" cy="936104"/>
          </a:xfrm>
          <a:solidFill>
            <a:schemeClr val="tx1"/>
          </a:solidFill>
          <a:effectLst/>
        </p:spPr>
        <p:txBody>
          <a:bodyPr anchor="ctr"/>
          <a:lstStyle/>
          <a:p>
            <a:pPr eaLnBrk="1" hangingPunct="1"/>
            <a:r>
              <a:rPr lang="en-AU" sz="4800" i="1" dirty="0" smtClean="0">
                <a:solidFill>
                  <a:srgbClr val="FFFFFF"/>
                </a:solidFill>
                <a:effectLst>
                  <a:glow rad="330200">
                    <a:schemeClr val="tx1"/>
                  </a:glow>
                </a:effectLst>
                <a:latin typeface="Arial" charset="0"/>
                <a:ea typeface="ＭＳ Ｐゴシック" charset="0"/>
                <a:cs typeface="ＭＳ Ｐゴシック" charset="0"/>
              </a:rPr>
              <a:t>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42220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877"/>
          <a:stretch/>
        </p:blipFill>
        <p:spPr>
          <a:xfrm>
            <a:off x="-460" y="0"/>
            <a:ext cx="9144460" cy="685800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en-AU" sz="4800" i="1" dirty="0" smtClean="0">
                <a:solidFill>
                  <a:srgbClr val="FFFFFF"/>
                </a:solidFill>
                <a:effectLst>
                  <a:glow rad="330200">
                    <a:schemeClr val="tx1"/>
                  </a:glow>
                </a:effectLst>
                <a:latin typeface="Arial" charset="0"/>
                <a:ea typeface="ＭＳ Ｐゴシック" charset="0"/>
                <a:cs typeface="ＭＳ Ｐゴシック" charset="0"/>
              </a:rPr>
              <a:t>Why 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4557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71" y="0"/>
            <a:ext cx="8937309" cy="6702982"/>
          </a:xfrm>
          <a:prstGeom prst="rect">
            <a:avLst/>
          </a:prstGeom>
        </p:spPr>
      </p:pic>
      <p:sp>
        <p:nvSpPr>
          <p:cNvPr id="5" name="TextBox 4"/>
          <p:cNvSpPr txBox="1"/>
          <p:nvPr/>
        </p:nvSpPr>
        <p:spPr>
          <a:xfrm>
            <a:off x="4427984" y="1268760"/>
            <a:ext cx="795898" cy="1107996"/>
          </a:xfrm>
          <a:prstGeom prst="rect">
            <a:avLst/>
          </a:prstGeom>
          <a:noFill/>
        </p:spPr>
        <p:txBody>
          <a:bodyPr wrap="none" rtlCol="0">
            <a:spAutoFit/>
          </a:bodyPr>
          <a:lstStyle/>
          <a:p>
            <a:pPr defTabSz="914400" eaLnBrk="0" fontAlgn="base" hangingPunct="0">
              <a:spcBef>
                <a:spcPct val="0"/>
              </a:spcBef>
              <a:spcAft>
                <a:spcPct val="0"/>
              </a:spcAft>
            </a:pPr>
            <a:r>
              <a:rPr lang="en-US" sz="6600" dirty="0" smtClean="0">
                <a:solidFill>
                  <a:srgbClr val="FFFFFF"/>
                </a:solidFill>
                <a:latin typeface="Times New Roman"/>
                <a:ea typeface="ＭＳ Ｐゴシック" charset="0"/>
                <a:cs typeface="Times New Roman"/>
              </a:rPr>
              <a:t>H</a:t>
            </a:r>
            <a:endParaRPr lang="en-US" sz="6600" dirty="0">
              <a:solidFill>
                <a:srgbClr val="FFFFFF"/>
              </a:solidFill>
              <a:latin typeface="Times New Roman"/>
              <a:ea typeface="ＭＳ Ｐゴシック" charset="0"/>
              <a:cs typeface="Times New Roman"/>
            </a:endParaRPr>
          </a:p>
        </p:txBody>
      </p:sp>
      <p:sp>
        <p:nvSpPr>
          <p:cNvPr id="3" name="Title 2"/>
          <p:cNvSpPr>
            <a:spLocks noGrp="1"/>
          </p:cNvSpPr>
          <p:nvPr>
            <p:ph type="title"/>
          </p:nvPr>
        </p:nvSpPr>
        <p:spPr>
          <a:xfrm>
            <a:off x="760040" y="2708920"/>
            <a:ext cx="7772400" cy="2079104"/>
          </a:xfrm>
        </p:spPr>
        <p:txBody>
          <a:bodyPr/>
          <a:lstStyle/>
          <a:p>
            <a:r>
              <a:rPr lang="en-US" sz="11500" b="1" dirty="0">
                <a:solidFill>
                  <a:srgbClr val="000000"/>
                </a:solidFill>
                <a:latin typeface="Times New Roman"/>
                <a:cs typeface="Times New Roman"/>
              </a:rPr>
              <a:t>Hebrews</a:t>
            </a:r>
            <a:endParaRPr lang="en-US" sz="11500" b="1" dirty="0"/>
          </a:p>
        </p:txBody>
      </p:sp>
    </p:spTree>
    <p:extLst>
      <p:ext uri="{BB962C8B-B14F-4D97-AF65-F5344CB8AC3E}">
        <p14:creationId xmlns:p14="http://schemas.microsoft.com/office/powerpoint/2010/main" val="15091624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44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744071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9117" r="5882"/>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the Letter</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042553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How do we know that the readers were Jews?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388817839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love running.</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58826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9391"/>
            <a:ext cx="9144000" cy="6957391"/>
          </a:xfrm>
          <a:prstGeom prst="rect">
            <a:avLst/>
          </a:prstGeom>
        </p:spPr>
      </p:pic>
      <p:sp>
        <p:nvSpPr>
          <p:cNvPr id="40962" name="Rectangle 2"/>
          <p:cNvSpPr>
            <a:spLocks noGrp="1" noChangeArrowheads="1"/>
          </p:cNvSpPr>
          <p:nvPr>
            <p:ph type="ctrTitle" sz="quarter"/>
          </p:nvPr>
        </p:nvSpPr>
        <p:spPr>
          <a:xfrm>
            <a:off x="239600" y="1"/>
            <a:ext cx="3833711" cy="6858000"/>
          </a:xfrm>
          <a:noFill/>
          <a:ln w="9525">
            <a:noFill/>
            <a:miter lim="800000"/>
            <a:headEnd/>
            <a:tailEnd/>
          </a:ln>
          <a:effectLst/>
        </p:spPr>
        <p:txBody>
          <a:bodyPr vert="horz" wrap="square" lIns="91435" tIns="45718" rIns="91435" bIns="45718" numCol="1" anchor="ctr" anchorCtr="1" compatLnSpc="1">
            <a:prstTxWarp prst="textNoShape">
              <a:avLst/>
            </a:prstTxWarp>
          </a:bodyPr>
          <a:lstStyle/>
          <a:p>
            <a:pPr defTabSz="457200" eaLnBrk="1" hangingPunct="1"/>
            <a:r>
              <a:rPr lang="en-AU" sz="6000" kern="1200" dirty="0">
                <a:solidFill>
                  <a:srgbClr val="FFFFFF"/>
                </a:solidFill>
                <a:effectLst>
                  <a:glow rad="406400">
                    <a:srgbClr val="000000">
                      <a:alpha val="99000"/>
                    </a:srgbClr>
                  </a:glow>
                </a:effectLst>
                <a:latin typeface="Arial" charset="0"/>
                <a:ea typeface="ＭＳ Ｐゴシック" charset="0"/>
                <a:cs typeface="ＭＳ Ｐゴシック" charset="0"/>
              </a:rPr>
              <a:t>How do we know that the readers were Jews?</a:t>
            </a:r>
            <a:endParaRPr lang="en-US" sz="6000" kern="1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68663" y="-99391"/>
            <a:ext cx="4675337" cy="68580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857250" indent="-857250" algn="l" eaLnBrk="1" hangingPunct="1">
              <a:buFont typeface="Arial"/>
              <a:buChar char="•"/>
            </a:pPr>
            <a:r>
              <a:rPr lang="en-AU" sz="6000" dirty="0" smtClean="0">
                <a:solidFill>
                  <a:srgbClr val="FFFFFF"/>
                </a:solidFill>
                <a:effectLst>
                  <a:glow rad="406400">
                    <a:srgbClr val="000000">
                      <a:alpha val="99000"/>
                    </a:srgbClr>
                  </a:glow>
                </a:effectLst>
                <a:latin typeface="Arial" charset="0"/>
                <a:ea typeface="ＭＳ Ｐゴシック" charset="0"/>
                <a:cs typeface="ＭＳ Ｐゴシック" charset="0"/>
              </a:rPr>
              <a:t>Many OT quotes</a:t>
            </a:r>
          </a:p>
          <a:p>
            <a:pPr algn="l" eaLnBrk="1" hangingPunct="1"/>
            <a:endParaRPr lang="en-AU" sz="6000" dirty="0" smtClean="0">
              <a:solidFill>
                <a:srgbClr val="FFFFFF"/>
              </a:solidFill>
              <a:effectLst>
                <a:glow rad="406400">
                  <a:srgbClr val="000000">
                    <a:alpha val="99000"/>
                  </a:srgbClr>
                </a:glow>
              </a:effectLst>
              <a:latin typeface="Arial" charset="0"/>
              <a:ea typeface="ＭＳ Ｐゴシック" charset="0"/>
              <a:cs typeface="ＭＳ Ｐゴシック" charset="0"/>
            </a:endParaRPr>
          </a:p>
          <a:p>
            <a:pPr marL="857250" indent="-857250" algn="l" eaLnBrk="1" hangingPunct="1">
              <a:buFont typeface="Arial"/>
              <a:buChar char="•"/>
            </a:pPr>
            <a:r>
              <a:rPr lang="en-AU" sz="6000" dirty="0" smtClean="0">
                <a:solidFill>
                  <a:srgbClr val="FFFFFF"/>
                </a:solidFill>
                <a:effectLst>
                  <a:glow rad="406400">
                    <a:srgbClr val="000000">
                      <a:alpha val="99000"/>
                    </a:srgbClr>
                  </a:glow>
                </a:effectLst>
                <a:latin typeface="Arial" charset="0"/>
                <a:ea typeface="ＭＳ Ｐゴシック" charset="0"/>
                <a:cs typeface="ＭＳ Ｐゴシック" charset="0"/>
              </a:rPr>
              <a:t>"To the Hebrews"</a:t>
            </a:r>
            <a:endParaRPr lang="en-US" sz="60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683163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a:srcRect l="8229" t="44449" r="30418" b="43686"/>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4"/>
            <a:srcRect l="8229" t="44449" r="30418" b="43686"/>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en-AU" sz="9600" b="1" dirty="0" smtClean="0">
                <a:solidFill>
                  <a:srgbClr val="B10000"/>
                </a:solidFill>
                <a:effectLst/>
                <a:latin typeface="Times"/>
                <a:ea typeface="ＭＳ Ｐゴシック" charset="0"/>
                <a:cs typeface="Times"/>
              </a:rPr>
              <a:t>Hebrews</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3600" dirty="0" smtClean="0">
                <a:solidFill>
                  <a:srgbClr val="000000"/>
                </a:solidFill>
                <a:effectLst/>
                <a:latin typeface="Times"/>
                <a:ea typeface="ＭＳ Ｐゴシック" charset="0"/>
                <a:cs typeface="Times"/>
              </a:rPr>
              <a:t>The Letter to the</a:t>
            </a:r>
            <a:endParaRPr lang="en-US" sz="3600" dirty="0">
              <a:solidFill>
                <a:srgbClr val="000000"/>
              </a:solidFill>
              <a:effectLst/>
              <a:latin typeface="Times"/>
              <a:ea typeface="ＭＳ Ｐゴシック" charset="0"/>
              <a:cs typeface="Times"/>
            </a:endParaRPr>
          </a:p>
        </p:txBody>
      </p:sp>
    </p:spTree>
    <p:extLst>
      <p:ext uri="{BB962C8B-B14F-4D97-AF65-F5344CB8AC3E}">
        <p14:creationId xmlns:p14="http://schemas.microsoft.com/office/powerpoint/2010/main" val="370887947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a:t>
            </a:r>
            <a:r>
              <a:rPr lang="en-US" altLang="zh-CN" sz="3200" b="1" dirty="0" smtClean="0">
                <a:solidFill>
                  <a:schemeClr val="bg1"/>
                </a:solidFill>
                <a:effectLst>
                  <a:outerShdw blurRad="38100" dist="38100" dir="2700000" algn="tl">
                    <a:srgbClr val="000000"/>
                  </a:outerShdw>
                </a:effectLst>
                <a:latin typeface="Arial" charset="0"/>
                <a:ea typeface="SimSun" charset="0"/>
                <a:cs typeface="SimSun" charset="0"/>
              </a:rPr>
              <a:t>"Building"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141314" name="Picture 5" descr="Column.jpg"/>
          <p:cNvPicPr>
            <a:picLocks noChangeAspect="1"/>
          </p:cNvPicPr>
          <p:nvPr/>
        </p:nvPicPr>
        <p:blipFill>
          <a:blip r:embed="rId3">
            <a:lum bright="26000"/>
            <a:extLst>
              <a:ext uri="{28A0092B-C50C-407E-A947-70E740481C1C}">
                <a14:useLocalDpi xmlns:a14="http://schemas.microsoft.com/office/drawing/2010/main" val="0"/>
              </a:ext>
            </a:extLst>
          </a:blip>
          <a:srcRect b="50285"/>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6" descr="Column.jpg"/>
          <p:cNvPicPr>
            <a:picLocks noChangeAspect="1"/>
          </p:cNvPicPr>
          <p:nvPr/>
        </p:nvPicPr>
        <p:blipFill>
          <a:blip r:embed="rId3">
            <a:lum bright="26000"/>
            <a:extLst>
              <a:ext uri="{28A0092B-C50C-407E-A947-70E740481C1C}">
                <a14:useLocalDpi xmlns:a14="http://schemas.microsoft.com/office/drawing/2010/main" val="0"/>
              </a:ext>
            </a:extLst>
          </a:blip>
          <a:srcRect b="50285"/>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CAC7AE-70CA-EC4E-A961-D49251F262B7}" type="slidenum">
              <a:rPr lang="en-US" sz="1400">
                <a:solidFill>
                  <a:srgbClr val="000000"/>
                </a:solidFill>
              </a:rPr>
              <a:pPr eaLnBrk="1" hangingPunct="1"/>
              <a:t>22</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graphicFrame>
        <p:nvGraphicFramePr>
          <p:cNvPr id="5" name="Table 4"/>
          <p:cNvGraphicFramePr>
            <a:graphicFrameLocks noGrp="1"/>
          </p:cNvGraphicFramePr>
          <p:nvPr/>
        </p:nvGraphicFramePr>
        <p:xfrm>
          <a:off x="-35854" y="1676400"/>
          <a:ext cx="9256054" cy="5191760"/>
        </p:xfrm>
        <a:graphic>
          <a:graphicData uri="http://schemas.openxmlformats.org/drawingml/2006/table">
            <a:tbl>
              <a:tblPr firstRow="1" bandRow="1">
                <a:tableStyleId>{69CF1AB2-1976-4502-BF36-3FF5EA218861}</a:tableStyleId>
              </a:tblPr>
              <a:tblGrid>
                <a:gridCol w="736505"/>
                <a:gridCol w="1983270"/>
                <a:gridCol w="1787281"/>
                <a:gridCol w="119152"/>
                <a:gridCol w="1956618"/>
                <a:gridCol w="1973857"/>
                <a:gridCol w="699371"/>
              </a:tblGrid>
              <a:tr h="370840">
                <a:tc gridSpan="7">
                  <a:txBody>
                    <a:bodyPr/>
                    <a:lstStyle/>
                    <a:p>
                      <a:pPr algn="ctr"/>
                      <a:r>
                        <a:rPr lang="en-US" dirty="0" smtClean="0">
                          <a:solidFill>
                            <a:schemeClr val="bg1"/>
                          </a:solidFill>
                          <a:effectLst>
                            <a:outerShdw blurRad="38100" dist="38100" dir="2700000" algn="tl">
                              <a:srgbClr val="000000">
                                <a:alpha val="43137"/>
                              </a:srgbClr>
                            </a:outerShdw>
                          </a:effectLst>
                        </a:rPr>
                        <a:t>Paul</a:t>
                      </a:r>
                      <a:r>
                        <a:rPr lang="fr-FR" dirty="0" smtClean="0">
                          <a:solidFill>
                            <a:schemeClr val="bg1"/>
                          </a:solidFill>
                          <a:effectLst>
                            <a:outerShdw blurRad="38100" dist="38100" dir="2700000" algn="tl">
                              <a:srgbClr val="000000">
                                <a:alpha val="43137"/>
                              </a:srgbClr>
                            </a:outerShdw>
                          </a:effectLst>
                        </a:rPr>
                        <a:t>'</a:t>
                      </a:r>
                      <a:r>
                        <a:rPr lang="en-US" dirty="0" smtClean="0">
                          <a:solidFill>
                            <a:schemeClr val="bg1"/>
                          </a:solidFill>
                          <a:effectLst>
                            <a:outerShdw blurRad="38100" dist="38100" dir="2700000" algn="tl">
                              <a:srgbClr val="000000">
                                <a:alpha val="43137"/>
                              </a:srgbClr>
                            </a:outerShdw>
                          </a:effectLst>
                        </a:rPr>
                        <a:t>s Letters</a:t>
                      </a:r>
                      <a:r>
                        <a:rPr lang="en-US" baseline="0" dirty="0" smtClean="0">
                          <a:solidFill>
                            <a:schemeClr val="bg1"/>
                          </a:solidFill>
                          <a:effectLst>
                            <a:outerShdw blurRad="38100" dist="38100" dir="2700000" algn="tl">
                              <a:srgbClr val="000000">
                                <a:alpha val="43137"/>
                              </a:srgbClr>
                            </a:outerShdw>
                          </a:effectLst>
                        </a:rPr>
                        <a:t> to Pastors</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FFFFFF"/>
                          </a:solidFill>
                          <a:effectLst>
                            <a:outerShdw blurRad="38100" dist="38100" dir="2700000" algn="tl">
                              <a:srgbClr val="000000">
                                <a:alpha val="43137"/>
                              </a:srgbClr>
                            </a:outerShdw>
                          </a:effectLst>
                        </a:rPr>
                        <a:t>1 Timothy</a:t>
                      </a:r>
                      <a:endParaRPr lang="en-US"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smtClean="0">
                          <a:solidFill>
                            <a:srgbClr val="FFFFFF"/>
                          </a:solidFill>
                          <a:effectLst>
                            <a:outerShdw blurRad="38100" dist="38100" dir="2700000" algn="tl">
                              <a:srgbClr val="000000">
                                <a:alpha val="43137"/>
                              </a:srgbClr>
                            </a:outerShdw>
                          </a:effectLst>
                        </a:rPr>
                        <a:t>2 Timothy</a:t>
                      </a:r>
                      <a:endParaRPr lang="en-US"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smtClean="0">
                          <a:solidFill>
                            <a:srgbClr val="FFFFFF"/>
                          </a:solidFill>
                          <a:effectLst>
                            <a:outerShdw blurRad="38100" dist="38100" dir="2700000" algn="tl">
                              <a:srgbClr val="000000">
                                <a:alpha val="43137"/>
                              </a:srgbClr>
                            </a:outerShdw>
                          </a:effectLst>
                        </a:rPr>
                        <a:t>Titus</a:t>
                      </a:r>
                      <a:endParaRPr lang="en-US"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smtClean="0">
                          <a:solidFill>
                            <a:srgbClr val="FFFFFF"/>
                          </a:solidFill>
                          <a:effectLst>
                            <a:outerShdw blurRad="38100" dist="38100" dir="2700000" algn="tl">
                              <a:srgbClr val="000000">
                                <a:alpha val="43137"/>
                              </a:srgbClr>
                            </a:outerShdw>
                          </a:effectLst>
                        </a:rPr>
                        <a:t>Philemon</a:t>
                      </a:r>
                      <a:endParaRPr lang="en-US"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370840">
                <a:tc rowSpan="9">
                  <a:txBody>
                    <a:bodyPr/>
                    <a:lstStyle/>
                    <a:p>
                      <a:pPr algn="ctr"/>
                      <a:r>
                        <a:rPr lang="en-US" b="1" dirty="0" smtClean="0"/>
                        <a:t>Paul</a:t>
                      </a:r>
                      <a:r>
                        <a:rPr lang="fr-FR" b="1" dirty="0" smtClean="0"/>
                        <a:t>'</a:t>
                      </a:r>
                      <a:r>
                        <a:rPr lang="en-US" b="1" dirty="0" smtClean="0"/>
                        <a:t>s Letters</a:t>
                      </a:r>
                      <a:r>
                        <a:rPr lang="en-US" b="1" baseline="0" dirty="0" smtClean="0"/>
                        <a:t> to Churches</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smtClean="0">
                          <a:effectLst>
                            <a:outerShdw blurRad="38100" dist="38100" dir="2700000" algn="tl">
                              <a:srgbClr val="000000">
                                <a:alpha val="43137"/>
                              </a:srgbClr>
                            </a:outerShdw>
                          </a:effectLst>
                        </a:rPr>
                        <a:t>2 Thessalonians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Revelation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smtClean="0"/>
                        <a:t>General Letters</a:t>
                      </a:r>
                      <a:endParaRPr lang="en-US"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1 Thessalonians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Jude</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Colossians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3 John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Philippians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2 John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Ephesians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1 John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Galatians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2 Peter</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2 Corinthians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1 Peter</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1 Corinthians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James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Romans</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Hebrews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smtClean="0"/>
                        <a:t>Acts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smtClean="0">
                          <a:solidFill>
                            <a:schemeClr val="tx1"/>
                          </a:solidFill>
                          <a:effectLst>
                            <a:outerShdw blurRad="38100" dist="38100" dir="2700000" algn="tl">
                              <a:srgbClr val="000000">
                                <a:alpha val="43137"/>
                              </a:srgbClr>
                            </a:outerShdw>
                          </a:effectLst>
                        </a:rPr>
                        <a:t>Matthew</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smtClean="0">
                          <a:solidFill>
                            <a:schemeClr val="tx1"/>
                          </a:solidFill>
                          <a:effectLst>
                            <a:outerShdw blurRad="38100" dist="38100" dir="2700000" algn="tl">
                              <a:srgbClr val="000000">
                                <a:alpha val="43137"/>
                              </a:srgbClr>
                            </a:outerShdw>
                          </a:effectLst>
                        </a:rPr>
                        <a:t>Mark</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smtClean="0">
                          <a:solidFill>
                            <a:schemeClr val="tx1"/>
                          </a:solidFill>
                          <a:effectLst>
                            <a:outerShdw blurRad="38100" dist="38100" dir="2700000" algn="tl">
                              <a:srgbClr val="000000">
                                <a:alpha val="43137"/>
                              </a:srgbClr>
                            </a:outerShdw>
                          </a:effectLst>
                        </a:rPr>
                        <a:t>Luke</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smtClean="0">
                          <a:solidFill>
                            <a:schemeClr val="tx1"/>
                          </a:solidFill>
                          <a:effectLst>
                            <a:outerShdw blurRad="38100" dist="38100" dir="2700000" algn="tl">
                              <a:srgbClr val="000000">
                                <a:alpha val="43137"/>
                              </a:srgbClr>
                            </a:outerShdw>
                          </a:effectLst>
                        </a:rPr>
                        <a:t>John</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tr>
              <a:tr h="370840">
                <a:tc gridSpan="7">
                  <a:txBody>
                    <a:bodyPr/>
                    <a:lstStyle/>
                    <a:p>
                      <a:pPr algn="ctr"/>
                      <a:r>
                        <a:rPr lang="en-US" b="1" dirty="0" smtClean="0">
                          <a:solidFill>
                            <a:srgbClr val="FFFFFF"/>
                          </a:solidFill>
                          <a:effectLst>
                            <a:outerShdw blurRad="38100" dist="38100" dir="2700000" algn="tl">
                              <a:srgbClr val="000000">
                                <a:alpha val="43137"/>
                              </a:srgbClr>
                            </a:outerShdw>
                          </a:effectLst>
                        </a:rPr>
                        <a:t>Historical Books</a:t>
                      </a:r>
                      <a:endParaRPr lang="en-US"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bl>
          </a:graphicData>
        </a:graphic>
      </p:graphicFrame>
      <p:pic>
        <p:nvPicPr>
          <p:cNvPr id="141319" name="Picture 8" descr="NTS21 Gra[phic with Map.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1750" y="3122613"/>
            <a:ext cx="24828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smtClean="0">
                <a:solidFill>
                  <a:srgbClr val="FFFFFF"/>
                </a:solidFill>
                <a:latin typeface="Arial" charset="0"/>
                <a:cs typeface="Arial" charset="0"/>
              </a:rPr>
              <a:t>21</a:t>
            </a:r>
          </a:p>
        </p:txBody>
      </p:sp>
      <p:sp>
        <p:nvSpPr>
          <p:cNvPr id="141321" name="TextBox 5"/>
          <p:cNvSpPr txBox="1">
            <a:spLocks noChangeArrowheads="1"/>
          </p:cNvSpPr>
          <p:nvPr/>
        </p:nvSpPr>
        <p:spPr bwMode="auto">
          <a:xfrm>
            <a:off x="5105400" y="6596063"/>
            <a:ext cx="411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sz="1100" i="1" smtClean="0">
                <a:solidFill>
                  <a:srgbClr val="FFFFFF"/>
                </a:solidFill>
                <a:latin typeface="Arial" charset="0"/>
                <a:cs typeface="Arial" charset="0"/>
              </a:rPr>
              <a:t>Adapted from Walk Thru the Bible</a:t>
            </a:r>
          </a:p>
        </p:txBody>
      </p:sp>
      <p:sp>
        <p:nvSpPr>
          <p:cNvPr id="11" name="Rounded Rectangular Callout 10"/>
          <p:cNvSpPr/>
          <p:nvPr/>
        </p:nvSpPr>
        <p:spPr>
          <a:xfrm>
            <a:off x="4572099" y="2852936"/>
            <a:ext cx="2016125" cy="2808288"/>
          </a:xfrm>
          <a:prstGeom prst="wedgeRoundRectCallout">
            <a:avLst>
              <a:gd name="adj1" fmla="val 73324"/>
              <a:gd name="adj2" fmla="val 48853"/>
              <a:gd name="adj3" fmla="val 16667"/>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914400" fontAlgn="base">
              <a:spcBef>
                <a:spcPct val="0"/>
              </a:spcBef>
              <a:spcAft>
                <a:spcPct val="0"/>
              </a:spcAft>
              <a:defRPr/>
            </a:pPr>
            <a:r>
              <a:rPr lang="en-US" sz="2400" b="1" dirty="0" smtClean="0">
                <a:solidFill>
                  <a:srgbClr val="FFFFFF"/>
                </a:solidFill>
                <a:latin typeface="Arial"/>
                <a:ea typeface="ＭＳ Ｐゴシック" charset="-128"/>
                <a:cs typeface="ＭＳ Ｐゴシック" charset="-128"/>
              </a:rPr>
              <a:t>Hebrews sets </a:t>
            </a:r>
            <a:r>
              <a:rPr lang="en-US" sz="2400" b="1" dirty="0">
                <a:solidFill>
                  <a:srgbClr val="FFFFFF"/>
                </a:solidFill>
                <a:latin typeface="Arial"/>
                <a:ea typeface="ＭＳ Ｐゴシック" charset="-128"/>
                <a:cs typeface="ＭＳ Ｐゴシック" charset="-128"/>
              </a:rPr>
              <a:t>the foundation for </a:t>
            </a:r>
            <a:r>
              <a:rPr lang="en-US" sz="2400" b="1" dirty="0" smtClean="0">
                <a:solidFill>
                  <a:srgbClr val="FFFFFF"/>
                </a:solidFill>
                <a:latin typeface="Arial"/>
                <a:ea typeface="ＭＳ Ｐゴシック" charset="-128"/>
                <a:cs typeface="ＭＳ Ｐゴシック" charset="-128"/>
              </a:rPr>
              <a:t>the General Epistles</a:t>
            </a:r>
            <a:endParaRPr lang="en-US" sz="2400" b="1" dirty="0">
              <a:solidFill>
                <a:srgbClr val="FFFFFF"/>
              </a:solidFill>
              <a:latin typeface="Arial"/>
              <a:ea typeface="ＭＳ Ｐゴシック" charset="-128"/>
              <a:cs typeface="ＭＳ Ｐゴシック" charset="-128"/>
            </a:endParaRPr>
          </a:p>
          <a:p>
            <a:pPr algn="ctr" defTabSz="914400" fontAlgn="base">
              <a:spcBef>
                <a:spcPct val="0"/>
              </a:spcBef>
              <a:spcAft>
                <a:spcPct val="0"/>
              </a:spcAft>
              <a:defRPr/>
            </a:pPr>
            <a:endParaRPr lang="en-US" sz="2400" dirty="0">
              <a:solidFill>
                <a:srgbClr val="FFFFFF"/>
              </a:solidFill>
              <a:latin typeface="Arial"/>
              <a:ea typeface="ＭＳ Ｐゴシック" charset="-128"/>
              <a:cs typeface="ＭＳ Ｐゴシック" charset="-128"/>
            </a:endParaRPr>
          </a:p>
        </p:txBody>
      </p:sp>
      <p:sp>
        <p:nvSpPr>
          <p:cNvPr id="12" name="Rounded Rectangular Callout 11"/>
          <p:cNvSpPr/>
          <p:nvPr/>
        </p:nvSpPr>
        <p:spPr>
          <a:xfrm>
            <a:off x="2555776" y="2852936"/>
            <a:ext cx="2016125" cy="2808288"/>
          </a:xfrm>
          <a:prstGeom prst="wedgeRoundRectCallout">
            <a:avLst>
              <a:gd name="adj1" fmla="val -76893"/>
              <a:gd name="adj2" fmla="val 43055"/>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128"/>
                <a:cs typeface="ＭＳ Ｐゴシック" charset="-128"/>
              </a:rPr>
              <a:t>Romans sets the foundation for </a:t>
            </a:r>
            <a:r>
              <a:rPr lang="en-US" sz="2400" b="1" dirty="0" smtClean="0">
                <a:solidFill>
                  <a:srgbClr val="FFFFFF"/>
                </a:solidFill>
                <a:latin typeface="Arial"/>
                <a:ea typeface="ＭＳ Ｐゴシック" charset="-128"/>
                <a:cs typeface="ＭＳ Ｐゴシック" charset="-128"/>
              </a:rPr>
              <a:t>Paul</a:t>
            </a:r>
            <a:r>
              <a:rPr lang="fr-FR" sz="2400" b="1" dirty="0" smtClean="0">
                <a:solidFill>
                  <a:srgbClr val="FFFFFF"/>
                </a:solidFill>
                <a:latin typeface="Arial"/>
                <a:ea typeface="ＭＳ Ｐゴシック" charset="-128"/>
                <a:cs typeface="ＭＳ Ｐゴシック" charset="-128"/>
              </a:rPr>
              <a:t>'</a:t>
            </a:r>
            <a:r>
              <a:rPr lang="en-US" sz="2400" b="1" dirty="0" smtClean="0">
                <a:solidFill>
                  <a:srgbClr val="FFFFFF"/>
                </a:solidFill>
                <a:latin typeface="Arial"/>
                <a:ea typeface="ＭＳ Ｐゴシック" charset="-128"/>
                <a:cs typeface="ＭＳ Ｐゴシック" charset="-128"/>
              </a:rPr>
              <a:t>s </a:t>
            </a:r>
            <a:r>
              <a:rPr lang="en-US" sz="2400" b="1" dirty="0">
                <a:solidFill>
                  <a:srgbClr val="FFFFFF"/>
                </a:solidFill>
                <a:latin typeface="Arial"/>
                <a:ea typeface="ＭＳ Ｐゴシック" charset="-128"/>
                <a:cs typeface="ＭＳ Ｐゴシック" charset="-128"/>
              </a:rPr>
              <a:t>Epistles</a:t>
            </a:r>
          </a:p>
          <a:p>
            <a:pPr algn="ctr" defTabSz="914400" eaLnBrk="0" fontAlgn="base" hangingPunct="0">
              <a:spcBef>
                <a:spcPct val="0"/>
              </a:spcBef>
              <a:spcAft>
                <a:spcPct val="0"/>
              </a:spcAft>
              <a:defRPr/>
            </a:pPr>
            <a:endParaRPr lang="en-US" sz="2400" dirty="0">
              <a:solidFill>
                <a:srgbClr val="FFFFFF"/>
              </a:solidFill>
              <a:latin typeface="Arial"/>
              <a:ea typeface="ＭＳ Ｐゴシック" charset="-128"/>
              <a:cs typeface="ＭＳ Ｐゴシック" charset="-128"/>
            </a:endParaRPr>
          </a:p>
        </p:txBody>
      </p:sp>
    </p:spTree>
    <p:extLst>
      <p:ext uri="{BB962C8B-B14F-4D97-AF65-F5344CB8AC3E}">
        <p14:creationId xmlns:p14="http://schemas.microsoft.com/office/powerpoint/2010/main" val="1040829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A Specific Jewish Community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"And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especially pray that I will be able to come back to you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soon" (13:19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3100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A Jewish Community Under Stress</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157634"/>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"You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suffered along with those who were thrown into jail, and when all you owned was taken from you, you accepted it with joy. You knew there were better things waiting for you that will last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forever" (10:34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3979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Israel?</a:t>
            </a:r>
            <a:endParaRPr lang="en-US" sz="2400" b="0" dirty="0" smtClean="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Rome?</a:t>
            </a:r>
            <a:endParaRPr lang="en-US" sz="2400" b="0" dirty="0" smtClean="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smtClean="0">
                <a:solidFill>
                  <a:srgbClr val="FFFFFF"/>
                </a:solidFill>
                <a:effectLst>
                  <a:outerShdw blurRad="50800" dist="88900" dir="2700000" algn="tl" rotWithShape="0">
                    <a:srgbClr val="000000"/>
                  </a:outerShdw>
                </a:effectLst>
                <a:latin typeface="Arial"/>
                <a:cs typeface="Arial"/>
              </a:rPr>
              <a:t>Where did these Jews live?</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Asia Minor?</a:t>
            </a:r>
            <a:endParaRPr lang="en-US" sz="2400" b="0" dirty="0" smtClean="0">
              <a:solidFill>
                <a:srgbClr val="FFFFFF"/>
              </a:solidFill>
              <a:effectLst>
                <a:outerShdw blurRad="38100" dist="38100" dir="2700000" algn="tl">
                  <a:srgbClr val="000000"/>
                </a:outerShdw>
              </a:effectLst>
              <a:latin typeface="26"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Cypress?</a:t>
            </a:r>
            <a:endParaRPr lang="en-US" sz="2400" b="0" dirty="0" smtClean="0">
              <a:solidFill>
                <a:srgbClr val="FFFFFF"/>
              </a:solidFill>
              <a:effectLst>
                <a:outerShdw blurRad="38100" dist="38100" dir="2700000" algn="tl">
                  <a:srgbClr val="000000"/>
                </a:outerShdw>
              </a:effectLst>
              <a:latin typeface="26"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Cyrene?</a:t>
            </a:r>
            <a:endParaRPr lang="en-US" sz="2400" b="0" dirty="0" smtClean="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256</a:t>
            </a:r>
            <a:endParaRPr lang="en-US" sz="2400" b="0" dirty="0" smtClean="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1987588199"/>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strVal val="1+(6*min(max(#ppt_w*#ppt_h,.3),1)-7.4)/-.7*#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
                                        </p:tgtEl>
                                        <p:attrNameLst>
                                          <p:attrName>ppt_x</p:attrName>
                                        </p:attrNameLst>
                                      </p:cBhvr>
                                      <p:tavLst>
                                        <p:tav tm="0">
                                          <p:val>
                                            <p:fltVal val="0.5"/>
                                          </p:val>
                                        </p:tav>
                                        <p:tav tm="100000">
                                          <p:val>
                                            <p:strVal val="#ppt_x"/>
                                          </p:val>
                                        </p:tav>
                                      </p:tavLst>
                                    </p:anim>
                                    <p:anim calcmode="lin" valueType="num">
                                      <p:cBhvr>
                                        <p:cTn id="41" dur="500" fill="hold"/>
                                        <p:tgtEl>
                                          <p:spTgt spid="15"/>
                                        </p:tgtEl>
                                        <p:attrNameLst>
                                          <p:attrName>ppt_y</p:attrName>
                                        </p:attrNameLst>
                                      </p:cBhvr>
                                      <p:tavLst>
                                        <p:tav tm="0">
                                          <p:val>
                                            <p:strVal val="1+(6*min(max(#ppt_w*#ppt_h,.3),1)-7.4)/-.7*#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6*min(max(#ppt_w*#ppt_h,.3),1)-7.4)/-.7*#ppt_w"/>
                                          </p:val>
                                        </p:tav>
                                        <p:tav tm="100000">
                                          <p:val>
                                            <p:strVal val="#ppt_w"/>
                                          </p:val>
                                        </p:tav>
                                      </p:tavLst>
                                    </p:anim>
                                    <p:anim calcmode="lin" valueType="num">
                                      <p:cBhvr>
                                        <p:cTn id="49" dur="500" fill="hold"/>
                                        <p:tgtEl>
                                          <p:spTgt spid="17"/>
                                        </p:tgtEl>
                                        <p:attrNameLst>
                                          <p:attrName>ppt_h</p:attrName>
                                        </p:attrNameLst>
                                      </p:cBhvr>
                                      <p:tavLst>
                                        <p:tav tm="0">
                                          <p:val>
                                            <p:strVal val="(6*min(max(#ppt_w*#ppt_h,.3),1)-7.4)/-.7*#ppt_h"/>
                                          </p:val>
                                        </p:tav>
                                        <p:tav tm="100000">
                                          <p:val>
                                            <p:strVal val="#ppt_h"/>
                                          </p:val>
                                        </p:tav>
                                      </p:tavLst>
                                    </p:anim>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strVal val="1+(6*min(max(#ppt_w*#ppt_h,.3),1)-7.4)/-.7*#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Israel</a:t>
            </a:r>
            <a:endParaRPr lang="en-US" sz="2400" b="0" dirty="0" smtClean="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Rome</a:t>
            </a:r>
            <a:endParaRPr lang="en-US" sz="2400" b="0" dirty="0" smtClean="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smtClean="0">
                <a:solidFill>
                  <a:srgbClr val="FFFFFF"/>
                </a:solidFill>
                <a:effectLst>
                  <a:outerShdw blurRad="50800" dist="88900" dir="2700000" algn="tl" rotWithShape="0">
                    <a:srgbClr val="000000"/>
                  </a:outerShdw>
                </a:effectLst>
                <a:latin typeface="Arial"/>
                <a:cs typeface="Arial"/>
              </a:rPr>
              <a:t>Where did these Jews live?</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256</a:t>
            </a:r>
            <a:endParaRPr lang="en-US" sz="2400" b="0" dirty="0" smtClean="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BONES" pitchFamily="-105" charset="0"/>
              <a:ea typeface="ＭＳ Ｐゴシック" charset="0"/>
              <a:cs typeface="ＭＳ Ｐゴシック" charset="0"/>
            </a:endParaRPr>
          </a:p>
        </p:txBody>
      </p:sp>
      <p:sp>
        <p:nvSpPr>
          <p:cNvPr id="12" name="Rectangle 2"/>
          <p:cNvSpPr txBox="1">
            <a:spLocks noChangeArrowheads="1"/>
          </p:cNvSpPr>
          <p:nvPr/>
        </p:nvSpPr>
        <p:spPr bwMode="auto">
          <a:xfrm>
            <a:off x="-34019" y="3672938"/>
            <a:ext cx="69802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"The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believers from Italy send you their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greetings" (13:24b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6153710"/>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1555497"/>
                                        </p:tgtEl>
                                        <p:attrNameLst>
                                          <p:attrName>style.visibility</p:attrName>
                                        </p:attrNameLst>
                                      </p:cBhvr>
                                      <p:to>
                                        <p:strVal val="visible"/>
                                      </p:to>
                                    </p:set>
                                    <p:anim calcmode="lin" valueType="num">
                                      <p:cBhvr>
                                        <p:cTn id="12"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13"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14" dur="500" fill="hold"/>
                                        <p:tgtEl>
                                          <p:spTgt spid="1555497"/>
                                        </p:tgtEl>
                                        <p:attrNameLst>
                                          <p:attrName>ppt_x</p:attrName>
                                        </p:attrNameLst>
                                      </p:cBhvr>
                                      <p:tavLst>
                                        <p:tav tm="0">
                                          <p:val>
                                            <p:fltVal val="0.5"/>
                                          </p:val>
                                        </p:tav>
                                        <p:tav tm="100000">
                                          <p:val>
                                            <p:strVal val="#ppt_x"/>
                                          </p:val>
                                        </p:tav>
                                      </p:tavLst>
                                    </p:anim>
                                    <p:anim calcmode="lin" valueType="num">
                                      <p:cBhvr>
                                        <p:cTn id="15"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555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1555514"/>
                                        </p:tgtEl>
                                        <p:attrNameLst>
                                          <p:attrName>style.visibility</p:attrName>
                                        </p:attrNameLst>
                                      </p:cBhvr>
                                      <p:to>
                                        <p:strVal val="visible"/>
                                      </p:to>
                                    </p:set>
                                    <p:anim calcmode="lin" valueType="num">
                                      <p:cBhvr>
                                        <p:cTn id="23"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4"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5" dur="500" fill="hold"/>
                                        <p:tgtEl>
                                          <p:spTgt spid="1555514"/>
                                        </p:tgtEl>
                                        <p:attrNameLst>
                                          <p:attrName>ppt_x</p:attrName>
                                        </p:attrNameLst>
                                      </p:cBhvr>
                                      <p:tavLst>
                                        <p:tav tm="0">
                                          <p:val>
                                            <p:fltVal val="0.5"/>
                                          </p:val>
                                        </p:tav>
                                        <p:tav tm="100000">
                                          <p:val>
                                            <p:strVal val="#ppt_x"/>
                                          </p:val>
                                        </p:tav>
                                      </p:tavLst>
                                    </p:anim>
                                    <p:anim calcmode="lin" valueType="num">
                                      <p:cBhvr>
                                        <p:cTn id="26" dur="500" fill="hold"/>
                                        <p:tgtEl>
                                          <p:spTgt spid="1555514"/>
                                        </p:tgtEl>
                                        <p:attrNameLst>
                                          <p:attrName>ppt_y</p:attrName>
                                        </p:attrNameLst>
                                      </p:cBhvr>
                                      <p:tavLst>
                                        <p:tav tm="0">
                                          <p:val>
                                            <p:strVal val="1+(6*min(max(#ppt_w*#ppt_h,.3),1)-7.4)/-.7*#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555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HEBREWS</a:t>
            </a: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Author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Destination</a:t>
            </a: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Recipients</a:t>
            </a: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dirty="0">
                <a:solidFill>
                  <a:srgbClr val="0068AE"/>
                </a:solidFill>
                <a:effectLst>
                  <a:outerShdw blurRad="38100" dist="38100" dir="2700000" algn="tl">
                    <a:srgbClr val="000000"/>
                  </a:outerShdw>
                </a:effectLst>
                <a:latin typeface="Verdana" charset="0"/>
              </a:rPr>
              <a:t>Origin</a:t>
            </a: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4400" b="1" dirty="0">
                <a:solidFill>
                  <a:srgbClr val="FF0000"/>
                </a:solidFill>
                <a:effectLst>
                  <a:outerShdw blurRad="38100" dist="38100" dir="2700000" algn="tl">
                    <a:srgbClr val="000000"/>
                  </a:outerShdw>
                </a:effectLst>
              </a:rPr>
              <a:t>UNKNOWN</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256-</a:t>
            </a:r>
            <a:br>
              <a:rPr lang="en-US" sz="2000" b="1" dirty="0" smtClean="0">
                <a:solidFill>
                  <a:srgbClr val="FFFFFF"/>
                </a:solidFill>
                <a:latin typeface="Arial"/>
                <a:cs typeface="Arial"/>
              </a:rPr>
            </a:br>
            <a:r>
              <a:rPr lang="en-US" sz="2000" b="1" dirty="0" smtClean="0">
                <a:solidFill>
                  <a:srgbClr val="FFFFFF"/>
                </a:solidFill>
                <a:latin typeface="Arial"/>
                <a:cs typeface="Arial"/>
              </a:rPr>
              <a:t>257</a:t>
            </a:r>
          </a:p>
        </p:txBody>
      </p:sp>
    </p:spTree>
    <p:extLst>
      <p:ext uri="{BB962C8B-B14F-4D97-AF65-F5344CB8AC3E}">
        <p14:creationId xmlns:p14="http://schemas.microsoft.com/office/powerpoint/2010/main" val="340293117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lstStyle/>
          <a:p>
            <a:r>
              <a:rPr lang="en-US" b="1" dirty="0" smtClean="0">
                <a:solidFill>
                  <a:srgbClr val="FFFFFF"/>
                </a:solidFill>
                <a:latin typeface="Tahoma" charset="0"/>
                <a:ea typeface="ＭＳ Ｐゴシック" charset="0"/>
                <a:cs typeface="Tahoma" charset="0"/>
              </a:rPr>
              <a:t>Review of the Background</a:t>
            </a:r>
            <a:r>
              <a:rPr lang="en-US" b="1" dirty="0">
                <a:solidFill>
                  <a:srgbClr val="FFFFFF"/>
                </a:solidFill>
                <a:latin typeface="Tahoma" charset="0"/>
                <a:ea typeface="ＭＳ Ｐゴシック" charset="0"/>
                <a:cs typeface="Tahoma" charset="0"/>
              </a:rPr>
              <a:t>…</a:t>
            </a:r>
          </a:p>
        </p:txBody>
      </p:sp>
      <p:sp>
        <p:nvSpPr>
          <p:cNvPr id="4" name="Content Placeholder 3"/>
          <p:cNvSpPr>
            <a:spLocks noGrp="1"/>
          </p:cNvSpPr>
          <p:nvPr>
            <p:ph idx="1"/>
          </p:nvPr>
        </p:nvSpPr>
        <p:spPr>
          <a:xfrm>
            <a:off x="2286000" y="838200"/>
            <a:ext cx="6858000" cy="4724400"/>
          </a:xfrm>
        </p:spPr>
        <p:txBody>
          <a:bodyPr/>
          <a:lstStyle/>
          <a:p>
            <a:r>
              <a:rPr lang="en-US" dirty="0">
                <a:solidFill>
                  <a:srgbClr val="FFFFFF"/>
                </a:solidFill>
                <a:latin typeface="Tahoma" charset="0"/>
                <a:ea typeface="ＭＳ Ｐゴシック" charset="0"/>
                <a:cs typeface="Tahoma" charset="0"/>
              </a:rPr>
              <a:t>The </a:t>
            </a:r>
            <a:r>
              <a:rPr lang="en-US" dirty="0" smtClean="0">
                <a:solidFill>
                  <a:srgbClr val="FFFFFF"/>
                </a:solidFill>
                <a:latin typeface="Tahoma" charset="0"/>
                <a:ea typeface="ＭＳ Ｐゴシック" charset="0"/>
                <a:cs typeface="Tahoma" charset="0"/>
              </a:rPr>
              <a:t>Recipients</a:t>
            </a:r>
            <a:endParaRPr lang="en-US" dirty="0">
              <a:solidFill>
                <a:srgbClr val="FFFFFF"/>
              </a:solidFill>
              <a:latin typeface="Tahoma" charset="0"/>
              <a:ea typeface="ＭＳ Ｐゴシック" charset="0"/>
              <a:cs typeface="Tahoma" charset="0"/>
            </a:endParaRPr>
          </a:p>
          <a:p>
            <a:pPr lvl="1"/>
            <a:r>
              <a:rPr lang="en-US" dirty="0" smtClean="0">
                <a:solidFill>
                  <a:srgbClr val="FFFFFF"/>
                </a:solidFill>
                <a:latin typeface="Tahoma" charset="0"/>
                <a:ea typeface="ＭＳ Ｐゴシック" charset="0"/>
                <a:cs typeface="Tahoma" charset="0"/>
              </a:rPr>
              <a:t>Most see it as written </a:t>
            </a:r>
            <a:r>
              <a:rPr lang="en-US" dirty="0">
                <a:solidFill>
                  <a:srgbClr val="FFFFFF"/>
                </a:solidFill>
                <a:latin typeface="Tahoma" charset="0"/>
                <a:ea typeface="ＭＳ Ｐゴシック" charset="0"/>
                <a:cs typeface="Tahoma" charset="0"/>
              </a:rPr>
              <a:t>to Jewish Christians.</a:t>
            </a:r>
          </a:p>
          <a:p>
            <a:pPr lvl="1"/>
            <a:r>
              <a:rPr lang="en-US" dirty="0" smtClean="0">
                <a:solidFill>
                  <a:srgbClr val="FFFFFF"/>
                </a:solidFill>
                <a:latin typeface="Tahoma" charset="0"/>
                <a:ea typeface="ＭＳ Ｐゴシック" charset="0"/>
                <a:cs typeface="Tahoma" charset="0"/>
              </a:rPr>
              <a:t>No one knows where </a:t>
            </a:r>
            <a:r>
              <a:rPr lang="en-US" dirty="0">
                <a:solidFill>
                  <a:srgbClr val="FFFFFF"/>
                </a:solidFill>
                <a:latin typeface="Tahoma" charset="0"/>
                <a:ea typeface="ＭＳ Ｐゴシック" charset="0"/>
                <a:cs typeface="Tahoma" charset="0"/>
              </a:rPr>
              <a:t>they were at the time of the writing.</a:t>
            </a:r>
          </a:p>
          <a:p>
            <a:pPr lvl="1"/>
            <a:r>
              <a:rPr lang="en-US" dirty="0" smtClean="0">
                <a:solidFill>
                  <a:srgbClr val="FFFFFF"/>
                </a:solidFill>
                <a:latin typeface="Tahoma" charset="0"/>
                <a:ea typeface="ＭＳ Ｐゴシック" charset="0"/>
                <a:cs typeface="Tahoma" charset="0"/>
              </a:rPr>
              <a:t>Many see the recipients in Israel and </a:t>
            </a:r>
            <a:r>
              <a:rPr lang="en-US" dirty="0">
                <a:solidFill>
                  <a:srgbClr val="FFFFFF"/>
                </a:solidFill>
                <a:latin typeface="Tahoma" charset="0"/>
                <a:ea typeface="ＭＳ Ｐゴシック" charset="0"/>
                <a:cs typeface="Tahoma" charset="0"/>
              </a:rPr>
              <a:t>the author in </a:t>
            </a:r>
            <a:r>
              <a:rPr lang="en-US" dirty="0" smtClean="0">
                <a:solidFill>
                  <a:srgbClr val="FFFFFF"/>
                </a:solidFill>
                <a:latin typeface="Tahoma" charset="0"/>
                <a:ea typeface="ＭＳ Ｐゴシック" charset="0"/>
                <a:cs typeface="Tahoma" charset="0"/>
              </a:rPr>
              <a:t>Italy (</a:t>
            </a:r>
            <a:r>
              <a:rPr lang="en-US" b="1" i="1" dirty="0" smtClean="0">
                <a:solidFill>
                  <a:srgbClr val="FFFFFF"/>
                </a:solidFill>
                <a:latin typeface="Tahoma" charset="0"/>
                <a:ea typeface="ＭＳ Ｐゴシック" charset="0"/>
                <a:cs typeface="Tahoma" charset="0"/>
              </a:rPr>
              <a:t>13</a:t>
            </a:r>
            <a:r>
              <a:rPr lang="en-US" b="1" i="1" dirty="0">
                <a:solidFill>
                  <a:srgbClr val="FFFFFF"/>
                </a:solidFill>
                <a:latin typeface="Tahoma" charset="0"/>
                <a:ea typeface="ＭＳ Ｐゴシック" charset="0"/>
                <a:cs typeface="Tahoma" charset="0"/>
              </a:rPr>
              <a:t>:</a:t>
            </a:r>
            <a:r>
              <a:rPr lang="en-US" b="1" i="1" dirty="0" smtClean="0">
                <a:solidFill>
                  <a:srgbClr val="FFFFFF"/>
                </a:solidFill>
                <a:latin typeface="Tahoma" charset="0"/>
                <a:ea typeface="ＭＳ Ｐゴシック" charset="0"/>
                <a:cs typeface="Tahoma" charset="0"/>
              </a:rPr>
              <a:t>24)</a:t>
            </a:r>
            <a:endParaRPr lang="en-US" b="1" i="1" dirty="0">
              <a:solidFill>
                <a:srgbClr val="FFFFFF"/>
              </a:solidFill>
              <a:latin typeface="Tahoma" charset="0"/>
              <a:ea typeface="ＭＳ Ｐゴシック" charset="0"/>
              <a:cs typeface="Tahoma" charset="0"/>
            </a:endParaRPr>
          </a:p>
          <a:p>
            <a:pPr lvl="1"/>
            <a:r>
              <a:rPr lang="en-US" dirty="0">
                <a:solidFill>
                  <a:srgbClr val="FFFFFF"/>
                </a:solidFill>
                <a:latin typeface="Tahoma" charset="0"/>
                <a:ea typeface="ＭＳ Ｐゴシック" charset="0"/>
                <a:cs typeface="Tahoma" charset="0"/>
              </a:rPr>
              <a:t>The author knew the recipients </a:t>
            </a:r>
            <a:r>
              <a:rPr lang="en-US" dirty="0" smtClean="0">
                <a:solidFill>
                  <a:srgbClr val="FFFFFF"/>
                </a:solidFill>
                <a:latin typeface="Tahoma" charset="0"/>
                <a:ea typeface="ＭＳ Ｐゴシック" charset="0"/>
                <a:cs typeface="Tahoma" charset="0"/>
              </a:rPr>
              <a:t>personally (</a:t>
            </a:r>
            <a:r>
              <a:rPr lang="en-US" b="1" i="1" dirty="0" smtClean="0">
                <a:solidFill>
                  <a:srgbClr val="FFFFFF"/>
                </a:solidFill>
                <a:latin typeface="Tahoma" charset="0"/>
                <a:ea typeface="ＭＳ Ｐゴシック" charset="0"/>
                <a:cs typeface="Tahoma" charset="0"/>
              </a:rPr>
              <a:t>10</a:t>
            </a:r>
            <a:r>
              <a:rPr lang="en-US" b="1" i="1" dirty="0">
                <a:solidFill>
                  <a:srgbClr val="FFFFFF"/>
                </a:solidFill>
                <a:latin typeface="Tahoma" charset="0"/>
                <a:ea typeface="ＭＳ Ｐゴシック" charset="0"/>
                <a:cs typeface="Tahoma" charset="0"/>
              </a:rPr>
              <a:t>:34; 13:</a:t>
            </a:r>
            <a:r>
              <a:rPr lang="en-US" b="1" i="1" dirty="0" smtClean="0">
                <a:solidFill>
                  <a:srgbClr val="FFFFFF"/>
                </a:solidFill>
                <a:latin typeface="Tahoma" charset="0"/>
                <a:ea typeface="ＭＳ Ｐゴシック" charset="0"/>
                <a:cs typeface="Tahoma" charset="0"/>
              </a:rPr>
              <a:t>19)</a:t>
            </a:r>
            <a:endParaRPr lang="en-US" b="1" i="1" dirty="0">
              <a:solidFill>
                <a:srgbClr val="FFFFFF"/>
              </a:solidFill>
              <a:latin typeface="Tahoma" charset="0"/>
              <a:ea typeface="ＭＳ Ｐゴシック" charset="0"/>
              <a:cs typeface="Tahoma" charset="0"/>
            </a:endParaRPr>
          </a:p>
        </p:txBody>
      </p:sp>
    </p:spTree>
    <p:extLst>
      <p:ext uri="{BB962C8B-B14F-4D97-AF65-F5344CB8AC3E}">
        <p14:creationId xmlns:p14="http://schemas.microsoft.com/office/powerpoint/2010/main" val="2823117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from="(-#ppt_w/2)" to="(#ppt_x)" calcmode="lin" valueType="num">
                                      <p:cBhvr>
                                        <p:cTn id="25" dur="600" fill="hold">
                                          <p:stCondLst>
                                            <p:cond delay="0"/>
                                          </p:stCondLst>
                                        </p:cTn>
                                        <p:tgtEl>
                                          <p:spTgt spid="4">
                                            <p:txEl>
                                              <p:pRg st="2" end="2"/>
                                            </p:txEl>
                                          </p:spTgt>
                                        </p:tgtEl>
                                        <p:attrNameLst>
                                          <p:attrName>ppt_x</p:attrName>
                                        </p:attrNameLst>
                                      </p:cBhvr>
                                    </p:anim>
                                    <p:anim from="0" to="-1.0" calcmode="lin" valueType="num">
                                      <p:cBhvr>
                                        <p:cTn id="26" dur="200" decel="50000" autoRev="1" fill="hold">
                                          <p:stCondLst>
                                            <p:cond delay="600"/>
                                          </p:stCondLst>
                                        </p:cTn>
                                        <p:tgtEl>
                                          <p:spTgt spid="4">
                                            <p:txEl>
                                              <p:pRg st="2" end="2"/>
                                            </p:txEl>
                                          </p:spTgt>
                                        </p:tgtEl>
                                        <p:attrNameLst>
                                          <p:attrName>xshear</p:attrName>
                                        </p:attrNameLst>
                                      </p:cBhvr>
                                    </p:anim>
                                    <p:animScale>
                                      <p:cBhvr>
                                        <p:cTn id="27" dur="200" decel="100000" autoRev="1" fill="hold">
                                          <p:stCondLst>
                                            <p:cond delay="600"/>
                                          </p:stCondLst>
                                        </p:cTn>
                                        <p:tgtEl>
                                          <p:spTgt spid="4">
                                            <p:txEl>
                                              <p:pRg st="2" end="2"/>
                                            </p:txEl>
                                          </p:spTgt>
                                        </p:tgtEl>
                                      </p:cBhvr>
                                      <p:from x="100000" y="100000"/>
                                      <p:to x="80000" y="100000"/>
                                    </p:animScale>
                                    <p:anim by="(#ppt_h/3+#ppt_w*0.1)" calcmode="lin" valueType="num">
                                      <p:cBhvr additive="sum">
                                        <p:cTn id="28" dur="200" decel="100000" autoRev="1" fill="hold">
                                          <p:stCondLst>
                                            <p:cond delay="600"/>
                                          </p:stCondLst>
                                        </p:cTn>
                                        <p:tgtEl>
                                          <p:spTgt spid="4">
                                            <p:txEl>
                                              <p:pRg st="2" end="2"/>
                                            </p:txEl>
                                          </p:spTgt>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800" decel="100000"/>
                                        <p:tgtEl>
                                          <p:spTgt spid="4">
                                            <p:txEl>
                                              <p:pRg st="3" end="3"/>
                                            </p:txEl>
                                          </p:spTgt>
                                        </p:tgtEl>
                                      </p:cBhvr>
                                    </p:animEffect>
                                    <p:anim calcmode="lin" valueType="num">
                                      <p:cBhvr>
                                        <p:cTn id="34" dur="800" decel="100000" fill="hold"/>
                                        <p:tgtEl>
                                          <p:spTgt spid="4">
                                            <p:txEl>
                                              <p:pRg st="3" end="3"/>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4">
                                            <p:txEl>
                                              <p:pRg st="3" end="3"/>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4">
                                            <p:txEl>
                                              <p:pRg st="3" end="3"/>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4">
                                            <p:txEl>
                                              <p:pRg st="3" end="3"/>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4">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p:cTn id="4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"Should I go back?"</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"So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we must listen very carefully to the truth we have heard, or we may drift away from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it" (2:1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3114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199510406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0898" y="0"/>
            <a:ext cx="8379574" cy="687778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en-AU" sz="4800" i="1" dirty="0" smtClean="0">
                <a:solidFill>
                  <a:srgbClr val="FFFFFF"/>
                </a:solidFill>
                <a:effectLst>
                  <a:glow rad="330200">
                    <a:schemeClr val="tx1"/>
                  </a:glow>
                </a:effectLst>
                <a:latin typeface="Arial" charset="0"/>
                <a:ea typeface="ＭＳ Ｐゴシック" charset="0"/>
                <a:cs typeface="ＭＳ Ｐゴシック" charset="0"/>
              </a:rPr>
              <a:t>Why 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02093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214" r="5940"/>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68192" y="5133975"/>
            <a:ext cx="8032683" cy="1349375"/>
          </a:xfrm>
          <a:solidFill>
            <a:srgbClr val="000000"/>
          </a:solidFill>
          <a:effectLst/>
        </p:spPr>
        <p:txBody>
          <a:bodyPr anchor="ctr"/>
          <a:lstStyle/>
          <a:p>
            <a:pPr eaLnBrk="1" hangingPunct="1"/>
            <a:r>
              <a:rPr lang="en-US" sz="6600" b="1"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Hebrews 1:1-3</a:t>
            </a:r>
            <a:endPar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9065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8" y="30348"/>
            <a:ext cx="9224455" cy="2091299"/>
          </a:xfrm>
          <a:effectLst/>
        </p:spPr>
        <p:txBody>
          <a:bodyPr anchor="t"/>
          <a:lstStyle/>
          <a:p>
            <a:pPr marL="1076325" indent="-1076325" algn="l" eaLnBrk="1" hangingPunct="1"/>
            <a:r>
              <a:rPr lang="en-US" b="1"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Christ </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is better than any </a:t>
            </a:r>
            <a:r>
              <a:rPr lang="en-US"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prophet</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(1:1-3)</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601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a:extLst>
              <a:ext uri="{28A0092B-C50C-407E-A947-70E740481C1C}">
                <a14:useLocalDpi xmlns:a14="http://schemas.microsoft.com/office/drawing/2010/main" val="0"/>
              </a:ext>
            </a:extLst>
          </a:blip>
          <a:srcRect l="12500" t="6798" r="8553" b="14255"/>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528" y="116632"/>
            <a:ext cx="9143472" cy="503510"/>
          </a:xfrm>
        </p:spPr>
        <p:txBody>
          <a:bodyPr/>
          <a:lstStyle/>
          <a:p>
            <a:pPr eaLnBrk="1" hangingPunct="1"/>
            <a:r>
              <a:rPr lang="en-US" b="1" dirty="0" smtClean="0">
                <a:solidFill>
                  <a:srgbClr val="FFFFFF"/>
                </a:solidFill>
                <a:effectLst>
                  <a:glow rad="139700">
                    <a:schemeClr val="tx1"/>
                  </a:glow>
                </a:effectLst>
                <a:latin typeface="Arial" charset="0"/>
                <a:ea typeface="ＭＳ Ｐゴシック" charset="0"/>
                <a:cs typeface="Arial" charset="0"/>
              </a:rPr>
              <a:t>Hebrews: "Press On!"</a:t>
            </a:r>
            <a:endParaRPr lang="en-US"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116718435"/>
              </p:ext>
            </p:extLst>
          </p:nvPr>
        </p:nvGraphicFramePr>
        <p:xfrm>
          <a:off x="0" y="836614"/>
          <a:ext cx="9144000" cy="4921254"/>
        </p:xfrm>
        <a:graphic>
          <a:graphicData uri="http://schemas.openxmlformats.org/drawingml/2006/table">
            <a:tbl>
              <a:tblPr/>
              <a:tblGrid>
                <a:gridCol w="827088"/>
                <a:gridCol w="649287"/>
                <a:gridCol w="647700"/>
                <a:gridCol w="576263"/>
                <a:gridCol w="503237"/>
                <a:gridCol w="431800"/>
                <a:gridCol w="720725"/>
                <a:gridCol w="576263"/>
                <a:gridCol w="503237"/>
                <a:gridCol w="720725"/>
                <a:gridCol w="719138"/>
                <a:gridCol w="720725"/>
                <a:gridCol w="792162"/>
                <a:gridCol w="755650"/>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US"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Superiority Over Judaism as High Priest</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Taber-nacle</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Sacri-fices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Will-ful 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Endure as Sons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Ethics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Ignoring 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Exhort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Majesty</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Christ</a:t>
                      </a:r>
                      <a:r>
                        <a:rPr kumimoji="0"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a:t>
                      </a:r>
                      <a:r>
                        <a:rPr kumimoji="0" lang="en-US"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s </a:t>
                      </a: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Christian</a:t>
                      </a:r>
                      <a:r>
                        <a:rPr kumimoji="1"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Manifestation</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FF"/>
                </a:solidFill>
                <a:cs typeface="Arial" charset="0"/>
              </a:rPr>
              <a:t>254</a:t>
            </a:r>
          </a:p>
        </p:txBody>
      </p:sp>
    </p:spTree>
    <p:extLst>
      <p:ext uri="{BB962C8B-B14F-4D97-AF65-F5344CB8AC3E}">
        <p14:creationId xmlns:p14="http://schemas.microsoft.com/office/powerpoint/2010/main" val="36671660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4248" y="3049965"/>
            <a:ext cx="5080000" cy="3810000"/>
          </a:xfrm>
          <a:prstGeom prst="rect">
            <a:avLst/>
          </a:prstGeom>
        </p:spPr>
      </p:pic>
      <p:sp>
        <p:nvSpPr>
          <p:cNvPr id="15362" name="Rectangle 2"/>
          <p:cNvSpPr>
            <a:spLocks noGrp="1" noChangeArrowheads="1"/>
          </p:cNvSpPr>
          <p:nvPr>
            <p:ph type="title"/>
          </p:nvPr>
        </p:nvSpPr>
        <p:spPr>
          <a:solidFill>
            <a:srgbClr val="000000"/>
          </a:solidFill>
          <a:effectLst>
            <a:outerShdw blurRad="63500" dist="38099" dir="2700000" algn="ctr" rotWithShape="0">
              <a:srgbClr val="001D30">
                <a:alpha val="74998"/>
              </a:srgbClr>
            </a:outerShdw>
          </a:effectLst>
        </p:spPr>
        <p:txBody>
          <a:bodyPr/>
          <a:lstStyle/>
          <a:p>
            <a:pPr eaLnBrk="1" hangingPunct="1"/>
            <a:r>
              <a:rPr lang="en-US" sz="4800" b="1" dirty="0">
                <a:solidFill>
                  <a:schemeClr val="tx1"/>
                </a:solidFill>
                <a:effectLst/>
                <a:latin typeface="Arial" charset="0"/>
                <a:ea typeface="ＭＳ Ｐゴシック" charset="0"/>
                <a:cs typeface="ＭＳ Ｐゴシック" charset="0"/>
              </a:rPr>
              <a:t>The Better Things</a:t>
            </a:r>
          </a:p>
        </p:txBody>
      </p:sp>
      <p:sp>
        <p:nvSpPr>
          <p:cNvPr id="15363" name="Rectangle 3"/>
          <p:cNvSpPr>
            <a:spLocks noGrp="1" noChangeArrowheads="1"/>
          </p:cNvSpPr>
          <p:nvPr>
            <p:ph idx="1"/>
          </p:nvPr>
        </p:nvSpPr>
        <p:spPr>
          <a:xfrm>
            <a:off x="304800" y="1600200"/>
            <a:ext cx="8915400" cy="2692400"/>
          </a:xfrm>
        </p:spPr>
        <p:txBody>
          <a:bodyPr/>
          <a:lstStyle/>
          <a:p>
            <a:pPr eaLnBrk="1" hangingPunct="1">
              <a:lnSpc>
                <a:spcPct val="110000"/>
              </a:lnSpc>
              <a:tabLst>
                <a:tab pos="4840041" algn="l"/>
              </a:tabLst>
            </a:pPr>
            <a:r>
              <a:rPr lang="en-US" sz="3600" b="1" dirty="0">
                <a:latin typeface="Arial" charset="0"/>
                <a:ea typeface="ＭＳ Ｐゴシック" charset="0"/>
                <a:cs typeface="ＭＳ Ｐゴシック" charset="0"/>
              </a:rPr>
              <a:t>Superior </a:t>
            </a:r>
            <a:r>
              <a:rPr lang="en-US" sz="3600" b="1" dirty="0">
                <a:solidFill>
                  <a:srgbClr val="FFFF00"/>
                </a:solidFill>
                <a:latin typeface="Arial" charset="0"/>
                <a:ea typeface="ＭＳ Ｐゴシック" charset="0"/>
                <a:cs typeface="ＭＳ Ｐゴシック" charset="0"/>
              </a:rPr>
              <a:t>Person	</a:t>
            </a:r>
            <a:r>
              <a:rPr lang="en-US" b="1" dirty="0">
                <a:latin typeface="Arial" charset="0"/>
                <a:ea typeface="ＭＳ Ｐゴシック" charset="0"/>
                <a:cs typeface="ＭＳ Ｐゴシック" charset="0"/>
              </a:rPr>
              <a:t>1:1–4:13</a:t>
            </a:r>
          </a:p>
          <a:p>
            <a:pPr eaLnBrk="1" hangingPunct="1">
              <a:lnSpc>
                <a:spcPct val="110000"/>
              </a:lnSpc>
              <a:tabLst>
                <a:tab pos="4840041" algn="l"/>
              </a:tabLst>
            </a:pPr>
            <a:r>
              <a:rPr lang="en-US" sz="3600" b="1" dirty="0">
                <a:latin typeface="Arial" charset="0"/>
                <a:ea typeface="ＭＳ Ｐゴシック" charset="0"/>
                <a:cs typeface="ＭＳ Ｐゴシック" charset="0"/>
              </a:rPr>
              <a:t>Superior </a:t>
            </a:r>
            <a:r>
              <a:rPr lang="en-US" sz="3600" b="1" dirty="0">
                <a:solidFill>
                  <a:srgbClr val="FFFF00"/>
                </a:solidFill>
                <a:latin typeface="Arial" charset="0"/>
                <a:ea typeface="ＭＳ Ｐゴシック" charset="0"/>
                <a:cs typeface="ＭＳ Ｐゴシック" charset="0"/>
              </a:rPr>
              <a:t>Work	</a:t>
            </a:r>
            <a:r>
              <a:rPr lang="en-US" b="1" dirty="0">
                <a:latin typeface="Arial" charset="0"/>
                <a:ea typeface="ＭＳ Ｐゴシック" charset="0"/>
                <a:cs typeface="ＭＳ Ｐゴシック" charset="0"/>
              </a:rPr>
              <a:t>4:14–10:18</a:t>
            </a:r>
          </a:p>
          <a:p>
            <a:pPr eaLnBrk="1" hangingPunct="1">
              <a:lnSpc>
                <a:spcPct val="110000"/>
              </a:lnSpc>
              <a:tabLst>
                <a:tab pos="4840041" algn="l"/>
              </a:tabLst>
            </a:pPr>
            <a:r>
              <a:rPr lang="en-US" sz="3600" b="1" dirty="0">
                <a:latin typeface="Arial" charset="0"/>
                <a:ea typeface="ＭＳ Ｐゴシック" charset="0"/>
                <a:cs typeface="ＭＳ Ｐゴシック" charset="0"/>
              </a:rPr>
              <a:t>Endure by </a:t>
            </a:r>
            <a:r>
              <a:rPr lang="en-US" sz="3600" b="1" dirty="0">
                <a:solidFill>
                  <a:srgbClr val="FFFF00"/>
                </a:solidFill>
                <a:latin typeface="Arial" charset="0"/>
                <a:ea typeface="ＭＳ Ｐゴシック" charset="0"/>
                <a:cs typeface="ＭＳ Ｐゴシック" charset="0"/>
              </a:rPr>
              <a:t>Faith</a:t>
            </a:r>
            <a:r>
              <a:rPr lang="en-US" sz="3600" b="1"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10:19–13:25</a:t>
            </a:r>
          </a:p>
        </p:txBody>
      </p:sp>
      <p:pic>
        <p:nvPicPr>
          <p:cNvPr id="15364" name="Picture 4" descr="IS1CR0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1052513"/>
            <a:ext cx="9842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8305801" y="76200"/>
            <a:ext cx="734693"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Tahoma" charset="0"/>
              </a:rPr>
              <a:t>266f</a:t>
            </a:r>
          </a:p>
        </p:txBody>
      </p:sp>
    </p:spTree>
    <p:extLst>
      <p:ext uri="{BB962C8B-B14F-4D97-AF65-F5344CB8AC3E}">
        <p14:creationId xmlns:p14="http://schemas.microsoft.com/office/powerpoint/2010/main" val="146444426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out)">
                                      <p:cBhvr>
                                        <p:cTn id="7" dur="500"/>
                                        <p:tgtEl>
                                          <p:spTgt spid="15363">
                                            <p:txEl>
                                              <p:pRg st="0" end="0"/>
                                            </p:txEl>
                                          </p:spTgt>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5364"/>
                                        </p:tgtEl>
                                        <p:attrNameLst>
                                          <p:attrName>style.visibility</p:attrName>
                                        </p:attrNameLst>
                                      </p:cBhvr>
                                      <p:to>
                                        <p:strVal val="visible"/>
                                      </p:to>
                                    </p:set>
                                    <p:anim calcmode="lin" valueType="num">
                                      <p:cBhvr>
                                        <p:cTn id="10" dur="1000" fill="hold"/>
                                        <p:tgtEl>
                                          <p:spTgt spid="15364"/>
                                        </p:tgtEl>
                                        <p:attrNameLst>
                                          <p:attrName>ppt_w</p:attrName>
                                        </p:attrNameLst>
                                      </p:cBhvr>
                                      <p:tavLst>
                                        <p:tav tm="0">
                                          <p:val>
                                            <p:fltVal val="0"/>
                                          </p:val>
                                        </p:tav>
                                        <p:tav tm="100000">
                                          <p:val>
                                            <p:strVal val="#ppt_w"/>
                                          </p:val>
                                        </p:tav>
                                      </p:tavLst>
                                    </p:anim>
                                    <p:anim calcmode="lin" valueType="num">
                                      <p:cBhvr>
                                        <p:cTn id="11" dur="1000" fill="hold"/>
                                        <p:tgtEl>
                                          <p:spTgt spid="15364"/>
                                        </p:tgtEl>
                                        <p:attrNameLst>
                                          <p:attrName>ppt_h</p:attrName>
                                        </p:attrNameLst>
                                      </p:cBhvr>
                                      <p:tavLst>
                                        <p:tav tm="0">
                                          <p:val>
                                            <p:fltVal val="0"/>
                                          </p:val>
                                        </p:tav>
                                        <p:tav tm="100000">
                                          <p:val>
                                            <p:strVal val="#ppt_h"/>
                                          </p:val>
                                        </p:tav>
                                      </p:tavLst>
                                    </p:anim>
                                    <p:anim calcmode="lin" valueType="num">
                                      <p:cBhvr>
                                        <p:cTn id="12" dur="1000" fill="hold"/>
                                        <p:tgtEl>
                                          <p:spTgt spid="15364"/>
                                        </p:tgtEl>
                                        <p:attrNameLst>
                                          <p:attrName>style.rotation</p:attrName>
                                        </p:attrNameLst>
                                      </p:cBhvr>
                                      <p:tavLst>
                                        <p:tav tm="0">
                                          <p:val>
                                            <p:fltVal val="90"/>
                                          </p:val>
                                        </p:tav>
                                        <p:tav tm="100000">
                                          <p:val>
                                            <p:fltVal val="0"/>
                                          </p:val>
                                        </p:tav>
                                      </p:tavLst>
                                    </p:anim>
                                    <p:animEffect transition="in" filter="fade">
                                      <p:cBhvr>
                                        <p:cTn id="13" dur="1000"/>
                                        <p:tgtEl>
                                          <p:spTgt spid="153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box(out)">
                                      <p:cBhvr>
                                        <p:cTn id="18" dur="500"/>
                                        <p:tgtEl>
                                          <p:spTgt spid="1536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box(out)">
                                      <p:cBhvr>
                                        <p:cTn id="23" dur="500"/>
                                        <p:tgtEl>
                                          <p:spTgt spid="1536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rgbClr val="000000"/>
                </a:solidFill>
                <a:effectLst/>
                <a:latin typeface="Arial" charset="0"/>
                <a:ea typeface="ＭＳ Ｐゴシック" charset="0"/>
                <a:cs typeface="ＭＳ Ｐゴシック" charset="0"/>
              </a:rPr>
              <a:t>Christ as Superior in His Person (1:1–4:13)</a:t>
            </a:r>
          </a:p>
        </p:txBody>
      </p:sp>
      <p:pic>
        <p:nvPicPr>
          <p:cNvPr id="3" name="Picture 2" descr="Jesus Close U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223450643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9351" y="2409825"/>
            <a:ext cx="16811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600200"/>
            <a:ext cx="8229600" cy="4343400"/>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endParaRPr lang="en-US" sz="3600" b="1" dirty="0">
              <a:latin typeface="Arial" charset="0"/>
              <a:ea typeface="ＭＳ Ｐゴシック" charset="0"/>
              <a:cs typeface="ＭＳ Ｐゴシック"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Tahoma" charset="0"/>
              </a:rPr>
              <a:t>258-59</a:t>
            </a:r>
          </a:p>
        </p:txBody>
      </p:sp>
      <p:pic>
        <p:nvPicPr>
          <p:cNvPr id="2" name="Picture 1" descr="heb 1 jesus-com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136" y="2441400"/>
            <a:ext cx="5852160" cy="4443984"/>
          </a:xfrm>
          <a:prstGeom prst="rect">
            <a:avLst/>
          </a:prstGeom>
        </p:spPr>
      </p:pic>
    </p:spTree>
    <p:extLst>
      <p:ext uri="{BB962C8B-B14F-4D97-AF65-F5344CB8AC3E}">
        <p14:creationId xmlns:p14="http://schemas.microsoft.com/office/powerpoint/2010/main" val="419359620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r>
              <a:rPr lang="pl-PL" sz="3200" dirty="0">
                <a:solidFill>
                  <a:srgbClr val="FFFFFF"/>
                </a:solidFill>
                <a:latin typeface="Arial" charset="0"/>
                <a:ea typeface="ＭＳ Ｐゴシック" charset="0"/>
                <a:cs typeface="SimSun" charset="0"/>
              </a:rPr>
              <a:t>Hebrews 1:</a:t>
            </a:r>
            <a:r>
              <a:rPr lang="pl-PL" sz="3200" dirty="0" smtClean="0">
                <a:solidFill>
                  <a:srgbClr val="FFFFFF"/>
                </a:solidFill>
                <a:latin typeface="Arial" charset="0"/>
                <a:ea typeface="ＭＳ Ｐゴシック" charset="0"/>
                <a:cs typeface="SimSun" charset="0"/>
              </a:rPr>
              <a:t>1</a:t>
            </a:r>
            <a:endParaRPr lang="en-US" dirty="0">
              <a:latin typeface="Garamond" charset="0"/>
              <a:ea typeface="ＭＳ Ｐゴシック" charset="0"/>
              <a:cs typeface="ＭＳ Ｐゴシック" charset="0"/>
            </a:endParaRPr>
          </a:p>
        </p:txBody>
      </p:sp>
      <p:grpSp>
        <p:nvGrpSpPr>
          <p:cNvPr id="4" name="Group 3"/>
          <p:cNvGrpSpPr/>
          <p:nvPr/>
        </p:nvGrpSpPr>
        <p:grpSpPr>
          <a:xfrm>
            <a:off x="1471705" y="1765300"/>
            <a:ext cx="6462059" cy="5092700"/>
            <a:chOff x="1397000" y="1765300"/>
            <a:chExt cx="6462059" cy="5092700"/>
          </a:xfrm>
        </p:grpSpPr>
        <p:pic>
          <p:nvPicPr>
            <p:cNvPr id="3" name="Picture 2"/>
            <p:cNvPicPr>
              <a:picLocks noChangeAspect="1"/>
            </p:cNvPicPr>
            <p:nvPr/>
          </p:nvPicPr>
          <p:blipFill>
            <a:blip r:embed="rId4"/>
            <a:stretch>
              <a:fillRect/>
            </a:stretch>
          </p:blipFill>
          <p:spPr>
            <a:xfrm>
              <a:off x="1397000" y="1765300"/>
              <a:ext cx="6350000" cy="5092700"/>
            </a:xfrm>
            <a:prstGeom prst="rect">
              <a:avLst/>
            </a:prstGeom>
          </p:spPr>
        </p:pic>
        <p:sp>
          <p:nvSpPr>
            <p:cNvPr id="5" name="Rectangle 3"/>
            <p:cNvSpPr txBox="1">
              <a:spLocks noRot="1" noChangeArrowheads="1"/>
            </p:cNvSpPr>
            <p:nvPr/>
          </p:nvSpPr>
          <p:spPr bwMode="auto">
            <a:xfrm>
              <a:off x="1397000" y="4034118"/>
              <a:ext cx="6462059" cy="2331757"/>
            </a:xfrm>
            <a:prstGeom prst="rect">
              <a:avLst/>
            </a:prstGeom>
            <a:noFill/>
            <a:ln w="9525">
              <a:noFill/>
              <a:miter lim="800000"/>
              <a:headEnd/>
              <a:tailEnd/>
            </a:ln>
            <a:effectLst/>
          </p:spPr>
          <p:txBody>
            <a:bodyPr lIns="91435" tIns="45718" rIns="91435" bIns="45718" anchor="t"/>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110000"/>
                </a:lnSpc>
                <a:spcBef>
                  <a:spcPct val="0"/>
                </a:spcBef>
                <a:spcAft>
                  <a:spcPct val="0"/>
                </a:spcAft>
              </a:pPr>
              <a:r>
                <a:rPr lang="en-US" altLang="zh-CN" b="1" i="1" baseline="30000" dirty="0">
                  <a:solidFill>
                    <a:srgbClr val="FFFFFF"/>
                  </a:solidFill>
                  <a:effectLst>
                    <a:outerShdw blurRad="38100" dist="38100" dir="2700000" algn="tl">
                      <a:srgbClr val="000000"/>
                    </a:outerShdw>
                  </a:effectLst>
                  <a:cs typeface="SimSun" charset="0"/>
                </a:rPr>
                <a:t>1</a:t>
              </a:r>
              <a:r>
                <a:rPr lang="en-US" altLang="zh-CN" sz="2800" b="1" i="1" dirty="0">
                  <a:solidFill>
                    <a:srgbClr val="FFFFFF"/>
                  </a:solidFill>
                  <a:effectLst>
                    <a:outerShdw blurRad="38100" dist="38100" dir="2700000" algn="tl">
                      <a:srgbClr val="000000"/>
                    </a:outerShdw>
                  </a:effectLst>
                  <a:cs typeface="SimSun" charset="0"/>
                </a:rPr>
                <a:t> In the past God spoke to our forefathers through the prophets at many times and in various </a:t>
              </a:r>
              <a:r>
                <a:rPr lang="en-US" altLang="zh-CN" sz="2800" b="1" i="1" dirty="0" smtClean="0">
                  <a:solidFill>
                    <a:srgbClr val="FFFFFF"/>
                  </a:solidFill>
                  <a:effectLst>
                    <a:outerShdw blurRad="38100" dist="38100" dir="2700000" algn="tl">
                      <a:srgbClr val="000000"/>
                    </a:outerShdw>
                  </a:effectLst>
                  <a:cs typeface="SimSun" charset="0"/>
                </a:rPr>
                <a:t>ways.</a:t>
              </a:r>
              <a:endParaRPr lang="en-US" sz="2800" b="1" i="1" dirty="0">
                <a:solidFill>
                  <a:srgbClr val="FFFFFF"/>
                </a:solidFill>
                <a:effectLst>
                  <a:outerShdw blurRad="38100" dist="38100" dir="2700000" algn="tl">
                    <a:srgbClr val="000000"/>
                  </a:outerShdw>
                </a:effectLst>
                <a:latin typeface="Brisk Extended" charset="0"/>
              </a:endParaRPr>
            </a:p>
          </p:txBody>
        </p:sp>
      </p:grpSp>
    </p:spTree>
    <p:extLst>
      <p:ext uri="{BB962C8B-B14F-4D97-AF65-F5344CB8AC3E}">
        <p14:creationId xmlns:p14="http://schemas.microsoft.com/office/powerpoint/2010/main" val="39375071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Jeremiah, Moses, David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73602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Rot="1" noChangeArrowheads="1"/>
          </p:cNvSpPr>
          <p:nvPr/>
        </p:nvSpPr>
        <p:spPr bwMode="auto">
          <a:xfrm>
            <a:off x="1763714" y="860949"/>
            <a:ext cx="5802250" cy="5504926"/>
          </a:xfrm>
          <a:prstGeom prst="rect">
            <a:avLst/>
          </a:prstGeom>
          <a:noFill/>
          <a:ln w="9525">
            <a:noFill/>
            <a:miter lim="800000"/>
            <a:headEnd/>
            <a:tailEnd/>
          </a:ln>
          <a:effectLst/>
        </p:spPr>
        <p:txBody>
          <a:bodyPr lIns="91435" tIns="45718" rIns="91435" bIns="45718" anchor="t"/>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sz="2800" b="1" i="1" baseline="30000" dirty="0">
                <a:solidFill>
                  <a:srgbClr val="FFFFFF"/>
                </a:solidFill>
                <a:effectLst>
                  <a:outerShdw blurRad="38100" dist="38100" dir="2700000" algn="tl">
                    <a:srgbClr val="000000"/>
                  </a:outerShdw>
                </a:effectLst>
                <a:cs typeface="SimSun" charset="0"/>
              </a:rPr>
              <a:t>1</a:t>
            </a:r>
            <a:r>
              <a:rPr lang="en-US" altLang="zh-CN" sz="3200" b="1" i="1" dirty="0">
                <a:solidFill>
                  <a:srgbClr val="FFFFFF"/>
                </a:solidFill>
                <a:effectLst>
                  <a:outerShdw blurRad="38100" dist="38100" dir="2700000" algn="tl">
                    <a:srgbClr val="000000"/>
                  </a:outerShdw>
                </a:effectLst>
                <a:cs typeface="SimSun" charset="0"/>
              </a:rPr>
              <a:t> In the past God spoke to our forefathers through the prophets at many times and in various ways,</a:t>
            </a:r>
            <a:br>
              <a:rPr lang="en-US" altLang="zh-CN" sz="3200" b="1" i="1" dirty="0">
                <a:solidFill>
                  <a:srgbClr val="FFFFFF"/>
                </a:solidFill>
                <a:effectLst>
                  <a:outerShdw blurRad="38100" dist="38100" dir="2700000" algn="tl">
                    <a:srgbClr val="000000"/>
                  </a:outerShdw>
                </a:effectLst>
                <a:cs typeface="SimSun" charset="0"/>
              </a:rPr>
            </a:br>
            <a:r>
              <a:rPr lang="en-US" altLang="zh-CN" sz="3200" b="1" i="1" dirty="0">
                <a:solidFill>
                  <a:srgbClr val="FFFFFF"/>
                </a:solidFill>
                <a:effectLst>
                  <a:outerShdw blurRad="38100" dist="38100" dir="2700000" algn="tl">
                    <a:srgbClr val="000000"/>
                  </a:outerShdw>
                </a:effectLst>
                <a:cs typeface="SimSun" charset="0"/>
              </a:rPr>
              <a:t/>
            </a:r>
            <a:br>
              <a:rPr lang="en-US" altLang="zh-CN" sz="3200" b="1" i="1" dirty="0">
                <a:solidFill>
                  <a:srgbClr val="FFFFFF"/>
                </a:solidFill>
                <a:effectLst>
                  <a:outerShdw blurRad="38100" dist="38100" dir="2700000" algn="tl">
                    <a:srgbClr val="000000"/>
                  </a:outerShdw>
                </a:effectLst>
                <a:cs typeface="SimSun" charset="0"/>
              </a:rPr>
            </a:br>
            <a:r>
              <a:rPr lang="en-US" altLang="zh-CN" sz="2800" b="1" i="1" baseline="30000" dirty="0">
                <a:solidFill>
                  <a:srgbClr val="FFFFFF"/>
                </a:solidFill>
                <a:effectLst>
                  <a:outerShdw blurRad="38100" dist="38100" dir="2700000" algn="tl">
                    <a:srgbClr val="000000"/>
                  </a:outerShdw>
                </a:effectLst>
                <a:cs typeface="SimSun" charset="0"/>
              </a:rPr>
              <a:t>2</a:t>
            </a:r>
            <a:r>
              <a:rPr lang="en-US" altLang="zh-CN" sz="3200" b="1" i="1" dirty="0">
                <a:solidFill>
                  <a:srgbClr val="FFFFFF"/>
                </a:solidFill>
                <a:effectLst>
                  <a:outerShdw blurRad="38100" dist="38100" dir="2700000" algn="tl">
                    <a:srgbClr val="000000"/>
                  </a:outerShdw>
                </a:effectLst>
                <a:cs typeface="SimSun" charset="0"/>
              </a:rPr>
              <a:t> but in these last days he has spoken to us by his </a:t>
            </a:r>
            <a:r>
              <a:rPr lang="en-US" altLang="zh-CN" sz="3200" b="1" i="1" dirty="0">
                <a:solidFill>
                  <a:srgbClr val="FFFF00"/>
                </a:solidFill>
                <a:effectLst>
                  <a:outerShdw blurRad="38100" dist="38100" dir="2700000" algn="tl">
                    <a:srgbClr val="000000"/>
                  </a:outerShdw>
                </a:effectLst>
                <a:cs typeface="SimSun" charset="0"/>
              </a:rPr>
              <a:t>Son</a:t>
            </a:r>
            <a:r>
              <a:rPr lang="en-US" altLang="zh-CN" sz="3200" b="1" i="1" dirty="0">
                <a:solidFill>
                  <a:srgbClr val="FFFFFF"/>
                </a:solidFill>
                <a:effectLst>
                  <a:outerShdw blurRad="38100" dist="38100" dir="2700000" algn="tl">
                    <a:srgbClr val="000000"/>
                  </a:outerShdw>
                </a:effectLst>
                <a:cs typeface="SimSun" charset="0"/>
              </a:rPr>
              <a:t>, whom he appointed </a:t>
            </a:r>
            <a:r>
              <a:rPr lang="en-US" altLang="zh-CN" sz="3200" b="1" i="1" dirty="0">
                <a:solidFill>
                  <a:srgbClr val="FFFF00"/>
                </a:solidFill>
                <a:effectLst>
                  <a:outerShdw blurRad="38100" dist="38100" dir="2700000" algn="tl">
                    <a:srgbClr val="000000"/>
                  </a:outerShdw>
                </a:effectLst>
                <a:cs typeface="SimSun" charset="0"/>
              </a:rPr>
              <a:t>heir</a:t>
            </a:r>
            <a:r>
              <a:rPr lang="en-US" altLang="zh-CN" sz="3200" b="1" i="1" dirty="0">
                <a:solidFill>
                  <a:srgbClr val="FFFFFF"/>
                </a:solidFill>
                <a:effectLst>
                  <a:outerShdw blurRad="38100" dist="38100" dir="2700000" algn="tl">
                    <a:srgbClr val="000000"/>
                  </a:outerShdw>
                </a:effectLst>
                <a:cs typeface="SimSun" charset="0"/>
              </a:rPr>
              <a:t> of all things, and through whom he </a:t>
            </a:r>
            <a:r>
              <a:rPr lang="en-US" altLang="zh-CN" sz="3200" b="1" i="1" dirty="0">
                <a:solidFill>
                  <a:srgbClr val="FFFF00"/>
                </a:solidFill>
                <a:effectLst>
                  <a:outerShdw blurRad="38100" dist="38100" dir="2700000" algn="tl">
                    <a:srgbClr val="000000"/>
                  </a:outerShdw>
                </a:effectLst>
                <a:cs typeface="SimSun" charset="0"/>
              </a:rPr>
              <a:t>made</a:t>
            </a:r>
            <a:r>
              <a:rPr lang="en-US" altLang="zh-CN" sz="3200" b="1" i="1" dirty="0">
                <a:solidFill>
                  <a:srgbClr val="FFFFFF"/>
                </a:solidFill>
                <a:effectLst>
                  <a:outerShdw blurRad="38100" dist="38100" dir="2700000" algn="tl">
                    <a:srgbClr val="000000"/>
                  </a:outerShdw>
                </a:effectLst>
                <a:cs typeface="SimSun" charset="0"/>
              </a:rPr>
              <a:t> the universe.</a:t>
            </a:r>
            <a:r>
              <a:rPr lang="en-US" altLang="zh-CN" sz="3200" b="1" i="1" dirty="0">
                <a:solidFill>
                  <a:srgbClr val="FFFFFF"/>
                </a:solidFill>
                <a:effectLst>
                  <a:outerShdw blurRad="38100" dist="38100" dir="2700000" algn="tl">
                    <a:srgbClr val="000000"/>
                  </a:outerShdw>
                </a:effectLst>
                <a:latin typeface="Brisk Extended" charset="0"/>
                <a:cs typeface="SimSun" charset="0"/>
              </a:rPr>
              <a:t/>
            </a:r>
            <a:br>
              <a:rPr lang="en-US" altLang="zh-CN" sz="3200" b="1" i="1" dirty="0">
                <a:solidFill>
                  <a:srgbClr val="FFFFFF"/>
                </a:solidFill>
                <a:effectLst>
                  <a:outerShdw blurRad="38100" dist="38100" dir="2700000" algn="tl">
                    <a:srgbClr val="000000"/>
                  </a:outerShdw>
                </a:effectLst>
                <a:latin typeface="Brisk Extended" charset="0"/>
                <a:cs typeface="SimSun" charset="0"/>
              </a:rPr>
            </a:br>
            <a:endParaRPr lang="en-US" sz="3200" b="1" i="1" dirty="0">
              <a:solidFill>
                <a:srgbClr val="FFFFFF"/>
              </a:solidFill>
              <a:effectLst>
                <a:outerShdw blurRad="38100" dist="38100" dir="2700000" algn="tl">
                  <a:srgbClr val="000000"/>
                </a:outerShdw>
              </a:effectLst>
              <a:latin typeface="Brisk Extended" charset="0"/>
            </a:endParaRPr>
          </a:p>
        </p:txBody>
      </p:sp>
      <p:sp>
        <p:nvSpPr>
          <p:cNvPr id="2" name="Title 1"/>
          <p:cNvSpPr>
            <a:spLocks noGrp="1"/>
          </p:cNvSpPr>
          <p:nvPr>
            <p:ph type="title" idx="4294967295"/>
          </p:nvPr>
        </p:nvSpPr>
        <p:spPr>
          <a:xfrm>
            <a:off x="457200" y="48636"/>
            <a:ext cx="8229600" cy="543267"/>
          </a:xfrm>
        </p:spPr>
        <p:txBody>
          <a:bodyPr/>
          <a:lstStyle/>
          <a:p>
            <a:r>
              <a:rPr lang="pl-PL" sz="3200" dirty="0">
                <a:solidFill>
                  <a:srgbClr val="FFFFFF"/>
                </a:solidFill>
                <a:latin typeface="Arial" charset="0"/>
                <a:ea typeface="ＭＳ Ｐゴシック" charset="0"/>
                <a:cs typeface="SimSun" charset="0"/>
              </a:rPr>
              <a:t>Hebrews 1:1-2</a:t>
            </a:r>
            <a:endParaRPr lang="en-US"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5515063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 Christian life is a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158139139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110000"/>
              </a:lnSpc>
              <a:spcBef>
                <a:spcPct val="0"/>
              </a:spcBef>
              <a:spcAft>
                <a:spcPct val="0"/>
              </a:spcAft>
            </a:pPr>
            <a:r>
              <a:rPr lang="en-US" altLang="zh-CN" sz="3200" b="1" i="1" baseline="30000" dirty="0" smtClean="0">
                <a:solidFill>
                  <a:srgbClr val="FFFFFF"/>
                </a:solidFill>
                <a:effectLst>
                  <a:glow rad="127000">
                    <a:srgbClr val="000000"/>
                  </a:glow>
                </a:effectLst>
                <a:cs typeface="SimSun" charset="0"/>
              </a:rPr>
              <a:t>"</a:t>
            </a:r>
            <a:r>
              <a:rPr lang="en-US" altLang="zh-CN" sz="3200" b="1" i="1" dirty="0" smtClean="0">
                <a:solidFill>
                  <a:srgbClr val="FFFFFF"/>
                </a:solidFill>
                <a:effectLst>
                  <a:glow rad="127000">
                    <a:srgbClr val="000000"/>
                  </a:glow>
                </a:effectLst>
                <a:cs typeface="SimSun" charset="0"/>
              </a:rPr>
              <a:t>The </a:t>
            </a:r>
            <a:r>
              <a:rPr lang="en-US" altLang="zh-CN" sz="3200" b="1" i="1" dirty="0">
                <a:solidFill>
                  <a:srgbClr val="FFFFFF"/>
                </a:solidFill>
                <a:effectLst>
                  <a:glow rad="127000">
                    <a:srgbClr val="000000"/>
                  </a:glow>
                </a:effectLst>
                <a:cs typeface="SimSun" charset="0"/>
              </a:rPr>
              <a:t>Son is the radiance of </a:t>
            </a:r>
            <a:r>
              <a:rPr lang="en-US" altLang="zh-CN" sz="3200" b="1" i="1" dirty="0" smtClean="0">
                <a:solidFill>
                  <a:srgbClr val="FFFFFF"/>
                </a:solidFill>
                <a:effectLst>
                  <a:glow rad="127000">
                    <a:srgbClr val="000000"/>
                  </a:glow>
                </a:effectLst>
                <a:cs typeface="SimSun" charset="0"/>
              </a:rPr>
              <a:t>God</a:t>
            </a:r>
            <a:r>
              <a:rPr lang="fr-FR" altLang="zh-CN" sz="3200" b="1" i="1" dirty="0" smtClean="0">
                <a:solidFill>
                  <a:srgbClr val="FFFFFF"/>
                </a:solidFill>
                <a:effectLst>
                  <a:glow rad="127000">
                    <a:srgbClr val="000000"/>
                  </a:glow>
                </a:effectLst>
                <a:cs typeface="SimSun" charset="0"/>
              </a:rPr>
              <a:t>'</a:t>
            </a:r>
            <a:r>
              <a:rPr lang="en-US" altLang="zh-CN" sz="3200" b="1" i="1" dirty="0" smtClean="0">
                <a:solidFill>
                  <a:srgbClr val="FFFFFF"/>
                </a:solidFill>
                <a:effectLst>
                  <a:glow rad="127000">
                    <a:srgbClr val="000000"/>
                  </a:glow>
                </a:effectLst>
                <a:cs typeface="SimSun" charset="0"/>
              </a:rPr>
              <a:t>s </a:t>
            </a:r>
            <a:r>
              <a:rPr lang="en-US" altLang="zh-CN" sz="3200" b="1" i="1" dirty="0">
                <a:solidFill>
                  <a:srgbClr val="FFFFFF"/>
                </a:solidFill>
                <a:effectLst>
                  <a:glow rad="127000">
                    <a:srgbClr val="000000"/>
                  </a:glow>
                </a:effectLst>
                <a:cs typeface="SimSun" charset="0"/>
              </a:rPr>
              <a:t>glory and the </a:t>
            </a:r>
            <a:r>
              <a:rPr lang="en-US" altLang="zh-CN" sz="3200" b="1" i="1" dirty="0">
                <a:solidFill>
                  <a:srgbClr val="FFFF00"/>
                </a:solidFill>
                <a:effectLst>
                  <a:glow rad="127000">
                    <a:srgbClr val="000000"/>
                  </a:glow>
                </a:effectLst>
                <a:cs typeface="SimSun" charset="0"/>
              </a:rPr>
              <a:t>exact</a:t>
            </a:r>
            <a:r>
              <a:rPr lang="en-US" altLang="zh-CN" sz="3200" b="1" i="1" dirty="0">
                <a:solidFill>
                  <a:srgbClr val="FFFFFF"/>
                </a:solidFill>
                <a:effectLst>
                  <a:glow rad="127000">
                    <a:srgbClr val="000000"/>
                  </a:glow>
                </a:effectLst>
                <a:cs typeface="SimSun" charset="0"/>
              </a:rPr>
              <a:t> representation of his being, </a:t>
            </a:r>
            <a:r>
              <a:rPr lang="en-US" altLang="zh-CN" sz="3200" b="1" i="1" dirty="0">
                <a:solidFill>
                  <a:srgbClr val="FFFF00"/>
                </a:solidFill>
                <a:effectLst>
                  <a:glow rad="127000">
                    <a:srgbClr val="000000"/>
                  </a:glow>
                </a:effectLst>
                <a:cs typeface="SimSun" charset="0"/>
              </a:rPr>
              <a:t>sustaining</a:t>
            </a:r>
            <a:r>
              <a:rPr lang="en-US" altLang="zh-CN" sz="3200" b="1" i="1" dirty="0">
                <a:solidFill>
                  <a:srgbClr val="FFFFFF"/>
                </a:solidFill>
                <a:effectLst>
                  <a:glow rad="127000">
                    <a:srgbClr val="000000"/>
                  </a:glow>
                </a:effectLst>
                <a:cs typeface="SimSun" charset="0"/>
              </a:rPr>
              <a:t> all things by his powerful word. After he had provided </a:t>
            </a:r>
            <a:r>
              <a:rPr lang="en-US" altLang="zh-CN" sz="3200" b="1" i="1" dirty="0">
                <a:solidFill>
                  <a:srgbClr val="FFFF00"/>
                </a:solidFill>
                <a:effectLst>
                  <a:glow rad="127000">
                    <a:srgbClr val="000000"/>
                  </a:glow>
                </a:effectLst>
                <a:cs typeface="SimSun" charset="0"/>
              </a:rPr>
              <a:t>purification</a:t>
            </a:r>
            <a:r>
              <a:rPr lang="en-US" altLang="zh-CN" sz="3200" b="1" i="1" dirty="0">
                <a:solidFill>
                  <a:srgbClr val="FFFFFF"/>
                </a:solidFill>
                <a:effectLst>
                  <a:glow rad="127000">
                    <a:srgbClr val="000000"/>
                  </a:glow>
                </a:effectLst>
                <a:cs typeface="SimSun" charset="0"/>
              </a:rPr>
              <a:t> for sins, he </a:t>
            </a:r>
            <a:r>
              <a:rPr lang="en-US" altLang="zh-CN" sz="3200" b="1" i="1" dirty="0">
                <a:solidFill>
                  <a:srgbClr val="FFFF00"/>
                </a:solidFill>
                <a:effectLst>
                  <a:glow rad="127000">
                    <a:srgbClr val="000000"/>
                  </a:glow>
                </a:effectLst>
                <a:cs typeface="SimSun" charset="0"/>
              </a:rPr>
              <a:t>sat down </a:t>
            </a:r>
            <a:r>
              <a:rPr lang="en-US" altLang="zh-CN" sz="3200" b="1" i="1" dirty="0">
                <a:solidFill>
                  <a:srgbClr val="FFFFFF"/>
                </a:solidFill>
                <a:effectLst>
                  <a:glow rad="127000">
                    <a:srgbClr val="000000"/>
                  </a:glow>
                </a:effectLst>
                <a:cs typeface="SimSun" charset="0"/>
              </a:rPr>
              <a:t>at the right hand of the Majesty in heaven</a:t>
            </a:r>
            <a:r>
              <a:rPr lang="en-US" altLang="zh-CN" sz="3200" b="1" i="1" dirty="0" smtClean="0">
                <a:solidFill>
                  <a:srgbClr val="FFFFFF"/>
                </a:solidFill>
                <a:effectLst>
                  <a:glow rad="127000">
                    <a:srgbClr val="000000"/>
                  </a:glow>
                </a:effectLst>
                <a:cs typeface="SimSun" charset="0"/>
              </a:rPr>
              <a:t>."</a:t>
            </a:r>
            <a:endParaRPr lang="en-US" sz="3200" b="1" i="1" dirty="0">
              <a:solidFill>
                <a:srgbClr val="FFFFFF"/>
              </a:solidFill>
              <a:effectLst>
                <a:glow rad="127000">
                  <a:srgbClr val="000000"/>
                </a:glow>
              </a:effectLst>
              <a:cs typeface="SimSun" charset="0"/>
            </a:endParaRP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pl-PL" sz="5400" i="1" kern="1200" baseline="30000" dirty="0">
                <a:solidFill>
                  <a:schemeClr val="tx1"/>
                </a:solidFill>
                <a:effectLst>
                  <a:glow rad="127000">
                    <a:schemeClr val="bg2"/>
                  </a:glow>
                </a:effectLst>
                <a:latin typeface="Arial" charset="0"/>
                <a:ea typeface="ＭＳ Ｐゴシック" charset="0"/>
                <a:cs typeface="SimSun" charset="0"/>
              </a:rPr>
              <a:t>Hebrews 1:</a:t>
            </a:r>
            <a:r>
              <a:rPr lang="pl-PL" sz="5400" i="1" kern="1200" baseline="30000" dirty="0" smtClean="0">
                <a:solidFill>
                  <a:schemeClr val="tx1"/>
                </a:solidFill>
                <a:effectLst>
                  <a:glow rad="127000">
                    <a:schemeClr val="bg2"/>
                  </a:glow>
                </a:effectLst>
                <a:latin typeface="Arial" charset="0"/>
                <a:ea typeface="ＭＳ Ｐゴシック" charset="0"/>
                <a:cs typeface="SimSun" charset="0"/>
              </a:rPr>
              <a:t>3</a:t>
            </a:r>
            <a:endParaRPr lang="en-US" sz="5400" i="1" kern="1200" baseline="30000" dirty="0">
              <a:solidFill>
                <a:schemeClr val="tx1"/>
              </a:solidFill>
              <a:effectLst>
                <a:glow rad="127000">
                  <a:schemeClr val="bg2"/>
                </a:glow>
              </a:effectLst>
              <a:latin typeface="Arial" charset="0"/>
              <a:ea typeface="ＭＳ Ｐゴシック" charset="0"/>
              <a:cs typeface="SimSun" charset="0"/>
            </a:endParaRPr>
          </a:p>
        </p:txBody>
      </p:sp>
    </p:spTree>
    <p:extLst>
      <p:ext uri="{BB962C8B-B14F-4D97-AF65-F5344CB8AC3E}">
        <p14:creationId xmlns:p14="http://schemas.microsoft.com/office/powerpoint/2010/main" val="34305559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keep running?</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2725319"/>
          </a:xfrm>
          <a:prstGeom prst="rect">
            <a:avLst/>
          </a:prstGeom>
        </p:spPr>
      </p:pic>
    </p:spTree>
    <p:extLst>
      <p:ext uri="{BB962C8B-B14F-4D97-AF65-F5344CB8AC3E}">
        <p14:creationId xmlns:p14="http://schemas.microsoft.com/office/powerpoint/2010/main" val="26797207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8" y="30348"/>
            <a:ext cx="9224455" cy="2091299"/>
          </a:xfrm>
          <a:effectLst/>
        </p:spPr>
        <p:txBody>
          <a:bodyPr anchor="t"/>
          <a:lstStyle/>
          <a:p>
            <a:pPr marL="1076325" indent="-1076325" algn="l" eaLnBrk="1" hangingPunct="1"/>
            <a:r>
              <a:rPr lang="en-US" b="1"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Christ </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is better than any </a:t>
            </a:r>
            <a:r>
              <a:rPr lang="en-US"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prophet</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(1:1-3)</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34552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948453"/>
            <a:ext cx="9144000" cy="5920740"/>
          </a:xfrm>
          <a:prstGeom prst="rect">
            <a:avLst/>
          </a:prstGeom>
        </p:spPr>
      </p:pic>
      <p:sp>
        <p:nvSpPr>
          <p:cNvPr id="14339" name="Rectangle 3"/>
          <p:cNvSpPr>
            <a:spLocks noGrp="1" noChangeArrowheads="1"/>
          </p:cNvSpPr>
          <p:nvPr>
            <p:ph type="ctrTitle"/>
          </p:nvPr>
        </p:nvSpPr>
        <p:spPr>
          <a:xfrm>
            <a:off x="-33718" y="30348"/>
            <a:ext cx="9224455" cy="2091299"/>
          </a:xfrm>
          <a:noFill/>
          <a:ln w="9525">
            <a:noFill/>
            <a:miter lim="800000"/>
            <a:headEnd/>
            <a:tailEnd/>
          </a:ln>
          <a:effectLst/>
        </p:spPr>
        <p:txBody>
          <a:bodyPr vert="horz" wrap="square" lIns="91435" tIns="45718" rIns="91435" bIns="45718" numCol="1" anchor="t" anchorCtr="1" compatLnSpc="1">
            <a:prstTxWarp prst="textNoShape">
              <a:avLst/>
            </a:prstTxWarp>
          </a:bodyPr>
          <a:lstStyle/>
          <a:p>
            <a:pPr marL="1076325" indent="-1076325" algn="l" eaLnBrk="1" hangingPunct="1"/>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II.  Christ is </a:t>
            </a:r>
            <a:r>
              <a:rPr lang="en-US"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God</a:t>
            </a:r>
            <a:r>
              <a:rPr lang="fr-FR"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a:t>
            </a:r>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final </a:t>
            </a:r>
            <a:r>
              <a:rPr lang="en-US" sz="5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revelation</a:t>
            </a:r>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to you also.</a:t>
            </a:r>
          </a:p>
        </p:txBody>
      </p:sp>
    </p:spTree>
    <p:extLst>
      <p:ext uri="{BB962C8B-B14F-4D97-AF65-F5344CB8AC3E}">
        <p14:creationId xmlns:p14="http://schemas.microsoft.com/office/powerpoint/2010/main" val="3252279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4625753"/>
            <a:ext cx="9036496" cy="2232247"/>
          </a:xfrm>
          <a:effectLst>
            <a:outerShdw blurRad="63500" dist="35921" dir="2700000" algn="ctr" rotWithShape="0">
              <a:schemeClr val="tx2">
                <a:alpha val="74998"/>
              </a:schemeClr>
            </a:outerShdw>
          </a:effectLst>
          <a:extLst/>
        </p:spPr>
        <p:txBody>
          <a:bodyPr anchor="t"/>
          <a:lstStyle/>
          <a:p>
            <a:pPr algn="r">
              <a:defRPr/>
            </a:pPr>
            <a:r>
              <a:rPr lang="en-US" sz="5400" b="1" dirty="0" smtClean="0">
                <a:effectLst>
                  <a:glow rad="127000">
                    <a:schemeClr val="tx1"/>
                  </a:glow>
                </a:effectLst>
                <a:latin typeface="Arial" charset="0"/>
                <a:ea typeface="ＭＳ Ｐゴシック" charset="0"/>
                <a:cs typeface="ＭＳ Ｐゴシック" charset="0"/>
              </a:rPr>
              <a:t>We look for truth in all the wrong places.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9017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sz="quarter"/>
          </p:nvPr>
        </p:nvSpPr>
        <p:spPr>
          <a:xfrm>
            <a:off x="467544" y="1340768"/>
            <a:ext cx="8136904" cy="1349375"/>
          </a:xfrm>
          <a:effectLst/>
        </p:spPr>
        <p:txBody>
          <a:bodyPr/>
          <a:lstStyle/>
          <a:p>
            <a:pPr eaLnBrk="1" hangingPunct="1"/>
            <a:r>
              <a:rPr lang="en-US" sz="6600" b="1"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endPar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540568" y="692696"/>
            <a:ext cx="10044608" cy="5640282"/>
          </a:xfrm>
          <a:prstGeom prst="rect">
            <a:avLst/>
          </a:prstGeom>
        </p:spPr>
      </p:pic>
    </p:spTree>
    <p:extLst>
      <p:ext uri="{BB962C8B-B14F-4D97-AF65-F5344CB8AC3E}">
        <p14:creationId xmlns:p14="http://schemas.microsoft.com/office/powerpoint/2010/main" val="175979601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0"/>
            <a:ext cx="6858000" cy="6858000"/>
          </a:xfrm>
          <a:prstGeom prst="rect">
            <a:avLst/>
          </a:prstGeom>
        </p:spPr>
      </p:pic>
      <p:sp>
        <p:nvSpPr>
          <p:cNvPr id="900098" name="Rectangle 2"/>
          <p:cNvSpPr>
            <a:spLocks noGrp="1" noChangeArrowheads="1"/>
          </p:cNvSpPr>
          <p:nvPr>
            <p:ph type="ctrTitle"/>
          </p:nvPr>
        </p:nvSpPr>
        <p:spPr>
          <a:xfrm>
            <a:off x="0" y="313766"/>
            <a:ext cx="4034118" cy="642676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 am the Way, the Truth, and the Life"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—Jesus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25565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92146"/>
            <a:ext cx="9144000" cy="170609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So why should we keep running after </a:t>
            </a:r>
            <a:r>
              <a:rPr lang="en-US" sz="5400" b="1" dirty="0" smtClean="0">
                <a:effectLst>
                  <a:glow rad="127000">
                    <a:schemeClr val="tx1"/>
                  </a:glow>
                </a:effectLst>
                <a:latin typeface="Arial" charset="0"/>
                <a:ea typeface="ＭＳ Ｐゴシック" charset="0"/>
                <a:cs typeface="ＭＳ Ｐゴシック" charset="0"/>
              </a:rPr>
              <a:t>Jesus?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9146479" cy="5122028"/>
          </a:xfrm>
          <a:prstGeom prst="rect">
            <a:avLst/>
          </a:prstGeom>
        </p:spPr>
      </p:pic>
    </p:spTree>
    <p:extLst>
      <p:ext uri="{BB962C8B-B14F-4D97-AF65-F5344CB8AC3E}">
        <p14:creationId xmlns:p14="http://schemas.microsoft.com/office/powerpoint/2010/main" val="17886599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sz="quarter"/>
          </p:nvPr>
        </p:nvSpPr>
        <p:spPr>
          <a:xfrm>
            <a:off x="-33718" y="30349"/>
            <a:ext cx="9177717" cy="1022388"/>
          </a:xfrm>
          <a:effectLst/>
        </p:spPr>
        <p:txBody>
          <a:bodyPr/>
          <a:lstStyle/>
          <a:p>
            <a:pPr eaLnBrk="1" hangingPunct="1"/>
            <a:r>
              <a:rPr lang="en-US" sz="6600" b="1" i="1" dirty="0" smtClean="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Main Idea of 1:1-3</a:t>
            </a:r>
            <a:endParaRPr lang="en-US" sz="6600" b="1" i="1"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endParaRPr>
          </a:p>
        </p:txBody>
      </p:sp>
      <p:pic>
        <p:nvPicPr>
          <p:cNvPr id="2" name="Picture 1" descr="c3704-jesuspray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1556792"/>
            <a:ext cx="4064000" cy="3733800"/>
          </a:xfrm>
          <a:prstGeom prst="rect">
            <a:avLst/>
          </a:prstGeom>
        </p:spPr>
      </p:pic>
      <p:sp>
        <p:nvSpPr>
          <p:cNvPr id="5" name="Rectangle 3"/>
          <p:cNvSpPr txBox="1">
            <a:spLocks noChangeArrowheads="1"/>
          </p:cNvSpPr>
          <p:nvPr/>
        </p:nvSpPr>
        <p:spPr bwMode="auto">
          <a:xfrm>
            <a:off x="0" y="5002560"/>
            <a:ext cx="9177717" cy="1349375"/>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US" i="1" dirty="0">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Jesus is the ultimate </a:t>
            </a:r>
            <a:r>
              <a:rPr lang="en-US" i="1" dirty="0" smtClean="0">
                <a:solidFill>
                  <a:srgbClr val="FFFF00"/>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truth</a:t>
            </a:r>
            <a:r>
              <a:rPr lang="en-US" i="1" dirty="0" smtClean="0">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a:t>
            </a:r>
            <a:endParaRPr lang="en-US" i="1" dirty="0">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32798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8" y="30348"/>
            <a:ext cx="9224455" cy="2091299"/>
          </a:xfrm>
          <a:effectLst/>
        </p:spPr>
        <p:txBody>
          <a:bodyPr anchor="t"/>
          <a:lstStyle/>
          <a:p>
            <a:pPr marL="1076325" indent="-1076325" algn="l" eaLnBrk="1" hangingPunct="1"/>
            <a:r>
              <a:rPr lang="en-US" b="1"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Christ </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is better than any </a:t>
            </a:r>
            <a:r>
              <a:rPr lang="en-US"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prophet</a:t>
            </a:r>
            <a:r>
              <a:rPr lang="en-US"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(1:1-3)</a:t>
            </a:r>
            <a:r>
              <a:rPr lang="en-US" dirty="0" smtClean="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endParaRPr lang="en-US"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6012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are running well but…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113401382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8453"/>
            <a:ext cx="9144000" cy="5920740"/>
          </a:xfrm>
          <a:prstGeom prst="rect">
            <a:avLst/>
          </a:prstGeom>
        </p:spPr>
      </p:pic>
      <p:sp>
        <p:nvSpPr>
          <p:cNvPr id="14339" name="Rectangle 3"/>
          <p:cNvSpPr>
            <a:spLocks noGrp="1" noChangeArrowheads="1"/>
          </p:cNvSpPr>
          <p:nvPr>
            <p:ph type="ctrTitle"/>
          </p:nvPr>
        </p:nvSpPr>
        <p:spPr>
          <a:xfrm>
            <a:off x="-33718" y="30348"/>
            <a:ext cx="9224455" cy="2091299"/>
          </a:xfrm>
          <a:noFill/>
          <a:ln w="9525">
            <a:noFill/>
            <a:miter lim="800000"/>
            <a:headEnd/>
            <a:tailEnd/>
          </a:ln>
          <a:effectLst/>
        </p:spPr>
        <p:txBody>
          <a:bodyPr vert="horz" wrap="square" lIns="91435" tIns="45718" rIns="91435" bIns="45718" numCol="1" anchor="t" anchorCtr="1" compatLnSpc="1">
            <a:prstTxWarp prst="textNoShape">
              <a:avLst/>
            </a:prstTxWarp>
          </a:bodyPr>
          <a:lstStyle/>
          <a:p>
            <a:pPr marL="1076325" indent="-1076325" algn="l" eaLnBrk="1" hangingPunct="1"/>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II.  Christ is </a:t>
            </a:r>
            <a:r>
              <a:rPr lang="en-US"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God</a:t>
            </a:r>
            <a:r>
              <a:rPr lang="fr-FR"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5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a:t>
            </a:r>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final </a:t>
            </a:r>
            <a:r>
              <a:rPr lang="en-US" sz="5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revelation</a:t>
            </a:r>
            <a:r>
              <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to you also.</a:t>
            </a:r>
          </a:p>
        </p:txBody>
      </p:sp>
    </p:spTree>
    <p:extLst>
      <p:ext uri="{BB962C8B-B14F-4D97-AF65-F5344CB8AC3E}">
        <p14:creationId xmlns:p14="http://schemas.microsoft.com/office/powerpoint/2010/main" val="8446882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117" y="274638"/>
            <a:ext cx="7022353" cy="1143000"/>
          </a:xfrm>
        </p:spPr>
        <p:txBody>
          <a:bodyPr/>
          <a:lstStyle/>
          <a:p>
            <a:r>
              <a:rPr lang="en-US" b="1" dirty="0" smtClean="0">
                <a:solidFill>
                  <a:srgbClr val="FFFFFF"/>
                </a:solidFill>
                <a:latin typeface="Arial"/>
                <a:ea typeface="ＭＳ Ｐゴシック" charset="0"/>
                <a:cs typeface="Arial"/>
              </a:rPr>
              <a:t>Are you trusting Christ for truth? </a:t>
            </a:r>
            <a:endParaRPr lang="en-US" b="1" dirty="0">
              <a:solidFill>
                <a:srgbClr val="FFFFFF"/>
              </a:solidFill>
              <a:latin typeface="Arial"/>
              <a:ea typeface="ＭＳ Ｐゴシック" charset="0"/>
              <a:cs typeface="Arial"/>
            </a:endParaRPr>
          </a:p>
        </p:txBody>
      </p:sp>
      <p:sp>
        <p:nvSpPr>
          <p:cNvPr id="3" name="Content Placeholder 2"/>
          <p:cNvSpPr>
            <a:spLocks noGrp="1"/>
          </p:cNvSpPr>
          <p:nvPr>
            <p:ph idx="1"/>
          </p:nvPr>
        </p:nvSpPr>
        <p:spPr>
          <a:xfrm>
            <a:off x="1015997" y="1600200"/>
            <a:ext cx="8077200" cy="4525963"/>
          </a:xfrm>
        </p:spPr>
        <p:txBody>
          <a:bodyPr/>
          <a:lstStyle/>
          <a:p>
            <a:r>
              <a:rPr lang="en-US" b="1" dirty="0" smtClean="0">
                <a:solidFill>
                  <a:srgbClr val="FFFFFF"/>
                </a:solidFill>
                <a:latin typeface="Arial"/>
                <a:ea typeface="ＭＳ Ｐゴシック" charset="0"/>
                <a:cs typeface="Arial"/>
              </a:rPr>
              <a:t>Let</a:t>
            </a:r>
            <a:r>
              <a:rPr lang="fr-FR" b="1" dirty="0" smtClean="0">
                <a:solidFill>
                  <a:srgbClr val="FFFFFF"/>
                </a:solidFill>
                <a:latin typeface="Arial"/>
                <a:ea typeface="ＭＳ Ｐゴシック" charset="0"/>
                <a:cs typeface="Arial"/>
              </a:rPr>
              <a:t>'</a:t>
            </a:r>
            <a:r>
              <a:rPr lang="en-US" b="1" dirty="0" smtClean="0">
                <a:solidFill>
                  <a:srgbClr val="FFFFFF"/>
                </a:solidFill>
                <a:latin typeface="Arial"/>
                <a:ea typeface="ＭＳ Ｐゴシック" charset="0"/>
                <a:cs typeface="Arial"/>
              </a:rPr>
              <a:t>s grow via the book of Hebrews</a:t>
            </a:r>
            <a:endParaRPr lang="en-US" b="1" dirty="0">
              <a:solidFill>
                <a:srgbClr val="FFFFFF"/>
              </a:solidFill>
              <a:latin typeface="Arial"/>
              <a:ea typeface="ＭＳ Ｐゴシック" charset="0"/>
              <a:cs typeface="Arial"/>
            </a:endParaRPr>
          </a:p>
          <a:p>
            <a:r>
              <a:rPr lang="en-US" b="1" dirty="0" smtClean="0">
                <a:solidFill>
                  <a:srgbClr val="FFFFFF"/>
                </a:solidFill>
                <a:latin typeface="Arial"/>
                <a:ea typeface="ＭＳ Ｐゴシック" charset="0"/>
                <a:cs typeface="Arial"/>
              </a:rPr>
              <a:t>Trust Christ today as God</a:t>
            </a:r>
            <a:r>
              <a:rPr lang="fr-FR" b="1" dirty="0" smtClean="0">
                <a:solidFill>
                  <a:srgbClr val="FFFFFF"/>
                </a:solidFill>
                <a:latin typeface="Arial"/>
                <a:ea typeface="ＭＳ Ｐゴシック" charset="0"/>
                <a:cs typeface="Arial"/>
              </a:rPr>
              <a:t>'</a:t>
            </a:r>
            <a:r>
              <a:rPr lang="en-US" b="1" dirty="0" smtClean="0">
                <a:solidFill>
                  <a:srgbClr val="FFFFFF"/>
                </a:solidFill>
                <a:latin typeface="Arial"/>
                <a:ea typeface="ＭＳ Ｐゴシック" charset="0"/>
                <a:cs typeface="Arial"/>
              </a:rPr>
              <a:t>s Truth</a:t>
            </a:r>
            <a:endParaRPr lang="en-US" b="1" dirty="0">
              <a:solidFill>
                <a:srgbClr val="FFFFFF"/>
              </a:solidFill>
              <a:latin typeface="Arial"/>
              <a:ea typeface="ＭＳ Ｐゴシック" charset="0"/>
              <a:cs typeface="Arial"/>
            </a:endParaRPr>
          </a:p>
          <a:p>
            <a:pPr lvl="1"/>
            <a:r>
              <a:rPr lang="en-US" sz="3000" b="1" dirty="0" smtClean="0">
                <a:solidFill>
                  <a:srgbClr val="FFFFFF"/>
                </a:solidFill>
                <a:latin typeface="Arial"/>
                <a:ea typeface="ＭＳ Ｐゴシック" charset="0"/>
                <a:cs typeface="Arial"/>
              </a:rPr>
              <a:t>Hear: </a:t>
            </a:r>
            <a:r>
              <a:rPr lang="en-US" sz="3000" b="1" i="1" dirty="0">
                <a:solidFill>
                  <a:srgbClr val="FFFFFF"/>
                </a:solidFill>
                <a:latin typeface="Arial"/>
                <a:ea typeface="ＭＳ Ｐゴシック" charset="0"/>
                <a:cs typeface="Arial"/>
              </a:rPr>
              <a:t>Romans 10:17</a:t>
            </a:r>
          </a:p>
          <a:p>
            <a:pPr lvl="1"/>
            <a:r>
              <a:rPr lang="en-US" sz="3000" b="1" dirty="0" smtClean="0">
                <a:solidFill>
                  <a:srgbClr val="FFFFFF"/>
                </a:solidFill>
                <a:latin typeface="Arial"/>
                <a:ea typeface="ＭＳ Ｐゴシック" charset="0"/>
                <a:cs typeface="Arial"/>
              </a:rPr>
              <a:t>Believe: </a:t>
            </a:r>
            <a:r>
              <a:rPr lang="en-US" sz="3000" b="1" i="1" dirty="0">
                <a:solidFill>
                  <a:srgbClr val="FFFFFF"/>
                </a:solidFill>
                <a:latin typeface="Arial"/>
                <a:ea typeface="ＭＳ Ｐゴシック" charset="0"/>
                <a:cs typeface="Arial"/>
              </a:rPr>
              <a:t>Mark 16:16</a:t>
            </a:r>
          </a:p>
          <a:p>
            <a:pPr lvl="1"/>
            <a:r>
              <a:rPr lang="en-US" sz="3000" b="1" dirty="0" smtClean="0">
                <a:solidFill>
                  <a:srgbClr val="FFFFFF"/>
                </a:solidFill>
                <a:latin typeface="Arial"/>
                <a:ea typeface="ＭＳ Ｐゴシック" charset="0"/>
                <a:cs typeface="Arial"/>
              </a:rPr>
              <a:t>Repent: </a:t>
            </a:r>
            <a:r>
              <a:rPr lang="en-US" sz="3000" b="1" i="1" dirty="0">
                <a:solidFill>
                  <a:srgbClr val="FFFFFF"/>
                </a:solidFill>
                <a:latin typeface="Arial"/>
                <a:ea typeface="ＭＳ Ｐゴシック" charset="0"/>
                <a:cs typeface="Arial"/>
              </a:rPr>
              <a:t>Acts 2:38</a:t>
            </a:r>
          </a:p>
          <a:p>
            <a:pPr lvl="1"/>
            <a:r>
              <a:rPr lang="en-US" sz="3000" b="1" dirty="0" smtClean="0">
                <a:solidFill>
                  <a:srgbClr val="FFFFFF"/>
                </a:solidFill>
                <a:latin typeface="Arial"/>
                <a:ea typeface="ＭＳ Ｐゴシック" charset="0"/>
                <a:cs typeface="Arial"/>
              </a:rPr>
              <a:t>Confess: </a:t>
            </a:r>
            <a:r>
              <a:rPr lang="en-US" sz="3000" b="1" i="1" dirty="0">
                <a:solidFill>
                  <a:srgbClr val="FFFFFF"/>
                </a:solidFill>
                <a:latin typeface="Arial"/>
                <a:ea typeface="ＭＳ Ｐゴシック" charset="0"/>
                <a:cs typeface="Arial"/>
              </a:rPr>
              <a:t>Romans 10:10</a:t>
            </a:r>
          </a:p>
          <a:p>
            <a:pPr lvl="1"/>
            <a:r>
              <a:rPr lang="en-US" sz="3000" b="1" dirty="0" smtClean="0">
                <a:solidFill>
                  <a:srgbClr val="FFFFFF"/>
                </a:solidFill>
                <a:latin typeface="Arial"/>
                <a:ea typeface="ＭＳ Ｐゴシック" charset="0"/>
                <a:cs typeface="Arial"/>
              </a:rPr>
              <a:t>Baptism: </a:t>
            </a:r>
            <a:r>
              <a:rPr lang="en-US" sz="3000" b="1" i="1" dirty="0" smtClean="0">
                <a:solidFill>
                  <a:srgbClr val="FFFFFF"/>
                </a:solidFill>
                <a:latin typeface="Arial"/>
                <a:ea typeface="ＭＳ Ｐゴシック" charset="0"/>
                <a:cs typeface="Arial"/>
              </a:rPr>
              <a:t>Romans 6:3-4</a:t>
            </a:r>
            <a:endParaRPr lang="en-US" sz="3000" b="1" i="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66785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anim calcmode="lin" valueType="num">
                                      <p:cBhvr>
                                        <p:cTn id="1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dissolve">
                                      <p:cBhvr>
                                        <p:cTn id="29" dur="500"/>
                                        <p:tgtEl>
                                          <p:spTgt spid="3">
                                            <p:txEl>
                                              <p:pRg st="3" end="3"/>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par>
                          <p:cTn id="34" fill="hold" nodeType="afterGroup">
                            <p:stCondLst>
                              <p:cond delay="1500"/>
                            </p:stCondLst>
                            <p:childTnLst>
                              <p:par>
                                <p:cTn id="35" presetID="9"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ssolve">
                                      <p:cBhvr>
                                        <p:cTn id="37" dur="500"/>
                                        <p:tgtEl>
                                          <p:spTgt spid="3">
                                            <p:txEl>
                                              <p:pRg st="5" end="5"/>
                                            </p:txEl>
                                          </p:spTgt>
                                        </p:tgtEl>
                                      </p:cBhvr>
                                    </p:animEffect>
                                  </p:childTnLst>
                                </p:cTn>
                              </p:par>
                            </p:childTnLst>
                          </p:cTn>
                        </p:par>
                        <p:par>
                          <p:cTn id="38" fill="hold" nodeType="afterGroup">
                            <p:stCondLst>
                              <p:cond delay="2000"/>
                            </p:stCondLst>
                            <p:childTnLst>
                              <p:par>
                                <p:cTn id="39" presetID="9"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dissolv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1762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en-AU" sz="48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 the Christian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324489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smtClean="0"/>
              <a:t>Foster Letter 2002</a:t>
            </a:r>
          </a:p>
        </p:txBody>
      </p:sp>
      <p:pic>
        <p:nvPicPr>
          <p:cNvPr id="227330"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lnSpc>
                <a:spcPct val="90000"/>
              </a:lnSpc>
              <a:spcBef>
                <a:spcPct val="50000"/>
              </a:spcBef>
              <a:spcAft>
                <a:spcPct val="0"/>
              </a:spcAft>
              <a:defRPr/>
            </a:pPr>
            <a:r>
              <a:rPr lang="en-US"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The </a:t>
            </a:r>
            <a:r>
              <a:rPr lang="fr-FR"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American </a:t>
            </a:r>
            <a:r>
              <a:rPr lang="en-US" sz="3400" b="1" dirty="0">
                <a:solidFill>
                  <a:srgbClr val="FFFFFF"/>
                </a:solidFill>
                <a:latin typeface="Arial" charset="0"/>
                <a:ea typeface="ＭＳ Ｐゴシック" charset="0"/>
                <a:cs typeface="Arial" charset="0"/>
              </a:rPr>
              <a:t>Family In Crises </a:t>
            </a:r>
            <a:r>
              <a:rPr lang="en-US" sz="3400" b="1" dirty="0" smtClean="0">
                <a:solidFill>
                  <a:srgbClr val="FFFFFF"/>
                </a:solidFill>
                <a:latin typeface="Arial" charset="0"/>
                <a:ea typeface="ＭＳ Ｐゴシック" charset="0"/>
                <a:cs typeface="Arial" charset="0"/>
              </a:rPr>
              <a:t>Research</a:t>
            </a:r>
            <a:r>
              <a:rPr lang="fr-FR"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 </a:t>
            </a:r>
            <a:r>
              <a:rPr lang="en-US" sz="3400" b="1" dirty="0">
                <a:solidFill>
                  <a:srgbClr val="FFFFFF"/>
                </a:solidFill>
                <a:latin typeface="Arial" charset="0"/>
                <a:ea typeface="ＭＳ Ｐゴシック" charset="0"/>
                <a:cs typeface="Arial" charset="0"/>
              </a:rPr>
              <a:t>by the Southern Baptist Council on Family Life uncovered some disturbing facts.  </a:t>
            </a:r>
            <a:r>
              <a:rPr lang="en-US" sz="3400" b="1" dirty="0">
                <a:solidFill>
                  <a:srgbClr val="FFFF00"/>
                </a:solidFill>
                <a:latin typeface="Arial" charset="0"/>
                <a:ea typeface="ＭＳ Ｐゴシック" charset="0"/>
                <a:cs typeface="Arial" charset="0"/>
              </a:rPr>
              <a:t>Of the children raised in evangelical homes, 88% leave the church at age 18 and never return</a:t>
            </a:r>
            <a:r>
              <a:rPr lang="en-US" sz="3400" b="1" dirty="0" smtClean="0">
                <a:solidFill>
                  <a:srgbClr val="FFFF00"/>
                </a:solidFill>
                <a:latin typeface="Arial" charset="0"/>
                <a:ea typeface="ＭＳ Ｐゴシック" charset="0"/>
                <a:cs typeface="Arial" charset="0"/>
              </a:rPr>
              <a:t>.</a:t>
            </a:r>
            <a:r>
              <a:rPr lang="en-US" altLang="ja-JP" sz="3400" b="1" dirty="0" smtClean="0">
                <a:solidFill>
                  <a:srgbClr val="FFFFFF"/>
                </a:solidFill>
                <a:latin typeface="Arial"/>
                <a:ea typeface="ＭＳ Ｐゴシック" charset="0"/>
                <a:cs typeface="Arial" charset="0"/>
              </a:rPr>
              <a:t>"</a:t>
            </a:r>
            <a:endParaRPr lang="en-US" sz="3400" b="1" dirty="0">
              <a:solidFill>
                <a:srgbClr val="FFFFFF"/>
              </a:solidFill>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2400" b="1" i="1" dirty="0" smtClean="0">
                <a:solidFill>
                  <a:srgbClr val="FFFFFF"/>
                </a:solidFill>
                <a:cs typeface="Arial" charset="0"/>
              </a:rPr>
              <a:t>Pastor</a:t>
            </a:r>
            <a:r>
              <a:rPr lang="fr-FR" altLang="ja-JP" sz="2400" b="1" i="1" dirty="0" smtClean="0">
                <a:solidFill>
                  <a:srgbClr val="FFFFFF"/>
                </a:solidFill>
                <a:cs typeface="Arial" charset="0"/>
              </a:rPr>
              <a:t>'</a:t>
            </a:r>
            <a:r>
              <a:rPr lang="en-US" sz="2400" b="1" i="1" dirty="0" smtClean="0">
                <a:solidFill>
                  <a:srgbClr val="FFFFFF"/>
                </a:solidFill>
                <a:cs typeface="Arial" charset="0"/>
              </a:rPr>
              <a:t>s Weekly Briefing</a:t>
            </a:r>
            <a:r>
              <a:rPr lang="en-US" sz="2400" b="1" dirty="0" smtClean="0">
                <a:solidFill>
                  <a:srgbClr val="FFFFFF"/>
                </a:solidFill>
                <a:cs typeface="Arial" charset="0"/>
              </a:rPr>
              <a:t>, Focus on the Family, 26 July 2002, quoted in Gary Foster, </a:t>
            </a:r>
            <a:r>
              <a:rPr lang="en-US" sz="2400" b="1" i="1" dirty="0" smtClean="0">
                <a:solidFill>
                  <a:srgbClr val="FFFFFF"/>
                </a:solidFill>
                <a:cs typeface="Arial" charset="0"/>
              </a:rPr>
              <a:t>The Foster Letter</a:t>
            </a:r>
            <a:r>
              <a:rPr lang="en-US" sz="2400" b="1" dirty="0" smtClean="0">
                <a:solidFill>
                  <a:srgbClr val="FFFFFF"/>
                </a:solidFill>
                <a:cs typeface="Arial" charset="0"/>
              </a:rPr>
              <a:t>, 10 Aug. 2002, p. 1.</a:t>
            </a:r>
          </a:p>
        </p:txBody>
      </p:sp>
    </p:spTree>
    <p:extLst>
      <p:ext uri="{BB962C8B-B14F-4D97-AF65-F5344CB8AC3E}">
        <p14:creationId xmlns:p14="http://schemas.microsoft.com/office/powerpoint/2010/main" val="595493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81" y="1000951"/>
            <a:ext cx="9276693" cy="5857049"/>
          </a:xfrm>
          <a:prstGeom prst="rect">
            <a:avLst/>
          </a:prstGeom>
        </p:spPr>
      </p:pic>
      <p:sp>
        <p:nvSpPr>
          <p:cNvPr id="900098" name="Rectangle 2"/>
          <p:cNvSpPr>
            <a:spLocks noGrp="1" noChangeArrowheads="1"/>
          </p:cNvSpPr>
          <p:nvPr>
            <p:ph type="ctrTitle"/>
          </p:nvPr>
        </p:nvSpPr>
        <p:spPr>
          <a:xfrm>
            <a:off x="37912" y="62463"/>
            <a:ext cx="9144000" cy="967393"/>
          </a:xfrm>
          <a:effectLst>
            <a:outerShdw blurRad="63500" dist="35921" dir="2700000" algn="ctr" rotWithShape="0">
              <a:schemeClr val="tx2">
                <a:alpha val="74998"/>
              </a:schemeClr>
            </a:outerShdw>
          </a:effectLst>
          <a:extLst/>
        </p:spPr>
        <p:txBody>
          <a:bodyPr/>
          <a:lstStyle/>
          <a:p>
            <a:pPr>
              <a:defRPr/>
            </a:pPr>
            <a:r>
              <a:rPr lang="en-US" sz="5400" b="1" smtClean="0">
                <a:effectLst>
                  <a:glow rad="127000">
                    <a:schemeClr val="tx1"/>
                  </a:glow>
                </a:effectLst>
                <a:latin typeface="Arial" charset="0"/>
                <a:ea typeface="ＭＳ Ｐゴシック" charset="0"/>
                <a:cs typeface="ＭＳ Ｐゴシック" charset="0"/>
              </a:rPr>
              <a:t>Singaporeans Return</a:t>
            </a:r>
            <a:endParaRPr lang="en-US" sz="5400" b="1" dirty="0">
              <a:effectLst>
                <a:glow rad="127000">
                  <a:schemeClr val="tx1"/>
                </a:glow>
              </a:effectLst>
              <a:latin typeface="Arial" charset="0"/>
              <a:ea typeface="ＭＳ Ｐゴシック" charset="0"/>
              <a:cs typeface="ＭＳ Ｐゴシック" charset="0"/>
            </a:endParaRPr>
          </a:p>
        </p:txBody>
      </p:sp>
      <p:sp>
        <p:nvSpPr>
          <p:cNvPr id="3" name="Left Arrow 2"/>
          <p:cNvSpPr/>
          <p:nvPr/>
        </p:nvSpPr>
        <p:spPr bwMode="auto">
          <a:xfrm>
            <a:off x="3989456" y="1533651"/>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Left Arrow 4"/>
          <p:cNvSpPr/>
          <p:nvPr/>
        </p:nvSpPr>
        <p:spPr bwMode="auto">
          <a:xfrm>
            <a:off x="3989456" y="2863615"/>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Left Arrow 5"/>
          <p:cNvSpPr/>
          <p:nvPr/>
        </p:nvSpPr>
        <p:spPr bwMode="auto">
          <a:xfrm>
            <a:off x="3989456" y="4193579"/>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Left Arrow 6"/>
          <p:cNvSpPr/>
          <p:nvPr/>
        </p:nvSpPr>
        <p:spPr bwMode="auto">
          <a:xfrm rot="10800000">
            <a:off x="3989456" y="4193579"/>
            <a:ext cx="2288247" cy="1329964"/>
          </a:xfrm>
          <a:prstGeom prst="lef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509716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500"/>
                            </p:stCondLst>
                            <p:childTnLst>
                              <p:par>
                                <p:cTn id="17" presetID="3" presetClass="exit" presetSubtype="10" fill="hold" grpId="1" nodeType="after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"They used to be here."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23928" y="2132856"/>
            <a:ext cx="5195977" cy="4032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eaLnBrk="1" hangingPunct="1"/>
            <a:r>
              <a:rPr lang="en-AU"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Divorce</a:t>
            </a:r>
          </a:p>
          <a:p>
            <a:pPr algn="l" defTabSz="914400" eaLnBrk="1" hangingPunct="1"/>
            <a:r>
              <a:rPr lang="en-AU"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College doubts</a:t>
            </a:r>
          </a:p>
          <a:p>
            <a:pPr algn="l" defTabSz="914400" eaLnBrk="1" hangingPunct="1"/>
            <a:r>
              <a:rPr lang="en-US"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Living together</a:t>
            </a:r>
          </a:p>
          <a:p>
            <a:pPr algn="l" defTabSz="914400" eaLnBrk="1" hangingPunct="1"/>
            <a:r>
              <a:rPr lang="en-US"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Living apart</a:t>
            </a:r>
            <a:endPar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772816"/>
            <a:ext cx="3275856" cy="4185242"/>
          </a:xfrm>
          <a:prstGeom prst="rect">
            <a:avLst/>
          </a:prstGeom>
        </p:spPr>
      </p:pic>
    </p:spTree>
    <p:extLst>
      <p:ext uri="{BB962C8B-B14F-4D97-AF65-F5344CB8AC3E}">
        <p14:creationId xmlns:p14="http://schemas.microsoft.com/office/powerpoint/2010/main" val="2423411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483</TotalTime>
  <Words>2383</Words>
  <Application>Microsoft Macintosh PowerPoint</Application>
  <PresentationFormat>On-screen Show (4:3)</PresentationFormat>
  <Paragraphs>328</Paragraphs>
  <Slides>53</Slides>
  <Notes>50</Notes>
  <HiddenSlides>0</HiddenSlides>
  <MMClips>0</MMClips>
  <ScaleCrop>false</ScaleCrop>
  <HeadingPairs>
    <vt:vector size="4" baseType="variant">
      <vt:variant>
        <vt:lpstr>Theme</vt:lpstr>
      </vt:variant>
      <vt:variant>
        <vt:i4>13</vt:i4>
      </vt:variant>
      <vt:variant>
        <vt:lpstr>Slide Titles</vt:lpstr>
      </vt:variant>
      <vt:variant>
        <vt:i4>53</vt:i4>
      </vt:variant>
    </vt:vector>
  </HeadingPairs>
  <TitlesOfParts>
    <vt:vector size="66" baseType="lpstr">
      <vt:lpstr>49_Blank Presentation</vt:lpstr>
      <vt:lpstr>3_Ripple</vt:lpstr>
      <vt:lpstr>1_White on Black Background</vt:lpstr>
      <vt:lpstr>Circuit</vt:lpstr>
      <vt:lpstr>5_Default Design</vt:lpstr>
      <vt:lpstr>66_Office Theme</vt:lpstr>
      <vt:lpstr>untitled 1</vt:lpstr>
      <vt:lpstr>1_Blank Presentation</vt:lpstr>
      <vt:lpstr>1_Stream</vt:lpstr>
      <vt:lpstr>7_Default Design</vt:lpstr>
      <vt:lpstr>Custom Design</vt:lpstr>
      <vt:lpstr>1_Custom Design</vt:lpstr>
      <vt:lpstr>16_Blank Presentation</vt:lpstr>
      <vt:lpstr>Better than Prophets</vt:lpstr>
      <vt:lpstr>Some love running.</vt:lpstr>
      <vt:lpstr>Some quit.</vt:lpstr>
      <vt:lpstr>The Christian life is a race</vt:lpstr>
      <vt:lpstr>Some are running well but…</vt:lpstr>
      <vt:lpstr>Some quit the Christian race</vt:lpstr>
      <vt:lpstr>Foster Letter 2002</vt:lpstr>
      <vt:lpstr>Singaporeans Return</vt:lpstr>
      <vt:lpstr>"They used to be here."</vt:lpstr>
      <vt:lpstr>How long will you run with Christ?</vt:lpstr>
      <vt:lpstr>What about you?</vt:lpstr>
      <vt:lpstr>Some aspects of quitting seem nice.</vt:lpstr>
      <vt:lpstr>Will you cross the finish line in your Christian race?</vt:lpstr>
      <vt:lpstr>Keep running</vt:lpstr>
      <vt:lpstr>Why keep running?</vt:lpstr>
      <vt:lpstr>Hebrews</vt:lpstr>
      <vt:lpstr>Press On!</vt:lpstr>
      <vt:lpstr>Background to the Letter</vt:lpstr>
      <vt:lpstr>How do we know that the readers were Jews?</vt:lpstr>
      <vt:lpstr>How do we know that the readers were Jews?</vt:lpstr>
      <vt:lpstr>Hebrews</vt:lpstr>
      <vt:lpstr>The New Testament "Building"</vt:lpstr>
      <vt:lpstr>A Specific Jewish Community</vt:lpstr>
      <vt:lpstr>A Jewish Community Under Stress</vt:lpstr>
      <vt:lpstr>Where did these Jews live?</vt:lpstr>
      <vt:lpstr>Where did these Jews live?</vt:lpstr>
      <vt:lpstr>HEBREWS</vt:lpstr>
      <vt:lpstr>Review of the Background…</vt:lpstr>
      <vt:lpstr>"Should I go back?"</vt:lpstr>
      <vt:lpstr>Why keep running?</vt:lpstr>
      <vt:lpstr>Hebrews 1:1-3</vt:lpstr>
      <vt:lpstr>I.   Christ is better than any prophet (1:1-3).</vt:lpstr>
      <vt:lpstr>Hebrews: "Press On!"</vt:lpstr>
      <vt:lpstr>The Better Things</vt:lpstr>
      <vt:lpstr>Christ as Superior in His Person (1:1–4:13)</vt:lpstr>
      <vt:lpstr>Christ is Superior in His Person</vt:lpstr>
      <vt:lpstr>Hebrews 1:1</vt:lpstr>
      <vt:lpstr>Jeremiah, Moses, David</vt:lpstr>
      <vt:lpstr>Hebrews 1:1-2</vt:lpstr>
      <vt:lpstr>Hebrews 1:3</vt:lpstr>
      <vt:lpstr>Why keep running?</vt:lpstr>
      <vt:lpstr>I.   Christ is better than any prophet (1:1-3).</vt:lpstr>
      <vt:lpstr>II.  Christ is God's final revelation to you also.</vt:lpstr>
      <vt:lpstr>We look for truth in all the wrong places.</vt:lpstr>
      <vt:lpstr>Christ is Better</vt:lpstr>
      <vt:lpstr>"I am the Way, the Truth, and the Life"  —Jesus</vt:lpstr>
      <vt:lpstr>So why should we keep running after Jesus?</vt:lpstr>
      <vt:lpstr>Main Idea of 1:1-3</vt:lpstr>
      <vt:lpstr>I.   Christ is better than any prophet (1:1-3).</vt:lpstr>
      <vt:lpstr>II.  Christ is God's final revelation to you also.</vt:lpstr>
      <vt:lpstr>Are you trusting Christ for truth? </vt:lpstr>
      <vt:lpstr>Black</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92</cp:revision>
  <dcterms:created xsi:type="dcterms:W3CDTF">2014-08-02T06:39:19Z</dcterms:created>
  <dcterms:modified xsi:type="dcterms:W3CDTF">2018-04-03T08:48:22Z</dcterms:modified>
</cp:coreProperties>
</file>