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1" r:id="rId3"/>
  </p:sldMasterIdLst>
  <p:notesMasterIdLst>
    <p:notesMasterId r:id="rId18"/>
  </p:notesMasterIdLst>
  <p:sldIdLst>
    <p:sldId id="271" r:id="rId4"/>
    <p:sldId id="266" r:id="rId5"/>
    <p:sldId id="270" r:id="rId6"/>
    <p:sldId id="267" r:id="rId7"/>
    <p:sldId id="268" r:id="rId8"/>
    <p:sldId id="269" r:id="rId9"/>
    <p:sldId id="260" r:id="rId10"/>
    <p:sldId id="261" r:id="rId11"/>
    <p:sldId id="262" r:id="rId12"/>
    <p:sldId id="263" r:id="rId13"/>
    <p:sldId id="264" r:id="rId14"/>
    <p:sldId id="265" r:id="rId15"/>
    <p:sldId id="298" r:id="rId16"/>
    <p:sldId id="2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8" autoAdjust="0"/>
    <p:restoredTop sz="94660"/>
  </p:normalViewPr>
  <p:slideViewPr>
    <p:cSldViewPr snapToGrid="0">
      <p:cViewPr varScale="1">
        <p:scale>
          <a:sx n="71" d="100"/>
          <a:sy n="71" d="100"/>
        </p:scale>
        <p:origin x="192" y="19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5067A-DFA4-6141-B75C-9B689493A937}" type="datetimeFigureOut">
              <a:rPr lang="en-US" smtClean="0"/>
              <a:t>6/17/24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3F03C-AAEF-9A40-9B24-69AFF79DBAF4}" type="slidenum">
              <a:rPr lang="en-US" smtClean="0"/>
              <a:t>‹#›</a:t>
            </a:fld>
            <a:endParaRPr lang="en-US"/>
          </a:p>
        </p:txBody>
      </p:sp>
    </p:spTree>
    <p:extLst>
      <p:ext uri="{BB962C8B-B14F-4D97-AF65-F5344CB8AC3E}">
        <p14:creationId xmlns:p14="http://schemas.microsoft.com/office/powerpoint/2010/main" val="2150047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70319-F3A0-F076-D2CB-6CCBEB3FD0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41F729B1-A10B-7BDF-9B28-6429DD4EA2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88D64A9B-082A-4765-BD00-5739AF214EA6}"/>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5" name="Footer Placeholder 4">
            <a:extLst>
              <a:ext uri="{FF2B5EF4-FFF2-40B4-BE49-F238E27FC236}">
                <a16:creationId xmlns:a16="http://schemas.microsoft.com/office/drawing/2014/main" id="{516A1F18-3D55-F980-28BA-33496ACBBAE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93C9004-EAB1-4154-C84E-FA65F5234145}"/>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9587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12BF-9C9A-33BA-E5E4-9E3A7CAF46D3}"/>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DCF461A-6505-779B-8797-252F2786A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48C93D98-ACA3-C5BB-52CD-4254C1620495}"/>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5" name="Footer Placeholder 4">
            <a:extLst>
              <a:ext uri="{FF2B5EF4-FFF2-40B4-BE49-F238E27FC236}">
                <a16:creationId xmlns:a16="http://schemas.microsoft.com/office/drawing/2014/main" id="{1227515B-9721-1E77-A769-05465CDE914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FDC0B820-C141-A180-F358-12B9654B39C4}"/>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82958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8642BC-FE0D-BA15-018B-F96E3C03DC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6031A44-9B2C-FA24-4DA6-C892C8D072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4417AA2-A873-06B9-F755-E537CDC74693}"/>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5" name="Footer Placeholder 4">
            <a:extLst>
              <a:ext uri="{FF2B5EF4-FFF2-40B4-BE49-F238E27FC236}">
                <a16:creationId xmlns:a16="http://schemas.microsoft.com/office/drawing/2014/main" id="{7E81A10A-5EFF-A9C3-FC8B-CA7F200DD9B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745F482-EC61-DEA4-6C4A-093DCF6A4838}"/>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84489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76452121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75987964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4807162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7526847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7325441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09185378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04030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77217864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A10C-CE72-5C7C-474C-6A15565CAD5E}"/>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DDEE261-5FA2-F863-EC19-93DA34B48E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E83B098A-DDD5-5FA1-062B-ACC75EB94300}"/>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5" name="Footer Placeholder 4">
            <a:extLst>
              <a:ext uri="{FF2B5EF4-FFF2-40B4-BE49-F238E27FC236}">
                <a16:creationId xmlns:a16="http://schemas.microsoft.com/office/drawing/2014/main" id="{C3BD182C-6A36-8A21-6F66-CA1384A658A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47137C3-DB83-EE49-F2E2-7D6445D27439}"/>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91964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8892899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41751989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2914713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719968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59716205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76626586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4118175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889902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9114868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159072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480F-908D-19F3-EF6E-23B9627003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20A9C639-19FB-E6E8-3E41-B06C86D0C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6B4A9-DBC0-C24B-6A97-BC6973D9F383}"/>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5" name="Footer Placeholder 4">
            <a:extLst>
              <a:ext uri="{FF2B5EF4-FFF2-40B4-BE49-F238E27FC236}">
                <a16:creationId xmlns:a16="http://schemas.microsoft.com/office/drawing/2014/main" id="{3F648CF6-5338-6B4E-5B75-280AC0724F5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9840C06C-B139-3C13-5C74-56D9C1BD3C6F}"/>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208943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7836155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13828514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8104390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85A9-8B9C-8FB6-BED2-DA2FF56EDBCC}"/>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5A0D4CB-B243-5FCB-E6E6-E89315014A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41DBE12-F591-BE53-CCB1-0FA03FC6D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705DAF25-BAA7-266B-826E-BF562CB89F0F}"/>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6" name="Footer Placeholder 5">
            <a:extLst>
              <a:ext uri="{FF2B5EF4-FFF2-40B4-BE49-F238E27FC236}">
                <a16:creationId xmlns:a16="http://schemas.microsoft.com/office/drawing/2014/main" id="{502E896C-D468-65A6-D464-CC8BDB5F7686}"/>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1280524F-994F-8E95-CC59-51CFFA2C1101}"/>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374341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9090-551E-7CF5-EFA2-8A7834571394}"/>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F532D22C-EBAC-25D7-C88C-7A779C8791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1067D8-DDF7-EDF6-66D8-B804706D4D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AAF54D8-7CAD-2597-02D4-45A8AA2EAD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DB7A5B5-755D-51F7-DB02-CCF60A59FB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EDE0A123-7BAE-95C4-2704-17D78DFF0254}"/>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8" name="Footer Placeholder 7">
            <a:extLst>
              <a:ext uri="{FF2B5EF4-FFF2-40B4-BE49-F238E27FC236}">
                <a16:creationId xmlns:a16="http://schemas.microsoft.com/office/drawing/2014/main" id="{1ECAE098-8BB3-5C18-9D6A-14CF5F1A8BFF}"/>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87A09B7D-9868-2131-449D-151E86624066}"/>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420597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AC090-4673-C4E5-A9D1-D424F287D893}"/>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9568A1F6-2343-A80A-3E55-0E29EC2C77FE}"/>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4" name="Footer Placeholder 3">
            <a:extLst>
              <a:ext uri="{FF2B5EF4-FFF2-40B4-BE49-F238E27FC236}">
                <a16:creationId xmlns:a16="http://schemas.microsoft.com/office/drawing/2014/main" id="{AAE9326B-2EA3-753B-DB6E-B17F12DBCE0E}"/>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433323A-4AD4-28A5-29A5-7E632585DA7F}"/>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632671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18121-EE98-285C-1FEF-1AEDB8C8D093}"/>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3" name="Footer Placeholder 2">
            <a:extLst>
              <a:ext uri="{FF2B5EF4-FFF2-40B4-BE49-F238E27FC236}">
                <a16:creationId xmlns:a16="http://schemas.microsoft.com/office/drawing/2014/main" id="{74D77434-5914-63B1-67E0-AA37739B103D}"/>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048CBAC7-E41E-9C7D-27ED-E4D35D171B4F}"/>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267643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8006F-E151-1F66-47E8-044FBCDAB6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0FD7F133-0CBD-B61C-E7BA-8BDF20449A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B807CD5-CD2C-C2FC-E39D-2F2175454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5A0-0274-13AE-4A18-191871AA5203}"/>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6" name="Footer Placeholder 5">
            <a:extLst>
              <a:ext uri="{FF2B5EF4-FFF2-40B4-BE49-F238E27FC236}">
                <a16:creationId xmlns:a16="http://schemas.microsoft.com/office/drawing/2014/main" id="{EA51CC2A-4077-6710-067C-70CF05DD8F48}"/>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A58228A2-5D02-8A8B-24D4-14D52D32BAB3}"/>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152746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D7EEF-769C-0B8F-4407-97D897CF3D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80A55F4-118E-EC1D-A804-C6070711A1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6AA212FE-369D-ABC5-A4F2-99FAEB6838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AC44C5-05F0-E937-8937-E3BE772953A7}"/>
              </a:ext>
            </a:extLst>
          </p:cNvPr>
          <p:cNvSpPr>
            <a:spLocks noGrp="1"/>
          </p:cNvSpPr>
          <p:nvPr>
            <p:ph type="dt" sz="half" idx="10"/>
          </p:nvPr>
        </p:nvSpPr>
        <p:spPr/>
        <p:txBody>
          <a:bodyPr/>
          <a:lstStyle/>
          <a:p>
            <a:fld id="{8AE03757-6AFA-40B5-8796-0B8498CAAF44}" type="datetimeFigureOut">
              <a:rPr lang="en-SG" smtClean="0"/>
              <a:t>17/6/24</a:t>
            </a:fld>
            <a:endParaRPr lang="en-SG"/>
          </a:p>
        </p:txBody>
      </p:sp>
      <p:sp>
        <p:nvSpPr>
          <p:cNvPr id="6" name="Footer Placeholder 5">
            <a:extLst>
              <a:ext uri="{FF2B5EF4-FFF2-40B4-BE49-F238E27FC236}">
                <a16:creationId xmlns:a16="http://schemas.microsoft.com/office/drawing/2014/main" id="{3CD25907-8E40-8B54-1477-707E5F7B2C0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237BBDB-01B3-8E63-836A-FC47EEAE4A40}"/>
              </a:ext>
            </a:extLst>
          </p:cNvPr>
          <p:cNvSpPr>
            <a:spLocks noGrp="1"/>
          </p:cNvSpPr>
          <p:nvPr>
            <p:ph type="sldNum" sz="quarter" idx="12"/>
          </p:nvPr>
        </p:nvSpPr>
        <p:spPr/>
        <p:txBody>
          <a:bodyPr/>
          <a:lstStyle/>
          <a:p>
            <a:fld id="{88AFC6BE-2670-4853-8526-B5B3924B8A49}" type="slidenum">
              <a:rPr lang="en-SG" smtClean="0"/>
              <a:t>‹#›</a:t>
            </a:fld>
            <a:endParaRPr lang="en-SG"/>
          </a:p>
        </p:txBody>
      </p:sp>
    </p:spTree>
    <p:extLst>
      <p:ext uri="{BB962C8B-B14F-4D97-AF65-F5344CB8AC3E}">
        <p14:creationId xmlns:p14="http://schemas.microsoft.com/office/powerpoint/2010/main" val="245991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AB44E-4B5F-BFFD-F23D-A959E55D6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3E0A9F6-9C2F-8511-93A7-81D86E28D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C3F4FEFE-D47C-4BB5-DA9F-820B00489F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03757-6AFA-40B5-8796-0B8498CAAF44}" type="datetimeFigureOut">
              <a:rPr lang="en-SG" smtClean="0"/>
              <a:t>17/6/24</a:t>
            </a:fld>
            <a:endParaRPr lang="en-SG"/>
          </a:p>
        </p:txBody>
      </p:sp>
      <p:sp>
        <p:nvSpPr>
          <p:cNvPr id="5" name="Footer Placeholder 4">
            <a:extLst>
              <a:ext uri="{FF2B5EF4-FFF2-40B4-BE49-F238E27FC236}">
                <a16:creationId xmlns:a16="http://schemas.microsoft.com/office/drawing/2014/main" id="{854262C4-0511-D4D3-712C-820D36C0C8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BD5C45E2-FF36-ABB7-E568-82115B6481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FC6BE-2670-4853-8526-B5B3924B8A49}" type="slidenum">
              <a:rPr lang="en-SG" smtClean="0"/>
              <a:t>‹#›</a:t>
            </a:fld>
            <a:endParaRPr lang="en-SG"/>
          </a:p>
        </p:txBody>
      </p:sp>
    </p:spTree>
    <p:extLst>
      <p:ext uri="{BB962C8B-B14F-4D97-AF65-F5344CB8AC3E}">
        <p14:creationId xmlns:p14="http://schemas.microsoft.com/office/powerpoint/2010/main" val="44389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1" y="3902081"/>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9"/>
            <a:ext cx="109728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6"/>
            <a:ext cx="109728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smtClean="0"/>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50309233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936058244"/>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624013"/>
            <a:ext cx="5829300" cy="3609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3047238" y="338574"/>
            <a:ext cx="6096000" cy="646331"/>
          </a:xfrm>
          <a:prstGeom prst="rect">
            <a:avLst/>
          </a:prstGeom>
          <a:solidFill>
            <a:schemeClr val="accent2">
              <a:lumMod val="50000"/>
            </a:schemeClr>
          </a:solidFill>
        </p:spPr>
        <p:txBody>
          <a:bodyPr wrap="square">
            <a:spAutoFit/>
          </a:bodyPr>
          <a:lstStyle/>
          <a:p>
            <a:pPr algn="ctr"/>
            <a:r>
              <a:rPr lang="en-SG" sz="3600" b="1" dirty="0">
                <a:solidFill>
                  <a:schemeClr val="bg1"/>
                </a:solidFill>
                <a:latin typeface="Calibri" panose="020F0502020204030204" pitchFamily="34" charset="0"/>
                <a:ea typeface="Calibri" panose="020F0502020204030204" pitchFamily="34" charset="0"/>
                <a:cs typeface="Calibri" panose="020F0502020204030204" pitchFamily="34" charset="0"/>
              </a:rPr>
              <a:t>The Spirit-Led Church</a:t>
            </a:r>
            <a:endParaRPr lang="en-SG" sz="3600" dirty="0"/>
          </a:p>
        </p:txBody>
      </p:sp>
      <p:sp>
        <p:nvSpPr>
          <p:cNvPr id="4" name="TextBox 3">
            <a:extLst>
              <a:ext uri="{FF2B5EF4-FFF2-40B4-BE49-F238E27FC236}">
                <a16:creationId xmlns:a16="http://schemas.microsoft.com/office/drawing/2014/main" id="{F7BC61C3-31C9-9FC3-97BE-1E79C5F4E4C0}"/>
              </a:ext>
            </a:extLst>
          </p:cNvPr>
          <p:cNvSpPr txBox="1"/>
          <p:nvPr/>
        </p:nvSpPr>
        <p:spPr>
          <a:xfrm>
            <a:off x="2914650" y="4228961"/>
            <a:ext cx="6096000" cy="646331"/>
          </a:xfrm>
          <a:prstGeom prst="rect">
            <a:avLst/>
          </a:prstGeom>
          <a:solidFill>
            <a:schemeClr val="tx1"/>
          </a:solidFill>
        </p:spPr>
        <p:txBody>
          <a:bodyPr wrap="square" lIns="91440" tIns="45720" rIns="91440" bIns="45720" anchor="t">
            <a:spAutoFit/>
          </a:bodyPr>
          <a:lstStyle/>
          <a:p>
            <a:pPr algn="ctr"/>
            <a:r>
              <a:rPr lang="en-SG" sz="3600" b="1" dirty="0">
                <a:solidFill>
                  <a:schemeClr val="bg1"/>
                </a:solidFill>
                <a:latin typeface="Calibri"/>
                <a:ea typeface="Calibri"/>
                <a:cs typeface="Calibri"/>
              </a:rPr>
              <a:t>Galatians 6:1-10</a:t>
            </a:r>
            <a:endParaRPr lang="en-SG" sz="3600" dirty="0"/>
          </a:p>
        </p:txBody>
      </p:sp>
      <p:sp>
        <p:nvSpPr>
          <p:cNvPr id="5" name="Rectangle 4">
            <a:extLst>
              <a:ext uri="{FF2B5EF4-FFF2-40B4-BE49-F238E27FC236}">
                <a16:creationId xmlns:a16="http://schemas.microsoft.com/office/drawing/2014/main" id="{F1C911ED-3ADC-3E49-B3CF-CAF70CDCFDEA}"/>
              </a:ext>
            </a:extLst>
          </p:cNvPr>
          <p:cNvSpPr>
            <a:spLocks noChangeArrowheads="1"/>
          </p:cNvSpPr>
          <p:nvPr/>
        </p:nvSpPr>
        <p:spPr bwMode="auto">
          <a:xfrm>
            <a:off x="0" y="5213866"/>
            <a:ext cx="12192000" cy="1644134"/>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Jim Harmeling</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Crossroads International Church Singapore • CICFamily.com</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4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893339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6" name="TextBox 5">
            <a:extLst>
              <a:ext uri="{FF2B5EF4-FFF2-40B4-BE49-F238E27FC236}">
                <a16:creationId xmlns:a16="http://schemas.microsoft.com/office/drawing/2014/main" id="{49E9AEFE-D513-3BD5-ED37-40983E10B660}"/>
              </a:ext>
            </a:extLst>
          </p:cNvPr>
          <p:cNvSpPr txBox="1"/>
          <p:nvPr/>
        </p:nvSpPr>
        <p:spPr>
          <a:xfrm>
            <a:off x="1617518" y="1070263"/>
            <a:ext cx="8956964" cy="4129977"/>
          </a:xfrm>
          <a:prstGeom prst="rect">
            <a:avLst/>
          </a:prstGeom>
          <a:noFill/>
        </p:spPr>
        <p:txBody>
          <a:bodyPr wrap="square">
            <a:spAutoFit/>
          </a:bodyPr>
          <a:lstStyle/>
          <a:p>
            <a:pPr algn="ctr">
              <a:lnSpc>
                <a:spcPct val="115000"/>
              </a:lnSpc>
              <a:spcBef>
                <a:spcPts val="1200"/>
              </a:spcBef>
              <a:spcAft>
                <a:spcPts val="800"/>
              </a:spcAft>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“To sum up, then, truly Christian relationships are governed not by rivalry but by service. The correct attitude to other people is not ‘I’m better than you and I’ll prove it’, nor ‘Your better than I and I resent it’, but ‘You are a person of importance in your own right (because God made you in His own image and Christ died for you) and it is my joy and privilege to serve you.’”</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John Stott</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0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495" y="4336594"/>
            <a:ext cx="4071505" cy="2521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2480344" y="785383"/>
            <a:ext cx="7231311"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Spirit-led churches walk in the Spirit</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(5:16-26)</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B8B04EC-D55E-52C7-19E8-C3FA3A6CF3DD}"/>
              </a:ext>
            </a:extLst>
          </p:cNvPr>
          <p:cNvSpPr txBox="1"/>
          <p:nvPr/>
        </p:nvSpPr>
        <p:spPr>
          <a:xfrm>
            <a:off x="1402770" y="1758668"/>
            <a:ext cx="9386457"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Spirit-led churches restore those who walk in the flesh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6</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:1-5)</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6024D93-2CAA-42FF-2066-42A2CB10B9CF}"/>
              </a:ext>
            </a:extLst>
          </p:cNvPr>
          <p:cNvSpPr txBox="1"/>
          <p:nvPr/>
        </p:nvSpPr>
        <p:spPr>
          <a:xfrm>
            <a:off x="1545648" y="2721562"/>
            <a:ext cx="4003097" cy="523220"/>
          </a:xfrm>
          <a:prstGeom prst="rect">
            <a:avLst/>
          </a:prstGeom>
          <a:noFill/>
        </p:spPr>
        <p:txBody>
          <a:bodyPr wrap="square">
            <a:spAutoFit/>
          </a:bodyPr>
          <a:lstStyle/>
          <a:p>
            <a:pPr marL="457200" lvl="0" indent="-457200">
              <a:buFont typeface="Arial" panose="020B0604020202020204" pitchFamily="34" charset="0"/>
              <a:buChar char="•"/>
            </a:pPr>
            <a:r>
              <a:rPr lang="en-SG" sz="2800" dirty="0">
                <a:solidFill>
                  <a:schemeClr val="bg1"/>
                </a:solidFill>
              </a:rPr>
              <a:t>We restore gently (1a)</a:t>
            </a:r>
          </a:p>
        </p:txBody>
      </p:sp>
      <p:sp>
        <p:nvSpPr>
          <p:cNvPr id="4" name="TextBox 3">
            <a:extLst>
              <a:ext uri="{FF2B5EF4-FFF2-40B4-BE49-F238E27FC236}">
                <a16:creationId xmlns:a16="http://schemas.microsoft.com/office/drawing/2014/main" id="{BE2CF979-B01C-F58B-431E-FAF2ECB935FC}"/>
              </a:ext>
            </a:extLst>
          </p:cNvPr>
          <p:cNvSpPr txBox="1"/>
          <p:nvPr/>
        </p:nvSpPr>
        <p:spPr>
          <a:xfrm>
            <a:off x="1542183" y="3518199"/>
            <a:ext cx="4422199" cy="523220"/>
          </a:xfrm>
          <a:prstGeom prst="rect">
            <a:avLst/>
          </a:prstGeom>
          <a:noFill/>
        </p:spPr>
        <p:txBody>
          <a:bodyPr wrap="square">
            <a:spAutoFit/>
          </a:bodyPr>
          <a:lstStyle/>
          <a:p>
            <a:pPr marL="457200" lvl="0" indent="-457200">
              <a:buFont typeface="Arial" panose="020B0604020202020204" pitchFamily="34" charset="0"/>
              <a:buChar char="•"/>
            </a:pPr>
            <a:r>
              <a:rPr lang="en-SG" sz="2800" dirty="0">
                <a:solidFill>
                  <a:schemeClr val="bg1"/>
                </a:solidFill>
              </a:rPr>
              <a:t>We restore carefully (1b)</a:t>
            </a:r>
          </a:p>
        </p:txBody>
      </p:sp>
      <p:sp>
        <p:nvSpPr>
          <p:cNvPr id="5" name="TextBox 4">
            <a:extLst>
              <a:ext uri="{FF2B5EF4-FFF2-40B4-BE49-F238E27FC236}">
                <a16:creationId xmlns:a16="http://schemas.microsoft.com/office/drawing/2014/main" id="{D4C14035-0CB7-2118-A3C6-11425C02420E}"/>
              </a:ext>
            </a:extLst>
          </p:cNvPr>
          <p:cNvSpPr txBox="1"/>
          <p:nvPr/>
        </p:nvSpPr>
        <p:spPr>
          <a:xfrm>
            <a:off x="1542183" y="4245567"/>
            <a:ext cx="4553817" cy="523220"/>
          </a:xfrm>
          <a:prstGeom prst="rect">
            <a:avLst/>
          </a:prstGeom>
          <a:noFill/>
        </p:spPr>
        <p:txBody>
          <a:bodyPr wrap="square">
            <a:spAutoFit/>
          </a:bodyPr>
          <a:lstStyle/>
          <a:p>
            <a:pPr marL="457200" lvl="0" indent="-457200">
              <a:buFont typeface="Arial" panose="020B0604020202020204" pitchFamily="34" charset="0"/>
              <a:buChar char="•"/>
            </a:pPr>
            <a:r>
              <a:rPr lang="en-SG" sz="2800" dirty="0">
                <a:solidFill>
                  <a:schemeClr val="bg1"/>
                </a:solidFill>
              </a:rPr>
              <a:t>We restore out of love (2)</a:t>
            </a:r>
          </a:p>
        </p:txBody>
      </p:sp>
      <p:sp>
        <p:nvSpPr>
          <p:cNvPr id="6" name="TextBox 5">
            <a:extLst>
              <a:ext uri="{FF2B5EF4-FFF2-40B4-BE49-F238E27FC236}">
                <a16:creationId xmlns:a16="http://schemas.microsoft.com/office/drawing/2014/main" id="{E9AAA8F9-5420-42DD-0AE5-949E470FA5CA}"/>
              </a:ext>
            </a:extLst>
          </p:cNvPr>
          <p:cNvSpPr txBox="1"/>
          <p:nvPr/>
        </p:nvSpPr>
        <p:spPr>
          <a:xfrm>
            <a:off x="1542183" y="4921719"/>
            <a:ext cx="4650799" cy="523220"/>
          </a:xfrm>
          <a:prstGeom prst="rect">
            <a:avLst/>
          </a:prstGeom>
          <a:noFill/>
        </p:spPr>
        <p:txBody>
          <a:bodyPr wrap="square">
            <a:spAutoFit/>
          </a:bodyPr>
          <a:lstStyle/>
          <a:p>
            <a:pPr marL="457200" lvl="0" indent="-457200">
              <a:buFont typeface="Arial" panose="020B0604020202020204" pitchFamily="34" charset="0"/>
              <a:buChar char="•"/>
            </a:pPr>
            <a:r>
              <a:rPr lang="en-SG" sz="2800" dirty="0">
                <a:solidFill>
                  <a:schemeClr val="bg1"/>
                </a:solidFill>
              </a:rPr>
              <a:t>We restore to protect (3-5)</a:t>
            </a:r>
          </a:p>
        </p:txBody>
      </p:sp>
    </p:spTree>
    <p:extLst>
      <p:ext uri="{BB962C8B-B14F-4D97-AF65-F5344CB8AC3E}">
        <p14:creationId xmlns:p14="http://schemas.microsoft.com/office/powerpoint/2010/main" val="22615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7172" y="4402656"/>
            <a:ext cx="3964828" cy="24553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2480344" y="785383"/>
            <a:ext cx="7231311"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Spirit-led churches walk in the Spirit</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(5:16-26)</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B8B04EC-D55E-52C7-19E8-C3FA3A6CF3DD}"/>
              </a:ext>
            </a:extLst>
          </p:cNvPr>
          <p:cNvSpPr txBox="1"/>
          <p:nvPr/>
        </p:nvSpPr>
        <p:spPr>
          <a:xfrm>
            <a:off x="1402770" y="1758668"/>
            <a:ext cx="9386457"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Spirit-led churches restore those who walk in the flesh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6</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:1-5)</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CC845BF1-4C52-EDF0-1432-0C0C5ED5263C}"/>
              </a:ext>
            </a:extLst>
          </p:cNvPr>
          <p:cNvSpPr txBox="1"/>
          <p:nvPr/>
        </p:nvSpPr>
        <p:spPr>
          <a:xfrm>
            <a:off x="2336409" y="2731953"/>
            <a:ext cx="7519177"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Spirit-led churches serve others in love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6</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:6-10)</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9CD9FDA3-837E-C774-7DC7-7A5FB846A2D4}"/>
              </a:ext>
            </a:extLst>
          </p:cNvPr>
          <p:cNvSpPr txBox="1"/>
          <p:nvPr/>
        </p:nvSpPr>
        <p:spPr>
          <a:xfrm>
            <a:off x="2480344" y="3567305"/>
            <a:ext cx="8221807" cy="558743"/>
          </a:xfrm>
          <a:prstGeom prst="rect">
            <a:avLst/>
          </a:prstGeom>
          <a:noFill/>
        </p:spPr>
        <p:txBody>
          <a:bodyPr wrap="square">
            <a:spAutoFit/>
          </a:bodyPr>
          <a:lstStyle/>
          <a:p>
            <a:pPr marL="457200" lvl="0" indent="-457200">
              <a:lnSpc>
                <a:spcPct val="115000"/>
              </a:lnSpc>
              <a:spcBef>
                <a:spcPts val="1200"/>
              </a:spcBef>
              <a:spcAft>
                <a:spcPts val="800"/>
              </a:spcAft>
              <a:buFont typeface="Arial" panose="020B0604020202020204" pitchFamily="34" charset="0"/>
              <a:buChar char="•"/>
            </a:pPr>
            <a:r>
              <a:rPr lang="en-SG"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We share good things with our spiritual teachers (6)</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91D3EE1-1D8D-18DC-B745-7E57064943AC}"/>
              </a:ext>
            </a:extLst>
          </p:cNvPr>
          <p:cNvSpPr txBox="1"/>
          <p:nvPr/>
        </p:nvSpPr>
        <p:spPr>
          <a:xfrm>
            <a:off x="2480344" y="4329247"/>
            <a:ext cx="5718083" cy="1054263"/>
          </a:xfrm>
          <a:prstGeom prst="rect">
            <a:avLst/>
          </a:prstGeom>
          <a:noFill/>
        </p:spPr>
        <p:txBody>
          <a:bodyPr wrap="square">
            <a:spAutoFit/>
          </a:bodyPr>
          <a:lstStyle/>
          <a:p>
            <a:pPr marL="457200" lvl="0" indent="-457200">
              <a:lnSpc>
                <a:spcPct val="115000"/>
              </a:lnSpc>
              <a:spcBef>
                <a:spcPts val="1200"/>
              </a:spcBef>
              <a:spcAft>
                <a:spcPts val="800"/>
              </a:spcAft>
              <a:buFont typeface="Arial" panose="020B0604020202020204" pitchFamily="34" charset="0"/>
              <a:buChar char="•"/>
            </a:pPr>
            <a:r>
              <a:rPr lang="en-SG"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We consider the future outcome of present investments of life (7-10)</a:t>
            </a:r>
            <a:endParaRPr lang="en-SG"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62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993" y="1375602"/>
            <a:ext cx="2678874" cy="2522151"/>
          </a:xfrm>
        </p:spPr>
        <p:txBody>
          <a:bodyPr/>
          <a:lstStyle/>
          <a:p>
            <a:pPr algn="r"/>
            <a:r>
              <a:rPr lang="en-US" dirty="0"/>
              <a:t>Black</a:t>
            </a:r>
          </a:p>
        </p:txBody>
      </p:sp>
    </p:spTree>
    <p:extLst>
      <p:ext uri="{BB962C8B-B14F-4D97-AF65-F5344CB8AC3E}">
        <p14:creationId xmlns:p14="http://schemas.microsoft.com/office/powerpoint/2010/main" val="38596453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handout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in a classroom&#10;&#10;Description automatically generated with medium confidence">
            <a:extLst>
              <a:ext uri="{FF2B5EF4-FFF2-40B4-BE49-F238E27FC236}">
                <a16:creationId xmlns:a16="http://schemas.microsoft.com/office/drawing/2014/main" id="{CC4BA3FE-FF7C-1B8C-5AB7-E296C5C8E169}"/>
              </a:ext>
            </a:extLst>
          </p:cNvPr>
          <p:cNvPicPr>
            <a:picLocks noChangeAspect="1"/>
          </p:cNvPicPr>
          <p:nvPr/>
        </p:nvPicPr>
        <p:blipFill rotWithShape="1">
          <a:blip r:embed="rId2">
            <a:extLst>
              <a:ext uri="{28A0092B-C50C-407E-A947-70E740481C1C}">
                <a14:useLocalDpi xmlns:a14="http://schemas.microsoft.com/office/drawing/2010/main" val="0"/>
              </a:ext>
            </a:extLst>
          </a:blip>
          <a:srcRect t="3098" b="21916"/>
          <a:stretch/>
        </p:blipFill>
        <p:spPr>
          <a:xfrm>
            <a:off x="20" y="1282"/>
            <a:ext cx="12191980" cy="6856718"/>
          </a:xfrm>
          <a:prstGeom prst="rect">
            <a:avLst/>
          </a:prstGeom>
        </p:spPr>
      </p:pic>
    </p:spTree>
    <p:extLst>
      <p:ext uri="{BB962C8B-B14F-4D97-AF65-F5344CB8AC3E}">
        <p14:creationId xmlns:p14="http://schemas.microsoft.com/office/powerpoint/2010/main" val="3355878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oat standing in a room&#10;&#10;Description automatically generated with low confidence">
            <a:extLst>
              <a:ext uri="{FF2B5EF4-FFF2-40B4-BE49-F238E27FC236}">
                <a16:creationId xmlns:a16="http://schemas.microsoft.com/office/drawing/2014/main" id="{627858B5-4333-7ABE-D504-98359B7420A3}"/>
              </a:ext>
            </a:extLst>
          </p:cNvPr>
          <p:cNvPicPr>
            <a:picLocks noChangeAspect="1"/>
          </p:cNvPicPr>
          <p:nvPr/>
        </p:nvPicPr>
        <p:blipFill rotWithShape="1">
          <a:blip r:embed="rId2">
            <a:extLst>
              <a:ext uri="{28A0092B-C50C-407E-A947-70E740481C1C}">
                <a14:useLocalDpi xmlns:a14="http://schemas.microsoft.com/office/drawing/2010/main" val="0"/>
              </a:ext>
            </a:extLst>
          </a:blip>
          <a:srcRect t="11036" b="13978"/>
          <a:stretch/>
        </p:blipFill>
        <p:spPr>
          <a:xfrm>
            <a:off x="20" y="1282"/>
            <a:ext cx="12191980" cy="6856718"/>
          </a:xfrm>
          <a:prstGeom prst="rect">
            <a:avLst/>
          </a:prstGeom>
        </p:spPr>
      </p:pic>
    </p:spTree>
    <p:extLst>
      <p:ext uri="{BB962C8B-B14F-4D97-AF65-F5344CB8AC3E}">
        <p14:creationId xmlns:p14="http://schemas.microsoft.com/office/powerpoint/2010/main" val="35469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people sitting in chairs&#10;&#10;Description automatically generated with medium confidence">
            <a:extLst>
              <a:ext uri="{FF2B5EF4-FFF2-40B4-BE49-F238E27FC236}">
                <a16:creationId xmlns:a16="http://schemas.microsoft.com/office/drawing/2014/main" id="{E360EFC6-87DA-83BB-73BF-B8978538B722}"/>
              </a:ext>
            </a:extLst>
          </p:cNvPr>
          <p:cNvPicPr>
            <a:picLocks noChangeAspect="1"/>
          </p:cNvPicPr>
          <p:nvPr/>
        </p:nvPicPr>
        <p:blipFill rotWithShape="1">
          <a:blip r:embed="rId2">
            <a:extLst>
              <a:ext uri="{28A0092B-C50C-407E-A947-70E740481C1C}">
                <a14:useLocalDpi xmlns:a14="http://schemas.microsoft.com/office/drawing/2010/main" val="0"/>
              </a:ext>
            </a:extLst>
          </a:blip>
          <a:srcRect t="10237" b="15026"/>
          <a:stretch/>
        </p:blipFill>
        <p:spPr>
          <a:xfrm>
            <a:off x="20" y="1282"/>
            <a:ext cx="12191980" cy="6856718"/>
          </a:xfrm>
          <a:prstGeom prst="rect">
            <a:avLst/>
          </a:prstGeom>
        </p:spPr>
      </p:pic>
    </p:spTree>
    <p:extLst>
      <p:ext uri="{BB962C8B-B14F-4D97-AF65-F5344CB8AC3E}">
        <p14:creationId xmlns:p14="http://schemas.microsoft.com/office/powerpoint/2010/main" val="231222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group of men standing in a line&#10;&#10;Description automatically generated with low confidence">
            <a:extLst>
              <a:ext uri="{FF2B5EF4-FFF2-40B4-BE49-F238E27FC236}">
                <a16:creationId xmlns:a16="http://schemas.microsoft.com/office/drawing/2014/main" id="{5E25B9D2-FEB7-DB7C-81C3-86A96FB1EAA9}"/>
              </a:ext>
            </a:extLst>
          </p:cNvPr>
          <p:cNvPicPr>
            <a:picLocks noChangeAspect="1"/>
          </p:cNvPicPr>
          <p:nvPr/>
        </p:nvPicPr>
        <p:blipFill rotWithShape="1">
          <a:blip r:embed="rId2">
            <a:extLst>
              <a:ext uri="{28A0092B-C50C-407E-A947-70E740481C1C}">
                <a14:useLocalDpi xmlns:a14="http://schemas.microsoft.com/office/drawing/2010/main" val="0"/>
              </a:ext>
            </a:extLst>
          </a:blip>
          <a:srcRect t="867" b="24396"/>
          <a:stretch/>
        </p:blipFill>
        <p:spPr>
          <a:xfrm>
            <a:off x="20" y="1282"/>
            <a:ext cx="12191980" cy="6856718"/>
          </a:xfrm>
          <a:prstGeom prst="rect">
            <a:avLst/>
          </a:prstGeom>
        </p:spPr>
      </p:pic>
    </p:spTree>
    <p:extLst>
      <p:ext uri="{BB962C8B-B14F-4D97-AF65-F5344CB8AC3E}">
        <p14:creationId xmlns:p14="http://schemas.microsoft.com/office/powerpoint/2010/main" val="36564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A group of men shaking hands&#10;&#10;Description automatically generated">
            <a:extLst>
              <a:ext uri="{FF2B5EF4-FFF2-40B4-BE49-F238E27FC236}">
                <a16:creationId xmlns:a16="http://schemas.microsoft.com/office/drawing/2014/main" id="{2FA73F7C-F889-AF70-FD9E-D5119E7FD44C}"/>
              </a:ext>
            </a:extLst>
          </p:cNvPr>
          <p:cNvPicPr>
            <a:picLocks noChangeAspect="1"/>
          </p:cNvPicPr>
          <p:nvPr/>
        </p:nvPicPr>
        <p:blipFill rotWithShape="1">
          <a:blip r:embed="rId2">
            <a:extLst>
              <a:ext uri="{28A0092B-C50C-407E-A947-70E740481C1C}">
                <a14:useLocalDpi xmlns:a14="http://schemas.microsoft.com/office/drawing/2010/main" val="0"/>
              </a:ext>
            </a:extLst>
          </a:blip>
          <a:srcRect t="4267" b="20996"/>
          <a:stretch/>
        </p:blipFill>
        <p:spPr>
          <a:xfrm>
            <a:off x="20" y="1282"/>
            <a:ext cx="12191980" cy="6856718"/>
          </a:xfrm>
          <a:prstGeom prst="rect">
            <a:avLst/>
          </a:prstGeom>
        </p:spPr>
      </p:pic>
    </p:spTree>
    <p:extLst>
      <p:ext uri="{BB962C8B-B14F-4D97-AF65-F5344CB8AC3E}">
        <p14:creationId xmlns:p14="http://schemas.microsoft.com/office/powerpoint/2010/main" val="426425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624013"/>
            <a:ext cx="5829300" cy="3609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3047238" y="338574"/>
            <a:ext cx="6096000" cy="646331"/>
          </a:xfrm>
          <a:prstGeom prst="rect">
            <a:avLst/>
          </a:prstGeom>
          <a:solidFill>
            <a:schemeClr val="accent2">
              <a:lumMod val="50000"/>
            </a:schemeClr>
          </a:solidFill>
        </p:spPr>
        <p:txBody>
          <a:bodyPr wrap="square">
            <a:spAutoFit/>
          </a:bodyPr>
          <a:lstStyle/>
          <a:p>
            <a:pPr algn="ctr"/>
            <a:r>
              <a:rPr lang="en-SG" sz="3600" b="1" dirty="0">
                <a:solidFill>
                  <a:schemeClr val="bg1"/>
                </a:solidFill>
                <a:latin typeface="Calibri" panose="020F0502020204030204" pitchFamily="34" charset="0"/>
                <a:ea typeface="Calibri" panose="020F0502020204030204" pitchFamily="34" charset="0"/>
                <a:cs typeface="Calibri" panose="020F0502020204030204" pitchFamily="34" charset="0"/>
              </a:rPr>
              <a:t>The Spirit-Led Church</a:t>
            </a:r>
            <a:endParaRPr lang="en-SG" sz="3600" dirty="0"/>
          </a:p>
        </p:txBody>
      </p:sp>
      <p:sp>
        <p:nvSpPr>
          <p:cNvPr id="4" name="TextBox 3">
            <a:extLst>
              <a:ext uri="{FF2B5EF4-FFF2-40B4-BE49-F238E27FC236}">
                <a16:creationId xmlns:a16="http://schemas.microsoft.com/office/drawing/2014/main" id="{F7BC61C3-31C9-9FC3-97BE-1E79C5F4E4C0}"/>
              </a:ext>
            </a:extLst>
          </p:cNvPr>
          <p:cNvSpPr txBox="1"/>
          <p:nvPr/>
        </p:nvSpPr>
        <p:spPr>
          <a:xfrm>
            <a:off x="3047238" y="6057761"/>
            <a:ext cx="6096000" cy="461665"/>
          </a:xfrm>
          <a:prstGeom prst="rect">
            <a:avLst/>
          </a:prstGeom>
          <a:solidFill>
            <a:schemeClr val="tx1"/>
          </a:solidFill>
        </p:spPr>
        <p:txBody>
          <a:bodyPr wrap="square" lIns="91440" tIns="45720" rIns="91440" bIns="45720" anchor="t">
            <a:spAutoFit/>
          </a:bodyPr>
          <a:lstStyle/>
          <a:p>
            <a:pPr algn="ctr"/>
            <a:r>
              <a:rPr lang="en-SG" sz="2400" b="1" dirty="0">
                <a:solidFill>
                  <a:schemeClr val="bg1"/>
                </a:solidFill>
                <a:latin typeface="Calibri"/>
                <a:ea typeface="Calibri"/>
                <a:cs typeface="Calibri"/>
              </a:rPr>
              <a:t>Galatians 6:1-10</a:t>
            </a:r>
            <a:endParaRPr lang="en-SG" sz="2400" dirty="0"/>
          </a:p>
        </p:txBody>
      </p:sp>
    </p:spTree>
    <p:extLst>
      <p:ext uri="{BB962C8B-B14F-4D97-AF65-F5344CB8AC3E}">
        <p14:creationId xmlns:p14="http://schemas.microsoft.com/office/powerpoint/2010/main" val="386874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077DBEF-DDAF-41F4-297D-CDF4A92AD064}"/>
              </a:ext>
            </a:extLst>
          </p:cNvPr>
          <p:cNvSpPr/>
          <p:nvPr/>
        </p:nvSpPr>
        <p:spPr>
          <a:xfrm>
            <a:off x="0" y="0"/>
            <a:ext cx="121920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a:extLst>
              <a:ext uri="{FF2B5EF4-FFF2-40B4-BE49-F238E27FC236}">
                <a16:creationId xmlns:a16="http://schemas.microsoft.com/office/drawing/2014/main" id="{380B30F8-70EC-BFDE-47B6-B48AB720B1DC}"/>
              </a:ext>
            </a:extLst>
          </p:cNvPr>
          <p:cNvSpPr txBox="1"/>
          <p:nvPr/>
        </p:nvSpPr>
        <p:spPr>
          <a:xfrm>
            <a:off x="763732" y="1212911"/>
            <a:ext cx="5034396" cy="3539430"/>
          </a:xfrm>
          <a:prstGeom prst="rect">
            <a:avLst/>
          </a:prstGeom>
          <a:noFill/>
          <a:ln w="19050">
            <a:solidFill>
              <a:schemeClr val="bg1"/>
            </a:solidFill>
          </a:ln>
        </p:spPr>
        <p:txBody>
          <a:bodyPr wrap="square">
            <a:spAutoFit/>
          </a:bodyPr>
          <a:lstStyle/>
          <a:p>
            <a:pPr algn="ctr"/>
            <a:r>
              <a:rPr lang="en-US" sz="3200" b="1" dirty="0">
                <a:solidFill>
                  <a:schemeClr val="bg1"/>
                </a:solidFill>
                <a:effectLst/>
                <a:latin typeface="Calibri" panose="020F0502020204030204" pitchFamily="34" charset="0"/>
                <a:ea typeface="Times New Roman" panose="02020603050405020304" pitchFamily="18" charset="0"/>
              </a:rPr>
              <a:t>Old Covenant</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Law of Moses</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Conform without Holy Spirit</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No Can</a:t>
            </a:r>
            <a:endParaRPr lang="en-SG" sz="3200" dirty="0">
              <a:solidFill>
                <a:schemeClr val="bg1"/>
              </a:solidFill>
            </a:endParaRPr>
          </a:p>
        </p:txBody>
      </p:sp>
      <p:sp>
        <p:nvSpPr>
          <p:cNvPr id="9" name="TextBox 8">
            <a:extLst>
              <a:ext uri="{FF2B5EF4-FFF2-40B4-BE49-F238E27FC236}">
                <a16:creationId xmlns:a16="http://schemas.microsoft.com/office/drawing/2014/main" id="{C3ACD2CE-134A-C80A-DA07-CA272F8D76F9}"/>
              </a:ext>
            </a:extLst>
          </p:cNvPr>
          <p:cNvSpPr txBox="1"/>
          <p:nvPr/>
        </p:nvSpPr>
        <p:spPr>
          <a:xfrm>
            <a:off x="6477866" y="1212911"/>
            <a:ext cx="5034396" cy="3539430"/>
          </a:xfrm>
          <a:prstGeom prst="rect">
            <a:avLst/>
          </a:prstGeom>
          <a:noFill/>
          <a:ln w="19050">
            <a:solidFill>
              <a:schemeClr val="bg1"/>
            </a:solidFill>
          </a:ln>
        </p:spPr>
        <p:txBody>
          <a:bodyPr wrap="square">
            <a:spAutoFit/>
          </a:bodyPr>
          <a:lstStyle/>
          <a:p>
            <a:pPr algn="ctr"/>
            <a:r>
              <a:rPr lang="en-US" sz="3200" b="1" dirty="0">
                <a:solidFill>
                  <a:schemeClr val="bg1"/>
                </a:solidFill>
                <a:effectLst/>
                <a:latin typeface="Calibri" panose="020F0502020204030204" pitchFamily="34" charset="0"/>
                <a:ea typeface="Times New Roman" panose="02020603050405020304" pitchFamily="18" charset="0"/>
              </a:rPr>
              <a:t>New Covenant</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Law of Christ</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Conform with Holy Spirit</a:t>
            </a:r>
          </a:p>
          <a:p>
            <a:pPr algn="ctr"/>
            <a:endParaRPr lang="en-US" sz="3200" dirty="0">
              <a:solidFill>
                <a:schemeClr val="bg1"/>
              </a:solidFill>
              <a:latin typeface="Calibri" panose="020F0502020204030204" pitchFamily="34" charset="0"/>
            </a:endParaRPr>
          </a:p>
          <a:p>
            <a:pPr algn="ctr"/>
            <a:r>
              <a:rPr lang="en-US" sz="3200" dirty="0">
                <a:solidFill>
                  <a:schemeClr val="bg1"/>
                </a:solidFill>
                <a:latin typeface="Calibri" panose="020F0502020204030204" pitchFamily="34" charset="0"/>
              </a:rPr>
              <a:t>Can</a:t>
            </a:r>
            <a:endParaRPr lang="en-SG" sz="3200" dirty="0">
              <a:solidFill>
                <a:schemeClr val="bg1"/>
              </a:solidFill>
            </a:endParaRPr>
          </a:p>
        </p:txBody>
      </p:sp>
    </p:spTree>
    <p:extLst>
      <p:ext uri="{BB962C8B-B14F-4D97-AF65-F5344CB8AC3E}">
        <p14:creationId xmlns:p14="http://schemas.microsoft.com/office/powerpoint/2010/main" val="262929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77CAED-C0CF-5447-AC8C-E5F8AC6034D8}"/>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pic>
        <p:nvPicPr>
          <p:cNvPr id="1026" name="Picture 2" descr="13,200+ Shepherd With Sheep Stock Photos, Pictures &amp; Royalty-Free Images -  iStock | Shepherd's staff, Shepherd staff, Bible">
            <a:extLst>
              <a:ext uri="{FF2B5EF4-FFF2-40B4-BE49-F238E27FC236}">
                <a16:creationId xmlns:a16="http://schemas.microsoft.com/office/drawing/2014/main" id="{572A4F9A-A499-2BD0-2745-A9646322F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0495" y="4336594"/>
            <a:ext cx="4071505" cy="25214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B0371F4-5E6E-3109-5C2D-A41F8B3D1678}"/>
              </a:ext>
            </a:extLst>
          </p:cNvPr>
          <p:cNvSpPr txBox="1"/>
          <p:nvPr/>
        </p:nvSpPr>
        <p:spPr>
          <a:xfrm>
            <a:off x="2480344" y="785383"/>
            <a:ext cx="7231311"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Spirit-led churches walk in the Spirit</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(5:16-26)</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B8B04EC-D55E-52C7-19E8-C3FA3A6CF3DD}"/>
              </a:ext>
            </a:extLst>
          </p:cNvPr>
          <p:cNvSpPr txBox="1"/>
          <p:nvPr/>
        </p:nvSpPr>
        <p:spPr>
          <a:xfrm>
            <a:off x="1402770" y="1758668"/>
            <a:ext cx="9386457" cy="558743"/>
          </a:xfrm>
          <a:prstGeom prst="rect">
            <a:avLst/>
          </a:prstGeom>
          <a:solidFill>
            <a:schemeClr val="accent2">
              <a:lumMod val="50000"/>
            </a:schemeClr>
          </a:solidFill>
        </p:spPr>
        <p:txBody>
          <a:bodyPr wrap="square">
            <a:spAutoFit/>
          </a:bodyPr>
          <a:lstStyle/>
          <a:p>
            <a:pPr algn="ctr">
              <a:lnSpc>
                <a:spcPct val="115000"/>
              </a:lnSpc>
              <a:spcBef>
                <a:spcPts val="1500"/>
              </a:spcBef>
              <a:spcAft>
                <a:spcPts val="800"/>
              </a:spcAft>
            </a:pPr>
            <a:r>
              <a:rPr lang="en-US"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Spirit-led churches restore those who walk in the flesh </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t>
            </a:r>
            <a:r>
              <a:rPr lang="en-US" sz="2800" dirty="0">
                <a:solidFill>
                  <a:schemeClr val="bg1"/>
                </a:solidFill>
                <a:latin typeface="Calibri" panose="020F0502020204030204" pitchFamily="34" charset="0"/>
                <a:ea typeface="Times New Roman" panose="02020603050405020304" pitchFamily="18" charset="0"/>
                <a:cs typeface="Calibri" panose="020F0502020204030204" pitchFamily="34" charset="0"/>
              </a:rPr>
              <a:t>6</a:t>
            </a: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:1-5)</a:t>
            </a:r>
            <a:endParaRPr lang="en-SG"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76024D93-2CAA-42FF-2066-42A2CB10B9CF}"/>
              </a:ext>
            </a:extLst>
          </p:cNvPr>
          <p:cNvSpPr txBox="1"/>
          <p:nvPr/>
        </p:nvSpPr>
        <p:spPr>
          <a:xfrm>
            <a:off x="413039" y="3433462"/>
            <a:ext cx="7068416" cy="1806264"/>
          </a:xfrm>
          <a:prstGeom prst="rect">
            <a:avLst/>
          </a:prstGeom>
          <a:noFill/>
        </p:spPr>
        <p:txBody>
          <a:bodyPr wrap="square">
            <a:spAutoFit/>
          </a:bodyPr>
          <a:lstStyle/>
          <a:p>
            <a:pPr algn="ctr">
              <a:lnSpc>
                <a:spcPct val="115000"/>
              </a:lnSpc>
              <a:spcBef>
                <a:spcPts val="1200"/>
              </a:spcBef>
              <a:spcAft>
                <a:spcPts val="800"/>
              </a:spcAft>
            </a:pPr>
            <a:r>
              <a:rPr lang="en-US"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“Now, when we are conceited, our relationships with other people are poisoned.”</a:t>
            </a:r>
          </a:p>
          <a:p>
            <a:pPr algn="ctr">
              <a:lnSpc>
                <a:spcPct val="115000"/>
              </a:lnSpc>
              <a:spcBef>
                <a:spcPts val="1200"/>
              </a:spcBef>
              <a:spcAft>
                <a:spcPts val="800"/>
              </a:spcAft>
            </a:pPr>
            <a:r>
              <a:rPr lang="en-US" sz="2800" b="1" dirty="0">
                <a:solidFill>
                  <a:schemeClr val="bg1"/>
                </a:solidFill>
                <a:latin typeface="Calibri" panose="020F0502020204030204" pitchFamily="34" charset="0"/>
                <a:ea typeface="Calibri" panose="020F0502020204030204" pitchFamily="34" charset="0"/>
                <a:cs typeface="Calibri" panose="020F0502020204030204" pitchFamily="34" charset="0"/>
              </a:rPr>
              <a:t>John Stott</a:t>
            </a:r>
            <a:endParaRPr lang="en-SG"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196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TotalTime>
  <Words>319</Words>
  <Application>Microsoft Macintosh PowerPoint</Application>
  <PresentationFormat>Widescreen</PresentationFormat>
  <Paragraphs>41</Paragraphs>
  <Slides>14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ＭＳ Ｐゴシック</vt:lpstr>
      <vt:lpstr>Aptos</vt:lpstr>
      <vt:lpstr>Arial</vt:lpstr>
      <vt:lpstr>Calibri</vt:lpstr>
      <vt:lpstr>Calibri Light</vt:lpstr>
      <vt:lpstr>Times New Roman</vt:lpstr>
      <vt:lpstr>Wingdings</vt:lpstr>
      <vt:lpstr>Office Theme</vt:lpstr>
      <vt:lpstr>Orbit</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Lyle</dc:creator>
  <cp:lastModifiedBy>Rick Griffith</cp:lastModifiedBy>
  <cp:revision>12</cp:revision>
  <dcterms:created xsi:type="dcterms:W3CDTF">2023-06-15T13:43:54Z</dcterms:created>
  <dcterms:modified xsi:type="dcterms:W3CDTF">2024-06-18T04:24:06Z</dcterms:modified>
</cp:coreProperties>
</file>