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8" r:id="rId5"/>
    <p:sldMasterId id="2147483744" r:id="rId6"/>
    <p:sldMasterId id="2147483756" r:id="rId7"/>
    <p:sldMasterId id="2147483767" r:id="rId8"/>
  </p:sldMasterIdLst>
  <p:notesMasterIdLst>
    <p:notesMasterId r:id="rId32"/>
  </p:notesMasterIdLst>
  <p:sldIdLst>
    <p:sldId id="269" r:id="rId9"/>
    <p:sldId id="304" r:id="rId10"/>
    <p:sldId id="322" r:id="rId11"/>
    <p:sldId id="311" r:id="rId12"/>
    <p:sldId id="270" r:id="rId13"/>
    <p:sldId id="312" r:id="rId14"/>
    <p:sldId id="313" r:id="rId15"/>
    <p:sldId id="323" r:id="rId16"/>
    <p:sldId id="314" r:id="rId17"/>
    <p:sldId id="315" r:id="rId18"/>
    <p:sldId id="316" r:id="rId19"/>
    <p:sldId id="317" r:id="rId20"/>
    <p:sldId id="318" r:id="rId21"/>
    <p:sldId id="319" r:id="rId22"/>
    <p:sldId id="324" r:id="rId23"/>
    <p:sldId id="325" r:id="rId24"/>
    <p:sldId id="320" r:id="rId25"/>
    <p:sldId id="321" r:id="rId26"/>
    <p:sldId id="326" r:id="rId27"/>
    <p:sldId id="294" r:id="rId28"/>
    <p:sldId id="327" r:id="rId29"/>
    <p:sldId id="302" r:id="rId30"/>
    <p:sldId id="30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5755"/>
  </p:normalViewPr>
  <p:slideViewPr>
    <p:cSldViewPr snapToGrid="0">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B03ED-8E04-284F-9D04-733476D10DF8}" type="datetimeFigureOut">
              <a:rPr lang="en-US" smtClean="0"/>
              <a:t>6/11/23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47BA7-643E-484B-AB6E-7CE2E2139187}" type="slidenum">
              <a:rPr lang="en-US" smtClean="0"/>
              <a:t>‹#›</a:t>
            </a:fld>
            <a:endParaRPr lang="en-US"/>
          </a:p>
        </p:txBody>
      </p:sp>
    </p:spTree>
    <p:extLst>
      <p:ext uri="{BB962C8B-B14F-4D97-AF65-F5344CB8AC3E}">
        <p14:creationId xmlns:p14="http://schemas.microsoft.com/office/powerpoint/2010/main" val="804647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18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8DEFB-298D-5448-AC0A-5802B16C96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58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9DD6AD3-2B27-BC4B-A87F-9DB861A5D786}" type="slidenum">
              <a:rPr lang="en-US" smtClean="0"/>
              <a:t>‹#›</a:t>
            </a:fld>
            <a:endParaRPr lang="en-US"/>
          </a:p>
        </p:txBody>
      </p:sp>
    </p:spTree>
    <p:extLst>
      <p:ext uri="{BB962C8B-B14F-4D97-AF65-F5344CB8AC3E}">
        <p14:creationId xmlns:p14="http://schemas.microsoft.com/office/powerpoint/2010/main" val="287811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85978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10751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9DD6AD3-2B27-BC4B-A87F-9DB861A5D78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1187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5283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9637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0350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3894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3397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95292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748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446363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F800446-8340-5845-A8BD-C8F7085C7ECF}" type="datetimeFigureOut">
              <a:rPr lang="en-US" smtClean="0"/>
              <a:t>6/11/23</a:t>
            </a:fld>
            <a:endParaRPr lang="en-US"/>
          </a:p>
        </p:txBody>
      </p:sp>
      <p:sp>
        <p:nvSpPr>
          <p:cNvPr id="6" name="Footer Placeholder 5"/>
          <p:cNvSpPr>
            <a:spLocks noGrp="1"/>
          </p:cNvSpPr>
          <p:nvPr>
            <p:ph type="ftr" sz="quarter" idx="11"/>
          </p:nvPr>
        </p:nvSpPr>
        <p:spPr>
          <a:xfrm>
            <a:off x="1447382" y="318640"/>
            <a:ext cx="5541004" cy="320931"/>
          </a:xfrm>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0163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2320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8539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104-D0AE-3B66-B5AD-F43E7987FA0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F991CD5-B2FD-08EC-A012-AA3372D39E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D672B57-D144-9051-280F-DE5750F1ADCF}"/>
              </a:ext>
            </a:extLst>
          </p:cNvPr>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a:extLst>
              <a:ext uri="{FF2B5EF4-FFF2-40B4-BE49-F238E27FC236}">
                <a16:creationId xmlns:a16="http://schemas.microsoft.com/office/drawing/2014/main" id="{228C5225-2BB4-EB52-4D6E-DBF3C9300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5BE18-7A2B-B0DA-066F-4E8B62C2F3F7}"/>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297615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1729-C1EB-36DF-A620-5B59E43510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C758DA-211F-637C-2901-FD19933CA53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A0015D-BE02-52AE-6B93-FFCD60867AA2}"/>
              </a:ext>
            </a:extLst>
          </p:cNvPr>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a:extLst>
              <a:ext uri="{FF2B5EF4-FFF2-40B4-BE49-F238E27FC236}">
                <a16:creationId xmlns:a16="http://schemas.microsoft.com/office/drawing/2014/main" id="{2074D04B-5C1A-D1C9-A2FD-EEFF6B7AF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B0AD2-863F-3ADC-2A1B-BC689FC4BBA5}"/>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774388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E47E5-7049-35E0-C9E1-4BDD7C2A65D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9E432D0-A7F0-AA2B-0FA2-7ADA0EF2B3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23E29C3-7456-99A8-573F-152E38088C06}"/>
              </a:ext>
            </a:extLst>
          </p:cNvPr>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a:extLst>
              <a:ext uri="{FF2B5EF4-FFF2-40B4-BE49-F238E27FC236}">
                <a16:creationId xmlns:a16="http://schemas.microsoft.com/office/drawing/2014/main" id="{CB7C343B-0B04-FD63-CA3B-14E44F77C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3DE0F-1E82-0603-6C67-9A9AD8B67006}"/>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470740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06AA-6C99-3E14-DCBA-1B736A2839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3A542D-C21C-A120-EE32-0AC65334C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5189F65-C1D0-C10A-8779-51D32B8539C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0DE9370-6FD8-8609-E552-F1ACC28ACAF4}"/>
              </a:ext>
            </a:extLst>
          </p:cNvPr>
          <p:cNvSpPr>
            <a:spLocks noGrp="1"/>
          </p:cNvSpPr>
          <p:nvPr>
            <p:ph type="dt" sz="half" idx="10"/>
          </p:nvPr>
        </p:nvSpPr>
        <p:spPr/>
        <p:txBody>
          <a:bodyPr/>
          <a:lstStyle/>
          <a:p>
            <a:fld id="{CF800446-8340-5845-A8BD-C8F7085C7ECF}" type="datetimeFigureOut">
              <a:rPr lang="en-US" smtClean="0"/>
              <a:t>6/11/23</a:t>
            </a:fld>
            <a:endParaRPr lang="en-US"/>
          </a:p>
        </p:txBody>
      </p:sp>
      <p:sp>
        <p:nvSpPr>
          <p:cNvPr id="6" name="Footer Placeholder 5">
            <a:extLst>
              <a:ext uri="{FF2B5EF4-FFF2-40B4-BE49-F238E27FC236}">
                <a16:creationId xmlns:a16="http://schemas.microsoft.com/office/drawing/2014/main" id="{89600A36-1EE6-6D89-4077-483B3CACC6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9EB55-DD34-E0E3-455F-0E88477E0FAD}"/>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342018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7ABB-031A-321E-8FE3-2B0E41DB629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9D4520C-47B7-6CB8-A620-6D3BE3F665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E119B1A-265A-971C-16C0-CD86AA49EDB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9CC9E4E-EEAC-3765-A3FA-904BD23D3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F305C4F-86D2-7638-9A43-A0AF910BC88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7952573-D2E3-17CC-6534-15510370857E}"/>
              </a:ext>
            </a:extLst>
          </p:cNvPr>
          <p:cNvSpPr>
            <a:spLocks noGrp="1"/>
          </p:cNvSpPr>
          <p:nvPr>
            <p:ph type="dt" sz="half" idx="10"/>
          </p:nvPr>
        </p:nvSpPr>
        <p:spPr/>
        <p:txBody>
          <a:bodyPr/>
          <a:lstStyle/>
          <a:p>
            <a:fld id="{CF800446-8340-5845-A8BD-C8F7085C7ECF}" type="datetimeFigureOut">
              <a:rPr lang="en-US" smtClean="0"/>
              <a:t>6/11/23</a:t>
            </a:fld>
            <a:endParaRPr lang="en-US"/>
          </a:p>
        </p:txBody>
      </p:sp>
      <p:sp>
        <p:nvSpPr>
          <p:cNvPr id="8" name="Footer Placeholder 7">
            <a:extLst>
              <a:ext uri="{FF2B5EF4-FFF2-40B4-BE49-F238E27FC236}">
                <a16:creationId xmlns:a16="http://schemas.microsoft.com/office/drawing/2014/main" id="{12A9718D-059F-62CB-4B64-1FC04729FA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BC6A8-8C7D-F364-8C91-2EC3C526BB8D}"/>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746670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D6E34-BB94-1FAA-5D9F-DDF0DD5B602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3CC446A-7D38-B0B3-B648-AC4E1BA9DF26}"/>
              </a:ext>
            </a:extLst>
          </p:cNvPr>
          <p:cNvSpPr>
            <a:spLocks noGrp="1"/>
          </p:cNvSpPr>
          <p:nvPr>
            <p:ph type="dt" sz="half" idx="10"/>
          </p:nvPr>
        </p:nvSpPr>
        <p:spPr/>
        <p:txBody>
          <a:bodyPr/>
          <a:lstStyle/>
          <a:p>
            <a:fld id="{CF800446-8340-5845-A8BD-C8F7085C7ECF}" type="datetimeFigureOut">
              <a:rPr lang="en-US" smtClean="0"/>
              <a:t>6/11/23</a:t>
            </a:fld>
            <a:endParaRPr lang="en-US"/>
          </a:p>
        </p:txBody>
      </p:sp>
      <p:sp>
        <p:nvSpPr>
          <p:cNvPr id="4" name="Footer Placeholder 3">
            <a:extLst>
              <a:ext uri="{FF2B5EF4-FFF2-40B4-BE49-F238E27FC236}">
                <a16:creationId xmlns:a16="http://schemas.microsoft.com/office/drawing/2014/main" id="{306EA752-FC38-ADD3-13C9-568EBB9B63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875FF7-1D89-7F87-B46E-D0912C853960}"/>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09587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F2FAFF-0B7A-D166-27EA-30C739E93E7D}"/>
              </a:ext>
            </a:extLst>
          </p:cNvPr>
          <p:cNvSpPr>
            <a:spLocks noGrp="1"/>
          </p:cNvSpPr>
          <p:nvPr>
            <p:ph type="dt" sz="half" idx="10"/>
          </p:nvPr>
        </p:nvSpPr>
        <p:spPr/>
        <p:txBody>
          <a:bodyPr/>
          <a:lstStyle/>
          <a:p>
            <a:fld id="{CF800446-8340-5845-A8BD-C8F7085C7ECF}" type="datetimeFigureOut">
              <a:rPr lang="en-US" smtClean="0"/>
              <a:t>6/11/23</a:t>
            </a:fld>
            <a:endParaRPr lang="en-US"/>
          </a:p>
        </p:txBody>
      </p:sp>
      <p:sp>
        <p:nvSpPr>
          <p:cNvPr id="3" name="Footer Placeholder 2">
            <a:extLst>
              <a:ext uri="{FF2B5EF4-FFF2-40B4-BE49-F238E27FC236}">
                <a16:creationId xmlns:a16="http://schemas.microsoft.com/office/drawing/2014/main" id="{58C07193-706D-82B3-7259-5E8B8EEDF6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C8F08B-A74A-4980-AAFD-89EAC7D17C77}"/>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78620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9DD6AD3-2B27-BC4B-A87F-9DB861A5D786}" type="slidenum">
              <a:rPr lang="en-US" smtClean="0"/>
              <a:t>‹#›</a:t>
            </a:fld>
            <a:endParaRPr lang="en-US"/>
          </a:p>
        </p:txBody>
      </p:sp>
    </p:spTree>
    <p:extLst>
      <p:ext uri="{BB962C8B-B14F-4D97-AF65-F5344CB8AC3E}">
        <p14:creationId xmlns:p14="http://schemas.microsoft.com/office/powerpoint/2010/main" val="20817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3ED0F-55A5-1650-141B-BAAC0D4D20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339454C-BF81-79FE-1F59-3D1319F6B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DC68CD9-CFE3-0709-DC18-2530E2A44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886A0A-2E15-598E-771B-6CAC624C7F58}"/>
              </a:ext>
            </a:extLst>
          </p:cNvPr>
          <p:cNvSpPr>
            <a:spLocks noGrp="1"/>
          </p:cNvSpPr>
          <p:nvPr>
            <p:ph type="dt" sz="half" idx="10"/>
          </p:nvPr>
        </p:nvSpPr>
        <p:spPr/>
        <p:txBody>
          <a:bodyPr/>
          <a:lstStyle/>
          <a:p>
            <a:fld id="{CF800446-8340-5845-A8BD-C8F7085C7ECF}" type="datetimeFigureOut">
              <a:rPr lang="en-US" smtClean="0"/>
              <a:t>6/11/23</a:t>
            </a:fld>
            <a:endParaRPr lang="en-US"/>
          </a:p>
        </p:txBody>
      </p:sp>
      <p:sp>
        <p:nvSpPr>
          <p:cNvPr id="6" name="Footer Placeholder 5">
            <a:extLst>
              <a:ext uri="{FF2B5EF4-FFF2-40B4-BE49-F238E27FC236}">
                <a16:creationId xmlns:a16="http://schemas.microsoft.com/office/drawing/2014/main" id="{515B846B-D9D1-991E-1037-F861FAA2F2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6E47A9-EE99-05B8-F92C-CD9FA085E31C}"/>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528698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4D5C-5765-1E9E-6DB5-C235DC9A6B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37F392F-6493-CDB4-6EF9-A6D6E60B4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9B053F-5133-B247-86F0-D17ECAFD8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0829D9-C3A7-F4D5-33E9-3749AC12843C}"/>
              </a:ext>
            </a:extLst>
          </p:cNvPr>
          <p:cNvSpPr>
            <a:spLocks noGrp="1"/>
          </p:cNvSpPr>
          <p:nvPr>
            <p:ph type="dt" sz="half" idx="10"/>
          </p:nvPr>
        </p:nvSpPr>
        <p:spPr/>
        <p:txBody>
          <a:bodyPr/>
          <a:lstStyle/>
          <a:p>
            <a:fld id="{CF800446-8340-5845-A8BD-C8F7085C7ECF}" type="datetimeFigureOut">
              <a:rPr lang="en-US" smtClean="0"/>
              <a:t>6/11/23</a:t>
            </a:fld>
            <a:endParaRPr lang="en-US"/>
          </a:p>
        </p:txBody>
      </p:sp>
      <p:sp>
        <p:nvSpPr>
          <p:cNvPr id="6" name="Footer Placeholder 5">
            <a:extLst>
              <a:ext uri="{FF2B5EF4-FFF2-40B4-BE49-F238E27FC236}">
                <a16:creationId xmlns:a16="http://schemas.microsoft.com/office/drawing/2014/main" id="{51AE83FD-CF51-F575-768D-02D02932B4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B1FA9-7665-3592-37DA-3B9D09E9BB40}"/>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980803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D0DCF-33A5-A9C3-0FAD-D02005A4C87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C9C1181-221F-400D-144A-E0311E1D36D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9D5646-61AF-5009-8D73-1B6A29D5AE36}"/>
              </a:ext>
            </a:extLst>
          </p:cNvPr>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a:extLst>
              <a:ext uri="{FF2B5EF4-FFF2-40B4-BE49-F238E27FC236}">
                <a16:creationId xmlns:a16="http://schemas.microsoft.com/office/drawing/2014/main" id="{C9D1B1D4-CCEC-9833-58EB-BA053D251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7F4C4A-2B67-3982-C821-0C4CE648EBA6}"/>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804835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290AE1-DCC7-7A0E-8F55-3F80D330D4E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991820F-39EA-2945-1D81-0EA0DB1EE5C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DEF8E6-34B6-0BE6-2F41-44DA86F5B97E}"/>
              </a:ext>
            </a:extLst>
          </p:cNvPr>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a:extLst>
              <a:ext uri="{FF2B5EF4-FFF2-40B4-BE49-F238E27FC236}">
                <a16:creationId xmlns:a16="http://schemas.microsoft.com/office/drawing/2014/main" id="{56C761FE-B269-1AAC-5605-6A959829B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B94F9-E5EA-E520-EE8E-46555FBBFEE3}"/>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57581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GB"/>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152657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58521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424363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CF800446-8340-5845-A8BD-C8F7085C7ECF}" type="datetimeFigureOut">
              <a:rPr lang="en-US" smtClean="0"/>
              <a:t>6/11/23</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00250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CF800446-8340-5845-A8BD-C8F7085C7ECF}" type="datetimeFigureOut">
              <a:rPr lang="en-US" smtClean="0"/>
              <a:t>6/11/23</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939735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94704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4205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CF800446-8340-5845-A8BD-C8F7085C7ECF}" type="datetimeFigureOut">
              <a:rPr lang="en-US" smtClean="0"/>
              <a:t>6/11/23</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157684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123839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CF800446-8340-5845-A8BD-C8F7085C7ECF}" type="datetimeFigureOut">
              <a:rPr lang="en-US" smtClean="0"/>
              <a:t>6/11/23</a:t>
            </a:fld>
            <a:endParaRPr lang="en-US"/>
          </a:p>
        </p:txBody>
      </p:sp>
      <p:sp>
        <p:nvSpPr>
          <p:cNvPr id="6" name="Footer Placeholder 5"/>
          <p:cNvSpPr>
            <a:spLocks noGrp="1"/>
          </p:cNvSpPr>
          <p:nvPr>
            <p:ph type="ftr" sz="quarter" idx="11"/>
          </p:nvPr>
        </p:nvSpPr>
        <p:spPr>
          <a:xfrm>
            <a:off x="804672" y="6227064"/>
            <a:ext cx="5942203" cy="320040"/>
          </a:xfrm>
        </p:spPr>
        <p:txBody>
          <a:bodyPr/>
          <a:lstStyle/>
          <a:p>
            <a:r>
              <a:rPr lang="en-US"/>
              <a:t>
              </a:t>
            </a:r>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0843628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3552721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3185052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9DD6AD3-2B27-BC4B-A87F-9DB861A5D786}"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86657997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010050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465860958"/>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8793896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17860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77122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71301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3871605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6/11/23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4460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6/11/23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21740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8296320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266052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9DD6AD3-2B27-BC4B-A87F-9DB861A5D786}"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920914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0805561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7151025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68153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800446-8340-5845-A8BD-C8F7085C7ECF}" type="datetimeFigureOut">
              <a:rPr lang="en-US" smtClean="0"/>
              <a:t>6/11/23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361575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7567077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552014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069846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6/11/23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690758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6/11/23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3115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1904983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3219302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67890789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92649338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5957555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8751276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55744080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91405470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82109187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12387879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309344078"/>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71147924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81612532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215712705"/>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4279701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809156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6/11/23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7156720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50118236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5581325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60374007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190054872"/>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17648543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54598011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72490348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6526582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6/11/23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65875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F800446-8340-5845-A8BD-C8F7085C7ECF}" type="datetimeFigureOut">
              <a:rPr lang="en-US" smtClean="0"/>
              <a:t>6/11/23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3367030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F800446-8340-5845-A8BD-C8F7085C7ECF}" type="datetimeFigureOut">
              <a:rPr lang="en-US" smtClean="0"/>
              <a:t>6/11/23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9DD6AD3-2B27-BC4B-A87F-9DB861A5D78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7363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1C6FB-EAB1-D9F5-4A30-622BE0369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780AB74-347E-6551-A5E7-0E198CEADA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B02A29-D19A-AC14-EE4B-4EF597B6C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00446-8340-5845-A8BD-C8F7085C7ECF}" type="datetimeFigureOut">
              <a:rPr lang="en-US" smtClean="0"/>
              <a:t>6/11/23</a:t>
            </a:fld>
            <a:endParaRPr lang="en-US"/>
          </a:p>
        </p:txBody>
      </p:sp>
      <p:sp>
        <p:nvSpPr>
          <p:cNvPr id="5" name="Footer Placeholder 4">
            <a:extLst>
              <a:ext uri="{FF2B5EF4-FFF2-40B4-BE49-F238E27FC236}">
                <a16:creationId xmlns:a16="http://schemas.microsoft.com/office/drawing/2014/main" id="{739F55E2-4934-A2B7-ABBE-46530478C3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C00FE1-FA82-25BC-2D3F-946B4AEFB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3999416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CF800446-8340-5845-A8BD-C8F7085C7ECF}" type="datetimeFigureOut">
              <a:rPr lang="en-US" smtClean="0"/>
              <a:t>6/11/23</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36342362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F800446-8340-5845-A8BD-C8F7085C7ECF}" type="datetimeFigureOut">
              <a:rPr lang="en-US" smtClean="0"/>
              <a:t>6/11/23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9DD6AD3-2B27-BC4B-A87F-9DB861A5D78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20881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F800446-8340-5845-A8BD-C8F7085C7ECF}" type="datetimeFigureOut">
              <a:rPr lang="en-US" smtClean="0"/>
              <a:t>6/11/23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9DD6AD3-2B27-BC4B-A87F-9DB861A5D78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7887133"/>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3902081"/>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9"/>
            <a:ext cx="109728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6"/>
            <a:ext cx="109728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smtClean="0"/>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153521369"/>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1294310980"/>
      </p:ext>
    </p:extLst>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https://encrypted-tbn0.gstatic.com/images?q=tbn%3AANd9GcQw2lkVj_JIK-C1RE2fYeKtcvaV_gzgie_Y15D4ehsyKMCXzScH" TargetMode="External"/><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2AEB-6CA4-4429-4444-C912806D955A}"/>
              </a:ext>
            </a:extLst>
          </p:cNvPr>
          <p:cNvSpPr>
            <a:spLocks noGrp="1"/>
          </p:cNvSpPr>
          <p:nvPr>
            <p:ph type="ctrTitle"/>
          </p:nvPr>
        </p:nvSpPr>
        <p:spPr>
          <a:xfrm>
            <a:off x="1808798" y="1432222"/>
            <a:ext cx="9906952" cy="3265507"/>
          </a:xfrm>
        </p:spPr>
        <p:txBody>
          <a:bodyPr/>
          <a:lstStyle/>
          <a:p>
            <a:pPr algn="ctr"/>
            <a:r>
              <a:rPr lang="en-US" sz="10000" dirty="0">
                <a:solidFill>
                  <a:schemeClr val="accent2">
                    <a:lumMod val="60000"/>
                    <a:lumOff val="40000"/>
                  </a:schemeClr>
                </a:solidFill>
              </a:rPr>
              <a:t>Freed to be free</a:t>
            </a:r>
            <a:br>
              <a:rPr lang="en-US" dirty="0"/>
            </a:br>
            <a:r>
              <a:rPr lang="en-US" sz="5400" dirty="0"/>
              <a:t>THE LETTER TO THE GALATIANS</a:t>
            </a:r>
          </a:p>
        </p:txBody>
      </p:sp>
      <p:pic>
        <p:nvPicPr>
          <p:cNvPr id="2050" name="Picture 2" descr="silver skeleton key on book page">
            <a:extLst>
              <a:ext uri="{FF2B5EF4-FFF2-40B4-BE49-F238E27FC236}">
                <a16:creationId xmlns:a16="http://schemas.microsoft.com/office/drawing/2014/main" id="{F062861B-4573-E2A0-6F86-5660D1716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5636"/>
            <a:ext cx="2494729" cy="3742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57063A-18CC-E277-4D13-0F725DA815BD}"/>
              </a:ext>
            </a:extLst>
          </p:cNvPr>
          <p:cNvSpPr txBox="1"/>
          <p:nvPr/>
        </p:nvSpPr>
        <p:spPr>
          <a:xfrm>
            <a:off x="3318903" y="0"/>
            <a:ext cx="5983113"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400" b="1" dirty="0">
                <a:solidFill>
                  <a:srgbClr val="C00000"/>
                </a:solidFill>
                <a:latin typeface="Rockwell" panose="02060603020205020403"/>
              </a:rPr>
              <a:t>True Freedom</a:t>
            </a:r>
          </a:p>
        </p:txBody>
      </p:sp>
      <p:sp>
        <p:nvSpPr>
          <p:cNvPr id="4" name="Rectangle 3">
            <a:extLst>
              <a:ext uri="{FF2B5EF4-FFF2-40B4-BE49-F238E27FC236}">
                <a16:creationId xmlns:a16="http://schemas.microsoft.com/office/drawing/2014/main" id="{3019CB96-9D89-7D0D-1F8B-BDB0CE68F7AE}"/>
              </a:ext>
            </a:extLst>
          </p:cNvPr>
          <p:cNvSpPr>
            <a:spLocks noChangeArrowheads="1"/>
          </p:cNvSpPr>
          <p:nvPr/>
        </p:nvSpPr>
        <p:spPr bwMode="auto">
          <a:xfrm>
            <a:off x="0" y="5549462"/>
            <a:ext cx="12192000" cy="1308538"/>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Manik Corea</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
        <p:nvSpPr>
          <p:cNvPr id="5" name="Title 1">
            <a:extLst>
              <a:ext uri="{FF2B5EF4-FFF2-40B4-BE49-F238E27FC236}">
                <a16:creationId xmlns:a16="http://schemas.microsoft.com/office/drawing/2014/main" id="{1D6FCA1A-CDF7-92F4-1067-F7CEEB9E04AA}"/>
              </a:ext>
            </a:extLst>
          </p:cNvPr>
          <p:cNvSpPr txBox="1">
            <a:spLocks/>
          </p:cNvSpPr>
          <p:nvPr/>
        </p:nvSpPr>
        <p:spPr>
          <a:xfrm>
            <a:off x="1247364" y="4403836"/>
            <a:ext cx="10515600" cy="871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Galatians 5:1-12</a:t>
            </a:r>
          </a:p>
        </p:txBody>
      </p:sp>
    </p:spTree>
    <p:extLst>
      <p:ext uri="{BB962C8B-B14F-4D97-AF65-F5344CB8AC3E}">
        <p14:creationId xmlns:p14="http://schemas.microsoft.com/office/powerpoint/2010/main" val="1901435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5:13-15</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Vs 13: We were saved </a:t>
            </a:r>
            <a:r>
              <a:rPr lang="en-US" sz="2800" i="1" kern="100" dirty="0">
                <a:effectLst/>
                <a:latin typeface="Calibri" panose="020F0502020204030204" pitchFamily="34" charset="0"/>
                <a:ea typeface="Calibri" panose="020F0502020204030204" pitchFamily="34" charset="0"/>
                <a:cs typeface="Times New Roman" panose="02020603050405020304" pitchFamily="18" charset="0"/>
              </a:rPr>
              <a:t>from</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sin, but not </a:t>
            </a:r>
            <a:r>
              <a:rPr lang="en-US" sz="2800" i="1" kern="100" dirty="0">
                <a:effectLst/>
                <a:latin typeface="Calibri" panose="020F0502020204030204" pitchFamily="34" charset="0"/>
                <a:ea typeface="Calibri" panose="020F0502020204030204" pitchFamily="34" charset="0"/>
                <a:cs typeface="Times New Roman" panose="02020603050405020304" pitchFamily="18" charset="0"/>
              </a:rPr>
              <a:t>to</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sin. Live in love.</a:t>
            </a:r>
          </a:p>
          <a:p>
            <a:r>
              <a:rPr lang="en-US" sz="2800" kern="100" dirty="0">
                <a:latin typeface="Calibri" panose="020F0502020204030204" pitchFamily="34" charset="0"/>
                <a:ea typeface="Calibri" panose="020F0502020204030204" pitchFamily="34" charset="0"/>
                <a:cs typeface="Times New Roman" panose="02020603050405020304" pitchFamily="18" charset="0"/>
              </a:rPr>
              <a:t>In Christ, we are actually to fulfil the true intent of the law – to love each other.</a:t>
            </a: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Vs 15: But if our actions show we are against one another, then we better watch out!</a:t>
            </a:r>
          </a:p>
          <a:p>
            <a:endParaRPr lang="en-US" sz="28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346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5:16-26</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r>
              <a:rPr lang="en-US" sz="2800" kern="100" dirty="0">
                <a:latin typeface="Calibri" panose="020F0502020204030204" pitchFamily="34" charset="0"/>
                <a:cs typeface="Times New Roman" panose="02020603050405020304" pitchFamily="18" charset="0"/>
              </a:rPr>
              <a:t>If we are not careful, we can fall back from freedom in legalism (vs 1) or license (vs 13).</a:t>
            </a:r>
          </a:p>
          <a:p>
            <a:r>
              <a:rPr lang="en-US" sz="2800" kern="100" dirty="0">
                <a:latin typeface="Calibri" panose="020F0502020204030204" pitchFamily="34" charset="0"/>
                <a:cs typeface="Times New Roman" panose="02020603050405020304" pitchFamily="18" charset="0"/>
              </a:rPr>
              <a:t>This part is full of the Holy Spirit – He is mentioned 7 times alone.</a:t>
            </a:r>
          </a:p>
          <a:p>
            <a:r>
              <a:rPr lang="en-US" sz="2800" kern="100" dirty="0">
                <a:latin typeface="Calibri" panose="020F0502020204030204" pitchFamily="34" charset="0"/>
                <a:cs typeface="Times New Roman" panose="02020603050405020304" pitchFamily="18" charset="0"/>
              </a:rPr>
              <a:t>Vs 19-21 – the works of the flesh are clearly described. </a:t>
            </a:r>
          </a:p>
          <a:p>
            <a:r>
              <a:rPr lang="en-US" sz="2800" kern="100" dirty="0">
                <a:latin typeface="Calibri" panose="020F0502020204030204" pitchFamily="34" charset="0"/>
                <a:cs typeface="Times New Roman" panose="02020603050405020304" pitchFamily="18" charset="0"/>
              </a:rPr>
              <a:t>Vs 21b – Paul warns us that those who do such things will lose the Kingdom of God.</a:t>
            </a:r>
          </a:p>
          <a:p>
            <a:pPr marL="0" indent="0">
              <a:buNone/>
            </a:pPr>
            <a:r>
              <a:rPr lang="en-US" sz="2400" b="1" i="0" dirty="0">
                <a:solidFill>
                  <a:srgbClr val="0A0A0A"/>
                </a:solidFill>
                <a:effectLst/>
                <a:latin typeface="blbGentium"/>
              </a:rPr>
              <a:t>   </a:t>
            </a:r>
            <a:r>
              <a:rPr lang="el-GR" sz="2400" b="1" i="0" dirty="0" err="1">
                <a:solidFill>
                  <a:srgbClr val="0A0A0A"/>
                </a:solidFill>
                <a:effectLst/>
                <a:latin typeface="blbGentium"/>
              </a:rPr>
              <a:t>πράσσω</a:t>
            </a:r>
            <a:r>
              <a:rPr lang="el-GR" sz="2400" b="0" i="0" dirty="0">
                <a:solidFill>
                  <a:srgbClr val="0A0A0A"/>
                </a:solidFill>
                <a:effectLst/>
                <a:latin typeface="arial" panose="020B0604020202020204" pitchFamily="34" charset="0"/>
              </a:rPr>
              <a:t> </a:t>
            </a:r>
            <a:r>
              <a:rPr lang="en-SG" sz="2400" b="1" i="1" dirty="0" err="1">
                <a:solidFill>
                  <a:srgbClr val="0A0A0A"/>
                </a:solidFill>
                <a:effectLst/>
                <a:latin typeface="arial" panose="020B0604020202020204" pitchFamily="34" charset="0"/>
              </a:rPr>
              <a:t>prássō</a:t>
            </a:r>
            <a:r>
              <a:rPr lang="en-SG" sz="2400" b="1" dirty="0">
                <a:solidFill>
                  <a:srgbClr val="0A0A0A"/>
                </a:solidFill>
                <a:latin typeface="arial" panose="020B0604020202020204" pitchFamily="34" charset="0"/>
              </a:rPr>
              <a:t> </a:t>
            </a:r>
            <a:r>
              <a:rPr lang="en-SG" sz="2400" dirty="0">
                <a:solidFill>
                  <a:srgbClr val="0A0A0A"/>
                </a:solidFill>
                <a:latin typeface="arial" panose="020B0604020202020204" pitchFamily="34" charset="0"/>
              </a:rPr>
              <a:t> Lit. "</a:t>
            </a:r>
            <a:r>
              <a:rPr lang="en-SG" sz="2400" b="0" i="0" dirty="0">
                <a:solidFill>
                  <a:srgbClr val="0A0A0A"/>
                </a:solidFill>
                <a:effectLst/>
                <a:latin typeface="arial" panose="020B0604020202020204" pitchFamily="34" charset="0"/>
              </a:rPr>
              <a:t>to practice", i.e., perform repeatedly or habitually</a:t>
            </a:r>
            <a:endParaRPr lang="en-US" sz="28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078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5:16-26</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r>
              <a:rPr lang="en-US" sz="2800" kern="100" dirty="0">
                <a:latin typeface="Calibri" panose="020F0502020204030204" pitchFamily="34" charset="0"/>
                <a:cs typeface="Times New Roman" panose="02020603050405020304" pitchFamily="18" charset="0"/>
              </a:rPr>
              <a:t>Vs 22-23 – One fruit of the Spirit in 9 </a:t>
            </a:r>
            <a:r>
              <a:rPr lang="en-US" sz="2800" kern="100" dirty="0" err="1">
                <a:latin typeface="Calibri" panose="020F0502020204030204" pitchFamily="34" charset="0"/>
                <a:cs typeface="Times New Roman" panose="02020603050405020304" pitchFamily="18" charset="0"/>
              </a:rPr>
              <a:t>flavours</a:t>
            </a:r>
            <a:r>
              <a:rPr lang="en-US" sz="2800" kern="100" dirty="0">
                <a:latin typeface="Calibri" panose="020F0502020204030204" pitchFamily="34" charset="0"/>
                <a:cs typeface="Times New Roman" panose="02020603050405020304" pitchFamily="18" charset="0"/>
              </a:rPr>
              <a:t>:</a:t>
            </a:r>
          </a:p>
          <a:p>
            <a:r>
              <a:rPr lang="en-US" sz="2800" kern="100" dirty="0">
                <a:latin typeface="Calibri" panose="020F0502020204030204" pitchFamily="34" charset="0"/>
                <a:cs typeface="Times New Roman" panose="02020603050405020304" pitchFamily="18" charset="0"/>
              </a:rPr>
              <a:t>"Love, joy and peace" have to do with a right relationship to God. </a:t>
            </a:r>
          </a:p>
          <a:p>
            <a:r>
              <a:rPr lang="en-US" sz="2800" kern="100" dirty="0">
                <a:latin typeface="Calibri" panose="020F0502020204030204" pitchFamily="34" charset="0"/>
                <a:cs typeface="Times New Roman" panose="02020603050405020304" pitchFamily="18" charset="0"/>
              </a:rPr>
              <a:t>" ...patience, kindness and goodness" have to do with a right relationship with others.</a:t>
            </a:r>
          </a:p>
          <a:p>
            <a:r>
              <a:rPr lang="en-US" sz="2800" kern="100" dirty="0">
                <a:latin typeface="Calibri" panose="020F0502020204030204" pitchFamily="34" charset="0"/>
                <a:cs typeface="Times New Roman" panose="02020603050405020304" pitchFamily="18" charset="0"/>
              </a:rPr>
              <a:t>" …faithfulness, gentleness and self-control” have to do with our personal attitudes and behaviour. </a:t>
            </a:r>
          </a:p>
          <a:p>
            <a:pPr marL="0" indent="0">
              <a:buNone/>
            </a:pPr>
            <a:r>
              <a:rPr lang="en-US" sz="2800" b="1" kern="100" dirty="0">
                <a:latin typeface="Calibri" panose="020F0502020204030204" pitchFamily="34" charset="0"/>
                <a:cs typeface="Times New Roman" panose="02020603050405020304" pitchFamily="18" charset="0"/>
              </a:rPr>
              <a:t>ARE WE DESTINED TO LIVES OF CONSTANT PRONENESS TO SIN?</a:t>
            </a:r>
          </a:p>
          <a:p>
            <a:endParaRPr lang="en-US" sz="2800" b="1" kern="100" dirty="0">
              <a:latin typeface="Calibri" panose="020F0502020204030204" pitchFamily="34" charset="0"/>
              <a:cs typeface="Times New Roman" panose="02020603050405020304" pitchFamily="18" charset="0"/>
            </a:endParaRPr>
          </a:p>
          <a:p>
            <a:endParaRPr lang="en-US" sz="28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6451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5:16-26</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r>
              <a:rPr lang="en-US" sz="2800" kern="100" dirty="0">
                <a:latin typeface="Calibri" panose="020F0502020204030204" pitchFamily="34" charset="0"/>
                <a:cs typeface="Times New Roman" panose="02020603050405020304" pitchFamily="18" charset="0"/>
              </a:rPr>
              <a:t>"Walk by the Spirit, and you will not gratify the desires of the flesh." (vs 16).    </a:t>
            </a:r>
          </a:p>
          <a:p>
            <a:r>
              <a:rPr lang="en-US" sz="2800" kern="100" dirty="0">
                <a:latin typeface="Calibri" panose="020F0502020204030204" pitchFamily="34" charset="0"/>
                <a:cs typeface="Times New Roman" panose="02020603050405020304" pitchFamily="18" charset="0"/>
              </a:rPr>
              <a:t>How can we walk in consistent victory?  </a:t>
            </a:r>
          </a:p>
          <a:p>
            <a:pPr marL="0" indent="0">
              <a:buNone/>
            </a:pPr>
            <a:r>
              <a:rPr lang="en-US" sz="2800" kern="100" dirty="0">
                <a:latin typeface="Calibri" panose="020F0502020204030204" pitchFamily="34" charset="0"/>
                <a:cs typeface="Times New Roman" panose="02020603050405020304" pitchFamily="18" charset="0"/>
              </a:rPr>
              <a:t>1) We must daily crucify the flesh. (Luke 9:23 – see also Mark 8:34; Matthew 16:24; cf. Galatians 2:20; Romans 6:6)  </a:t>
            </a:r>
          </a:p>
          <a:p>
            <a:pPr marL="0" indent="0" algn="ctr">
              <a:buNone/>
            </a:pPr>
            <a:r>
              <a:rPr lang="en-US" sz="3600" b="1" kern="100" dirty="0">
                <a:latin typeface="Calibri" panose="020F0502020204030204" pitchFamily="34" charset="0"/>
                <a:cs typeface="Times New Roman" panose="02020603050405020304" pitchFamily="18" charset="0"/>
              </a:rPr>
              <a:t>SIN CANNOT BE IMPROVED – IT MUST BE KILLED!</a:t>
            </a:r>
          </a:p>
          <a:p>
            <a:endParaRPr lang="en-US" sz="28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2677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5:16-26</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pPr marL="409575" indent="-409575">
              <a:buNone/>
            </a:pPr>
            <a:r>
              <a:rPr lang="en-US" sz="2800" b="1" kern="100" dirty="0">
                <a:latin typeface="Calibri" panose="020F0502020204030204" pitchFamily="34" charset="0"/>
                <a:cs typeface="Times New Roman" panose="02020603050405020304" pitchFamily="18" charset="0"/>
              </a:rPr>
              <a:t>How to crucify our sinful nature?</a:t>
            </a:r>
          </a:p>
          <a:p>
            <a:pPr marL="409575" indent="-409575">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1. Preach to yourself the true Gospel of Jesus every day. </a:t>
            </a:r>
          </a:p>
          <a:p>
            <a:pPr marL="409575" indent="-409575">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2. When you face the inevitable temptations of your own sinful nature, the deceitful promise of the world or the luring lies of the devil, run to God. "Submit yourselves therefore to God. Resist the devil, and he will flee from you. Draw near to God, and he will draw near to you." (James 4:7-8).</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09575" indent="-409575">
              <a:buNone/>
            </a:pPr>
            <a:endParaRPr lang="en-US" sz="28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9601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8D2AB-1713-880D-8194-DE0DC6AF4C49}"/>
              </a:ext>
            </a:extLst>
          </p:cNvPr>
          <p:cNvSpPr>
            <a:spLocks noGrp="1"/>
          </p:cNvSpPr>
          <p:nvPr>
            <p:ph type="title"/>
          </p:nvPr>
        </p:nvSpPr>
        <p:spPr/>
        <p:txBody>
          <a:bodyPr>
            <a:normAutofit/>
          </a:bodyPr>
          <a:lstStyle/>
          <a:p>
            <a:r>
              <a:rPr lang="en-US" sz="2400" b="1" dirty="0">
                <a:latin typeface="Calibri" panose="020F0502020204030204" pitchFamily="34" charset="0"/>
                <a:cs typeface="Calibri" panose="020F0502020204030204" pitchFamily="34" charset="0"/>
              </a:rPr>
              <a:t>Pray adapted from</a:t>
            </a:r>
            <a:r>
              <a:rPr lang="en-US" sz="2400" b="1" dirty="0"/>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https://</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servantsofgrace.org</a:t>
            </a:r>
            <a:r>
              <a:rPr lang="en-US" sz="2400" b="1" dirty="0">
                <a:effectLst/>
                <a:latin typeface="Calibri" panose="020F0502020204030204" pitchFamily="34" charset="0"/>
                <a:ea typeface="Calibri" panose="020F0502020204030204" pitchFamily="34" charset="0"/>
                <a:cs typeface="Times New Roman" panose="02020603050405020304" pitchFamily="18" charset="0"/>
              </a:rPr>
              <a:t>/crucified-with-</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christ</a:t>
            </a:r>
            <a:r>
              <a:rPr lang="en-US" sz="2400" b="1" dirty="0">
                <a:effectLst/>
                <a:latin typeface="Calibri" panose="020F0502020204030204" pitchFamily="34" charset="0"/>
                <a:ea typeface="Calibri" panose="020F0502020204030204" pitchFamily="34" charset="0"/>
                <a:cs typeface="Times New Roman" panose="02020603050405020304" pitchFamily="18" charset="0"/>
              </a:rPr>
              <a:t>-how-the-cross-kills-sin</a:t>
            </a:r>
            <a:r>
              <a:rPr lang="en-SG" sz="2400" b="1" dirty="0">
                <a:effectLst/>
              </a:rPr>
              <a:t> </a:t>
            </a:r>
            <a:endParaRPr lang="en-US" sz="2400" b="1" dirty="0"/>
          </a:p>
        </p:txBody>
      </p:sp>
      <p:sp>
        <p:nvSpPr>
          <p:cNvPr id="3" name="Content Placeholder 2">
            <a:extLst>
              <a:ext uri="{FF2B5EF4-FFF2-40B4-BE49-F238E27FC236}">
                <a16:creationId xmlns:a16="http://schemas.microsoft.com/office/drawing/2014/main" id="{8A0EA256-CCEA-630E-475D-9E60C4CEDA04}"/>
              </a:ext>
            </a:extLst>
          </p:cNvPr>
          <p:cNvSpPr>
            <a:spLocks noGrp="1"/>
          </p:cNvSpPr>
          <p:nvPr>
            <p:ph idx="1"/>
          </p:nvPr>
        </p:nvSpPr>
        <p:spPr>
          <a:xfrm>
            <a:off x="5118447" y="803185"/>
            <a:ext cx="6595133" cy="5852257"/>
          </a:xfrm>
        </p:spPr>
        <p:txBody>
          <a:bodyPr>
            <a:normAutofit fontScale="92500" lnSpcReduction="20000"/>
          </a:bodyPr>
          <a:lstStyle/>
          <a:p>
            <a:pPr marL="0" indent="0">
              <a:buNone/>
            </a:pPr>
            <a:r>
              <a:rPr lang="en-US" sz="3600" dirty="0"/>
              <a:t>“Lord Jesus, you died to free me from sin, to put my sinful passions and desires to death, to change me and restore me in Your glorious image. Thank you for Your undying love! Now, cleanse me with Your blood. Strengthen me with Your power. Uphold me by Your grace. Endue me with your power. Help me, Lord!”</a:t>
            </a:r>
          </a:p>
          <a:p>
            <a:endParaRPr lang="en-US" dirty="0"/>
          </a:p>
        </p:txBody>
      </p:sp>
      <p:pic>
        <p:nvPicPr>
          <p:cNvPr id="1026" name="Picture 2" descr="20,000+ Free Sunrise &amp; Sunset Images - Pixabay">
            <a:extLst>
              <a:ext uri="{FF2B5EF4-FFF2-40B4-BE49-F238E27FC236}">
                <a16:creationId xmlns:a16="http://schemas.microsoft.com/office/drawing/2014/main" id="{9DFCD358-E09E-4D9D-6186-56DE3B0CC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9" y="0"/>
            <a:ext cx="2812447" cy="187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99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5:16-26</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917828" cy="4604987"/>
          </a:xfrm>
        </p:spPr>
        <p:txBody>
          <a:bodyPr>
            <a:normAutofit fontScale="92500"/>
          </a:bodyPr>
          <a:lstStyle/>
          <a:p>
            <a:pPr marL="347663" indent="-347663">
              <a:buNone/>
            </a:pPr>
            <a:r>
              <a:rPr lang="en-US" sz="2800" b="1" kern="100" dirty="0">
                <a:latin typeface="Calibri" panose="020F0502020204030204" pitchFamily="34" charset="0"/>
                <a:cs typeface="Times New Roman" panose="02020603050405020304" pitchFamily="18" charset="0"/>
              </a:rPr>
              <a:t>How to crucify our sinful nature?</a:t>
            </a:r>
          </a:p>
          <a:p>
            <a:pPr marL="347663" indent="-347663">
              <a:buNone/>
            </a:pPr>
            <a:r>
              <a:rPr lang="en-US" sz="2800" kern="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 Preach to yourself the true Gospel of Jesus every day. </a:t>
            </a:r>
          </a:p>
          <a:p>
            <a:pPr marL="347663" indent="-347663">
              <a:buNone/>
            </a:pPr>
            <a:r>
              <a:rPr lang="en-US" sz="2800" kern="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 When you face the inevitable temptations of your own sinful nature, the deceitful promise of the world or the luring lies of the devil, run to God. "Submit yourselves therefore to God. Resist the devil, and he will flee from you. Draw near to God, and he will draw near to you." (James 4:7-8).</a:t>
            </a:r>
            <a:endParaRPr lang="en-SG" sz="2800" kern="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7663" indent="-347663">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3. If you do fall, do not despair. Confess your sins (1 John 1:9). Seek help of other Christians (James 5:16). Don't struggle with besetting sins on your own.</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7225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5:16-26</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pPr marL="0" indent="0">
              <a:buNone/>
            </a:pPr>
            <a:r>
              <a:rPr lang="en-US" sz="2800" kern="100" dirty="0">
                <a:latin typeface="Calibri" panose="020F0502020204030204" pitchFamily="34" charset="0"/>
                <a:cs typeface="Times New Roman" panose="02020603050405020304" pitchFamily="18" charset="0"/>
              </a:rPr>
              <a:t>2) Positively, we need to be led and walk after the Spirit (vs 16, 18 and 25). </a:t>
            </a:r>
          </a:p>
        </p:txBody>
      </p:sp>
    </p:spTree>
    <p:extLst>
      <p:ext uri="{BB962C8B-B14F-4D97-AF65-F5344CB8AC3E}">
        <p14:creationId xmlns:p14="http://schemas.microsoft.com/office/powerpoint/2010/main" val="219151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06D5-D0AF-B84E-2BA2-AF8D9D5DB4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65FF18-198B-11BF-B1EF-9E8DF79B2567}"/>
              </a:ext>
            </a:extLst>
          </p:cNvPr>
          <p:cNvSpPr>
            <a:spLocks noGrp="1"/>
          </p:cNvSpPr>
          <p:nvPr>
            <p:ph idx="1"/>
          </p:nvPr>
        </p:nvSpPr>
        <p:spPr/>
        <p:txBody>
          <a:bodyPr/>
          <a:lstStyle/>
          <a:p>
            <a:endParaRPr lang="en-US"/>
          </a:p>
        </p:txBody>
      </p:sp>
      <p:sp>
        <p:nvSpPr>
          <p:cNvPr id="4" name="Rectangle 2">
            <a:extLst>
              <a:ext uri="{FF2B5EF4-FFF2-40B4-BE49-F238E27FC236}">
                <a16:creationId xmlns:a16="http://schemas.microsoft.com/office/drawing/2014/main" id="{1B779474-E01B-B8B4-798B-AA931DAD2E8C}"/>
              </a:ext>
            </a:extLst>
          </p:cNvPr>
          <p:cNvSpPr>
            <a:spLocks noChangeArrowheads="1"/>
          </p:cNvSpPr>
          <p:nvPr/>
        </p:nvSpPr>
        <p:spPr bwMode="auto">
          <a:xfrm>
            <a:off x="136633" y="0"/>
            <a:ext cx="228024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Picture 3" descr="Living In Grace Blog: Effort versus earning">
            <a:extLst>
              <a:ext uri="{FF2B5EF4-FFF2-40B4-BE49-F238E27FC236}">
                <a16:creationId xmlns:a16="http://schemas.microsoft.com/office/drawing/2014/main" id="{9FA3A53F-6FF2-9C10-A6F6-9D07C15425C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8196" y="0"/>
            <a:ext cx="12280196" cy="688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48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5:16-26</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pPr marL="409575" indent="-409575">
              <a:buNone/>
            </a:pPr>
            <a:r>
              <a:rPr lang="en-US" sz="2800" kern="100" dirty="0">
                <a:latin typeface="Calibri" panose="020F0502020204030204" pitchFamily="34" charset="0"/>
                <a:cs typeface="Times New Roman" panose="02020603050405020304" pitchFamily="18" charset="0"/>
              </a:rPr>
              <a:t>2) Positively, we need to be led by and walk after the Spirit (vs 16, 18 and 25). </a:t>
            </a:r>
          </a:p>
          <a:p>
            <a:pPr marL="368300" indent="0">
              <a:buNone/>
            </a:pPr>
            <a:r>
              <a:rPr lang="en-US" sz="2800" kern="100" dirty="0">
                <a:latin typeface="Calibri" panose="020F0502020204030204" pitchFamily="34" charset="0"/>
                <a:cs typeface="Times New Roman" panose="02020603050405020304" pitchFamily="18" charset="0"/>
              </a:rPr>
              <a:t>Contrast two words used for walking in verses 16 and 25.</a:t>
            </a:r>
          </a:p>
          <a:p>
            <a:pPr marL="685800" indent="-317500"/>
            <a:r>
              <a:rPr lang="en-US" sz="2800" kern="100" dirty="0">
                <a:latin typeface="Calibri" panose="020F0502020204030204" pitchFamily="34" charset="0"/>
                <a:cs typeface="Times New Roman" panose="02020603050405020304" pitchFamily="18" charset="0"/>
              </a:rPr>
              <a:t>Vs 16 is ordinary walking.</a:t>
            </a:r>
          </a:p>
          <a:p>
            <a:pPr marL="685800" indent="-317500"/>
            <a:r>
              <a:rPr lang="en-US" sz="2800" kern="100" dirty="0">
                <a:latin typeface="Calibri" panose="020F0502020204030204" pitchFamily="34" charset="0"/>
                <a:cs typeface="Times New Roman" panose="02020603050405020304" pitchFamily="18" charset="0"/>
              </a:rPr>
              <a:t>Vs 25 – Greek </a:t>
            </a:r>
            <a:r>
              <a:rPr lang="el-GR" sz="2800" kern="100" dirty="0" err="1">
                <a:latin typeface="Calibri" panose="020F0502020204030204" pitchFamily="34" charset="0"/>
                <a:cs typeface="Times New Roman" panose="02020603050405020304" pitchFamily="18" charset="0"/>
              </a:rPr>
              <a:t>στοιχέω</a:t>
            </a:r>
            <a:r>
              <a:rPr lang="en-US" sz="2800" kern="100" dirty="0">
                <a:latin typeface="Calibri" panose="020F0502020204030204" pitchFamily="34" charset="0"/>
                <a:cs typeface="Times New Roman" panose="02020603050405020304" pitchFamily="18" charset="0"/>
              </a:rPr>
              <a:t> </a:t>
            </a:r>
            <a:r>
              <a:rPr lang="en-SG" sz="2400" b="0" i="1" dirty="0" err="1">
                <a:solidFill>
                  <a:srgbClr val="0A0A0A"/>
                </a:solidFill>
                <a:effectLst/>
                <a:latin typeface="arial" panose="020B0604020202020204" pitchFamily="34" charset="0"/>
              </a:rPr>
              <a:t>stoicheō</a:t>
            </a:r>
            <a:r>
              <a:rPr lang="en-SG" sz="2400" b="0" i="1" dirty="0">
                <a:solidFill>
                  <a:srgbClr val="0A0A0A"/>
                </a:solidFill>
                <a:effectLst/>
                <a:latin typeface="arial" panose="020B0604020202020204" pitchFamily="34" charset="0"/>
              </a:rPr>
              <a:t> </a:t>
            </a:r>
            <a:r>
              <a:rPr lang="en-SG" sz="2400" b="0" dirty="0">
                <a:solidFill>
                  <a:srgbClr val="0A0A0A"/>
                </a:solidFill>
                <a:effectLst/>
                <a:latin typeface="arial" panose="020B0604020202020204" pitchFamily="34" charset="0"/>
              </a:rPr>
              <a:t>Lit. “to proceed in a row as the march of a soldier, go in order.”</a:t>
            </a:r>
            <a:endParaRPr lang="en-US" sz="28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561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14943DB-8101-3AAF-4D80-675FB02A7DB8}"/>
              </a:ext>
            </a:extLst>
          </p:cNvPr>
          <p:cNvGraphicFramePr>
            <a:graphicFrameLocks noGrp="1"/>
          </p:cNvGraphicFramePr>
          <p:nvPr>
            <p:extLst>
              <p:ext uri="{D42A27DB-BD31-4B8C-83A1-F6EECF244321}">
                <p14:modId xmlns:p14="http://schemas.microsoft.com/office/powerpoint/2010/main" val="857708490"/>
              </p:ext>
            </p:extLst>
          </p:nvPr>
        </p:nvGraphicFramePr>
        <p:xfrm>
          <a:off x="321275" y="871136"/>
          <a:ext cx="11549450" cy="5828329"/>
        </p:xfrm>
        <a:graphic>
          <a:graphicData uri="http://schemas.openxmlformats.org/drawingml/2006/table">
            <a:tbl>
              <a:tblPr firstRow="1" firstCol="1" bandRow="1"/>
              <a:tblGrid>
                <a:gridCol w="3849390">
                  <a:extLst>
                    <a:ext uri="{9D8B030D-6E8A-4147-A177-3AD203B41FA5}">
                      <a16:colId xmlns:a16="http://schemas.microsoft.com/office/drawing/2014/main" val="1345329423"/>
                    </a:ext>
                  </a:extLst>
                </a:gridCol>
                <a:gridCol w="3849390">
                  <a:extLst>
                    <a:ext uri="{9D8B030D-6E8A-4147-A177-3AD203B41FA5}">
                      <a16:colId xmlns:a16="http://schemas.microsoft.com/office/drawing/2014/main" val="3414080781"/>
                    </a:ext>
                  </a:extLst>
                </a:gridCol>
                <a:gridCol w="3850670">
                  <a:extLst>
                    <a:ext uri="{9D8B030D-6E8A-4147-A177-3AD203B41FA5}">
                      <a16:colId xmlns:a16="http://schemas.microsoft.com/office/drawing/2014/main" val="1003506925"/>
                    </a:ext>
                  </a:extLst>
                </a:gridCol>
              </a:tblGrid>
              <a:tr h="1020726">
                <a:tc>
                  <a:txBody>
                    <a:bodyPr/>
                    <a:lstStyle/>
                    <a:p>
                      <a:pPr algn="l"/>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Unique Gospel</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Chapters 1–2</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Made Righteous by Faith</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Chapters 3–4</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kern="100" dirty="0">
                          <a:effectLst/>
                          <a:latin typeface="Calibri" panose="020F0502020204030204" pitchFamily="34" charset="0"/>
                          <a:ea typeface="Calibri" panose="020F0502020204030204" pitchFamily="34" charset="0"/>
                          <a:cs typeface="Times New Roman" panose="02020603050405020304" pitchFamily="18" charset="0"/>
                        </a:rPr>
                        <a:t>Freed to be Free</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Chapters 5–6</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32857592"/>
                  </a:ext>
                </a:extLst>
              </a:tr>
              <a:tr h="494270">
                <a:tc>
                  <a:txBody>
                    <a:bodyPr/>
                    <a:lstStyle/>
                    <a:p>
                      <a:pPr algn="l"/>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Biographical</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kern="100" dirty="0">
                          <a:effectLst/>
                          <a:latin typeface="Calibri" panose="020F0502020204030204" pitchFamily="34" charset="0"/>
                          <a:ea typeface="Calibri" panose="020F0502020204030204" pitchFamily="34" charset="0"/>
                          <a:cs typeface="Times New Roman" panose="02020603050405020304" pitchFamily="18" charset="0"/>
                        </a:rPr>
                        <a:t>Doctrinal</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kern="100" dirty="0">
                          <a:effectLst/>
                          <a:latin typeface="Calibri" panose="020F0502020204030204" pitchFamily="34" charset="0"/>
                          <a:ea typeface="Calibri" panose="020F0502020204030204" pitchFamily="34" charset="0"/>
                          <a:cs typeface="Times New Roman" panose="02020603050405020304" pitchFamily="18" charset="0"/>
                        </a:rPr>
                        <a:t>Practical</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560925019"/>
                  </a:ext>
                </a:extLst>
              </a:tr>
              <a:tr h="494270">
                <a:tc>
                  <a:txBody>
                    <a:bodyPr/>
                    <a:lstStyle/>
                    <a:p>
                      <a:pPr algn="l"/>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Message of the Apostle</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Redemption of Christ</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Walk of the Holy Spirit</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390250010"/>
                  </a:ext>
                </a:extLst>
              </a:tr>
              <a:tr h="494270">
                <a:tc>
                  <a:txBody>
                    <a:bodyPr/>
                    <a:lstStyle/>
                    <a:p>
                      <a:pPr algn="l"/>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Gospel is true!</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Gospel is superior!</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Gospel is freedom!</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327030994"/>
                  </a:ext>
                </a:extLst>
              </a:tr>
              <a:tr h="494270">
                <a:tc>
                  <a:txBody>
                    <a:bodyPr/>
                    <a:lstStyle/>
                    <a:p>
                      <a:pPr algn="l"/>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Grace Defended</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kern="100" dirty="0">
                          <a:effectLst/>
                          <a:latin typeface="Calibri" panose="020F0502020204030204" pitchFamily="34" charset="0"/>
                          <a:ea typeface="Calibri" panose="020F0502020204030204" pitchFamily="34" charset="0"/>
                          <a:cs typeface="Times New Roman" panose="02020603050405020304" pitchFamily="18" charset="0"/>
                        </a:rPr>
                        <a:t>Grace Expounded</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kern="100" dirty="0">
                          <a:effectLst/>
                          <a:latin typeface="Calibri" panose="020F0502020204030204" pitchFamily="34" charset="0"/>
                          <a:ea typeface="Calibri" panose="020F0502020204030204" pitchFamily="34" charset="0"/>
                          <a:cs typeface="Times New Roman" panose="02020603050405020304" pitchFamily="18" charset="0"/>
                        </a:rPr>
                        <a:t>Grace Applied</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765631870"/>
                  </a:ext>
                </a:extLst>
              </a:tr>
              <a:tr h="2471353">
                <a:tc>
                  <a:txBody>
                    <a:bodyPr/>
                    <a:lstStyle/>
                    <a:p>
                      <a:pPr algn="l"/>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Verse: "I have been crucified with Christ. It is no longer I who live, but Christ who lives in me." (Gal 2:20)</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kern="100" dirty="0">
                          <a:effectLst/>
                          <a:latin typeface="Calibri" panose="020F0502020204030204" pitchFamily="34" charset="0"/>
                          <a:ea typeface="Calibri" panose="020F0502020204030204" pitchFamily="34" charset="0"/>
                          <a:cs typeface="Times New Roman" panose="02020603050405020304" pitchFamily="18" charset="0"/>
                        </a:rPr>
                        <a:t>Key Verse: "And because you are sons, God has sent the Spirit of his Son into our hearts, crying, 'Abba! Father!'" (Gal 4:6)</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kern="100" dirty="0">
                          <a:effectLst/>
                          <a:latin typeface="Calibri" panose="020F0502020204030204" pitchFamily="34" charset="0"/>
                          <a:ea typeface="Calibri" panose="020F0502020204030204" pitchFamily="34" charset="0"/>
                          <a:cs typeface="Times New Roman" panose="02020603050405020304" pitchFamily="18" charset="0"/>
                        </a:rPr>
                        <a:t>Key Verse: "For freedom, Christ has set us free; stand firm therefore, and do not submit again to a yoke of slavery." (Gal 5:1)</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130917538"/>
                  </a:ext>
                </a:extLst>
              </a:tr>
            </a:tbl>
          </a:graphicData>
        </a:graphic>
      </p:graphicFrame>
      <p:sp>
        <p:nvSpPr>
          <p:cNvPr id="2" name="Title 1">
            <a:extLst>
              <a:ext uri="{FF2B5EF4-FFF2-40B4-BE49-F238E27FC236}">
                <a16:creationId xmlns:a16="http://schemas.microsoft.com/office/drawing/2014/main" id="{341FA8B0-C325-001A-3A7E-BBB30FF943EC}"/>
              </a:ext>
            </a:extLst>
          </p:cNvPr>
          <p:cNvSpPr>
            <a:spLocks noGrp="1"/>
          </p:cNvSpPr>
          <p:nvPr>
            <p:ph type="title"/>
          </p:nvPr>
        </p:nvSpPr>
        <p:spPr>
          <a:xfrm>
            <a:off x="838200" y="1"/>
            <a:ext cx="10515600" cy="871136"/>
          </a:xfrm>
        </p:spPr>
        <p:txBody>
          <a:bodyPr/>
          <a:lstStyle/>
          <a:p>
            <a:pPr algn="ctr"/>
            <a:r>
              <a:rPr lang="en-US" b="1" dirty="0">
                <a:latin typeface="Arial" panose="020B0604020202020204" pitchFamily="34" charset="0"/>
                <a:cs typeface="Arial" panose="020B0604020202020204" pitchFamily="34" charset="0"/>
              </a:rPr>
              <a:t>Galatians</a:t>
            </a:r>
            <a:r>
              <a:rPr lang="en-US" b="1" baseline="0" dirty="0">
                <a:latin typeface="Arial" panose="020B0604020202020204" pitchFamily="34" charset="0"/>
                <a:cs typeface="Arial" panose="020B0604020202020204" pitchFamily="34" charset="0"/>
              </a:rPr>
              <a:t> Overview</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443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93EF-EC8F-B79B-8EF6-3CFE5D98B217}"/>
              </a:ext>
            </a:extLst>
          </p:cNvPr>
          <p:cNvSpPr>
            <a:spLocks noGrp="1"/>
          </p:cNvSpPr>
          <p:nvPr>
            <p:ph type="title"/>
          </p:nvPr>
        </p:nvSpPr>
        <p:spPr/>
        <p:txBody>
          <a:bodyPr>
            <a:normAutofit/>
          </a:bodyPr>
          <a:lstStyle/>
          <a:p>
            <a:r>
              <a:rPr lang="en-US" sz="6000" b="1" dirty="0">
                <a:latin typeface="Chalkboard SE" panose="03050602040202020205" pitchFamily="66" charset="77"/>
              </a:rPr>
              <a:t>John Stott</a:t>
            </a:r>
          </a:p>
        </p:txBody>
      </p:sp>
      <p:sp>
        <p:nvSpPr>
          <p:cNvPr id="3" name="Content Placeholder 2">
            <a:extLst>
              <a:ext uri="{FF2B5EF4-FFF2-40B4-BE49-F238E27FC236}">
                <a16:creationId xmlns:a16="http://schemas.microsoft.com/office/drawing/2014/main" id="{7201E94D-30AA-2D57-A07B-7E2BE13B825E}"/>
              </a:ext>
            </a:extLst>
          </p:cNvPr>
          <p:cNvSpPr>
            <a:spLocks noGrp="1"/>
          </p:cNvSpPr>
          <p:nvPr>
            <p:ph idx="1"/>
          </p:nvPr>
        </p:nvSpPr>
        <p:spPr>
          <a:xfrm>
            <a:off x="964407" y="2099261"/>
            <a:ext cx="10415586" cy="3581400"/>
          </a:xfrm>
        </p:spPr>
        <p:txBody>
          <a:bodyPr>
            <a:noAutofit/>
          </a:bodyPr>
          <a:lstStyle/>
          <a:p>
            <a:pPr marL="0" indent="0">
              <a:buNone/>
            </a:pPr>
            <a:r>
              <a:rPr lang="en-US" sz="3600" b="1" dirty="0">
                <a:latin typeface="Chalkboard SE" panose="03050602040202020205" pitchFamily="66" charset="77"/>
              </a:rPr>
              <a:t>"This will be seen in our whole way of life - in the leisure occupations we pursue, the books we read, and the friendships we make…. In all these ways, we occupy ourselves in spiritual things. It is not enough to yield passively to the Spirit's control; we must also walk actively in the Spirit's way."</a:t>
            </a:r>
          </a:p>
          <a:p>
            <a:pPr marL="0" indent="0">
              <a:buNone/>
            </a:pPr>
            <a:r>
              <a:rPr lang="en-US" sz="1600" b="1" dirty="0">
                <a:latin typeface="Chalkboard SE" panose="03050602040202020205" pitchFamily="66" charset="77"/>
              </a:rPr>
              <a:t>John Stott, </a:t>
            </a:r>
            <a:r>
              <a:rPr lang="en-US" sz="1600" b="1" i="1" dirty="0">
                <a:latin typeface="Chalkboard SE" panose="03050602040202020205" pitchFamily="66" charset="77"/>
              </a:rPr>
              <a:t>The Message of Galatians</a:t>
            </a:r>
            <a:r>
              <a:rPr lang="en-US" sz="1600" b="1" dirty="0">
                <a:latin typeface="Chalkboard SE" panose="03050602040202020205" pitchFamily="66" charset="77"/>
              </a:rPr>
              <a:t> (Leicester: InterVarsity, 1984), page 134</a:t>
            </a:r>
          </a:p>
        </p:txBody>
      </p:sp>
      <p:pic>
        <p:nvPicPr>
          <p:cNvPr id="1026" name="Picture 2" descr="John Stott | People | Christianity Today">
            <a:extLst>
              <a:ext uri="{FF2B5EF4-FFF2-40B4-BE49-F238E27FC236}">
                <a16:creationId xmlns:a16="http://schemas.microsoft.com/office/drawing/2014/main" id="{8D7EDCA6-2FDA-907C-5754-DB845DB4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9828" y="1"/>
            <a:ext cx="3152172" cy="177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04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BC2D-8525-BF97-AC15-28EA1552D7AF}"/>
              </a:ext>
            </a:extLst>
          </p:cNvPr>
          <p:cNvSpPr>
            <a:spLocks noGrp="1"/>
          </p:cNvSpPr>
          <p:nvPr>
            <p:ph type="title"/>
          </p:nvPr>
        </p:nvSpPr>
        <p:spPr>
          <a:xfrm>
            <a:off x="392907" y="200025"/>
            <a:ext cx="12044362" cy="1485900"/>
          </a:xfrm>
        </p:spPr>
        <p:txBody>
          <a:bodyPr>
            <a:noAutofit/>
          </a:bodyPr>
          <a:lstStyle/>
          <a:p>
            <a:pPr algn="ctr"/>
            <a:r>
              <a:rPr lang="en-US" sz="5400" dirty="0">
                <a:solidFill>
                  <a:schemeClr val="bg1"/>
                </a:solidFill>
              </a:rPr>
              <a:t>A prayer as you go to your workplace</a:t>
            </a:r>
          </a:p>
        </p:txBody>
      </p:sp>
      <p:sp>
        <p:nvSpPr>
          <p:cNvPr id="3" name="Content Placeholder 2">
            <a:extLst>
              <a:ext uri="{FF2B5EF4-FFF2-40B4-BE49-F238E27FC236}">
                <a16:creationId xmlns:a16="http://schemas.microsoft.com/office/drawing/2014/main" id="{8523C33A-600E-E0E7-BADF-51D2FB76C823}"/>
              </a:ext>
            </a:extLst>
          </p:cNvPr>
          <p:cNvSpPr>
            <a:spLocks noGrp="1"/>
          </p:cNvSpPr>
          <p:nvPr>
            <p:ph idx="1"/>
          </p:nvPr>
        </p:nvSpPr>
        <p:spPr>
          <a:xfrm>
            <a:off x="1143001" y="1281524"/>
            <a:ext cx="10944224" cy="5288238"/>
          </a:xfrm>
        </p:spPr>
        <p:txBody>
          <a:bodyPr>
            <a:normAutofit/>
          </a:bodyPr>
          <a:lstStyle/>
          <a:p>
            <a:pPr marL="0" indent="0">
              <a:buNone/>
            </a:pPr>
            <a:r>
              <a:rPr lang="en-US" sz="3600" b="1" dirty="0">
                <a:solidFill>
                  <a:schemeClr val="bg1"/>
                </a:solidFill>
              </a:rPr>
              <a:t>"My heavenly Father, as I enter this workplace I bring your presence with me. I seek and desire to speak and reflect Your peace, Your grace, Your mercy, and Your perfect order to all that I meet with today. I acknowledge and submit to your Lordship over all that will be spoken, thought, decided, and accomplished this day. Help me to be led by Your Spirit every minute of my life and work today. Be glorified today in me, in Jesus' name. Amen.”</a:t>
            </a:r>
          </a:p>
          <a:p>
            <a:pPr marL="0" indent="0">
              <a:buNone/>
            </a:pPr>
            <a:r>
              <a:rPr lang="en-US" b="1" dirty="0">
                <a:solidFill>
                  <a:schemeClr val="bg1"/>
                </a:solidFill>
              </a:rPr>
              <a:t>—Adapted from David W. Gill, </a:t>
            </a:r>
            <a:r>
              <a:rPr lang="en-US" b="1" i="1" dirty="0">
                <a:solidFill>
                  <a:schemeClr val="bg1"/>
                </a:solidFill>
              </a:rPr>
              <a:t>Workplace Discipleship 101 </a:t>
            </a:r>
            <a:r>
              <a:rPr lang="en-US" b="1" dirty="0">
                <a:solidFill>
                  <a:schemeClr val="bg1"/>
                </a:solidFill>
              </a:rPr>
              <a:t>(Hendrickson, 2020), page 21</a:t>
            </a:r>
          </a:p>
        </p:txBody>
      </p:sp>
    </p:spTree>
    <p:extLst>
      <p:ext uri="{BB962C8B-B14F-4D97-AF65-F5344CB8AC3E}">
        <p14:creationId xmlns:p14="http://schemas.microsoft.com/office/powerpoint/2010/main" val="2729510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6993" y="1375602"/>
            <a:ext cx="2678874" cy="2522151"/>
          </a:xfrm>
        </p:spPr>
        <p:txBody>
          <a:bodyPr/>
          <a:lstStyle/>
          <a:p>
            <a:pPr algn="r"/>
            <a:r>
              <a:rPr lang="en-US" dirty="0"/>
              <a:t>Black</a:t>
            </a:r>
          </a:p>
        </p:txBody>
      </p:sp>
    </p:spTree>
    <p:extLst>
      <p:ext uri="{BB962C8B-B14F-4D97-AF65-F5344CB8AC3E}">
        <p14:creationId xmlns:p14="http://schemas.microsoft.com/office/powerpoint/2010/main" val="385964530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t>
            </a:r>
            <a:r>
              <a:rPr kumimoji="0" lang="en-US" sz="4267" b="1" i="0" u="none" strike="noStrike" kern="1200" cap="none" spc="0" normalizeH="0" baseline="0" noProof="0">
                <a:ln>
                  <a:noFill/>
                </a:ln>
                <a:solidFill>
                  <a:srgbClr val="FFFFFF"/>
                </a:solidFill>
                <a:effectLst/>
                <a:uLnTx/>
                <a:uFillTx/>
                <a:latin typeface="Arial" charset="0"/>
                <a:ea typeface="ＭＳ Ｐゴシック" charset="0"/>
                <a:cs typeface="Arial" charset="0"/>
              </a:rPr>
              <a:t>and notes </a:t>
            </a: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E18136-8B2E-962B-FEFD-B07F95D6CA5F}"/>
              </a:ext>
            </a:extLst>
          </p:cNvPr>
          <p:cNvPicPr>
            <a:picLocks noChangeAspect="1"/>
          </p:cNvPicPr>
          <p:nvPr/>
        </p:nvPicPr>
        <p:blipFill>
          <a:blip r:embed="rId2"/>
          <a:stretch>
            <a:fillRect/>
          </a:stretch>
        </p:blipFill>
        <p:spPr>
          <a:xfrm>
            <a:off x="1536158" y="-1"/>
            <a:ext cx="9124125" cy="6861341"/>
          </a:xfrm>
          <a:prstGeom prst="rect">
            <a:avLst/>
          </a:prstGeom>
        </p:spPr>
      </p:pic>
    </p:spTree>
    <p:extLst>
      <p:ext uri="{BB962C8B-B14F-4D97-AF65-F5344CB8AC3E}">
        <p14:creationId xmlns:p14="http://schemas.microsoft.com/office/powerpoint/2010/main" val="2564275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Did Shakespeare Write? - No Sweat Shakespeare">
            <a:extLst>
              <a:ext uri="{FF2B5EF4-FFF2-40B4-BE49-F238E27FC236}">
                <a16:creationId xmlns:a16="http://schemas.microsoft.com/office/drawing/2014/main" id="{9568018D-BACD-152B-ECB5-2ED4E1B6C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95" y="781050"/>
            <a:ext cx="11420410"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43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5:1-12</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r>
              <a:rPr lang="en-US" sz="2800" kern="100" dirty="0">
                <a:latin typeface="Calibri" panose="020F0502020204030204" pitchFamily="34" charset="0"/>
                <a:ea typeface="Calibri" panose="020F0502020204030204" pitchFamily="34" charset="0"/>
                <a:cs typeface="Times New Roman" panose="02020603050405020304" pitchFamily="18" charset="0"/>
              </a:rPr>
              <a:t>V</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 1-6: Addressing the Galatians who were  seeking to follow the Judaizers. </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latin typeface="Calibri" panose="020F0502020204030204" pitchFamily="34" charset="0"/>
                <a:ea typeface="Calibri" panose="020F0502020204030204" pitchFamily="34" charset="0"/>
                <a:cs typeface="Times New Roman" panose="02020603050405020304" pitchFamily="18" charset="0"/>
              </a:rPr>
              <a:t>V</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 7-12 Addressing the false teachers and their activity.</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8142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latians 5:1 ESV - Bible Study, Meaning, Images, Commentaries,  Devotionals, and more...">
            <a:extLst>
              <a:ext uri="{FF2B5EF4-FFF2-40B4-BE49-F238E27FC236}">
                <a16:creationId xmlns:a16="http://schemas.microsoft.com/office/drawing/2014/main" id="{C86356D1-3CAC-ED2B-E8B4-086AD1B11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752" y="0"/>
            <a:ext cx="75805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67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5:1-6</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405115" y="1749583"/>
            <a:ext cx="11586258" cy="4604987"/>
          </a:xfrm>
        </p:spPr>
        <p:txBody>
          <a:bodyPr>
            <a:noAutofit/>
          </a:bodyPr>
          <a:lstStyle/>
          <a:p>
            <a:r>
              <a:rPr lang="en-US" sz="2800" dirty="0">
                <a:latin typeface="Calibri" panose="020F0502020204030204" pitchFamily="34" charset="0"/>
                <a:cs typeface="Calibri" panose="020F0502020204030204" pitchFamily="34" charset="0"/>
              </a:rPr>
              <a:t>Circumcision was a physical mark with theological significance – setting Israel apart as God’s covenantal people.</a:t>
            </a:r>
          </a:p>
          <a:p>
            <a:pPr marL="0" indent="0" algn="l" fontAlgn="base">
              <a:buNone/>
            </a:pPr>
            <a:r>
              <a:rPr lang="en-SG" sz="2400" b="0" i="0" dirty="0">
                <a:solidFill>
                  <a:srgbClr val="23221F"/>
                </a:solidFill>
                <a:effectLst/>
                <a:latin typeface="Calibri" panose="020F0502020204030204" pitchFamily="34" charset="0"/>
                <a:cs typeface="Calibri" panose="020F0502020204030204" pitchFamily="34" charset="0"/>
              </a:rPr>
              <a:t>“This is My covenant, which you shall keep, between Me and you and your descendants after you: every male among you shall be circumcised.” (Genesis 17:10)</a:t>
            </a:r>
          </a:p>
          <a:p>
            <a:pPr marL="0" indent="0" fontAlgn="base">
              <a:buNone/>
            </a:pPr>
            <a:r>
              <a:rPr lang="en-US" sz="2400" dirty="0">
                <a:latin typeface="Calibri" panose="020F0502020204030204" pitchFamily="34" charset="0"/>
                <a:cs typeface="Calibri" panose="020F0502020204030204" pitchFamily="34" charset="0"/>
              </a:rPr>
              <a:t>“But some men came down from Judea and were teaching the brothers, 'Unless you are circumcised according to the custom of Moses, you cannot be saved.'”(Acts 15:1)</a:t>
            </a:r>
          </a:p>
          <a:p>
            <a:pPr fontAlgn="base"/>
            <a:r>
              <a:rPr lang="en-US" sz="2800" kern="100" dirty="0">
                <a:effectLst/>
                <a:latin typeface="Calibri" panose="020F0502020204030204" pitchFamily="34" charset="0"/>
                <a:ea typeface="Calibri" panose="020F0502020204030204" pitchFamily="34" charset="0"/>
                <a:cs typeface="Calibri" panose="020F0502020204030204" pitchFamily="34" charset="0"/>
              </a:rPr>
              <a:t>Vs 2-4 – To be circumcised is to be "severed from Christ…fallen away from grace."</a:t>
            </a:r>
          </a:p>
          <a:p>
            <a:pPr marL="0" indent="0" fontAlgn="base">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272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5:1-6</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r>
              <a:rPr lang="en-US" sz="2800" kern="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Vs 2-4 – To be circumcised is to be "severed from Christ…fallen away from grace."</a:t>
            </a:r>
          </a:p>
          <a:p>
            <a:r>
              <a:rPr lang="en-US" sz="2800" kern="100" dirty="0">
                <a:latin typeface="Calibri" panose="020F0502020204030204" pitchFamily="34" charset="0"/>
                <a:ea typeface="Calibri" panose="020F0502020204030204" pitchFamily="34" charset="0"/>
                <a:cs typeface="Times New Roman" panose="02020603050405020304" pitchFamily="18" charset="0"/>
              </a:rPr>
              <a:t>Vs 5-6 – For through the Spirit by faith we are </a:t>
            </a:r>
            <a:r>
              <a:rPr lang="en-US" sz="2800" b="1" kern="100" dirty="0">
                <a:latin typeface="Calibri" panose="020F0502020204030204" pitchFamily="34" charset="0"/>
                <a:ea typeface="Calibri" panose="020F0502020204030204" pitchFamily="34" charset="0"/>
                <a:cs typeface="Times New Roman" panose="02020603050405020304" pitchFamily="18" charset="0"/>
              </a:rPr>
              <a:t>WAITING</a:t>
            </a:r>
            <a:r>
              <a:rPr lang="en-US" sz="2800" kern="100" dirty="0">
                <a:latin typeface="Calibri" panose="020F0502020204030204" pitchFamily="34" charset="0"/>
                <a:ea typeface="Calibri" panose="020F0502020204030204" pitchFamily="34" charset="0"/>
                <a:cs typeface="Times New Roman" panose="02020603050405020304" pitchFamily="18" charset="0"/>
              </a:rPr>
              <a:t> for the hope 	       of righteousness.</a:t>
            </a:r>
          </a:p>
          <a:p>
            <a:pPr marL="0" indent="0">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What matters is faith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WORKING</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through love.</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060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5:7-12</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599090" y="1853754"/>
            <a:ext cx="11361682" cy="4808872"/>
          </a:xfrm>
        </p:spPr>
        <p:txBody>
          <a:bodyPr>
            <a:normAutofit/>
          </a:bodyPr>
          <a:lstStyle/>
          <a:p>
            <a:r>
              <a:rPr lang="en-US" sz="2800" kern="100" dirty="0">
                <a:latin typeface="Calibri" panose="020F0502020204030204" pitchFamily="34" charset="0"/>
                <a:ea typeface="Calibri" panose="020F0502020204030204" pitchFamily="34" charset="0"/>
                <a:cs typeface="Times New Roman" panose="02020603050405020304" pitchFamily="18" charset="0"/>
              </a:rPr>
              <a:t>V</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 7 Paul likens the Christian life to a race. Who stopped you from running? </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Vs 8 – Such teaching (persuasion) is not from God. </a:t>
            </a: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Vs 9 - A little leaven (false teaching) affects the whole lump (body).</a:t>
            </a: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Vs 10 – Paul is confident they will stay strong and judge the false teachers.</a:t>
            </a:r>
          </a:p>
          <a:p>
            <a:r>
              <a:rPr lang="en-US" sz="2800" kern="100" dirty="0">
                <a:latin typeface="Calibri" panose="020F0502020204030204" pitchFamily="34" charset="0"/>
                <a:cs typeface="Times New Roman" panose="02020603050405020304" pitchFamily="18" charset="0"/>
              </a:rPr>
              <a:t>Vs 11 - If Paul taught circumcision, why would his preaching of the cross be so opposed by Jewish people? Paul wishes these false teacher that they "castrate" themselves.</a:t>
            </a:r>
            <a:endParaRPr lang="en-US" dirty="0"/>
          </a:p>
        </p:txBody>
      </p:sp>
    </p:spTree>
    <p:extLst>
      <p:ext uri="{BB962C8B-B14F-4D97-AF65-F5344CB8AC3E}">
        <p14:creationId xmlns:p14="http://schemas.microsoft.com/office/powerpoint/2010/main" val="26286642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5.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6.xml><?xml version="1.0" encoding="utf-8"?>
<a:theme xmlns:a="http://schemas.openxmlformats.org/drawingml/2006/main" name="1_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1131</TotalTime>
  <Words>1399</Words>
  <Application>Microsoft Macintosh PowerPoint</Application>
  <PresentationFormat>Widescreen</PresentationFormat>
  <Paragraphs>96</Paragraphs>
  <Slides>23</Slides>
  <Notes>3</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23</vt:i4>
      </vt:variant>
    </vt:vector>
  </HeadingPairs>
  <TitlesOfParts>
    <vt:vector size="44" baseType="lpstr">
      <vt:lpstr>blbGentium</vt:lpstr>
      <vt:lpstr>Arial</vt:lpstr>
      <vt:lpstr>Arial</vt:lpstr>
      <vt:lpstr>Calibri</vt:lpstr>
      <vt:lpstr>Calibri Light</vt:lpstr>
      <vt:lpstr>Chalkboard SE</vt:lpstr>
      <vt:lpstr>Franklin Gothic Book</vt:lpstr>
      <vt:lpstr>Gill Sans MT</vt:lpstr>
      <vt:lpstr>Rockwell</vt:lpstr>
      <vt:lpstr>Rockwell Condensed</vt:lpstr>
      <vt:lpstr>Rockwell Extra Bold</vt:lpstr>
      <vt:lpstr>Times New Roman</vt:lpstr>
      <vt:lpstr>Wingdings</vt:lpstr>
      <vt:lpstr>Wood Type</vt:lpstr>
      <vt:lpstr>Gallery</vt:lpstr>
      <vt:lpstr>Office Theme</vt:lpstr>
      <vt:lpstr>Atlas</vt:lpstr>
      <vt:lpstr>Crop</vt:lpstr>
      <vt:lpstr>1_Crop</vt:lpstr>
      <vt:lpstr>Orbit</vt:lpstr>
      <vt:lpstr>1_Orbit</vt:lpstr>
      <vt:lpstr>Freed to be free THE LETTER TO THE GALATIANS</vt:lpstr>
      <vt:lpstr>Galatians Overview</vt:lpstr>
      <vt:lpstr>PowerPoint Presentation</vt:lpstr>
      <vt:lpstr>PowerPoint Presentation</vt:lpstr>
      <vt:lpstr>Galatians 5:1-12</vt:lpstr>
      <vt:lpstr>PowerPoint Presentation</vt:lpstr>
      <vt:lpstr>Galatians 5:1-6</vt:lpstr>
      <vt:lpstr>Galatians 5:1-6</vt:lpstr>
      <vt:lpstr>Galatians 5:7-12</vt:lpstr>
      <vt:lpstr>Galatians 5:13-15</vt:lpstr>
      <vt:lpstr>Galatians 5:16-26</vt:lpstr>
      <vt:lpstr>Galatians 5:16-26</vt:lpstr>
      <vt:lpstr>Galatians 5:16-26</vt:lpstr>
      <vt:lpstr>Galatians 5:16-26</vt:lpstr>
      <vt:lpstr>Pray adapted from https://servantsofgrace.org/crucified-with-christ-how-the-cross-kills-sin </vt:lpstr>
      <vt:lpstr>Galatians 5:16-26</vt:lpstr>
      <vt:lpstr>Galatians 5:16-26</vt:lpstr>
      <vt:lpstr>PowerPoint Presentation</vt:lpstr>
      <vt:lpstr>Galatians 5:16-26</vt:lpstr>
      <vt:lpstr>John Stott</vt:lpstr>
      <vt:lpstr>A prayer as you go to your workplace</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 to be free THE LETTER TO THE GALATIANS</dc:title>
  <dc:creator>Manik Corea</dc:creator>
  <cp:lastModifiedBy>Rick Griffith</cp:lastModifiedBy>
  <cp:revision>8</cp:revision>
  <dcterms:created xsi:type="dcterms:W3CDTF">2023-06-07T07:38:58Z</dcterms:created>
  <dcterms:modified xsi:type="dcterms:W3CDTF">2023-06-11T13:03:21Z</dcterms:modified>
</cp:coreProperties>
</file>