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Lst>
  <p:notesMasterIdLst>
    <p:notesMasterId r:id="rId49"/>
  </p:notesMasterIdLst>
  <p:handoutMasterIdLst>
    <p:handoutMasterId r:id="rId50"/>
  </p:handoutMasterIdLst>
  <p:sldIdLst>
    <p:sldId id="4346" r:id="rId3"/>
    <p:sldId id="4385" r:id="rId4"/>
    <p:sldId id="4340" r:id="rId5"/>
    <p:sldId id="4343" r:id="rId6"/>
    <p:sldId id="4342" r:id="rId7"/>
    <p:sldId id="4360" r:id="rId8"/>
    <p:sldId id="4361" r:id="rId9"/>
    <p:sldId id="4349" r:id="rId10"/>
    <p:sldId id="4382" r:id="rId11"/>
    <p:sldId id="4344" r:id="rId12"/>
    <p:sldId id="4352" r:id="rId13"/>
    <p:sldId id="4354" r:id="rId14"/>
    <p:sldId id="4097" r:id="rId15"/>
    <p:sldId id="4364" r:id="rId16"/>
    <p:sldId id="4365" r:id="rId17"/>
    <p:sldId id="4367" r:id="rId18"/>
    <p:sldId id="4370" r:id="rId19"/>
    <p:sldId id="4369" r:id="rId20"/>
    <p:sldId id="4368" r:id="rId21"/>
    <p:sldId id="4366" r:id="rId22"/>
    <p:sldId id="4375" r:id="rId23"/>
    <p:sldId id="4371" r:id="rId24"/>
    <p:sldId id="4350" r:id="rId25"/>
    <p:sldId id="4383" r:id="rId26"/>
    <p:sldId id="4351" r:id="rId27"/>
    <p:sldId id="4357" r:id="rId28"/>
    <p:sldId id="4358" r:id="rId29"/>
    <p:sldId id="4359" r:id="rId30"/>
    <p:sldId id="4356" r:id="rId31"/>
    <p:sldId id="4373" r:id="rId32"/>
    <p:sldId id="4372" r:id="rId33"/>
    <p:sldId id="4374" r:id="rId34"/>
    <p:sldId id="4345" r:id="rId35"/>
    <p:sldId id="4376" r:id="rId36"/>
    <p:sldId id="4339" r:id="rId37"/>
    <p:sldId id="4377" r:id="rId38"/>
    <p:sldId id="4378" r:id="rId39"/>
    <p:sldId id="4341" r:id="rId40"/>
    <p:sldId id="4384" r:id="rId41"/>
    <p:sldId id="4353" r:id="rId42"/>
    <p:sldId id="4380" r:id="rId43"/>
    <p:sldId id="4363" r:id="rId44"/>
    <p:sldId id="4379" r:id="rId45"/>
    <p:sldId id="4381" r:id="rId46"/>
    <p:sldId id="267" r:id="rId47"/>
    <p:sldId id="350"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19E"/>
    <a:srgbClr val="027C25"/>
    <a:srgbClr val="6D553E"/>
    <a:srgbClr val="D5B591"/>
    <a:srgbClr val="7E4F38"/>
    <a:srgbClr val="DCC19D"/>
    <a:srgbClr val="E3CDAB"/>
    <a:srgbClr val="DCC29F"/>
    <a:srgbClr val="AB0000"/>
    <a:srgbClr val="FED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2" autoAdjust="0"/>
    <p:restoredTop sz="94557" autoAdjust="0"/>
  </p:normalViewPr>
  <p:slideViewPr>
    <p:cSldViewPr snapToGrid="0">
      <p:cViewPr varScale="1">
        <p:scale>
          <a:sx n="87" d="100"/>
          <a:sy n="87" d="100"/>
        </p:scale>
        <p:origin x="1056" y="192"/>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FB33CA-CD06-4F94-9C52-05617A4E1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429B38-6E76-4DDC-863E-82AD5B5FDE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E1203B-3C6A-493A-8106-86C407CD04D1}" type="datetimeFigureOut">
              <a:rPr lang="en-US" smtClean="0"/>
              <a:t>5/7/23</a:t>
            </a:fld>
            <a:endParaRPr lang="en-US"/>
          </a:p>
        </p:txBody>
      </p:sp>
      <p:sp>
        <p:nvSpPr>
          <p:cNvPr id="4" name="Footer Placeholder 3">
            <a:extLst>
              <a:ext uri="{FF2B5EF4-FFF2-40B4-BE49-F238E27FC236}">
                <a16:creationId xmlns:a16="http://schemas.microsoft.com/office/drawing/2014/main" id="{5D91E667-ADF1-4145-B377-302C1D038E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690D81-7C21-4828-B368-0AFC1AD303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938219-5EF6-4946-82AF-DE42B150DADD}" type="slidenum">
              <a:rPr lang="en-US" smtClean="0"/>
              <a:t>‹#›</a:t>
            </a:fld>
            <a:endParaRPr lang="en-US"/>
          </a:p>
        </p:txBody>
      </p:sp>
    </p:spTree>
    <p:extLst>
      <p:ext uri="{BB962C8B-B14F-4D97-AF65-F5344CB8AC3E}">
        <p14:creationId xmlns:p14="http://schemas.microsoft.com/office/powerpoint/2010/main" val="137449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C49A6-D690-F742-8330-B8DDFCA1F273}" type="datetimeFigureOut">
              <a:rPr lang="en-US" smtClean="0"/>
              <a:t>5/7/23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9C33E-3F68-0147-A115-013FD40ACB66}" type="slidenum">
              <a:rPr lang="en-US" smtClean="0"/>
              <a:t>‹#›</a:t>
            </a:fld>
            <a:endParaRPr lang="en-US"/>
          </a:p>
        </p:txBody>
      </p:sp>
    </p:spTree>
    <p:extLst>
      <p:ext uri="{BB962C8B-B14F-4D97-AF65-F5344CB8AC3E}">
        <p14:creationId xmlns:p14="http://schemas.microsoft.com/office/powerpoint/2010/main" val="3358380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32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845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9C33E-3F68-0147-A115-013FD40ACB66}" type="slidenum">
              <a:rPr lang="en-US" smtClean="0"/>
              <a:t>32</a:t>
            </a:fld>
            <a:endParaRPr lang="en-US"/>
          </a:p>
        </p:txBody>
      </p:sp>
    </p:spTree>
    <p:extLst>
      <p:ext uri="{BB962C8B-B14F-4D97-AF65-F5344CB8AC3E}">
        <p14:creationId xmlns:p14="http://schemas.microsoft.com/office/powerpoint/2010/main" val="2075337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04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33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63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40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616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730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321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9730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868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2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7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39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10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67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31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65DC19-8BC9-4B03-9D9D-04B6C6BA09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275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63610-ED78-47E1-A701-D7A1F63A94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2797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747882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5256006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445125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3556886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9507784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9514109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69858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19563118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6418121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073154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98236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3215126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3" name="Picture 2">
            <a:extLst>
              <a:ext uri="{FF2B5EF4-FFF2-40B4-BE49-F238E27FC236}">
                <a16:creationId xmlns:a16="http://schemas.microsoft.com/office/drawing/2014/main" id="{9BAD67A7-4D92-4B99-98C0-65F02ACA7A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65042" y="62528"/>
            <a:ext cx="2107151" cy="1424736"/>
          </a:xfrm>
          <a:prstGeom prst="rect">
            <a:avLst/>
          </a:prstGeom>
        </p:spPr>
      </p:pic>
    </p:spTree>
    <p:extLst>
      <p:ext uri="{BB962C8B-B14F-4D97-AF65-F5344CB8AC3E}">
        <p14:creationId xmlns:p14="http://schemas.microsoft.com/office/powerpoint/2010/main" val="237541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3" name="Picture 2">
            <a:extLst>
              <a:ext uri="{FF2B5EF4-FFF2-40B4-BE49-F238E27FC236}">
                <a16:creationId xmlns:a16="http://schemas.microsoft.com/office/drawing/2014/main" id="{449FCBA7-D4FD-42D5-BF3C-63AF3068BA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4473"/>
            <a:ext cx="2247900" cy="1452911"/>
          </a:xfrm>
          <a:prstGeom prst="rect">
            <a:avLst/>
          </a:prstGeom>
        </p:spPr>
      </p:pic>
    </p:spTree>
    <p:extLst>
      <p:ext uri="{BB962C8B-B14F-4D97-AF65-F5344CB8AC3E}">
        <p14:creationId xmlns:p14="http://schemas.microsoft.com/office/powerpoint/2010/main" val="252418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E3D019E-4688-44C2-AD9F-F15C0FFE4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pic>
        <p:nvPicPr>
          <p:cNvPr id="4" name="Picture 3">
            <a:extLst>
              <a:ext uri="{FF2B5EF4-FFF2-40B4-BE49-F238E27FC236}">
                <a16:creationId xmlns:a16="http://schemas.microsoft.com/office/drawing/2014/main" id="{3331568A-256F-4FEE-94F4-B8EE55BFD1C7}"/>
              </a:ext>
            </a:extLst>
          </p:cNvPr>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5054" y="206260"/>
            <a:ext cx="3176653" cy="1780482"/>
          </a:xfrm>
          <a:prstGeom prst="rect">
            <a:avLst/>
          </a:prstGeom>
        </p:spPr>
      </p:pic>
    </p:spTree>
    <p:extLst>
      <p:ext uri="{BB962C8B-B14F-4D97-AF65-F5344CB8AC3E}">
        <p14:creationId xmlns:p14="http://schemas.microsoft.com/office/powerpoint/2010/main" val="32372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76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AA0B4AF-34BD-4E18-8AB4-4FAFC4AF4D68}"/>
              </a:ext>
            </a:extLst>
          </p:cNvPr>
          <p:cNvPicPr>
            <a:picLocks noChangeAspect="1"/>
          </p:cNvPicPr>
          <p:nvPr userDrawn="1"/>
        </p:nvPicPr>
        <p:blipFill>
          <a:blip r:embed="rId2" cstate="email">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63840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8B21CD-BD50-45DC-943F-6A626E083C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04892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42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11632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700" r:id="rId3"/>
    <p:sldLayoutId id="2147483699" r:id="rId4"/>
    <p:sldLayoutId id="2147483698" r:id="rId5"/>
    <p:sldLayoutId id="2147483691" r:id="rId6"/>
    <p:sldLayoutId id="2147483697" r:id="rId7"/>
    <p:sldLayoutId id="2147483693" r:id="rId8"/>
    <p:sldLayoutId id="214748369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322793278"/>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NEW YEAR</a:t>
            </a:r>
          </a:p>
          <a:p>
            <a:pPr algn="ctr">
              <a:lnSpc>
                <a:spcPct val="80000"/>
              </a:lnSpc>
            </a:pPr>
            <a:r>
              <a:rPr lang="en-US" sz="8000"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NEW ME</a:t>
            </a:r>
          </a:p>
        </p:txBody>
      </p:sp>
      <p:sp>
        <p:nvSpPr>
          <p:cNvPr id="3" name="Rectangle 2">
            <a:extLst>
              <a:ext uri="{FF2B5EF4-FFF2-40B4-BE49-F238E27FC236}">
                <a16:creationId xmlns:a16="http://schemas.microsoft.com/office/drawing/2014/main" id="{DF982D90-E681-D346-BFEE-55E78AA83721}"/>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Matt Lyle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
        <p:nvSpPr>
          <p:cNvPr id="4" name="TextBox 3">
            <a:extLst>
              <a:ext uri="{FF2B5EF4-FFF2-40B4-BE49-F238E27FC236}">
                <a16:creationId xmlns:a16="http://schemas.microsoft.com/office/drawing/2014/main" id="{D2622FEA-CF4D-BE4E-96D7-824D02FC4812}"/>
              </a:ext>
            </a:extLst>
          </p:cNvPr>
          <p:cNvSpPr txBox="1"/>
          <p:nvPr/>
        </p:nvSpPr>
        <p:spPr>
          <a:xfrm>
            <a:off x="2428043" y="91649"/>
            <a:ext cx="4287914" cy="634020"/>
          </a:xfrm>
          <a:prstGeom prst="rect">
            <a:avLst/>
          </a:prstGeom>
          <a:noFill/>
        </p:spPr>
        <p:txBody>
          <a:bodyPr wrap="square" rtlCol="0">
            <a:spAutoFit/>
          </a:bodyPr>
          <a:lstStyle/>
          <a:p>
            <a:pPr algn="ctr">
              <a:lnSpc>
                <a:spcPct val="80000"/>
              </a:lnSpc>
            </a:pPr>
            <a:r>
              <a:rPr lang="en-US" sz="4400" dirty="0">
                <a:effectLst>
                  <a:outerShdw blurRad="50800" dist="50800" dir="2700000" algn="ctr" rotWithShape="0">
                    <a:srgbClr val="FEDE93"/>
                  </a:outerShdw>
                </a:effectLst>
                <a:latin typeface="Tw Cen MT Condensed Extra Bold" panose="020B0803020202020204" pitchFamily="34" charset="0"/>
              </a:rPr>
              <a:t>Galatians 5</a:t>
            </a:r>
            <a:endParaRPr lang="en-US" sz="4400" dirty="0">
              <a:solidFill>
                <a:srgbClr val="FEDE93"/>
              </a:solidFill>
              <a:effectLst>
                <a:outerShdw blurRad="38100" dist="88900" dir="2700000" algn="tl">
                  <a:srgbClr val="000000">
                    <a:alpha val="60000"/>
                  </a:srgbClr>
                </a:outerShdw>
              </a:effectLst>
              <a:latin typeface="Tw Cen MT Condensed Extra Bold" panose="020B0803020202020204" pitchFamily="34" charset="0"/>
            </a:endParaRPr>
          </a:p>
        </p:txBody>
      </p:sp>
    </p:spTree>
    <p:extLst>
      <p:ext uri="{BB962C8B-B14F-4D97-AF65-F5344CB8AC3E}">
        <p14:creationId xmlns:p14="http://schemas.microsoft.com/office/powerpoint/2010/main" val="237846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FDD881-9B2F-49A0-B146-4063CE0075F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2:16 ESV</a:t>
            </a: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3416320"/>
          </a:xfrm>
          <a:prstGeom prst="rect">
            <a:avLst/>
          </a:prstGeom>
          <a:noFill/>
        </p:spPr>
        <p:txBody>
          <a:bodyPr wrap="square">
            <a:spAutoFit/>
          </a:bodyPr>
          <a:lstStyle/>
          <a:p>
            <a:pPr algn="l"/>
            <a:r>
              <a:rPr lang="en-US" sz="3600" b="1" i="0" baseline="30000" dirty="0">
                <a:solidFill>
                  <a:srgbClr val="000000"/>
                </a:solidFill>
                <a:effectLst/>
              </a:rPr>
              <a:t>16 </a:t>
            </a:r>
            <a:r>
              <a:rPr lang="en-US" sz="3600" b="0" i="0" dirty="0">
                <a:solidFill>
                  <a:srgbClr val="000000"/>
                </a:solidFill>
                <a:effectLst/>
              </a:rPr>
              <a:t> yet we know that a person is not justified by works of the law but through faith in Jesus Christ, so we also have believed in Christ Jesus, in order to be justified by faith in Christ and not by works of the law, because by works of the law no one will be justified.</a:t>
            </a:r>
          </a:p>
        </p:txBody>
      </p:sp>
    </p:spTree>
    <p:extLst>
      <p:ext uri="{BB962C8B-B14F-4D97-AF65-F5344CB8AC3E}">
        <p14:creationId xmlns:p14="http://schemas.microsoft.com/office/powerpoint/2010/main" val="342197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13516C-F944-490A-9E3D-7868A7D79618}"/>
              </a:ext>
            </a:extLst>
          </p:cNvPr>
          <p:cNvGrpSpPr/>
          <p:nvPr/>
        </p:nvGrpSpPr>
        <p:grpSpPr>
          <a:xfrm>
            <a:off x="265044" y="2245509"/>
            <a:ext cx="7852013" cy="1098484"/>
            <a:chOff x="265044" y="2245509"/>
            <a:chExt cx="7852013" cy="1098484"/>
          </a:xfrm>
        </p:grpSpPr>
        <p:sp>
          <p:nvSpPr>
            <p:cNvPr id="9" name="Rectangle: Rounded Corners 8">
              <a:extLst>
                <a:ext uri="{FF2B5EF4-FFF2-40B4-BE49-F238E27FC236}">
                  <a16:creationId xmlns:a16="http://schemas.microsoft.com/office/drawing/2014/main" id="{C3E6692D-D642-4055-9981-5345F7187754}"/>
                </a:ext>
              </a:extLst>
            </p:cNvPr>
            <p:cNvSpPr/>
            <p:nvPr/>
          </p:nvSpPr>
          <p:spPr bwMode="auto">
            <a:xfrm>
              <a:off x="265044" y="2790032"/>
              <a:ext cx="3638744"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7" name="Rectangle: Rounded Corners 6">
              <a:extLst>
                <a:ext uri="{FF2B5EF4-FFF2-40B4-BE49-F238E27FC236}">
                  <a16:creationId xmlns:a16="http://schemas.microsoft.com/office/drawing/2014/main" id="{E5377D3C-DE79-4883-A24E-15E7646EE26E}"/>
                </a:ext>
              </a:extLst>
            </p:cNvPr>
            <p:cNvSpPr/>
            <p:nvPr/>
          </p:nvSpPr>
          <p:spPr bwMode="auto">
            <a:xfrm>
              <a:off x="5240214" y="2245509"/>
              <a:ext cx="287684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grpSp>
      <p:sp>
        <p:nvSpPr>
          <p:cNvPr id="5" name="TextBox 4">
            <a:extLst>
              <a:ext uri="{FF2B5EF4-FFF2-40B4-BE49-F238E27FC236}">
                <a16:creationId xmlns:a16="http://schemas.microsoft.com/office/drawing/2014/main" id="{01FDD881-9B2F-49A0-B146-4063CE0075F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3:11 ESV</a:t>
            </a: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1754326"/>
          </a:xfrm>
          <a:prstGeom prst="rect">
            <a:avLst/>
          </a:prstGeom>
          <a:noFill/>
        </p:spPr>
        <p:txBody>
          <a:bodyPr wrap="square">
            <a:spAutoFit/>
          </a:bodyPr>
          <a:lstStyle/>
          <a:p>
            <a:pPr algn="l"/>
            <a:r>
              <a:rPr lang="en-US" sz="3600" b="1" i="0" baseline="30000" dirty="0">
                <a:solidFill>
                  <a:srgbClr val="000000"/>
                </a:solidFill>
                <a:effectLst/>
              </a:rPr>
              <a:t>11 </a:t>
            </a:r>
            <a:r>
              <a:rPr lang="en-US" sz="3600" b="0" i="0" dirty="0">
                <a:solidFill>
                  <a:srgbClr val="000000"/>
                </a:solidFill>
                <a:effectLst/>
              </a:rPr>
              <a:t> Now it is evident that no one is justified before God by the law, for “The righteous shall live by faith.”</a:t>
            </a:r>
          </a:p>
        </p:txBody>
      </p:sp>
      <p:sp>
        <p:nvSpPr>
          <p:cNvPr id="8" name="TextBox 7">
            <a:extLst>
              <a:ext uri="{FF2B5EF4-FFF2-40B4-BE49-F238E27FC236}">
                <a16:creationId xmlns:a16="http://schemas.microsoft.com/office/drawing/2014/main" id="{CCDCFAC9-A024-46A8-B8DE-A46EB32145C1}"/>
              </a:ext>
            </a:extLst>
          </p:cNvPr>
          <p:cNvSpPr txBox="1"/>
          <p:nvPr/>
        </p:nvSpPr>
        <p:spPr>
          <a:xfrm>
            <a:off x="668215" y="3589566"/>
            <a:ext cx="4572000" cy="2308324"/>
          </a:xfrm>
          <a:prstGeom prst="rect">
            <a:avLst/>
          </a:prstGeom>
          <a:noFill/>
        </p:spPr>
        <p:txBody>
          <a:bodyPr wrap="square">
            <a:spAutoFit/>
          </a:bodyPr>
          <a:lstStyle/>
          <a:p>
            <a:pPr marL="457200" indent="-457200">
              <a:buFont typeface="Arial" panose="020B0604020202020204" pitchFamily="34" charset="0"/>
              <a:buChar char="•"/>
            </a:pPr>
            <a:r>
              <a:rPr lang="en-US" sz="3600" dirty="0"/>
              <a:t>Habakkuk 2:4</a:t>
            </a:r>
          </a:p>
          <a:p>
            <a:pPr marL="457200" indent="-457200">
              <a:buFont typeface="Arial" panose="020B0604020202020204" pitchFamily="34" charset="0"/>
              <a:buChar char="•"/>
            </a:pPr>
            <a:r>
              <a:rPr lang="en-US" sz="3600" dirty="0"/>
              <a:t>Romans 1:17</a:t>
            </a:r>
          </a:p>
          <a:p>
            <a:pPr marL="457200" indent="-457200">
              <a:buFont typeface="Arial" panose="020B0604020202020204" pitchFamily="34" charset="0"/>
              <a:buChar char="•"/>
            </a:pPr>
            <a:r>
              <a:rPr lang="en-US" sz="3600" dirty="0"/>
              <a:t>Galatians 3:11</a:t>
            </a:r>
          </a:p>
          <a:p>
            <a:pPr marL="457200" indent="-457200">
              <a:buFont typeface="Arial" panose="020B0604020202020204" pitchFamily="34" charset="0"/>
              <a:buChar char="•"/>
            </a:pPr>
            <a:r>
              <a:rPr lang="en-US" sz="3600" dirty="0"/>
              <a:t>Hebrews 10:38</a:t>
            </a:r>
          </a:p>
        </p:txBody>
      </p:sp>
    </p:spTree>
    <p:extLst>
      <p:ext uri="{BB962C8B-B14F-4D97-AF65-F5344CB8AC3E}">
        <p14:creationId xmlns:p14="http://schemas.microsoft.com/office/powerpoint/2010/main" val="408831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Picture 1">
            <a:extLst>
              <a:ext uri="{FF2B5EF4-FFF2-40B4-BE49-F238E27FC236}">
                <a16:creationId xmlns:a16="http://schemas.microsoft.com/office/drawing/2014/main" id="{B4ECC830-63F0-432E-B0F5-98494CD19423}"/>
              </a:ext>
            </a:extLst>
          </p:cNvPr>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p>
            <a:pPr algn="ctr" defTabSz="914353" eaLnBrk="0" fontAlgn="base" hangingPunct="0">
              <a:spcBef>
                <a:spcPct val="0"/>
              </a:spcBef>
              <a:spcAft>
                <a:spcPct val="0"/>
              </a:spcAft>
              <a:defRPr/>
            </a:pPr>
            <a:endParaRPr lang="en-US" sz="2400">
              <a:solidFill>
                <a:srgbClr val="000000"/>
              </a:solidFill>
              <a:latin typeface="Times New Roman" charset="0"/>
              <a:ea typeface="ＭＳ Ｐゴシック" charset="0"/>
              <a:cs typeface="ＭＳ Ｐゴシック" charset="0"/>
            </a:endParaRPr>
          </a:p>
        </p:txBody>
      </p:sp>
      <p:sp>
        <p:nvSpPr>
          <p:cNvPr id="13" name="Rectangle 2">
            <a:extLst>
              <a:ext uri="{FF2B5EF4-FFF2-40B4-BE49-F238E27FC236}">
                <a16:creationId xmlns:a16="http://schemas.microsoft.com/office/drawing/2014/main" id="{EF43BA22-5317-4632-BC1F-D6E3ED9B88E8}"/>
              </a:ext>
            </a:extLst>
          </p:cNvPr>
          <p:cNvSpPr txBox="1">
            <a:spLocks noChangeArrowheads="1"/>
          </p:cNvSpPr>
          <p:nvPr/>
        </p:nvSpPr>
        <p:spPr bwMode="auto">
          <a:xfrm>
            <a:off x="0" y="49785"/>
            <a:ext cx="9144000" cy="186704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Salvation has </a:t>
            </a:r>
            <a:r>
              <a:rPr kumimoji="0" lang="en-US" sz="4400" b="1" i="0" u="none" strike="noStrike" kern="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always</a:t>
            </a:r>
            <a:r>
              <a:rPr kumimoji="0" lang="en-US" sz="4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been by faith </a:t>
            </a:r>
          </a:p>
        </p:txBody>
      </p:sp>
      <p:pic>
        <p:nvPicPr>
          <p:cNvPr id="14" name="Picture 1028" descr="Crosses">
            <a:extLst>
              <a:ext uri="{FF2B5EF4-FFF2-40B4-BE49-F238E27FC236}">
                <a16:creationId xmlns:a16="http://schemas.microsoft.com/office/drawing/2014/main" id="{6D0D6A6F-3616-4E2A-B9F4-7EDE3E2837F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14800" y="2428639"/>
            <a:ext cx="1447800" cy="399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029">
            <a:extLst>
              <a:ext uri="{FF2B5EF4-FFF2-40B4-BE49-F238E27FC236}">
                <a16:creationId xmlns:a16="http://schemas.microsoft.com/office/drawing/2014/main" id="{FD3CA8EF-3088-4B41-AD60-A02ADDEA78E5}"/>
              </a:ext>
            </a:extLst>
          </p:cNvPr>
          <p:cNvSpPr>
            <a:spLocks noChangeArrowheads="1"/>
          </p:cNvSpPr>
          <p:nvPr/>
        </p:nvSpPr>
        <p:spPr bwMode="auto">
          <a:xfrm>
            <a:off x="5158680" y="3495439"/>
            <a:ext cx="3048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101600" algn="ctr" defTabSz="914400" fontAlgn="base">
              <a:lnSpc>
                <a:spcPct val="110000"/>
              </a:lnSpc>
              <a:spcBef>
                <a:spcPct val="20000"/>
              </a:spcBef>
              <a:spcAft>
                <a:spcPct val="0"/>
              </a:spcAft>
              <a:buClr>
                <a:srgbClr val="960000"/>
              </a:buClr>
              <a:buSzPct val="100000"/>
              <a:buFont typeface="Wingdings" charset="0"/>
              <a:buNone/>
              <a:defRPr/>
            </a:pPr>
            <a:endParaRPr lang="en-US" sz="3200">
              <a:solidFill>
                <a:srgbClr val="FFFFFF"/>
              </a:solidFill>
              <a:latin typeface="Helvetica" charset="0"/>
              <a:ea typeface="Osaka" charset="0"/>
              <a:cs typeface="Osaka" charset="0"/>
            </a:endParaRPr>
          </a:p>
        </p:txBody>
      </p:sp>
      <p:sp>
        <p:nvSpPr>
          <p:cNvPr id="16" name="AutoShape 1031">
            <a:extLst>
              <a:ext uri="{FF2B5EF4-FFF2-40B4-BE49-F238E27FC236}">
                <a16:creationId xmlns:a16="http://schemas.microsoft.com/office/drawing/2014/main" id="{BF2958AB-7D6A-498C-9A81-0C92A63169C2}"/>
              </a:ext>
            </a:extLst>
          </p:cNvPr>
          <p:cNvSpPr>
            <a:spLocks noChangeArrowheads="1"/>
          </p:cNvSpPr>
          <p:nvPr/>
        </p:nvSpPr>
        <p:spPr bwMode="auto">
          <a:xfrm>
            <a:off x="2928698" y="3731833"/>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99"/>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7" name="AutoShape 1032">
            <a:extLst>
              <a:ext uri="{FF2B5EF4-FFF2-40B4-BE49-F238E27FC236}">
                <a16:creationId xmlns:a16="http://schemas.microsoft.com/office/drawing/2014/main" id="{965D20B4-ACD6-47DD-AE03-A782D81BCA50}"/>
              </a:ext>
            </a:extLst>
          </p:cNvPr>
          <p:cNvSpPr>
            <a:spLocks noChangeArrowheads="1"/>
          </p:cNvSpPr>
          <p:nvPr/>
        </p:nvSpPr>
        <p:spPr bwMode="auto">
          <a:xfrm rot="10800000">
            <a:off x="5453608" y="3724039"/>
            <a:ext cx="990600"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99"/>
          </a:solidFill>
          <a:ln w="952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9" name="Rectangle 1034">
            <a:extLst>
              <a:ext uri="{FF2B5EF4-FFF2-40B4-BE49-F238E27FC236}">
                <a16:creationId xmlns:a16="http://schemas.microsoft.com/office/drawing/2014/main" id="{697D2ADF-76A7-4E8B-8D24-F6EC3BBADA45}"/>
              </a:ext>
            </a:extLst>
          </p:cNvPr>
          <p:cNvSpPr>
            <a:spLocks noChangeArrowheads="1"/>
          </p:cNvSpPr>
          <p:nvPr/>
        </p:nvSpPr>
        <p:spPr bwMode="auto">
          <a:xfrm>
            <a:off x="53280" y="3571639"/>
            <a:ext cx="2895600"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lnSpc>
                <a:spcPct val="110000"/>
              </a:lnSpc>
              <a:spcBef>
                <a:spcPct val="20000"/>
              </a:spcBef>
              <a:spcAft>
                <a:spcPct val="0"/>
              </a:spcAft>
              <a:buClr>
                <a:srgbClr val="960000"/>
              </a:buClr>
              <a:buSzPct val="100000"/>
              <a:defRPr/>
            </a:pPr>
            <a:r>
              <a:rPr lang="en-US" sz="3200" dirty="0">
                <a:solidFill>
                  <a:srgbClr val="FFFFFF"/>
                </a:solidFill>
                <a:latin typeface="Helvetica" charset="0"/>
                <a:ea typeface="Osaka" charset="0"/>
                <a:cs typeface="Osaka" charset="0"/>
              </a:rPr>
              <a:t>OT / B.C.</a:t>
            </a:r>
          </a:p>
          <a:p>
            <a:pPr defTabSz="914400" fontAlgn="base">
              <a:lnSpc>
                <a:spcPct val="110000"/>
              </a:lnSpc>
              <a:spcBef>
                <a:spcPct val="20000"/>
              </a:spcBef>
              <a:spcAft>
                <a:spcPct val="0"/>
              </a:spcAft>
              <a:buClr>
                <a:srgbClr val="960000"/>
              </a:buClr>
              <a:buSzPct val="100000"/>
              <a:defRPr/>
            </a:pPr>
            <a:r>
              <a:rPr lang="en-US" sz="3200" dirty="0">
                <a:solidFill>
                  <a:srgbClr val="FFFFFF"/>
                </a:solidFill>
                <a:latin typeface="Helvetica" charset="0"/>
                <a:ea typeface="Osaka" charset="0"/>
                <a:cs typeface="Osaka" charset="0"/>
              </a:rPr>
              <a:t>Faith looked forward to the Cross of Christ</a:t>
            </a:r>
          </a:p>
        </p:txBody>
      </p:sp>
      <p:sp>
        <p:nvSpPr>
          <p:cNvPr id="20" name="Rectangle 1035">
            <a:extLst>
              <a:ext uri="{FF2B5EF4-FFF2-40B4-BE49-F238E27FC236}">
                <a16:creationId xmlns:a16="http://schemas.microsoft.com/office/drawing/2014/main" id="{42F0BC5C-2B57-48AB-8118-AB0F4B61279F}"/>
              </a:ext>
            </a:extLst>
          </p:cNvPr>
          <p:cNvSpPr>
            <a:spLocks noChangeArrowheads="1"/>
          </p:cNvSpPr>
          <p:nvPr/>
        </p:nvSpPr>
        <p:spPr bwMode="auto">
          <a:xfrm>
            <a:off x="6039213" y="3586755"/>
            <a:ext cx="2956681"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101600" algn="r" defTabSz="914400" fontAlgn="base">
              <a:lnSpc>
                <a:spcPct val="110000"/>
              </a:lnSpc>
              <a:spcBef>
                <a:spcPct val="20000"/>
              </a:spcBef>
              <a:spcAft>
                <a:spcPct val="0"/>
              </a:spcAft>
              <a:buClr>
                <a:srgbClr val="960000"/>
              </a:buClr>
              <a:buSzPct val="100000"/>
              <a:buFont typeface="Wingdings" charset="0"/>
              <a:buNone/>
              <a:defRPr/>
            </a:pPr>
            <a:r>
              <a:rPr lang="en-US" sz="3200" dirty="0">
                <a:solidFill>
                  <a:srgbClr val="FFFFFF"/>
                </a:solidFill>
                <a:latin typeface="Helvetica" charset="0"/>
                <a:ea typeface="Osaka" charset="0"/>
                <a:cs typeface="Osaka" charset="0"/>
              </a:rPr>
              <a:t>NT / A.D.</a:t>
            </a:r>
          </a:p>
          <a:p>
            <a:pPr indent="101600" algn="r" defTabSz="914400" fontAlgn="base">
              <a:lnSpc>
                <a:spcPct val="110000"/>
              </a:lnSpc>
              <a:spcBef>
                <a:spcPct val="20000"/>
              </a:spcBef>
              <a:spcAft>
                <a:spcPct val="0"/>
              </a:spcAft>
              <a:buClr>
                <a:srgbClr val="960000"/>
              </a:buClr>
              <a:buSzPct val="100000"/>
              <a:buFont typeface="Wingdings" charset="0"/>
              <a:buNone/>
              <a:defRPr/>
            </a:pPr>
            <a:r>
              <a:rPr lang="en-US" sz="3200" dirty="0">
                <a:solidFill>
                  <a:srgbClr val="FFFFFF"/>
                </a:solidFill>
                <a:latin typeface="Helvetica" charset="0"/>
                <a:ea typeface="Osaka" charset="0"/>
                <a:cs typeface="Osaka" charset="0"/>
              </a:rPr>
              <a:t>Faith looks back at the Cross of Christ</a:t>
            </a:r>
          </a:p>
        </p:txBody>
      </p:sp>
      <p:sp>
        <p:nvSpPr>
          <p:cNvPr id="21" name="Rectangle 2">
            <a:extLst>
              <a:ext uri="{FF2B5EF4-FFF2-40B4-BE49-F238E27FC236}">
                <a16:creationId xmlns:a16="http://schemas.microsoft.com/office/drawing/2014/main" id="{01EAA746-E7C2-4259-BA34-238B435562C5}"/>
              </a:ext>
            </a:extLst>
          </p:cNvPr>
          <p:cNvSpPr txBox="1">
            <a:spLocks noChangeArrowheads="1"/>
          </p:cNvSpPr>
          <p:nvPr/>
        </p:nvSpPr>
        <p:spPr bwMode="auto">
          <a:xfrm>
            <a:off x="929272" y="5548025"/>
            <a:ext cx="7272808" cy="86409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5" tIns="45718" rIns="91435" bIns="45718"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353" rtl="0" eaLnBrk="0" fontAlgn="base" latinLnBrk="0" hangingPunct="0">
              <a:lnSpc>
                <a:spcPct val="100000"/>
              </a:lnSpc>
              <a:spcBef>
                <a:spcPct val="0"/>
              </a:spcBef>
              <a:spcAft>
                <a:spcPct val="0"/>
              </a:spcAft>
              <a:buClrTx/>
              <a:buSzTx/>
              <a:buFontTx/>
              <a:buNone/>
              <a:tabLst/>
              <a:defRPr/>
            </a:pPr>
            <a:r>
              <a:rPr kumimoji="0" lang="en-US" sz="4800" b="1" i="1"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Galatians</a:t>
            </a:r>
          </a:p>
        </p:txBody>
      </p:sp>
      <p:grpSp>
        <p:nvGrpSpPr>
          <p:cNvPr id="23" name="Group 22">
            <a:extLst>
              <a:ext uri="{FF2B5EF4-FFF2-40B4-BE49-F238E27FC236}">
                <a16:creationId xmlns:a16="http://schemas.microsoft.com/office/drawing/2014/main" id="{D85419C0-69A8-44C9-9CCE-520D454142C8}"/>
              </a:ext>
            </a:extLst>
          </p:cNvPr>
          <p:cNvGrpSpPr/>
          <p:nvPr/>
        </p:nvGrpSpPr>
        <p:grpSpPr>
          <a:xfrm rot="20951769">
            <a:off x="2373172" y="2009993"/>
            <a:ext cx="4385008" cy="2860186"/>
            <a:chOff x="469548" y="2298582"/>
            <a:chExt cx="4385008" cy="2860186"/>
          </a:xfrm>
        </p:grpSpPr>
        <p:sp>
          <p:nvSpPr>
            <p:cNvPr id="25" name="Rectangle 24">
              <a:extLst>
                <a:ext uri="{FF2B5EF4-FFF2-40B4-BE49-F238E27FC236}">
                  <a16:creationId xmlns:a16="http://schemas.microsoft.com/office/drawing/2014/main" id="{98F0FF44-1A13-445A-A823-A0913685A881}"/>
                </a:ext>
              </a:extLst>
            </p:cNvPr>
            <p:cNvSpPr/>
            <p:nvPr/>
          </p:nvSpPr>
          <p:spPr>
            <a:xfrm>
              <a:off x="469548" y="2298582"/>
              <a:ext cx="4385008" cy="2593919"/>
            </a:xfrm>
            <a:prstGeom prst="rect">
              <a:avLst/>
            </a:prstGeom>
            <a:solidFill>
              <a:schemeClr val="tx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E608E52F-96CE-4FED-ABE9-2A506E9014BA}"/>
                </a:ext>
              </a:extLst>
            </p:cNvPr>
            <p:cNvSpPr txBox="1"/>
            <p:nvPr/>
          </p:nvSpPr>
          <p:spPr>
            <a:xfrm>
              <a:off x="513637" y="2485087"/>
              <a:ext cx="4296829" cy="2673681"/>
            </a:xfrm>
            <a:prstGeom prst="rect">
              <a:avLst/>
            </a:prstGeom>
            <a:noFill/>
            <a:ln w="76200">
              <a:noFill/>
            </a:ln>
          </p:spPr>
          <p:txBody>
            <a:bodyPr wrap="square" rtlCol="0">
              <a:spAutoFit/>
            </a:bodyPr>
            <a:lstStyle/>
            <a:p>
              <a:pPr algn="ctr">
                <a:lnSpc>
                  <a:spcPct val="70000"/>
                </a:lnSpc>
              </a:pPr>
              <a:r>
                <a:rPr lang="en-US" sz="11500" dirty="0">
                  <a:solidFill>
                    <a:srgbClr val="C00000"/>
                  </a:solidFill>
                  <a:latin typeface="Stencil" panose="040409050D0802020404" pitchFamily="82" charset="0"/>
                </a:rPr>
                <a:t>Now what</a:t>
              </a:r>
            </a:p>
          </p:txBody>
        </p:sp>
      </p:grpSp>
    </p:spTree>
    <p:extLst>
      <p:ext uri="{BB962C8B-B14F-4D97-AF65-F5344CB8AC3E}">
        <p14:creationId xmlns:p14="http://schemas.microsoft.com/office/powerpoint/2010/main" val="140939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nodePh="1">
                                  <p:stCondLst>
                                    <p:cond delay="0"/>
                                  </p:stCondLst>
                                  <p:endCondLst>
                                    <p:cond evt="begin" delay="0">
                                      <p:tn val="16"/>
                                    </p:cond>
                                  </p:end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50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50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3386CD-AFD4-4C68-9905-50720CA178E9}"/>
              </a:ext>
            </a:extLst>
          </p:cNvPr>
          <p:cNvGrpSpPr/>
          <p:nvPr/>
        </p:nvGrpSpPr>
        <p:grpSpPr>
          <a:xfrm>
            <a:off x="265043" y="1665915"/>
            <a:ext cx="7964556" cy="1093854"/>
            <a:chOff x="152501" y="2273645"/>
            <a:chExt cx="7964556" cy="1093854"/>
          </a:xfrm>
        </p:grpSpPr>
        <p:sp>
          <p:nvSpPr>
            <p:cNvPr id="8" name="Rectangle: Rounded Corners 7">
              <a:extLst>
                <a:ext uri="{FF2B5EF4-FFF2-40B4-BE49-F238E27FC236}">
                  <a16:creationId xmlns:a16="http://schemas.microsoft.com/office/drawing/2014/main" id="{5A8B7CD2-A75B-44DB-B37B-9B1963CD9CC6}"/>
                </a:ext>
              </a:extLst>
            </p:cNvPr>
            <p:cNvSpPr/>
            <p:nvPr/>
          </p:nvSpPr>
          <p:spPr bwMode="auto">
            <a:xfrm>
              <a:off x="152501" y="2813538"/>
              <a:ext cx="972912"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9" name="Rectangle: Rounded Corners 8">
              <a:extLst>
                <a:ext uri="{FF2B5EF4-FFF2-40B4-BE49-F238E27FC236}">
                  <a16:creationId xmlns:a16="http://schemas.microsoft.com/office/drawing/2014/main" id="{3AD11F7A-E089-40EA-AFF3-CA383F921679}"/>
                </a:ext>
              </a:extLst>
            </p:cNvPr>
            <p:cNvSpPr/>
            <p:nvPr/>
          </p:nvSpPr>
          <p:spPr bwMode="auto">
            <a:xfrm>
              <a:off x="6850966" y="2273645"/>
              <a:ext cx="1266091"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gr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1754326"/>
          </a:xfrm>
          <a:prstGeom prst="rect">
            <a:avLst/>
          </a:prstGeom>
          <a:noFill/>
        </p:spPr>
        <p:txBody>
          <a:bodyPr wrap="square">
            <a:spAutoFit/>
          </a:bodyPr>
          <a:lstStyle/>
          <a:p>
            <a:pPr algn="l"/>
            <a:r>
              <a:rPr lang="en-US" sz="3600" b="1" i="0" baseline="30000" dirty="0">
                <a:solidFill>
                  <a:srgbClr val="000000"/>
                </a:solidFill>
                <a:effectLst/>
              </a:rPr>
              <a:t>1 </a:t>
            </a:r>
            <a:r>
              <a:rPr lang="en-US" sz="3600" b="0" i="0" dirty="0">
                <a:solidFill>
                  <a:srgbClr val="000000"/>
                </a:solidFill>
                <a:effectLst/>
              </a:rPr>
              <a:t>For freedom Christ has set us free</a:t>
            </a:r>
            <a:r>
              <a:rPr lang="en-US" sz="3600" i="0" dirty="0"/>
              <a:t>; stand firm therefore, and do not submit again </a:t>
            </a:r>
            <a:r>
              <a:rPr lang="en-US" sz="3600" b="0" i="0" dirty="0">
                <a:solidFill>
                  <a:srgbClr val="000000"/>
                </a:solidFill>
                <a:effectLst/>
              </a:rPr>
              <a:t>to a yoke of slavery.</a:t>
            </a:r>
          </a:p>
        </p:txBody>
      </p:sp>
      <p:pic>
        <p:nvPicPr>
          <p:cNvPr id="1026" name="Picture 2" descr="Dont be entangled in the yoke of bondage - YouTube">
            <a:extLst>
              <a:ext uri="{FF2B5EF4-FFF2-40B4-BE49-F238E27FC236}">
                <a16:creationId xmlns:a16="http://schemas.microsoft.com/office/drawing/2014/main" id="{3D5B3423-BFBC-44F4-B09F-B7DE26179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464" y="2796084"/>
            <a:ext cx="5209562" cy="39071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0B6075-F1B3-4198-9840-D01F6C479EDF}"/>
              </a:ext>
            </a:extLst>
          </p:cNvPr>
          <p:cNvSpPr txBox="1"/>
          <p:nvPr/>
        </p:nvSpPr>
        <p:spPr>
          <a:xfrm>
            <a:off x="265043" y="3734483"/>
            <a:ext cx="2778408" cy="646331"/>
          </a:xfrm>
          <a:prstGeom prst="rect">
            <a:avLst/>
          </a:prstGeom>
          <a:noFill/>
        </p:spPr>
        <p:txBody>
          <a:bodyPr wrap="square">
            <a:spAutoFit/>
          </a:bodyPr>
          <a:lstStyle/>
          <a:p>
            <a:pPr algn="l"/>
            <a:r>
              <a:rPr lang="en-US" sz="3600" b="1" i="0" dirty="0">
                <a:solidFill>
                  <a:srgbClr val="000000"/>
                </a:solidFill>
                <a:effectLst/>
              </a:rPr>
              <a:t>Gal 5:1 (ESV)</a:t>
            </a:r>
          </a:p>
        </p:txBody>
      </p:sp>
    </p:spTree>
    <p:extLst>
      <p:ext uri="{BB962C8B-B14F-4D97-AF65-F5344CB8AC3E}">
        <p14:creationId xmlns:p14="http://schemas.microsoft.com/office/powerpoint/2010/main" val="265669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BB1E874-3545-4378-AD1C-EAE23D181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186"/>
            <a:ext cx="9144000" cy="610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30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3299045"/>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Matthew 10:22 (NIV):  You will be hated by everyone because of me, but the one who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stands firm </a:t>
            </a:r>
            <a:r>
              <a:rPr lang="en-US" sz="2800" dirty="0">
                <a:effectLst/>
                <a:latin typeface="Calibri" panose="020F0502020204030204" pitchFamily="34" charset="0"/>
                <a:ea typeface="Calibri" panose="020F0502020204030204" pitchFamily="34" charset="0"/>
                <a:cs typeface="Times New Roman" panose="02020603050405020304" pitchFamily="18" charset="0"/>
              </a:rPr>
              <a:t>to the end will be saved.</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Matthew 24:12-13 (NIV): </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12</a:t>
            </a:r>
            <a:r>
              <a:rPr lang="en-US" sz="2800" dirty="0">
                <a:effectLst/>
                <a:latin typeface="Calibri" panose="020F0502020204030204" pitchFamily="34" charset="0"/>
                <a:ea typeface="Calibri" panose="020F0502020204030204" pitchFamily="34" charset="0"/>
                <a:cs typeface="Times New Roman" panose="02020603050405020304" pitchFamily="18" charset="0"/>
              </a:rPr>
              <a:t> Because of the increase of wickedness, the love of most will grow cold, </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13</a:t>
            </a:r>
            <a:r>
              <a:rPr lang="en-US" sz="2800" dirty="0">
                <a:effectLst/>
                <a:latin typeface="Calibri" panose="020F0502020204030204" pitchFamily="34" charset="0"/>
                <a:ea typeface="Calibri" panose="020F0502020204030204" pitchFamily="34" charset="0"/>
                <a:cs typeface="Times New Roman" panose="02020603050405020304" pitchFamily="18" charset="0"/>
              </a:rPr>
              <a:t> but the one who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stands firm </a:t>
            </a:r>
            <a:r>
              <a:rPr lang="en-US" sz="2800" dirty="0">
                <a:effectLst/>
                <a:latin typeface="Calibri" panose="020F0502020204030204" pitchFamily="34" charset="0"/>
                <a:ea typeface="Calibri" panose="020F0502020204030204" pitchFamily="34" charset="0"/>
                <a:cs typeface="Times New Roman" panose="02020603050405020304" pitchFamily="18" charset="0"/>
              </a:rPr>
              <a:t>to the end will be saved.</a:t>
            </a: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Gospels</a:t>
            </a:r>
          </a:p>
        </p:txBody>
      </p:sp>
      <p:sp>
        <p:nvSpPr>
          <p:cNvPr id="7" name="TextBox 6">
            <a:extLst>
              <a:ext uri="{FF2B5EF4-FFF2-40B4-BE49-F238E27FC236}">
                <a16:creationId xmlns:a16="http://schemas.microsoft.com/office/drawing/2014/main" id="{C2B77B07-0A4F-445A-A8BE-36D02A9246CE}"/>
              </a:ext>
            </a:extLst>
          </p:cNvPr>
          <p:cNvSpPr txBox="1"/>
          <p:nvPr/>
        </p:nvSpPr>
        <p:spPr>
          <a:xfrm>
            <a:off x="1695559"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Why /  How</a:t>
            </a:r>
          </a:p>
        </p:txBody>
      </p:sp>
    </p:spTree>
    <p:extLst>
      <p:ext uri="{BB962C8B-B14F-4D97-AF65-F5344CB8AC3E}">
        <p14:creationId xmlns:p14="http://schemas.microsoft.com/office/powerpoint/2010/main" val="30633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3760068"/>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1 Corinthians 15:1 (NLT): Let me now remind you, dear brothers and sisters, of the Good News I preached to you before. You welcomed it then, and you still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 firm</a:t>
            </a:r>
            <a:r>
              <a:rPr lang="en-US" sz="2800" dirty="0">
                <a:effectLst/>
                <a:latin typeface="Calibri" panose="020F0502020204030204" pitchFamily="34" charset="0"/>
                <a:ea typeface="Calibri" panose="020F0502020204030204" pitchFamily="34" charset="0"/>
                <a:cs typeface="Times New Roman" panose="02020603050405020304" pitchFamily="18" charset="0"/>
              </a:rPr>
              <a:t> in it.</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1 Corinthians 16:13 (ESV): Be watchful,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 firm </a:t>
            </a:r>
            <a:r>
              <a:rPr lang="en-US" sz="2800" dirty="0">
                <a:effectLst/>
                <a:latin typeface="Calibri" panose="020F0502020204030204" pitchFamily="34" charset="0"/>
                <a:ea typeface="Calibri" panose="020F0502020204030204" pitchFamily="34" charset="0"/>
                <a:cs typeface="Times New Roman" panose="02020603050405020304" pitchFamily="18" charset="0"/>
              </a:rPr>
              <a:t>in the faith, act like men, be strong.</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Paul</a:t>
            </a:r>
          </a:p>
        </p:txBody>
      </p:sp>
      <p:sp>
        <p:nvSpPr>
          <p:cNvPr id="4" name="TextBox 3">
            <a:extLst>
              <a:ext uri="{FF2B5EF4-FFF2-40B4-BE49-F238E27FC236}">
                <a16:creationId xmlns:a16="http://schemas.microsoft.com/office/drawing/2014/main" id="{F6B2F7AD-0154-4DB3-8EC4-2FBADE5F1F74}"/>
              </a:ext>
            </a:extLst>
          </p:cNvPr>
          <p:cNvSpPr txBox="1"/>
          <p:nvPr/>
        </p:nvSpPr>
        <p:spPr>
          <a:xfrm>
            <a:off x="1842193"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Affirmation / Directive</a:t>
            </a:r>
          </a:p>
        </p:txBody>
      </p:sp>
    </p:spTree>
    <p:extLst>
      <p:ext uri="{BB962C8B-B14F-4D97-AF65-F5344CB8AC3E}">
        <p14:creationId xmlns:p14="http://schemas.microsoft.com/office/powerpoint/2010/main" val="232225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993926"/>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1 Corinthians 15:58 (NIV): Therefore, my dear brothers and sisters, </a:t>
            </a:r>
            <a:r>
              <a:rPr lang="en-US"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stand firm</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Paul</a:t>
            </a:r>
          </a:p>
        </p:txBody>
      </p:sp>
      <p:sp>
        <p:nvSpPr>
          <p:cNvPr id="5" name="TextBox 4">
            <a:extLst>
              <a:ext uri="{FF2B5EF4-FFF2-40B4-BE49-F238E27FC236}">
                <a16:creationId xmlns:a16="http://schemas.microsoft.com/office/drawing/2014/main" id="{2CA58C17-5A96-435C-AA01-79F184AEF1E0}"/>
              </a:ext>
            </a:extLst>
          </p:cNvPr>
          <p:cNvSpPr txBox="1"/>
          <p:nvPr/>
        </p:nvSpPr>
        <p:spPr>
          <a:xfrm>
            <a:off x="1751689" y="5858553"/>
            <a:ext cx="2692145" cy="683264"/>
          </a:xfrm>
          <a:prstGeom prst="rect">
            <a:avLst/>
          </a:prstGeom>
          <a:noFill/>
        </p:spPr>
        <p:txBody>
          <a:bodyPr wrap="square" rtlCol="0">
            <a:spAutoFit/>
          </a:bodyPr>
          <a:lstStyle/>
          <a:p>
            <a:pP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Directive </a:t>
            </a:r>
          </a:p>
        </p:txBody>
      </p:sp>
      <p:sp>
        <p:nvSpPr>
          <p:cNvPr id="7" name="TextBox 6">
            <a:extLst>
              <a:ext uri="{FF2B5EF4-FFF2-40B4-BE49-F238E27FC236}">
                <a16:creationId xmlns:a16="http://schemas.microsoft.com/office/drawing/2014/main" id="{2215B2E3-D090-454E-AA16-9B7C29019FF9}"/>
              </a:ext>
            </a:extLst>
          </p:cNvPr>
          <p:cNvSpPr txBox="1"/>
          <p:nvPr/>
        </p:nvSpPr>
        <p:spPr>
          <a:xfrm>
            <a:off x="3484682" y="5849373"/>
            <a:ext cx="3607440" cy="683264"/>
          </a:xfrm>
          <a:prstGeom prst="rect">
            <a:avLst/>
          </a:prstGeom>
          <a:noFill/>
        </p:spPr>
        <p:txBody>
          <a:bodyPr wrap="square" rtlCol="0">
            <a:spAutoFit/>
          </a:bodyPr>
          <a:lstStyle/>
          <a:p>
            <a:pPr algn="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 Why / How </a:t>
            </a:r>
          </a:p>
        </p:txBody>
      </p:sp>
      <p:sp>
        <p:nvSpPr>
          <p:cNvPr id="8" name="TextBox 7">
            <a:extLst>
              <a:ext uri="{FF2B5EF4-FFF2-40B4-BE49-F238E27FC236}">
                <a16:creationId xmlns:a16="http://schemas.microsoft.com/office/drawing/2014/main" id="{9938BEB9-4AE0-4FA7-BE5A-1F5C2F5665B8}"/>
              </a:ext>
            </a:extLst>
          </p:cNvPr>
          <p:cNvSpPr txBox="1"/>
          <p:nvPr/>
        </p:nvSpPr>
        <p:spPr>
          <a:xfrm>
            <a:off x="663271" y="2728943"/>
            <a:ext cx="7964945" cy="1915974"/>
          </a:xfrm>
          <a:prstGeom prst="rect">
            <a:avLst/>
          </a:prstGeom>
          <a:noFill/>
        </p:spPr>
        <p:txBody>
          <a:bodyPr wrap="square">
            <a:spAutoFit/>
          </a:bodyPr>
          <a:lstStyle/>
          <a:p>
            <a:pPr>
              <a:lnSpc>
                <a:spcPct val="107000"/>
              </a:lnSpc>
            </a:pPr>
            <a:r>
              <a:rPr lang="en-US" sz="2800" dirty="0">
                <a:effectLst/>
                <a:latin typeface="Calibri" panose="020F0502020204030204" pitchFamily="34" charset="0"/>
                <a:ea typeface="Calibri" panose="020F0502020204030204" pitchFamily="34" charset="0"/>
                <a:cs typeface="Times New Roman" panose="02020603050405020304" pitchFamily="18" charset="0"/>
              </a:rPr>
              <a:t>                                          Let nothing move you. Always give yourselves fully to the work of the Lord, because you know that your labor in the Lord is not in vain.</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080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1915974"/>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1 Peter 5:9 (NLT):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 firm </a:t>
            </a:r>
            <a:r>
              <a:rPr lang="en-US" sz="2800" dirty="0">
                <a:effectLst/>
                <a:latin typeface="Calibri" panose="020F0502020204030204" pitchFamily="34" charset="0"/>
                <a:ea typeface="Calibri" panose="020F0502020204030204" pitchFamily="34" charset="0"/>
                <a:cs typeface="Times New Roman" panose="02020603050405020304" pitchFamily="18" charset="0"/>
              </a:rPr>
              <a:t>against him, and be strong in your faith. Remember that your family of believers all over the world is going through the same kind of suffering you are.</a:t>
            </a: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Peter</a:t>
            </a:r>
          </a:p>
        </p:txBody>
      </p:sp>
      <p:sp>
        <p:nvSpPr>
          <p:cNvPr id="7" name="TextBox 6">
            <a:extLst>
              <a:ext uri="{FF2B5EF4-FFF2-40B4-BE49-F238E27FC236}">
                <a16:creationId xmlns:a16="http://schemas.microsoft.com/office/drawing/2014/main" id="{26FD2980-FAC0-40C9-B317-FFE98D014D22}"/>
              </a:ext>
            </a:extLst>
          </p:cNvPr>
          <p:cNvSpPr txBox="1"/>
          <p:nvPr/>
        </p:nvSpPr>
        <p:spPr>
          <a:xfrm>
            <a:off x="1695559"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Directive / Why / How </a:t>
            </a:r>
          </a:p>
        </p:txBody>
      </p:sp>
    </p:spTree>
    <p:extLst>
      <p:ext uri="{BB962C8B-B14F-4D97-AF65-F5344CB8AC3E}">
        <p14:creationId xmlns:p14="http://schemas.microsoft.com/office/powerpoint/2010/main" val="2946434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993926"/>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James 5:8 (NIV): You too, be patient and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 firm</a:t>
            </a:r>
            <a:r>
              <a:rPr lang="en-US" sz="2800" dirty="0">
                <a:effectLst/>
                <a:latin typeface="Calibri" panose="020F0502020204030204" pitchFamily="34" charset="0"/>
                <a:ea typeface="Calibri" panose="020F0502020204030204" pitchFamily="34" charset="0"/>
                <a:cs typeface="Times New Roman" panose="02020603050405020304" pitchFamily="18" charset="0"/>
              </a:rPr>
              <a:t>, because the Lord’s coming is near.</a:t>
            </a: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James</a:t>
            </a:r>
          </a:p>
        </p:txBody>
      </p:sp>
      <p:sp>
        <p:nvSpPr>
          <p:cNvPr id="5" name="TextBox 4">
            <a:extLst>
              <a:ext uri="{FF2B5EF4-FFF2-40B4-BE49-F238E27FC236}">
                <a16:creationId xmlns:a16="http://schemas.microsoft.com/office/drawing/2014/main" id="{855BFBCB-8F01-4F49-87C5-9EA9CABC7437}"/>
              </a:ext>
            </a:extLst>
          </p:cNvPr>
          <p:cNvSpPr txBox="1"/>
          <p:nvPr/>
        </p:nvSpPr>
        <p:spPr>
          <a:xfrm>
            <a:off x="1695559"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Directive / Why / How </a:t>
            </a:r>
          </a:p>
        </p:txBody>
      </p:sp>
      <p:pic>
        <p:nvPicPr>
          <p:cNvPr id="8" name="Picture 4" descr="Splashy Images | Free Vectors, Stock Photos &amp; PSD">
            <a:extLst>
              <a:ext uri="{FF2B5EF4-FFF2-40B4-BE49-F238E27FC236}">
                <a16:creationId xmlns:a16="http://schemas.microsoft.com/office/drawing/2014/main" id="{CF5F92EB-D5C6-413B-BBEB-8018125C836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0" y="2760205"/>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omething Logo | Free Logo Design Tool from Flaming Text">
            <a:extLst>
              <a:ext uri="{FF2B5EF4-FFF2-40B4-BE49-F238E27FC236}">
                <a16:creationId xmlns:a16="http://schemas.microsoft.com/office/drawing/2014/main" id="{6B7EEE25-0FD9-4D95-85ED-3EE370238BE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479" t="21524" r="4208" b="15280"/>
          <a:stretch/>
        </p:blipFill>
        <p:spPr bwMode="auto">
          <a:xfrm rot="20811994">
            <a:off x="3095474" y="3056718"/>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F33C006-EC0A-4649-908B-A73B5C0D3C6C}"/>
              </a:ext>
            </a:extLst>
          </p:cNvPr>
          <p:cNvSpPr txBox="1"/>
          <p:nvPr/>
        </p:nvSpPr>
        <p:spPr>
          <a:xfrm>
            <a:off x="3694207" y="4631461"/>
            <a:ext cx="5449793"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To look forward to</a:t>
            </a:r>
          </a:p>
        </p:txBody>
      </p:sp>
    </p:spTree>
    <p:extLst>
      <p:ext uri="{BB962C8B-B14F-4D97-AF65-F5344CB8AC3E}">
        <p14:creationId xmlns:p14="http://schemas.microsoft.com/office/powerpoint/2010/main" val="365371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NEW YEAR</a:t>
            </a:r>
          </a:p>
          <a:p>
            <a:pPr algn="ctr">
              <a:lnSpc>
                <a:spcPct val="80000"/>
              </a:lnSpc>
            </a:pPr>
            <a:r>
              <a:rPr lang="en-US" sz="8000"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NEW ME</a:t>
            </a:r>
          </a:p>
        </p:txBody>
      </p:sp>
    </p:spTree>
    <p:extLst>
      <p:ext uri="{BB962C8B-B14F-4D97-AF65-F5344CB8AC3E}">
        <p14:creationId xmlns:p14="http://schemas.microsoft.com/office/powerpoint/2010/main" val="3024002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EEF559F5-6CBB-4AAC-9458-4754F0F4D781}"/>
              </a:ext>
            </a:extLst>
          </p:cNvPr>
          <p:cNvSpPr/>
          <p:nvPr/>
        </p:nvSpPr>
        <p:spPr bwMode="auto">
          <a:xfrm>
            <a:off x="5064699" y="2800838"/>
            <a:ext cx="333334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2838021"/>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Luke 6:47-48 (NLT):  </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47</a:t>
            </a:r>
            <a:r>
              <a:rPr lang="en-US" sz="2800" dirty="0">
                <a:effectLst/>
                <a:latin typeface="Calibri" panose="020F0502020204030204" pitchFamily="34" charset="0"/>
                <a:ea typeface="Calibri" panose="020F0502020204030204" pitchFamily="34" charset="0"/>
                <a:cs typeface="Times New Roman" panose="02020603050405020304" pitchFamily="18" charset="0"/>
              </a:rPr>
              <a:t> I will show you what it’s like when someone comes to me, listens to my teaching, and then follows it. </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48</a:t>
            </a:r>
            <a:r>
              <a:rPr lang="en-US" sz="2800" dirty="0">
                <a:effectLst/>
                <a:latin typeface="Calibri" panose="020F0502020204030204" pitchFamily="34" charset="0"/>
                <a:ea typeface="Calibri" panose="020F0502020204030204" pitchFamily="34" charset="0"/>
                <a:cs typeface="Times New Roman" panose="02020603050405020304" pitchFamily="18" charset="0"/>
              </a:rPr>
              <a:t> It is like a person building a house who digs deep and lays the foundation on solid rock. When the floodwaters rise and break against that house, it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stands firm </a:t>
            </a:r>
            <a:r>
              <a:rPr lang="en-US" sz="2800" dirty="0">
                <a:effectLst/>
                <a:latin typeface="Calibri" panose="020F0502020204030204" pitchFamily="34" charset="0"/>
                <a:ea typeface="Calibri" panose="020F0502020204030204" pitchFamily="34" charset="0"/>
                <a:cs typeface="Times New Roman" panose="02020603050405020304" pitchFamily="18" charset="0"/>
              </a:rPr>
              <a:t>because it is well built.</a:t>
            </a:r>
          </a:p>
        </p:txBody>
      </p:sp>
      <p:grpSp>
        <p:nvGrpSpPr>
          <p:cNvPr id="12" name="Group 11">
            <a:extLst>
              <a:ext uri="{FF2B5EF4-FFF2-40B4-BE49-F238E27FC236}">
                <a16:creationId xmlns:a16="http://schemas.microsoft.com/office/drawing/2014/main" id="{493F5167-104A-4448-A19C-0020C3DF2FC5}"/>
              </a:ext>
            </a:extLst>
          </p:cNvPr>
          <p:cNvGrpSpPr/>
          <p:nvPr/>
        </p:nvGrpSpPr>
        <p:grpSpPr>
          <a:xfrm>
            <a:off x="2754721" y="2277863"/>
            <a:ext cx="2101181" cy="964365"/>
            <a:chOff x="2754721" y="2277863"/>
            <a:chExt cx="2101181" cy="964365"/>
          </a:xfrm>
        </p:grpSpPr>
        <p:sp>
          <p:nvSpPr>
            <p:cNvPr id="2" name="Oval 1">
              <a:extLst>
                <a:ext uri="{FF2B5EF4-FFF2-40B4-BE49-F238E27FC236}">
                  <a16:creationId xmlns:a16="http://schemas.microsoft.com/office/drawing/2014/main" id="{939549DF-BC76-464D-8C1A-BA5A4D985FD6}"/>
                </a:ext>
              </a:extLst>
            </p:cNvPr>
            <p:cNvSpPr/>
            <p:nvPr/>
          </p:nvSpPr>
          <p:spPr>
            <a:xfrm>
              <a:off x="2754721" y="2277863"/>
              <a:ext cx="578318" cy="625642"/>
            </a:xfrm>
            <a:prstGeom prst="ellipse">
              <a:avLst/>
            </a:prstGeom>
            <a:solidFill>
              <a:srgbClr val="E3CDAB">
                <a:alpha val="54902"/>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latin typeface="Arial Black" panose="020B0A04020102020204" pitchFamily="34" charset="0"/>
                </a:rPr>
                <a:t>1</a:t>
              </a:r>
              <a:endParaRPr lang="en-US" dirty="0">
                <a:solidFill>
                  <a:srgbClr val="C00000"/>
                </a:solidFill>
                <a:latin typeface="Arial Black" panose="020B0A04020102020204" pitchFamily="34" charset="0"/>
              </a:endParaRPr>
            </a:p>
          </p:txBody>
        </p:sp>
        <p:cxnSp>
          <p:nvCxnSpPr>
            <p:cNvPr id="8" name="Straight Connector 7">
              <a:extLst>
                <a:ext uri="{FF2B5EF4-FFF2-40B4-BE49-F238E27FC236}">
                  <a16:creationId xmlns:a16="http://schemas.microsoft.com/office/drawing/2014/main" id="{9C938353-6352-40CE-8471-3FD3888B4EAD}"/>
                </a:ext>
              </a:extLst>
            </p:cNvPr>
            <p:cNvCxnSpPr/>
            <p:nvPr/>
          </p:nvCxnSpPr>
          <p:spPr>
            <a:xfrm>
              <a:off x="3043880" y="3242228"/>
              <a:ext cx="1812022" cy="0"/>
            </a:xfrm>
            <a:prstGeom prst="line">
              <a:avLst/>
            </a:prstGeom>
            <a:ln w="76200">
              <a:solidFill>
                <a:srgbClr val="AB00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4293089-D7B4-409E-9DEA-5777EBE2F0A8}"/>
              </a:ext>
            </a:extLst>
          </p:cNvPr>
          <p:cNvGrpSpPr/>
          <p:nvPr/>
        </p:nvGrpSpPr>
        <p:grpSpPr>
          <a:xfrm>
            <a:off x="4803106" y="2200483"/>
            <a:ext cx="3434883" cy="1021569"/>
            <a:chOff x="4803106" y="2200483"/>
            <a:chExt cx="3434883" cy="1021569"/>
          </a:xfrm>
        </p:grpSpPr>
        <p:sp>
          <p:nvSpPr>
            <p:cNvPr id="9" name="Oval 8">
              <a:extLst>
                <a:ext uri="{FF2B5EF4-FFF2-40B4-BE49-F238E27FC236}">
                  <a16:creationId xmlns:a16="http://schemas.microsoft.com/office/drawing/2014/main" id="{C094B464-8560-490D-8AA4-A6DD58E5C73B}"/>
                </a:ext>
              </a:extLst>
            </p:cNvPr>
            <p:cNvSpPr/>
            <p:nvPr/>
          </p:nvSpPr>
          <p:spPr>
            <a:xfrm>
              <a:off x="4803106" y="2200483"/>
              <a:ext cx="578318" cy="625642"/>
            </a:xfrm>
            <a:prstGeom prst="ellipse">
              <a:avLst/>
            </a:prstGeom>
            <a:solidFill>
              <a:srgbClr val="E3CDAB">
                <a:alpha val="54902"/>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latin typeface="Arial Black" panose="020B0A04020102020204" pitchFamily="34" charset="0"/>
                </a:rPr>
                <a:t>2</a:t>
              </a:r>
              <a:endParaRPr lang="en-US" dirty="0">
                <a:solidFill>
                  <a:srgbClr val="C00000"/>
                </a:solidFill>
                <a:latin typeface="Arial Black" panose="020B0A04020102020204" pitchFamily="34" charset="0"/>
              </a:endParaRPr>
            </a:p>
          </p:txBody>
        </p:sp>
        <p:cxnSp>
          <p:nvCxnSpPr>
            <p:cNvPr id="10" name="Straight Connector 9">
              <a:extLst>
                <a:ext uri="{FF2B5EF4-FFF2-40B4-BE49-F238E27FC236}">
                  <a16:creationId xmlns:a16="http://schemas.microsoft.com/office/drawing/2014/main" id="{4BF51A29-DA3B-4017-9FB2-C17B857FA562}"/>
                </a:ext>
              </a:extLst>
            </p:cNvPr>
            <p:cNvCxnSpPr>
              <a:cxnSpLocks/>
            </p:cNvCxnSpPr>
            <p:nvPr/>
          </p:nvCxnSpPr>
          <p:spPr>
            <a:xfrm>
              <a:off x="5100654" y="3222052"/>
              <a:ext cx="3137335" cy="0"/>
            </a:xfrm>
            <a:prstGeom prst="line">
              <a:avLst/>
            </a:prstGeom>
            <a:ln w="76200">
              <a:solidFill>
                <a:srgbClr val="AB0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213ED7E3-95B1-4118-9D22-B1F562E53018}"/>
              </a:ext>
            </a:extLst>
          </p:cNvPr>
          <p:cNvGrpSpPr/>
          <p:nvPr/>
        </p:nvGrpSpPr>
        <p:grpSpPr>
          <a:xfrm>
            <a:off x="1829584" y="2729157"/>
            <a:ext cx="1584735" cy="964365"/>
            <a:chOff x="2754721" y="2277863"/>
            <a:chExt cx="1584735" cy="964365"/>
          </a:xfrm>
        </p:grpSpPr>
        <p:sp>
          <p:nvSpPr>
            <p:cNvPr id="15" name="Oval 14">
              <a:extLst>
                <a:ext uri="{FF2B5EF4-FFF2-40B4-BE49-F238E27FC236}">
                  <a16:creationId xmlns:a16="http://schemas.microsoft.com/office/drawing/2014/main" id="{A21DE73F-5603-4B38-B90F-999534245346}"/>
                </a:ext>
              </a:extLst>
            </p:cNvPr>
            <p:cNvSpPr/>
            <p:nvPr/>
          </p:nvSpPr>
          <p:spPr>
            <a:xfrm>
              <a:off x="2754721" y="2277863"/>
              <a:ext cx="578318" cy="625642"/>
            </a:xfrm>
            <a:prstGeom prst="ellipse">
              <a:avLst/>
            </a:prstGeom>
            <a:solidFill>
              <a:srgbClr val="E3CDAB">
                <a:alpha val="54902"/>
              </a:srgb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latin typeface="Arial Black" panose="020B0A04020102020204" pitchFamily="34" charset="0"/>
                </a:rPr>
                <a:t>3</a:t>
              </a:r>
              <a:endParaRPr lang="en-US" dirty="0">
                <a:solidFill>
                  <a:srgbClr val="C00000"/>
                </a:solidFill>
                <a:latin typeface="Arial Black" panose="020B0A04020102020204" pitchFamily="34" charset="0"/>
              </a:endParaRPr>
            </a:p>
          </p:txBody>
        </p:sp>
        <p:cxnSp>
          <p:nvCxnSpPr>
            <p:cNvPr id="16" name="Straight Connector 15">
              <a:extLst>
                <a:ext uri="{FF2B5EF4-FFF2-40B4-BE49-F238E27FC236}">
                  <a16:creationId xmlns:a16="http://schemas.microsoft.com/office/drawing/2014/main" id="{E2870DE4-3EC3-4873-81EC-540957855C71}"/>
                </a:ext>
              </a:extLst>
            </p:cNvPr>
            <p:cNvCxnSpPr>
              <a:cxnSpLocks/>
            </p:cNvCxnSpPr>
            <p:nvPr/>
          </p:nvCxnSpPr>
          <p:spPr>
            <a:xfrm>
              <a:off x="3043880" y="3242228"/>
              <a:ext cx="1295576" cy="0"/>
            </a:xfrm>
            <a:prstGeom prst="line">
              <a:avLst/>
            </a:prstGeom>
            <a:ln w="76200">
              <a:solidFill>
                <a:srgbClr val="AB0000"/>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4022432D-2064-432E-B754-A5B15FAACCDF}"/>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Gospels</a:t>
            </a:r>
          </a:p>
        </p:txBody>
      </p:sp>
      <p:sp>
        <p:nvSpPr>
          <p:cNvPr id="19" name="TextBox 18">
            <a:extLst>
              <a:ext uri="{FF2B5EF4-FFF2-40B4-BE49-F238E27FC236}">
                <a16:creationId xmlns:a16="http://schemas.microsoft.com/office/drawing/2014/main" id="{24881E81-C6BD-4872-8E4F-19ABBE1F0A18}"/>
              </a:ext>
            </a:extLst>
          </p:cNvPr>
          <p:cNvSpPr txBox="1"/>
          <p:nvPr/>
        </p:nvSpPr>
        <p:spPr>
          <a:xfrm>
            <a:off x="1695559"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How</a:t>
            </a:r>
          </a:p>
        </p:txBody>
      </p:sp>
    </p:spTree>
    <p:extLst>
      <p:ext uri="{BB962C8B-B14F-4D97-AF65-F5344CB8AC3E}">
        <p14:creationId xmlns:p14="http://schemas.microsoft.com/office/powerpoint/2010/main" val="126338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0D4749-06D2-4AB8-94D7-2C9D8EBFEA8B}"/>
              </a:ext>
            </a:extLst>
          </p:cNvPr>
          <p:cNvSpPr txBox="1"/>
          <p:nvPr/>
        </p:nvSpPr>
        <p:spPr>
          <a:xfrm>
            <a:off x="320040" y="2274512"/>
            <a:ext cx="8503920" cy="1454950"/>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2 Thessalonians 2:15 (ESV): So then, brothers, </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stand firm</a:t>
            </a:r>
            <a:r>
              <a:rPr lang="en-US" sz="2800" dirty="0">
                <a:effectLst/>
                <a:latin typeface="Calibri" panose="020F0502020204030204" pitchFamily="34" charset="0"/>
                <a:ea typeface="Calibri" panose="020F0502020204030204" pitchFamily="34" charset="0"/>
                <a:cs typeface="Times New Roman" panose="02020603050405020304" pitchFamily="18" charset="0"/>
              </a:rPr>
              <a:t> and hold to the traditions that you were taught by us, either by our spoken word or by our letter.</a:t>
            </a:r>
          </a:p>
        </p:txBody>
      </p:sp>
      <p:sp>
        <p:nvSpPr>
          <p:cNvPr id="6" name="TextBox 5">
            <a:extLst>
              <a:ext uri="{FF2B5EF4-FFF2-40B4-BE49-F238E27FC236}">
                <a16:creationId xmlns:a16="http://schemas.microsoft.com/office/drawing/2014/main" id="{944ED84F-546B-4187-96A1-084D9298CA04}"/>
              </a:ext>
            </a:extLst>
          </p:cNvPr>
          <p:cNvSpPr txBox="1"/>
          <p:nvPr/>
        </p:nvSpPr>
        <p:spPr>
          <a:xfrm>
            <a:off x="4425366" y="580586"/>
            <a:ext cx="4287914" cy="1077218"/>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Paul</a:t>
            </a:r>
          </a:p>
        </p:txBody>
      </p:sp>
      <p:sp>
        <p:nvSpPr>
          <p:cNvPr id="5" name="TextBox 4">
            <a:extLst>
              <a:ext uri="{FF2B5EF4-FFF2-40B4-BE49-F238E27FC236}">
                <a16:creationId xmlns:a16="http://schemas.microsoft.com/office/drawing/2014/main" id="{2CA58C17-5A96-435C-AA01-79F184AEF1E0}"/>
              </a:ext>
            </a:extLst>
          </p:cNvPr>
          <p:cNvSpPr txBox="1"/>
          <p:nvPr/>
        </p:nvSpPr>
        <p:spPr>
          <a:xfrm>
            <a:off x="1695559" y="5848633"/>
            <a:ext cx="5459613" cy="683264"/>
          </a:xfrm>
          <a:prstGeom prst="rect">
            <a:avLst/>
          </a:prstGeom>
          <a:noFill/>
        </p:spPr>
        <p:txBody>
          <a:bodyPr wrap="square" rtlCol="0">
            <a:spAutoFit/>
          </a:bodyPr>
          <a:lstStyle/>
          <a:p>
            <a:pPr algn="ctr">
              <a:lnSpc>
                <a:spcPct val="80000"/>
              </a:lnSpc>
            </a:pPr>
            <a:r>
              <a:rPr lang="en-US" sz="4800" dirty="0">
                <a:solidFill>
                  <a:srgbClr val="7E4F38"/>
                </a:solidFill>
                <a:effectLst>
                  <a:outerShdw blurRad="38100" dist="88900" dir="2700000" algn="tl">
                    <a:srgbClr val="D5B591"/>
                  </a:outerShdw>
                </a:effectLst>
                <a:latin typeface="Tw Cen MT Condensed Extra Bold" panose="020B0803020202020204" pitchFamily="34" charset="0"/>
              </a:rPr>
              <a:t>How </a:t>
            </a:r>
          </a:p>
        </p:txBody>
      </p:sp>
    </p:spTree>
    <p:extLst>
      <p:ext uri="{BB962C8B-B14F-4D97-AF65-F5344CB8AC3E}">
        <p14:creationId xmlns:p14="http://schemas.microsoft.com/office/powerpoint/2010/main" val="1459909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0BD32-D139-4113-A9A2-6847183F85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AFB5D33D-5628-4777-999E-407693D8912E}"/>
              </a:ext>
            </a:extLst>
          </p:cNvPr>
          <p:cNvSpPr txBox="1"/>
          <p:nvPr/>
        </p:nvSpPr>
        <p:spPr>
          <a:xfrm>
            <a:off x="685800" y="142436"/>
            <a:ext cx="7467600" cy="2062103"/>
          </a:xfrm>
          <a:prstGeom prst="rect">
            <a:avLst/>
          </a:prstGeom>
          <a:noFill/>
        </p:spPr>
        <p:txBody>
          <a:bodyPr wrap="square" rtlCol="0">
            <a:spAutoFit/>
          </a:bodyPr>
          <a:lstStyle/>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For 2021, how do I </a:t>
            </a:r>
          </a:p>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   resolve to: </a:t>
            </a:r>
          </a:p>
        </p:txBody>
      </p:sp>
      <p:sp>
        <p:nvSpPr>
          <p:cNvPr id="4" name="Rectangle 3">
            <a:extLst>
              <a:ext uri="{FF2B5EF4-FFF2-40B4-BE49-F238E27FC236}">
                <a16:creationId xmlns:a16="http://schemas.microsoft.com/office/drawing/2014/main" id="{36787F71-D59F-48C8-8F25-970358602CC0}"/>
              </a:ext>
            </a:extLst>
          </p:cNvPr>
          <p:cNvSpPr/>
          <p:nvPr/>
        </p:nvSpPr>
        <p:spPr>
          <a:xfrm>
            <a:off x="400050" y="4130241"/>
            <a:ext cx="5933069" cy="923330"/>
          </a:xfrm>
          <a:prstGeom prst="rect">
            <a:avLst/>
          </a:prstGeom>
        </p:spPr>
        <p:txBody>
          <a:bodyPr wrap="square">
            <a:spAutoFit/>
          </a:bodyPr>
          <a:lstStyle/>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Stand Firm</a:t>
            </a:r>
          </a:p>
        </p:txBody>
      </p:sp>
    </p:spTree>
    <p:extLst>
      <p:ext uri="{BB962C8B-B14F-4D97-AF65-F5344CB8AC3E}">
        <p14:creationId xmlns:p14="http://schemas.microsoft.com/office/powerpoint/2010/main" val="4090329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1754326"/>
          </a:xfrm>
          <a:prstGeom prst="rect">
            <a:avLst/>
          </a:prstGeom>
          <a:noFill/>
        </p:spPr>
        <p:txBody>
          <a:bodyPr wrap="square">
            <a:spAutoFit/>
          </a:bodyPr>
          <a:lstStyle/>
          <a:p>
            <a:pPr algn="l"/>
            <a:r>
              <a:rPr lang="en-US" sz="3600" b="1" i="0" baseline="30000" dirty="0">
                <a:solidFill>
                  <a:srgbClr val="000000"/>
                </a:solidFill>
                <a:effectLst/>
              </a:rPr>
              <a:t>3 </a:t>
            </a:r>
            <a:r>
              <a:rPr lang="en-US" sz="3600" b="0" i="0" dirty="0">
                <a:solidFill>
                  <a:srgbClr val="000000"/>
                </a:solidFill>
                <a:effectLst/>
              </a:rPr>
              <a:t> I testify again to every man who accepts circumcision that he is obligated to keep the whole law.</a:t>
            </a:r>
          </a:p>
        </p:txBody>
      </p:sp>
      <p:sp>
        <p:nvSpPr>
          <p:cNvPr id="7" name="TextBox 6">
            <a:extLst>
              <a:ext uri="{FF2B5EF4-FFF2-40B4-BE49-F238E27FC236}">
                <a16:creationId xmlns:a16="http://schemas.microsoft.com/office/drawing/2014/main" id="{DC0B6075-F1B3-4198-9840-D01F6C479EDF}"/>
              </a:ext>
            </a:extLst>
          </p:cNvPr>
          <p:cNvSpPr txBox="1"/>
          <p:nvPr/>
        </p:nvSpPr>
        <p:spPr>
          <a:xfrm>
            <a:off x="265042" y="4254988"/>
            <a:ext cx="2595143" cy="646331"/>
          </a:xfrm>
          <a:prstGeom prst="rect">
            <a:avLst/>
          </a:prstGeom>
          <a:noFill/>
        </p:spPr>
        <p:txBody>
          <a:bodyPr wrap="square">
            <a:spAutoFit/>
          </a:bodyPr>
          <a:lstStyle/>
          <a:p>
            <a:pPr algn="l"/>
            <a:r>
              <a:rPr lang="en-US" sz="3600" b="1" i="0" dirty="0">
                <a:solidFill>
                  <a:srgbClr val="000000"/>
                </a:solidFill>
                <a:effectLst/>
              </a:rPr>
              <a:t>Gal 5:3 (ESV)</a:t>
            </a:r>
          </a:p>
        </p:txBody>
      </p:sp>
      <p:pic>
        <p:nvPicPr>
          <p:cNvPr id="2050" name="Picture 2" descr="Why Believe In Jesus?: A new way of looking at the Ten Commandments">
            <a:extLst>
              <a:ext uri="{FF2B5EF4-FFF2-40B4-BE49-F238E27FC236}">
                <a16:creationId xmlns:a16="http://schemas.microsoft.com/office/drawing/2014/main" id="{C860680E-D496-4E9F-8760-68F47F1287C6}"/>
              </a:ext>
            </a:extLst>
          </p:cNvPr>
          <p:cNvPicPr>
            <a:picLocks noChangeAspect="1" noChangeArrowheads="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860186" y="3928781"/>
            <a:ext cx="2738757" cy="1945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F867673-FCA1-4E09-AD41-AF8751FE0A2B}"/>
              </a:ext>
            </a:extLst>
          </p:cNvPr>
          <p:cNvSpPr txBox="1"/>
          <p:nvPr/>
        </p:nvSpPr>
        <p:spPr>
          <a:xfrm>
            <a:off x="2107287" y="5914803"/>
            <a:ext cx="3887271" cy="892873"/>
          </a:xfrm>
          <a:prstGeom prst="rect">
            <a:avLst/>
          </a:prstGeom>
          <a:noFill/>
        </p:spPr>
        <p:txBody>
          <a:bodyPr wrap="square">
            <a:spAutoFit/>
          </a:bodyPr>
          <a:lstStyle/>
          <a:p>
            <a:pPr algn="ctr">
              <a:lnSpc>
                <a:spcPct val="70000"/>
              </a:lnSpc>
            </a:pPr>
            <a:r>
              <a:rPr lang="en-US" sz="3600" dirty="0">
                <a:solidFill>
                  <a:srgbClr val="000000"/>
                </a:solidFill>
              </a:rPr>
              <a:t>10  Commandments</a:t>
            </a:r>
            <a:endParaRPr lang="en-US" sz="3600" b="0" i="0" dirty="0">
              <a:solidFill>
                <a:srgbClr val="000000"/>
              </a:solidFill>
              <a:effectLst/>
            </a:endParaRPr>
          </a:p>
        </p:txBody>
      </p:sp>
      <p:sp>
        <p:nvSpPr>
          <p:cNvPr id="9" name="TextBox 8">
            <a:extLst>
              <a:ext uri="{FF2B5EF4-FFF2-40B4-BE49-F238E27FC236}">
                <a16:creationId xmlns:a16="http://schemas.microsoft.com/office/drawing/2014/main" id="{81BE184F-A92C-4F7D-B173-C7E1B7E1FEBD}"/>
              </a:ext>
            </a:extLst>
          </p:cNvPr>
          <p:cNvSpPr txBox="1"/>
          <p:nvPr/>
        </p:nvSpPr>
        <p:spPr>
          <a:xfrm>
            <a:off x="5687586" y="5914803"/>
            <a:ext cx="3270884" cy="892873"/>
          </a:xfrm>
          <a:prstGeom prst="rect">
            <a:avLst/>
          </a:prstGeom>
          <a:noFill/>
        </p:spPr>
        <p:txBody>
          <a:bodyPr wrap="square">
            <a:spAutoFit/>
          </a:bodyPr>
          <a:lstStyle/>
          <a:p>
            <a:pPr algn="ctr">
              <a:lnSpc>
                <a:spcPct val="70000"/>
              </a:lnSpc>
            </a:pPr>
            <a:r>
              <a:rPr lang="en-US" sz="3600" dirty="0">
                <a:solidFill>
                  <a:srgbClr val="000000"/>
                </a:solidFill>
              </a:rPr>
              <a:t>613 Commandments</a:t>
            </a:r>
            <a:endParaRPr lang="en-US" sz="3600" b="0" i="0" dirty="0">
              <a:solidFill>
                <a:srgbClr val="000000"/>
              </a:solidFill>
              <a:effectLst/>
            </a:endParaRPr>
          </a:p>
        </p:txBody>
      </p:sp>
      <p:pic>
        <p:nvPicPr>
          <p:cNvPr id="5" name="Picture 4">
            <a:extLst>
              <a:ext uri="{FF2B5EF4-FFF2-40B4-BE49-F238E27FC236}">
                <a16:creationId xmlns:a16="http://schemas.microsoft.com/office/drawing/2014/main" id="{4F10B6F1-0ED0-48C5-929F-FED5E66D1107}"/>
              </a:ext>
            </a:extLst>
          </p:cNvPr>
          <p:cNvPicPr>
            <a:picLocks noChangeAspect="1"/>
          </p:cNvPicPr>
          <p:nvPr/>
        </p:nvPicPr>
        <p:blipFill>
          <a:blip r:embed="rId4"/>
          <a:stretch>
            <a:fillRect/>
          </a:stretch>
        </p:blipFill>
        <p:spPr>
          <a:xfrm>
            <a:off x="6429796" y="3928781"/>
            <a:ext cx="2152223" cy="1811636"/>
          </a:xfrm>
          <a:prstGeom prst="rect">
            <a:avLst/>
          </a:prstGeom>
        </p:spPr>
      </p:pic>
    </p:spTree>
    <p:extLst>
      <p:ext uri="{BB962C8B-B14F-4D97-AF65-F5344CB8AC3E}">
        <p14:creationId xmlns:p14="http://schemas.microsoft.com/office/powerpoint/2010/main" val="389040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3AAC7F87-BA58-4B9F-9828-D49837494CBE}"/>
              </a:ext>
            </a:extLst>
          </p:cNvPr>
          <p:cNvSpPr/>
          <p:nvPr/>
        </p:nvSpPr>
        <p:spPr bwMode="auto">
          <a:xfrm>
            <a:off x="4611756" y="3306164"/>
            <a:ext cx="391863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2862322"/>
          </a:xfrm>
          <a:prstGeom prst="rect">
            <a:avLst/>
          </a:prstGeom>
          <a:noFill/>
        </p:spPr>
        <p:txBody>
          <a:bodyPr wrap="square">
            <a:spAutoFit/>
          </a:bodyPr>
          <a:lstStyle/>
          <a:p>
            <a:r>
              <a:rPr lang="en-US" sz="3600" b="1" i="0" baseline="30000" dirty="0">
                <a:solidFill>
                  <a:schemeClr val="bg1">
                    <a:lumMod val="50000"/>
                  </a:schemeClr>
                </a:solidFill>
                <a:effectLst/>
              </a:rPr>
              <a:t>3 </a:t>
            </a:r>
            <a:r>
              <a:rPr lang="en-US" sz="3600" b="0" i="0" dirty="0">
                <a:solidFill>
                  <a:schemeClr val="bg1">
                    <a:lumMod val="50000"/>
                  </a:schemeClr>
                </a:solidFill>
                <a:effectLst/>
              </a:rPr>
              <a:t> I testify again to every man who accepts circumcision that he is obligated to keep the whole law. </a:t>
            </a:r>
            <a:r>
              <a:rPr lang="en-US" sz="3600" b="1" baseline="30000" dirty="0">
                <a:solidFill>
                  <a:srgbClr val="000000"/>
                </a:solidFill>
              </a:rPr>
              <a:t>4 </a:t>
            </a:r>
            <a:r>
              <a:rPr lang="en-US" sz="3600" dirty="0">
                <a:solidFill>
                  <a:srgbClr val="000000"/>
                </a:solidFill>
              </a:rPr>
              <a:t> You are severed from Christ, you who would be justified </a:t>
            </a:r>
            <a:r>
              <a:rPr lang="en-US" sz="3600" b="1" i="1" dirty="0">
                <a:solidFill>
                  <a:srgbClr val="000000"/>
                </a:solidFill>
              </a:rPr>
              <a:t>[counted righteous] </a:t>
            </a:r>
            <a:r>
              <a:rPr lang="en-US" sz="3600" dirty="0">
                <a:solidFill>
                  <a:srgbClr val="000000"/>
                </a:solidFill>
              </a:rPr>
              <a:t>by the law; you have fallen away from grace. </a:t>
            </a:r>
            <a:endParaRPr lang="en-US" sz="3600" b="0" i="0" dirty="0">
              <a:solidFill>
                <a:srgbClr val="000000"/>
              </a:solidFill>
              <a:effectLst/>
            </a:endParaRPr>
          </a:p>
        </p:txBody>
      </p:sp>
      <p:pic>
        <p:nvPicPr>
          <p:cNvPr id="2" name="Picture 1">
            <a:extLst>
              <a:ext uri="{FF2B5EF4-FFF2-40B4-BE49-F238E27FC236}">
                <a16:creationId xmlns:a16="http://schemas.microsoft.com/office/drawing/2014/main" id="{3E5FD08E-ED50-478D-AFCD-A8409547CF59}"/>
              </a:ext>
            </a:extLst>
          </p:cNvPr>
          <p:cNvPicPr>
            <a:picLocks noChangeAspect="1"/>
          </p:cNvPicPr>
          <p:nvPr/>
        </p:nvPicPr>
        <p:blipFill rotWithShape="1">
          <a:blip r:embed="rId3">
            <a:clrChange>
              <a:clrFrom>
                <a:srgbClr val="000000"/>
              </a:clrFrom>
              <a:clrTo>
                <a:srgbClr val="000000">
                  <a:alpha val="0"/>
                </a:srgbClr>
              </a:clrTo>
            </a:clrChange>
          </a:blip>
          <a:srcRect l="7901" t="10529" r="11520" b="18923"/>
          <a:stretch/>
        </p:blipFill>
        <p:spPr>
          <a:xfrm>
            <a:off x="3117356" y="4459020"/>
            <a:ext cx="2909287" cy="2138980"/>
          </a:xfrm>
          <a:prstGeom prst="rect">
            <a:avLst/>
          </a:prstGeom>
        </p:spPr>
      </p:pic>
    </p:spTree>
    <p:extLst>
      <p:ext uri="{BB962C8B-B14F-4D97-AF65-F5344CB8AC3E}">
        <p14:creationId xmlns:p14="http://schemas.microsoft.com/office/powerpoint/2010/main" val="163066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7530D91-6A2A-4A4C-AC1E-A543D4927166}"/>
              </a:ext>
            </a:extLst>
          </p:cNvPr>
          <p:cNvSpPr/>
          <p:nvPr/>
        </p:nvSpPr>
        <p:spPr bwMode="auto">
          <a:xfrm>
            <a:off x="5254794" y="2106229"/>
            <a:ext cx="110246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9" name="Rectangle: Rounded Corners 8">
            <a:extLst>
              <a:ext uri="{FF2B5EF4-FFF2-40B4-BE49-F238E27FC236}">
                <a16:creationId xmlns:a16="http://schemas.microsoft.com/office/drawing/2014/main" id="{63309D9F-0F5F-4450-A5A4-A1792D9A8085}"/>
              </a:ext>
            </a:extLst>
          </p:cNvPr>
          <p:cNvSpPr/>
          <p:nvPr/>
        </p:nvSpPr>
        <p:spPr bwMode="auto">
          <a:xfrm>
            <a:off x="4015051" y="2660190"/>
            <a:ext cx="123974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10" name="Rectangle: Rounded Corners 9">
            <a:extLst>
              <a:ext uri="{FF2B5EF4-FFF2-40B4-BE49-F238E27FC236}">
                <a16:creationId xmlns:a16="http://schemas.microsoft.com/office/drawing/2014/main" id="{FA2938E8-6197-474D-B723-06750D16BE12}"/>
              </a:ext>
            </a:extLst>
          </p:cNvPr>
          <p:cNvSpPr/>
          <p:nvPr/>
        </p:nvSpPr>
        <p:spPr bwMode="auto">
          <a:xfrm>
            <a:off x="4381116" y="4285857"/>
            <a:ext cx="1102463"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2031675"/>
            <a:ext cx="8693427" cy="2862322"/>
          </a:xfrm>
          <a:prstGeom prst="rect">
            <a:avLst/>
          </a:prstGeom>
          <a:noFill/>
        </p:spPr>
        <p:txBody>
          <a:bodyPr wrap="square">
            <a:spAutoFit/>
          </a:bodyPr>
          <a:lstStyle/>
          <a:p>
            <a:r>
              <a:rPr lang="en-US" sz="3600" b="1" i="0" baseline="30000" dirty="0">
                <a:solidFill>
                  <a:srgbClr val="000000"/>
                </a:solidFill>
                <a:effectLst/>
              </a:rPr>
              <a:t>5 </a:t>
            </a:r>
            <a:r>
              <a:rPr lang="en-US" sz="3600" dirty="0">
                <a:solidFill>
                  <a:srgbClr val="000000"/>
                </a:solidFill>
              </a:rPr>
              <a:t>For through the Spirit</a:t>
            </a:r>
            <a:r>
              <a:rPr lang="en-US" sz="3600" dirty="0"/>
              <a:t>, by faith, we ourselves eagerly wait for the hope of righteousness.     </a:t>
            </a:r>
            <a:r>
              <a:rPr lang="en-US" sz="3600" baseline="30000" dirty="0"/>
              <a:t>6</a:t>
            </a:r>
            <a:r>
              <a:rPr lang="en-US" sz="3600" dirty="0"/>
              <a:t> For in Christ Jesus neither circumcision nor uncircumcision counts for anything, but only faith working through love.   . . . </a:t>
            </a:r>
          </a:p>
        </p:txBody>
      </p:sp>
      <p:sp>
        <p:nvSpPr>
          <p:cNvPr id="7" name="TextBox 6">
            <a:extLst>
              <a:ext uri="{FF2B5EF4-FFF2-40B4-BE49-F238E27FC236}">
                <a16:creationId xmlns:a16="http://schemas.microsoft.com/office/drawing/2014/main" id="{DC0B6075-F1B3-4198-9840-D01F6C479EDF}"/>
              </a:ext>
            </a:extLst>
          </p:cNvPr>
          <p:cNvSpPr txBox="1"/>
          <p:nvPr/>
        </p:nvSpPr>
        <p:spPr>
          <a:xfrm>
            <a:off x="265043" y="5788366"/>
            <a:ext cx="3856791" cy="646331"/>
          </a:xfrm>
          <a:prstGeom prst="rect">
            <a:avLst/>
          </a:prstGeom>
          <a:noFill/>
        </p:spPr>
        <p:txBody>
          <a:bodyPr wrap="square">
            <a:spAutoFit/>
          </a:bodyPr>
          <a:lstStyle/>
          <a:p>
            <a:pPr algn="l"/>
            <a:r>
              <a:rPr lang="en-US" sz="3600" b="1" i="0" dirty="0">
                <a:solidFill>
                  <a:srgbClr val="000000"/>
                </a:solidFill>
                <a:effectLst/>
              </a:rPr>
              <a:t>Gal 5:5-6 (ESV)</a:t>
            </a:r>
          </a:p>
        </p:txBody>
      </p:sp>
      <p:sp>
        <p:nvSpPr>
          <p:cNvPr id="5" name="TextBox 4">
            <a:extLst>
              <a:ext uri="{FF2B5EF4-FFF2-40B4-BE49-F238E27FC236}">
                <a16:creationId xmlns:a16="http://schemas.microsoft.com/office/drawing/2014/main" id="{CF70FADD-6CB5-4D7E-814D-0937AFD0374E}"/>
              </a:ext>
            </a:extLst>
          </p:cNvPr>
          <p:cNvSpPr txBox="1"/>
          <p:nvPr/>
        </p:nvSpPr>
        <p:spPr>
          <a:xfrm>
            <a:off x="4121834" y="5788366"/>
            <a:ext cx="3856791" cy="646331"/>
          </a:xfrm>
          <a:prstGeom prst="rect">
            <a:avLst/>
          </a:prstGeom>
          <a:noFill/>
        </p:spPr>
        <p:txBody>
          <a:bodyPr wrap="square">
            <a:spAutoFit/>
          </a:bodyPr>
          <a:lstStyle/>
          <a:p>
            <a:pPr algn="l"/>
            <a:r>
              <a:rPr lang="en-US" sz="3600" b="1" i="0" dirty="0">
                <a:solidFill>
                  <a:srgbClr val="000000"/>
                </a:solidFill>
                <a:effectLst/>
              </a:rPr>
              <a:t>=&gt;    1 Cor 13</a:t>
            </a:r>
          </a:p>
        </p:txBody>
      </p:sp>
      <p:sp>
        <p:nvSpPr>
          <p:cNvPr id="11" name="TextBox 10">
            <a:extLst>
              <a:ext uri="{FF2B5EF4-FFF2-40B4-BE49-F238E27FC236}">
                <a16:creationId xmlns:a16="http://schemas.microsoft.com/office/drawing/2014/main" id="{363D65CB-40E5-4FC4-9AD4-238614F1EE2C}"/>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Tree>
    <p:extLst>
      <p:ext uri="{BB962C8B-B14F-4D97-AF65-F5344CB8AC3E}">
        <p14:creationId xmlns:p14="http://schemas.microsoft.com/office/powerpoint/2010/main" val="399809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0B6075-F1B3-4198-9840-D01F6C479EDF}"/>
              </a:ext>
            </a:extLst>
          </p:cNvPr>
          <p:cNvSpPr txBox="1"/>
          <p:nvPr/>
        </p:nvSpPr>
        <p:spPr>
          <a:xfrm>
            <a:off x="265043" y="6125992"/>
            <a:ext cx="3856791" cy="646331"/>
          </a:xfrm>
          <a:prstGeom prst="rect">
            <a:avLst/>
          </a:prstGeom>
          <a:noFill/>
        </p:spPr>
        <p:txBody>
          <a:bodyPr wrap="square">
            <a:spAutoFit/>
          </a:bodyPr>
          <a:lstStyle/>
          <a:p>
            <a:pPr algn="l"/>
            <a:r>
              <a:rPr lang="en-US" sz="3600" b="1" dirty="0">
                <a:solidFill>
                  <a:srgbClr val="000000"/>
                </a:solidFill>
              </a:rPr>
              <a:t>1 Cor 13:4-7 (ESV)</a:t>
            </a:r>
            <a:endParaRPr lang="en-US" sz="3600" b="1" i="0" dirty="0">
              <a:solidFill>
                <a:srgbClr val="000000"/>
              </a:solidFill>
              <a:effectLst/>
            </a:endParaRPr>
          </a:p>
        </p:txBody>
      </p:sp>
      <p:sp>
        <p:nvSpPr>
          <p:cNvPr id="4" name="TextBox 3">
            <a:extLst>
              <a:ext uri="{FF2B5EF4-FFF2-40B4-BE49-F238E27FC236}">
                <a16:creationId xmlns:a16="http://schemas.microsoft.com/office/drawing/2014/main" id="{26CF9F9D-C604-4F61-BF85-C712C89F0FA7}"/>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
        <p:nvSpPr>
          <p:cNvPr id="5" name="TextBox 4">
            <a:extLst>
              <a:ext uri="{FF2B5EF4-FFF2-40B4-BE49-F238E27FC236}">
                <a16:creationId xmlns:a16="http://schemas.microsoft.com/office/drawing/2014/main" id="{ED780C1F-50EE-4586-BF67-7B04925F7799}"/>
              </a:ext>
            </a:extLst>
          </p:cNvPr>
          <p:cNvSpPr txBox="1"/>
          <p:nvPr/>
        </p:nvSpPr>
        <p:spPr>
          <a:xfrm>
            <a:off x="595328" y="2138565"/>
            <a:ext cx="2846261" cy="4092211"/>
          </a:xfrm>
          <a:prstGeom prst="rect">
            <a:avLst/>
          </a:prstGeom>
          <a:noFill/>
        </p:spPr>
        <p:txBody>
          <a:bodyPr wrap="square">
            <a:spAutoFit/>
          </a:bodyPr>
          <a:lstStyle/>
          <a:p>
            <a:pPr algn="l">
              <a:lnSpc>
                <a:spcPct val="80000"/>
              </a:lnSpc>
            </a:pPr>
            <a:r>
              <a:rPr lang="en-US" sz="3600" b="1" i="0" dirty="0">
                <a:solidFill>
                  <a:srgbClr val="000000"/>
                </a:solidFill>
                <a:effectLst/>
              </a:rPr>
              <a:t>Love is:</a:t>
            </a:r>
          </a:p>
          <a:p>
            <a:pPr marL="571500" indent="-571500" algn="l">
              <a:lnSpc>
                <a:spcPct val="80000"/>
              </a:lnSpc>
              <a:buFont typeface="Arial" panose="020B0604020202020204" pitchFamily="34" charset="0"/>
              <a:buChar char="•"/>
            </a:pPr>
            <a:r>
              <a:rPr lang="en-US" sz="3600" b="1" dirty="0">
                <a:solidFill>
                  <a:srgbClr val="000000"/>
                </a:solidFill>
              </a:rPr>
              <a:t>Patient</a:t>
            </a:r>
          </a:p>
          <a:p>
            <a:pPr marL="571500" indent="-571500" algn="l">
              <a:lnSpc>
                <a:spcPct val="80000"/>
              </a:lnSpc>
              <a:buFont typeface="Arial" panose="020B0604020202020204" pitchFamily="34" charset="0"/>
              <a:buChar char="•"/>
            </a:pPr>
            <a:r>
              <a:rPr lang="en-US" sz="3600" b="1" i="0" dirty="0">
                <a:solidFill>
                  <a:srgbClr val="000000"/>
                </a:solidFill>
                <a:effectLst/>
              </a:rPr>
              <a:t>Kind</a:t>
            </a:r>
          </a:p>
          <a:p>
            <a:pPr marL="571500" indent="-571500" algn="l">
              <a:lnSpc>
                <a:spcPct val="80000"/>
              </a:lnSpc>
              <a:buFont typeface="Arial" panose="020B0604020202020204" pitchFamily="34" charset="0"/>
              <a:buChar char="•"/>
            </a:pPr>
            <a:r>
              <a:rPr lang="en-US" sz="3600" b="1" dirty="0">
                <a:solidFill>
                  <a:srgbClr val="000000"/>
                </a:solidFill>
              </a:rPr>
              <a:t>Rejoices w/truth</a:t>
            </a:r>
          </a:p>
          <a:p>
            <a:pPr marL="571500" indent="-571500" algn="l">
              <a:lnSpc>
                <a:spcPct val="80000"/>
              </a:lnSpc>
              <a:buFont typeface="Arial" panose="020B0604020202020204" pitchFamily="34" charset="0"/>
              <a:buChar char="•"/>
            </a:pPr>
            <a:r>
              <a:rPr lang="en-US" sz="3600" b="1" dirty="0">
                <a:solidFill>
                  <a:srgbClr val="000000"/>
                </a:solidFill>
              </a:rPr>
              <a:t>Bears</a:t>
            </a:r>
          </a:p>
          <a:p>
            <a:pPr marL="571500" indent="-571500" algn="l">
              <a:lnSpc>
                <a:spcPct val="80000"/>
              </a:lnSpc>
              <a:buFont typeface="Arial" panose="020B0604020202020204" pitchFamily="34" charset="0"/>
              <a:buChar char="•"/>
            </a:pPr>
            <a:r>
              <a:rPr lang="en-US" sz="3600" b="1" dirty="0">
                <a:solidFill>
                  <a:srgbClr val="000000"/>
                </a:solidFill>
              </a:rPr>
              <a:t>Believes</a:t>
            </a:r>
          </a:p>
          <a:p>
            <a:pPr marL="571500" indent="-571500" algn="l">
              <a:lnSpc>
                <a:spcPct val="80000"/>
              </a:lnSpc>
              <a:buFont typeface="Arial" panose="020B0604020202020204" pitchFamily="34" charset="0"/>
              <a:buChar char="•"/>
            </a:pPr>
            <a:r>
              <a:rPr lang="en-US" sz="3600" b="1" dirty="0">
                <a:solidFill>
                  <a:srgbClr val="000000"/>
                </a:solidFill>
              </a:rPr>
              <a:t>Hopes</a:t>
            </a:r>
          </a:p>
          <a:p>
            <a:pPr marL="571500" indent="-571500" algn="l">
              <a:lnSpc>
                <a:spcPct val="80000"/>
              </a:lnSpc>
              <a:buFont typeface="Arial" panose="020B0604020202020204" pitchFamily="34" charset="0"/>
              <a:buChar char="•"/>
            </a:pPr>
            <a:r>
              <a:rPr lang="en-US" sz="3600" b="1" dirty="0">
                <a:solidFill>
                  <a:srgbClr val="000000"/>
                </a:solidFill>
              </a:rPr>
              <a:t>Endures </a:t>
            </a:r>
          </a:p>
        </p:txBody>
      </p:sp>
      <p:sp>
        <p:nvSpPr>
          <p:cNvPr id="8" name="TextBox 7">
            <a:extLst>
              <a:ext uri="{FF2B5EF4-FFF2-40B4-BE49-F238E27FC236}">
                <a16:creationId xmlns:a16="http://schemas.microsoft.com/office/drawing/2014/main" id="{03D6DF17-0A06-4162-8930-54BCDB398C65}"/>
              </a:ext>
            </a:extLst>
          </p:cNvPr>
          <p:cNvSpPr txBox="1"/>
          <p:nvPr/>
        </p:nvSpPr>
        <p:spPr>
          <a:xfrm>
            <a:off x="3833547" y="2138564"/>
            <a:ext cx="4958761" cy="4535409"/>
          </a:xfrm>
          <a:prstGeom prst="rect">
            <a:avLst/>
          </a:prstGeom>
          <a:noFill/>
        </p:spPr>
        <p:txBody>
          <a:bodyPr wrap="square">
            <a:spAutoFit/>
          </a:bodyPr>
          <a:lstStyle/>
          <a:p>
            <a:pPr algn="l">
              <a:lnSpc>
                <a:spcPct val="80000"/>
              </a:lnSpc>
            </a:pPr>
            <a:r>
              <a:rPr lang="en-US" sz="3600" b="1" i="0" dirty="0">
                <a:solidFill>
                  <a:srgbClr val="000000"/>
                </a:solidFill>
                <a:effectLst/>
              </a:rPr>
              <a:t>Love is not / does not:</a:t>
            </a:r>
          </a:p>
          <a:p>
            <a:pPr marL="571500" indent="-571500" algn="l">
              <a:lnSpc>
                <a:spcPct val="80000"/>
              </a:lnSpc>
              <a:buFont typeface="Arial" panose="020B0604020202020204" pitchFamily="34" charset="0"/>
              <a:buChar char="•"/>
            </a:pPr>
            <a:r>
              <a:rPr lang="en-US" sz="3600" b="1" i="0" dirty="0">
                <a:solidFill>
                  <a:srgbClr val="000000"/>
                </a:solidFill>
                <a:effectLst/>
              </a:rPr>
              <a:t>Envy</a:t>
            </a:r>
          </a:p>
          <a:p>
            <a:pPr marL="571500" indent="-571500" algn="l">
              <a:lnSpc>
                <a:spcPct val="80000"/>
              </a:lnSpc>
              <a:buFont typeface="Arial" panose="020B0604020202020204" pitchFamily="34" charset="0"/>
              <a:buChar char="•"/>
            </a:pPr>
            <a:r>
              <a:rPr lang="en-US" sz="3600" b="1" dirty="0">
                <a:solidFill>
                  <a:srgbClr val="000000"/>
                </a:solidFill>
              </a:rPr>
              <a:t>Boast</a:t>
            </a:r>
          </a:p>
          <a:p>
            <a:pPr marL="571500" indent="-571500" algn="l">
              <a:lnSpc>
                <a:spcPct val="80000"/>
              </a:lnSpc>
              <a:buFont typeface="Arial" panose="020B0604020202020204" pitchFamily="34" charset="0"/>
              <a:buChar char="•"/>
            </a:pPr>
            <a:r>
              <a:rPr lang="en-US" sz="3600" b="1" i="0" dirty="0">
                <a:solidFill>
                  <a:srgbClr val="000000"/>
                </a:solidFill>
                <a:effectLst/>
              </a:rPr>
              <a:t>Arrogant</a:t>
            </a:r>
          </a:p>
          <a:p>
            <a:pPr marL="571500" indent="-571500" algn="l">
              <a:lnSpc>
                <a:spcPct val="80000"/>
              </a:lnSpc>
              <a:buFont typeface="Arial" panose="020B0604020202020204" pitchFamily="34" charset="0"/>
              <a:buChar char="•"/>
            </a:pPr>
            <a:r>
              <a:rPr lang="en-US" sz="3600" b="1" dirty="0">
                <a:solidFill>
                  <a:srgbClr val="000000"/>
                </a:solidFill>
              </a:rPr>
              <a:t>Rude</a:t>
            </a:r>
            <a:endParaRPr lang="en-US" sz="3600" b="1" i="0" dirty="0">
              <a:solidFill>
                <a:srgbClr val="000000"/>
              </a:solidFill>
              <a:effectLst/>
            </a:endParaRPr>
          </a:p>
          <a:p>
            <a:pPr marL="571500" indent="-571500" algn="l">
              <a:lnSpc>
                <a:spcPct val="80000"/>
              </a:lnSpc>
              <a:buFont typeface="Arial" panose="020B0604020202020204" pitchFamily="34" charset="0"/>
              <a:buChar char="•"/>
            </a:pPr>
            <a:r>
              <a:rPr lang="en-US" sz="3600" b="1" dirty="0">
                <a:solidFill>
                  <a:srgbClr val="000000"/>
                </a:solidFill>
              </a:rPr>
              <a:t>Insist on its own way</a:t>
            </a:r>
          </a:p>
          <a:p>
            <a:pPr marL="571500" indent="-571500" algn="l">
              <a:lnSpc>
                <a:spcPct val="80000"/>
              </a:lnSpc>
              <a:buFont typeface="Arial" panose="020B0604020202020204" pitchFamily="34" charset="0"/>
              <a:buChar char="•"/>
            </a:pPr>
            <a:r>
              <a:rPr lang="en-US" sz="3600" b="1" i="0" dirty="0">
                <a:solidFill>
                  <a:srgbClr val="000000"/>
                </a:solidFill>
                <a:effectLst/>
              </a:rPr>
              <a:t>Irritable</a:t>
            </a:r>
          </a:p>
          <a:p>
            <a:pPr marL="571500" indent="-571500" algn="l">
              <a:lnSpc>
                <a:spcPct val="80000"/>
              </a:lnSpc>
              <a:buFont typeface="Arial" panose="020B0604020202020204" pitchFamily="34" charset="0"/>
              <a:buChar char="•"/>
            </a:pPr>
            <a:r>
              <a:rPr lang="en-US" sz="3600" b="1" dirty="0">
                <a:solidFill>
                  <a:srgbClr val="000000"/>
                </a:solidFill>
              </a:rPr>
              <a:t>Resentful</a:t>
            </a:r>
          </a:p>
          <a:p>
            <a:pPr marL="571500" indent="-571500" algn="l">
              <a:lnSpc>
                <a:spcPct val="80000"/>
              </a:lnSpc>
              <a:buFont typeface="Arial" panose="020B0604020202020204" pitchFamily="34" charset="0"/>
              <a:buChar char="•"/>
            </a:pPr>
            <a:r>
              <a:rPr lang="en-US" sz="3600" b="1" i="0" dirty="0">
                <a:solidFill>
                  <a:srgbClr val="000000"/>
                </a:solidFill>
                <a:effectLst/>
              </a:rPr>
              <a:t>Rejoice at </a:t>
            </a:r>
            <a:r>
              <a:rPr lang="en-US" sz="3600" b="1" dirty="0">
                <a:solidFill>
                  <a:srgbClr val="000000"/>
                </a:solidFill>
              </a:rPr>
              <a:t>wrong doing</a:t>
            </a:r>
            <a:endParaRPr lang="en-US" sz="3600" b="1" i="0" dirty="0">
              <a:solidFill>
                <a:srgbClr val="000000"/>
              </a:solidFill>
              <a:effectLst/>
            </a:endParaRPr>
          </a:p>
        </p:txBody>
      </p:sp>
    </p:spTree>
    <p:extLst>
      <p:ext uri="{BB962C8B-B14F-4D97-AF65-F5344CB8AC3E}">
        <p14:creationId xmlns:p14="http://schemas.microsoft.com/office/powerpoint/2010/main" val="158388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500"/>
                                        <p:tgtEl>
                                          <p:spTgt spid="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Effect transition="in" filter="fade">
                                      <p:cBhvr>
                                        <p:cTn id="52" dur="500"/>
                                        <p:tgtEl>
                                          <p:spTgt spid="8">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7" end="7"/>
                                            </p:txEl>
                                          </p:spTgt>
                                        </p:tgtEl>
                                        <p:attrNameLst>
                                          <p:attrName>style.visibility</p:attrName>
                                        </p:attrNameLst>
                                      </p:cBhvr>
                                      <p:to>
                                        <p:strVal val="visible"/>
                                      </p:to>
                                    </p:set>
                                    <p:animEffect transition="in" filter="fade">
                                      <p:cBhvr>
                                        <p:cTn id="57" dur="500"/>
                                        <p:tgtEl>
                                          <p:spTgt spid="8">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8" end="8"/>
                                            </p:txEl>
                                          </p:spTgt>
                                        </p:tgtEl>
                                        <p:attrNameLst>
                                          <p:attrName>style.visibility</p:attrName>
                                        </p:attrNameLst>
                                      </p:cBhvr>
                                      <p:to>
                                        <p:strVal val="visible"/>
                                      </p:to>
                                    </p:set>
                                    <p:animEffect transition="in" filter="fade">
                                      <p:cBhvr>
                                        <p:cTn id="62" dur="500"/>
                                        <p:tgtEl>
                                          <p:spTgt spid="8">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Effect transition="in" filter="fade">
                                      <p:cBhvr>
                                        <p:cTn id="67" dur="500"/>
                                        <p:tgtEl>
                                          <p:spTgt spid="5">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4" end="4"/>
                                            </p:txEl>
                                          </p:spTgt>
                                        </p:tgtEl>
                                        <p:attrNameLst>
                                          <p:attrName>style.visibility</p:attrName>
                                        </p:attrNameLst>
                                      </p:cBhvr>
                                      <p:to>
                                        <p:strVal val="visible"/>
                                      </p:to>
                                    </p:set>
                                    <p:animEffect transition="in" filter="fade">
                                      <p:cBhvr>
                                        <p:cTn id="72" dur="500"/>
                                        <p:tgtEl>
                                          <p:spTgt spid="5">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Effect transition="in" filter="fade">
                                      <p:cBhvr>
                                        <p:cTn id="77" dur="500"/>
                                        <p:tgtEl>
                                          <p:spTgt spid="5">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
                                            <p:txEl>
                                              <p:pRg st="6" end="6"/>
                                            </p:txEl>
                                          </p:spTgt>
                                        </p:tgtEl>
                                        <p:attrNameLst>
                                          <p:attrName>style.visibility</p:attrName>
                                        </p:attrNameLst>
                                      </p:cBhvr>
                                      <p:to>
                                        <p:strVal val="visible"/>
                                      </p:to>
                                    </p:set>
                                    <p:animEffect transition="in" filter="fade">
                                      <p:cBhvr>
                                        <p:cTn id="82" dur="500"/>
                                        <p:tgtEl>
                                          <p:spTgt spid="5">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Effect transition="in" filter="fade">
                                      <p:cBhvr>
                                        <p:cTn id="8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0B6075-F1B3-4198-9840-D01F6C479EDF}"/>
              </a:ext>
            </a:extLst>
          </p:cNvPr>
          <p:cNvSpPr txBox="1"/>
          <p:nvPr/>
        </p:nvSpPr>
        <p:spPr>
          <a:xfrm>
            <a:off x="265043" y="6125992"/>
            <a:ext cx="3856791" cy="646331"/>
          </a:xfrm>
          <a:prstGeom prst="rect">
            <a:avLst/>
          </a:prstGeom>
          <a:noFill/>
        </p:spPr>
        <p:txBody>
          <a:bodyPr wrap="square">
            <a:spAutoFit/>
          </a:bodyPr>
          <a:lstStyle/>
          <a:p>
            <a:pPr algn="l"/>
            <a:r>
              <a:rPr lang="en-US" sz="3600" b="1" dirty="0">
                <a:solidFill>
                  <a:srgbClr val="000000"/>
                </a:solidFill>
              </a:rPr>
              <a:t>1 Cor 13:8-12 (ESV)</a:t>
            </a:r>
            <a:endParaRPr lang="en-US" sz="3600" b="1" i="0" dirty="0">
              <a:solidFill>
                <a:srgbClr val="000000"/>
              </a:solidFill>
              <a:effectLst/>
            </a:endParaRPr>
          </a:p>
        </p:txBody>
      </p:sp>
      <p:pic>
        <p:nvPicPr>
          <p:cNvPr id="6" name="Picture 4" descr="Splashy Images | Free Vectors, Stock Photos &amp; PSD">
            <a:extLst>
              <a:ext uri="{FF2B5EF4-FFF2-40B4-BE49-F238E27FC236}">
                <a16:creationId xmlns:a16="http://schemas.microsoft.com/office/drawing/2014/main" id="{B68E7472-1E5E-42E1-B7E4-D07F59BEE7A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0800000">
            <a:off x="17846" y="2706646"/>
            <a:ext cx="5618253" cy="37425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A6FE5A8-2019-4464-9824-4120870D257F}"/>
              </a:ext>
            </a:extLst>
          </p:cNvPr>
          <p:cNvSpPr txBox="1"/>
          <p:nvPr/>
        </p:nvSpPr>
        <p:spPr>
          <a:xfrm>
            <a:off x="2527946" y="3429000"/>
            <a:ext cx="5449793"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To look forward to</a:t>
            </a:r>
          </a:p>
        </p:txBody>
      </p:sp>
      <p:pic>
        <p:nvPicPr>
          <p:cNvPr id="12" name="Picture 11">
            <a:extLst>
              <a:ext uri="{FF2B5EF4-FFF2-40B4-BE49-F238E27FC236}">
                <a16:creationId xmlns:a16="http://schemas.microsoft.com/office/drawing/2014/main" id="{028A7813-ACF8-4239-B3A1-845C27C0700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9469" y="1320758"/>
            <a:ext cx="6267450" cy="2771775"/>
          </a:xfrm>
          <a:prstGeom prst="rect">
            <a:avLst/>
          </a:prstGeom>
        </p:spPr>
      </p:pic>
      <p:sp>
        <p:nvSpPr>
          <p:cNvPr id="9" name="TextBox 8">
            <a:extLst>
              <a:ext uri="{FF2B5EF4-FFF2-40B4-BE49-F238E27FC236}">
                <a16:creationId xmlns:a16="http://schemas.microsoft.com/office/drawing/2014/main" id="{ED48E2A2-A815-4D03-BBC5-B9BB5FE45647}"/>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Tree>
    <p:extLst>
      <p:ext uri="{BB962C8B-B14F-4D97-AF65-F5344CB8AC3E}">
        <p14:creationId xmlns:p14="http://schemas.microsoft.com/office/powerpoint/2010/main" val="390410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0B6075-F1B3-4198-9840-D01F6C479EDF}"/>
              </a:ext>
            </a:extLst>
          </p:cNvPr>
          <p:cNvSpPr txBox="1"/>
          <p:nvPr/>
        </p:nvSpPr>
        <p:spPr>
          <a:xfrm>
            <a:off x="265043" y="6125992"/>
            <a:ext cx="3856791" cy="646331"/>
          </a:xfrm>
          <a:prstGeom prst="rect">
            <a:avLst/>
          </a:prstGeom>
          <a:noFill/>
        </p:spPr>
        <p:txBody>
          <a:bodyPr wrap="square">
            <a:spAutoFit/>
          </a:bodyPr>
          <a:lstStyle/>
          <a:p>
            <a:pPr algn="l"/>
            <a:r>
              <a:rPr lang="en-US" sz="3600" b="1" dirty="0">
                <a:solidFill>
                  <a:srgbClr val="000000"/>
                </a:solidFill>
              </a:rPr>
              <a:t>1 Cor 13:13 (ESV)</a:t>
            </a:r>
            <a:endParaRPr lang="en-US" sz="3600" b="1" i="0" dirty="0">
              <a:solidFill>
                <a:srgbClr val="000000"/>
              </a:solidFill>
              <a:effectLst/>
            </a:endParaRPr>
          </a:p>
        </p:txBody>
      </p:sp>
      <p:sp>
        <p:nvSpPr>
          <p:cNvPr id="10" name="TextBox 9">
            <a:extLst>
              <a:ext uri="{FF2B5EF4-FFF2-40B4-BE49-F238E27FC236}">
                <a16:creationId xmlns:a16="http://schemas.microsoft.com/office/drawing/2014/main" id="{AA6FE5A8-2019-4464-9824-4120870D257F}"/>
              </a:ext>
            </a:extLst>
          </p:cNvPr>
          <p:cNvSpPr txBox="1"/>
          <p:nvPr/>
        </p:nvSpPr>
        <p:spPr>
          <a:xfrm>
            <a:off x="1130037" y="2387991"/>
            <a:ext cx="6883926" cy="21698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a:ln>
                  <a:noFill/>
                </a:ln>
                <a:solidFill>
                  <a:prstClr val="black"/>
                </a:solidFill>
                <a:effectLst/>
                <a:uLnTx/>
                <a:uFillTx/>
                <a:ea typeface="+mn-ea"/>
                <a:cs typeface="Arabic Typesetting" panose="03020402040406030203" pitchFamily="66" charset="-78"/>
              </a:rPr>
              <a:t>So now faith, hope, and love abide, these three; but the greatest of these is love.</a:t>
            </a:r>
          </a:p>
        </p:txBody>
      </p:sp>
      <p:sp>
        <p:nvSpPr>
          <p:cNvPr id="6" name="TextBox 5">
            <a:extLst>
              <a:ext uri="{FF2B5EF4-FFF2-40B4-BE49-F238E27FC236}">
                <a16:creationId xmlns:a16="http://schemas.microsoft.com/office/drawing/2014/main" id="{7AC96102-7501-465B-83E2-50AE0410546B}"/>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Tree>
    <p:extLst>
      <p:ext uri="{BB962C8B-B14F-4D97-AF65-F5344CB8AC3E}">
        <p14:creationId xmlns:p14="http://schemas.microsoft.com/office/powerpoint/2010/main" val="342378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4F41FD-B963-4118-A754-EAE05D559114}"/>
              </a:ext>
            </a:extLst>
          </p:cNvPr>
          <p:cNvSpPr/>
          <p:nvPr/>
        </p:nvSpPr>
        <p:spPr bwMode="auto">
          <a:xfrm>
            <a:off x="265043" y="4943240"/>
            <a:ext cx="8060351"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4" name="Rectangle: Rounded Corners 3">
            <a:extLst>
              <a:ext uri="{FF2B5EF4-FFF2-40B4-BE49-F238E27FC236}">
                <a16:creationId xmlns:a16="http://schemas.microsoft.com/office/drawing/2014/main" id="{263D0EA7-8C88-4AB0-B7D6-10426CDDA168}"/>
              </a:ext>
            </a:extLst>
          </p:cNvPr>
          <p:cNvSpPr/>
          <p:nvPr/>
        </p:nvSpPr>
        <p:spPr bwMode="auto">
          <a:xfrm>
            <a:off x="349047" y="3841720"/>
            <a:ext cx="5154770"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3970318"/>
          </a:xfrm>
          <a:prstGeom prst="rect">
            <a:avLst/>
          </a:prstGeom>
          <a:noFill/>
        </p:spPr>
        <p:txBody>
          <a:bodyPr wrap="square">
            <a:spAutoFit/>
          </a:bodyPr>
          <a:lstStyle/>
          <a:p>
            <a:r>
              <a:rPr lang="en-US" sz="3600" b="1" i="0" baseline="30000" dirty="0">
                <a:solidFill>
                  <a:srgbClr val="000000"/>
                </a:solidFill>
                <a:effectLst/>
              </a:rPr>
              <a:t>5 </a:t>
            </a:r>
            <a:r>
              <a:rPr lang="en-US" sz="3600" dirty="0">
                <a:solidFill>
                  <a:srgbClr val="000000"/>
                </a:solidFill>
              </a:rPr>
              <a:t>For through the Spirit, by faith, we ourselves eagerly wait for the hope of righteousness.     </a:t>
            </a:r>
            <a:r>
              <a:rPr lang="en-US" sz="3600" baseline="30000" dirty="0">
                <a:solidFill>
                  <a:srgbClr val="000000"/>
                </a:solidFill>
              </a:rPr>
              <a:t>6</a:t>
            </a:r>
            <a:r>
              <a:rPr lang="en-US" sz="3600" dirty="0">
                <a:solidFill>
                  <a:srgbClr val="000000"/>
                </a:solidFill>
              </a:rPr>
              <a:t> For in Christ Jesus neither circumcision nor uncircumcision counts for anything, but only </a:t>
            </a:r>
            <a:r>
              <a:rPr lang="en-US" sz="3600" dirty="0"/>
              <a:t>faith working through love.   . . . </a:t>
            </a:r>
          </a:p>
          <a:p>
            <a:r>
              <a:rPr lang="en-US" sz="3600" baseline="30000" dirty="0">
                <a:solidFill>
                  <a:srgbClr val="000000"/>
                </a:solidFill>
              </a:rPr>
              <a:t>14</a:t>
            </a:r>
            <a:r>
              <a:rPr lang="en-US" sz="3600" dirty="0">
                <a:solidFill>
                  <a:srgbClr val="000000"/>
                </a:solidFill>
              </a:rPr>
              <a:t> For the whole law is fulfilled in one word: “</a:t>
            </a:r>
            <a:r>
              <a:rPr lang="en-US" sz="3600" dirty="0"/>
              <a:t>You shall love your neighbor as yourself</a:t>
            </a:r>
            <a:r>
              <a:rPr lang="en-US" sz="3600" dirty="0">
                <a:solidFill>
                  <a:srgbClr val="000000"/>
                </a:solidFill>
              </a:rPr>
              <a:t>.”</a:t>
            </a:r>
            <a:endParaRPr lang="en-US" sz="3600" b="0" i="0" dirty="0">
              <a:solidFill>
                <a:srgbClr val="000000"/>
              </a:solidFill>
              <a:effectLst/>
            </a:endParaRPr>
          </a:p>
        </p:txBody>
      </p:sp>
      <p:sp>
        <p:nvSpPr>
          <p:cNvPr id="7" name="TextBox 6">
            <a:extLst>
              <a:ext uri="{FF2B5EF4-FFF2-40B4-BE49-F238E27FC236}">
                <a16:creationId xmlns:a16="http://schemas.microsoft.com/office/drawing/2014/main" id="{DC0B6075-F1B3-4198-9840-D01F6C479EDF}"/>
              </a:ext>
            </a:extLst>
          </p:cNvPr>
          <p:cNvSpPr txBox="1"/>
          <p:nvPr/>
        </p:nvSpPr>
        <p:spPr>
          <a:xfrm>
            <a:off x="265043" y="5788366"/>
            <a:ext cx="3856791" cy="646331"/>
          </a:xfrm>
          <a:prstGeom prst="rect">
            <a:avLst/>
          </a:prstGeom>
          <a:noFill/>
        </p:spPr>
        <p:txBody>
          <a:bodyPr wrap="square">
            <a:spAutoFit/>
          </a:bodyPr>
          <a:lstStyle/>
          <a:p>
            <a:pPr algn="l"/>
            <a:r>
              <a:rPr lang="en-US" sz="3600" b="1" i="0" dirty="0">
                <a:solidFill>
                  <a:srgbClr val="000000"/>
                </a:solidFill>
                <a:effectLst/>
              </a:rPr>
              <a:t>Gal 5:5-6, 14 ESV</a:t>
            </a:r>
          </a:p>
        </p:txBody>
      </p:sp>
      <p:sp>
        <p:nvSpPr>
          <p:cNvPr id="9" name="TextBox 8">
            <a:extLst>
              <a:ext uri="{FF2B5EF4-FFF2-40B4-BE49-F238E27FC236}">
                <a16:creationId xmlns:a16="http://schemas.microsoft.com/office/drawing/2014/main" id="{2EAB38B6-CD4D-4A6D-85FC-A1669E623CC1}"/>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Tree>
    <p:extLst>
      <p:ext uri="{BB962C8B-B14F-4D97-AF65-F5344CB8AC3E}">
        <p14:creationId xmlns:p14="http://schemas.microsoft.com/office/powerpoint/2010/main" val="335737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7C146D-F8E0-46B0-8722-62FAF0E503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10936" y="0"/>
            <a:ext cx="4844957" cy="1883391"/>
          </a:xfrm>
          <a:prstGeom prst="rect">
            <a:avLst/>
          </a:prstGeom>
        </p:spPr>
      </p:pic>
      <p:pic>
        <p:nvPicPr>
          <p:cNvPr id="3076" name="Picture 4" descr="Splashy Images | Free Vectors, Stock Photos &amp; PSD">
            <a:extLst>
              <a:ext uri="{FF2B5EF4-FFF2-40B4-BE49-F238E27FC236}">
                <a16:creationId xmlns:a16="http://schemas.microsoft.com/office/drawing/2014/main" id="{C5775EAC-D125-443F-B8A7-6D2CCC833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2797" y="2755230"/>
            <a:ext cx="5618253" cy="37425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mething Logo | Free Logo Design Tool from Flaming Text">
            <a:extLst>
              <a:ext uri="{FF2B5EF4-FFF2-40B4-BE49-F238E27FC236}">
                <a16:creationId xmlns:a16="http://schemas.microsoft.com/office/drawing/2014/main" id="{D7B450ED-5935-47DA-8608-E79F4BB629D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479" t="21524" r="4208" b="15280"/>
          <a:stretch/>
        </p:blipFill>
        <p:spPr bwMode="auto">
          <a:xfrm rot="20811994">
            <a:off x="1392798" y="1870593"/>
            <a:ext cx="6092956" cy="140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57053C-0B2B-4745-AD6E-3A6BFB9C5DA8}"/>
              </a:ext>
            </a:extLst>
          </p:cNvPr>
          <p:cNvSpPr txBox="1"/>
          <p:nvPr/>
        </p:nvSpPr>
        <p:spPr>
          <a:xfrm>
            <a:off x="2527946" y="3429000"/>
            <a:ext cx="5449793" cy="7848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1"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abic Typesetting" panose="03020402040406030203" pitchFamily="66" charset="-78"/>
              </a:rPr>
              <a:t>To look forward to</a:t>
            </a:r>
          </a:p>
        </p:txBody>
      </p:sp>
      <p:sp>
        <p:nvSpPr>
          <p:cNvPr id="10" name="TextBox 9">
            <a:extLst>
              <a:ext uri="{FF2B5EF4-FFF2-40B4-BE49-F238E27FC236}">
                <a16:creationId xmlns:a16="http://schemas.microsoft.com/office/drawing/2014/main" id="{6B7AAAD6-07B2-4139-A6E8-07533F064FF8}"/>
              </a:ext>
            </a:extLst>
          </p:cNvPr>
          <p:cNvSpPr txBox="1"/>
          <p:nvPr/>
        </p:nvSpPr>
        <p:spPr>
          <a:xfrm>
            <a:off x="-11257" y="5914112"/>
            <a:ext cx="9142460" cy="553998"/>
          </a:xfrm>
          <a:prstGeom prst="rect">
            <a:avLst/>
          </a:prstGeom>
          <a:solidFill>
            <a:srgbClr val="FFFF00"/>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Fixing our sight on God’s revelation of the future</a:t>
            </a:r>
          </a:p>
        </p:txBody>
      </p:sp>
    </p:spTree>
    <p:extLst>
      <p:ext uri="{BB962C8B-B14F-4D97-AF65-F5344CB8AC3E}">
        <p14:creationId xmlns:p14="http://schemas.microsoft.com/office/powerpoint/2010/main" val="1773884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4DC17A-4708-48A6-9ED2-145C86179DBD}"/>
              </a:ext>
            </a:extLst>
          </p:cNvPr>
          <p:cNvSpPr txBox="1"/>
          <p:nvPr/>
        </p:nvSpPr>
        <p:spPr>
          <a:xfrm>
            <a:off x="381000" y="1859340"/>
            <a:ext cx="8382000" cy="2062103"/>
          </a:xfrm>
          <a:prstGeom prst="rect">
            <a:avLst/>
          </a:prstGeom>
          <a:noFill/>
        </p:spPr>
        <p:txBody>
          <a:bodyPr wrap="square">
            <a:spAutoFit/>
          </a:bodyPr>
          <a:lstStyle/>
          <a:p>
            <a:pPr marL="457200" indent="-457200">
              <a:buFont typeface="Arial" panose="020B0604020202020204" pitchFamily="34" charset="0"/>
              <a:buChar char="•"/>
            </a:pPr>
            <a:r>
              <a:rPr lang="en-US" sz="3200" dirty="0"/>
              <a:t>1 John 3:16 (NIV): This is how </a:t>
            </a:r>
            <a:r>
              <a:rPr lang="en-US" sz="3200" b="1" dirty="0">
                <a:solidFill>
                  <a:srgbClr val="C00000"/>
                </a:solidFill>
                <a:effectLst>
                  <a:outerShdw blurRad="38100" dist="38100" dir="2700000" algn="tl">
                    <a:srgbClr val="000000">
                      <a:alpha val="43137"/>
                    </a:srgbClr>
                  </a:outerShdw>
                </a:effectLst>
              </a:rPr>
              <a:t>we know what love is</a:t>
            </a:r>
            <a:r>
              <a:rPr lang="en-US" sz="3200" dirty="0"/>
              <a:t>: Jesus Christ laid down his life for us. And we ought to lay down our lives for our brothers and sisters.</a:t>
            </a:r>
          </a:p>
        </p:txBody>
      </p:sp>
      <p:sp>
        <p:nvSpPr>
          <p:cNvPr id="5" name="TextBox 4">
            <a:extLst>
              <a:ext uri="{FF2B5EF4-FFF2-40B4-BE49-F238E27FC236}">
                <a16:creationId xmlns:a16="http://schemas.microsoft.com/office/drawing/2014/main" id="{44FDC5E1-7E52-4B20-89ED-FF1BE998A7CA}"/>
              </a:ext>
            </a:extLst>
          </p:cNvPr>
          <p:cNvSpPr txBox="1"/>
          <p:nvPr/>
        </p:nvSpPr>
        <p:spPr>
          <a:xfrm>
            <a:off x="3345131" y="427523"/>
            <a:ext cx="5495108" cy="698012"/>
          </a:xfrm>
          <a:prstGeom prst="rect">
            <a:avLst/>
          </a:prstGeom>
          <a:noFill/>
        </p:spPr>
        <p:txBody>
          <a:bodyPr wrap="square">
            <a:spAutoFit/>
          </a:bodyPr>
          <a:lstStyle/>
          <a:p>
            <a:pPr>
              <a:lnSpc>
                <a:spcPct val="80000"/>
              </a:lnSpc>
            </a:pPr>
            <a:r>
              <a:rPr lang="en-US" sz="4800" b="1" dirty="0">
                <a:solidFill>
                  <a:srgbClr val="C00000"/>
                </a:solidFill>
                <a:effectLst>
                  <a:outerShdw blurRad="38100" dist="38100" dir="2700000" algn="tl">
                    <a:srgbClr val="000000">
                      <a:alpha val="43137"/>
                    </a:srgbClr>
                  </a:outerShdw>
                </a:effectLst>
              </a:rPr>
              <a:t>Faith, Hope, &amp; Love</a:t>
            </a:r>
            <a:r>
              <a:rPr lang="en-US" sz="4800" dirty="0">
                <a:solidFill>
                  <a:srgbClr val="000000"/>
                </a:solidFill>
              </a:rPr>
              <a:t> </a:t>
            </a:r>
          </a:p>
        </p:txBody>
      </p:sp>
    </p:spTree>
    <p:extLst>
      <p:ext uri="{BB962C8B-B14F-4D97-AF65-F5344CB8AC3E}">
        <p14:creationId xmlns:p14="http://schemas.microsoft.com/office/powerpoint/2010/main" val="978642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0BD32-D139-4113-A9A2-6847183F85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AFB5D33D-5628-4777-999E-407693D8912E}"/>
              </a:ext>
            </a:extLst>
          </p:cNvPr>
          <p:cNvSpPr txBox="1"/>
          <p:nvPr/>
        </p:nvSpPr>
        <p:spPr>
          <a:xfrm>
            <a:off x="685800" y="142436"/>
            <a:ext cx="7467600" cy="2062103"/>
          </a:xfrm>
          <a:prstGeom prst="rect">
            <a:avLst/>
          </a:prstGeom>
          <a:noFill/>
        </p:spPr>
        <p:txBody>
          <a:bodyPr wrap="square" rtlCol="0">
            <a:spAutoFit/>
          </a:bodyPr>
          <a:lstStyle/>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For 2021, how do I </a:t>
            </a:r>
          </a:p>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   resolve to: </a:t>
            </a:r>
          </a:p>
        </p:txBody>
      </p:sp>
      <p:sp>
        <p:nvSpPr>
          <p:cNvPr id="4" name="Rectangle 3">
            <a:extLst>
              <a:ext uri="{FF2B5EF4-FFF2-40B4-BE49-F238E27FC236}">
                <a16:creationId xmlns:a16="http://schemas.microsoft.com/office/drawing/2014/main" id="{36787F71-D59F-48C8-8F25-970358602CC0}"/>
              </a:ext>
            </a:extLst>
          </p:cNvPr>
          <p:cNvSpPr/>
          <p:nvPr/>
        </p:nvSpPr>
        <p:spPr>
          <a:xfrm>
            <a:off x="400050" y="4130241"/>
            <a:ext cx="5933069" cy="1754326"/>
          </a:xfrm>
          <a:prstGeom prst="rect">
            <a:avLst/>
          </a:prstGeom>
        </p:spPr>
        <p:txBody>
          <a:bodyPr wrap="square">
            <a:spAutoFit/>
          </a:bodyPr>
          <a:lstStyle/>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Stand Firm</a:t>
            </a:r>
          </a:p>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Show Love</a:t>
            </a:r>
          </a:p>
        </p:txBody>
      </p:sp>
    </p:spTree>
    <p:extLst>
      <p:ext uri="{BB962C8B-B14F-4D97-AF65-F5344CB8AC3E}">
        <p14:creationId xmlns:p14="http://schemas.microsoft.com/office/powerpoint/2010/main" val="1033623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9E78EB-B1E3-4CD4-A242-588CB1BADDD6}"/>
              </a:ext>
            </a:extLst>
          </p:cNvPr>
          <p:cNvSpPr txBox="1"/>
          <p:nvPr/>
        </p:nvSpPr>
        <p:spPr>
          <a:xfrm>
            <a:off x="228601" y="1583594"/>
            <a:ext cx="2590800" cy="646331"/>
          </a:xfrm>
          <a:prstGeom prst="rect">
            <a:avLst/>
          </a:prstGeom>
          <a:noFill/>
        </p:spPr>
        <p:txBody>
          <a:bodyPr wrap="square">
            <a:spAutoFit/>
          </a:bodyPr>
          <a:lstStyle/>
          <a:p>
            <a:pPr algn="l"/>
            <a:r>
              <a:rPr lang="en-US" sz="3600" b="1" dirty="0">
                <a:solidFill>
                  <a:srgbClr val="000000"/>
                </a:solidFill>
              </a:rPr>
              <a:t>ESV</a:t>
            </a:r>
            <a:endParaRPr lang="en-US" sz="3600" b="1" i="0" dirty="0">
              <a:solidFill>
                <a:srgbClr val="000000"/>
              </a:solidFill>
              <a:effectLst/>
            </a:endParaRPr>
          </a:p>
        </p:txBody>
      </p:sp>
      <p:sp>
        <p:nvSpPr>
          <p:cNvPr id="4" name="TextBox 3">
            <a:extLst>
              <a:ext uri="{FF2B5EF4-FFF2-40B4-BE49-F238E27FC236}">
                <a16:creationId xmlns:a16="http://schemas.microsoft.com/office/drawing/2014/main" id="{EA1762B6-FE5A-4518-B50A-C17C521EEDCC}"/>
              </a:ext>
            </a:extLst>
          </p:cNvPr>
          <p:cNvSpPr txBox="1"/>
          <p:nvPr/>
        </p:nvSpPr>
        <p:spPr>
          <a:xfrm>
            <a:off x="228600" y="2090172"/>
            <a:ext cx="3683684" cy="2893100"/>
          </a:xfrm>
          <a:prstGeom prst="rect">
            <a:avLst/>
          </a:prstGeom>
          <a:noFill/>
        </p:spPr>
        <p:txBody>
          <a:bodyPr wrap="square">
            <a:spAutoFit/>
          </a:bodyPr>
          <a:lstStyle/>
          <a:p>
            <a:r>
              <a:rPr lang="en-US" sz="2600" b="1" i="0" baseline="30000" dirty="0">
                <a:solidFill>
                  <a:srgbClr val="000000"/>
                </a:solidFill>
                <a:effectLst/>
                <a:cs typeface="Arial" panose="020B0604020202020204" pitchFamily="34" charset="0"/>
              </a:rPr>
              <a:t>7 </a:t>
            </a:r>
            <a:r>
              <a:rPr lang="en-US" sz="2600" b="0" i="0" dirty="0">
                <a:solidFill>
                  <a:srgbClr val="000000"/>
                </a:solidFill>
                <a:effectLst/>
                <a:cs typeface="Arial" panose="020B0604020202020204" pitchFamily="34" charset="0"/>
              </a:rPr>
              <a:t>You were running well. Who hindered you from obeying the truth? </a:t>
            </a:r>
          </a:p>
          <a:p>
            <a:r>
              <a:rPr lang="en-US" sz="2600" b="1" i="0" baseline="30000" dirty="0">
                <a:solidFill>
                  <a:srgbClr val="000000"/>
                </a:solidFill>
                <a:effectLst/>
                <a:cs typeface="Arial" panose="020B0604020202020204" pitchFamily="34" charset="0"/>
              </a:rPr>
              <a:t>8 </a:t>
            </a:r>
            <a:r>
              <a:rPr lang="en-US" sz="2600" b="0" i="0" dirty="0">
                <a:solidFill>
                  <a:srgbClr val="000000"/>
                </a:solidFill>
                <a:effectLst/>
                <a:cs typeface="Arial" panose="020B0604020202020204" pitchFamily="34" charset="0"/>
              </a:rPr>
              <a:t>This persuasion is not from him who calls you.</a:t>
            </a:r>
          </a:p>
          <a:p>
            <a:r>
              <a:rPr lang="en-US" sz="2600" b="1" i="0" baseline="30000" dirty="0">
                <a:solidFill>
                  <a:srgbClr val="000000"/>
                </a:solidFill>
                <a:effectLst/>
                <a:cs typeface="Arial" panose="020B0604020202020204" pitchFamily="34" charset="0"/>
              </a:rPr>
              <a:t>9 </a:t>
            </a:r>
            <a:r>
              <a:rPr lang="en-US" sz="2600" b="0" i="0" dirty="0">
                <a:solidFill>
                  <a:srgbClr val="000000"/>
                </a:solidFill>
                <a:effectLst/>
                <a:cs typeface="Arial" panose="020B0604020202020204" pitchFamily="34" charset="0"/>
              </a:rPr>
              <a:t>A little leaven leavens the whole lump.</a:t>
            </a:r>
            <a:endParaRPr lang="en-US" sz="2600" dirty="0">
              <a:cs typeface="Arial" panose="020B0604020202020204" pitchFamily="34" charset="0"/>
            </a:endParaRPr>
          </a:p>
        </p:txBody>
      </p:sp>
      <p:sp>
        <p:nvSpPr>
          <p:cNvPr id="6" name="TextBox 5">
            <a:extLst>
              <a:ext uri="{FF2B5EF4-FFF2-40B4-BE49-F238E27FC236}">
                <a16:creationId xmlns:a16="http://schemas.microsoft.com/office/drawing/2014/main" id="{E7582060-CBAC-4B9C-8EA1-6A5685C597B9}"/>
              </a:ext>
            </a:extLst>
          </p:cNvPr>
          <p:cNvSpPr txBox="1"/>
          <p:nvPr/>
        </p:nvSpPr>
        <p:spPr>
          <a:xfrm>
            <a:off x="4076700" y="2090172"/>
            <a:ext cx="5053234" cy="3293209"/>
          </a:xfrm>
          <a:prstGeom prst="rect">
            <a:avLst/>
          </a:prstGeom>
          <a:noFill/>
        </p:spPr>
        <p:txBody>
          <a:bodyPr wrap="square">
            <a:spAutoFit/>
          </a:bodyPr>
          <a:lstStyle/>
          <a:p>
            <a:r>
              <a:rPr lang="en-US" sz="2600" b="1" i="0" baseline="30000" dirty="0">
                <a:solidFill>
                  <a:srgbClr val="000000"/>
                </a:solidFill>
                <a:effectLst/>
                <a:cs typeface="Arial" panose="020B0604020202020204" pitchFamily="34" charset="0"/>
              </a:rPr>
              <a:t>7 </a:t>
            </a:r>
            <a:r>
              <a:rPr lang="en-US" sz="2600" b="0" i="0" dirty="0">
                <a:solidFill>
                  <a:srgbClr val="000000"/>
                </a:solidFill>
                <a:effectLst/>
                <a:cs typeface="Arial" panose="020B0604020202020204" pitchFamily="34" charset="0"/>
              </a:rPr>
              <a:t>You were running the race so well. Who has held you back from following the truth? </a:t>
            </a:r>
          </a:p>
          <a:p>
            <a:r>
              <a:rPr lang="en-US" sz="2600" b="1" i="0" baseline="30000" dirty="0">
                <a:solidFill>
                  <a:srgbClr val="000000"/>
                </a:solidFill>
                <a:effectLst/>
                <a:cs typeface="Arial" panose="020B0604020202020204" pitchFamily="34" charset="0"/>
              </a:rPr>
              <a:t>8 </a:t>
            </a:r>
            <a:r>
              <a:rPr lang="en-US" sz="2600" b="0" i="0" dirty="0">
                <a:solidFill>
                  <a:srgbClr val="000000"/>
                </a:solidFill>
                <a:effectLst/>
                <a:cs typeface="Arial" panose="020B0604020202020204" pitchFamily="34" charset="0"/>
              </a:rPr>
              <a:t>It certainly isn’t God, for he is the one who called you to freedom. </a:t>
            </a:r>
          </a:p>
          <a:p>
            <a:r>
              <a:rPr lang="en-US" sz="2600" b="1" i="0" baseline="30000" dirty="0">
                <a:solidFill>
                  <a:srgbClr val="000000"/>
                </a:solidFill>
                <a:effectLst/>
                <a:cs typeface="Arial" panose="020B0604020202020204" pitchFamily="34" charset="0"/>
              </a:rPr>
              <a:t>9 </a:t>
            </a:r>
            <a:r>
              <a:rPr lang="en-US" sz="2600" b="0" i="0" dirty="0">
                <a:solidFill>
                  <a:srgbClr val="000000"/>
                </a:solidFill>
                <a:effectLst/>
                <a:cs typeface="Arial" panose="020B0604020202020204" pitchFamily="34" charset="0"/>
              </a:rPr>
              <a:t>This false teaching is like a little yeast that spreads through the whole batch of dough!</a:t>
            </a:r>
            <a:endParaRPr lang="en-US" sz="2600" dirty="0">
              <a:cs typeface="Arial" panose="020B0604020202020204" pitchFamily="34" charset="0"/>
            </a:endParaRPr>
          </a:p>
        </p:txBody>
      </p:sp>
      <p:sp>
        <p:nvSpPr>
          <p:cNvPr id="7" name="TextBox 6">
            <a:extLst>
              <a:ext uri="{FF2B5EF4-FFF2-40B4-BE49-F238E27FC236}">
                <a16:creationId xmlns:a16="http://schemas.microsoft.com/office/drawing/2014/main" id="{DF2E539C-C376-4D75-93BE-D98015AD27AF}"/>
              </a:ext>
            </a:extLst>
          </p:cNvPr>
          <p:cNvSpPr txBox="1"/>
          <p:nvPr/>
        </p:nvSpPr>
        <p:spPr>
          <a:xfrm>
            <a:off x="417443" y="6150316"/>
            <a:ext cx="3856791" cy="646331"/>
          </a:xfrm>
          <a:prstGeom prst="rect">
            <a:avLst/>
          </a:prstGeom>
          <a:noFill/>
        </p:spPr>
        <p:txBody>
          <a:bodyPr wrap="square">
            <a:spAutoFit/>
          </a:bodyPr>
          <a:lstStyle/>
          <a:p>
            <a:pPr algn="l"/>
            <a:r>
              <a:rPr lang="en-US" sz="3600" b="1" i="0" dirty="0">
                <a:solidFill>
                  <a:srgbClr val="000000"/>
                </a:solidFill>
                <a:effectLst/>
              </a:rPr>
              <a:t>Gal 5:7-9</a:t>
            </a:r>
          </a:p>
        </p:txBody>
      </p:sp>
      <p:sp>
        <p:nvSpPr>
          <p:cNvPr id="8" name="TextBox 7">
            <a:extLst>
              <a:ext uri="{FF2B5EF4-FFF2-40B4-BE49-F238E27FC236}">
                <a16:creationId xmlns:a16="http://schemas.microsoft.com/office/drawing/2014/main" id="{21873F3A-2733-449E-AFE8-DBB959AD3BB8}"/>
              </a:ext>
            </a:extLst>
          </p:cNvPr>
          <p:cNvSpPr txBox="1"/>
          <p:nvPr/>
        </p:nvSpPr>
        <p:spPr>
          <a:xfrm>
            <a:off x="6076951" y="1583594"/>
            <a:ext cx="2590800" cy="646331"/>
          </a:xfrm>
          <a:prstGeom prst="rect">
            <a:avLst/>
          </a:prstGeom>
          <a:noFill/>
        </p:spPr>
        <p:txBody>
          <a:bodyPr wrap="square">
            <a:spAutoFit/>
          </a:bodyPr>
          <a:lstStyle/>
          <a:p>
            <a:pPr algn="r"/>
            <a:r>
              <a:rPr lang="en-US" sz="3600" b="1" dirty="0">
                <a:solidFill>
                  <a:srgbClr val="000000"/>
                </a:solidFill>
              </a:rPr>
              <a:t>NLT</a:t>
            </a:r>
            <a:endParaRPr lang="en-US" sz="3600" b="1" i="0" dirty="0">
              <a:solidFill>
                <a:srgbClr val="000000"/>
              </a:solidFill>
              <a:effectLst/>
            </a:endParaRPr>
          </a:p>
        </p:txBody>
      </p:sp>
    </p:spTree>
    <p:extLst>
      <p:ext uri="{BB962C8B-B14F-4D97-AF65-F5344CB8AC3E}">
        <p14:creationId xmlns:p14="http://schemas.microsoft.com/office/powerpoint/2010/main" val="9675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4D1D7EC-16A5-4FBA-BF5A-73D9C2105DB7}"/>
              </a:ext>
            </a:extLst>
          </p:cNvPr>
          <p:cNvSpPr/>
          <p:nvPr/>
        </p:nvSpPr>
        <p:spPr bwMode="auto">
          <a:xfrm>
            <a:off x="2400300" y="1714500"/>
            <a:ext cx="3390900"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10" name="Rectangle: Rounded Corners 9">
            <a:extLst>
              <a:ext uri="{FF2B5EF4-FFF2-40B4-BE49-F238E27FC236}">
                <a16:creationId xmlns:a16="http://schemas.microsoft.com/office/drawing/2014/main" id="{C2D222F6-80CA-4768-A8AB-5B0E2099ED7C}"/>
              </a:ext>
            </a:extLst>
          </p:cNvPr>
          <p:cNvSpPr/>
          <p:nvPr/>
        </p:nvSpPr>
        <p:spPr bwMode="auto">
          <a:xfrm>
            <a:off x="3276600" y="4963122"/>
            <a:ext cx="2933700"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4524315"/>
          </a:xfrm>
          <a:prstGeom prst="rect">
            <a:avLst/>
          </a:prstGeom>
          <a:noFill/>
        </p:spPr>
        <p:txBody>
          <a:bodyPr wrap="square">
            <a:spAutoFit/>
          </a:bodyPr>
          <a:lstStyle/>
          <a:p>
            <a:pPr algn="l"/>
            <a:r>
              <a:rPr lang="en-US" sz="3600" b="1" i="0" baseline="30000" dirty="0">
                <a:solidFill>
                  <a:srgbClr val="000000"/>
                </a:solidFill>
                <a:effectLst/>
              </a:rPr>
              <a:t>16 </a:t>
            </a:r>
            <a:r>
              <a:rPr lang="en-US" sz="3600" b="0" i="0" dirty="0">
                <a:solidFill>
                  <a:srgbClr val="000000"/>
                </a:solidFill>
                <a:effectLst/>
              </a:rPr>
              <a:t>But I say, walk by the Spirit, and you will not gratify the desires of the flesh. </a:t>
            </a:r>
            <a:r>
              <a:rPr lang="en-US" sz="3600" b="1" i="0" baseline="30000" dirty="0">
                <a:solidFill>
                  <a:srgbClr val="000000"/>
                </a:solidFill>
                <a:effectLst/>
              </a:rPr>
              <a:t>17 </a:t>
            </a:r>
            <a:r>
              <a:rPr lang="en-US" sz="3600" b="0" i="0" dirty="0">
                <a:solidFill>
                  <a:srgbClr val="000000"/>
                </a:solidFill>
                <a:effectLst/>
              </a:rPr>
              <a:t>For the desires of the flesh are against the Spirit, and the desires of the Spirit are against the flesh, for these are opposed to each other, to keep you from doing the things you want to do. </a:t>
            </a:r>
            <a:r>
              <a:rPr lang="en-US" sz="3600" b="1" i="0" baseline="30000" dirty="0">
                <a:solidFill>
                  <a:srgbClr val="000000"/>
                </a:solidFill>
                <a:effectLst/>
              </a:rPr>
              <a:t>18 </a:t>
            </a:r>
            <a:r>
              <a:rPr lang="en-US" sz="3600" b="0" i="0" dirty="0">
                <a:solidFill>
                  <a:srgbClr val="000000"/>
                </a:solidFill>
                <a:effectLst/>
              </a:rPr>
              <a:t>But if you are led by the Spirit, you are not under the law. </a:t>
            </a:r>
          </a:p>
        </p:txBody>
      </p:sp>
      <p:sp>
        <p:nvSpPr>
          <p:cNvPr id="4" name="TextBox 3">
            <a:extLst>
              <a:ext uri="{FF2B5EF4-FFF2-40B4-BE49-F238E27FC236}">
                <a16:creationId xmlns:a16="http://schemas.microsoft.com/office/drawing/2014/main" id="{D151BB93-928F-4EBD-B40B-2DFB541050CE}"/>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5:16-18 ESV</a:t>
            </a:r>
          </a:p>
        </p:txBody>
      </p:sp>
      <p:sp>
        <p:nvSpPr>
          <p:cNvPr id="8" name="TextBox 7">
            <a:extLst>
              <a:ext uri="{FF2B5EF4-FFF2-40B4-BE49-F238E27FC236}">
                <a16:creationId xmlns:a16="http://schemas.microsoft.com/office/drawing/2014/main" id="{BFB11E07-A85A-405D-A867-80CCF70EE7AE}"/>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grpSp>
        <p:nvGrpSpPr>
          <p:cNvPr id="5" name="Group 4">
            <a:extLst>
              <a:ext uri="{FF2B5EF4-FFF2-40B4-BE49-F238E27FC236}">
                <a16:creationId xmlns:a16="http://schemas.microsoft.com/office/drawing/2014/main" id="{FE38CE11-59D5-4BA4-949F-1A9667BBCB89}"/>
              </a:ext>
            </a:extLst>
          </p:cNvPr>
          <p:cNvGrpSpPr/>
          <p:nvPr/>
        </p:nvGrpSpPr>
        <p:grpSpPr>
          <a:xfrm>
            <a:off x="2029" y="0"/>
            <a:ext cx="2398272" cy="1487264"/>
            <a:chOff x="2029" y="0"/>
            <a:chExt cx="2398272" cy="1487264"/>
          </a:xfrm>
        </p:grpSpPr>
        <p:pic>
          <p:nvPicPr>
            <p:cNvPr id="12" name="Picture 11">
              <a:extLst>
                <a:ext uri="{FF2B5EF4-FFF2-40B4-BE49-F238E27FC236}">
                  <a16:creationId xmlns:a16="http://schemas.microsoft.com/office/drawing/2014/main" id="{BDA6EDD3-106A-4BA9-B955-1C1BE9E36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3761" b="79225"/>
            <a:stretch/>
          </p:blipFill>
          <p:spPr>
            <a:xfrm>
              <a:off x="2029" y="0"/>
              <a:ext cx="2398272" cy="1424736"/>
            </a:xfrm>
            <a:prstGeom prst="rect">
              <a:avLst/>
            </a:prstGeom>
          </p:spPr>
        </p:pic>
        <p:pic>
          <p:nvPicPr>
            <p:cNvPr id="13" name="Picture 12">
              <a:extLst>
                <a:ext uri="{FF2B5EF4-FFF2-40B4-BE49-F238E27FC236}">
                  <a16:creationId xmlns:a16="http://schemas.microsoft.com/office/drawing/2014/main" id="{5D752BBA-3805-44B0-AAF4-CF78A4C917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5042" y="62528"/>
              <a:ext cx="2107151" cy="1424736"/>
            </a:xfrm>
            <a:prstGeom prst="rect">
              <a:avLst/>
            </a:prstGeom>
          </p:spPr>
        </p:pic>
      </p:grpSp>
    </p:spTree>
    <p:extLst>
      <p:ext uri="{BB962C8B-B14F-4D97-AF65-F5344CB8AC3E}">
        <p14:creationId xmlns:p14="http://schemas.microsoft.com/office/powerpoint/2010/main" val="409014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17C56A-7295-4215-95EE-438581A1C8BE}"/>
              </a:ext>
            </a:extLst>
          </p:cNvPr>
          <p:cNvSpPr txBox="1"/>
          <p:nvPr/>
        </p:nvSpPr>
        <p:spPr>
          <a:xfrm>
            <a:off x="2914011" y="318507"/>
            <a:ext cx="5459613" cy="1569660"/>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Love the World vs</a:t>
            </a:r>
          </a:p>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Love of the Father </a:t>
            </a:r>
          </a:p>
        </p:txBody>
      </p:sp>
      <p:sp>
        <p:nvSpPr>
          <p:cNvPr id="4" name="TextBox 3">
            <a:extLst>
              <a:ext uri="{FF2B5EF4-FFF2-40B4-BE49-F238E27FC236}">
                <a16:creationId xmlns:a16="http://schemas.microsoft.com/office/drawing/2014/main" id="{070A0DBF-3068-451A-9018-F873AB30B06C}"/>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1 John 2:15-17 ESV</a:t>
            </a:r>
          </a:p>
        </p:txBody>
      </p:sp>
      <p:sp>
        <p:nvSpPr>
          <p:cNvPr id="6" name="TextBox 5">
            <a:extLst>
              <a:ext uri="{FF2B5EF4-FFF2-40B4-BE49-F238E27FC236}">
                <a16:creationId xmlns:a16="http://schemas.microsoft.com/office/drawing/2014/main" id="{150D70D4-C768-4E56-B88A-90EA3D18F755}"/>
              </a:ext>
            </a:extLst>
          </p:cNvPr>
          <p:cNvSpPr txBox="1"/>
          <p:nvPr/>
        </p:nvSpPr>
        <p:spPr>
          <a:xfrm>
            <a:off x="236975" y="1975822"/>
            <a:ext cx="8136649" cy="4031873"/>
          </a:xfrm>
          <a:prstGeom prst="rect">
            <a:avLst/>
          </a:prstGeom>
          <a:noFill/>
        </p:spPr>
        <p:txBody>
          <a:bodyPr wrap="square">
            <a:spAutoFit/>
          </a:bodyPr>
          <a:lstStyle/>
          <a:p>
            <a:r>
              <a:rPr lang="en-US" sz="3200" b="1" i="0" baseline="30000" dirty="0">
                <a:solidFill>
                  <a:srgbClr val="000000"/>
                </a:solidFill>
                <a:effectLst/>
                <a:cs typeface="Arial" panose="020B0604020202020204" pitchFamily="34" charset="0"/>
              </a:rPr>
              <a:t>15 </a:t>
            </a:r>
            <a:r>
              <a:rPr lang="en-US" sz="3200" b="0" i="0" dirty="0">
                <a:solidFill>
                  <a:srgbClr val="000000"/>
                </a:solidFill>
                <a:effectLst/>
                <a:cs typeface="Arial" panose="020B0604020202020204" pitchFamily="34" charset="0"/>
              </a:rPr>
              <a:t>Do not love the world or the things in the world. If anyone loves the world, the love of the Father is not in him. </a:t>
            </a:r>
            <a:r>
              <a:rPr lang="en-US" sz="3200" b="1" i="0" baseline="30000" dirty="0">
                <a:solidFill>
                  <a:srgbClr val="000000"/>
                </a:solidFill>
                <a:effectLst/>
                <a:cs typeface="Arial" panose="020B0604020202020204" pitchFamily="34" charset="0"/>
              </a:rPr>
              <a:t>16 </a:t>
            </a:r>
            <a:r>
              <a:rPr lang="en-US" sz="3200" b="0" i="0" dirty="0">
                <a:solidFill>
                  <a:srgbClr val="000000"/>
                </a:solidFill>
                <a:effectLst/>
                <a:cs typeface="Arial" panose="020B0604020202020204" pitchFamily="34" charset="0"/>
              </a:rPr>
              <a:t>For all that is in the world—the desires of the flesh and the desires of the eyes and pride of life—is not from the Father but is from the world. </a:t>
            </a:r>
            <a:r>
              <a:rPr lang="en-US" sz="3200" b="1" i="0" baseline="30000" dirty="0">
                <a:solidFill>
                  <a:srgbClr val="000000"/>
                </a:solidFill>
                <a:effectLst/>
                <a:cs typeface="Arial" panose="020B0604020202020204" pitchFamily="34" charset="0"/>
              </a:rPr>
              <a:t>17 </a:t>
            </a:r>
            <a:r>
              <a:rPr lang="en-US" sz="3200" b="0" i="0" dirty="0">
                <a:solidFill>
                  <a:srgbClr val="000000"/>
                </a:solidFill>
                <a:effectLst/>
                <a:cs typeface="Arial" panose="020B0604020202020204" pitchFamily="34" charset="0"/>
              </a:rPr>
              <a:t>And the world is passing away along with its desires, but whoever does the will of God abides forever.</a:t>
            </a:r>
            <a:endParaRPr lang="en-US" sz="3200" dirty="0">
              <a:cs typeface="Arial" panose="020B0604020202020204" pitchFamily="34" charset="0"/>
            </a:endParaRPr>
          </a:p>
        </p:txBody>
      </p:sp>
    </p:spTree>
    <p:extLst>
      <p:ext uri="{BB962C8B-B14F-4D97-AF65-F5344CB8AC3E}">
        <p14:creationId xmlns:p14="http://schemas.microsoft.com/office/powerpoint/2010/main" val="1967332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1754326"/>
          </a:xfrm>
          <a:prstGeom prst="rect">
            <a:avLst/>
          </a:prstGeom>
          <a:noFill/>
        </p:spPr>
        <p:txBody>
          <a:bodyPr wrap="square">
            <a:spAutoFit/>
          </a:bodyPr>
          <a:lstStyle/>
          <a:p>
            <a:pPr algn="l"/>
            <a:r>
              <a:rPr lang="en-US" sz="3600" b="1" i="0" baseline="30000" dirty="0">
                <a:solidFill>
                  <a:srgbClr val="000000"/>
                </a:solidFill>
                <a:effectLst/>
              </a:rPr>
              <a:t>19 </a:t>
            </a:r>
            <a:r>
              <a:rPr lang="en-US" sz="3600" b="0" i="0" dirty="0">
                <a:solidFill>
                  <a:srgbClr val="000000"/>
                </a:solidFill>
                <a:effectLst/>
              </a:rPr>
              <a:t>Now the works of the flesh are evident: . . .</a:t>
            </a:r>
          </a:p>
          <a:p>
            <a:pPr algn="l"/>
            <a:endParaRPr lang="en-US" sz="3600" dirty="0">
              <a:solidFill>
                <a:srgbClr val="000000"/>
              </a:solidFill>
            </a:endParaRPr>
          </a:p>
          <a:p>
            <a:pPr algn="l"/>
            <a:r>
              <a:rPr lang="en-US" sz="3600" b="1" i="0" baseline="30000" dirty="0">
                <a:solidFill>
                  <a:srgbClr val="000000"/>
                </a:solidFill>
                <a:effectLst/>
              </a:rPr>
              <a:t>22 </a:t>
            </a:r>
            <a:r>
              <a:rPr lang="en-US" sz="3600" b="0" i="0" dirty="0">
                <a:solidFill>
                  <a:srgbClr val="000000"/>
                </a:solidFill>
                <a:effectLst/>
              </a:rPr>
              <a:t>But the fruit of the Spirit is . . .</a:t>
            </a:r>
          </a:p>
        </p:txBody>
      </p:sp>
      <p:sp>
        <p:nvSpPr>
          <p:cNvPr id="4" name="TextBox 3">
            <a:extLst>
              <a:ext uri="{FF2B5EF4-FFF2-40B4-BE49-F238E27FC236}">
                <a16:creationId xmlns:a16="http://schemas.microsoft.com/office/drawing/2014/main" id="{E7471E0F-9168-4BF8-B46D-AE0A0D2C4FC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5:19-24 ESV</a:t>
            </a:r>
          </a:p>
        </p:txBody>
      </p:sp>
      <p:sp>
        <p:nvSpPr>
          <p:cNvPr id="5" name="TextBox 4">
            <a:extLst>
              <a:ext uri="{FF2B5EF4-FFF2-40B4-BE49-F238E27FC236}">
                <a16:creationId xmlns:a16="http://schemas.microsoft.com/office/drawing/2014/main" id="{802B934E-0BA1-4F10-BB20-7B9FDA17A247}"/>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2871019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9EACD19-8B9F-4706-B7B5-E4B1E2A5138A}"/>
              </a:ext>
            </a:extLst>
          </p:cNvPr>
          <p:cNvSpPr/>
          <p:nvPr/>
        </p:nvSpPr>
        <p:spPr bwMode="auto">
          <a:xfrm>
            <a:off x="3219450" y="4963122"/>
            <a:ext cx="571500"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4524315"/>
          </a:xfrm>
          <a:prstGeom prst="rect">
            <a:avLst/>
          </a:prstGeom>
          <a:noFill/>
        </p:spPr>
        <p:txBody>
          <a:bodyPr wrap="square">
            <a:spAutoFit/>
          </a:bodyPr>
          <a:lstStyle/>
          <a:p>
            <a:pPr algn="l"/>
            <a:r>
              <a:rPr lang="en-US" sz="3600" b="1" i="0" baseline="30000" dirty="0">
                <a:solidFill>
                  <a:srgbClr val="000000"/>
                </a:solidFill>
                <a:effectLst/>
              </a:rPr>
              <a:t>19 </a:t>
            </a:r>
            <a:r>
              <a:rPr lang="en-US" sz="3600" b="0" i="0" dirty="0">
                <a:solidFill>
                  <a:srgbClr val="000000"/>
                </a:solidFill>
                <a:effectLst/>
              </a:rPr>
              <a:t>Now the works of the flesh are evident: sexual immorality, impurity, sensuality, </a:t>
            </a:r>
            <a:r>
              <a:rPr lang="en-US" sz="3600" b="1" i="0" baseline="30000" dirty="0">
                <a:solidFill>
                  <a:srgbClr val="000000"/>
                </a:solidFill>
                <a:effectLst/>
              </a:rPr>
              <a:t>20 </a:t>
            </a:r>
            <a:r>
              <a:rPr lang="en-US" sz="3600" b="0" i="0" dirty="0">
                <a:solidFill>
                  <a:srgbClr val="000000"/>
                </a:solidFill>
                <a:effectLst/>
              </a:rPr>
              <a:t>idolatry, sorcery, enmity, strife, jealousy, fits of anger, rivalries, dissension, division, </a:t>
            </a:r>
            <a:r>
              <a:rPr lang="en-US" sz="3600" b="1" i="0" baseline="30000" dirty="0">
                <a:solidFill>
                  <a:srgbClr val="000000"/>
                </a:solidFill>
                <a:effectLst/>
              </a:rPr>
              <a:t>21 </a:t>
            </a:r>
            <a:r>
              <a:rPr lang="en-US" sz="3600" b="0" i="0" dirty="0">
                <a:solidFill>
                  <a:srgbClr val="000000"/>
                </a:solidFill>
                <a:effectLst/>
              </a:rPr>
              <a:t>envy, drunkenness, orgies, and things like these. I warn you, as I warned you before, that those who </a:t>
            </a:r>
            <a:r>
              <a:rPr lang="en-US" sz="3600" dirty="0">
                <a:solidFill>
                  <a:srgbClr val="000000"/>
                </a:solidFill>
              </a:rPr>
              <a:t>do </a:t>
            </a:r>
            <a:r>
              <a:rPr lang="en-US" sz="3600" b="0" i="0" dirty="0">
                <a:solidFill>
                  <a:srgbClr val="000000"/>
                </a:solidFill>
                <a:effectLst/>
              </a:rPr>
              <a:t>such things will not inherit the kingdom of God. </a:t>
            </a:r>
          </a:p>
        </p:txBody>
      </p:sp>
      <p:sp>
        <p:nvSpPr>
          <p:cNvPr id="4" name="TextBox 3">
            <a:extLst>
              <a:ext uri="{FF2B5EF4-FFF2-40B4-BE49-F238E27FC236}">
                <a16:creationId xmlns:a16="http://schemas.microsoft.com/office/drawing/2014/main" id="{E7471E0F-9168-4BF8-B46D-AE0A0D2C4FC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5:19-21 ESV</a:t>
            </a:r>
          </a:p>
        </p:txBody>
      </p:sp>
      <p:sp>
        <p:nvSpPr>
          <p:cNvPr id="5" name="TextBox 4">
            <a:extLst>
              <a:ext uri="{FF2B5EF4-FFF2-40B4-BE49-F238E27FC236}">
                <a16:creationId xmlns:a16="http://schemas.microsoft.com/office/drawing/2014/main" id="{802B934E-0BA1-4F10-BB20-7B9FDA17A247}"/>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5636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95A0D02-5FD1-4300-A80A-B19D5FBEB0F7}"/>
              </a:ext>
            </a:extLst>
          </p:cNvPr>
          <p:cNvSpPr/>
          <p:nvPr/>
        </p:nvSpPr>
        <p:spPr bwMode="auto">
          <a:xfrm>
            <a:off x="3276600" y="4963122"/>
            <a:ext cx="4857750" cy="553961"/>
          </a:xfrm>
          <a:prstGeom prst="round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5078313"/>
          </a:xfrm>
          <a:prstGeom prst="rect">
            <a:avLst/>
          </a:prstGeom>
          <a:noFill/>
        </p:spPr>
        <p:txBody>
          <a:bodyPr wrap="square">
            <a:spAutoFit/>
          </a:bodyPr>
          <a:lstStyle/>
          <a:p>
            <a:pPr algn="l"/>
            <a:r>
              <a:rPr lang="en-US" sz="3600" b="1" i="0" baseline="30000" dirty="0">
                <a:solidFill>
                  <a:srgbClr val="000000"/>
                </a:solidFill>
                <a:effectLst/>
              </a:rPr>
              <a:t>19 </a:t>
            </a:r>
            <a:r>
              <a:rPr lang="en-US" sz="3600" b="0" i="0" dirty="0">
                <a:solidFill>
                  <a:srgbClr val="000000"/>
                </a:solidFill>
                <a:effectLst/>
              </a:rPr>
              <a:t>Now the works of the flesh are evident: sexual immorality, impurity, sensuality, </a:t>
            </a:r>
            <a:r>
              <a:rPr lang="en-US" sz="3600" b="1" i="0" baseline="30000" dirty="0">
                <a:solidFill>
                  <a:srgbClr val="000000"/>
                </a:solidFill>
                <a:effectLst/>
              </a:rPr>
              <a:t>20 </a:t>
            </a:r>
            <a:r>
              <a:rPr lang="en-US" sz="3600" b="0" i="0" dirty="0">
                <a:solidFill>
                  <a:srgbClr val="000000"/>
                </a:solidFill>
                <a:effectLst/>
              </a:rPr>
              <a:t>idolatry, sorcery, enmity, strife, jealousy, fits of anger, rivalries, dissension, division, </a:t>
            </a:r>
            <a:r>
              <a:rPr lang="en-US" sz="3600" b="1" i="0" baseline="30000" dirty="0">
                <a:solidFill>
                  <a:srgbClr val="000000"/>
                </a:solidFill>
                <a:effectLst/>
              </a:rPr>
              <a:t>21 </a:t>
            </a:r>
            <a:r>
              <a:rPr lang="en-US" sz="3600" b="0" i="0" dirty="0">
                <a:solidFill>
                  <a:srgbClr val="000000"/>
                </a:solidFill>
                <a:effectLst/>
              </a:rPr>
              <a:t>envy, drunkenness, orgies, and things like these. I warn you, as I warned you before, that those who (</a:t>
            </a:r>
            <a:r>
              <a:rPr lang="en-US" sz="3600" b="1" i="1" dirty="0">
                <a:solidFill>
                  <a:srgbClr val="000000"/>
                </a:solidFill>
                <a:effectLst/>
              </a:rPr>
              <a:t>make a practice of doing</a:t>
            </a:r>
            <a:r>
              <a:rPr lang="en-US" sz="3600" b="0" i="0" dirty="0">
                <a:solidFill>
                  <a:srgbClr val="000000"/>
                </a:solidFill>
                <a:effectLst/>
              </a:rPr>
              <a:t>) such things will not inherit the kingdom of God. </a:t>
            </a:r>
          </a:p>
        </p:txBody>
      </p:sp>
      <p:sp>
        <p:nvSpPr>
          <p:cNvPr id="4" name="TextBox 3">
            <a:extLst>
              <a:ext uri="{FF2B5EF4-FFF2-40B4-BE49-F238E27FC236}">
                <a16:creationId xmlns:a16="http://schemas.microsoft.com/office/drawing/2014/main" id="{E7471E0F-9168-4BF8-B46D-AE0A0D2C4FC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5:19-21 ESV</a:t>
            </a:r>
          </a:p>
        </p:txBody>
      </p:sp>
      <p:sp>
        <p:nvSpPr>
          <p:cNvPr id="5" name="TextBox 4">
            <a:extLst>
              <a:ext uri="{FF2B5EF4-FFF2-40B4-BE49-F238E27FC236}">
                <a16:creationId xmlns:a16="http://schemas.microsoft.com/office/drawing/2014/main" id="{802B934E-0BA1-4F10-BB20-7B9FDA17A247}"/>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1069064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2308324"/>
          </a:xfrm>
          <a:prstGeom prst="rect">
            <a:avLst/>
          </a:prstGeom>
          <a:noFill/>
        </p:spPr>
        <p:txBody>
          <a:bodyPr wrap="square">
            <a:spAutoFit/>
          </a:bodyPr>
          <a:lstStyle/>
          <a:p>
            <a:pPr algn="l"/>
            <a:r>
              <a:rPr lang="en-US" sz="3600" b="1" i="0" baseline="30000" dirty="0">
                <a:solidFill>
                  <a:srgbClr val="000000"/>
                </a:solidFill>
                <a:effectLst/>
              </a:rPr>
              <a:t>22 </a:t>
            </a:r>
            <a:r>
              <a:rPr lang="en-US" sz="3600" b="0" i="0" dirty="0">
                <a:solidFill>
                  <a:srgbClr val="000000"/>
                </a:solidFill>
                <a:effectLst/>
              </a:rPr>
              <a:t>But the fruit of the Spirit is love, joy, peace, patience, kindness, goodness, faithfulness, </a:t>
            </a:r>
            <a:r>
              <a:rPr lang="en-US" sz="3600" b="1" i="0" baseline="30000" dirty="0">
                <a:solidFill>
                  <a:srgbClr val="000000"/>
                </a:solidFill>
                <a:effectLst/>
              </a:rPr>
              <a:t>23 </a:t>
            </a:r>
            <a:r>
              <a:rPr lang="en-US" sz="3600" b="0" i="0" dirty="0">
                <a:solidFill>
                  <a:srgbClr val="000000"/>
                </a:solidFill>
                <a:effectLst/>
              </a:rPr>
              <a:t>gentleness, self-control; against such things there is no law. </a:t>
            </a:r>
          </a:p>
        </p:txBody>
      </p:sp>
      <p:sp>
        <p:nvSpPr>
          <p:cNvPr id="4" name="TextBox 3">
            <a:extLst>
              <a:ext uri="{FF2B5EF4-FFF2-40B4-BE49-F238E27FC236}">
                <a16:creationId xmlns:a16="http://schemas.microsoft.com/office/drawing/2014/main" id="{25BCFC6C-C4DF-4D99-BF93-1E0E03A89BC3}"/>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5:22-24 ESV</a:t>
            </a:r>
          </a:p>
        </p:txBody>
      </p:sp>
      <p:sp>
        <p:nvSpPr>
          <p:cNvPr id="5" name="TextBox 4">
            <a:extLst>
              <a:ext uri="{FF2B5EF4-FFF2-40B4-BE49-F238E27FC236}">
                <a16:creationId xmlns:a16="http://schemas.microsoft.com/office/drawing/2014/main" id="{2BA41E43-8FDE-4E9D-8218-CFA06D104DC4}"/>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1438223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3416320"/>
          </a:xfrm>
          <a:prstGeom prst="rect">
            <a:avLst/>
          </a:prstGeom>
          <a:noFill/>
        </p:spPr>
        <p:txBody>
          <a:bodyPr wrap="square">
            <a:spAutoFit/>
          </a:bodyPr>
          <a:lstStyle/>
          <a:p>
            <a:pPr algn="l"/>
            <a:r>
              <a:rPr lang="en-US" sz="3600" b="1" i="0" baseline="30000" dirty="0">
                <a:solidFill>
                  <a:schemeClr val="bg1">
                    <a:lumMod val="50000"/>
                  </a:schemeClr>
                </a:solidFill>
                <a:effectLst/>
              </a:rPr>
              <a:t>22 </a:t>
            </a:r>
            <a:r>
              <a:rPr lang="en-US" sz="3600" b="0" i="0" dirty="0">
                <a:solidFill>
                  <a:schemeClr val="bg1">
                    <a:lumMod val="50000"/>
                  </a:schemeClr>
                </a:solidFill>
                <a:effectLst/>
              </a:rPr>
              <a:t>But the fruit of the Spirit is love, joy, peace, patience, kindness, goodness, faithfulness, </a:t>
            </a:r>
            <a:r>
              <a:rPr lang="en-US" sz="3600" b="1" i="0" baseline="30000" dirty="0">
                <a:solidFill>
                  <a:schemeClr val="bg1">
                    <a:lumMod val="50000"/>
                  </a:schemeClr>
                </a:solidFill>
                <a:effectLst/>
              </a:rPr>
              <a:t>23 </a:t>
            </a:r>
            <a:r>
              <a:rPr lang="en-US" sz="3600" b="0" i="0" dirty="0">
                <a:solidFill>
                  <a:schemeClr val="bg1">
                    <a:lumMod val="50000"/>
                  </a:schemeClr>
                </a:solidFill>
                <a:effectLst/>
              </a:rPr>
              <a:t>gentleness, self-control; against such things there is no law. </a:t>
            </a:r>
            <a:r>
              <a:rPr lang="en-US" sz="3600" b="1" i="0" baseline="30000" dirty="0">
                <a:solidFill>
                  <a:srgbClr val="000000"/>
                </a:solidFill>
                <a:effectLst/>
              </a:rPr>
              <a:t>24 </a:t>
            </a:r>
            <a:r>
              <a:rPr lang="en-US" sz="3600" b="0" i="0" dirty="0">
                <a:solidFill>
                  <a:srgbClr val="000000"/>
                </a:solidFill>
                <a:effectLst/>
              </a:rPr>
              <a:t>And those who belong to Christ Jesus have crucified the flesh with its passions and desires.</a:t>
            </a:r>
          </a:p>
        </p:txBody>
      </p:sp>
      <p:sp>
        <p:nvSpPr>
          <p:cNvPr id="4" name="TextBox 3">
            <a:extLst>
              <a:ext uri="{FF2B5EF4-FFF2-40B4-BE49-F238E27FC236}">
                <a16:creationId xmlns:a16="http://schemas.microsoft.com/office/drawing/2014/main" id="{25BCFC6C-C4DF-4D99-BF93-1E0E03A89BC3}"/>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5:22-24 ESV</a:t>
            </a:r>
          </a:p>
        </p:txBody>
      </p:sp>
      <p:sp>
        <p:nvSpPr>
          <p:cNvPr id="5" name="TextBox 4">
            <a:extLst>
              <a:ext uri="{FF2B5EF4-FFF2-40B4-BE49-F238E27FC236}">
                <a16:creationId xmlns:a16="http://schemas.microsoft.com/office/drawing/2014/main" id="{2BA41E43-8FDE-4E9D-8218-CFA06D104DC4}"/>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150410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 name="Picture 6" descr="Lent | Jesus, Triumphant in Tribulation | Midtown Fellowship: Two Notch">
            <a:extLst>
              <a:ext uri="{FF2B5EF4-FFF2-40B4-BE49-F238E27FC236}">
                <a16:creationId xmlns:a16="http://schemas.microsoft.com/office/drawing/2014/main" id="{8397CBEF-B2FC-4CF2-90A9-79209A29B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00" t="50000" r="17399" b="25587"/>
          <a:stretch/>
        </p:blipFill>
        <p:spPr bwMode="auto">
          <a:xfrm>
            <a:off x="1916704" y="4288787"/>
            <a:ext cx="1885866" cy="105519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E47B950-62F0-4E80-935D-2134B4E5DE71}"/>
              </a:ext>
            </a:extLst>
          </p:cNvPr>
          <p:cNvSpPr txBox="1"/>
          <p:nvPr/>
        </p:nvSpPr>
        <p:spPr>
          <a:xfrm>
            <a:off x="1787165" y="2148425"/>
            <a:ext cx="2479457" cy="107721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Christ Returns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with Church</a:t>
            </a:r>
          </a:p>
        </p:txBody>
      </p:sp>
      <p:pic>
        <p:nvPicPr>
          <p:cNvPr id="24" name="Picture 2" descr="China Low Price Wholesale High Back Royal King Throne Chair - China Classic  Royal Furniture, Wedding Chair">
            <a:extLst>
              <a:ext uri="{FF2B5EF4-FFF2-40B4-BE49-F238E27FC236}">
                <a16:creationId xmlns:a16="http://schemas.microsoft.com/office/drawing/2014/main" id="{9B7FE3AF-1E33-47EC-812D-F48AE7BA3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5" r="17818"/>
          <a:stretch/>
        </p:blipFill>
        <p:spPr bwMode="auto">
          <a:xfrm>
            <a:off x="4879736" y="2514923"/>
            <a:ext cx="1066799" cy="14214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4 Major Views Pertaining to the Millennial Reign of Christ | The kingdom of  god, Pictures of christ, Millennium">
            <a:extLst>
              <a:ext uri="{FF2B5EF4-FFF2-40B4-BE49-F238E27FC236}">
                <a16:creationId xmlns:a16="http://schemas.microsoft.com/office/drawing/2014/main" id="{64A3A4DC-B6B7-4B0F-81D7-B730026E43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443"/>
          <a:stretch/>
        </p:blipFill>
        <p:spPr bwMode="auto">
          <a:xfrm>
            <a:off x="4147229" y="4086901"/>
            <a:ext cx="2283360" cy="15666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0D638F0-B56A-4BD4-B7F1-17157582DD65}"/>
              </a:ext>
            </a:extLst>
          </p:cNvPr>
          <p:cNvSpPr txBox="1"/>
          <p:nvPr/>
        </p:nvSpPr>
        <p:spPr>
          <a:xfrm>
            <a:off x="4119493" y="5858057"/>
            <a:ext cx="232745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1000 years</a:t>
            </a:r>
            <a:endParaRPr kumimoji="0" lang="en-US" sz="3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Text Box 4">
            <a:extLst>
              <a:ext uri="{FF2B5EF4-FFF2-40B4-BE49-F238E27FC236}">
                <a16:creationId xmlns:a16="http://schemas.microsoft.com/office/drawing/2014/main" id="{16133AA0-73F0-41A8-A378-5E83AB6CD695}"/>
              </a:ext>
            </a:extLst>
          </p:cNvPr>
          <p:cNvSpPr txBox="1">
            <a:spLocks noChangeArrowheads="1"/>
          </p:cNvSpPr>
          <p:nvPr/>
        </p:nvSpPr>
        <p:spPr bwMode="auto">
          <a:xfrm>
            <a:off x="-179213" y="5581057"/>
            <a:ext cx="2195747" cy="1077218"/>
          </a:xfrm>
          <a:prstGeom prst="rect">
            <a:avLst/>
          </a:prstGeom>
          <a:noFill/>
          <a:ln w="3810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3200" dirty="0">
                <a:solidFill>
                  <a:srgbClr val="FFFFFF"/>
                </a:solidFill>
                <a:latin typeface="Arial" panose="020B0604020202020204" pitchFamily="34" charset="0"/>
                <a:cs typeface="Arial" panose="020B0604020202020204" pitchFamily="34" charset="0"/>
              </a:rPr>
              <a:t>Church Age</a:t>
            </a:r>
          </a:p>
        </p:txBody>
      </p:sp>
      <p:sp>
        <p:nvSpPr>
          <p:cNvPr id="31" name="Bent Arrow 17">
            <a:extLst>
              <a:ext uri="{FF2B5EF4-FFF2-40B4-BE49-F238E27FC236}">
                <a16:creationId xmlns:a16="http://schemas.microsoft.com/office/drawing/2014/main" id="{0E608AB2-7E4A-45C7-A7AC-F6CFC9314B7C}"/>
              </a:ext>
            </a:extLst>
          </p:cNvPr>
          <p:cNvSpPr/>
          <p:nvPr/>
        </p:nvSpPr>
        <p:spPr bwMode="auto">
          <a:xfrm rot="5400000" flipH="1">
            <a:off x="1108659" y="3050177"/>
            <a:ext cx="963057" cy="757645"/>
          </a:xfrm>
          <a:prstGeom prst="bentArrow">
            <a:avLst>
              <a:gd name="adj1" fmla="val 35391"/>
              <a:gd name="adj2" fmla="val 45424"/>
              <a:gd name="adj3" fmla="val 25000"/>
              <a:gd name="adj4" fmla="val 43750"/>
            </a:avLst>
          </a:prstGeom>
          <a:solidFill>
            <a:srgbClr val="FFFF00"/>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 name="Text Box 6">
            <a:extLst>
              <a:ext uri="{FF2B5EF4-FFF2-40B4-BE49-F238E27FC236}">
                <a16:creationId xmlns:a16="http://schemas.microsoft.com/office/drawing/2014/main" id="{71D81180-EE62-4CB3-B0CF-1F589DC9A3F2}"/>
              </a:ext>
            </a:extLst>
          </p:cNvPr>
          <p:cNvSpPr txBox="1">
            <a:spLocks noChangeArrowheads="1"/>
          </p:cNvSpPr>
          <p:nvPr/>
        </p:nvSpPr>
        <p:spPr bwMode="auto">
          <a:xfrm>
            <a:off x="-179595" y="2262586"/>
            <a:ext cx="22098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3600" b="1" dirty="0">
                <a:solidFill>
                  <a:srgbClr val="FFFF00"/>
                </a:solidFill>
                <a:latin typeface="Arial" panose="020B0604020202020204" pitchFamily="34" charset="0"/>
                <a:cs typeface="Arial" panose="020B0604020202020204" pitchFamily="34" charset="0"/>
              </a:rPr>
              <a:t>Rapture</a:t>
            </a:r>
          </a:p>
        </p:txBody>
      </p:sp>
      <p:sp>
        <p:nvSpPr>
          <p:cNvPr id="34" name="Bent Arrow 18">
            <a:extLst>
              <a:ext uri="{FF2B5EF4-FFF2-40B4-BE49-F238E27FC236}">
                <a16:creationId xmlns:a16="http://schemas.microsoft.com/office/drawing/2014/main" id="{0D29C04F-3555-41E4-BF13-1A4C8DD86984}"/>
              </a:ext>
            </a:extLst>
          </p:cNvPr>
          <p:cNvSpPr/>
          <p:nvPr/>
        </p:nvSpPr>
        <p:spPr bwMode="auto">
          <a:xfrm rot="5400000">
            <a:off x="2300876" y="2074541"/>
            <a:ext cx="1447800" cy="2395603"/>
          </a:xfrm>
          <a:prstGeom prst="bentArrow">
            <a:avLst>
              <a:gd name="adj1" fmla="val 19492"/>
              <a:gd name="adj2" fmla="val 18210"/>
              <a:gd name="adj3" fmla="val 25000"/>
              <a:gd name="adj4" fmla="val 48423"/>
            </a:avLst>
          </a:prstGeom>
          <a:solidFill>
            <a:srgbClr val="FFFF00"/>
          </a:solidFill>
          <a:ln w="9525" cap="flat" cmpd="sng" algn="ctr">
            <a:solidFill>
              <a:schemeClr val="tx1"/>
            </a:solidFill>
            <a:prstDash val="solid"/>
            <a:round/>
            <a:headEnd type="none" w="med" len="med"/>
            <a:tailEnd type="none" w="med" len="med"/>
          </a:ln>
          <a:effectLst/>
        </p:spPr>
        <p:txBody>
          <a:bodyPr/>
          <a:lstStyle/>
          <a:p>
            <a:pPr>
              <a:defRPr/>
            </a:pPr>
            <a:endParaRPr lang="en-US" sz="2000" dirty="0">
              <a:solidFill>
                <a:srgbClr val="00000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B83125DF-3C93-4F8B-8D1C-F28229E36DA7}"/>
              </a:ext>
            </a:extLst>
          </p:cNvPr>
          <p:cNvSpPr txBox="1"/>
          <p:nvPr/>
        </p:nvSpPr>
        <p:spPr>
          <a:xfrm>
            <a:off x="1911669" y="5858057"/>
            <a:ext cx="188586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7 years</a:t>
            </a:r>
            <a:endParaRPr kumimoji="0" lang="en-US" sz="3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95C2376-373E-40BF-98D4-5B013F85D4F4}"/>
              </a:ext>
            </a:extLst>
          </p:cNvPr>
          <p:cNvSpPr txBox="1"/>
          <p:nvPr/>
        </p:nvSpPr>
        <p:spPr>
          <a:xfrm>
            <a:off x="6816548" y="5858057"/>
            <a:ext cx="232745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Eternity</a:t>
            </a:r>
            <a:endParaRPr kumimoji="0" lang="en-US" sz="3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9" name="Picture 4" descr="3 The New Jerusalem,Revelation 21+22,Pictures New Heaven Earth,John's  vision,What Heaven looks like | New jerusalem, Heaven is real, Heaven  pictures">
            <a:extLst>
              <a:ext uri="{FF2B5EF4-FFF2-40B4-BE49-F238E27FC236}">
                <a16:creationId xmlns:a16="http://schemas.microsoft.com/office/drawing/2014/main" id="{93525BE0-5813-4D5D-8329-4D1860E673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90" r="12687" b="10702"/>
          <a:stretch/>
        </p:blipFill>
        <p:spPr bwMode="auto">
          <a:xfrm>
            <a:off x="6568325" y="4083848"/>
            <a:ext cx="2575675" cy="156966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801CC83-5934-46E7-B13D-081843C9B313}"/>
              </a:ext>
            </a:extLst>
          </p:cNvPr>
          <p:cNvSpPr txBox="1"/>
          <p:nvPr/>
        </p:nvSpPr>
        <p:spPr>
          <a:xfrm>
            <a:off x="6680477" y="3165246"/>
            <a:ext cx="2395604" cy="830997"/>
          </a:xfrm>
          <a:prstGeom prst="rect">
            <a:avLst/>
          </a:prstGeom>
          <a:solidFill>
            <a:schemeClr val="tx1"/>
          </a:solidFill>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New World, New Jerusalem</a:t>
            </a: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2A179F9-DC7A-43CB-95CF-4E69CF4AB09A}"/>
              </a:ext>
            </a:extLst>
          </p:cNvPr>
          <p:cNvPicPr>
            <a:picLocks noChangeAspect="1"/>
          </p:cNvPicPr>
          <p:nvPr/>
        </p:nvPicPr>
        <p:blipFill>
          <a:blip r:embed="rId6">
            <a:clrChange>
              <a:clrFrom>
                <a:srgbClr val="FFFF00"/>
              </a:clrFrom>
              <a:clrTo>
                <a:srgbClr val="FFFF00">
                  <a:alpha val="0"/>
                </a:srgbClr>
              </a:clrTo>
            </a:clrChange>
          </a:blip>
          <a:stretch>
            <a:fillRect/>
          </a:stretch>
        </p:blipFill>
        <p:spPr>
          <a:xfrm>
            <a:off x="67919" y="3576000"/>
            <a:ext cx="1778084" cy="2088713"/>
          </a:xfrm>
          <a:prstGeom prst="rect">
            <a:avLst/>
          </a:prstGeom>
        </p:spPr>
      </p:pic>
      <p:sp>
        <p:nvSpPr>
          <p:cNvPr id="33" name="Text Box 5">
            <a:extLst>
              <a:ext uri="{FF2B5EF4-FFF2-40B4-BE49-F238E27FC236}">
                <a16:creationId xmlns:a16="http://schemas.microsoft.com/office/drawing/2014/main" id="{DE0EE287-940D-4A57-9AED-52F700D6267A}"/>
              </a:ext>
            </a:extLst>
          </p:cNvPr>
          <p:cNvSpPr txBox="1">
            <a:spLocks noChangeArrowheads="1"/>
          </p:cNvSpPr>
          <p:nvPr/>
        </p:nvSpPr>
        <p:spPr bwMode="auto">
          <a:xfrm>
            <a:off x="67919" y="-6172"/>
            <a:ext cx="8312683" cy="206210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Aft>
                <a:spcPct val="0"/>
              </a:spcAft>
              <a:buClrTx/>
              <a:buSzTx/>
              <a:buFontTx/>
              <a:buNone/>
              <a:tabLst/>
              <a:defRPr/>
            </a:pPr>
            <a:r>
              <a:rPr kumimoji="0" lang="en-US" altLang="ja-JP"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 will keep you from the hour of testing that will come upon the whole world, </a:t>
            </a:r>
          </a:p>
          <a:p>
            <a:pPr marL="0" marR="0" lvl="0" indent="0" algn="ctr" defTabSz="914400" rtl="0" eaLnBrk="0" fontAlgn="base" latinLnBrk="0" hangingPunct="0">
              <a:lnSpc>
                <a:spcPct val="100000"/>
              </a:lnSpc>
              <a:spcAft>
                <a:spcPct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to test those who dwell upon the earth</a:t>
            </a:r>
            <a:r>
              <a:rPr kumimoji="0" lang="en-US" altLang="ja-JP"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(Rev. 3:10)</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24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31" grpId="0" animBg="1"/>
      <p:bldP spid="32" grpId="0"/>
      <p:bldP spid="34" grpId="0" animBg="1"/>
      <p:bldP spid="37" grpId="0"/>
      <p:bldP spid="38" grpId="0"/>
      <p:bldP spid="40"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FDD881-9B2F-49A0-B146-4063CE0075F9}"/>
              </a:ext>
            </a:extLst>
          </p:cNvPr>
          <p:cNvSpPr txBox="1"/>
          <p:nvPr/>
        </p:nvSpPr>
        <p:spPr>
          <a:xfrm>
            <a:off x="1341875" y="6095351"/>
            <a:ext cx="6460249" cy="707886"/>
          </a:xfrm>
          <a:prstGeom prst="rect">
            <a:avLst/>
          </a:prstGeom>
          <a:noFill/>
        </p:spPr>
        <p:txBody>
          <a:bodyPr wrap="square">
            <a:spAutoFit/>
          </a:bodyPr>
          <a:lstStyle/>
          <a:p>
            <a:pPr algn="ctr"/>
            <a:r>
              <a:rPr lang="en-US" sz="4000" b="1" dirty="0">
                <a:cs typeface="Arial" panose="020B0604020202020204" pitchFamily="34" charset="0"/>
              </a:rPr>
              <a:t>Galatians 5:16-26 ESV</a:t>
            </a:r>
          </a:p>
        </p:txBody>
      </p:sp>
      <p:sp>
        <p:nvSpPr>
          <p:cNvPr id="6" name="TextBox 5">
            <a:extLst>
              <a:ext uri="{FF2B5EF4-FFF2-40B4-BE49-F238E27FC236}">
                <a16:creationId xmlns:a16="http://schemas.microsoft.com/office/drawing/2014/main" id="{CFA93DC8-BAFF-46F8-A5F5-766F526AE74A}"/>
              </a:ext>
            </a:extLst>
          </p:cNvPr>
          <p:cNvSpPr txBox="1"/>
          <p:nvPr/>
        </p:nvSpPr>
        <p:spPr>
          <a:xfrm>
            <a:off x="265043" y="1637779"/>
            <a:ext cx="8693427" cy="2308324"/>
          </a:xfrm>
          <a:prstGeom prst="rect">
            <a:avLst/>
          </a:prstGeom>
          <a:noFill/>
        </p:spPr>
        <p:txBody>
          <a:bodyPr wrap="square">
            <a:spAutoFit/>
          </a:bodyPr>
          <a:lstStyle/>
          <a:p>
            <a:pPr algn="l"/>
            <a:r>
              <a:rPr lang="en-US" sz="3600" b="1" i="0" baseline="30000" dirty="0">
                <a:solidFill>
                  <a:srgbClr val="000000"/>
                </a:solidFill>
                <a:effectLst/>
              </a:rPr>
              <a:t>25 </a:t>
            </a:r>
            <a:r>
              <a:rPr lang="en-US" sz="3600" b="0" i="0" dirty="0">
                <a:solidFill>
                  <a:srgbClr val="000000"/>
                </a:solidFill>
                <a:effectLst/>
              </a:rPr>
              <a:t>If we live by the Spirit, let us also keep in step with the Spirit. </a:t>
            </a:r>
            <a:r>
              <a:rPr lang="en-US" sz="3600" b="1" i="0" baseline="30000" dirty="0">
                <a:solidFill>
                  <a:srgbClr val="000000"/>
                </a:solidFill>
                <a:effectLst/>
              </a:rPr>
              <a:t>26 </a:t>
            </a:r>
            <a:r>
              <a:rPr lang="en-US" sz="3600" b="0" i="0" dirty="0">
                <a:solidFill>
                  <a:srgbClr val="000000"/>
                </a:solidFill>
                <a:effectLst/>
              </a:rPr>
              <a:t>Let us not become conceited, provoking one another, envying one another.</a:t>
            </a:r>
          </a:p>
        </p:txBody>
      </p:sp>
      <p:sp>
        <p:nvSpPr>
          <p:cNvPr id="4" name="TextBox 3">
            <a:extLst>
              <a:ext uri="{FF2B5EF4-FFF2-40B4-BE49-F238E27FC236}">
                <a16:creationId xmlns:a16="http://schemas.microsoft.com/office/drawing/2014/main" id="{694C5B7F-7D0F-4CB3-86DB-8A5A9E0638A8}"/>
              </a:ext>
            </a:extLst>
          </p:cNvPr>
          <p:cNvSpPr txBox="1"/>
          <p:nvPr/>
        </p:nvSpPr>
        <p:spPr>
          <a:xfrm>
            <a:off x="2914011" y="318507"/>
            <a:ext cx="5459613" cy="830997"/>
          </a:xfrm>
          <a:prstGeom prst="rect">
            <a:avLst/>
          </a:prstGeom>
          <a:noFill/>
        </p:spPr>
        <p:txBody>
          <a:bodyPr wrap="square" rtlCol="0">
            <a:spAutoFit/>
          </a:bodyPr>
          <a:lstStyle/>
          <a:p>
            <a:pPr algn="ctr">
              <a:lnSpc>
                <a:spcPct val="80000"/>
              </a:lnSpc>
            </a:pPr>
            <a:r>
              <a:rPr lang="en-US" sz="6000" dirty="0">
                <a:solidFill>
                  <a:srgbClr val="027C25"/>
                </a:solidFill>
                <a:effectLst>
                  <a:outerShdw blurRad="38100" dist="88900" dir="2700000" algn="tl">
                    <a:srgbClr val="D5B591"/>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2336887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0BD32-D139-4113-A9A2-6847183F854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AFB5D33D-5628-4777-999E-407693D8912E}"/>
              </a:ext>
            </a:extLst>
          </p:cNvPr>
          <p:cNvSpPr txBox="1"/>
          <p:nvPr/>
        </p:nvSpPr>
        <p:spPr>
          <a:xfrm>
            <a:off x="685800" y="142436"/>
            <a:ext cx="7467600" cy="2062103"/>
          </a:xfrm>
          <a:prstGeom prst="rect">
            <a:avLst/>
          </a:prstGeom>
          <a:noFill/>
        </p:spPr>
        <p:txBody>
          <a:bodyPr wrap="square" rtlCol="0">
            <a:spAutoFit/>
          </a:bodyPr>
          <a:lstStyle/>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For 2021, how do I </a:t>
            </a:r>
          </a:p>
          <a:p>
            <a:pP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   resolve to: </a:t>
            </a:r>
          </a:p>
        </p:txBody>
      </p:sp>
      <p:sp>
        <p:nvSpPr>
          <p:cNvPr id="4" name="Rectangle 3">
            <a:extLst>
              <a:ext uri="{FF2B5EF4-FFF2-40B4-BE49-F238E27FC236}">
                <a16:creationId xmlns:a16="http://schemas.microsoft.com/office/drawing/2014/main" id="{36787F71-D59F-48C8-8F25-970358602CC0}"/>
              </a:ext>
            </a:extLst>
          </p:cNvPr>
          <p:cNvSpPr/>
          <p:nvPr/>
        </p:nvSpPr>
        <p:spPr>
          <a:xfrm>
            <a:off x="400050" y="4130241"/>
            <a:ext cx="8134350" cy="2585323"/>
          </a:xfrm>
          <a:prstGeom prst="rect">
            <a:avLst/>
          </a:prstGeom>
        </p:spPr>
        <p:txBody>
          <a:bodyPr wrap="square">
            <a:spAutoFit/>
          </a:bodyPr>
          <a:lstStyle/>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Stand Firm</a:t>
            </a:r>
          </a:p>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Show Love</a:t>
            </a:r>
          </a:p>
          <a:p>
            <a:pPr marL="914400" indent="-914400" defTabSz="457177">
              <a:buFont typeface="Arial" panose="020B0604020202020204" pitchFamily="34" charset="0"/>
              <a:buChar char="•"/>
              <a:defRPr/>
            </a:pPr>
            <a:r>
              <a:rPr lang="en-GB" sz="5400" b="1" kern="0" dirty="0">
                <a:solidFill>
                  <a:prstClr val="white"/>
                </a:solidFill>
                <a:effectLst>
                  <a:glow rad="127000">
                    <a:srgbClr val="000000"/>
                  </a:glow>
                </a:effectLst>
                <a:latin typeface="Arial Black" panose="020B0A04020102020204" pitchFamily="34" charset="0"/>
                <a:ea typeface="ＭＳ Ｐゴシック" charset="0"/>
              </a:rPr>
              <a:t>Walk by the Spirit</a:t>
            </a:r>
          </a:p>
        </p:txBody>
      </p:sp>
    </p:spTree>
    <p:extLst>
      <p:ext uri="{BB962C8B-B14F-4D97-AF65-F5344CB8AC3E}">
        <p14:creationId xmlns:p14="http://schemas.microsoft.com/office/powerpoint/2010/main" val="786387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348B8A-E75D-41DD-87DE-433E302FE4B2}"/>
              </a:ext>
            </a:extLst>
          </p:cNvPr>
          <p:cNvPicPr>
            <a:picLocks noChangeAspect="1"/>
          </p:cNvPicPr>
          <p:nvPr/>
        </p:nvPicPr>
        <p:blipFill>
          <a:blip r:embed="rId2"/>
          <a:stretch>
            <a:fillRect/>
          </a:stretch>
        </p:blipFill>
        <p:spPr>
          <a:xfrm>
            <a:off x="0" y="0"/>
            <a:ext cx="9143999" cy="3498209"/>
          </a:xfrm>
          <a:prstGeom prst="rect">
            <a:avLst/>
          </a:prstGeom>
        </p:spPr>
      </p:pic>
      <p:pic>
        <p:nvPicPr>
          <p:cNvPr id="17" name="Picture 16">
            <a:extLst>
              <a:ext uri="{FF2B5EF4-FFF2-40B4-BE49-F238E27FC236}">
                <a16:creationId xmlns:a16="http://schemas.microsoft.com/office/drawing/2014/main" id="{74AB5520-DEC0-4555-B626-B60D0EDD9A42}"/>
              </a:ext>
            </a:extLst>
          </p:cNvPr>
          <p:cNvPicPr>
            <a:picLocks noChangeAspect="1"/>
          </p:cNvPicPr>
          <p:nvPr/>
        </p:nvPicPr>
        <p:blipFill>
          <a:blip r:embed="rId3"/>
          <a:stretch>
            <a:fillRect/>
          </a:stretch>
        </p:blipFill>
        <p:spPr>
          <a:xfrm>
            <a:off x="0" y="3498209"/>
            <a:ext cx="9143998" cy="3359791"/>
          </a:xfrm>
          <a:prstGeom prst="rect">
            <a:avLst/>
          </a:prstGeom>
        </p:spPr>
      </p:pic>
    </p:spTree>
    <p:extLst>
      <p:ext uri="{BB962C8B-B14F-4D97-AF65-F5344CB8AC3E}">
        <p14:creationId xmlns:p14="http://schemas.microsoft.com/office/powerpoint/2010/main" val="83707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7348B8A-E75D-41DD-87DE-433E302FE4B2}"/>
              </a:ext>
            </a:extLst>
          </p:cNvPr>
          <p:cNvPicPr>
            <a:picLocks noChangeAspect="1"/>
          </p:cNvPicPr>
          <p:nvPr/>
        </p:nvPicPr>
        <p:blipFill>
          <a:blip r:embed="rId2"/>
          <a:stretch>
            <a:fillRect/>
          </a:stretch>
        </p:blipFill>
        <p:spPr>
          <a:xfrm>
            <a:off x="0" y="0"/>
            <a:ext cx="9143999" cy="3498209"/>
          </a:xfrm>
          <a:prstGeom prst="rect">
            <a:avLst/>
          </a:prstGeom>
        </p:spPr>
      </p:pic>
      <p:sp>
        <p:nvSpPr>
          <p:cNvPr id="4" name="TextBox 3">
            <a:extLst>
              <a:ext uri="{FF2B5EF4-FFF2-40B4-BE49-F238E27FC236}">
                <a16:creationId xmlns:a16="http://schemas.microsoft.com/office/drawing/2014/main" id="{26AD57E0-FC57-4A19-A8A2-2FA35DF64180}"/>
              </a:ext>
            </a:extLst>
          </p:cNvPr>
          <p:cNvSpPr txBox="1"/>
          <p:nvPr/>
        </p:nvSpPr>
        <p:spPr>
          <a:xfrm>
            <a:off x="838199" y="4181036"/>
            <a:ext cx="7105651" cy="2062103"/>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2021 does not have be like 2020</a:t>
            </a:r>
          </a:p>
        </p:txBody>
      </p:sp>
    </p:spTree>
    <p:extLst>
      <p:ext uri="{BB962C8B-B14F-4D97-AF65-F5344CB8AC3E}">
        <p14:creationId xmlns:p14="http://schemas.microsoft.com/office/powerpoint/2010/main" val="3368178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NEW YEAR</a:t>
            </a:r>
          </a:p>
          <a:p>
            <a:pPr algn="ctr">
              <a:lnSpc>
                <a:spcPct val="80000"/>
              </a:lnSpc>
            </a:pPr>
            <a:r>
              <a:rPr lang="en-US" sz="8000"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NEW ME</a:t>
            </a:r>
          </a:p>
        </p:txBody>
      </p:sp>
      <p:sp>
        <p:nvSpPr>
          <p:cNvPr id="13" name="TextBox 12">
            <a:extLst>
              <a:ext uri="{FF2B5EF4-FFF2-40B4-BE49-F238E27FC236}">
                <a16:creationId xmlns:a16="http://schemas.microsoft.com/office/drawing/2014/main" id="{892039E5-62A0-4744-A55D-EA84B9012DF0}"/>
              </a:ext>
            </a:extLst>
          </p:cNvPr>
          <p:cNvSpPr txBox="1"/>
          <p:nvPr/>
        </p:nvSpPr>
        <p:spPr>
          <a:xfrm>
            <a:off x="496964" y="4376488"/>
            <a:ext cx="5638800" cy="2086725"/>
          </a:xfrm>
          <a:prstGeom prst="rect">
            <a:avLst/>
          </a:prstGeom>
          <a:noFill/>
        </p:spPr>
        <p:txBody>
          <a:bodyPr wrap="square" rtlCol="0">
            <a:spAutoFit/>
          </a:bodyPr>
          <a:lstStyle/>
          <a:p>
            <a:pPr>
              <a:lnSpc>
                <a:spcPct val="80000"/>
              </a:lnSpc>
            </a:pPr>
            <a:r>
              <a:rPr lang="en-US" sz="5400" dirty="0">
                <a:effectLst>
                  <a:outerShdw blurRad="50800" dist="50800" dir="2700000" algn="ctr" rotWithShape="0">
                    <a:srgbClr val="FEDE93"/>
                  </a:outerShdw>
                </a:effectLst>
                <a:latin typeface="Tw Cen MT Condensed Extra Bold" panose="020B0803020202020204" pitchFamily="34" charset="0"/>
              </a:rPr>
              <a:t>Stand Firm</a:t>
            </a:r>
          </a:p>
          <a:p>
            <a:pPr>
              <a:lnSpc>
                <a:spcPct val="80000"/>
              </a:lnSpc>
            </a:pPr>
            <a:r>
              <a:rPr lang="en-US" sz="5400" dirty="0">
                <a:effectLst>
                  <a:outerShdw blurRad="50800" dist="50800" dir="2700000" algn="ctr" rotWithShape="0">
                    <a:srgbClr val="FEDE93"/>
                  </a:outerShdw>
                </a:effectLst>
                <a:latin typeface="Tw Cen MT Condensed Extra Bold" panose="020B0803020202020204" pitchFamily="34" charset="0"/>
              </a:rPr>
              <a:t>Show Love</a:t>
            </a:r>
          </a:p>
          <a:p>
            <a:pPr>
              <a:lnSpc>
                <a:spcPct val="80000"/>
              </a:lnSpc>
            </a:pPr>
            <a:r>
              <a:rPr lang="en-US" sz="5400" dirty="0">
                <a:effectLst>
                  <a:outerShdw blurRad="50800" dist="50800" dir="2700000" algn="ctr" rotWithShape="0">
                    <a:srgbClr val="FEDE93"/>
                  </a:outerShdw>
                </a:effectLst>
                <a:latin typeface="Tw Cen MT Condensed Extra Bold" panose="020B0803020202020204" pitchFamily="34" charset="0"/>
              </a:rPr>
              <a:t>Walk by the Spirit</a:t>
            </a:r>
          </a:p>
        </p:txBody>
      </p:sp>
    </p:spTree>
    <p:extLst>
      <p:ext uri="{BB962C8B-B14F-4D97-AF65-F5344CB8AC3E}">
        <p14:creationId xmlns:p14="http://schemas.microsoft.com/office/powerpoint/2010/main" val="2395880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85964530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NT 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47207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4C4453A-583B-4E18-A1CB-2E58A72B3CD1}"/>
              </a:ext>
            </a:extLst>
          </p:cNvPr>
          <p:cNvSpPr txBox="1"/>
          <p:nvPr/>
        </p:nvSpPr>
        <p:spPr>
          <a:xfrm>
            <a:off x="4740676" y="2945414"/>
            <a:ext cx="4287914" cy="2062103"/>
          </a:xfrm>
          <a:prstGeom prst="rect">
            <a:avLst/>
          </a:prstGeom>
          <a:noFill/>
        </p:spPr>
        <p:txBody>
          <a:bodyPr wrap="square" rtlCol="0">
            <a:spAutoFit/>
          </a:bodyPr>
          <a:lstStyle/>
          <a:p>
            <a:pPr algn="ctr">
              <a:lnSpc>
                <a:spcPct val="80000"/>
              </a:lnSpc>
            </a:pPr>
            <a:r>
              <a:rPr lang="en-US" sz="8000" dirty="0">
                <a:effectLst>
                  <a:outerShdw blurRad="50800" dist="50800" dir="2700000" algn="ctr" rotWithShape="0">
                    <a:srgbClr val="FEDE93"/>
                  </a:outerShdw>
                </a:effectLst>
                <a:latin typeface="Tw Cen MT Condensed Extra Bold" panose="020B0803020202020204" pitchFamily="34" charset="0"/>
              </a:rPr>
              <a:t>NEW YEAR</a:t>
            </a:r>
          </a:p>
          <a:p>
            <a:pPr algn="ctr">
              <a:lnSpc>
                <a:spcPct val="80000"/>
              </a:lnSpc>
            </a:pPr>
            <a:r>
              <a:rPr lang="en-US" sz="8000"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NEW ME</a:t>
            </a:r>
          </a:p>
        </p:txBody>
      </p:sp>
      <p:grpSp>
        <p:nvGrpSpPr>
          <p:cNvPr id="11" name="Group 10">
            <a:extLst>
              <a:ext uri="{FF2B5EF4-FFF2-40B4-BE49-F238E27FC236}">
                <a16:creationId xmlns:a16="http://schemas.microsoft.com/office/drawing/2014/main" id="{DB31644C-78DF-45D4-AABE-1D400C8FB086}"/>
              </a:ext>
            </a:extLst>
          </p:cNvPr>
          <p:cNvGrpSpPr/>
          <p:nvPr/>
        </p:nvGrpSpPr>
        <p:grpSpPr>
          <a:xfrm rot="20951769">
            <a:off x="645716" y="730649"/>
            <a:ext cx="4385008" cy="2860186"/>
            <a:chOff x="469548" y="2298582"/>
            <a:chExt cx="4385008" cy="2860186"/>
          </a:xfrm>
        </p:grpSpPr>
        <p:sp>
          <p:nvSpPr>
            <p:cNvPr id="9" name="TextBox 8">
              <a:extLst>
                <a:ext uri="{FF2B5EF4-FFF2-40B4-BE49-F238E27FC236}">
                  <a16:creationId xmlns:a16="http://schemas.microsoft.com/office/drawing/2014/main" id="{FA3DC3D1-36D6-49BA-92E0-07C417D3EE4D}"/>
                </a:ext>
              </a:extLst>
            </p:cNvPr>
            <p:cNvSpPr txBox="1"/>
            <p:nvPr/>
          </p:nvSpPr>
          <p:spPr>
            <a:xfrm>
              <a:off x="513637" y="2485087"/>
              <a:ext cx="4296829" cy="2673681"/>
            </a:xfrm>
            <a:prstGeom prst="rect">
              <a:avLst/>
            </a:prstGeom>
            <a:noFill/>
            <a:ln w="76200">
              <a:noFill/>
            </a:ln>
          </p:spPr>
          <p:txBody>
            <a:bodyPr wrap="square" rtlCol="0">
              <a:spAutoFit/>
            </a:bodyPr>
            <a:lstStyle/>
            <a:p>
              <a:pPr algn="ctr">
                <a:lnSpc>
                  <a:spcPct val="70000"/>
                </a:lnSpc>
              </a:pPr>
              <a:r>
                <a:rPr lang="en-US" sz="11500" dirty="0">
                  <a:solidFill>
                    <a:srgbClr val="C00000"/>
                  </a:solidFill>
                  <a:latin typeface="Stencil" panose="040409050D0802020404" pitchFamily="82" charset="0"/>
                </a:rPr>
                <a:t>Now what</a:t>
              </a:r>
            </a:p>
          </p:txBody>
        </p:sp>
        <p:sp>
          <p:nvSpPr>
            <p:cNvPr id="10" name="Rectangle 9">
              <a:extLst>
                <a:ext uri="{FF2B5EF4-FFF2-40B4-BE49-F238E27FC236}">
                  <a16:creationId xmlns:a16="http://schemas.microsoft.com/office/drawing/2014/main" id="{94AA4F5C-F2DE-4EC9-975E-75B0A86A87A8}"/>
                </a:ext>
              </a:extLst>
            </p:cNvPr>
            <p:cNvSpPr/>
            <p:nvPr/>
          </p:nvSpPr>
          <p:spPr>
            <a:xfrm>
              <a:off x="469548" y="2298582"/>
              <a:ext cx="4385008" cy="2593919"/>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hape 26">
            <a:extLst>
              <a:ext uri="{FF2B5EF4-FFF2-40B4-BE49-F238E27FC236}">
                <a16:creationId xmlns:a16="http://schemas.microsoft.com/office/drawing/2014/main" id="{F6DF6C5D-DEBE-4F17-ADEF-20E90753CD85}"/>
              </a:ext>
            </a:extLst>
          </p:cNvPr>
          <p:cNvSpPr txBox="1"/>
          <p:nvPr/>
        </p:nvSpPr>
        <p:spPr>
          <a:xfrm>
            <a:off x="1007575" y="5365534"/>
            <a:ext cx="7466202" cy="1256832"/>
          </a:xfrm>
          <a:prstGeom prst="rect">
            <a:avLst/>
          </a:prstGeom>
          <a:noFill/>
          <a:ln>
            <a:noFill/>
          </a:ln>
        </p:spPr>
        <p:txBody>
          <a:bodyPr lIns="91425" tIns="45700" rIns="91425" bIns="45700" anchor="t" anchorCtr="0">
            <a:noAutofit/>
          </a:bodyPr>
          <a:lstStyle/>
          <a:p>
            <a:pPr marR="0" lvl="0" defTabSz="914400" rtl="0" eaLnBrk="1" fontAlgn="auto" latinLnBrk="0" hangingPunct="1">
              <a:lnSpc>
                <a:spcPct val="100000"/>
              </a:lnSpc>
              <a:spcBef>
                <a:spcPts val="0"/>
              </a:spcBef>
              <a:spcAft>
                <a:spcPts val="0"/>
              </a:spcAft>
              <a:buClr>
                <a:srgbClr val="FFFFFF"/>
              </a:buClr>
              <a:buSzPct val="25000"/>
              <a:tabLst/>
              <a:defRPr/>
            </a:pPr>
            <a:r>
              <a:rPr kumimoji="0" lang="en-US" sz="44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rPr>
              <a:t>What do I do now?</a:t>
            </a:r>
          </a:p>
          <a:p>
            <a:pPr marL="571500" marR="0" lvl="0" indent="-571500" defTabSz="914400" rtl="0" eaLnBrk="1" fontAlgn="auto" latinLnBrk="0" hangingPunct="1">
              <a:lnSpc>
                <a:spcPct val="100000"/>
              </a:lnSpc>
              <a:spcBef>
                <a:spcPts val="0"/>
              </a:spcBef>
              <a:spcAft>
                <a:spcPts val="0"/>
              </a:spcAft>
              <a:buClr>
                <a:srgbClr val="FFFFFF"/>
              </a:buClr>
              <a:buSzPct val="25000"/>
              <a:buFont typeface="Arial" panose="020B0604020202020204" pitchFamily="34" charset="0"/>
              <a:buChar char="•"/>
              <a:tabLst/>
              <a:defRPr/>
            </a:pPr>
            <a:endParaRPr kumimoji="0" lang="en-US" sz="2000" b="1" i="0" u="none" strike="noStrike" kern="0" cap="none" spc="0" normalizeH="0" baseline="0" noProof="0" dirty="0">
              <a:ln>
                <a:noFill/>
              </a:ln>
              <a:solidFill>
                <a:srgbClr val="FFFFFF"/>
              </a:solidFill>
              <a:effectLst>
                <a:glow rad="190500">
                  <a:srgbClr val="000000">
                    <a:alpha val="75000"/>
                  </a:srgbClr>
                </a:glow>
                <a:outerShdw blurRad="38100" dist="38100" dir="2700000" algn="tl">
                  <a:srgbClr val="000000">
                    <a:alpha val="43137"/>
                  </a:srgbClr>
                </a:outerShdw>
              </a:effectLst>
              <a:uLnTx/>
              <a:uFillTx/>
              <a:latin typeface="Arial"/>
              <a:ea typeface="Arial"/>
              <a:cs typeface="Arial"/>
              <a:sym typeface="Arial"/>
              <a:rtl val="0"/>
            </a:endParaRPr>
          </a:p>
        </p:txBody>
      </p:sp>
    </p:spTree>
    <p:extLst>
      <p:ext uri="{BB962C8B-B14F-4D97-AF65-F5344CB8AC3E}">
        <p14:creationId xmlns:p14="http://schemas.microsoft.com/office/powerpoint/2010/main" val="24572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9828A9-C475-42ED-BB14-AAE7F2281F0B}"/>
              </a:ext>
            </a:extLst>
          </p:cNvPr>
          <p:cNvPicPr>
            <a:picLocks noChangeAspect="1"/>
          </p:cNvPicPr>
          <p:nvPr/>
        </p:nvPicPr>
        <p:blipFill rotWithShape="1">
          <a:blip r:embed="rId2"/>
          <a:srcRect r="26282"/>
          <a:stretch/>
        </p:blipFill>
        <p:spPr>
          <a:xfrm>
            <a:off x="91384" y="1806033"/>
            <a:ext cx="8961231" cy="4158668"/>
          </a:xfrm>
          <a:prstGeom prst="rect">
            <a:avLst/>
          </a:prstGeom>
        </p:spPr>
      </p:pic>
      <p:sp>
        <p:nvSpPr>
          <p:cNvPr id="2" name="Oval 1">
            <a:extLst>
              <a:ext uri="{FF2B5EF4-FFF2-40B4-BE49-F238E27FC236}">
                <a16:creationId xmlns:a16="http://schemas.microsoft.com/office/drawing/2014/main" id="{DE08E7B5-BB16-42F5-94ED-A8223A2B1DF5}"/>
              </a:ext>
            </a:extLst>
          </p:cNvPr>
          <p:cNvSpPr/>
          <p:nvPr/>
        </p:nvSpPr>
        <p:spPr>
          <a:xfrm>
            <a:off x="5383454" y="3210196"/>
            <a:ext cx="1428634" cy="574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89F60FB-FD11-43E6-BF18-6F171CFD24A4}"/>
              </a:ext>
            </a:extLst>
          </p:cNvPr>
          <p:cNvPicPr>
            <a:picLocks noChangeAspect="1"/>
          </p:cNvPicPr>
          <p:nvPr/>
        </p:nvPicPr>
        <p:blipFill>
          <a:blip r:embed="rId3"/>
          <a:stretch>
            <a:fillRect/>
          </a:stretch>
        </p:blipFill>
        <p:spPr>
          <a:xfrm>
            <a:off x="5526271" y="3168662"/>
            <a:ext cx="1143000" cy="657225"/>
          </a:xfrm>
          <a:prstGeom prst="rect">
            <a:avLst/>
          </a:prstGeom>
        </p:spPr>
      </p:pic>
      <p:pic>
        <p:nvPicPr>
          <p:cNvPr id="6" name="Picture 5">
            <a:extLst>
              <a:ext uri="{FF2B5EF4-FFF2-40B4-BE49-F238E27FC236}">
                <a16:creationId xmlns:a16="http://schemas.microsoft.com/office/drawing/2014/main" id="{18AE251C-A2F6-42E4-8CA1-E21341F863F5}"/>
              </a:ext>
            </a:extLst>
          </p:cNvPr>
          <p:cNvPicPr>
            <a:picLocks noChangeAspect="1"/>
          </p:cNvPicPr>
          <p:nvPr/>
        </p:nvPicPr>
        <p:blipFill rotWithShape="1">
          <a:blip r:embed="rId2"/>
          <a:srcRect l="73718"/>
          <a:stretch/>
        </p:blipFill>
        <p:spPr>
          <a:xfrm>
            <a:off x="4283667" y="325204"/>
            <a:ext cx="4768948" cy="6207591"/>
          </a:xfrm>
          <a:prstGeom prst="rect">
            <a:avLst/>
          </a:prstGeom>
        </p:spPr>
      </p:pic>
      <p:pic>
        <p:nvPicPr>
          <p:cNvPr id="11" name="Picture 10">
            <a:extLst>
              <a:ext uri="{FF2B5EF4-FFF2-40B4-BE49-F238E27FC236}">
                <a16:creationId xmlns:a16="http://schemas.microsoft.com/office/drawing/2014/main" id="{5E96796E-C7B6-4835-B20F-E9B0D0B6AA1C}"/>
              </a:ext>
            </a:extLst>
          </p:cNvPr>
          <p:cNvPicPr>
            <a:picLocks noChangeAspect="1"/>
          </p:cNvPicPr>
          <p:nvPr/>
        </p:nvPicPr>
        <p:blipFill rotWithShape="1">
          <a:blip r:embed="rId4"/>
          <a:srcRect r="3067"/>
          <a:stretch/>
        </p:blipFill>
        <p:spPr>
          <a:xfrm>
            <a:off x="4292577" y="446555"/>
            <a:ext cx="4760038" cy="1582767"/>
          </a:xfrm>
          <a:prstGeom prst="rect">
            <a:avLst/>
          </a:prstGeom>
        </p:spPr>
      </p:pic>
    </p:spTree>
    <p:extLst>
      <p:ext uri="{BB962C8B-B14F-4D97-AF65-F5344CB8AC3E}">
        <p14:creationId xmlns:p14="http://schemas.microsoft.com/office/powerpoint/2010/main" val="31406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4822E-F628-4461-AD85-7D2933FD9A4A}"/>
              </a:ext>
            </a:extLst>
          </p:cNvPr>
          <p:cNvPicPr>
            <a:picLocks noChangeAspect="1"/>
          </p:cNvPicPr>
          <p:nvPr/>
        </p:nvPicPr>
        <p:blipFill>
          <a:blip r:embed="rId2"/>
          <a:stretch>
            <a:fillRect/>
          </a:stretch>
        </p:blipFill>
        <p:spPr>
          <a:xfrm>
            <a:off x="137936" y="1300294"/>
            <a:ext cx="8842934" cy="4135772"/>
          </a:xfrm>
          <a:prstGeom prst="rect">
            <a:avLst/>
          </a:prstGeom>
        </p:spPr>
      </p:pic>
      <p:grpSp>
        <p:nvGrpSpPr>
          <p:cNvPr id="8" name="Group 7">
            <a:extLst>
              <a:ext uri="{FF2B5EF4-FFF2-40B4-BE49-F238E27FC236}">
                <a16:creationId xmlns:a16="http://schemas.microsoft.com/office/drawing/2014/main" id="{FD8078AF-CF98-4922-8C69-ED3C4A4A8B5B}"/>
              </a:ext>
            </a:extLst>
          </p:cNvPr>
          <p:cNvGrpSpPr/>
          <p:nvPr/>
        </p:nvGrpSpPr>
        <p:grpSpPr>
          <a:xfrm>
            <a:off x="335560" y="2632207"/>
            <a:ext cx="6635691" cy="715000"/>
            <a:chOff x="334280" y="2883877"/>
            <a:chExt cx="6199892" cy="715000"/>
          </a:xfrm>
        </p:grpSpPr>
        <p:sp>
          <p:nvSpPr>
            <p:cNvPr id="4" name="Rectangle 3">
              <a:extLst>
                <a:ext uri="{FF2B5EF4-FFF2-40B4-BE49-F238E27FC236}">
                  <a16:creationId xmlns:a16="http://schemas.microsoft.com/office/drawing/2014/main" id="{4FC3334B-FA81-4E5B-92A9-DEEE4BE03631}"/>
                </a:ext>
              </a:extLst>
            </p:cNvPr>
            <p:cNvSpPr/>
            <p:nvPr/>
          </p:nvSpPr>
          <p:spPr>
            <a:xfrm>
              <a:off x="4402224" y="2883877"/>
              <a:ext cx="1881130" cy="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399A4FA-92C0-478A-8B8A-2966A3C622B9}"/>
                </a:ext>
              </a:extLst>
            </p:cNvPr>
            <p:cNvSpPr/>
            <p:nvPr/>
          </p:nvSpPr>
          <p:spPr>
            <a:xfrm>
              <a:off x="334280" y="3193365"/>
              <a:ext cx="6199892" cy="30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4744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DEC6AB-3835-49CF-8292-B34519C4AA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2339788F-DA40-4B5E-B1D3-974A8BDE31F5}"/>
              </a:ext>
            </a:extLst>
          </p:cNvPr>
          <p:cNvSpPr txBox="1"/>
          <p:nvPr/>
        </p:nvSpPr>
        <p:spPr>
          <a:xfrm rot="21435480">
            <a:off x="1104421" y="2285191"/>
            <a:ext cx="5054827" cy="2308324"/>
          </a:xfrm>
          <a:prstGeom prst="rect">
            <a:avLst/>
          </a:prstGeom>
          <a:noFill/>
        </p:spPr>
        <p:txBody>
          <a:bodyPr wrap="square" rtlCol="0">
            <a:spAutoFit/>
          </a:bodyPr>
          <a:lstStyle/>
          <a:p>
            <a:pPr algn="ctr"/>
            <a:r>
              <a:rPr lang="en-US" sz="14400" dirty="0">
                <a:solidFill>
                  <a:srgbClr val="AB0000"/>
                </a:solidFill>
                <a:latin typeface="AngsanaUPC" panose="02020603050405020304" pitchFamily="18" charset="-34"/>
                <a:cs typeface="AngsanaUPC" panose="02020603050405020304" pitchFamily="18" charset="-34"/>
              </a:rPr>
              <a:t>Ch 5</a:t>
            </a:r>
          </a:p>
        </p:txBody>
      </p:sp>
    </p:spTree>
    <p:extLst>
      <p:ext uri="{BB962C8B-B14F-4D97-AF65-F5344CB8AC3E}">
        <p14:creationId xmlns:p14="http://schemas.microsoft.com/office/powerpoint/2010/main" val="198515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BF3B60-E09E-46BD-8E15-94DB7C22EE03}"/>
              </a:ext>
            </a:extLst>
          </p:cNvPr>
          <p:cNvPicPr>
            <a:picLocks noChangeAspect="1"/>
          </p:cNvPicPr>
          <p:nvPr/>
        </p:nvPicPr>
        <p:blipFill>
          <a:blip r:embed="rId2">
            <a:clrChange>
              <a:clrFrom>
                <a:srgbClr val="FFF200"/>
              </a:clrFrom>
              <a:clrTo>
                <a:srgbClr val="FFF200">
                  <a:alpha val="0"/>
                </a:srgbClr>
              </a:clrTo>
            </a:clrChange>
          </a:blip>
          <a:stretch>
            <a:fillRect/>
          </a:stretch>
        </p:blipFill>
        <p:spPr>
          <a:xfrm>
            <a:off x="299317" y="221328"/>
            <a:ext cx="6286500" cy="4105275"/>
          </a:xfrm>
          <a:prstGeom prst="rect">
            <a:avLst/>
          </a:prstGeom>
        </p:spPr>
      </p:pic>
      <p:grpSp>
        <p:nvGrpSpPr>
          <p:cNvPr id="11" name="Group 10">
            <a:extLst>
              <a:ext uri="{FF2B5EF4-FFF2-40B4-BE49-F238E27FC236}">
                <a16:creationId xmlns:a16="http://schemas.microsoft.com/office/drawing/2014/main" id="{614BD947-CD17-4778-9D6B-B75DA1D001EB}"/>
              </a:ext>
            </a:extLst>
          </p:cNvPr>
          <p:cNvGrpSpPr/>
          <p:nvPr/>
        </p:nvGrpSpPr>
        <p:grpSpPr>
          <a:xfrm>
            <a:off x="3328240" y="2727387"/>
            <a:ext cx="5680830" cy="3971429"/>
            <a:chOff x="3328240" y="2727387"/>
            <a:chExt cx="5680830" cy="3971429"/>
          </a:xfrm>
        </p:grpSpPr>
        <p:pic>
          <p:nvPicPr>
            <p:cNvPr id="9" name="Picture 8">
              <a:extLst>
                <a:ext uri="{FF2B5EF4-FFF2-40B4-BE49-F238E27FC236}">
                  <a16:creationId xmlns:a16="http://schemas.microsoft.com/office/drawing/2014/main" id="{2CFC9B45-2765-4370-B1AF-4C50210BA4BE}"/>
                </a:ext>
              </a:extLst>
            </p:cNvPr>
            <p:cNvPicPr>
              <a:picLocks noChangeAspect="1"/>
            </p:cNvPicPr>
            <p:nvPr/>
          </p:nvPicPr>
          <p:blipFill>
            <a:blip r:embed="rId3">
              <a:clrChange>
                <a:clrFrom>
                  <a:srgbClr val="FFF200"/>
                </a:clrFrom>
                <a:clrTo>
                  <a:srgbClr val="FFF200">
                    <a:alpha val="0"/>
                  </a:srgbClr>
                </a:clrTo>
              </a:clrChange>
            </a:blip>
            <a:stretch>
              <a:fillRect/>
            </a:stretch>
          </p:blipFill>
          <p:spPr>
            <a:xfrm flipH="1">
              <a:off x="6390022" y="2727387"/>
              <a:ext cx="2619048" cy="3971429"/>
            </a:xfrm>
            <a:prstGeom prst="rect">
              <a:avLst/>
            </a:prstGeom>
          </p:spPr>
        </p:pic>
        <p:pic>
          <p:nvPicPr>
            <p:cNvPr id="10" name="Picture 9">
              <a:extLst>
                <a:ext uri="{FF2B5EF4-FFF2-40B4-BE49-F238E27FC236}">
                  <a16:creationId xmlns:a16="http://schemas.microsoft.com/office/drawing/2014/main" id="{7060D66B-12D2-4D57-9FD4-B6FA3B361AFE}"/>
                </a:ext>
              </a:extLst>
            </p:cNvPr>
            <p:cNvPicPr>
              <a:picLocks noChangeAspect="1"/>
            </p:cNvPicPr>
            <p:nvPr/>
          </p:nvPicPr>
          <p:blipFill>
            <a:blip r:embed="rId4">
              <a:clrChange>
                <a:clrFrom>
                  <a:srgbClr val="FFF200"/>
                </a:clrFrom>
                <a:clrTo>
                  <a:srgbClr val="FFF200">
                    <a:alpha val="0"/>
                  </a:srgbClr>
                </a:clrTo>
              </a:clrChange>
            </a:blip>
            <a:stretch>
              <a:fillRect/>
            </a:stretch>
          </p:blipFill>
          <p:spPr>
            <a:xfrm>
              <a:off x="3328240" y="2988508"/>
              <a:ext cx="5066667" cy="2676190"/>
            </a:xfrm>
            <a:prstGeom prst="rect">
              <a:avLst/>
            </a:prstGeom>
          </p:spPr>
        </p:pic>
      </p:grpSp>
      <p:sp>
        <p:nvSpPr>
          <p:cNvPr id="7" name="TextBox 6">
            <a:extLst>
              <a:ext uri="{FF2B5EF4-FFF2-40B4-BE49-F238E27FC236}">
                <a16:creationId xmlns:a16="http://schemas.microsoft.com/office/drawing/2014/main" id="{16311236-0B21-4EEC-ABC0-FDFC8E332214}"/>
              </a:ext>
            </a:extLst>
          </p:cNvPr>
          <p:cNvSpPr txBox="1"/>
          <p:nvPr/>
        </p:nvSpPr>
        <p:spPr>
          <a:xfrm rot="21435480">
            <a:off x="1104421" y="2285191"/>
            <a:ext cx="5054827" cy="2308324"/>
          </a:xfrm>
          <a:prstGeom prst="rect">
            <a:avLst/>
          </a:prstGeom>
          <a:noFill/>
        </p:spPr>
        <p:txBody>
          <a:bodyPr wrap="square" rtlCol="0">
            <a:spAutoFit/>
          </a:bodyPr>
          <a:lstStyle/>
          <a:p>
            <a:pPr algn="ctr"/>
            <a:r>
              <a:rPr lang="en-US" sz="14400" dirty="0">
                <a:solidFill>
                  <a:srgbClr val="AB0000"/>
                </a:solidFill>
                <a:latin typeface="AngsanaUPC" panose="02020603050405020304" pitchFamily="18" charset="-34"/>
                <a:cs typeface="AngsanaUPC" panose="02020603050405020304" pitchFamily="18" charset="-34"/>
              </a:rPr>
              <a:t>Ch 5</a:t>
            </a:r>
          </a:p>
        </p:txBody>
      </p:sp>
    </p:spTree>
    <p:extLst>
      <p:ext uri="{BB962C8B-B14F-4D97-AF65-F5344CB8AC3E}">
        <p14:creationId xmlns:p14="http://schemas.microsoft.com/office/powerpoint/2010/main" val="20386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5226</TotalTime>
  <Words>1730</Words>
  <Application>Microsoft Macintosh PowerPoint</Application>
  <PresentationFormat>On-screen Show (4:3)</PresentationFormat>
  <Paragraphs>192</Paragraphs>
  <Slides>46</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AngsanaUPC</vt:lpstr>
      <vt:lpstr>Arial</vt:lpstr>
      <vt:lpstr>Arial Black</vt:lpstr>
      <vt:lpstr>Avenir Next LT Pro</vt:lpstr>
      <vt:lpstr>Calibri</vt:lpstr>
      <vt:lpstr>Helvetica</vt:lpstr>
      <vt:lpstr>Stencil</vt:lpstr>
      <vt:lpstr>Symbol</vt:lpstr>
      <vt:lpstr>Times New Roman</vt:lpstr>
      <vt:lpstr>Tw Cen MT Condensed Extra Bold</vt:lpstr>
      <vt:lpstr>Wingdings</vt:lpstr>
      <vt:lpstr>Custom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Rick Griffith</cp:lastModifiedBy>
  <cp:revision>84</cp:revision>
  <dcterms:created xsi:type="dcterms:W3CDTF">2020-12-23T06:04:19Z</dcterms:created>
  <dcterms:modified xsi:type="dcterms:W3CDTF">2023-05-07T08:44:30Z</dcterms:modified>
</cp:coreProperties>
</file>