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01" r:id="rId2"/>
    <p:sldMasterId id="2147483713" r:id="rId3"/>
  </p:sldMasterIdLst>
  <p:notesMasterIdLst>
    <p:notesMasterId r:id="rId29"/>
  </p:notesMasterIdLst>
  <p:handoutMasterIdLst>
    <p:handoutMasterId r:id="rId30"/>
  </p:handoutMasterIdLst>
  <p:sldIdLst>
    <p:sldId id="257" r:id="rId4"/>
    <p:sldId id="278" r:id="rId5"/>
    <p:sldId id="256" r:id="rId6"/>
    <p:sldId id="279" r:id="rId7"/>
    <p:sldId id="280" r:id="rId8"/>
    <p:sldId id="258" r:id="rId9"/>
    <p:sldId id="260" r:id="rId10"/>
    <p:sldId id="261" r:id="rId11"/>
    <p:sldId id="262" r:id="rId12"/>
    <p:sldId id="275" r:id="rId13"/>
    <p:sldId id="265" r:id="rId14"/>
    <p:sldId id="266" r:id="rId15"/>
    <p:sldId id="267" r:id="rId16"/>
    <p:sldId id="268" r:id="rId17"/>
    <p:sldId id="270" r:id="rId18"/>
    <p:sldId id="269" r:id="rId19"/>
    <p:sldId id="271" r:id="rId20"/>
    <p:sldId id="276" r:id="rId21"/>
    <p:sldId id="272" r:id="rId22"/>
    <p:sldId id="273" r:id="rId23"/>
    <p:sldId id="277" r:id="rId24"/>
    <p:sldId id="274" r:id="rId25"/>
    <p:sldId id="281" r:id="rId26"/>
    <p:sldId id="284"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01" autoAdjust="0"/>
    <p:restoredTop sz="95182" autoAdjust="0"/>
  </p:normalViewPr>
  <p:slideViewPr>
    <p:cSldViewPr>
      <p:cViewPr varScale="1">
        <p:scale>
          <a:sx n="117" d="100"/>
          <a:sy n="117" d="100"/>
        </p:scale>
        <p:origin x="-872" y="-112"/>
      </p:cViewPr>
      <p:guideLst>
        <p:guide orient="horz" pos="2160"/>
        <p:guide pos="2880"/>
      </p:guideLst>
    </p:cSldViewPr>
  </p:slideViewPr>
  <p:notesTextViewPr>
    <p:cViewPr>
      <p:scale>
        <a:sx n="1" d="1"/>
        <a:sy n="1" d="1"/>
      </p:scale>
      <p:origin x="0" y="0"/>
    </p:cViewPr>
  </p:notesTextViewPr>
  <p:sorterViewPr>
    <p:cViewPr>
      <p:scale>
        <a:sx n="128" d="100"/>
        <a:sy n="128"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5D1E28-533A-4798-806A-8137BF71846B}" type="datetimeFigureOut">
              <a:rPr lang="en-SG" smtClean="0"/>
              <a:t>9/6/17</a:t>
            </a:fld>
            <a:endParaRPr lang="en-SG"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31ADC6-E41B-4D4E-A86B-D2BF57CA051E}" type="slidenum">
              <a:rPr lang="en-SG" smtClean="0"/>
              <a:t>‹#›</a:t>
            </a:fld>
            <a:endParaRPr lang="en-SG" dirty="0"/>
          </a:p>
        </p:txBody>
      </p:sp>
    </p:spTree>
    <p:extLst>
      <p:ext uri="{BB962C8B-B14F-4D97-AF65-F5344CB8AC3E}">
        <p14:creationId xmlns:p14="http://schemas.microsoft.com/office/powerpoint/2010/main" val="1956102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0882AF-EFDC-4F64-9AAD-471B6B656F3A}" type="datetimeFigureOut">
              <a:rPr lang="en-SG" smtClean="0"/>
              <a:t>9/6/17</a:t>
            </a:fld>
            <a:endParaRPr lang="en-SG"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SG"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F121BB-AAAE-4EB9-AB6A-6674DBEA595A}" type="slidenum">
              <a:rPr lang="en-SG" smtClean="0"/>
              <a:t>‹#›</a:t>
            </a:fld>
            <a:endParaRPr lang="en-SG" dirty="0"/>
          </a:p>
        </p:txBody>
      </p:sp>
    </p:spTree>
    <p:extLst>
      <p:ext uri="{BB962C8B-B14F-4D97-AF65-F5344CB8AC3E}">
        <p14:creationId xmlns:p14="http://schemas.microsoft.com/office/powerpoint/2010/main" val="27969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CF121BB-AAAE-4EB9-AB6A-6674DBEA595A}" type="slidenum">
              <a:rPr lang="en-SG" smtClean="0"/>
              <a:t>1</a:t>
            </a:fld>
            <a:endParaRPr lang="en-SG" dirty="0"/>
          </a:p>
        </p:txBody>
      </p:sp>
    </p:spTree>
    <p:extLst>
      <p:ext uri="{BB962C8B-B14F-4D97-AF65-F5344CB8AC3E}">
        <p14:creationId xmlns:p14="http://schemas.microsoft.com/office/powerpoint/2010/main" val="1905249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CF121BB-AAAE-4EB9-AB6A-6674DBEA595A}" type="slidenum">
              <a:rPr lang="en-SG" smtClean="0"/>
              <a:t>10</a:t>
            </a:fld>
            <a:endParaRPr lang="en-SG" dirty="0"/>
          </a:p>
        </p:txBody>
      </p:sp>
    </p:spTree>
    <p:extLst>
      <p:ext uri="{BB962C8B-B14F-4D97-AF65-F5344CB8AC3E}">
        <p14:creationId xmlns:p14="http://schemas.microsoft.com/office/powerpoint/2010/main" val="18955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sz="1400" kern="1200" dirty="0" smtClean="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CF121BB-AAAE-4EB9-AB6A-6674DBEA595A}" type="slidenum">
              <a:rPr lang="en-SG" smtClean="0"/>
              <a:t>11</a:t>
            </a:fld>
            <a:endParaRPr lang="en-SG" dirty="0"/>
          </a:p>
        </p:txBody>
      </p:sp>
    </p:spTree>
    <p:extLst>
      <p:ext uri="{BB962C8B-B14F-4D97-AF65-F5344CB8AC3E}">
        <p14:creationId xmlns:p14="http://schemas.microsoft.com/office/powerpoint/2010/main" val="4269817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0CF121BB-AAAE-4EB9-AB6A-6674DBEA595A}" type="slidenum">
              <a:rPr lang="en-SG" smtClean="0"/>
              <a:t>12</a:t>
            </a:fld>
            <a:endParaRPr lang="en-SG" dirty="0"/>
          </a:p>
        </p:txBody>
      </p:sp>
    </p:spTree>
    <p:extLst>
      <p:ext uri="{BB962C8B-B14F-4D97-AF65-F5344CB8AC3E}">
        <p14:creationId xmlns:p14="http://schemas.microsoft.com/office/powerpoint/2010/main" val="2058735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0CF121BB-AAAE-4EB9-AB6A-6674DBEA595A}" type="slidenum">
              <a:rPr lang="en-SG" smtClean="0"/>
              <a:t>13</a:t>
            </a:fld>
            <a:endParaRPr lang="en-SG" dirty="0"/>
          </a:p>
        </p:txBody>
      </p:sp>
    </p:spTree>
    <p:extLst>
      <p:ext uri="{BB962C8B-B14F-4D97-AF65-F5344CB8AC3E}">
        <p14:creationId xmlns:p14="http://schemas.microsoft.com/office/powerpoint/2010/main" val="2833826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SG"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CF121BB-AAAE-4EB9-AB6A-6674DBEA595A}" type="slidenum">
              <a:rPr lang="en-SG" smtClean="0"/>
              <a:t>14</a:t>
            </a:fld>
            <a:endParaRPr lang="en-SG" dirty="0"/>
          </a:p>
        </p:txBody>
      </p:sp>
    </p:spTree>
    <p:extLst>
      <p:ext uri="{BB962C8B-B14F-4D97-AF65-F5344CB8AC3E}">
        <p14:creationId xmlns:p14="http://schemas.microsoft.com/office/powerpoint/2010/main" val="575882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CF121BB-AAAE-4EB9-AB6A-6674DBEA595A}" type="slidenum">
              <a:rPr lang="en-SG" smtClean="0"/>
              <a:t>15</a:t>
            </a:fld>
            <a:endParaRPr lang="en-SG" dirty="0"/>
          </a:p>
        </p:txBody>
      </p:sp>
    </p:spTree>
    <p:extLst>
      <p:ext uri="{BB962C8B-B14F-4D97-AF65-F5344CB8AC3E}">
        <p14:creationId xmlns:p14="http://schemas.microsoft.com/office/powerpoint/2010/main" val="2459441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CF121BB-AAAE-4EB9-AB6A-6674DBEA595A}" type="slidenum">
              <a:rPr lang="en-SG" smtClean="0"/>
              <a:t>16</a:t>
            </a:fld>
            <a:endParaRPr lang="en-SG" dirty="0"/>
          </a:p>
        </p:txBody>
      </p:sp>
    </p:spTree>
    <p:extLst>
      <p:ext uri="{BB962C8B-B14F-4D97-AF65-F5344CB8AC3E}">
        <p14:creationId xmlns:p14="http://schemas.microsoft.com/office/powerpoint/2010/main" val="3063990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sz="1400" dirty="0"/>
          </a:p>
        </p:txBody>
      </p:sp>
      <p:sp>
        <p:nvSpPr>
          <p:cNvPr id="4" name="Slide Number Placeholder 3"/>
          <p:cNvSpPr>
            <a:spLocks noGrp="1"/>
          </p:cNvSpPr>
          <p:nvPr>
            <p:ph type="sldNum" sz="quarter" idx="10"/>
          </p:nvPr>
        </p:nvSpPr>
        <p:spPr/>
        <p:txBody>
          <a:bodyPr/>
          <a:lstStyle/>
          <a:p>
            <a:fld id="{0CF121BB-AAAE-4EB9-AB6A-6674DBEA595A}" type="slidenum">
              <a:rPr lang="en-SG" smtClean="0"/>
              <a:t>17</a:t>
            </a:fld>
            <a:endParaRPr lang="en-SG" dirty="0"/>
          </a:p>
        </p:txBody>
      </p:sp>
    </p:spTree>
    <p:extLst>
      <p:ext uri="{BB962C8B-B14F-4D97-AF65-F5344CB8AC3E}">
        <p14:creationId xmlns:p14="http://schemas.microsoft.com/office/powerpoint/2010/main" val="4034104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0CF121BB-AAAE-4EB9-AB6A-6674DBEA595A}" type="slidenum">
              <a:rPr lang="en-SG" smtClean="0"/>
              <a:t>18</a:t>
            </a:fld>
            <a:endParaRPr lang="en-SG" dirty="0"/>
          </a:p>
        </p:txBody>
      </p:sp>
    </p:spTree>
    <p:extLst>
      <p:ext uri="{BB962C8B-B14F-4D97-AF65-F5344CB8AC3E}">
        <p14:creationId xmlns:p14="http://schemas.microsoft.com/office/powerpoint/2010/main" val="1200631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0CF121BB-AAAE-4EB9-AB6A-6674DBEA595A}" type="slidenum">
              <a:rPr lang="en-SG" smtClean="0"/>
              <a:t>19</a:t>
            </a:fld>
            <a:endParaRPr lang="en-SG" dirty="0"/>
          </a:p>
        </p:txBody>
      </p:sp>
    </p:spTree>
    <p:extLst>
      <p:ext uri="{BB962C8B-B14F-4D97-AF65-F5344CB8AC3E}">
        <p14:creationId xmlns:p14="http://schemas.microsoft.com/office/powerpoint/2010/main" val="532482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0CF121BB-AAAE-4EB9-AB6A-6674DBEA595A}" type="slidenum">
              <a:rPr lang="en-SG" smtClean="0"/>
              <a:t>2</a:t>
            </a:fld>
            <a:endParaRPr lang="en-SG" dirty="0"/>
          </a:p>
        </p:txBody>
      </p:sp>
    </p:spTree>
    <p:extLst>
      <p:ext uri="{BB962C8B-B14F-4D97-AF65-F5344CB8AC3E}">
        <p14:creationId xmlns:p14="http://schemas.microsoft.com/office/powerpoint/2010/main" val="4150825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CF121BB-AAAE-4EB9-AB6A-6674DBEA595A}" type="slidenum">
              <a:rPr lang="en-SG" smtClean="0"/>
              <a:t>20</a:t>
            </a:fld>
            <a:endParaRPr lang="en-SG" dirty="0"/>
          </a:p>
        </p:txBody>
      </p:sp>
    </p:spTree>
    <p:extLst>
      <p:ext uri="{BB962C8B-B14F-4D97-AF65-F5344CB8AC3E}">
        <p14:creationId xmlns:p14="http://schemas.microsoft.com/office/powerpoint/2010/main" val="3063949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smtClean="0">
                <a:solidFill>
                  <a:schemeClr val="tx1"/>
                </a:solidFill>
                <a:effectLst/>
                <a:latin typeface="Times New Roman" panose="02020603050405020304" pitchFamily="18" charset="0"/>
                <a:ea typeface="+mn-ea"/>
                <a:cs typeface="Times New Roman" panose="02020603050405020304" pitchFamily="18" charset="0"/>
              </a:rPr>
              <a:t>I served the church as a voluntary teacher quite long time but I found it difficult to build good relationship with young generation. One day, senior pastor invited me to dinner and thanked me for my effort and encouraged me to continue the work. Additionally, he gave me one advice that I should try to praise young people for every little they do correctly. His advice changed my behavior toward young people. After that, I felt more comfortable working with young generation.</a:t>
            </a:r>
            <a:r>
              <a:rPr lang="en-US" sz="13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300" b="0" kern="1200" dirty="0" smtClean="0">
                <a:solidFill>
                  <a:srgbClr val="FF0000"/>
                </a:solidFill>
                <a:effectLst/>
                <a:latin typeface="Times New Roman" panose="02020603050405020304" pitchFamily="18" charset="0"/>
                <a:ea typeface="+mn-ea"/>
                <a:cs typeface="Times New Roman" panose="02020603050405020304" pitchFamily="18" charset="0"/>
              </a:rPr>
              <a:t>My senior pastor told me my weakness in a way that I will not feel hurt but be encouraged to change</a:t>
            </a:r>
            <a:r>
              <a:rPr lang="en-US" sz="1300" b="0" kern="1200" dirty="0" smtClean="0">
                <a:solidFill>
                  <a:schemeClr val="tx1"/>
                </a:solidFill>
                <a:effectLst/>
                <a:latin typeface="Times New Roman" panose="02020603050405020304" pitchFamily="18" charset="0"/>
                <a:ea typeface="+mn-ea"/>
                <a:cs typeface="Times New Roman" panose="02020603050405020304" pitchFamily="18" charset="0"/>
              </a:rPr>
              <a:t>.</a:t>
            </a:r>
            <a:endParaRPr lang="en-SG" sz="1300"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CF121BB-AAAE-4EB9-AB6A-6674DBEA595A}" type="slidenum">
              <a:rPr lang="en-SG" smtClean="0"/>
              <a:t>21</a:t>
            </a:fld>
            <a:endParaRPr lang="en-SG" dirty="0"/>
          </a:p>
        </p:txBody>
      </p:sp>
    </p:spTree>
    <p:extLst>
      <p:ext uri="{BB962C8B-B14F-4D97-AF65-F5344CB8AC3E}">
        <p14:creationId xmlns:p14="http://schemas.microsoft.com/office/powerpoint/2010/main" val="297074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sz="1200" kern="1200" dirty="0" smtClean="0">
              <a:solidFill>
                <a:schemeClr val="tx1"/>
              </a:solidFill>
              <a:effectLst/>
              <a:latin typeface="+mn-lt"/>
              <a:ea typeface="+mn-ea"/>
              <a:cs typeface="+mn-cs"/>
            </a:endParaRPr>
          </a:p>
          <a:p>
            <a:endParaRPr lang="en-SG" dirty="0"/>
          </a:p>
        </p:txBody>
      </p:sp>
      <p:sp>
        <p:nvSpPr>
          <p:cNvPr id="4" name="Slide Number Placeholder 3"/>
          <p:cNvSpPr>
            <a:spLocks noGrp="1"/>
          </p:cNvSpPr>
          <p:nvPr>
            <p:ph type="sldNum" sz="quarter" idx="10"/>
          </p:nvPr>
        </p:nvSpPr>
        <p:spPr/>
        <p:txBody>
          <a:bodyPr/>
          <a:lstStyle/>
          <a:p>
            <a:fld id="{0CF121BB-AAAE-4EB9-AB6A-6674DBEA595A}" type="slidenum">
              <a:rPr lang="en-SG" smtClean="0"/>
              <a:t>22</a:t>
            </a:fld>
            <a:endParaRPr lang="en-SG" dirty="0"/>
          </a:p>
        </p:txBody>
      </p:sp>
    </p:spTree>
    <p:extLst>
      <p:ext uri="{BB962C8B-B14F-4D97-AF65-F5344CB8AC3E}">
        <p14:creationId xmlns:p14="http://schemas.microsoft.com/office/powerpoint/2010/main" val="4004988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0CF121BB-AAAE-4EB9-AB6A-6674DBEA595A}" type="slidenum">
              <a:rPr lang="en-SG" smtClean="0"/>
              <a:t>23</a:t>
            </a:fld>
            <a:endParaRPr lang="en-SG" dirty="0"/>
          </a:p>
        </p:txBody>
      </p:sp>
    </p:spTree>
    <p:extLst>
      <p:ext uri="{BB962C8B-B14F-4D97-AF65-F5344CB8AC3E}">
        <p14:creationId xmlns:p14="http://schemas.microsoft.com/office/powerpoint/2010/main" val="943449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25</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NT Preaching (</a:t>
            </a:r>
            <a:r>
              <a:rPr lang="en-US" dirty="0" err="1" smtClean="0">
                <a:latin typeface="Arial" charset="0"/>
                <a:ea typeface="ＭＳ Ｐゴシック" charset="0"/>
                <a:cs typeface="ＭＳ Ｐゴシック" charset="0"/>
              </a:rPr>
              <a:t>np</a:t>
            </a:r>
            <a:r>
              <a:rPr lang="en-US"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endParaRPr lang="en-SG" sz="1200" kern="1200" dirty="0" smtClean="0">
              <a:solidFill>
                <a:schemeClr val="tx1"/>
              </a:solidFill>
              <a:effectLst/>
              <a:latin typeface="+mn-lt"/>
              <a:ea typeface="+mn-ea"/>
              <a:cs typeface="+mn-cs"/>
            </a:endParaRPr>
          </a:p>
          <a:p>
            <a:endParaRPr lang="en-SG" dirty="0"/>
          </a:p>
        </p:txBody>
      </p:sp>
      <p:sp>
        <p:nvSpPr>
          <p:cNvPr id="4" name="Slide Number Placeholder 3"/>
          <p:cNvSpPr>
            <a:spLocks noGrp="1"/>
          </p:cNvSpPr>
          <p:nvPr>
            <p:ph type="sldNum" sz="quarter" idx="10"/>
          </p:nvPr>
        </p:nvSpPr>
        <p:spPr/>
        <p:txBody>
          <a:bodyPr/>
          <a:lstStyle/>
          <a:p>
            <a:fld id="{0CF121BB-AAAE-4EB9-AB6A-6674DBEA595A}" type="slidenum">
              <a:rPr lang="en-SG" smtClean="0"/>
              <a:t>3</a:t>
            </a:fld>
            <a:endParaRPr lang="en-SG" dirty="0"/>
          </a:p>
        </p:txBody>
      </p:sp>
    </p:spTree>
    <p:extLst>
      <p:ext uri="{BB962C8B-B14F-4D97-AF65-F5344CB8AC3E}">
        <p14:creationId xmlns:p14="http://schemas.microsoft.com/office/powerpoint/2010/main" val="2480594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endParaRPr lang="en-SG" sz="1400" kern="1200" dirty="0" smtClean="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CF121BB-AAAE-4EB9-AB6A-6674DBEA595A}" type="slidenum">
              <a:rPr lang="en-SG" smtClean="0"/>
              <a:t>4</a:t>
            </a:fld>
            <a:endParaRPr lang="en-SG" dirty="0"/>
          </a:p>
        </p:txBody>
      </p:sp>
    </p:spTree>
    <p:extLst>
      <p:ext uri="{BB962C8B-B14F-4D97-AF65-F5344CB8AC3E}">
        <p14:creationId xmlns:p14="http://schemas.microsoft.com/office/powerpoint/2010/main" val="1968107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0CF121BB-AAAE-4EB9-AB6A-6674DBEA595A}" type="slidenum">
              <a:rPr lang="en-SG" smtClean="0"/>
              <a:t>5</a:t>
            </a:fld>
            <a:endParaRPr lang="en-SG" dirty="0"/>
          </a:p>
        </p:txBody>
      </p:sp>
    </p:spTree>
    <p:extLst>
      <p:ext uri="{BB962C8B-B14F-4D97-AF65-F5344CB8AC3E}">
        <p14:creationId xmlns:p14="http://schemas.microsoft.com/office/powerpoint/2010/main" val="2270772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SG"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SG" dirty="0"/>
          </a:p>
        </p:txBody>
      </p:sp>
      <p:sp>
        <p:nvSpPr>
          <p:cNvPr id="4" name="Slide Number Placeholder 3"/>
          <p:cNvSpPr>
            <a:spLocks noGrp="1"/>
          </p:cNvSpPr>
          <p:nvPr>
            <p:ph type="sldNum" sz="quarter" idx="10"/>
          </p:nvPr>
        </p:nvSpPr>
        <p:spPr/>
        <p:txBody>
          <a:bodyPr/>
          <a:lstStyle/>
          <a:p>
            <a:fld id="{0CF121BB-AAAE-4EB9-AB6A-6674DBEA595A}" type="slidenum">
              <a:rPr lang="en-SG" smtClean="0"/>
              <a:t>6</a:t>
            </a:fld>
            <a:endParaRPr lang="en-SG" dirty="0"/>
          </a:p>
        </p:txBody>
      </p:sp>
    </p:spTree>
    <p:extLst>
      <p:ext uri="{BB962C8B-B14F-4D97-AF65-F5344CB8AC3E}">
        <p14:creationId xmlns:p14="http://schemas.microsoft.com/office/powerpoint/2010/main" val="1071665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CF121BB-AAAE-4EB9-AB6A-6674DBEA595A}" type="slidenum">
              <a:rPr lang="en-SG" smtClean="0"/>
              <a:t>7</a:t>
            </a:fld>
            <a:endParaRPr lang="en-SG" dirty="0"/>
          </a:p>
        </p:txBody>
      </p:sp>
    </p:spTree>
    <p:extLst>
      <p:ext uri="{BB962C8B-B14F-4D97-AF65-F5344CB8AC3E}">
        <p14:creationId xmlns:p14="http://schemas.microsoft.com/office/powerpoint/2010/main" val="27023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SG"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CF121BB-AAAE-4EB9-AB6A-6674DBEA595A}" type="slidenum">
              <a:rPr lang="en-SG" smtClean="0"/>
              <a:t>8</a:t>
            </a:fld>
            <a:endParaRPr lang="en-SG" dirty="0"/>
          </a:p>
        </p:txBody>
      </p:sp>
    </p:spTree>
    <p:extLst>
      <p:ext uri="{BB962C8B-B14F-4D97-AF65-F5344CB8AC3E}">
        <p14:creationId xmlns:p14="http://schemas.microsoft.com/office/powerpoint/2010/main" val="4083276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0CF121BB-AAAE-4EB9-AB6A-6674DBEA595A}" type="slidenum">
              <a:rPr lang="en-SG" smtClean="0"/>
              <a:t>9</a:t>
            </a:fld>
            <a:endParaRPr lang="en-SG" dirty="0"/>
          </a:p>
        </p:txBody>
      </p:sp>
    </p:spTree>
    <p:extLst>
      <p:ext uri="{BB962C8B-B14F-4D97-AF65-F5344CB8AC3E}">
        <p14:creationId xmlns:p14="http://schemas.microsoft.com/office/powerpoint/2010/main" val="4277097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SG"/>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507758DE-8BB4-466B-A965-C8CFA9757F0C}" type="datetimeFigureOut">
              <a:rPr lang="en-SG" smtClean="0"/>
              <a:t>9/6/17</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454EF3AE-8A9C-4C46-AC2E-FEC6AA331BFE}" type="slidenum">
              <a:rPr lang="en-SG" smtClean="0"/>
              <a:t>‹#›</a:t>
            </a:fld>
            <a:endParaRPr lang="en-SG" dirty="0"/>
          </a:p>
        </p:txBody>
      </p:sp>
    </p:spTree>
    <p:extLst>
      <p:ext uri="{BB962C8B-B14F-4D97-AF65-F5344CB8AC3E}">
        <p14:creationId xmlns:p14="http://schemas.microsoft.com/office/powerpoint/2010/main" val="2854097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507758DE-8BB4-466B-A965-C8CFA9757F0C}" type="datetimeFigureOut">
              <a:rPr lang="en-SG" smtClean="0"/>
              <a:t>9/6/17</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454EF3AE-8A9C-4C46-AC2E-FEC6AA331BFE}" type="slidenum">
              <a:rPr lang="en-SG" smtClean="0"/>
              <a:t>‹#›</a:t>
            </a:fld>
            <a:endParaRPr lang="en-SG" dirty="0"/>
          </a:p>
        </p:txBody>
      </p:sp>
    </p:spTree>
    <p:extLst>
      <p:ext uri="{BB962C8B-B14F-4D97-AF65-F5344CB8AC3E}">
        <p14:creationId xmlns:p14="http://schemas.microsoft.com/office/powerpoint/2010/main" val="2517124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507758DE-8BB4-466B-A965-C8CFA9757F0C}" type="datetimeFigureOut">
              <a:rPr lang="en-SG" smtClean="0"/>
              <a:t>9/6/17</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454EF3AE-8A9C-4C46-AC2E-FEC6AA331BFE}" type="slidenum">
              <a:rPr lang="en-SG" smtClean="0"/>
              <a:t>‹#›</a:t>
            </a:fld>
            <a:endParaRPr lang="en-SG" dirty="0"/>
          </a:p>
        </p:txBody>
      </p:sp>
    </p:spTree>
    <p:extLst>
      <p:ext uri="{BB962C8B-B14F-4D97-AF65-F5344CB8AC3E}">
        <p14:creationId xmlns:p14="http://schemas.microsoft.com/office/powerpoint/2010/main" val="193916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843418053"/>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989319603"/>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095800872"/>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849173493"/>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382730444"/>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403568019"/>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660507546"/>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103331694"/>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507758DE-8BB4-466B-A965-C8CFA9757F0C}" type="datetimeFigureOut">
              <a:rPr lang="en-SG" smtClean="0"/>
              <a:t>9/6/17</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454EF3AE-8A9C-4C46-AC2E-FEC6AA331BFE}" type="slidenum">
              <a:rPr lang="en-SG" smtClean="0"/>
              <a:t>‹#›</a:t>
            </a:fld>
            <a:endParaRPr lang="en-SG" dirty="0"/>
          </a:p>
        </p:txBody>
      </p:sp>
    </p:spTree>
    <p:extLst>
      <p:ext uri="{BB962C8B-B14F-4D97-AF65-F5344CB8AC3E}">
        <p14:creationId xmlns:p14="http://schemas.microsoft.com/office/powerpoint/2010/main" val="2804056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051252902"/>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105882714"/>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420018245"/>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546A1-B38D-3147-845C-ABBC4C465E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4063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8B9C82-07FD-CE4F-BA86-417A5D1D61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8871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377843-20D1-594F-83E6-D86DC29B27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6627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8943C9-A40B-A54A-ABFF-4839B31626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8696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412CD6B-61CF-1F4B-A031-A03CC79BED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82354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4054FD1-BEF4-6F47-9C02-2838B57B1B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0673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B57525-7970-B44F-8C24-B21F82FC03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9330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SG"/>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7758DE-8BB4-466B-A965-C8CFA9757F0C}" type="datetimeFigureOut">
              <a:rPr lang="en-SG" smtClean="0"/>
              <a:t>9/6/17</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454EF3AE-8A9C-4C46-AC2E-FEC6AA331BFE}" type="slidenum">
              <a:rPr lang="en-SG" smtClean="0"/>
              <a:t>‹#›</a:t>
            </a:fld>
            <a:endParaRPr lang="en-SG" dirty="0"/>
          </a:p>
        </p:txBody>
      </p:sp>
    </p:spTree>
    <p:extLst>
      <p:ext uri="{BB962C8B-B14F-4D97-AF65-F5344CB8AC3E}">
        <p14:creationId xmlns:p14="http://schemas.microsoft.com/office/powerpoint/2010/main" val="7921530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A38B8A-3F9F-AD47-8B30-675F767625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07490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17FEDB-5848-DA47-BB6A-83F80EA7A9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9771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01A1FA-E421-9349-8557-55724CE7E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54838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05C500-2FF2-7C42-9F0B-DFEC83D119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8651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0478F21-F95A-2040-8AD3-6B55E4DAD1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66402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B29822C-117F-EC4C-A226-3ED541EDA3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3316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507758DE-8BB4-466B-A965-C8CFA9757F0C}" type="datetimeFigureOut">
              <a:rPr lang="en-SG" smtClean="0"/>
              <a:t>9/6/17</a:t>
            </a:fld>
            <a:endParaRPr lang="en-SG" dirty="0"/>
          </a:p>
        </p:txBody>
      </p:sp>
      <p:sp>
        <p:nvSpPr>
          <p:cNvPr id="6" name="Footer Placeholder 5"/>
          <p:cNvSpPr>
            <a:spLocks noGrp="1"/>
          </p:cNvSpPr>
          <p:nvPr>
            <p:ph type="ftr" sz="quarter" idx="11"/>
          </p:nvPr>
        </p:nvSpPr>
        <p:spPr/>
        <p:txBody>
          <a:bodyPr/>
          <a:lstStyle/>
          <a:p>
            <a:endParaRPr lang="en-SG" dirty="0"/>
          </a:p>
        </p:txBody>
      </p:sp>
      <p:sp>
        <p:nvSpPr>
          <p:cNvPr id="7" name="Slide Number Placeholder 6"/>
          <p:cNvSpPr>
            <a:spLocks noGrp="1"/>
          </p:cNvSpPr>
          <p:nvPr>
            <p:ph type="sldNum" sz="quarter" idx="12"/>
          </p:nvPr>
        </p:nvSpPr>
        <p:spPr/>
        <p:txBody>
          <a:bodyPr/>
          <a:lstStyle/>
          <a:p>
            <a:fld id="{454EF3AE-8A9C-4C46-AC2E-FEC6AA331BFE}" type="slidenum">
              <a:rPr lang="en-SG" smtClean="0"/>
              <a:t>‹#›</a:t>
            </a:fld>
            <a:endParaRPr lang="en-SG" dirty="0"/>
          </a:p>
        </p:txBody>
      </p:sp>
    </p:spTree>
    <p:extLst>
      <p:ext uri="{BB962C8B-B14F-4D97-AF65-F5344CB8AC3E}">
        <p14:creationId xmlns:p14="http://schemas.microsoft.com/office/powerpoint/2010/main" val="2231901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SG"/>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507758DE-8BB4-466B-A965-C8CFA9757F0C}" type="datetimeFigureOut">
              <a:rPr lang="en-SG" smtClean="0"/>
              <a:t>9/6/17</a:t>
            </a:fld>
            <a:endParaRPr lang="en-SG" dirty="0"/>
          </a:p>
        </p:txBody>
      </p:sp>
      <p:sp>
        <p:nvSpPr>
          <p:cNvPr id="8" name="Footer Placeholder 7"/>
          <p:cNvSpPr>
            <a:spLocks noGrp="1"/>
          </p:cNvSpPr>
          <p:nvPr>
            <p:ph type="ftr" sz="quarter" idx="11"/>
          </p:nvPr>
        </p:nvSpPr>
        <p:spPr/>
        <p:txBody>
          <a:bodyPr/>
          <a:lstStyle/>
          <a:p>
            <a:endParaRPr lang="en-SG" dirty="0"/>
          </a:p>
        </p:txBody>
      </p:sp>
      <p:sp>
        <p:nvSpPr>
          <p:cNvPr id="9" name="Slide Number Placeholder 8"/>
          <p:cNvSpPr>
            <a:spLocks noGrp="1"/>
          </p:cNvSpPr>
          <p:nvPr>
            <p:ph type="sldNum" sz="quarter" idx="12"/>
          </p:nvPr>
        </p:nvSpPr>
        <p:spPr/>
        <p:txBody>
          <a:bodyPr/>
          <a:lstStyle/>
          <a:p>
            <a:fld id="{454EF3AE-8A9C-4C46-AC2E-FEC6AA331BFE}" type="slidenum">
              <a:rPr lang="en-SG" smtClean="0"/>
              <a:t>‹#›</a:t>
            </a:fld>
            <a:endParaRPr lang="en-SG" dirty="0"/>
          </a:p>
        </p:txBody>
      </p:sp>
    </p:spTree>
    <p:extLst>
      <p:ext uri="{BB962C8B-B14F-4D97-AF65-F5344CB8AC3E}">
        <p14:creationId xmlns:p14="http://schemas.microsoft.com/office/powerpoint/2010/main" val="501390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507758DE-8BB4-466B-A965-C8CFA9757F0C}" type="datetimeFigureOut">
              <a:rPr lang="en-SG" smtClean="0"/>
              <a:t>9/6/17</a:t>
            </a:fld>
            <a:endParaRPr lang="en-SG" dirty="0"/>
          </a:p>
        </p:txBody>
      </p:sp>
      <p:sp>
        <p:nvSpPr>
          <p:cNvPr id="4" name="Footer Placeholder 3"/>
          <p:cNvSpPr>
            <a:spLocks noGrp="1"/>
          </p:cNvSpPr>
          <p:nvPr>
            <p:ph type="ftr" sz="quarter" idx="11"/>
          </p:nvPr>
        </p:nvSpPr>
        <p:spPr/>
        <p:txBody>
          <a:bodyPr/>
          <a:lstStyle/>
          <a:p>
            <a:endParaRPr lang="en-SG" dirty="0"/>
          </a:p>
        </p:txBody>
      </p:sp>
      <p:sp>
        <p:nvSpPr>
          <p:cNvPr id="5" name="Slide Number Placeholder 4"/>
          <p:cNvSpPr>
            <a:spLocks noGrp="1"/>
          </p:cNvSpPr>
          <p:nvPr>
            <p:ph type="sldNum" sz="quarter" idx="12"/>
          </p:nvPr>
        </p:nvSpPr>
        <p:spPr/>
        <p:txBody>
          <a:bodyPr/>
          <a:lstStyle/>
          <a:p>
            <a:fld id="{454EF3AE-8A9C-4C46-AC2E-FEC6AA331BFE}" type="slidenum">
              <a:rPr lang="en-SG" smtClean="0"/>
              <a:t>‹#›</a:t>
            </a:fld>
            <a:endParaRPr lang="en-SG" dirty="0"/>
          </a:p>
        </p:txBody>
      </p:sp>
    </p:spTree>
    <p:extLst>
      <p:ext uri="{BB962C8B-B14F-4D97-AF65-F5344CB8AC3E}">
        <p14:creationId xmlns:p14="http://schemas.microsoft.com/office/powerpoint/2010/main" val="3702883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7758DE-8BB4-466B-A965-C8CFA9757F0C}" type="datetimeFigureOut">
              <a:rPr lang="en-SG" smtClean="0"/>
              <a:t>9/6/17</a:t>
            </a:fld>
            <a:endParaRPr lang="en-SG" dirty="0"/>
          </a:p>
        </p:txBody>
      </p:sp>
      <p:sp>
        <p:nvSpPr>
          <p:cNvPr id="3" name="Footer Placeholder 2"/>
          <p:cNvSpPr>
            <a:spLocks noGrp="1"/>
          </p:cNvSpPr>
          <p:nvPr>
            <p:ph type="ftr" sz="quarter" idx="11"/>
          </p:nvPr>
        </p:nvSpPr>
        <p:spPr/>
        <p:txBody>
          <a:bodyPr/>
          <a:lstStyle/>
          <a:p>
            <a:endParaRPr lang="en-SG" dirty="0"/>
          </a:p>
        </p:txBody>
      </p:sp>
      <p:sp>
        <p:nvSpPr>
          <p:cNvPr id="4" name="Slide Number Placeholder 3"/>
          <p:cNvSpPr>
            <a:spLocks noGrp="1"/>
          </p:cNvSpPr>
          <p:nvPr>
            <p:ph type="sldNum" sz="quarter" idx="12"/>
          </p:nvPr>
        </p:nvSpPr>
        <p:spPr/>
        <p:txBody>
          <a:bodyPr/>
          <a:lstStyle/>
          <a:p>
            <a:fld id="{454EF3AE-8A9C-4C46-AC2E-FEC6AA331BFE}" type="slidenum">
              <a:rPr lang="en-SG" smtClean="0"/>
              <a:t>‹#›</a:t>
            </a:fld>
            <a:endParaRPr lang="en-SG" dirty="0"/>
          </a:p>
        </p:txBody>
      </p:sp>
    </p:spTree>
    <p:extLst>
      <p:ext uri="{BB962C8B-B14F-4D97-AF65-F5344CB8AC3E}">
        <p14:creationId xmlns:p14="http://schemas.microsoft.com/office/powerpoint/2010/main" val="958781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SG"/>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758DE-8BB4-466B-A965-C8CFA9757F0C}" type="datetimeFigureOut">
              <a:rPr lang="en-SG" smtClean="0"/>
              <a:t>9/6/17</a:t>
            </a:fld>
            <a:endParaRPr lang="en-SG" dirty="0"/>
          </a:p>
        </p:txBody>
      </p:sp>
      <p:sp>
        <p:nvSpPr>
          <p:cNvPr id="6" name="Footer Placeholder 5"/>
          <p:cNvSpPr>
            <a:spLocks noGrp="1"/>
          </p:cNvSpPr>
          <p:nvPr>
            <p:ph type="ftr" sz="quarter" idx="11"/>
          </p:nvPr>
        </p:nvSpPr>
        <p:spPr/>
        <p:txBody>
          <a:bodyPr/>
          <a:lstStyle/>
          <a:p>
            <a:endParaRPr lang="en-SG" dirty="0"/>
          </a:p>
        </p:txBody>
      </p:sp>
      <p:sp>
        <p:nvSpPr>
          <p:cNvPr id="7" name="Slide Number Placeholder 6"/>
          <p:cNvSpPr>
            <a:spLocks noGrp="1"/>
          </p:cNvSpPr>
          <p:nvPr>
            <p:ph type="sldNum" sz="quarter" idx="12"/>
          </p:nvPr>
        </p:nvSpPr>
        <p:spPr/>
        <p:txBody>
          <a:bodyPr/>
          <a:lstStyle/>
          <a:p>
            <a:fld id="{454EF3AE-8A9C-4C46-AC2E-FEC6AA331BFE}" type="slidenum">
              <a:rPr lang="en-SG" smtClean="0"/>
              <a:t>‹#›</a:t>
            </a:fld>
            <a:endParaRPr lang="en-SG" dirty="0"/>
          </a:p>
        </p:txBody>
      </p:sp>
    </p:spTree>
    <p:extLst>
      <p:ext uri="{BB962C8B-B14F-4D97-AF65-F5344CB8AC3E}">
        <p14:creationId xmlns:p14="http://schemas.microsoft.com/office/powerpoint/2010/main" val="3263478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SG"/>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SG"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758DE-8BB4-466B-A965-C8CFA9757F0C}" type="datetimeFigureOut">
              <a:rPr lang="en-SG" smtClean="0"/>
              <a:t>9/6/17</a:t>
            </a:fld>
            <a:endParaRPr lang="en-SG" dirty="0"/>
          </a:p>
        </p:txBody>
      </p:sp>
      <p:sp>
        <p:nvSpPr>
          <p:cNvPr id="6" name="Footer Placeholder 5"/>
          <p:cNvSpPr>
            <a:spLocks noGrp="1"/>
          </p:cNvSpPr>
          <p:nvPr>
            <p:ph type="ftr" sz="quarter" idx="11"/>
          </p:nvPr>
        </p:nvSpPr>
        <p:spPr/>
        <p:txBody>
          <a:bodyPr/>
          <a:lstStyle/>
          <a:p>
            <a:endParaRPr lang="en-SG" dirty="0"/>
          </a:p>
        </p:txBody>
      </p:sp>
      <p:sp>
        <p:nvSpPr>
          <p:cNvPr id="7" name="Slide Number Placeholder 6"/>
          <p:cNvSpPr>
            <a:spLocks noGrp="1"/>
          </p:cNvSpPr>
          <p:nvPr>
            <p:ph type="sldNum" sz="quarter" idx="12"/>
          </p:nvPr>
        </p:nvSpPr>
        <p:spPr/>
        <p:txBody>
          <a:bodyPr/>
          <a:lstStyle/>
          <a:p>
            <a:fld id="{454EF3AE-8A9C-4C46-AC2E-FEC6AA331BFE}" type="slidenum">
              <a:rPr lang="en-SG" smtClean="0"/>
              <a:t>‹#›</a:t>
            </a:fld>
            <a:endParaRPr lang="en-SG" dirty="0"/>
          </a:p>
        </p:txBody>
      </p:sp>
    </p:spTree>
    <p:extLst>
      <p:ext uri="{BB962C8B-B14F-4D97-AF65-F5344CB8AC3E}">
        <p14:creationId xmlns:p14="http://schemas.microsoft.com/office/powerpoint/2010/main" val="21634690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07758DE-8BB4-466B-A965-C8CFA9757F0C}" type="datetimeFigureOut">
              <a:rPr lang="en-SG" smtClean="0"/>
              <a:t>9/6/17</a:t>
            </a:fld>
            <a:endParaRPr lang="en-SG"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SG"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4EF3AE-8A9C-4C46-AC2E-FEC6AA331BFE}" type="slidenum">
              <a:rPr lang="en-SG" smtClean="0"/>
              <a:t>‹#›</a:t>
            </a:fld>
            <a:endParaRPr lang="en-SG" dirty="0"/>
          </a:p>
        </p:txBody>
      </p:sp>
    </p:spTree>
    <p:extLst>
      <p:ext uri="{BB962C8B-B14F-4D97-AF65-F5344CB8AC3E}">
        <p14:creationId xmlns:p14="http://schemas.microsoft.com/office/powerpoint/2010/main" val="166594186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1" y="3902077"/>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5"/>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2"/>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fontAlgn="base">
              <a:spcBef>
                <a:spcPct val="0"/>
              </a:spcBef>
              <a:spcAft>
                <a:spcPct val="0"/>
              </a:spcAft>
              <a:defRPr/>
            </a:pPr>
            <a:fld id="{61F442D0-A11F-2640-8129-5D1BEF7A3C1E}"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033658250"/>
      </p:ext>
    </p:extLst>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728" y="44624"/>
            <a:ext cx="90707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1" charset="0"/>
                <a:ea typeface="+mn-ea"/>
                <a:cs typeface="+mn-cs"/>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1" charset="0"/>
                <a:ea typeface="+mn-ea"/>
                <a:cs typeface="+mn-cs"/>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eaLnBrk="0" fontAlgn="base" hangingPunct="0">
              <a:spcBef>
                <a:spcPct val="0"/>
              </a:spcBef>
              <a:spcAft>
                <a:spcPct val="0"/>
              </a:spcAft>
              <a:defRPr/>
            </a:pPr>
            <a:fld id="{1086487F-A443-774C-B771-167E7F98E6D9}" type="slidenum">
              <a:rPr lang="en-US">
                <a:solidFill>
                  <a:srgbClr val="000000"/>
                </a:solidFill>
                <a:ea typeface="ＭＳ Ｐゴシック" charset="0"/>
                <a:cs typeface="ＭＳ Ｐゴシック" charset="0"/>
              </a:rPr>
              <a:pPr eaLnBrk="0" fontAlgn="base" hangingPunct="0">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265078845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9672" y="4293096"/>
            <a:ext cx="6840760" cy="2431435"/>
          </a:xfrm>
          <a:prstGeom prst="rect">
            <a:avLst/>
          </a:prstGeom>
          <a:noFill/>
        </p:spPr>
        <p:txBody>
          <a:bodyPr wrap="square" rtlCol="0">
            <a:spAutoFit/>
          </a:bodyPr>
          <a:lstStyle/>
          <a:p>
            <a:r>
              <a:rPr lang="en-US" sz="4000" dirty="0" smtClean="0">
                <a:solidFill>
                  <a:srgbClr val="FFFFFF"/>
                </a:solidFill>
                <a:latin typeface="Times New Roman" panose="02020603050405020304" pitchFamily="18" charset="0"/>
                <a:cs typeface="Times New Roman" panose="02020603050405020304" pitchFamily="18" charset="0"/>
              </a:rPr>
              <a:t>       </a:t>
            </a:r>
            <a:r>
              <a:rPr lang="en-US" sz="3600" dirty="0" smtClean="0">
                <a:solidFill>
                  <a:srgbClr val="FFFFFF"/>
                </a:solidFill>
                <a:latin typeface="Times New Roman" panose="02020603050405020304" pitchFamily="18" charset="0"/>
                <a:cs typeface="Times New Roman" panose="02020603050405020304" pitchFamily="18" charset="0"/>
              </a:rPr>
              <a:t>To Harm </a:t>
            </a:r>
            <a:r>
              <a:rPr lang="en-US" sz="3600" dirty="0">
                <a:solidFill>
                  <a:srgbClr val="FFFFFF"/>
                </a:solidFill>
                <a:latin typeface="Times New Roman" panose="02020603050405020304" pitchFamily="18" charset="0"/>
                <a:cs typeface="Times New Roman" panose="02020603050405020304" pitchFamily="18" charset="0"/>
              </a:rPr>
              <a:t>or </a:t>
            </a:r>
            <a:r>
              <a:rPr lang="en-US" sz="3600" dirty="0" smtClean="0">
                <a:solidFill>
                  <a:srgbClr val="FFFFFF"/>
                </a:solidFill>
                <a:latin typeface="Times New Roman" panose="02020603050405020304" pitchFamily="18" charset="0"/>
                <a:cs typeface="Times New Roman" panose="02020603050405020304" pitchFamily="18" charset="0"/>
              </a:rPr>
              <a:t>To Help</a:t>
            </a:r>
            <a:r>
              <a:rPr lang="en-US" sz="3600" dirty="0">
                <a:solidFill>
                  <a:srgbClr val="FFFFFF"/>
                </a:solidFill>
                <a:latin typeface="Times New Roman" panose="02020603050405020304" pitchFamily="18" charset="0"/>
                <a:cs typeface="Times New Roman" panose="02020603050405020304" pitchFamily="18" charset="0"/>
              </a:rPr>
              <a:t>? </a:t>
            </a:r>
            <a:endParaRPr lang="en-US" sz="3600" dirty="0" smtClean="0">
              <a:solidFill>
                <a:srgbClr val="FFFFFF"/>
              </a:solidFill>
              <a:latin typeface="Times New Roman" panose="02020603050405020304" pitchFamily="18" charset="0"/>
              <a:cs typeface="Times New Roman" panose="02020603050405020304" pitchFamily="18" charset="0"/>
            </a:endParaRPr>
          </a:p>
          <a:p>
            <a:r>
              <a:rPr lang="en-US" sz="3600" dirty="0" smtClean="0">
                <a:solidFill>
                  <a:srgbClr val="FFFFFF"/>
                </a:solidFill>
                <a:latin typeface="Times New Roman" panose="02020603050405020304" pitchFamily="18" charset="0"/>
                <a:cs typeface="Times New Roman" panose="02020603050405020304" pitchFamily="18" charset="0"/>
              </a:rPr>
              <a:t>            </a:t>
            </a:r>
            <a:r>
              <a:rPr lang="en-US" sz="3200" dirty="0" smtClean="0">
                <a:solidFill>
                  <a:srgbClr val="FFFFFF"/>
                </a:solidFill>
                <a:latin typeface="Times New Roman" panose="02020603050405020304" pitchFamily="18" charset="0"/>
                <a:cs typeface="Times New Roman" panose="02020603050405020304" pitchFamily="18" charset="0"/>
              </a:rPr>
              <a:t>(Ephesians 4:29)</a:t>
            </a:r>
          </a:p>
          <a:p>
            <a:endParaRPr lang="en-US" sz="4000" dirty="0">
              <a:solidFill>
                <a:srgbClr val="FFFFFF"/>
              </a:solidFill>
              <a:latin typeface="Times New Roman" panose="02020603050405020304" pitchFamily="18" charset="0"/>
              <a:cs typeface="Times New Roman" panose="02020603050405020304" pitchFamily="18" charset="0"/>
            </a:endParaRPr>
          </a:p>
          <a:p>
            <a:r>
              <a:rPr lang="en-US" sz="3600" dirty="0" smtClean="0">
                <a:solidFill>
                  <a:srgbClr val="FFFFFF"/>
                </a:solidFill>
                <a:latin typeface="Times New Roman" panose="02020603050405020304" pitchFamily="18" charset="0"/>
                <a:cs typeface="Times New Roman" panose="02020603050405020304" pitchFamily="18" charset="0"/>
              </a:rPr>
              <a:t>        Harrison (2017. 03. 28)</a:t>
            </a:r>
            <a:endParaRPr lang="en-SG" sz="3600" dirty="0">
              <a:solidFill>
                <a:srgbClr val="FFFFFF"/>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332656"/>
            <a:ext cx="5595299" cy="3672408"/>
          </a:xfrm>
          <a:prstGeom prst="rect">
            <a:avLst/>
          </a:prstGeom>
        </p:spPr>
      </p:pic>
      <p:sp>
        <p:nvSpPr>
          <p:cNvPr id="5" name="Rectangle 4"/>
          <p:cNvSpPr>
            <a:spLocks noChangeArrowheads="1"/>
          </p:cNvSpPr>
          <p:nvPr/>
        </p:nvSpPr>
        <p:spPr bwMode="auto">
          <a:xfrm>
            <a:off x="-22282" y="5733256"/>
            <a:ext cx="9274802"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fontAlgn="base">
              <a:spcBef>
                <a:spcPct val="20000"/>
              </a:spcBef>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Harrison Park • Homiletics 1 Class Sermon</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Singapore Bible College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smtClean="0">
                <a:solidFill>
                  <a:srgbClr val="FFFFFF"/>
                </a:solidFill>
                <a:effectLst>
                  <a:outerShdw blurRad="38100" dist="38100" dir="2700000" algn="tl">
                    <a:srgbClr val="000000"/>
                  </a:outerShdw>
                </a:effectLst>
                <a:latin typeface="Arial"/>
                <a:ea typeface="ＭＳ Ｐゴシック" charset="0"/>
                <a:cs typeface="Arial"/>
              </a:rPr>
              <a:t>All files in many languages for free download at BibleStudyDownloads.org</a:t>
            </a:r>
            <a:endParaRPr lang="en-US" sz="2000" b="1" kern="0" dirty="0">
              <a:solidFill>
                <a:srgbClr val="FFFFFF"/>
              </a:solidFill>
              <a:effectLst>
                <a:outerShdw blurRad="38100" dist="38100" dir="2700000" algn="tl">
                  <a:srgbClr val="000000"/>
                </a:outerShdw>
              </a:effectLst>
              <a:latin typeface="Arial"/>
              <a:ea typeface="ＭＳ Ｐゴシック" charset="0"/>
              <a:cs typeface="Arial"/>
            </a:endParaRPr>
          </a:p>
        </p:txBody>
      </p:sp>
    </p:spTree>
    <p:extLst>
      <p:ext uri="{BB962C8B-B14F-4D97-AF65-F5344CB8AC3E}">
        <p14:creationId xmlns:p14="http://schemas.microsoft.com/office/powerpoint/2010/main" val="9880284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188640"/>
            <a:ext cx="9036496" cy="3108544"/>
          </a:xfrm>
          <a:prstGeom prst="rect">
            <a:avLst/>
          </a:prstGeom>
          <a:noFill/>
        </p:spPr>
        <p:txBody>
          <a:bodyPr wrap="square" rtlCol="0">
            <a:spAutoFit/>
          </a:bodyPr>
          <a:lstStyle/>
          <a:p>
            <a:r>
              <a:rPr lang="en-US" sz="2800" b="1" dirty="0" smtClean="0">
                <a:solidFill>
                  <a:srgbClr val="FFFFFF"/>
                </a:solidFill>
                <a:latin typeface="Arial"/>
                <a:cs typeface="Arial"/>
              </a:rPr>
              <a:t> </a:t>
            </a:r>
            <a:r>
              <a:rPr lang="en-US" sz="2800" b="1" dirty="0">
                <a:solidFill>
                  <a:srgbClr val="FFFFFF"/>
                </a:solidFill>
                <a:latin typeface="Arial"/>
                <a:cs typeface="Arial"/>
              </a:rPr>
              <a:t>"Who is this fellow David?" Nabal sneered to the young men. "Who does this son of Jesse think he is? There are lots of servants these days who run away from their masters. Should I take my bread and my water and my meat </a:t>
            </a:r>
            <a:r>
              <a:rPr lang="en-US" sz="2800" b="1" dirty="0" smtClean="0">
                <a:solidFill>
                  <a:srgbClr val="FFFFFF"/>
                </a:solidFill>
                <a:latin typeface="Arial"/>
                <a:cs typeface="Arial"/>
              </a:rPr>
              <a:t>…give </a:t>
            </a:r>
            <a:r>
              <a:rPr lang="en-US" sz="2800" b="1" dirty="0">
                <a:solidFill>
                  <a:srgbClr val="FFFFFF"/>
                </a:solidFill>
                <a:latin typeface="Arial"/>
                <a:cs typeface="Arial"/>
              </a:rPr>
              <a:t>it to a band of outlaws who come from who knows where</a:t>
            </a:r>
            <a:r>
              <a:rPr lang="en-US" sz="2800" b="1" dirty="0" smtClean="0">
                <a:solidFill>
                  <a:srgbClr val="FFFFFF"/>
                </a:solidFill>
                <a:latin typeface="Arial"/>
                <a:cs typeface="Arial"/>
              </a:rPr>
              <a:t>?" </a:t>
            </a:r>
            <a:br>
              <a:rPr lang="en-US" sz="2800" b="1" dirty="0" smtClean="0">
                <a:solidFill>
                  <a:srgbClr val="FFFFFF"/>
                </a:solidFill>
                <a:latin typeface="Arial"/>
                <a:cs typeface="Arial"/>
              </a:rPr>
            </a:br>
            <a:r>
              <a:rPr lang="en-US" sz="2800" b="1" dirty="0" smtClean="0">
                <a:solidFill>
                  <a:srgbClr val="FFFFFF"/>
                </a:solidFill>
                <a:latin typeface="Arial"/>
                <a:cs typeface="Arial"/>
              </a:rPr>
              <a:t>(1 </a:t>
            </a:r>
            <a:r>
              <a:rPr lang="en-US" sz="2800" b="1" dirty="0">
                <a:solidFill>
                  <a:srgbClr val="FFFFFF"/>
                </a:solidFill>
                <a:latin typeface="Arial"/>
                <a:cs typeface="Arial"/>
              </a:rPr>
              <a:t>Sam. </a:t>
            </a:r>
            <a:r>
              <a:rPr lang="en-US" sz="2800" b="1" dirty="0" smtClean="0">
                <a:solidFill>
                  <a:srgbClr val="FFFFFF"/>
                </a:solidFill>
                <a:latin typeface="Arial"/>
                <a:cs typeface="Arial"/>
              </a:rPr>
              <a:t>25:10-11)</a:t>
            </a:r>
            <a:endParaRPr lang="en-SG" sz="2800" b="1" dirty="0">
              <a:solidFill>
                <a:srgbClr val="FFFFFF"/>
              </a:solidFill>
              <a:latin typeface="Arial"/>
              <a:cs typeface="Arial"/>
            </a:endParaRPr>
          </a:p>
        </p:txBody>
      </p:sp>
      <p:pic>
        <p:nvPicPr>
          <p:cNvPr id="2" name="Picture 1"/>
          <p:cNvPicPr>
            <a:picLocks noChangeAspect="1"/>
          </p:cNvPicPr>
          <p:nvPr/>
        </p:nvPicPr>
        <p:blipFill>
          <a:blip r:embed="rId3"/>
          <a:stretch>
            <a:fillRect/>
          </a:stretch>
        </p:blipFill>
        <p:spPr>
          <a:xfrm>
            <a:off x="3635896" y="3196102"/>
            <a:ext cx="5209009" cy="3517882"/>
          </a:xfrm>
          <a:prstGeom prst="rect">
            <a:avLst/>
          </a:prstGeom>
        </p:spPr>
      </p:pic>
    </p:spTree>
    <p:extLst>
      <p:ext uri="{BB962C8B-B14F-4D97-AF65-F5344CB8AC3E}">
        <p14:creationId xmlns:p14="http://schemas.microsoft.com/office/powerpoint/2010/main" val="26217737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27984" y="4365104"/>
            <a:ext cx="3960440" cy="1569660"/>
          </a:xfrm>
          <a:prstGeom prst="rect">
            <a:avLst/>
          </a:prstGeom>
          <a:noFill/>
        </p:spPr>
        <p:txBody>
          <a:bodyPr wrap="square" rtlCol="0">
            <a:spAutoFit/>
          </a:bodyPr>
          <a:lstStyle/>
          <a:p>
            <a:pPr algn="ctr"/>
            <a:r>
              <a:rPr lang="en-US" sz="3200" b="1" dirty="0">
                <a:solidFill>
                  <a:srgbClr val="FFFFFF"/>
                </a:solidFill>
                <a:latin typeface="Arial"/>
                <a:cs typeface="Arial"/>
              </a:rPr>
              <a:t>"I h</a:t>
            </a:r>
            <a:r>
              <a:rPr lang="en-US" sz="3200" b="1" dirty="0" smtClean="0">
                <a:solidFill>
                  <a:srgbClr val="FFFFFF"/>
                </a:solidFill>
                <a:latin typeface="Arial"/>
                <a:cs typeface="Arial"/>
              </a:rPr>
              <a:t>ate you!"</a:t>
            </a:r>
          </a:p>
          <a:p>
            <a:pPr algn="ctr"/>
            <a:r>
              <a:rPr lang="en-US" sz="3200" b="1" dirty="0">
                <a:solidFill>
                  <a:srgbClr val="FFFFFF"/>
                </a:solidFill>
                <a:latin typeface="Arial"/>
                <a:cs typeface="Arial"/>
              </a:rPr>
              <a:t>"You're a</a:t>
            </a:r>
            <a:r>
              <a:rPr lang="en-US" sz="3200" b="1" dirty="0" smtClean="0">
                <a:solidFill>
                  <a:srgbClr val="FFFFFF"/>
                </a:solidFill>
                <a:latin typeface="Arial"/>
                <a:cs typeface="Arial"/>
              </a:rPr>
              <a:t>nnoying!"</a:t>
            </a:r>
          </a:p>
          <a:p>
            <a:pPr algn="ctr"/>
            <a:r>
              <a:rPr lang="en-US" sz="3200" b="1" dirty="0" smtClean="0">
                <a:solidFill>
                  <a:srgbClr val="FFFFFF"/>
                </a:solidFill>
                <a:latin typeface="Arial"/>
                <a:cs typeface="Arial"/>
              </a:rPr>
              <a:t>"You are ugly!"</a:t>
            </a:r>
            <a:endParaRPr lang="en-SG" sz="3200" b="1" dirty="0">
              <a:solidFill>
                <a:srgbClr val="FFFFFF"/>
              </a:solidFill>
              <a:latin typeface="Arial"/>
              <a:cs typeface="Arial"/>
            </a:endParaRPr>
          </a:p>
        </p:txBody>
      </p:sp>
      <p:pic>
        <p:nvPicPr>
          <p:cNvPr id="3" name="Picture 2"/>
          <p:cNvPicPr>
            <a:picLocks noChangeAspect="1"/>
          </p:cNvPicPr>
          <p:nvPr/>
        </p:nvPicPr>
        <p:blipFill>
          <a:blip r:embed="rId3"/>
          <a:stretch>
            <a:fillRect/>
          </a:stretch>
        </p:blipFill>
        <p:spPr>
          <a:xfrm>
            <a:off x="1547664" y="332656"/>
            <a:ext cx="6552728" cy="3790080"/>
          </a:xfrm>
          <a:prstGeom prst="rect">
            <a:avLst/>
          </a:prstGeom>
        </p:spPr>
      </p:pic>
      <p:sp>
        <p:nvSpPr>
          <p:cNvPr id="2" name="Rounded Rectangle 1"/>
          <p:cNvSpPr/>
          <p:nvPr/>
        </p:nvSpPr>
        <p:spPr>
          <a:xfrm>
            <a:off x="4716016" y="116632"/>
            <a:ext cx="3168352" cy="422416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FFFFFF"/>
              </a:solidFill>
            </a:endParaRPr>
          </a:p>
        </p:txBody>
      </p:sp>
    </p:spTree>
    <p:extLst>
      <p:ext uri="{BB962C8B-B14F-4D97-AF65-F5344CB8AC3E}">
        <p14:creationId xmlns:p14="http://schemas.microsoft.com/office/powerpoint/2010/main" val="15535331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44624"/>
            <a:ext cx="8784976" cy="1815882"/>
          </a:xfrm>
          <a:prstGeom prst="rect">
            <a:avLst/>
          </a:prstGeom>
          <a:noFill/>
        </p:spPr>
        <p:txBody>
          <a:bodyPr wrap="square" rtlCol="0">
            <a:spAutoFit/>
          </a:bodyPr>
          <a:lstStyle/>
          <a:p>
            <a:pPr algn="ctr"/>
            <a:r>
              <a:rPr lang="en-US" sz="2800" b="1" dirty="0">
                <a:solidFill>
                  <a:srgbClr val="FFFFFF"/>
                </a:solidFill>
                <a:latin typeface="Arial"/>
                <a:cs typeface="Arial"/>
              </a:rPr>
              <a:t>"</a:t>
            </a:r>
            <a:r>
              <a:rPr lang="en-US" sz="2800" b="1" dirty="0">
                <a:solidFill>
                  <a:srgbClr val="FFFFFF"/>
                </a:solidFill>
                <a:latin typeface="Arial"/>
                <a:cs typeface="Arial"/>
              </a:rPr>
              <a:t>For if we could control our tongues, we would be perfect </a:t>
            </a:r>
            <a:r>
              <a:rPr lang="en-US" sz="2800" b="1" dirty="0" smtClean="0">
                <a:solidFill>
                  <a:srgbClr val="FFFFFF"/>
                </a:solidFill>
                <a:latin typeface="Arial"/>
                <a:cs typeface="Arial"/>
              </a:rPr>
              <a:t>and </a:t>
            </a:r>
            <a:r>
              <a:rPr lang="en-US" sz="2800" b="1" dirty="0">
                <a:solidFill>
                  <a:srgbClr val="FFFFFF"/>
                </a:solidFill>
                <a:latin typeface="Arial"/>
                <a:cs typeface="Arial"/>
              </a:rPr>
              <a:t>could also control ourselves in every other way</a:t>
            </a:r>
            <a:r>
              <a:rPr lang="mr-IN" sz="2800" b="1" dirty="0">
                <a:solidFill>
                  <a:srgbClr val="FFFFFF"/>
                </a:solidFill>
                <a:latin typeface="Arial"/>
                <a:cs typeface="Arial"/>
              </a:rPr>
              <a:t>…</a:t>
            </a:r>
            <a:r>
              <a:rPr lang="en-US" sz="2800" b="1" dirty="0">
                <a:solidFill>
                  <a:srgbClr val="FFFFFF"/>
                </a:solidFill>
                <a:latin typeface="Arial"/>
                <a:cs typeface="Arial"/>
              </a:rPr>
              <a:t>No one can tame the tongue</a:t>
            </a:r>
            <a:r>
              <a:rPr lang="en-US" sz="2800" b="1" dirty="0">
                <a:solidFill>
                  <a:srgbClr val="FFFFFF"/>
                </a:solidFill>
                <a:latin typeface="Arial"/>
                <a:cs typeface="Arial"/>
              </a:rPr>
              <a:t>" </a:t>
            </a:r>
            <a:br>
              <a:rPr lang="en-US" sz="2800" b="1" dirty="0">
                <a:solidFill>
                  <a:srgbClr val="FFFFFF"/>
                </a:solidFill>
                <a:latin typeface="Arial"/>
                <a:cs typeface="Arial"/>
              </a:rPr>
            </a:br>
            <a:r>
              <a:rPr lang="en-US" sz="2800" b="1" dirty="0">
                <a:solidFill>
                  <a:srgbClr val="FFFFFF"/>
                </a:solidFill>
                <a:latin typeface="Arial"/>
                <a:cs typeface="Arial"/>
              </a:rPr>
              <a:t>(</a:t>
            </a:r>
            <a:r>
              <a:rPr lang="en-US" sz="2800" b="1" dirty="0" smtClean="0">
                <a:solidFill>
                  <a:srgbClr val="FFFFFF"/>
                </a:solidFill>
                <a:latin typeface="Arial"/>
                <a:cs typeface="Arial"/>
              </a:rPr>
              <a:t>James 3:2, 8).</a:t>
            </a:r>
            <a:endParaRPr lang="en-SG" sz="2800" b="1" dirty="0">
              <a:solidFill>
                <a:srgbClr val="FFFFFF"/>
              </a:solidFill>
              <a:latin typeface="Arial"/>
              <a:cs typeface="Arial"/>
            </a:endParaRPr>
          </a:p>
        </p:txBody>
      </p:sp>
      <p:pic>
        <p:nvPicPr>
          <p:cNvPr id="2" name="Picture 1"/>
          <p:cNvPicPr>
            <a:picLocks noChangeAspect="1"/>
          </p:cNvPicPr>
          <p:nvPr/>
        </p:nvPicPr>
        <p:blipFill>
          <a:blip r:embed="rId3"/>
          <a:stretch>
            <a:fillRect/>
          </a:stretch>
        </p:blipFill>
        <p:spPr>
          <a:xfrm>
            <a:off x="5148064" y="4077072"/>
            <a:ext cx="4104456" cy="2660526"/>
          </a:xfrm>
          <a:prstGeom prst="rect">
            <a:avLst/>
          </a:prstGeom>
        </p:spPr>
      </p:pic>
      <p:pic>
        <p:nvPicPr>
          <p:cNvPr id="3" name="Picture 2"/>
          <p:cNvPicPr>
            <a:picLocks noChangeAspect="1"/>
          </p:cNvPicPr>
          <p:nvPr/>
        </p:nvPicPr>
        <p:blipFill>
          <a:blip r:embed="rId4"/>
          <a:stretch>
            <a:fillRect/>
          </a:stretch>
        </p:blipFill>
        <p:spPr>
          <a:xfrm>
            <a:off x="251520" y="1916832"/>
            <a:ext cx="7344816" cy="4857907"/>
          </a:xfrm>
          <a:prstGeom prst="rect">
            <a:avLst/>
          </a:prstGeom>
        </p:spPr>
      </p:pic>
    </p:spTree>
    <p:extLst>
      <p:ext uri="{BB962C8B-B14F-4D97-AF65-F5344CB8AC3E}">
        <p14:creationId xmlns:p14="http://schemas.microsoft.com/office/powerpoint/2010/main" val="28610945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954107"/>
          </a:xfrm>
          <a:prstGeom prst="rect">
            <a:avLst/>
          </a:prstGeom>
          <a:noFill/>
        </p:spPr>
        <p:txBody>
          <a:bodyPr wrap="square" rtlCol="0">
            <a:spAutoFit/>
          </a:bodyPr>
          <a:lstStyle/>
          <a:p>
            <a:r>
              <a:rPr lang="en-US" sz="2800" b="1" dirty="0">
                <a:solidFill>
                  <a:srgbClr val="FFFFFF"/>
                </a:solidFill>
                <a:latin typeface="Arial"/>
                <a:cs typeface="Arial"/>
              </a:rPr>
              <a:t>"</a:t>
            </a:r>
            <a:r>
              <a:rPr lang="en-US" sz="2800" b="1" dirty="0">
                <a:solidFill>
                  <a:srgbClr val="FFFFFF"/>
                </a:solidFill>
                <a:latin typeface="Arial"/>
                <a:cs typeface="Arial"/>
              </a:rPr>
              <a:t>If you need wisdom, ask our generous God, and he will give it to you" (</a:t>
            </a:r>
            <a:r>
              <a:rPr lang="en-US" sz="2800" b="1" dirty="0" smtClean="0">
                <a:solidFill>
                  <a:srgbClr val="FFFFFF"/>
                </a:solidFill>
                <a:latin typeface="Arial"/>
                <a:cs typeface="Arial"/>
              </a:rPr>
              <a:t>James</a:t>
            </a:r>
            <a:r>
              <a:rPr lang="en-US" sz="2800" b="1" dirty="0">
                <a:solidFill>
                  <a:srgbClr val="FFFFFF"/>
                </a:solidFill>
                <a:latin typeface="Arial"/>
                <a:cs typeface="Arial"/>
              </a:rPr>
              <a:t>. </a:t>
            </a:r>
            <a:r>
              <a:rPr lang="en-US" sz="2800" b="1" dirty="0" smtClean="0">
                <a:solidFill>
                  <a:srgbClr val="FFFFFF"/>
                </a:solidFill>
                <a:latin typeface="Arial"/>
                <a:cs typeface="Arial"/>
              </a:rPr>
              <a:t>1:5).</a:t>
            </a:r>
            <a:endParaRPr lang="en-SG" sz="2800" b="1" dirty="0">
              <a:solidFill>
                <a:srgbClr val="FFFFFF"/>
              </a:solidFill>
              <a:latin typeface="Arial"/>
              <a:cs typeface="Arial"/>
            </a:endParaRPr>
          </a:p>
        </p:txBody>
      </p:sp>
      <p:pic>
        <p:nvPicPr>
          <p:cNvPr id="2" name="Picture 1"/>
          <p:cNvPicPr>
            <a:picLocks noChangeAspect="1"/>
          </p:cNvPicPr>
          <p:nvPr/>
        </p:nvPicPr>
        <p:blipFill>
          <a:blip r:embed="rId3"/>
          <a:stretch>
            <a:fillRect/>
          </a:stretch>
        </p:blipFill>
        <p:spPr>
          <a:xfrm>
            <a:off x="0" y="1340768"/>
            <a:ext cx="9252520" cy="5394520"/>
          </a:xfrm>
          <a:prstGeom prst="rect">
            <a:avLst/>
          </a:prstGeom>
        </p:spPr>
      </p:pic>
    </p:spTree>
    <p:extLst>
      <p:ext uri="{BB962C8B-B14F-4D97-AF65-F5344CB8AC3E}">
        <p14:creationId xmlns:p14="http://schemas.microsoft.com/office/powerpoint/2010/main" val="4966950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836712"/>
            <a:ext cx="3168352" cy="2677656"/>
          </a:xfrm>
          <a:prstGeom prst="rect">
            <a:avLst/>
          </a:prstGeom>
          <a:noFill/>
        </p:spPr>
        <p:txBody>
          <a:bodyPr wrap="square" rtlCol="0">
            <a:spAutoFit/>
          </a:bodyPr>
          <a:lstStyle/>
          <a:p>
            <a:pPr algn="ctr">
              <a:lnSpc>
                <a:spcPct val="150000"/>
              </a:lnSpc>
            </a:pPr>
            <a:r>
              <a:rPr lang="en-US" sz="2800" b="1" dirty="0">
                <a:solidFill>
                  <a:srgbClr val="FFFFFF"/>
                </a:solidFill>
                <a:latin typeface="Arial"/>
                <a:cs typeface="Arial"/>
              </a:rPr>
              <a:t>Vulgar </a:t>
            </a:r>
            <a:r>
              <a:rPr lang="en-US" sz="2800" b="1" dirty="0" smtClean="0">
                <a:solidFill>
                  <a:srgbClr val="FFFFFF"/>
                </a:solidFill>
                <a:latin typeface="Arial"/>
                <a:cs typeface="Arial"/>
              </a:rPr>
              <a:t>words</a:t>
            </a:r>
          </a:p>
          <a:p>
            <a:pPr algn="ctr">
              <a:lnSpc>
                <a:spcPct val="150000"/>
              </a:lnSpc>
            </a:pPr>
            <a:r>
              <a:rPr lang="en-US" sz="2800" b="1" dirty="0" smtClean="0">
                <a:solidFill>
                  <a:srgbClr val="FFFFFF"/>
                </a:solidFill>
                <a:latin typeface="Arial"/>
                <a:cs typeface="Arial"/>
              </a:rPr>
              <a:t>Angry words</a:t>
            </a:r>
          </a:p>
          <a:p>
            <a:pPr algn="ctr">
              <a:lnSpc>
                <a:spcPct val="150000"/>
              </a:lnSpc>
            </a:pPr>
            <a:r>
              <a:rPr lang="en-US" sz="2800" b="1" dirty="0" smtClean="0">
                <a:solidFill>
                  <a:srgbClr val="FFFFFF"/>
                </a:solidFill>
                <a:latin typeface="Arial"/>
                <a:cs typeface="Arial"/>
              </a:rPr>
              <a:t>Annoying words</a:t>
            </a:r>
          </a:p>
          <a:p>
            <a:pPr algn="ctr">
              <a:lnSpc>
                <a:spcPct val="150000"/>
              </a:lnSpc>
            </a:pPr>
            <a:r>
              <a:rPr lang="en-US" sz="2800" b="1" dirty="0" smtClean="0">
                <a:solidFill>
                  <a:srgbClr val="FFFFFF"/>
                </a:solidFill>
                <a:latin typeface="Arial"/>
                <a:cs typeface="Arial"/>
              </a:rPr>
              <a:t>Insulting words</a:t>
            </a:r>
            <a:endParaRPr lang="en-SG" sz="2800" b="1" dirty="0">
              <a:solidFill>
                <a:srgbClr val="FFFFFF"/>
              </a:solidFill>
              <a:latin typeface="Arial"/>
              <a:cs typeface="Arial"/>
            </a:endParaRPr>
          </a:p>
        </p:txBody>
      </p:sp>
      <p:sp>
        <p:nvSpPr>
          <p:cNvPr id="3" name="TextBox 2"/>
          <p:cNvSpPr txBox="1"/>
          <p:nvPr/>
        </p:nvSpPr>
        <p:spPr>
          <a:xfrm>
            <a:off x="4904483" y="1412776"/>
            <a:ext cx="4104456" cy="1995418"/>
          </a:xfrm>
          <a:prstGeom prst="rect">
            <a:avLst/>
          </a:prstGeom>
          <a:noFill/>
        </p:spPr>
        <p:txBody>
          <a:bodyPr wrap="square" rtlCol="0">
            <a:spAutoFit/>
          </a:bodyPr>
          <a:lstStyle/>
          <a:p>
            <a:pPr algn="ctr">
              <a:lnSpc>
                <a:spcPct val="150000"/>
              </a:lnSpc>
            </a:pPr>
            <a:r>
              <a:rPr lang="en-US" sz="2800" b="1" dirty="0" smtClean="0">
                <a:solidFill>
                  <a:srgbClr val="FFFFFF"/>
                </a:solidFill>
                <a:latin typeface="Arial"/>
                <a:cs typeface="Arial"/>
              </a:rPr>
              <a:t>are </a:t>
            </a:r>
            <a:r>
              <a:rPr lang="en-US" sz="2800" b="1" dirty="0">
                <a:solidFill>
                  <a:srgbClr val="FFFFFF"/>
                </a:solidFill>
                <a:latin typeface="Arial"/>
                <a:cs typeface="Arial"/>
              </a:rPr>
              <a:t>like hitting or spewing poison </a:t>
            </a:r>
            <a:r>
              <a:rPr lang="en-US" sz="2800" b="1" dirty="0" smtClean="0">
                <a:solidFill>
                  <a:srgbClr val="FFFFFF"/>
                </a:solidFill>
                <a:latin typeface="Arial"/>
                <a:cs typeface="Arial"/>
              </a:rPr>
              <a:t>to </a:t>
            </a:r>
            <a:r>
              <a:rPr lang="en-US" sz="2800" b="1" dirty="0">
                <a:solidFill>
                  <a:srgbClr val="FFFFFF"/>
                </a:solidFill>
                <a:latin typeface="Arial"/>
                <a:cs typeface="Arial"/>
              </a:rPr>
              <a:t>your opponent. </a:t>
            </a:r>
            <a:endParaRPr lang="en-SG" sz="2800" b="1" dirty="0">
              <a:solidFill>
                <a:srgbClr val="FFFFFF"/>
              </a:solidFill>
              <a:latin typeface="Arial"/>
              <a:cs typeface="Aria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861048"/>
            <a:ext cx="4356484" cy="2731082"/>
          </a:xfrm>
          <a:prstGeom prst="rect">
            <a:avLst/>
          </a:prstGeom>
        </p:spPr>
      </p:pic>
      <p:pic>
        <p:nvPicPr>
          <p:cNvPr id="6" name="Picture 5"/>
          <p:cNvPicPr>
            <a:picLocks noChangeAspect="1"/>
          </p:cNvPicPr>
          <p:nvPr/>
        </p:nvPicPr>
        <p:blipFill>
          <a:blip r:embed="rId4"/>
          <a:stretch>
            <a:fillRect/>
          </a:stretch>
        </p:blipFill>
        <p:spPr>
          <a:xfrm>
            <a:off x="5436096" y="3861048"/>
            <a:ext cx="3084440" cy="2731082"/>
          </a:xfrm>
          <a:prstGeom prst="rect">
            <a:avLst/>
          </a:prstGeom>
        </p:spPr>
      </p:pic>
    </p:spTree>
    <p:extLst>
      <p:ext uri="{BB962C8B-B14F-4D97-AF65-F5344CB8AC3E}">
        <p14:creationId xmlns:p14="http://schemas.microsoft.com/office/powerpoint/2010/main" val="11158531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7384"/>
            <a:ext cx="6300192" cy="4401205"/>
          </a:xfrm>
          <a:prstGeom prst="rect">
            <a:avLst/>
          </a:prstGeom>
          <a:noFill/>
        </p:spPr>
        <p:txBody>
          <a:bodyPr wrap="square" rtlCol="0">
            <a:spAutoFit/>
          </a:bodyPr>
          <a:lstStyle/>
          <a:p>
            <a:pPr marL="630238" indent="-630238"/>
            <a:r>
              <a:rPr lang="en-US" sz="2800" b="1" dirty="0" smtClean="0">
                <a:solidFill>
                  <a:srgbClr val="FFFFFF"/>
                </a:solidFill>
                <a:latin typeface="Arial"/>
                <a:cs typeface="Arial"/>
              </a:rPr>
              <a:t>II. Speak </a:t>
            </a:r>
            <a:r>
              <a:rPr lang="en-US" sz="2800" b="1" dirty="0">
                <a:solidFill>
                  <a:srgbClr val="FFFFFF"/>
                </a:solidFill>
                <a:latin typeface="Arial"/>
                <a:cs typeface="Arial"/>
              </a:rPr>
              <a:t>to other believers </a:t>
            </a:r>
            <a:r>
              <a:rPr lang="en-US" sz="2800" b="1" dirty="0" smtClean="0">
                <a:solidFill>
                  <a:srgbClr val="FFFFFF"/>
                </a:solidFill>
                <a:latin typeface="Arial"/>
                <a:cs typeface="Arial"/>
              </a:rPr>
              <a:t>helpfully</a:t>
            </a:r>
          </a:p>
          <a:p>
            <a:pPr marL="630238" indent="-630238"/>
            <a:r>
              <a:rPr lang="en-US" sz="2800" dirty="0" smtClean="0">
                <a:solidFill>
                  <a:srgbClr val="FFFFFF"/>
                </a:solidFill>
                <a:latin typeface="Arial"/>
                <a:cs typeface="Arial"/>
              </a:rPr>
              <a:t>   </a:t>
            </a:r>
          </a:p>
          <a:p>
            <a:pPr marL="630238" indent="-630238"/>
            <a:r>
              <a:rPr lang="en-US" sz="2800" dirty="0">
                <a:solidFill>
                  <a:srgbClr val="FFFFFF"/>
                </a:solidFill>
                <a:latin typeface="Arial"/>
                <a:cs typeface="Arial"/>
              </a:rPr>
              <a:t> </a:t>
            </a:r>
            <a:r>
              <a:rPr lang="en-US" sz="2800" dirty="0" smtClean="0">
                <a:solidFill>
                  <a:srgbClr val="FFFFFF"/>
                </a:solidFill>
                <a:latin typeface="Arial"/>
                <a:cs typeface="Arial"/>
              </a:rPr>
              <a:t>   • "Only </a:t>
            </a:r>
            <a:r>
              <a:rPr lang="en-US" sz="2800" dirty="0">
                <a:solidFill>
                  <a:srgbClr val="FFFFFF"/>
                </a:solidFill>
                <a:latin typeface="Arial"/>
                <a:cs typeface="Arial"/>
              </a:rPr>
              <a:t>such a word as is good for </a:t>
            </a:r>
            <a:r>
              <a:rPr lang="en-US" sz="2800" dirty="0" smtClean="0">
                <a:solidFill>
                  <a:srgbClr val="FFFFFF"/>
                </a:solidFill>
                <a:latin typeface="Arial"/>
                <a:cs typeface="Arial"/>
              </a:rPr>
              <a:t>edification according to the </a:t>
            </a:r>
            <a:r>
              <a:rPr lang="en-US" sz="2800" dirty="0">
                <a:solidFill>
                  <a:srgbClr val="FFFFFF"/>
                </a:solidFill>
                <a:latin typeface="Arial"/>
                <a:cs typeface="Arial"/>
              </a:rPr>
              <a:t>need of the </a:t>
            </a:r>
            <a:r>
              <a:rPr lang="en-US" sz="2800" dirty="0" smtClean="0">
                <a:solidFill>
                  <a:srgbClr val="FFFFFF"/>
                </a:solidFill>
                <a:latin typeface="Arial"/>
                <a:cs typeface="Arial"/>
              </a:rPr>
              <a:t>moment" (v. 29b)</a:t>
            </a:r>
            <a:endParaRPr lang="en-SG" sz="2800" dirty="0">
              <a:solidFill>
                <a:srgbClr val="FFFFFF"/>
              </a:solidFill>
              <a:latin typeface="Arial"/>
              <a:cs typeface="Arial"/>
            </a:endParaRPr>
          </a:p>
          <a:p>
            <a:pPr marL="630238" indent="-630238"/>
            <a:r>
              <a:rPr lang="en-US" sz="2800" dirty="0" smtClean="0">
                <a:solidFill>
                  <a:srgbClr val="FFFFFF"/>
                </a:solidFill>
                <a:latin typeface="Arial"/>
                <a:cs typeface="Arial"/>
              </a:rPr>
              <a:t>   </a:t>
            </a:r>
          </a:p>
          <a:p>
            <a:pPr marL="630238" indent="-630238"/>
            <a:r>
              <a:rPr lang="en-US" sz="2800" dirty="0">
                <a:solidFill>
                  <a:srgbClr val="FFFFFF"/>
                </a:solidFill>
                <a:latin typeface="Arial"/>
                <a:cs typeface="Arial"/>
              </a:rPr>
              <a:t> </a:t>
            </a:r>
            <a:r>
              <a:rPr lang="en-US" sz="2800" dirty="0" smtClean="0">
                <a:solidFill>
                  <a:srgbClr val="FFFFFF"/>
                </a:solidFill>
                <a:latin typeface="Arial"/>
                <a:cs typeface="Arial"/>
              </a:rPr>
              <a:t>   • “Good </a:t>
            </a:r>
            <a:r>
              <a:rPr lang="en-US" sz="2800" dirty="0">
                <a:solidFill>
                  <a:srgbClr val="FFFFFF"/>
                </a:solidFill>
                <a:latin typeface="Arial"/>
                <a:cs typeface="Arial"/>
              </a:rPr>
              <a:t>for </a:t>
            </a:r>
            <a:r>
              <a:rPr lang="en-US" sz="2800" dirty="0" smtClean="0">
                <a:solidFill>
                  <a:srgbClr val="FFFFFF"/>
                </a:solidFill>
                <a:latin typeface="Arial"/>
                <a:cs typeface="Arial"/>
              </a:rPr>
              <a:t>edification” means morally good, building the confidence, encouraging</a:t>
            </a:r>
            <a:r>
              <a:rPr lang="en-US" sz="2800" dirty="0">
                <a:solidFill>
                  <a:srgbClr val="FFFFFF"/>
                </a:solidFill>
                <a:latin typeface="Arial"/>
                <a:cs typeface="Arial"/>
              </a:rPr>
              <a:t>, </a:t>
            </a:r>
            <a:r>
              <a:rPr lang="en-US" sz="2800" dirty="0" smtClean="0">
                <a:solidFill>
                  <a:srgbClr val="FFFFFF"/>
                </a:solidFill>
                <a:latin typeface="Arial"/>
                <a:cs typeface="Arial"/>
              </a:rPr>
              <a:t>creating goodwill, genuine</a:t>
            </a:r>
            <a:r>
              <a:rPr lang="en-US" sz="2800" dirty="0">
                <a:solidFill>
                  <a:srgbClr val="FFFFFF"/>
                </a:solidFill>
                <a:latin typeface="Arial"/>
                <a:cs typeface="Arial"/>
              </a:rPr>
              <a:t>.</a:t>
            </a:r>
            <a:endParaRPr lang="en-SG" sz="3200" dirty="0">
              <a:solidFill>
                <a:srgbClr val="FFFFFF"/>
              </a:solidFill>
              <a:latin typeface="Arial"/>
              <a:cs typeface="Arial"/>
            </a:endParaRPr>
          </a:p>
        </p:txBody>
      </p:sp>
      <p:pic>
        <p:nvPicPr>
          <p:cNvPr id="2" name="Picture 1"/>
          <p:cNvPicPr>
            <a:picLocks noChangeAspect="1"/>
          </p:cNvPicPr>
          <p:nvPr/>
        </p:nvPicPr>
        <p:blipFill>
          <a:blip r:embed="rId3"/>
          <a:stretch>
            <a:fillRect/>
          </a:stretch>
        </p:blipFill>
        <p:spPr>
          <a:xfrm>
            <a:off x="6206458" y="116631"/>
            <a:ext cx="2902046" cy="3945313"/>
          </a:xfrm>
          <a:prstGeom prst="rect">
            <a:avLst/>
          </a:prstGeom>
        </p:spPr>
      </p:pic>
    </p:spTree>
    <p:extLst>
      <p:ext uri="{BB962C8B-B14F-4D97-AF65-F5344CB8AC3E}">
        <p14:creationId xmlns:p14="http://schemas.microsoft.com/office/powerpoint/2010/main" val="24110425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188640"/>
            <a:ext cx="9036496" cy="3108544"/>
          </a:xfrm>
          <a:prstGeom prst="rect">
            <a:avLst/>
          </a:prstGeom>
          <a:noFill/>
        </p:spPr>
        <p:txBody>
          <a:bodyPr wrap="square" rtlCol="0">
            <a:spAutoFit/>
          </a:bodyPr>
          <a:lstStyle/>
          <a:p>
            <a:r>
              <a:rPr lang="en-US" sz="2800" b="1" dirty="0" smtClean="0">
                <a:solidFill>
                  <a:srgbClr val="FFFFFF"/>
                </a:solidFill>
                <a:latin typeface="Arial"/>
                <a:cs typeface="Arial"/>
              </a:rPr>
              <a:t>"I </a:t>
            </a:r>
            <a:r>
              <a:rPr lang="en-US" sz="2800" b="1" dirty="0">
                <a:solidFill>
                  <a:srgbClr val="FFFFFF"/>
                </a:solidFill>
                <a:latin typeface="Arial"/>
                <a:cs typeface="Arial"/>
              </a:rPr>
              <a:t>know Nabal is a wicked and ill-tempered man; please don't pay any attention to him. He is a fool, just as his name suggests</a:t>
            </a:r>
            <a:r>
              <a:rPr lang="en-US" sz="2800" b="1" dirty="0" smtClean="0">
                <a:solidFill>
                  <a:srgbClr val="FFFFFF"/>
                </a:solidFill>
                <a:latin typeface="Arial"/>
                <a:cs typeface="Arial"/>
              </a:rPr>
              <a:t>. …the </a:t>
            </a:r>
            <a:r>
              <a:rPr lang="en-US" sz="2800" b="1" dirty="0">
                <a:solidFill>
                  <a:srgbClr val="FFFFFF"/>
                </a:solidFill>
                <a:latin typeface="Arial"/>
                <a:cs typeface="Arial"/>
              </a:rPr>
              <a:t>L</a:t>
            </a:r>
            <a:r>
              <a:rPr lang="en-US" sz="2400" b="1" dirty="0">
                <a:solidFill>
                  <a:srgbClr val="FFFFFF"/>
                </a:solidFill>
                <a:latin typeface="Arial"/>
                <a:cs typeface="Arial"/>
              </a:rPr>
              <a:t>ORD</a:t>
            </a:r>
            <a:r>
              <a:rPr lang="en-US" sz="2800" b="1" dirty="0">
                <a:solidFill>
                  <a:srgbClr val="FFFFFF"/>
                </a:solidFill>
                <a:latin typeface="Arial"/>
                <a:cs typeface="Arial"/>
              </a:rPr>
              <a:t> has kept you from murdering and taking vengeance into your own hands, let all your enemies and those who try to harm you be as cursed as Nabal </a:t>
            </a:r>
            <a:r>
              <a:rPr lang="en-US" sz="2800" b="1" dirty="0" smtClean="0">
                <a:solidFill>
                  <a:srgbClr val="FFFFFF"/>
                </a:solidFill>
                <a:latin typeface="Arial"/>
                <a:cs typeface="Arial"/>
              </a:rPr>
              <a:t>is."</a:t>
            </a:r>
          </a:p>
          <a:p>
            <a:pPr algn="r"/>
            <a:r>
              <a:rPr lang="en-US" sz="2800" b="1" dirty="0" smtClean="0">
                <a:solidFill>
                  <a:srgbClr val="FFFFFF"/>
                </a:solidFill>
                <a:latin typeface="Arial"/>
                <a:cs typeface="Arial"/>
              </a:rPr>
              <a:t>1 </a:t>
            </a:r>
            <a:r>
              <a:rPr lang="en-US" sz="2800" b="1" dirty="0">
                <a:solidFill>
                  <a:srgbClr val="FFFFFF"/>
                </a:solidFill>
                <a:latin typeface="Arial"/>
                <a:cs typeface="Arial"/>
              </a:rPr>
              <a:t>Sam. </a:t>
            </a:r>
            <a:r>
              <a:rPr lang="en-US" sz="2800" b="1" dirty="0" smtClean="0">
                <a:solidFill>
                  <a:srgbClr val="FFFFFF"/>
                </a:solidFill>
                <a:latin typeface="Arial"/>
                <a:cs typeface="Arial"/>
              </a:rPr>
              <a:t>25:25-26</a:t>
            </a:r>
            <a:endParaRPr lang="en-SG" sz="2800" b="1" dirty="0">
              <a:solidFill>
                <a:srgbClr val="FFFFFF"/>
              </a:solidFill>
              <a:latin typeface="Arial"/>
              <a:cs typeface="Arial"/>
            </a:endParaRPr>
          </a:p>
        </p:txBody>
      </p:sp>
      <p:pic>
        <p:nvPicPr>
          <p:cNvPr id="2" name="Picture 1"/>
          <p:cNvPicPr>
            <a:picLocks noChangeAspect="1"/>
          </p:cNvPicPr>
          <p:nvPr/>
        </p:nvPicPr>
        <p:blipFill>
          <a:blip r:embed="rId3"/>
          <a:stretch>
            <a:fillRect/>
          </a:stretch>
        </p:blipFill>
        <p:spPr>
          <a:xfrm>
            <a:off x="251520" y="2897399"/>
            <a:ext cx="5587727" cy="3960601"/>
          </a:xfrm>
          <a:prstGeom prst="rect">
            <a:avLst/>
          </a:prstGeom>
        </p:spPr>
      </p:pic>
    </p:spTree>
    <p:extLst>
      <p:ext uri="{BB962C8B-B14F-4D97-AF65-F5344CB8AC3E}">
        <p14:creationId xmlns:p14="http://schemas.microsoft.com/office/powerpoint/2010/main" val="77862463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1640" y="4293096"/>
            <a:ext cx="3024336" cy="1569660"/>
          </a:xfrm>
          <a:prstGeom prst="rect">
            <a:avLst/>
          </a:prstGeom>
          <a:noFill/>
        </p:spPr>
        <p:txBody>
          <a:bodyPr wrap="square" rtlCol="0">
            <a:spAutoFit/>
          </a:bodyPr>
          <a:lstStyle/>
          <a:p>
            <a:pPr algn="ctr"/>
            <a:r>
              <a:rPr lang="en-US" sz="3200" dirty="0">
                <a:solidFill>
                  <a:srgbClr val="FFFFFF"/>
                </a:solidFill>
                <a:latin typeface="Times New Roman" panose="02020603050405020304" pitchFamily="18" charset="0"/>
                <a:cs typeface="Times New Roman" panose="02020603050405020304" pitchFamily="18" charset="0"/>
              </a:rPr>
              <a:t>"I l</a:t>
            </a:r>
            <a:r>
              <a:rPr lang="en-US" sz="3200" dirty="0" smtClean="0">
                <a:solidFill>
                  <a:srgbClr val="FFFFFF"/>
                </a:solidFill>
                <a:latin typeface="Times New Roman" panose="02020603050405020304" pitchFamily="18" charset="0"/>
                <a:cs typeface="Times New Roman" panose="02020603050405020304" pitchFamily="18" charset="0"/>
              </a:rPr>
              <a:t>ove you" "Thank you"</a:t>
            </a:r>
          </a:p>
          <a:p>
            <a:pPr algn="ctr"/>
            <a:r>
              <a:rPr lang="en-US" sz="3200" dirty="0" smtClean="0">
                <a:solidFill>
                  <a:srgbClr val="FFFFFF"/>
                </a:solidFill>
                <a:latin typeface="Times New Roman" panose="02020603050405020304" pitchFamily="18" charset="0"/>
                <a:cs typeface="Times New Roman" panose="02020603050405020304" pitchFamily="18" charset="0"/>
              </a:rPr>
              <a:t>"You're pretty!"</a:t>
            </a:r>
            <a:endParaRPr lang="en-SG" sz="3200" dirty="0">
              <a:solidFill>
                <a:srgbClr val="FFFFFF"/>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511660" y="208915"/>
            <a:ext cx="6552728" cy="3790080"/>
          </a:xfrm>
          <a:prstGeom prst="rect">
            <a:avLst/>
          </a:prstGeom>
        </p:spPr>
      </p:pic>
      <p:sp>
        <p:nvSpPr>
          <p:cNvPr id="7" name="Rounded Rectangle 6"/>
          <p:cNvSpPr/>
          <p:nvPr/>
        </p:nvSpPr>
        <p:spPr>
          <a:xfrm>
            <a:off x="1259632" y="68936"/>
            <a:ext cx="3168352" cy="422416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FFFFFF"/>
              </a:solidFill>
            </a:endParaRPr>
          </a:p>
        </p:txBody>
      </p:sp>
      <p:sp>
        <p:nvSpPr>
          <p:cNvPr id="8" name="TextBox 7"/>
          <p:cNvSpPr txBox="1"/>
          <p:nvPr/>
        </p:nvSpPr>
        <p:spPr>
          <a:xfrm>
            <a:off x="4427984" y="4365104"/>
            <a:ext cx="3960440" cy="1569660"/>
          </a:xfrm>
          <a:prstGeom prst="rect">
            <a:avLst/>
          </a:prstGeom>
          <a:noFill/>
        </p:spPr>
        <p:txBody>
          <a:bodyPr wrap="square" rtlCol="0">
            <a:spAutoFit/>
          </a:bodyPr>
          <a:lstStyle/>
          <a:p>
            <a:pPr algn="ctr"/>
            <a:r>
              <a:rPr lang="en-US" sz="3200" b="1" dirty="0">
                <a:solidFill>
                  <a:srgbClr val="FFFFFF"/>
                </a:solidFill>
                <a:latin typeface="Arial"/>
                <a:cs typeface="Arial"/>
              </a:rPr>
              <a:t>"I h</a:t>
            </a:r>
            <a:r>
              <a:rPr lang="en-US" sz="3200" b="1" dirty="0" smtClean="0">
                <a:solidFill>
                  <a:srgbClr val="FFFFFF"/>
                </a:solidFill>
                <a:latin typeface="Arial"/>
                <a:cs typeface="Arial"/>
              </a:rPr>
              <a:t>ate you!"</a:t>
            </a:r>
          </a:p>
          <a:p>
            <a:pPr algn="ctr"/>
            <a:r>
              <a:rPr lang="en-US" sz="3200" b="1" dirty="0">
                <a:solidFill>
                  <a:srgbClr val="FFFFFF"/>
                </a:solidFill>
                <a:latin typeface="Arial"/>
                <a:cs typeface="Arial"/>
              </a:rPr>
              <a:t>"You're a</a:t>
            </a:r>
            <a:r>
              <a:rPr lang="en-US" sz="3200" b="1" dirty="0" smtClean="0">
                <a:solidFill>
                  <a:srgbClr val="FFFFFF"/>
                </a:solidFill>
                <a:latin typeface="Arial"/>
                <a:cs typeface="Arial"/>
              </a:rPr>
              <a:t>nnoying!"</a:t>
            </a:r>
          </a:p>
          <a:p>
            <a:pPr algn="ctr"/>
            <a:r>
              <a:rPr lang="en-US" sz="3200" b="1" dirty="0" smtClean="0">
                <a:solidFill>
                  <a:srgbClr val="FFFFFF"/>
                </a:solidFill>
                <a:latin typeface="Arial"/>
                <a:cs typeface="Arial"/>
              </a:rPr>
              <a:t>"You are ugly!"</a:t>
            </a:r>
            <a:endParaRPr lang="en-SG" sz="3200" b="1" dirty="0">
              <a:solidFill>
                <a:srgbClr val="FFFFFF"/>
              </a:solidFill>
              <a:latin typeface="Arial"/>
              <a:cs typeface="Arial"/>
            </a:endParaRPr>
          </a:p>
        </p:txBody>
      </p:sp>
    </p:spTree>
    <p:extLst>
      <p:ext uri="{BB962C8B-B14F-4D97-AF65-F5344CB8AC3E}">
        <p14:creationId xmlns:p14="http://schemas.microsoft.com/office/powerpoint/2010/main" val="29155289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476672"/>
            <a:ext cx="8047561" cy="5112568"/>
          </a:xfrm>
          <a:prstGeom prst="rect">
            <a:avLst/>
          </a:prstGeom>
        </p:spPr>
      </p:pic>
      <p:sp>
        <p:nvSpPr>
          <p:cNvPr id="4" name="TextBox 3"/>
          <p:cNvSpPr txBox="1"/>
          <p:nvPr/>
        </p:nvSpPr>
        <p:spPr>
          <a:xfrm>
            <a:off x="5508104" y="4204245"/>
            <a:ext cx="2088232" cy="1384995"/>
          </a:xfrm>
          <a:prstGeom prst="rect">
            <a:avLst/>
          </a:prstGeom>
          <a:solidFill>
            <a:schemeClr val="bg1">
              <a:lumMod val="85000"/>
            </a:schemeClr>
          </a:solid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Hate you</a:t>
            </a:r>
          </a:p>
          <a:p>
            <a:pPr algn="ctr"/>
            <a:r>
              <a:rPr lang="en-US" sz="2800" dirty="0" smtClean="0">
                <a:latin typeface="Times New Roman" panose="02020603050405020304" pitchFamily="18" charset="0"/>
                <a:cs typeface="Times New Roman" panose="02020603050405020304" pitchFamily="18" charset="0"/>
              </a:rPr>
              <a:t>Annoying</a:t>
            </a:r>
          </a:p>
          <a:p>
            <a:pPr algn="ctr"/>
            <a:r>
              <a:rPr lang="en-US" sz="2800" dirty="0" smtClean="0">
                <a:latin typeface="Times New Roman" panose="02020603050405020304" pitchFamily="18" charset="0"/>
                <a:cs typeface="Times New Roman" panose="02020603050405020304" pitchFamily="18" charset="0"/>
              </a:rPr>
              <a:t>Ugly</a:t>
            </a:r>
            <a:endParaRPr lang="en-SG"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411760" y="4221088"/>
            <a:ext cx="2088232" cy="1384995"/>
          </a:xfrm>
          <a:prstGeom prst="rect">
            <a:avLst/>
          </a:prstGeom>
          <a:solidFill>
            <a:schemeClr val="bg1">
              <a:lumMod val="85000"/>
            </a:schemeClr>
          </a:solid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Love you Thank you</a:t>
            </a:r>
          </a:p>
          <a:p>
            <a:pPr algn="ctr"/>
            <a:r>
              <a:rPr lang="en-US" sz="2800" dirty="0" smtClean="0">
                <a:latin typeface="Times New Roman" panose="02020603050405020304" pitchFamily="18" charset="0"/>
                <a:cs typeface="Times New Roman" panose="02020603050405020304" pitchFamily="18" charset="0"/>
              </a:rPr>
              <a:t>Pretty</a:t>
            </a:r>
            <a:endParaRPr lang="en-SG"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406861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260648"/>
            <a:ext cx="8856984" cy="3970318"/>
          </a:xfrm>
          <a:prstGeom prst="rect">
            <a:avLst/>
          </a:prstGeom>
          <a:noFill/>
        </p:spPr>
        <p:txBody>
          <a:bodyPr wrap="square" rtlCol="0">
            <a:spAutoFit/>
          </a:bodyPr>
          <a:lstStyle/>
          <a:p>
            <a:pPr marL="271463" indent="-271463">
              <a:lnSpc>
                <a:spcPct val="150000"/>
              </a:lnSpc>
            </a:pPr>
            <a:r>
              <a:rPr lang="en-US" sz="2800" b="1" dirty="0">
                <a:solidFill>
                  <a:srgbClr val="FFFFFF"/>
                </a:solidFill>
                <a:latin typeface="Arial"/>
                <a:cs typeface="Arial"/>
              </a:rPr>
              <a:t>What kind of words can you use to help others? </a:t>
            </a:r>
            <a:endParaRPr lang="en-US" sz="2800" b="1" dirty="0" smtClean="0">
              <a:solidFill>
                <a:srgbClr val="FFFFFF"/>
              </a:solidFill>
              <a:latin typeface="Arial"/>
              <a:cs typeface="Arial"/>
            </a:endParaRPr>
          </a:p>
          <a:p>
            <a:pPr marL="271463" indent="-271463">
              <a:lnSpc>
                <a:spcPct val="150000"/>
              </a:lnSpc>
            </a:pPr>
            <a:endParaRPr lang="en-US" sz="2800" dirty="0" smtClean="0">
              <a:solidFill>
                <a:srgbClr val="FFFFFF"/>
              </a:solidFill>
              <a:latin typeface="Arial"/>
              <a:cs typeface="Arial"/>
            </a:endParaRPr>
          </a:p>
          <a:p>
            <a:pPr marL="271463" indent="-271463">
              <a:lnSpc>
                <a:spcPct val="150000"/>
              </a:lnSpc>
              <a:buFont typeface="Arial"/>
              <a:buChar char="•"/>
            </a:pPr>
            <a:r>
              <a:rPr lang="en-US" sz="2800" dirty="0">
                <a:solidFill>
                  <a:srgbClr val="FFFFFF"/>
                </a:solidFill>
                <a:latin typeface="Arial"/>
                <a:cs typeface="Arial"/>
              </a:rPr>
              <a:t> </a:t>
            </a:r>
            <a:r>
              <a:rPr lang="en-US" sz="2800" dirty="0" smtClean="0">
                <a:solidFill>
                  <a:srgbClr val="FFFFFF"/>
                </a:solidFill>
                <a:latin typeface="Arial"/>
                <a:cs typeface="Arial"/>
              </a:rPr>
              <a:t> True praise</a:t>
            </a:r>
          </a:p>
          <a:p>
            <a:pPr marL="271463" indent="-271463">
              <a:lnSpc>
                <a:spcPct val="150000"/>
              </a:lnSpc>
              <a:buFont typeface="Arial"/>
              <a:buChar char="•"/>
            </a:pPr>
            <a:r>
              <a:rPr lang="en-US" sz="2800" dirty="0" smtClean="0">
                <a:solidFill>
                  <a:srgbClr val="FFFFFF"/>
                </a:solidFill>
                <a:latin typeface="Arial"/>
                <a:cs typeface="Arial"/>
              </a:rPr>
              <a:t>  Encouragement</a:t>
            </a:r>
          </a:p>
          <a:p>
            <a:pPr marL="271463" indent="-271463">
              <a:lnSpc>
                <a:spcPct val="150000"/>
              </a:lnSpc>
              <a:buFont typeface="Arial"/>
              <a:buChar char="•"/>
            </a:pPr>
            <a:r>
              <a:rPr lang="en-US" sz="2800" dirty="0" smtClean="0">
                <a:solidFill>
                  <a:srgbClr val="FFFFFF"/>
                </a:solidFill>
                <a:latin typeface="Arial"/>
                <a:cs typeface="Arial"/>
              </a:rPr>
              <a:t>  Comfort</a:t>
            </a:r>
          </a:p>
          <a:p>
            <a:pPr marL="271463" indent="-271463">
              <a:lnSpc>
                <a:spcPct val="150000"/>
              </a:lnSpc>
              <a:buFont typeface="Arial"/>
              <a:buChar char="•"/>
            </a:pPr>
            <a:r>
              <a:rPr lang="en-US" sz="2800" dirty="0" smtClean="0">
                <a:solidFill>
                  <a:srgbClr val="FFFFFF"/>
                </a:solidFill>
                <a:latin typeface="Arial"/>
                <a:cs typeface="Arial"/>
              </a:rPr>
              <a:t>  Effective Advice</a:t>
            </a:r>
            <a:endParaRPr lang="en-SG" sz="2800" dirty="0">
              <a:solidFill>
                <a:srgbClr val="FFFFFF"/>
              </a:solidFill>
              <a:latin typeface="Arial"/>
              <a:cs typeface="Arial"/>
            </a:endParaRPr>
          </a:p>
        </p:txBody>
      </p:sp>
      <p:pic>
        <p:nvPicPr>
          <p:cNvPr id="5" name="Picture 4"/>
          <p:cNvPicPr>
            <a:picLocks noChangeAspect="1"/>
          </p:cNvPicPr>
          <p:nvPr/>
        </p:nvPicPr>
        <p:blipFill>
          <a:blip r:embed="rId3"/>
          <a:stretch>
            <a:fillRect/>
          </a:stretch>
        </p:blipFill>
        <p:spPr>
          <a:xfrm>
            <a:off x="5687769" y="2348880"/>
            <a:ext cx="3219450" cy="4200525"/>
          </a:xfrm>
          <a:prstGeom prst="rect">
            <a:avLst/>
          </a:prstGeom>
        </p:spPr>
      </p:pic>
    </p:spTree>
    <p:extLst>
      <p:ext uri="{BB962C8B-B14F-4D97-AF65-F5344CB8AC3E}">
        <p14:creationId xmlns:p14="http://schemas.microsoft.com/office/powerpoint/2010/main" val="16249118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51520" y="476672"/>
            <a:ext cx="8592828" cy="5688632"/>
          </a:xfrm>
          <a:prstGeom prst="rect">
            <a:avLst/>
          </a:prstGeom>
        </p:spPr>
      </p:pic>
    </p:spTree>
    <p:extLst>
      <p:ext uri="{BB962C8B-B14F-4D97-AF65-F5344CB8AC3E}">
        <p14:creationId xmlns:p14="http://schemas.microsoft.com/office/powerpoint/2010/main" val="39458831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939"/>
            <a:ext cx="9144000" cy="954107"/>
          </a:xfrm>
          <a:prstGeom prst="rect">
            <a:avLst/>
          </a:prstGeom>
          <a:noFill/>
        </p:spPr>
        <p:txBody>
          <a:bodyPr wrap="square" rtlCol="0">
            <a:spAutoFit/>
          </a:bodyPr>
          <a:lstStyle/>
          <a:p>
            <a:pPr marL="542925" indent="-542925"/>
            <a:r>
              <a:rPr lang="en-US" sz="2800" b="1" dirty="0">
                <a:solidFill>
                  <a:srgbClr val="FFFFFF"/>
                </a:solidFill>
                <a:latin typeface="Arial"/>
                <a:cs typeface="Arial"/>
              </a:rPr>
              <a:t>III. </a:t>
            </a:r>
            <a:r>
              <a:rPr lang="en-US" sz="2800" b="1" dirty="0" smtClean="0">
                <a:solidFill>
                  <a:srgbClr val="FFFFFF"/>
                </a:solidFill>
                <a:latin typeface="Arial"/>
                <a:cs typeface="Arial"/>
              </a:rPr>
              <a:t>Harmless and helpful speaking give benefits to listeners</a:t>
            </a:r>
            <a:endParaRPr lang="en-US" sz="2800" dirty="0" smtClean="0">
              <a:solidFill>
                <a:srgbClr val="FFFFFF"/>
              </a:solidFill>
              <a:latin typeface="Arial"/>
              <a:cs typeface="Arial"/>
            </a:endParaRPr>
          </a:p>
        </p:txBody>
      </p:sp>
      <p:pic>
        <p:nvPicPr>
          <p:cNvPr id="2" name="Picture 1"/>
          <p:cNvPicPr>
            <a:picLocks noChangeAspect="1"/>
          </p:cNvPicPr>
          <p:nvPr/>
        </p:nvPicPr>
        <p:blipFill>
          <a:blip r:embed="rId3"/>
          <a:stretch>
            <a:fillRect/>
          </a:stretch>
        </p:blipFill>
        <p:spPr>
          <a:xfrm>
            <a:off x="4554119" y="3861049"/>
            <a:ext cx="4589881" cy="2996952"/>
          </a:xfrm>
          <a:prstGeom prst="rect">
            <a:avLst/>
          </a:prstGeom>
        </p:spPr>
      </p:pic>
      <p:sp>
        <p:nvSpPr>
          <p:cNvPr id="5" name="TextBox 4"/>
          <p:cNvSpPr txBox="1"/>
          <p:nvPr/>
        </p:nvSpPr>
        <p:spPr>
          <a:xfrm>
            <a:off x="611560" y="1124744"/>
            <a:ext cx="8424936" cy="2677656"/>
          </a:xfrm>
          <a:prstGeom prst="rect">
            <a:avLst/>
          </a:prstGeom>
          <a:noFill/>
        </p:spPr>
        <p:txBody>
          <a:bodyPr wrap="square" rtlCol="0">
            <a:spAutoFit/>
          </a:bodyPr>
          <a:lstStyle/>
          <a:p>
            <a:pPr marL="358775" indent="-271463">
              <a:buFont typeface="Arial"/>
              <a:buChar char="•"/>
            </a:pPr>
            <a:r>
              <a:rPr lang="en-US" sz="2400" b="1" dirty="0" smtClean="0">
                <a:solidFill>
                  <a:srgbClr val="FFFFFF"/>
                </a:solidFill>
                <a:latin typeface="Arial"/>
                <a:cs typeface="Arial"/>
              </a:rPr>
              <a:t>"</a:t>
            </a:r>
            <a:r>
              <a:rPr lang="mr-IN" sz="2400" b="1" dirty="0" smtClean="0">
                <a:solidFill>
                  <a:srgbClr val="FFFFFF"/>
                </a:solidFill>
                <a:latin typeface="Arial"/>
                <a:cs typeface="Arial"/>
              </a:rPr>
              <a:t>…</a:t>
            </a:r>
            <a:r>
              <a:rPr lang="en-US" sz="2400" b="1" dirty="0" smtClean="0">
                <a:solidFill>
                  <a:srgbClr val="FFFFFF"/>
                </a:solidFill>
                <a:latin typeface="Arial"/>
                <a:cs typeface="Arial"/>
              </a:rPr>
              <a:t>so </a:t>
            </a:r>
            <a:r>
              <a:rPr lang="en-US" sz="2400" b="1" dirty="0">
                <a:solidFill>
                  <a:srgbClr val="FFFFFF"/>
                </a:solidFill>
                <a:latin typeface="Arial"/>
                <a:cs typeface="Arial"/>
              </a:rPr>
              <a:t>that it will give grace to those who </a:t>
            </a:r>
            <a:r>
              <a:rPr lang="en-US" sz="2400" b="1" dirty="0" smtClean="0">
                <a:solidFill>
                  <a:srgbClr val="FFFFFF"/>
                </a:solidFill>
                <a:latin typeface="Arial"/>
                <a:cs typeface="Arial"/>
              </a:rPr>
              <a:t>hear" (v. 29c)</a:t>
            </a:r>
          </a:p>
          <a:p>
            <a:pPr marL="358775" indent="-271463"/>
            <a:r>
              <a:rPr lang="en-US" sz="2400" b="1" dirty="0" smtClean="0">
                <a:solidFill>
                  <a:srgbClr val="FFFFFF"/>
                </a:solidFill>
                <a:latin typeface="Arial"/>
                <a:cs typeface="Arial"/>
              </a:rPr>
              <a:t>  </a:t>
            </a:r>
          </a:p>
          <a:p>
            <a:pPr marL="358775" indent="-271463">
              <a:buFont typeface="Arial"/>
              <a:buChar char="•"/>
            </a:pPr>
            <a:r>
              <a:rPr lang="en-US" sz="2400" b="1" dirty="0" smtClean="0">
                <a:solidFill>
                  <a:srgbClr val="FFFFFF"/>
                </a:solidFill>
                <a:latin typeface="Arial"/>
                <a:cs typeface="Arial"/>
              </a:rPr>
              <a:t>“Grace” means “give </a:t>
            </a:r>
            <a:r>
              <a:rPr lang="en-US" sz="2400" b="1" dirty="0">
                <a:solidFill>
                  <a:srgbClr val="FFFFFF"/>
                </a:solidFill>
                <a:latin typeface="Arial"/>
                <a:cs typeface="Arial"/>
              </a:rPr>
              <a:t>grace and do a favor for someone</a:t>
            </a:r>
            <a:r>
              <a:rPr lang="en-US" sz="2400" b="1" dirty="0" smtClean="0">
                <a:solidFill>
                  <a:srgbClr val="FFFFFF"/>
                </a:solidFill>
                <a:latin typeface="Arial"/>
                <a:cs typeface="Arial"/>
              </a:rPr>
              <a:t>.”</a:t>
            </a:r>
          </a:p>
          <a:p>
            <a:pPr marL="358775" indent="-271463"/>
            <a:r>
              <a:rPr lang="en-US" sz="2400" b="1" dirty="0">
                <a:solidFill>
                  <a:srgbClr val="FFFFFF"/>
                </a:solidFill>
                <a:latin typeface="Arial"/>
                <a:cs typeface="Arial"/>
              </a:rPr>
              <a:t> </a:t>
            </a:r>
            <a:r>
              <a:rPr lang="en-US" sz="2400" b="1" dirty="0" smtClean="0">
                <a:solidFill>
                  <a:srgbClr val="FFFFFF"/>
                </a:solidFill>
                <a:latin typeface="Arial"/>
                <a:cs typeface="Arial"/>
              </a:rPr>
              <a:t>  </a:t>
            </a:r>
          </a:p>
          <a:p>
            <a:pPr marL="358775" indent="-271463">
              <a:buFont typeface="Arial"/>
              <a:buChar char="•"/>
            </a:pPr>
            <a:r>
              <a:rPr lang="en-US" sz="2400" b="1" dirty="0">
                <a:solidFill>
                  <a:srgbClr val="FFFFFF"/>
                </a:solidFill>
                <a:latin typeface="Arial"/>
                <a:cs typeface="Arial"/>
              </a:rPr>
              <a:t>Grace is a gift given by God to enable the recipient </a:t>
            </a:r>
            <a:r>
              <a:rPr lang="en-US" sz="2400" b="1" dirty="0" smtClean="0">
                <a:solidFill>
                  <a:srgbClr val="FFFFFF"/>
                </a:solidFill>
                <a:latin typeface="Arial"/>
                <a:cs typeface="Arial"/>
              </a:rPr>
              <a:t>to </a:t>
            </a:r>
            <a:r>
              <a:rPr lang="en-US" sz="2400" b="1" dirty="0">
                <a:solidFill>
                  <a:srgbClr val="FFFFFF"/>
                </a:solidFill>
                <a:latin typeface="Arial"/>
                <a:cs typeface="Arial"/>
              </a:rPr>
              <a:t>accomplish the task of God. </a:t>
            </a:r>
            <a:endParaRPr lang="en-US" sz="2400" b="1" dirty="0" smtClean="0">
              <a:solidFill>
                <a:srgbClr val="FFFFFF"/>
              </a:solidFill>
              <a:latin typeface="Arial"/>
              <a:cs typeface="Arial"/>
            </a:endParaRPr>
          </a:p>
        </p:txBody>
      </p:sp>
    </p:spTree>
    <p:extLst>
      <p:ext uri="{BB962C8B-B14F-4D97-AF65-F5344CB8AC3E}">
        <p14:creationId xmlns:p14="http://schemas.microsoft.com/office/powerpoint/2010/main" val="41501029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3361669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32656"/>
            <a:ext cx="8892480" cy="3170099"/>
          </a:xfrm>
          <a:prstGeom prst="rect">
            <a:avLst/>
          </a:prstGeom>
          <a:noFill/>
        </p:spPr>
        <p:txBody>
          <a:bodyPr wrap="square" rtlCol="0">
            <a:spAutoFit/>
          </a:bodyPr>
          <a:lstStyle/>
          <a:p>
            <a:r>
              <a:rPr lang="en-US" sz="3200" b="1" dirty="0" smtClean="0">
                <a:solidFill>
                  <a:srgbClr val="FFFFFF"/>
                </a:solidFill>
                <a:latin typeface="Arial"/>
                <a:cs typeface="Arial"/>
              </a:rPr>
              <a:t>Conclusion</a:t>
            </a:r>
            <a:endParaRPr lang="en-US" sz="2800" b="1" dirty="0" smtClean="0">
              <a:solidFill>
                <a:srgbClr val="FFFFFF"/>
              </a:solidFill>
              <a:latin typeface="Arial"/>
              <a:cs typeface="Arial"/>
            </a:endParaRPr>
          </a:p>
          <a:p>
            <a:endParaRPr lang="en-US" sz="2800" b="1" dirty="0">
              <a:solidFill>
                <a:srgbClr val="FFFFFF"/>
              </a:solidFill>
              <a:latin typeface="Arial"/>
              <a:cs typeface="Arial"/>
            </a:endParaRPr>
          </a:p>
          <a:p>
            <a:pPr marL="457200" indent="-457200">
              <a:buFont typeface="Arial"/>
              <a:buChar char="•"/>
            </a:pPr>
            <a:r>
              <a:rPr lang="en-US" sz="2800" b="1" dirty="0" smtClean="0">
                <a:solidFill>
                  <a:srgbClr val="FFFFFF"/>
                </a:solidFill>
                <a:latin typeface="Arial"/>
                <a:cs typeface="Arial"/>
              </a:rPr>
              <a:t>Speak </a:t>
            </a:r>
            <a:r>
              <a:rPr lang="en-US" sz="2800" b="1" dirty="0">
                <a:solidFill>
                  <a:srgbClr val="FFFFFF"/>
                </a:solidFill>
                <a:latin typeface="Arial"/>
                <a:cs typeface="Arial"/>
              </a:rPr>
              <a:t>harmlessly and helpfully</a:t>
            </a:r>
            <a:r>
              <a:rPr lang="en-US" sz="2800" b="1" dirty="0" smtClean="0">
                <a:solidFill>
                  <a:srgbClr val="FFFFFF"/>
                </a:solidFill>
                <a:latin typeface="Arial"/>
                <a:cs typeface="Arial"/>
              </a:rPr>
              <a:t>. </a:t>
            </a:r>
          </a:p>
          <a:p>
            <a:pPr marL="457200" indent="-457200">
              <a:buFont typeface="Arial"/>
              <a:buChar char="•"/>
            </a:pPr>
            <a:r>
              <a:rPr lang="en-US" sz="2800" b="1" dirty="0" smtClean="0">
                <a:solidFill>
                  <a:srgbClr val="FFFFFF"/>
                </a:solidFill>
                <a:latin typeface="Arial"/>
                <a:cs typeface="Arial"/>
              </a:rPr>
              <a:t>It is the best way to respond to others.</a:t>
            </a:r>
          </a:p>
          <a:p>
            <a:pPr marL="457200" indent="-457200">
              <a:buFont typeface="Arial"/>
              <a:buChar char="•"/>
            </a:pPr>
            <a:r>
              <a:rPr lang="en-US" sz="2800" b="1" dirty="0" smtClean="0">
                <a:solidFill>
                  <a:srgbClr val="FFFFFF"/>
                </a:solidFill>
                <a:latin typeface="Arial"/>
                <a:cs typeface="Arial"/>
              </a:rPr>
              <a:t>You </a:t>
            </a:r>
            <a:r>
              <a:rPr lang="en-US" sz="2800" b="1" dirty="0">
                <a:solidFill>
                  <a:srgbClr val="FFFFFF"/>
                </a:solidFill>
                <a:latin typeface="Arial"/>
                <a:cs typeface="Arial"/>
              </a:rPr>
              <a:t>can build community or destroy it by the way </a:t>
            </a:r>
            <a:r>
              <a:rPr lang="en-US" sz="2800" b="1" dirty="0" smtClean="0">
                <a:solidFill>
                  <a:srgbClr val="FFFFFF"/>
                </a:solidFill>
                <a:latin typeface="Arial"/>
                <a:cs typeface="Arial"/>
              </a:rPr>
              <a:t>you speak.</a:t>
            </a:r>
          </a:p>
          <a:p>
            <a:pPr marL="457200" indent="-457200">
              <a:buFont typeface="Arial"/>
              <a:buChar char="•"/>
            </a:pPr>
            <a:r>
              <a:rPr lang="en-US" sz="2800" b="1" dirty="0" smtClean="0">
                <a:solidFill>
                  <a:srgbClr val="FFFFFF"/>
                </a:solidFill>
                <a:latin typeface="Arial"/>
                <a:cs typeface="Arial"/>
              </a:rPr>
              <a:t>Use </a:t>
            </a:r>
            <a:r>
              <a:rPr lang="en-US" sz="2800" b="1" dirty="0">
                <a:solidFill>
                  <a:srgbClr val="FFFFFF"/>
                </a:solidFill>
                <a:latin typeface="Arial"/>
                <a:cs typeface="Arial"/>
              </a:rPr>
              <a:t>words wisely by power of </a:t>
            </a:r>
            <a:r>
              <a:rPr lang="en-US" sz="2800" b="1" dirty="0" smtClean="0">
                <a:solidFill>
                  <a:srgbClr val="FFFFFF"/>
                </a:solidFill>
                <a:latin typeface="Arial"/>
                <a:cs typeface="Arial"/>
              </a:rPr>
              <a:t>Spirit.</a:t>
            </a:r>
          </a:p>
        </p:txBody>
      </p:sp>
    </p:spTree>
    <p:extLst>
      <p:ext uri="{BB962C8B-B14F-4D97-AF65-F5344CB8AC3E}">
        <p14:creationId xmlns:p14="http://schemas.microsoft.com/office/powerpoint/2010/main" val="37590850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679" y="620688"/>
            <a:ext cx="9144000" cy="4392488"/>
          </a:xfrm>
          <a:prstGeom prst="rect">
            <a:avLst/>
          </a:prstGeom>
        </p:spPr>
      </p:pic>
      <p:sp>
        <p:nvSpPr>
          <p:cNvPr id="5" name="TextBox 4"/>
          <p:cNvSpPr txBox="1"/>
          <p:nvPr/>
        </p:nvSpPr>
        <p:spPr>
          <a:xfrm>
            <a:off x="0" y="5601434"/>
            <a:ext cx="9144000" cy="584776"/>
          </a:xfrm>
          <a:prstGeom prst="rect">
            <a:avLst/>
          </a:prstGeom>
          <a:noFill/>
        </p:spPr>
        <p:txBody>
          <a:bodyPr wrap="square" rtlCol="0">
            <a:spAutoFit/>
          </a:bodyPr>
          <a:lstStyle/>
          <a:p>
            <a:pPr algn="ctr"/>
            <a:r>
              <a:rPr lang="en-US" sz="3200" b="1" dirty="0" smtClean="0">
                <a:solidFill>
                  <a:schemeClr val="bg1"/>
                </a:solidFill>
                <a:latin typeface="Arial"/>
                <a:cs typeface="Arial"/>
              </a:rPr>
              <a:t>Don’t Say Anything That Doesn’t Help</a:t>
            </a:r>
            <a:endParaRPr lang="en-SG" sz="3200" b="1" dirty="0">
              <a:solidFill>
                <a:schemeClr val="bg1"/>
              </a:solidFill>
              <a:latin typeface="Arial"/>
              <a:cs typeface="Arial"/>
            </a:endParaRPr>
          </a:p>
        </p:txBody>
      </p:sp>
    </p:spTree>
    <p:extLst>
      <p:ext uri="{BB962C8B-B14F-4D97-AF65-F5344CB8AC3E}">
        <p14:creationId xmlns:p14="http://schemas.microsoft.com/office/powerpoint/2010/main" val="378928120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85593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a:t>
            </a:r>
            <a:r>
              <a:rPr lang="en-US" sz="2800" b="1" dirty="0" smtClean="0">
                <a:solidFill>
                  <a:srgbClr val="FFFFFF"/>
                </a:solidFill>
                <a:latin typeface="Arial" charset="0"/>
                <a:ea typeface="ＭＳ Ｐゴシック" charset="0"/>
              </a:rPr>
              <a:t>T Preaching link </a:t>
            </a:r>
            <a:r>
              <a:rPr lang="en-US" sz="2800" b="1" dirty="0">
                <a:solidFill>
                  <a:srgbClr val="FFFFFF"/>
                </a:solidFill>
                <a:latin typeface="Arial" charset="0"/>
                <a:ea typeface="ＭＳ Ｐゴシック" charset="0"/>
              </a:rPr>
              <a:t>at </a:t>
            </a:r>
            <a:r>
              <a:rPr lang="en-US" sz="2800" b="1" dirty="0" smtClean="0">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hangingPunct="1"/>
            <a:r>
              <a:rPr lang="en-US" sz="3200" b="1" dirty="0">
                <a:solidFill>
                  <a:srgbClr val="FFFFFF"/>
                </a:solidFill>
                <a:latin typeface="Arial" charset="0"/>
                <a:cs typeface="Arial" charset="0"/>
              </a:rPr>
              <a:t>Get this </a:t>
            </a:r>
            <a:r>
              <a:rPr lang="en-US" sz="3200" b="1" dirty="0" smtClean="0">
                <a:solidFill>
                  <a:srgbClr val="FFFFFF"/>
                </a:solidFill>
                <a:latin typeface="Arial" charset="0"/>
                <a:cs typeface="Arial" charset="0"/>
              </a:rPr>
              <a:t>presentation and script </a:t>
            </a:r>
            <a:r>
              <a:rPr lang="en-US" sz="3200" b="1" dirty="0">
                <a:solidFill>
                  <a:srgbClr val="FFFFFF"/>
                </a:solidFill>
                <a:latin typeface="Arial" charset="0"/>
                <a:cs typeface="Arial" charset="0"/>
              </a:rPr>
              <a:t>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5" y="2222340"/>
            <a:ext cx="6153212" cy="3483594"/>
          </a:xfrm>
          <a:prstGeom prst="rect">
            <a:avLst/>
          </a:prstGeom>
        </p:spPr>
      </p:pic>
    </p:spTree>
    <p:extLst>
      <p:ext uri="{BB962C8B-B14F-4D97-AF65-F5344CB8AC3E}">
        <p14:creationId xmlns:p14="http://schemas.microsoft.com/office/powerpoint/2010/main" val="6983398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16632"/>
            <a:ext cx="8784976" cy="3697422"/>
          </a:xfrm>
          <a:prstGeom prst="rect">
            <a:avLst/>
          </a:prstGeom>
          <a:noFill/>
        </p:spPr>
        <p:txBody>
          <a:bodyPr wrap="square" rtlCol="0">
            <a:spAutoFit/>
          </a:bodyPr>
          <a:lstStyle/>
          <a:p>
            <a:pPr marL="268288" indent="-268288">
              <a:lnSpc>
                <a:spcPct val="120000"/>
              </a:lnSpc>
            </a:pPr>
            <a:r>
              <a:rPr lang="en-US" sz="2800" b="1" dirty="0" smtClean="0">
                <a:solidFill>
                  <a:srgbClr val="FFFFFF"/>
                </a:solidFill>
                <a:latin typeface="Arial"/>
                <a:cs typeface="Arial"/>
              </a:rPr>
              <a:t>• Speaking </a:t>
            </a:r>
            <a:r>
              <a:rPr lang="en-US" sz="2800" b="1" dirty="0">
                <a:solidFill>
                  <a:srgbClr val="FFFFFF"/>
                </a:solidFill>
                <a:latin typeface="Arial"/>
                <a:cs typeface="Arial"/>
              </a:rPr>
              <a:t>is one of the most common </a:t>
            </a:r>
            <a:r>
              <a:rPr lang="en-US" sz="2800" b="1" dirty="0" smtClean="0">
                <a:solidFill>
                  <a:srgbClr val="FFFFFF"/>
                </a:solidFill>
                <a:latin typeface="Arial"/>
                <a:cs typeface="Arial"/>
              </a:rPr>
              <a:t>and important ways </a:t>
            </a:r>
            <a:r>
              <a:rPr lang="en-US" sz="2800" b="1" dirty="0">
                <a:solidFill>
                  <a:srgbClr val="FFFFFF"/>
                </a:solidFill>
                <a:latin typeface="Arial"/>
                <a:cs typeface="Arial"/>
              </a:rPr>
              <a:t>of </a:t>
            </a:r>
            <a:r>
              <a:rPr lang="en-US" sz="2800" b="1" dirty="0" smtClean="0">
                <a:solidFill>
                  <a:srgbClr val="FFFFFF"/>
                </a:solidFill>
                <a:latin typeface="Arial"/>
                <a:cs typeface="Arial"/>
              </a:rPr>
              <a:t>communication</a:t>
            </a:r>
          </a:p>
          <a:p>
            <a:pPr marL="268288" indent="-268288">
              <a:lnSpc>
                <a:spcPct val="120000"/>
              </a:lnSpc>
            </a:pPr>
            <a:endParaRPr lang="en-US" sz="2800" b="1" dirty="0" smtClean="0">
              <a:solidFill>
                <a:srgbClr val="FFFFFF"/>
              </a:solidFill>
              <a:latin typeface="Arial"/>
              <a:cs typeface="Arial"/>
            </a:endParaRPr>
          </a:p>
          <a:p>
            <a:pPr marL="268288" indent="-268288">
              <a:lnSpc>
                <a:spcPct val="120000"/>
              </a:lnSpc>
            </a:pPr>
            <a:r>
              <a:rPr lang="en-US" sz="2800" b="1" dirty="0" smtClean="0">
                <a:solidFill>
                  <a:srgbClr val="FFFFFF"/>
                </a:solidFill>
                <a:latin typeface="Arial"/>
                <a:cs typeface="Arial"/>
              </a:rPr>
              <a:t>• You </a:t>
            </a:r>
            <a:r>
              <a:rPr lang="en-US" sz="2800" b="1" dirty="0">
                <a:solidFill>
                  <a:srgbClr val="FFFFFF"/>
                </a:solidFill>
                <a:latin typeface="Arial"/>
                <a:cs typeface="Arial"/>
              </a:rPr>
              <a:t>can save people or kill them </a:t>
            </a:r>
            <a:r>
              <a:rPr lang="en-US" sz="2800" b="1" dirty="0" smtClean="0">
                <a:solidFill>
                  <a:srgbClr val="FFFFFF"/>
                </a:solidFill>
                <a:latin typeface="Arial"/>
                <a:cs typeface="Arial"/>
              </a:rPr>
              <a:t>with </a:t>
            </a:r>
            <a:r>
              <a:rPr lang="en-US" sz="2800" b="1" dirty="0">
                <a:solidFill>
                  <a:srgbClr val="FFFFFF"/>
                </a:solidFill>
                <a:latin typeface="Arial"/>
                <a:cs typeface="Arial"/>
              </a:rPr>
              <a:t>words. </a:t>
            </a:r>
            <a:endParaRPr lang="en-US" sz="2800" b="1" dirty="0" smtClean="0">
              <a:solidFill>
                <a:srgbClr val="FFFFFF"/>
              </a:solidFill>
              <a:latin typeface="Arial"/>
              <a:cs typeface="Arial"/>
            </a:endParaRPr>
          </a:p>
          <a:p>
            <a:pPr marL="268288" indent="-268288">
              <a:lnSpc>
                <a:spcPct val="120000"/>
              </a:lnSpc>
            </a:pPr>
            <a:r>
              <a:rPr lang="en-US" sz="2800" b="1" dirty="0" smtClean="0">
                <a:solidFill>
                  <a:srgbClr val="FFFFFF"/>
                </a:solidFill>
                <a:latin typeface="Arial"/>
                <a:cs typeface="Arial"/>
              </a:rPr>
              <a:t>   —"The </a:t>
            </a:r>
            <a:r>
              <a:rPr lang="en-US" sz="2800" b="1" dirty="0">
                <a:solidFill>
                  <a:srgbClr val="FFFFFF"/>
                </a:solidFill>
                <a:latin typeface="Arial"/>
                <a:cs typeface="Arial"/>
              </a:rPr>
              <a:t>tongue can bring death or life" </a:t>
            </a:r>
            <a:br>
              <a:rPr lang="en-US" sz="2800" b="1" dirty="0">
                <a:solidFill>
                  <a:srgbClr val="FFFFFF"/>
                </a:solidFill>
                <a:latin typeface="Arial"/>
                <a:cs typeface="Arial"/>
              </a:rPr>
            </a:br>
            <a:r>
              <a:rPr lang="en-US" sz="2800" b="1" dirty="0">
                <a:solidFill>
                  <a:srgbClr val="FFFFFF"/>
                </a:solidFill>
                <a:latin typeface="Arial"/>
                <a:cs typeface="Arial"/>
              </a:rPr>
              <a:t>(Prov. 18:21</a:t>
            </a:r>
            <a:r>
              <a:rPr lang="en-US" sz="2800" b="1" dirty="0" smtClean="0">
                <a:solidFill>
                  <a:srgbClr val="FFFFFF"/>
                </a:solidFill>
                <a:latin typeface="Arial"/>
                <a:cs typeface="Arial"/>
              </a:rPr>
              <a:t>)</a:t>
            </a:r>
            <a:endParaRPr lang="en-SG" sz="2800" b="1" dirty="0">
              <a:solidFill>
                <a:srgbClr val="FFFFFF"/>
              </a:solidFill>
              <a:latin typeface="Arial"/>
              <a:cs typeface="Arial"/>
            </a:endParaRPr>
          </a:p>
          <a:p>
            <a:pPr marL="268288" indent="-268288">
              <a:lnSpc>
                <a:spcPct val="120000"/>
              </a:lnSpc>
            </a:pPr>
            <a:endParaRPr lang="en-SG" sz="2800" b="1" dirty="0">
              <a:solidFill>
                <a:srgbClr val="FFFFFF"/>
              </a:solidFill>
              <a:latin typeface="Arial"/>
              <a:cs typeface="Arial"/>
            </a:endParaRPr>
          </a:p>
        </p:txBody>
      </p:sp>
      <p:pic>
        <p:nvPicPr>
          <p:cNvPr id="2" name="Picture 1"/>
          <p:cNvPicPr>
            <a:picLocks noChangeAspect="1"/>
          </p:cNvPicPr>
          <p:nvPr/>
        </p:nvPicPr>
        <p:blipFill>
          <a:blip r:embed="rId3"/>
          <a:stretch>
            <a:fillRect/>
          </a:stretch>
        </p:blipFill>
        <p:spPr>
          <a:xfrm>
            <a:off x="6156176" y="3933056"/>
            <a:ext cx="2593666" cy="2580134"/>
          </a:xfrm>
          <a:prstGeom prst="rect">
            <a:avLst/>
          </a:prstGeom>
        </p:spPr>
      </p:pic>
    </p:spTree>
    <p:extLst>
      <p:ext uri="{BB962C8B-B14F-4D97-AF65-F5344CB8AC3E}">
        <p14:creationId xmlns:p14="http://schemas.microsoft.com/office/powerpoint/2010/main" val="35856985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504" y="1775069"/>
            <a:ext cx="4464496" cy="3116270"/>
          </a:xfrm>
          <a:prstGeom prst="rect">
            <a:avLst/>
          </a:prstGeom>
        </p:spPr>
      </p:pic>
      <p:pic>
        <p:nvPicPr>
          <p:cNvPr id="5" name="Picture 4"/>
          <p:cNvPicPr>
            <a:picLocks noChangeAspect="1"/>
          </p:cNvPicPr>
          <p:nvPr/>
        </p:nvPicPr>
        <p:blipFill>
          <a:blip r:embed="rId4"/>
          <a:stretch>
            <a:fillRect/>
          </a:stretch>
        </p:blipFill>
        <p:spPr>
          <a:xfrm>
            <a:off x="4716016" y="1775069"/>
            <a:ext cx="4197601" cy="3116271"/>
          </a:xfrm>
          <a:prstGeom prst="rect">
            <a:avLst/>
          </a:prstGeom>
        </p:spPr>
      </p:pic>
    </p:spTree>
    <p:extLst>
      <p:ext uri="{BB962C8B-B14F-4D97-AF65-F5344CB8AC3E}">
        <p14:creationId xmlns:p14="http://schemas.microsoft.com/office/powerpoint/2010/main" val="17393757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206590" cy="6858000"/>
          </a:xfrm>
          <a:prstGeom prst="rect">
            <a:avLst/>
          </a:prstGeom>
        </p:spPr>
      </p:pic>
    </p:spTree>
    <p:extLst>
      <p:ext uri="{BB962C8B-B14F-4D97-AF65-F5344CB8AC3E}">
        <p14:creationId xmlns:p14="http://schemas.microsoft.com/office/powerpoint/2010/main" val="6807235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46" y="105013"/>
            <a:ext cx="8784976" cy="2663293"/>
          </a:xfrm>
          <a:prstGeom prst="rect">
            <a:avLst/>
          </a:prstGeom>
          <a:noFill/>
        </p:spPr>
        <p:txBody>
          <a:bodyPr wrap="square" rtlCol="0">
            <a:spAutoFit/>
          </a:bodyPr>
          <a:lstStyle/>
          <a:p>
            <a:pPr marL="268288" indent="-268288">
              <a:lnSpc>
                <a:spcPct val="120000"/>
              </a:lnSpc>
            </a:pPr>
            <a:r>
              <a:rPr lang="en-US" sz="2800" b="1" dirty="0">
                <a:solidFill>
                  <a:srgbClr val="FFFFFF"/>
                </a:solidFill>
                <a:latin typeface="Arial"/>
                <a:cs typeface="Arial"/>
              </a:rPr>
              <a:t>•</a:t>
            </a:r>
            <a:r>
              <a:rPr lang="en-US" sz="2800" b="1" dirty="0">
                <a:solidFill>
                  <a:srgbClr val="FFFFFF"/>
                </a:solidFill>
                <a:latin typeface="Arial"/>
                <a:cs typeface="Arial"/>
              </a:rPr>
              <a:t> Throw off your old sinful nature </a:t>
            </a:r>
            <a:r>
              <a:rPr lang="en-US" sz="2800" b="1" dirty="0" smtClean="0">
                <a:solidFill>
                  <a:srgbClr val="FFFFFF"/>
                </a:solidFill>
                <a:latin typeface="Arial"/>
                <a:cs typeface="Arial"/>
              </a:rPr>
              <a:t>and your former way </a:t>
            </a:r>
            <a:r>
              <a:rPr lang="en-US" sz="2800" b="1" dirty="0">
                <a:solidFill>
                  <a:srgbClr val="FFFFFF"/>
                </a:solidFill>
                <a:latin typeface="Arial"/>
                <a:cs typeface="Arial"/>
              </a:rPr>
              <a:t>of life </a:t>
            </a:r>
            <a:r>
              <a:rPr lang="en-US" sz="2800" b="1" dirty="0" smtClean="0">
                <a:solidFill>
                  <a:srgbClr val="FFFFFF"/>
                </a:solidFill>
                <a:latin typeface="Arial"/>
                <a:cs typeface="Arial"/>
              </a:rPr>
              <a:t>[4:22]</a:t>
            </a:r>
          </a:p>
          <a:p>
            <a:pPr marL="268288" indent="-268288">
              <a:lnSpc>
                <a:spcPct val="120000"/>
              </a:lnSpc>
            </a:pPr>
            <a:endParaRPr lang="en-SG" sz="2800" b="1" dirty="0">
              <a:solidFill>
                <a:srgbClr val="FFFFFF"/>
              </a:solidFill>
              <a:latin typeface="Arial"/>
              <a:cs typeface="Arial"/>
            </a:endParaRPr>
          </a:p>
          <a:p>
            <a:pPr marL="268288" indent="-268288">
              <a:lnSpc>
                <a:spcPct val="120000"/>
              </a:lnSpc>
            </a:pPr>
            <a:r>
              <a:rPr lang="en-US" sz="2800" b="1" dirty="0">
                <a:solidFill>
                  <a:srgbClr val="FFFFFF"/>
                </a:solidFill>
                <a:latin typeface="Arial"/>
                <a:cs typeface="Arial"/>
              </a:rPr>
              <a:t>•</a:t>
            </a:r>
            <a:r>
              <a:rPr lang="en-US" sz="2800" b="1" dirty="0">
                <a:solidFill>
                  <a:srgbClr val="FFFFFF"/>
                </a:solidFill>
                <a:latin typeface="Arial"/>
                <a:cs typeface="Arial"/>
              </a:rPr>
              <a:t> Put on your new nature, created to be like </a:t>
            </a:r>
            <a:r>
              <a:rPr lang="en-US" sz="2800" b="1" dirty="0" smtClean="0">
                <a:solidFill>
                  <a:srgbClr val="FFFFFF"/>
                </a:solidFill>
                <a:latin typeface="Arial"/>
                <a:cs typeface="Arial"/>
              </a:rPr>
              <a:t>God – truly </a:t>
            </a:r>
            <a:r>
              <a:rPr lang="en-US" sz="2800" b="1" dirty="0">
                <a:solidFill>
                  <a:srgbClr val="FFFFFF"/>
                </a:solidFill>
                <a:latin typeface="Arial"/>
                <a:cs typeface="Arial"/>
              </a:rPr>
              <a:t>righteous and holy </a:t>
            </a:r>
            <a:r>
              <a:rPr lang="en-US" sz="2800" b="1" dirty="0" smtClean="0">
                <a:solidFill>
                  <a:srgbClr val="FFFFFF"/>
                </a:solidFill>
                <a:latin typeface="Arial"/>
                <a:cs typeface="Arial"/>
              </a:rPr>
              <a:t>[4:24]</a:t>
            </a:r>
            <a:endParaRPr lang="en-SG" sz="2800" b="1" dirty="0">
              <a:solidFill>
                <a:srgbClr val="FFFFFF"/>
              </a:solidFill>
              <a:latin typeface="Arial"/>
              <a:cs typeface="Arial"/>
            </a:endParaRPr>
          </a:p>
        </p:txBody>
      </p:sp>
      <p:pic>
        <p:nvPicPr>
          <p:cNvPr id="2" name="Picture 1"/>
          <p:cNvPicPr>
            <a:picLocks noChangeAspect="1"/>
          </p:cNvPicPr>
          <p:nvPr/>
        </p:nvPicPr>
        <p:blipFill>
          <a:blip r:embed="rId3"/>
          <a:stretch>
            <a:fillRect/>
          </a:stretch>
        </p:blipFill>
        <p:spPr>
          <a:xfrm>
            <a:off x="3707904" y="2848000"/>
            <a:ext cx="5239406" cy="3821360"/>
          </a:xfrm>
          <a:prstGeom prst="rect">
            <a:avLst/>
          </a:prstGeom>
        </p:spPr>
      </p:pic>
    </p:spTree>
    <p:extLst>
      <p:ext uri="{BB962C8B-B14F-4D97-AF65-F5344CB8AC3E}">
        <p14:creationId xmlns:p14="http://schemas.microsoft.com/office/powerpoint/2010/main" val="16554363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476672"/>
            <a:ext cx="8784976" cy="5611792"/>
          </a:xfrm>
          <a:prstGeom prst="rect">
            <a:avLst/>
          </a:prstGeom>
          <a:noFill/>
        </p:spPr>
        <p:txBody>
          <a:bodyPr wrap="square" rtlCol="0">
            <a:spAutoFit/>
          </a:bodyPr>
          <a:lstStyle/>
          <a:p>
            <a:pPr>
              <a:lnSpc>
                <a:spcPct val="150000"/>
              </a:lnSpc>
            </a:pPr>
            <a:r>
              <a:rPr lang="en-US" sz="2800" b="1" dirty="0" smtClean="0">
                <a:solidFill>
                  <a:srgbClr val="FFFFFF"/>
                </a:solidFill>
                <a:latin typeface="Arial"/>
                <a:cs typeface="Arial"/>
              </a:rPr>
              <a:t>Ephesians 4:25-30</a:t>
            </a:r>
          </a:p>
          <a:p>
            <a:pPr>
              <a:lnSpc>
                <a:spcPct val="150000"/>
              </a:lnSpc>
            </a:pPr>
            <a:r>
              <a:rPr lang="en-US" sz="2800" b="1" dirty="0" smtClean="0">
                <a:solidFill>
                  <a:srgbClr val="FFFFFF"/>
                </a:solidFill>
                <a:latin typeface="Arial"/>
                <a:cs typeface="Arial"/>
              </a:rPr>
              <a:t>The </a:t>
            </a:r>
            <a:r>
              <a:rPr lang="en-US" sz="2800" b="1" dirty="0">
                <a:solidFill>
                  <a:srgbClr val="FFFFFF"/>
                </a:solidFill>
                <a:latin typeface="Arial"/>
                <a:cs typeface="Arial"/>
              </a:rPr>
              <a:t>new lifestyle as believers </a:t>
            </a:r>
            <a:endParaRPr lang="en-US" sz="2800" b="1" dirty="0" smtClean="0">
              <a:solidFill>
                <a:srgbClr val="FFFFFF"/>
              </a:solidFill>
              <a:latin typeface="Arial"/>
              <a:cs typeface="Arial"/>
            </a:endParaRPr>
          </a:p>
          <a:p>
            <a:pPr>
              <a:lnSpc>
                <a:spcPct val="150000"/>
              </a:lnSpc>
            </a:pPr>
            <a:endParaRPr lang="en-US" sz="2400" b="1" dirty="0" smtClean="0">
              <a:solidFill>
                <a:srgbClr val="FFFFFF"/>
              </a:solidFill>
              <a:latin typeface="Arial"/>
              <a:cs typeface="Arial"/>
            </a:endParaRPr>
          </a:p>
          <a:p>
            <a:pPr>
              <a:lnSpc>
                <a:spcPct val="150000"/>
              </a:lnSpc>
            </a:pPr>
            <a:r>
              <a:rPr lang="en-US" sz="2400" b="1" dirty="0">
                <a:solidFill>
                  <a:srgbClr val="FFFFFF"/>
                </a:solidFill>
                <a:latin typeface="Arial"/>
                <a:cs typeface="Arial"/>
              </a:rPr>
              <a:t>•</a:t>
            </a:r>
            <a:r>
              <a:rPr lang="en-US" sz="2400" b="1" dirty="0" smtClean="0">
                <a:solidFill>
                  <a:srgbClr val="FFFFFF"/>
                </a:solidFill>
                <a:latin typeface="Arial"/>
                <a:cs typeface="Arial"/>
              </a:rPr>
              <a:t> Not </a:t>
            </a:r>
            <a:r>
              <a:rPr lang="en-US" sz="2400" b="1" dirty="0">
                <a:solidFill>
                  <a:srgbClr val="FFFFFF"/>
                </a:solidFill>
                <a:latin typeface="Arial"/>
                <a:cs typeface="Arial"/>
              </a:rPr>
              <a:t>to </a:t>
            </a:r>
            <a:r>
              <a:rPr lang="en-US" sz="2400" b="1" dirty="0" smtClean="0">
                <a:solidFill>
                  <a:srgbClr val="FFFFFF"/>
                </a:solidFill>
                <a:latin typeface="Arial"/>
                <a:cs typeface="Arial"/>
              </a:rPr>
              <a:t>do: lie (25</a:t>
            </a:r>
            <a:r>
              <a:rPr lang="en-US" sz="2400" b="1" dirty="0">
                <a:solidFill>
                  <a:srgbClr val="FFFFFF"/>
                </a:solidFill>
                <a:latin typeface="Arial"/>
                <a:cs typeface="Arial"/>
              </a:rPr>
              <a:t>), steal </a:t>
            </a:r>
            <a:r>
              <a:rPr lang="en-US" sz="2400" b="1" dirty="0" smtClean="0">
                <a:solidFill>
                  <a:srgbClr val="FFFFFF"/>
                </a:solidFill>
                <a:latin typeface="Arial"/>
                <a:cs typeface="Arial"/>
              </a:rPr>
              <a:t>(28), use </a:t>
            </a:r>
            <a:r>
              <a:rPr lang="en-US" sz="2400" b="1" dirty="0">
                <a:solidFill>
                  <a:srgbClr val="FFFFFF"/>
                </a:solidFill>
                <a:latin typeface="Arial"/>
                <a:cs typeface="Arial"/>
              </a:rPr>
              <a:t>foul </a:t>
            </a:r>
            <a:r>
              <a:rPr lang="en-US" sz="2400" b="1" dirty="0" smtClean="0">
                <a:solidFill>
                  <a:srgbClr val="FFFFFF"/>
                </a:solidFill>
                <a:latin typeface="Arial"/>
                <a:cs typeface="Arial"/>
              </a:rPr>
              <a:t>language (29),</a:t>
            </a:r>
          </a:p>
          <a:p>
            <a:pPr>
              <a:lnSpc>
                <a:spcPct val="150000"/>
              </a:lnSpc>
            </a:pPr>
            <a:r>
              <a:rPr lang="en-US" sz="2400" b="1" dirty="0">
                <a:solidFill>
                  <a:srgbClr val="FFFFFF"/>
                </a:solidFill>
                <a:latin typeface="Arial"/>
                <a:cs typeface="Arial"/>
              </a:rPr>
              <a:t> </a:t>
            </a:r>
            <a:r>
              <a:rPr lang="en-US" sz="2400" b="1" dirty="0" smtClean="0">
                <a:solidFill>
                  <a:srgbClr val="FFFFFF"/>
                </a:solidFill>
                <a:latin typeface="Arial"/>
                <a:cs typeface="Arial"/>
              </a:rPr>
              <a:t>                   angrily </a:t>
            </a:r>
            <a:r>
              <a:rPr lang="en-US" sz="2400" b="1" dirty="0">
                <a:solidFill>
                  <a:srgbClr val="FFFFFF"/>
                </a:solidFill>
                <a:latin typeface="Arial"/>
                <a:cs typeface="Arial"/>
              </a:rPr>
              <a:t>abuse people </a:t>
            </a:r>
            <a:r>
              <a:rPr lang="en-US" sz="2400" b="1" dirty="0" smtClean="0">
                <a:solidFill>
                  <a:srgbClr val="FFFFFF"/>
                </a:solidFill>
                <a:latin typeface="Arial"/>
                <a:cs typeface="Arial"/>
              </a:rPr>
              <a:t>(31)</a:t>
            </a:r>
          </a:p>
          <a:p>
            <a:pPr>
              <a:lnSpc>
                <a:spcPct val="150000"/>
              </a:lnSpc>
            </a:pPr>
            <a:endParaRPr lang="en-US" sz="2400" b="1" dirty="0" smtClean="0">
              <a:solidFill>
                <a:srgbClr val="FFFFFF"/>
              </a:solidFill>
              <a:latin typeface="Arial"/>
              <a:cs typeface="Arial"/>
            </a:endParaRPr>
          </a:p>
          <a:p>
            <a:pPr>
              <a:lnSpc>
                <a:spcPct val="150000"/>
              </a:lnSpc>
            </a:pPr>
            <a:r>
              <a:rPr lang="en-US" sz="2400" b="1" dirty="0">
                <a:solidFill>
                  <a:srgbClr val="FFFFFF"/>
                </a:solidFill>
                <a:latin typeface="Arial"/>
                <a:cs typeface="Arial"/>
              </a:rPr>
              <a:t>•</a:t>
            </a:r>
            <a:r>
              <a:rPr lang="en-US" sz="2400" b="1" dirty="0" smtClean="0">
                <a:solidFill>
                  <a:srgbClr val="FFFFFF"/>
                </a:solidFill>
                <a:latin typeface="Arial"/>
                <a:cs typeface="Arial"/>
              </a:rPr>
              <a:t> To do: tell </a:t>
            </a:r>
            <a:r>
              <a:rPr lang="en-US" sz="2400" b="1" dirty="0">
                <a:solidFill>
                  <a:srgbClr val="FFFFFF"/>
                </a:solidFill>
                <a:latin typeface="Arial"/>
                <a:cs typeface="Arial"/>
              </a:rPr>
              <a:t>the truth </a:t>
            </a:r>
            <a:r>
              <a:rPr lang="en-US" sz="2400" b="1" dirty="0" smtClean="0">
                <a:solidFill>
                  <a:srgbClr val="FFFFFF"/>
                </a:solidFill>
                <a:latin typeface="Arial"/>
                <a:cs typeface="Arial"/>
              </a:rPr>
              <a:t>(25</a:t>
            </a:r>
            <a:r>
              <a:rPr lang="en-US" sz="2400" b="1" dirty="0">
                <a:solidFill>
                  <a:srgbClr val="FFFFFF"/>
                </a:solidFill>
                <a:latin typeface="Arial"/>
                <a:cs typeface="Arial"/>
              </a:rPr>
              <a:t>), work hard </a:t>
            </a:r>
            <a:r>
              <a:rPr lang="en-US" sz="2400" b="1" dirty="0" smtClean="0">
                <a:solidFill>
                  <a:srgbClr val="FFFFFF"/>
                </a:solidFill>
                <a:latin typeface="Arial"/>
                <a:cs typeface="Arial"/>
              </a:rPr>
              <a:t>(28),</a:t>
            </a:r>
          </a:p>
          <a:p>
            <a:pPr>
              <a:lnSpc>
                <a:spcPct val="150000"/>
              </a:lnSpc>
            </a:pPr>
            <a:r>
              <a:rPr lang="en-US" sz="2400" b="1" dirty="0">
                <a:solidFill>
                  <a:srgbClr val="FFFFFF"/>
                </a:solidFill>
                <a:latin typeface="Arial"/>
                <a:cs typeface="Arial"/>
              </a:rPr>
              <a:t> </a:t>
            </a:r>
            <a:r>
              <a:rPr lang="en-US" sz="2400" b="1" dirty="0" smtClean="0">
                <a:solidFill>
                  <a:srgbClr val="FFFFFF"/>
                </a:solidFill>
                <a:latin typeface="Arial"/>
                <a:cs typeface="Arial"/>
              </a:rPr>
              <a:t>             </a:t>
            </a:r>
            <a:r>
              <a:rPr lang="en-US" sz="2400" b="1" dirty="0">
                <a:solidFill>
                  <a:srgbClr val="FFFFFF"/>
                </a:solidFill>
                <a:latin typeface="Arial"/>
                <a:cs typeface="Arial"/>
              </a:rPr>
              <a:t>use edifying speech </a:t>
            </a:r>
            <a:r>
              <a:rPr lang="en-US" sz="2400" b="1" dirty="0" smtClean="0">
                <a:solidFill>
                  <a:srgbClr val="FFFFFF"/>
                </a:solidFill>
                <a:latin typeface="Arial"/>
                <a:cs typeface="Arial"/>
              </a:rPr>
              <a:t>(29), </a:t>
            </a:r>
            <a:r>
              <a:rPr lang="en-US" sz="2400" b="1" dirty="0">
                <a:solidFill>
                  <a:srgbClr val="FFFFFF"/>
                </a:solidFill>
                <a:latin typeface="Arial"/>
                <a:cs typeface="Arial"/>
              </a:rPr>
              <a:t>and forgive </a:t>
            </a:r>
            <a:r>
              <a:rPr lang="en-US" sz="2400" b="1" dirty="0" smtClean="0">
                <a:solidFill>
                  <a:srgbClr val="FFFFFF"/>
                </a:solidFill>
                <a:latin typeface="Arial"/>
                <a:cs typeface="Arial"/>
              </a:rPr>
              <a:t>(32)</a:t>
            </a:r>
            <a:endParaRPr lang="en-SG" sz="2400" b="1" dirty="0">
              <a:solidFill>
                <a:srgbClr val="FFFFFF"/>
              </a:solidFill>
              <a:latin typeface="Arial"/>
              <a:cs typeface="Arial"/>
            </a:endParaRPr>
          </a:p>
          <a:p>
            <a:pPr>
              <a:lnSpc>
                <a:spcPct val="200000"/>
              </a:lnSpc>
            </a:pPr>
            <a:endParaRPr lang="en-SG" sz="2800" b="1" dirty="0">
              <a:solidFill>
                <a:srgbClr val="FFFFFF"/>
              </a:solidFill>
              <a:latin typeface="Arial"/>
              <a:cs typeface="Arial"/>
            </a:endParaRPr>
          </a:p>
        </p:txBody>
      </p:sp>
      <p:pic>
        <p:nvPicPr>
          <p:cNvPr id="3" name="Picture 2"/>
          <p:cNvPicPr>
            <a:picLocks noChangeAspect="1"/>
          </p:cNvPicPr>
          <p:nvPr/>
        </p:nvPicPr>
        <p:blipFill>
          <a:blip r:embed="rId3"/>
          <a:stretch>
            <a:fillRect/>
          </a:stretch>
        </p:blipFill>
        <p:spPr>
          <a:xfrm>
            <a:off x="5975028" y="116632"/>
            <a:ext cx="3060600" cy="2232248"/>
          </a:xfrm>
          <a:prstGeom prst="rect">
            <a:avLst/>
          </a:prstGeom>
        </p:spPr>
      </p:pic>
    </p:spTree>
    <p:extLst>
      <p:ext uri="{BB962C8B-B14F-4D97-AF65-F5344CB8AC3E}">
        <p14:creationId xmlns:p14="http://schemas.microsoft.com/office/powerpoint/2010/main" val="1132877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99392"/>
            <a:ext cx="8856984" cy="4740785"/>
          </a:xfrm>
          <a:prstGeom prst="rect">
            <a:avLst/>
          </a:prstGeom>
          <a:noFill/>
        </p:spPr>
        <p:txBody>
          <a:bodyPr wrap="square" rtlCol="0">
            <a:spAutoFit/>
          </a:bodyPr>
          <a:lstStyle/>
          <a:p>
            <a:pPr>
              <a:lnSpc>
                <a:spcPct val="200000"/>
              </a:lnSpc>
            </a:pPr>
            <a:r>
              <a:rPr lang="en-US" sz="3200" b="1" dirty="0">
                <a:solidFill>
                  <a:srgbClr val="FFFFFF"/>
                </a:solidFill>
                <a:latin typeface="Arial"/>
                <a:cs typeface="Arial"/>
              </a:rPr>
              <a:t>Ephesians </a:t>
            </a:r>
            <a:r>
              <a:rPr lang="en-US" sz="3200" b="1" dirty="0" smtClean="0">
                <a:solidFill>
                  <a:srgbClr val="FFFFFF"/>
                </a:solidFill>
                <a:latin typeface="Arial"/>
                <a:cs typeface="Arial"/>
              </a:rPr>
              <a:t>4:29</a:t>
            </a:r>
          </a:p>
          <a:p>
            <a:pPr>
              <a:lnSpc>
                <a:spcPct val="200000"/>
              </a:lnSpc>
            </a:pPr>
            <a:endParaRPr lang="en-US" sz="3200" b="1" dirty="0" smtClean="0">
              <a:solidFill>
                <a:srgbClr val="FFFFFF"/>
              </a:solidFill>
              <a:latin typeface="Arial"/>
              <a:cs typeface="Arial"/>
            </a:endParaRPr>
          </a:p>
          <a:p>
            <a:pPr>
              <a:lnSpc>
                <a:spcPct val="120000"/>
              </a:lnSpc>
            </a:pPr>
            <a:r>
              <a:rPr lang="en-US" sz="2800" b="1" dirty="0">
                <a:solidFill>
                  <a:srgbClr val="FFFFFF"/>
                </a:solidFill>
                <a:latin typeface="Arial"/>
                <a:cs typeface="Arial"/>
              </a:rPr>
              <a:t>"Let no unwholesome word proceed from your mouth, but only such a word as is good for edification according to the need of the moment, so that it will give grace to those who hear</a:t>
            </a:r>
            <a:r>
              <a:rPr lang="en-US" sz="2800" b="1" dirty="0">
                <a:solidFill>
                  <a:srgbClr val="FFFFFF"/>
                </a:solidFill>
                <a:latin typeface="Arial"/>
                <a:cs typeface="Arial"/>
              </a:rPr>
              <a:t>"</a:t>
            </a:r>
            <a:r>
              <a:rPr lang="en-US" sz="2800" b="1" dirty="0" smtClean="0">
                <a:solidFill>
                  <a:srgbClr val="FFFFFF"/>
                </a:solidFill>
                <a:latin typeface="Arial"/>
                <a:cs typeface="Arial"/>
              </a:rPr>
              <a:t> [NASB]</a:t>
            </a:r>
          </a:p>
          <a:p>
            <a:pPr>
              <a:lnSpc>
                <a:spcPct val="150000"/>
              </a:lnSpc>
            </a:pPr>
            <a:endParaRPr lang="en-US" sz="2800" b="1" dirty="0">
              <a:solidFill>
                <a:srgbClr val="FFFFFF"/>
              </a:solidFill>
              <a:latin typeface="Arial"/>
              <a:cs typeface="Arial"/>
            </a:endParaRPr>
          </a:p>
        </p:txBody>
      </p:sp>
      <p:pic>
        <p:nvPicPr>
          <p:cNvPr id="3" name="Picture 2"/>
          <p:cNvPicPr>
            <a:picLocks noChangeAspect="1"/>
          </p:cNvPicPr>
          <p:nvPr/>
        </p:nvPicPr>
        <p:blipFill>
          <a:blip r:embed="rId3"/>
          <a:stretch>
            <a:fillRect/>
          </a:stretch>
        </p:blipFill>
        <p:spPr>
          <a:xfrm>
            <a:off x="6567402" y="116633"/>
            <a:ext cx="2468225" cy="1800200"/>
          </a:xfrm>
          <a:prstGeom prst="rect">
            <a:avLst/>
          </a:prstGeom>
        </p:spPr>
      </p:pic>
    </p:spTree>
    <p:extLst>
      <p:ext uri="{BB962C8B-B14F-4D97-AF65-F5344CB8AC3E}">
        <p14:creationId xmlns:p14="http://schemas.microsoft.com/office/powerpoint/2010/main" val="6340218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38107"/>
            <a:ext cx="9144000" cy="4401205"/>
          </a:xfrm>
          <a:prstGeom prst="rect">
            <a:avLst/>
          </a:prstGeom>
          <a:noFill/>
        </p:spPr>
        <p:txBody>
          <a:bodyPr wrap="square" rtlCol="0">
            <a:spAutoFit/>
          </a:bodyPr>
          <a:lstStyle/>
          <a:p>
            <a:r>
              <a:rPr lang="en-US" sz="2800" b="1" dirty="0">
                <a:solidFill>
                  <a:srgbClr val="FFFFFF"/>
                </a:solidFill>
                <a:latin typeface="Arial"/>
                <a:cs typeface="Arial"/>
              </a:rPr>
              <a:t>I.</a:t>
            </a:r>
            <a:r>
              <a:rPr lang="en-US" sz="2800" b="1" dirty="0" smtClean="0">
                <a:solidFill>
                  <a:srgbClr val="FFFFFF"/>
                </a:solidFill>
                <a:latin typeface="Arial"/>
                <a:cs typeface="Arial"/>
              </a:rPr>
              <a:t> Speak </a:t>
            </a:r>
            <a:r>
              <a:rPr lang="en-US" sz="2800" b="1" dirty="0">
                <a:solidFill>
                  <a:srgbClr val="FFFFFF"/>
                </a:solidFill>
                <a:latin typeface="Arial"/>
                <a:cs typeface="Arial"/>
              </a:rPr>
              <a:t>to other believers </a:t>
            </a:r>
            <a:r>
              <a:rPr lang="en-US" sz="2800" b="1" dirty="0" smtClean="0">
                <a:solidFill>
                  <a:srgbClr val="FFFFFF"/>
                </a:solidFill>
                <a:latin typeface="Arial"/>
                <a:cs typeface="Arial"/>
              </a:rPr>
              <a:t>harmlessly</a:t>
            </a:r>
          </a:p>
          <a:p>
            <a:r>
              <a:rPr lang="en-US" sz="2800" b="1" dirty="0" smtClean="0">
                <a:solidFill>
                  <a:srgbClr val="FFFFFF"/>
                </a:solidFill>
                <a:latin typeface="Arial"/>
                <a:cs typeface="Arial"/>
              </a:rPr>
              <a:t>  </a:t>
            </a:r>
          </a:p>
          <a:p>
            <a:endParaRPr lang="en-US" sz="2800" b="1" dirty="0" smtClean="0">
              <a:solidFill>
                <a:srgbClr val="FFFFFF"/>
              </a:solidFill>
              <a:latin typeface="Arial"/>
              <a:cs typeface="Arial"/>
            </a:endParaRPr>
          </a:p>
          <a:p>
            <a:pPr marL="630238" indent="-630238"/>
            <a:endParaRPr lang="en-US" sz="2800" b="1" dirty="0" smtClean="0">
              <a:solidFill>
                <a:srgbClr val="FFFFFF"/>
              </a:solidFill>
              <a:latin typeface="Arial"/>
              <a:cs typeface="Arial"/>
            </a:endParaRPr>
          </a:p>
          <a:p>
            <a:pPr marL="630238" indent="-630238"/>
            <a:r>
              <a:rPr lang="en-US" sz="2800" b="1" dirty="0">
                <a:solidFill>
                  <a:srgbClr val="FFFFFF"/>
                </a:solidFill>
                <a:latin typeface="Arial"/>
                <a:cs typeface="Arial"/>
              </a:rPr>
              <a:t> </a:t>
            </a:r>
            <a:r>
              <a:rPr lang="en-US" sz="2800" b="1" dirty="0" smtClean="0">
                <a:solidFill>
                  <a:srgbClr val="FFFFFF"/>
                </a:solidFill>
                <a:latin typeface="Arial"/>
                <a:cs typeface="Arial"/>
              </a:rPr>
              <a:t>  • Speak </a:t>
            </a:r>
            <a:r>
              <a:rPr lang="en-US" sz="2800" b="1" dirty="0">
                <a:solidFill>
                  <a:srgbClr val="FFFFFF"/>
                </a:solidFill>
                <a:latin typeface="Arial"/>
                <a:cs typeface="Arial"/>
              </a:rPr>
              <a:t>no unwholesome talk out of your </a:t>
            </a:r>
            <a:r>
              <a:rPr lang="en-US" sz="2800" b="1" dirty="0" smtClean="0">
                <a:solidFill>
                  <a:srgbClr val="FFFFFF"/>
                </a:solidFill>
                <a:latin typeface="Arial"/>
                <a:cs typeface="Arial"/>
              </a:rPr>
              <a:t>mouths </a:t>
            </a:r>
          </a:p>
          <a:p>
            <a:pPr marL="630238" indent="-630238"/>
            <a:r>
              <a:rPr lang="en-US" sz="2800" b="1" dirty="0">
                <a:solidFill>
                  <a:srgbClr val="FFFFFF"/>
                </a:solidFill>
                <a:latin typeface="Arial"/>
                <a:cs typeface="Arial"/>
              </a:rPr>
              <a:t> </a:t>
            </a:r>
            <a:r>
              <a:rPr lang="en-US" sz="2800" b="1" dirty="0" smtClean="0">
                <a:solidFill>
                  <a:srgbClr val="FFFFFF"/>
                </a:solidFill>
                <a:latin typeface="Arial"/>
                <a:cs typeface="Arial"/>
              </a:rPr>
              <a:t>        (v. 29a)</a:t>
            </a:r>
          </a:p>
          <a:p>
            <a:pPr marL="630238" indent="-630238"/>
            <a:r>
              <a:rPr lang="en-US" sz="2800" b="1" dirty="0">
                <a:solidFill>
                  <a:srgbClr val="FFFFFF"/>
                </a:solidFill>
                <a:latin typeface="Arial"/>
                <a:cs typeface="Arial"/>
              </a:rPr>
              <a:t> </a:t>
            </a:r>
            <a:endParaRPr lang="en-US" sz="2800" b="1" dirty="0" smtClean="0">
              <a:solidFill>
                <a:srgbClr val="FFFFFF"/>
              </a:solidFill>
              <a:latin typeface="Arial"/>
              <a:cs typeface="Arial"/>
            </a:endParaRPr>
          </a:p>
          <a:p>
            <a:pPr marL="630238" indent="-630238"/>
            <a:r>
              <a:rPr lang="en-US" sz="2800" b="1" dirty="0">
                <a:solidFill>
                  <a:srgbClr val="FFFFFF"/>
                </a:solidFill>
                <a:latin typeface="Arial"/>
                <a:cs typeface="Arial"/>
              </a:rPr>
              <a:t> </a:t>
            </a:r>
            <a:r>
              <a:rPr lang="en-US" sz="2800" b="1" dirty="0" smtClean="0">
                <a:solidFill>
                  <a:srgbClr val="FFFFFF"/>
                </a:solidFill>
                <a:latin typeface="Arial"/>
                <a:cs typeface="Arial"/>
              </a:rPr>
              <a:t>  • “Unwholesome” </a:t>
            </a:r>
            <a:r>
              <a:rPr lang="en-US" sz="2800" b="1" dirty="0">
                <a:solidFill>
                  <a:srgbClr val="FFFFFF"/>
                </a:solidFill>
                <a:latin typeface="Arial"/>
                <a:cs typeface="Arial"/>
              </a:rPr>
              <a:t>means </a:t>
            </a:r>
            <a:r>
              <a:rPr lang="en-US" sz="2800" b="1" dirty="0" smtClean="0">
                <a:solidFill>
                  <a:srgbClr val="FFFFFF"/>
                </a:solidFill>
                <a:latin typeface="Arial"/>
                <a:cs typeface="Arial"/>
              </a:rPr>
              <a:t>literal </a:t>
            </a:r>
            <a:r>
              <a:rPr lang="en-US" sz="2800" b="1" dirty="0">
                <a:solidFill>
                  <a:srgbClr val="FFFFFF"/>
                </a:solidFill>
                <a:latin typeface="Arial"/>
                <a:cs typeface="Arial"/>
              </a:rPr>
              <a:t>sense of rotten or </a:t>
            </a:r>
            <a:r>
              <a:rPr lang="en-US" sz="2800" b="1" dirty="0" smtClean="0">
                <a:solidFill>
                  <a:srgbClr val="FFFFFF"/>
                </a:solidFill>
                <a:latin typeface="Arial"/>
                <a:cs typeface="Arial"/>
              </a:rPr>
              <a:t>decay and figuratively </a:t>
            </a:r>
            <a:r>
              <a:rPr lang="en-US" sz="2800" b="1" dirty="0">
                <a:solidFill>
                  <a:srgbClr val="FFFFFF"/>
                </a:solidFill>
                <a:latin typeface="Arial"/>
                <a:cs typeface="Arial"/>
              </a:rPr>
              <a:t>of bad, evil, foul, unwholesome</a:t>
            </a:r>
            <a:r>
              <a:rPr lang="en-US" sz="2800" b="1" dirty="0" smtClean="0">
                <a:solidFill>
                  <a:srgbClr val="FFFFFF"/>
                </a:solidFill>
                <a:latin typeface="Arial"/>
                <a:cs typeface="Arial"/>
              </a:rPr>
              <a:t>.</a:t>
            </a:r>
            <a:endParaRPr lang="en-SG" sz="3200" b="1" dirty="0">
              <a:solidFill>
                <a:srgbClr val="FFFFFF"/>
              </a:solidFill>
              <a:latin typeface="Arial"/>
              <a:cs typeface="Arial"/>
            </a:endParaRPr>
          </a:p>
        </p:txBody>
      </p:sp>
      <p:pic>
        <p:nvPicPr>
          <p:cNvPr id="2" name="Picture 1"/>
          <p:cNvPicPr>
            <a:picLocks noChangeAspect="1"/>
          </p:cNvPicPr>
          <p:nvPr/>
        </p:nvPicPr>
        <p:blipFill>
          <a:blip r:embed="rId3"/>
          <a:stretch>
            <a:fillRect/>
          </a:stretch>
        </p:blipFill>
        <p:spPr>
          <a:xfrm>
            <a:off x="6563071" y="71645"/>
            <a:ext cx="2558636" cy="1701172"/>
          </a:xfrm>
          <a:prstGeom prst="rect">
            <a:avLst/>
          </a:prstGeom>
        </p:spPr>
      </p:pic>
    </p:spTree>
    <p:extLst>
      <p:ext uri="{BB962C8B-B14F-4D97-AF65-F5344CB8AC3E}">
        <p14:creationId xmlns:p14="http://schemas.microsoft.com/office/powerpoint/2010/main" val="278015636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1314</TotalTime>
  <Words>882</Words>
  <Application>Microsoft Macintosh PowerPoint</Application>
  <PresentationFormat>On-screen Show (4:3)</PresentationFormat>
  <Paragraphs>108</Paragraphs>
  <Slides>25</Slides>
  <Notes>24</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Office Theme</vt:lpstr>
      <vt:lpstr>Orbit</vt:lpstr>
      <vt:lpstr>33_Blank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NT Preaching link at BibleStudyDownloads.org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Harrison</dc:creator>
  <cp:lastModifiedBy>Rick Griffith</cp:lastModifiedBy>
  <cp:revision>64</cp:revision>
  <cp:lastPrinted>2017-03-27T14:55:00Z</cp:lastPrinted>
  <dcterms:created xsi:type="dcterms:W3CDTF">2017-03-27T12:18:58Z</dcterms:created>
  <dcterms:modified xsi:type="dcterms:W3CDTF">2017-06-10T14:38:36Z</dcterms:modified>
</cp:coreProperties>
</file>