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3" r:id="rId4"/>
    <p:sldId id="264" r:id="rId5"/>
    <p:sldId id="267" r:id="rId6"/>
    <p:sldId id="265" r:id="rId7"/>
    <p:sldId id="266" r:id="rId8"/>
    <p:sldId id="268" r:id="rId9"/>
    <p:sldId id="261" r:id="rId10"/>
    <p:sldId id="269" r:id="rId11"/>
    <p:sldId id="270" r:id="rId12"/>
    <p:sldId id="271" r:id="rId13"/>
    <p:sldId id="262" r:id="rId14"/>
    <p:sldId id="272" r:id="rId15"/>
    <p:sldId id="273" r:id="rId16"/>
    <p:sldId id="260" r:id="rId17"/>
    <p:sldId id="257" r:id="rId18"/>
    <p:sldId id="282" r:id="rId19"/>
    <p:sldId id="283" r:id="rId20"/>
    <p:sldId id="287" r:id="rId21"/>
    <p:sldId id="284" r:id="rId22"/>
    <p:sldId id="285" r:id="rId23"/>
    <p:sldId id="286" r:id="rId24"/>
    <p:sldId id="281" r:id="rId25"/>
    <p:sldId id="275" r:id="rId26"/>
    <p:sldId id="276" r:id="rId27"/>
    <p:sldId id="25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E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70" autoAdjust="0"/>
    <p:restoredTop sz="94560" autoAdjust="0"/>
  </p:normalViewPr>
  <p:slideViewPr>
    <p:cSldViewPr>
      <p:cViewPr varScale="1">
        <p:scale>
          <a:sx n="58" d="100"/>
          <a:sy n="58" d="100"/>
        </p:scale>
        <p:origin x="-8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6D96-7182-46C2-896D-A2529E319702}" type="datetimeFigureOut">
              <a:rPr lang="en-US" smtClean="0"/>
              <a:t>23/9/12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66F9-5ABB-4398-9640-F88A369F7D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6D96-7182-46C2-896D-A2529E319702}" type="datetimeFigureOut">
              <a:rPr lang="en-US" smtClean="0"/>
              <a:t>23/9/12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66F9-5ABB-4398-9640-F88A369F7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6D96-7182-46C2-896D-A2529E319702}" type="datetimeFigureOut">
              <a:rPr lang="en-US" smtClean="0"/>
              <a:t>23/9/12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66F9-5ABB-4398-9640-F88A369F7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6D96-7182-46C2-896D-A2529E319702}" type="datetimeFigureOut">
              <a:rPr lang="en-US" smtClean="0"/>
              <a:t>23/9/12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66F9-5ABB-4398-9640-F88A369F7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6D96-7182-46C2-896D-A2529E319702}" type="datetimeFigureOut">
              <a:rPr lang="en-US" smtClean="0"/>
              <a:t>23/9/12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5C866F9-5ABB-4398-9640-F88A369F7D2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6D96-7182-46C2-896D-A2529E319702}" type="datetimeFigureOut">
              <a:rPr lang="en-US" smtClean="0"/>
              <a:t>23/9/12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66F9-5ABB-4398-9640-F88A369F7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6D96-7182-46C2-896D-A2529E319702}" type="datetimeFigureOut">
              <a:rPr lang="en-US" smtClean="0"/>
              <a:t>23/9/12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66F9-5ABB-4398-9640-F88A369F7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6D96-7182-46C2-896D-A2529E319702}" type="datetimeFigureOut">
              <a:rPr lang="en-US" smtClean="0"/>
              <a:t>23/9/12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66F9-5ABB-4398-9640-F88A369F7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6D96-7182-46C2-896D-A2529E319702}" type="datetimeFigureOut">
              <a:rPr lang="en-US" smtClean="0"/>
              <a:t>23/9/12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66F9-5ABB-4398-9640-F88A369F7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6D96-7182-46C2-896D-A2529E319702}" type="datetimeFigureOut">
              <a:rPr lang="en-US" smtClean="0"/>
              <a:t>23/9/12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66F9-5ABB-4398-9640-F88A369F7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6D96-7182-46C2-896D-A2529E319702}" type="datetimeFigureOut">
              <a:rPr lang="en-US" smtClean="0"/>
              <a:t>23/9/12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66F9-5ABB-4398-9640-F88A369F7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F06D96-7182-46C2-896D-A2529E319702}" type="datetimeFigureOut">
              <a:rPr lang="en-US" smtClean="0"/>
              <a:t>23/9/12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C866F9-5ABB-4398-9640-F88A369F7D2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glow rad="152400">
              <a:schemeClr val="bg1">
                <a:alpha val="88000"/>
              </a:schemeClr>
            </a:glow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600" kern="1200">
          <a:solidFill>
            <a:schemeClr val="tx1"/>
          </a:solidFill>
          <a:effectLst>
            <a:glow rad="152400">
              <a:schemeClr val="bg1">
                <a:alpha val="88000"/>
              </a:schemeClr>
            </a:glow>
          </a:effectLst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effectLst>
            <a:glow rad="152400">
              <a:schemeClr val="bg1">
                <a:alpha val="88000"/>
              </a:schemeClr>
            </a:glow>
          </a:effectLst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800" kern="1200">
          <a:solidFill>
            <a:schemeClr val="tx1"/>
          </a:solidFill>
          <a:effectLst>
            <a:glow rad="152400">
              <a:schemeClr val="bg1">
                <a:alpha val="88000"/>
              </a:schemeClr>
            </a:glow>
          </a:effectLst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800" kern="1200">
          <a:solidFill>
            <a:schemeClr val="tx1"/>
          </a:solidFill>
          <a:effectLst>
            <a:glow rad="152400">
              <a:schemeClr val="bg1">
                <a:alpha val="88000"/>
              </a:schemeClr>
            </a:glow>
          </a:effectLst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800" kern="1200">
          <a:solidFill>
            <a:schemeClr val="tx1"/>
          </a:solidFill>
          <a:effectLst>
            <a:glow rad="152400">
              <a:schemeClr val="bg1">
                <a:alpha val="88000"/>
              </a:schemeClr>
            </a:glow>
          </a:effectLst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eccasaurusrawr.files.wordpress.com/2011/05/5176958216_0fba02d12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5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905000"/>
            <a:ext cx="8610600" cy="2251579"/>
          </a:xfrm>
        </p:spPr>
        <p:txBody>
          <a:bodyPr/>
          <a:lstStyle/>
          <a:p>
            <a:r>
              <a:rPr lang="en-US" sz="6000" dirty="0"/>
              <a:t>out with the </a:t>
            </a:r>
            <a:r>
              <a:rPr lang="en-US" sz="6000" dirty="0" smtClean="0"/>
              <a:t>old, in with the new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14800"/>
            <a:ext cx="6172200" cy="112333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4:17-32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36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535470"/>
            <a:ext cx="4800599" cy="530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New Self:</a:t>
            </a:r>
            <a:br>
              <a:rPr lang="en-US" dirty="0" smtClean="0"/>
            </a:br>
            <a:r>
              <a:rPr lang="en-US" dirty="0" smtClean="0"/>
              <a:t>Your Life in Christ (20-24)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62200" y="1535470"/>
            <a:ext cx="4495800" cy="4709160"/>
          </a:xfrm>
        </p:spPr>
        <p:txBody>
          <a:bodyPr vert="horz"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Knowledge</a:t>
            </a:r>
            <a:r>
              <a:rPr lang="en-US" dirty="0"/>
              <a:t> of the Truth in Jesus (21)</a:t>
            </a:r>
          </a:p>
        </p:txBody>
      </p:sp>
    </p:spTree>
    <p:extLst>
      <p:ext uri="{BB962C8B-B14F-4D97-AF65-F5344CB8AC3E}">
        <p14:creationId xmlns:p14="http://schemas.microsoft.com/office/powerpoint/2010/main" val="258054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3" t="12578" r="11938" b="19135"/>
          <a:stretch/>
        </p:blipFill>
        <p:spPr bwMode="auto">
          <a:xfrm>
            <a:off x="2971800" y="2714392"/>
            <a:ext cx="4924288" cy="414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New Self:</a:t>
            </a:r>
            <a:br>
              <a:rPr lang="en-US" dirty="0" smtClean="0"/>
            </a:br>
            <a:r>
              <a:rPr lang="en-US" dirty="0" smtClean="0"/>
              <a:t>Your Life in Christ (20-24)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Put off</a:t>
            </a:r>
            <a:r>
              <a:rPr lang="en-US" dirty="0"/>
              <a:t> the corrupt old self ruled by deceitful desires (22)</a:t>
            </a:r>
          </a:p>
        </p:txBody>
      </p:sp>
    </p:spTree>
    <p:extLst>
      <p:ext uri="{BB962C8B-B14F-4D97-AF65-F5344CB8AC3E}">
        <p14:creationId xmlns:p14="http://schemas.microsoft.com/office/powerpoint/2010/main" val="258054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89364"/>
            <a:ext cx="7158181" cy="536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New Self:</a:t>
            </a:r>
            <a:br>
              <a:rPr lang="en-US" dirty="0" smtClean="0"/>
            </a:br>
            <a:r>
              <a:rPr lang="en-US" dirty="0" smtClean="0"/>
              <a:t>Your Life in Christ (20-24)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530928"/>
            <a:ext cx="7160490" cy="4709160"/>
          </a:xfrm>
        </p:spPr>
        <p:txBody>
          <a:bodyPr vert="horz">
            <a:normAutofit/>
          </a:bodyPr>
          <a:lstStyle/>
          <a:p>
            <a:endParaRPr lang="en-US" dirty="0"/>
          </a:p>
          <a:p>
            <a:r>
              <a:rPr lang="en-US" dirty="0"/>
              <a:t>Made New in the </a:t>
            </a:r>
            <a:r>
              <a:rPr lang="en-US" dirty="0">
                <a:solidFill>
                  <a:srgbClr val="FFFF00"/>
                </a:solidFill>
              </a:rPr>
              <a:t>Attitude</a:t>
            </a:r>
            <a:r>
              <a:rPr lang="en-US" dirty="0"/>
              <a:t> of Our Minds (23)</a:t>
            </a:r>
          </a:p>
        </p:txBody>
      </p:sp>
    </p:spTree>
    <p:extLst>
      <p:ext uri="{BB962C8B-B14F-4D97-AF65-F5344CB8AC3E}">
        <p14:creationId xmlns:p14="http://schemas.microsoft.com/office/powerpoint/2010/main" val="258054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New Self:</a:t>
            </a:r>
            <a:br>
              <a:rPr lang="en-US" dirty="0" smtClean="0"/>
            </a:br>
            <a:r>
              <a:rPr lang="en-US" dirty="0" smtClean="0"/>
              <a:t>Your Life in Christ (20-24)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11575" r="36206" b="12564"/>
          <a:stretch/>
        </p:blipFill>
        <p:spPr bwMode="auto">
          <a:xfrm>
            <a:off x="3429000" y="2646217"/>
            <a:ext cx="4572000" cy="418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44040"/>
            <a:ext cx="8229600" cy="4709160"/>
          </a:xfrm>
        </p:spPr>
        <p:txBody>
          <a:bodyPr vert="horz"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Put </a:t>
            </a:r>
            <a:r>
              <a:rPr lang="en-US" dirty="0">
                <a:solidFill>
                  <a:srgbClr val="FFFF00"/>
                </a:solidFill>
              </a:rPr>
              <a:t>on</a:t>
            </a:r>
            <a:r>
              <a:rPr lang="en-US" dirty="0"/>
              <a:t> the new self who is righteous and holy like God (24)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"/>
          <a:stretch/>
        </p:blipFill>
        <p:spPr bwMode="auto">
          <a:xfrm>
            <a:off x="0" y="-17860"/>
            <a:ext cx="9144000" cy="685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Average American Every 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endParaRPr lang="en-US" dirty="0"/>
          </a:p>
          <a:p>
            <a:r>
              <a:rPr lang="en-US" dirty="0"/>
              <a:t>Watches Four Hours of Television</a:t>
            </a:r>
          </a:p>
          <a:p>
            <a:endParaRPr lang="en-US" dirty="0"/>
          </a:p>
          <a:p>
            <a:r>
              <a:rPr lang="en-US" dirty="0"/>
              <a:t>Sees 5,000 Advertisements</a:t>
            </a:r>
          </a:p>
          <a:p>
            <a:endParaRPr lang="en-US" dirty="0"/>
          </a:p>
          <a:p>
            <a:r>
              <a:rPr lang="en-US" dirty="0"/>
              <a:t>Spends 8 ½ Hours Before a Digital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Some Food for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296400" cy="6172200"/>
          </a:xfrm>
        </p:spPr>
        <p:txBody>
          <a:bodyPr vert="horz">
            <a:noAutofit/>
          </a:bodyPr>
          <a:lstStyle/>
          <a:p>
            <a:r>
              <a:rPr lang="en-US" sz="3200" dirty="0" smtClean="0"/>
              <a:t>How </a:t>
            </a:r>
            <a:r>
              <a:rPr lang="en-US" sz="3200" dirty="0"/>
              <a:t>do you spend your time and </a:t>
            </a:r>
            <a:r>
              <a:rPr lang="en-US" sz="3200" dirty="0" smtClean="0"/>
              <a:t>money</a:t>
            </a:r>
            <a:r>
              <a:rPr lang="en-US" sz="3200" dirty="0"/>
              <a:t>?</a:t>
            </a:r>
          </a:p>
          <a:p>
            <a:endParaRPr lang="en-US" sz="3200" dirty="0"/>
          </a:p>
          <a:p>
            <a:r>
              <a:rPr lang="en-US" sz="3200" dirty="0"/>
              <a:t>With whom do you spend it?</a:t>
            </a:r>
          </a:p>
          <a:p>
            <a:endParaRPr lang="en-US" sz="3200" dirty="0"/>
          </a:p>
          <a:p>
            <a:r>
              <a:rPr lang="en-US" sz="3200" dirty="0"/>
              <a:t>What and who do you talk about the most?</a:t>
            </a:r>
          </a:p>
          <a:p>
            <a:endParaRPr lang="en-US" sz="3200" dirty="0"/>
          </a:p>
          <a:p>
            <a:r>
              <a:rPr lang="en-US" sz="3200" dirty="0"/>
              <a:t>How much time do you devote to filling your mind with God’s perspective and spending time with His people?</a:t>
            </a:r>
          </a:p>
        </p:txBody>
      </p:sp>
    </p:spTree>
    <p:extLst>
      <p:ext uri="{BB962C8B-B14F-4D97-AF65-F5344CB8AC3E}">
        <p14:creationId xmlns:p14="http://schemas.microsoft.com/office/powerpoint/2010/main" val="16387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30617"/>
            <a:ext cx="6172200" cy="688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2908"/>
            <a:ext cx="6172200" cy="3169669"/>
          </a:xfrm>
        </p:spPr>
        <p:txBody>
          <a:bodyPr>
            <a:noAutofit/>
          </a:bodyPr>
          <a:lstStyle/>
          <a:p>
            <a:r>
              <a:rPr lang="en-US" sz="3700" dirty="0" smtClean="0">
                <a:solidFill>
                  <a:srgbClr val="FFFFFF"/>
                </a:solidFill>
              </a:rPr>
              <a:t>Living Out Your New Life in Christ (25-32)</a:t>
            </a:r>
            <a:endParaRPr lang="en-US" sz="3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9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609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33ED49"/>
                </a:solidFill>
              </a:rPr>
              <a:t>Contrasting the </a:t>
            </a:r>
            <a:r>
              <a:rPr lang="en-US" sz="3600" dirty="0" smtClean="0">
                <a:solidFill>
                  <a:srgbClr val="FFFFFF"/>
                </a:solidFill>
              </a:rPr>
              <a:t>Old </a:t>
            </a:r>
            <a:r>
              <a:rPr lang="en-US" sz="3600" dirty="0" smtClean="0">
                <a:solidFill>
                  <a:srgbClr val="33ED49"/>
                </a:solidFill>
              </a:rPr>
              <a:t>and </a:t>
            </a:r>
            <a:r>
              <a:rPr lang="en-US" sz="3600" dirty="0" smtClean="0">
                <a:solidFill>
                  <a:schemeClr val="tx1"/>
                </a:solidFill>
              </a:rPr>
              <a:t>New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33ED49"/>
                </a:solidFill>
              </a:rPr>
              <a:t>Self</a:t>
            </a:r>
            <a:endParaRPr lang="en-US" sz="3600" dirty="0">
              <a:solidFill>
                <a:srgbClr val="33ED4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430692"/>
              </p:ext>
            </p:extLst>
          </p:nvPr>
        </p:nvGraphicFramePr>
        <p:xfrm>
          <a:off x="228600" y="1295400"/>
          <a:ext cx="8763000" cy="4946470"/>
        </p:xfrm>
        <a:graphic>
          <a:graphicData uri="http://schemas.openxmlformats.org/drawingml/2006/table">
            <a:tbl>
              <a:tblPr firstRow="1" firstCol="1" bandRow="1"/>
              <a:tblGrid>
                <a:gridCol w="4381500"/>
                <a:gridCol w="4381500"/>
              </a:tblGrid>
              <a:tr h="69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hiller" pitchFamily="82" charset="0"/>
                          <a:ea typeface="Times New Roman"/>
                        </a:rPr>
                        <a:t>Old Self:</a:t>
                      </a:r>
                      <a:endParaRPr lang="en-US" sz="3200" dirty="0">
                        <a:effectLst/>
                        <a:latin typeface="Chiller" pitchFamily="82" charset="0"/>
                        <a:ea typeface="Times New Roman"/>
                      </a:endParaRPr>
                    </a:p>
                  </a:txBody>
                  <a:tcPr marL="47643" marR="47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ush Script MT" pitchFamily="66" charset="0"/>
                          <a:ea typeface="Times New Roman"/>
                        </a:rPr>
                        <a:t>New Self: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ush Script MT" pitchFamily="66" charset="0"/>
                        <a:ea typeface="Times New Roman"/>
                      </a:endParaRPr>
                    </a:p>
                  </a:txBody>
                  <a:tcPr marL="47643" marR="47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hiller" pitchFamily="82" charset="0"/>
                          <a:ea typeface="Times New Roman"/>
                        </a:rPr>
                        <a:t>Speaking Falsehood</a:t>
                      </a:r>
                    </a:p>
                  </a:txBody>
                  <a:tcPr marL="47643" marR="47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ush Script MT" pitchFamily="66" charset="0"/>
                          <a:ea typeface="Times New Roman"/>
                        </a:rPr>
                        <a:t>Speak Truthfully</a:t>
                      </a:r>
                    </a:p>
                  </a:txBody>
                  <a:tcPr marL="47643" marR="47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hiller" pitchFamily="82" charset="0"/>
                          <a:ea typeface="Times New Roman"/>
                        </a:rPr>
                        <a:t>Unrighteous Anger</a:t>
                      </a:r>
                    </a:p>
                  </a:txBody>
                  <a:tcPr marL="47643" marR="47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ush Script MT" pitchFamily="66" charset="0"/>
                          <a:ea typeface="Times New Roman"/>
                        </a:rPr>
                        <a:t>Righteous Anger</a:t>
                      </a:r>
                    </a:p>
                  </a:txBody>
                  <a:tcPr marL="47643" marR="47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hiller" pitchFamily="82" charset="0"/>
                          <a:ea typeface="Times New Roman"/>
                        </a:rPr>
                        <a:t>Dishonest Gain</a:t>
                      </a:r>
                    </a:p>
                  </a:txBody>
                  <a:tcPr marL="47643" marR="47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ush Script MT" pitchFamily="66" charset="0"/>
                          <a:ea typeface="Times New Roman"/>
                        </a:rPr>
                        <a:t>Hard-working </a:t>
                      </a:r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ush Script MT" pitchFamily="66" charset="0"/>
                          <a:ea typeface="Times New Roman"/>
                        </a:rPr>
                        <a:t>&amp; Generous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ush Script MT" pitchFamily="66" charset="0"/>
                        <a:ea typeface="Times New Roman"/>
                      </a:endParaRPr>
                    </a:p>
                  </a:txBody>
                  <a:tcPr marL="47643" marR="47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hiller" pitchFamily="82" charset="0"/>
                          <a:ea typeface="Times New Roman"/>
                        </a:rPr>
                        <a:t>Unwholesome Talk</a:t>
                      </a:r>
                    </a:p>
                  </a:txBody>
                  <a:tcPr marL="47643" marR="47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ush Script MT" pitchFamily="66" charset="0"/>
                          <a:ea typeface="Times New Roman"/>
                        </a:rPr>
                        <a:t>Edifying Talk</a:t>
                      </a:r>
                    </a:p>
                  </a:txBody>
                  <a:tcPr marL="47643" marR="47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3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hiller" pitchFamily="82" charset="0"/>
                          <a:ea typeface="Times New Roman"/>
                        </a:rPr>
                        <a:t>Bitterness, Rage, Anger, Brawling, Slander, Malice</a:t>
                      </a:r>
                    </a:p>
                  </a:txBody>
                  <a:tcPr marL="47643" marR="47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ush Script MT" pitchFamily="66" charset="0"/>
                          <a:ea typeface="Times New Roman"/>
                        </a:rPr>
                        <a:t>Kind, Compassionate, Forgiving</a:t>
                      </a:r>
                    </a:p>
                  </a:txBody>
                  <a:tcPr marL="47643" marR="47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1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Living Your New Life in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5410200" cy="1828800"/>
          </a:xfrm>
        </p:spPr>
        <p:txBody>
          <a:bodyPr vert="horz">
            <a:normAutofit/>
          </a:bodyPr>
          <a:lstStyle/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Speak</a:t>
            </a:r>
            <a:r>
              <a:rPr lang="en-US" dirty="0">
                <a:solidFill>
                  <a:srgbClr val="FFFF00"/>
                </a:solidFill>
              </a:rPr>
              <a:t> Truthfully</a:t>
            </a:r>
            <a:r>
              <a:rPr lang="en-US" dirty="0">
                <a:solidFill>
                  <a:srgbClr val="FFFFFF"/>
                </a:solidFill>
              </a:rPr>
              <a:t> (25)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24150"/>
            <a:ext cx="458152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1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Living Your New Life in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1676400"/>
          </a:xfrm>
        </p:spPr>
        <p:txBody>
          <a:bodyPr vert="horz">
            <a:normAutofit/>
          </a:bodyPr>
          <a:lstStyle/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dirty="0">
                <a:solidFill>
                  <a:srgbClr val="FFFF00"/>
                </a:solidFill>
              </a:rPr>
              <a:t>Righteous </a:t>
            </a:r>
            <a:r>
              <a:rPr lang="en-US" dirty="0">
                <a:solidFill>
                  <a:srgbClr val="FFFFFF"/>
                </a:solidFill>
              </a:rPr>
              <a:t>Anger (26-27)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34" y="2743200"/>
            <a:ext cx="620668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1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Old and the New: Our Life </a:t>
            </a:r>
            <a:r>
              <a:rPr lang="en-US" u="sng" dirty="0" smtClean="0">
                <a:solidFill>
                  <a:srgbClr val="FFFF00"/>
                </a:solidFill>
              </a:rPr>
              <a:t>Before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rgbClr val="FFFF00"/>
                </a:solidFill>
              </a:rPr>
              <a:t>After</a:t>
            </a:r>
            <a:r>
              <a:rPr lang="en-US" dirty="0" smtClean="0"/>
              <a:t> Christ (17-24)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b="1" dirty="0" smtClean="0">
              <a:effectLst>
                <a:glow rad="241300">
                  <a:schemeClr val="bg1">
                    <a:alpha val="9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4000" b="1" dirty="0" smtClean="0">
                <a:effectLst>
                  <a:glow rad="2413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The Old Self: Your Life Before Christ (17-19)</a:t>
            </a:r>
          </a:p>
          <a:p>
            <a:endParaRPr lang="en-US" sz="4000" b="1" dirty="0">
              <a:effectLst>
                <a:glow rad="241300">
                  <a:schemeClr val="bg1">
                    <a:alpha val="9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4000" b="1" dirty="0" smtClean="0">
                <a:effectLst>
                  <a:glow rad="2413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The New Self: Your Life in Christ (20-24)</a:t>
            </a:r>
            <a:endParaRPr lang="en-US" sz="4000" b="1" dirty="0">
              <a:effectLst>
                <a:glow rad="241300">
                  <a:schemeClr val="bg1">
                    <a:alpha val="9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9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8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Living Your New Life in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114800"/>
          </a:xfrm>
        </p:spPr>
        <p:txBody>
          <a:bodyPr vert="horz"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Righteous </a:t>
            </a:r>
            <a:r>
              <a:rPr lang="en-US" sz="4000" dirty="0">
                <a:solidFill>
                  <a:srgbClr val="FFFF00"/>
                </a:solidFill>
              </a:rPr>
              <a:t>Anger (26-27</a:t>
            </a:r>
            <a:r>
              <a:rPr lang="en-US" sz="4000" dirty="0" smtClean="0">
                <a:solidFill>
                  <a:srgbClr val="FFFF00"/>
                </a:solidFill>
              </a:rPr>
              <a:t>)</a:t>
            </a:r>
            <a:endParaRPr lang="en-US" sz="4000" dirty="0">
              <a:solidFill>
                <a:srgbClr val="FFFF00"/>
              </a:solidFill>
            </a:endParaRPr>
          </a:p>
          <a:p>
            <a:pPr lvl="1"/>
            <a:r>
              <a:rPr lang="en-US" sz="3600" dirty="0"/>
              <a:t>Keep short </a:t>
            </a:r>
            <a:r>
              <a:rPr lang="en-US" sz="3600" dirty="0" smtClean="0"/>
              <a:t>accounts</a:t>
            </a:r>
            <a:endParaRPr lang="en-US" sz="3600" dirty="0"/>
          </a:p>
          <a:p>
            <a:pPr lvl="1"/>
            <a:r>
              <a:rPr lang="en-US" sz="3600" dirty="0"/>
              <a:t>Seek first to </a:t>
            </a:r>
            <a:r>
              <a:rPr lang="en-US" sz="3600" dirty="0" smtClean="0"/>
              <a:t>understand</a:t>
            </a:r>
            <a:endParaRPr lang="en-US" sz="3600" dirty="0"/>
          </a:p>
          <a:p>
            <a:pPr lvl="1"/>
            <a:r>
              <a:rPr lang="en-US" sz="3600" dirty="0"/>
              <a:t>Practice drive-through communication</a:t>
            </a:r>
          </a:p>
          <a:p>
            <a:pPr lvl="1"/>
            <a:r>
              <a:rPr lang="en-US" sz="3600" dirty="0" smtClean="0"/>
              <a:t>Work </a:t>
            </a:r>
            <a:r>
              <a:rPr lang="en-US" sz="3600" dirty="0"/>
              <a:t>toward a win-win solution</a:t>
            </a:r>
          </a:p>
          <a:p>
            <a:pPr lvl="1"/>
            <a:r>
              <a:rPr lang="en-US" sz="3600" dirty="0" smtClean="0"/>
              <a:t>“</a:t>
            </a:r>
            <a:r>
              <a:rPr lang="en-US" sz="3600" dirty="0"/>
              <a:t>Kiss and make up”</a:t>
            </a:r>
          </a:p>
        </p:txBody>
      </p:sp>
    </p:spTree>
    <p:extLst>
      <p:ext uri="{BB962C8B-B14F-4D97-AF65-F5344CB8AC3E}">
        <p14:creationId xmlns:p14="http://schemas.microsoft.com/office/powerpoint/2010/main" val="30911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Living Your New Life in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600200"/>
          </a:xfrm>
        </p:spPr>
        <p:txBody>
          <a:bodyPr vert="horz">
            <a:normAutofit/>
          </a:bodyPr>
          <a:lstStyle/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dirty="0">
                <a:solidFill>
                  <a:srgbClr val="FFFF00"/>
                </a:solidFill>
              </a:rPr>
              <a:t>Hard-working </a:t>
            </a:r>
            <a:r>
              <a:rPr lang="en-US" dirty="0">
                <a:solidFill>
                  <a:srgbClr val="FFFFFF"/>
                </a:solidFill>
              </a:rPr>
              <a:t>Generosity (28)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1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Living Your New Life in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05200"/>
            <a:ext cx="7772400" cy="1066800"/>
          </a:xfrm>
        </p:spPr>
        <p:txBody>
          <a:bodyPr vert="horz"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Edifying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/>
              <a:t>Talk (29-30)</a:t>
            </a:r>
          </a:p>
        </p:txBody>
      </p:sp>
    </p:spTree>
    <p:extLst>
      <p:ext uri="{BB962C8B-B14F-4D97-AF65-F5344CB8AC3E}">
        <p14:creationId xmlns:p14="http://schemas.microsoft.com/office/powerpoint/2010/main" val="34291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2620962"/>
          </a:xfrm>
        </p:spPr>
        <p:txBody>
          <a:bodyPr>
            <a:normAutofit/>
          </a:bodyPr>
          <a:lstStyle/>
          <a:p>
            <a:r>
              <a:rPr lang="en-US" dirty="0" smtClean="0"/>
              <a:t>Living Your New Life in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00400"/>
            <a:ext cx="4191000" cy="3108960"/>
          </a:xfrm>
        </p:spPr>
        <p:txBody>
          <a:bodyPr vert="horz">
            <a:normAutofit lnSpcReduction="10000"/>
          </a:bodyPr>
          <a:lstStyle/>
          <a:p>
            <a:pPr marL="350838" indent="-350838" algn="ctr"/>
            <a:endParaRPr lang="en-US" sz="4000" dirty="0">
              <a:solidFill>
                <a:srgbClr val="FFFFFF"/>
              </a:solidFill>
            </a:endParaRPr>
          </a:p>
          <a:p>
            <a:pPr marL="350838" indent="-350838" algn="ctr"/>
            <a:r>
              <a:rPr lang="en-US" sz="4000" dirty="0">
                <a:solidFill>
                  <a:srgbClr val="FFFFFF"/>
                </a:solidFill>
              </a:rPr>
              <a:t>Kind, Compassionate, and </a:t>
            </a:r>
            <a:r>
              <a:rPr lang="en-US" sz="4000" dirty="0">
                <a:solidFill>
                  <a:srgbClr val="FFFF00"/>
                </a:solidFill>
              </a:rPr>
              <a:t>Forgiving</a:t>
            </a:r>
            <a:r>
              <a:rPr lang="en-US" sz="4000" dirty="0">
                <a:solidFill>
                  <a:srgbClr val="FFFFFF"/>
                </a:solidFill>
              </a:rPr>
              <a:t> (31-32)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0"/>
            <a:ext cx="4987636" cy="688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1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 </a:t>
            </a:r>
            <a:r>
              <a:rPr lang="en-US" dirty="0" smtClean="0"/>
              <a:t>&amp;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09160"/>
          </a:xfrm>
        </p:spPr>
        <p:txBody>
          <a:bodyPr vert="horz">
            <a:noAutofit/>
          </a:bodyPr>
          <a:lstStyle/>
          <a:p>
            <a:r>
              <a:rPr lang="en-US" sz="4000" dirty="0"/>
              <a:t>Speak Truthfully (25)</a:t>
            </a:r>
            <a:endParaRPr lang="en-US" sz="4000" dirty="0"/>
          </a:p>
          <a:p>
            <a:r>
              <a:rPr lang="en-US" sz="4000" dirty="0"/>
              <a:t>Righteous Anger (26-27)</a:t>
            </a:r>
            <a:endParaRPr lang="en-US" sz="4000" dirty="0"/>
          </a:p>
          <a:p>
            <a:r>
              <a:rPr lang="en-US" sz="4000" dirty="0"/>
              <a:t>Hard-working Generosity (28)</a:t>
            </a:r>
            <a:endParaRPr lang="en-US" sz="4000" dirty="0"/>
          </a:p>
          <a:p>
            <a:r>
              <a:rPr lang="en-US" sz="4000" dirty="0"/>
              <a:t>Edifying Talk (29-30)</a:t>
            </a:r>
            <a:endParaRPr lang="en-US" sz="4000" dirty="0"/>
          </a:p>
          <a:p>
            <a:r>
              <a:rPr lang="en-US" sz="4000" dirty="0"/>
              <a:t>Kind, Compassionate, </a:t>
            </a:r>
            <a:r>
              <a:rPr lang="en-US" sz="4000" dirty="0" smtClean="0"/>
              <a:t>&amp; Forgiving </a:t>
            </a:r>
            <a:r>
              <a:rPr lang="en-US" sz="4000" dirty="0"/>
              <a:t>(31-32)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5715000"/>
            <a:ext cx="8229600" cy="1143000"/>
          </a:xfrm>
          <a:prstGeom prst="rect">
            <a:avLst/>
          </a:prstGeom>
        </p:spPr>
        <p:txBody>
          <a:bodyPr vert="horz" anchor="ctr">
            <a:normAutofit fontScale="85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>
              <a:spcBef>
                <a:spcPct val="0"/>
              </a:spcBef>
              <a:buNone/>
              <a:defRPr kumimoji="0" sz="4100" b="1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152400">
                    <a:schemeClr val="bg1">
                      <a:alpha val="88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This is the just the kind of person we long and were created to be!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latin typeface="Arial"/>
                <a:cs typeface="Arial"/>
              </a:rPr>
              <a:t>Main Idea: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buNone/>
            </a:pPr>
            <a:endParaRPr lang="en-US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glow rad="152400">
                  <a:schemeClr val="bg1">
                    <a:alpha val="88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152400">
                    <a:schemeClr val="bg1">
                      <a:alpha val="88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As Christians, we are called to leave behind our old way of life and pursue a new way of living with one another in righteousness, holiness, and </a:t>
            </a: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152400">
                    <a:schemeClr val="bg1">
                      <a:alpha val="88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loving forgiveness.</a:t>
            </a:r>
            <a:endParaRPr lang="en-US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glow rad="152400">
                  <a:schemeClr val="bg1">
                    <a:alpha val="88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15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vert="horz">
            <a:noAutofit/>
          </a:bodyPr>
          <a:lstStyle/>
          <a:p>
            <a:endParaRPr lang="en-US" sz="4000" dirty="0"/>
          </a:p>
          <a:p>
            <a:r>
              <a:rPr lang="en-US" sz="4000" dirty="0"/>
              <a:t>Spend </a:t>
            </a:r>
            <a:r>
              <a:rPr lang="en-US" sz="4000" dirty="0">
                <a:solidFill>
                  <a:srgbClr val="FFFF00"/>
                </a:solidFill>
              </a:rPr>
              <a:t>ten minutes</a:t>
            </a:r>
            <a:r>
              <a:rPr lang="en-US" sz="4000" dirty="0"/>
              <a:t> a day reading God’s word.</a:t>
            </a:r>
          </a:p>
          <a:p>
            <a:endParaRPr lang="en-US" sz="4000" dirty="0"/>
          </a:p>
          <a:p>
            <a:r>
              <a:rPr lang="en-US" sz="4000" dirty="0"/>
              <a:t>Listen to </a:t>
            </a:r>
            <a:r>
              <a:rPr lang="en-US" sz="4000" dirty="0">
                <a:solidFill>
                  <a:srgbClr val="FFFF00"/>
                </a:solidFill>
              </a:rPr>
              <a:t>Christian worship</a:t>
            </a:r>
            <a:r>
              <a:rPr lang="en-US" sz="4000" dirty="0"/>
              <a:t>.</a:t>
            </a:r>
          </a:p>
          <a:p>
            <a:endParaRPr lang="en-US" sz="4000" dirty="0"/>
          </a:p>
          <a:p>
            <a:r>
              <a:rPr lang="en-US" sz="4000" dirty="0"/>
              <a:t>Join CIC </a:t>
            </a:r>
            <a:r>
              <a:rPr lang="en-US" sz="4000" dirty="0">
                <a:solidFill>
                  <a:srgbClr val="FFFF00"/>
                </a:solidFill>
              </a:rPr>
              <a:t>home group</a:t>
            </a:r>
            <a:r>
              <a:rPr lang="en-US" sz="40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6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90600"/>
            <a:ext cx="4191000" cy="3048000"/>
          </a:xfr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4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152400">
                    <a:schemeClr val="bg1">
                      <a:alpha val="88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Sue Norton’s </a:t>
            </a:r>
            <a:r>
              <a:rPr lang="en-US" sz="4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152400">
                    <a:schemeClr val="bg1">
                      <a:alpha val="88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Story </a:t>
            </a:r>
            <a:r>
              <a:rPr lang="en-US" sz="4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152400">
                    <a:schemeClr val="bg1">
                      <a:alpha val="88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of </a:t>
            </a:r>
            <a:r>
              <a:rPr lang="en-US" sz="4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152400">
                    <a:schemeClr val="bg1">
                      <a:alpha val="88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Forgiveness</a:t>
            </a:r>
            <a:endParaRPr lang="en-US" sz="44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glow rad="152400">
                  <a:schemeClr val="bg1">
                    <a:alpha val="88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933209" y="0"/>
            <a:ext cx="3238500" cy="687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48400" y="5334000"/>
            <a:ext cx="1744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 Norton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0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Old Self:</a:t>
            </a:r>
            <a:br>
              <a:rPr lang="en-US" dirty="0" smtClean="0"/>
            </a:br>
            <a:r>
              <a:rPr lang="en-US" dirty="0" smtClean="0"/>
              <a:t>Your Life Before Christ (17-19)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endParaRPr lang="en-US" b="1" dirty="0">
              <a:solidFill>
                <a:srgbClr val="FFFF00"/>
              </a:solidFill>
              <a:effectLst>
                <a:glow rad="266700">
                  <a:schemeClr val="bg1">
                    <a:alpha val="87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FFFF00"/>
                </a:solidFill>
                <a:effectLst>
                  <a:glow rad="2667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Futile </a:t>
            </a:r>
            <a:r>
              <a:rPr lang="en-US" b="1" dirty="0">
                <a:solidFill>
                  <a:srgbClr val="FFFFFF"/>
                </a:solidFill>
                <a:effectLst>
                  <a:glow rad="2667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</a:t>
            </a:r>
            <a:r>
              <a:rPr lang="en-US" b="1" dirty="0">
                <a:solidFill>
                  <a:srgbClr val="FFFF00"/>
                </a:solidFill>
                <a:effectLst>
                  <a:glow rad="2667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(17)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"/>
          <a:stretch/>
        </p:blipFill>
        <p:spPr bwMode="auto">
          <a:xfrm>
            <a:off x="4343400" y="1553444"/>
            <a:ext cx="3276600" cy="52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83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69756"/>
            <a:ext cx="5867400" cy="539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Old Self:</a:t>
            </a:r>
            <a:br>
              <a:rPr lang="en-US" dirty="0" smtClean="0"/>
            </a:br>
            <a:r>
              <a:rPr lang="en-US" dirty="0" smtClean="0"/>
              <a:t>Your Life Before Christ (17-19)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5867400" cy="1524000"/>
          </a:xfrm>
        </p:spPr>
        <p:txBody>
          <a:bodyPr vert="horz">
            <a:normAutofit fontScale="92500" lnSpcReduction="20000"/>
          </a:bodyPr>
          <a:lstStyle/>
          <a:p>
            <a:endParaRPr lang="en-US" sz="3600" b="1" dirty="0">
              <a:solidFill>
                <a:srgbClr val="FFFF00"/>
              </a:solidFill>
              <a:effectLst>
                <a:glow rad="266700">
                  <a:schemeClr val="bg1">
                    <a:alpha val="87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2667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Darkened </a:t>
            </a:r>
            <a:r>
              <a:rPr lang="en-US" sz="3600" b="1" dirty="0">
                <a:effectLst>
                  <a:glow rad="2667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(18)</a:t>
            </a:r>
          </a:p>
          <a:p>
            <a:endParaRPr lang="en-US" sz="3600" b="1" dirty="0">
              <a:solidFill>
                <a:srgbClr val="FFFF00"/>
              </a:solidFill>
              <a:effectLst>
                <a:glow rad="266700">
                  <a:schemeClr val="bg1">
                    <a:alpha val="87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83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0"/>
            <a:ext cx="781998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Old Self:</a:t>
            </a:r>
            <a:br>
              <a:rPr lang="en-US" dirty="0" smtClean="0"/>
            </a:br>
            <a:r>
              <a:rPr lang="en-US" dirty="0" smtClean="0"/>
              <a:t>Your Life Before Christ (17-19)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640"/>
            <a:ext cx="8229600" cy="470916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glow rad="2667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Separated</a:t>
            </a:r>
            <a:r>
              <a:rPr lang="en-US" sz="3600" b="1" dirty="0">
                <a:effectLst>
                  <a:glow rad="2667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God’s Life (18</a:t>
            </a:r>
            <a:r>
              <a:rPr lang="en-US" sz="3600" b="1" dirty="0" smtClean="0">
                <a:effectLst>
                  <a:glow rad="2667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b="1" dirty="0">
              <a:effectLst>
                <a:glow rad="266700">
                  <a:schemeClr val="bg1">
                    <a:alpha val="87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4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Old Self:</a:t>
            </a:r>
            <a:br>
              <a:rPr lang="en-US" dirty="0" smtClean="0"/>
            </a:br>
            <a:r>
              <a:rPr lang="en-US" dirty="0" smtClean="0"/>
              <a:t>Your Life Before Christ (17-19)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4191001" cy="1066800"/>
          </a:xfrm>
        </p:spPr>
        <p:txBody>
          <a:bodyPr vert="horz"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glow rad="2667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Ignorant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667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FFFF"/>
                </a:solidFill>
                <a:effectLst>
                  <a:glow rad="2667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667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18)</a:t>
            </a:r>
            <a:endParaRPr lang="en-US" sz="3600" b="1" dirty="0">
              <a:solidFill>
                <a:srgbClr val="FFFFFF"/>
              </a:solidFill>
              <a:effectLst>
                <a:glow rad="266700">
                  <a:schemeClr val="bg1">
                    <a:alpha val="87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2293244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8003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2124357" cy="278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4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Old Self:</a:t>
            </a:r>
            <a:br>
              <a:rPr lang="en-US" dirty="0" smtClean="0"/>
            </a:br>
            <a:r>
              <a:rPr lang="en-US" dirty="0" smtClean="0"/>
              <a:t>Your Life Before Christ (17-19)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752600"/>
            <a:ext cx="4419600" cy="1219200"/>
          </a:xfrm>
        </p:spPr>
        <p:txBody>
          <a:bodyPr vert="horz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glow rad="2667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Insensitive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667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FFFF"/>
                </a:solidFill>
                <a:effectLst>
                  <a:glow rad="2667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0"/>
          <a:stretch/>
        </p:blipFill>
        <p:spPr bwMode="auto">
          <a:xfrm>
            <a:off x="1524000" y="2611582"/>
            <a:ext cx="5643366" cy="424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4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Old Self:</a:t>
            </a:r>
            <a:br>
              <a:rPr lang="en-US" dirty="0" smtClean="0"/>
            </a:br>
            <a:r>
              <a:rPr lang="en-US" dirty="0" smtClean="0"/>
              <a:t>Your Life Before Christ (17-19)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3600" b="1" dirty="0" smtClean="0">
                <a:solidFill>
                  <a:srgbClr val="FFFF00"/>
                </a:solidFill>
                <a:effectLst>
                  <a:glow rad="2667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Impure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667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(19)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53023"/>
            <a:ext cx="5410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5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Old Self:</a:t>
            </a:r>
            <a:br>
              <a:rPr lang="en-US" dirty="0" smtClean="0"/>
            </a:br>
            <a:r>
              <a:rPr lang="en-US" dirty="0" smtClean="0"/>
              <a:t>Your Life Before Christ (17-19)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 vert="horz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Futile Thinking</a:t>
            </a:r>
          </a:p>
          <a:p>
            <a:r>
              <a:rPr lang="en-US" sz="3200" dirty="0">
                <a:solidFill>
                  <a:srgbClr val="FFFF00"/>
                </a:solidFill>
              </a:rPr>
              <a:t>Darkened Understanding</a:t>
            </a:r>
          </a:p>
          <a:p>
            <a:r>
              <a:rPr lang="en-US" sz="3200" dirty="0">
                <a:solidFill>
                  <a:srgbClr val="FFFF00"/>
                </a:solidFill>
              </a:rPr>
              <a:t>Separated from God’s Life</a:t>
            </a:r>
          </a:p>
          <a:p>
            <a:r>
              <a:rPr lang="en-US" sz="3200" dirty="0">
                <a:solidFill>
                  <a:srgbClr val="FFFF00"/>
                </a:solidFill>
              </a:rPr>
              <a:t>Ignorant</a:t>
            </a:r>
          </a:p>
          <a:p>
            <a:r>
              <a:rPr lang="en-US" sz="3200" dirty="0">
                <a:solidFill>
                  <a:srgbClr val="FFFF00"/>
                </a:solidFill>
              </a:rPr>
              <a:t>Insensitive</a:t>
            </a:r>
          </a:p>
          <a:p>
            <a:r>
              <a:rPr lang="en-US" sz="3200" dirty="0">
                <a:solidFill>
                  <a:srgbClr val="FFFF00"/>
                </a:solidFill>
              </a:rPr>
              <a:t>Impure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76200" y="5257800"/>
            <a:ext cx="9220200" cy="1371600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>
              <a:spcBef>
                <a:spcPct val="0"/>
              </a:spcBef>
              <a:buNone/>
              <a:defRPr kumimoji="0" sz="4100" b="1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152400">
                    <a:schemeClr val="bg1">
                      <a:alpha val="88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Why would you ever want to go back to this way of living and thinking?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632</TotalTime>
  <Words>561</Words>
  <Application>Microsoft Macintosh PowerPoint</Application>
  <PresentationFormat>On-screen Show (4:3)</PresentationFormat>
  <Paragraphs>110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Apex</vt:lpstr>
      <vt:lpstr>out with the old, in with the new</vt:lpstr>
      <vt:lpstr>The Old and the New: Our Life Before and After Christ (17-24)</vt:lpstr>
      <vt:lpstr>The Old Self: Your Life Before Christ (17-19)</vt:lpstr>
      <vt:lpstr>The Old Self: Your Life Before Christ (17-19)</vt:lpstr>
      <vt:lpstr>The Old Self: Your Life Before Christ (17-19)</vt:lpstr>
      <vt:lpstr>The Old Self: Your Life Before Christ (17-19)</vt:lpstr>
      <vt:lpstr>The Old Self: Your Life Before Christ (17-19)</vt:lpstr>
      <vt:lpstr>The Old Self: Your Life Before Christ (17-19)</vt:lpstr>
      <vt:lpstr>The Old Self: Your Life Before Christ (17-19)</vt:lpstr>
      <vt:lpstr>The New Self: Your Life in Christ (20-24)</vt:lpstr>
      <vt:lpstr>The New Self: Your Life in Christ (20-24)</vt:lpstr>
      <vt:lpstr>The New Self: Your Life in Christ (20-24)</vt:lpstr>
      <vt:lpstr>The New Self: Your Life in Christ (20-24)</vt:lpstr>
      <vt:lpstr>The Average American Every Day:</vt:lpstr>
      <vt:lpstr>Some Food for Thought</vt:lpstr>
      <vt:lpstr>Living Out Your New Life in Christ (25-32)</vt:lpstr>
      <vt:lpstr>Contrasting the Old and New Self</vt:lpstr>
      <vt:lpstr>Living Your New Life in Christ</vt:lpstr>
      <vt:lpstr>Living Your New Life in Christ</vt:lpstr>
      <vt:lpstr>Living Your New Life in Christ</vt:lpstr>
      <vt:lpstr>Living Your New Life in Christ</vt:lpstr>
      <vt:lpstr>Living Your New Life in Christ</vt:lpstr>
      <vt:lpstr>Living Your New Life in Christ</vt:lpstr>
      <vt:lpstr>Summary &amp; Conclusion</vt:lpstr>
      <vt:lpstr>Main Idea:</vt:lpstr>
      <vt:lpstr>Application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in the World are you wearing?</dc:title>
  <dc:creator>Lewis</dc:creator>
  <cp:lastModifiedBy>Dr Rick Griffith</cp:lastModifiedBy>
  <cp:revision>41</cp:revision>
  <dcterms:created xsi:type="dcterms:W3CDTF">2012-09-14T09:56:54Z</dcterms:created>
  <dcterms:modified xsi:type="dcterms:W3CDTF">2012-09-23T07:14:37Z</dcterms:modified>
</cp:coreProperties>
</file>