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96" r:id="rId3"/>
    <p:sldId id="257" r:id="rId4"/>
    <p:sldId id="265" r:id="rId5"/>
    <p:sldId id="305" r:id="rId6"/>
    <p:sldId id="311" r:id="rId7"/>
    <p:sldId id="312" r:id="rId8"/>
    <p:sldId id="31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277" r:id="rId22"/>
    <p:sldId id="35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78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7C04D-0D39-B848-B9E2-7089E5EFCFF4}" type="datetimeFigureOut">
              <a:rPr lang="en-US" smtClean="0"/>
              <a:t>10/3/21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2B31E-6F01-9848-9114-083EE2D0C879}" type="slidenum">
              <a:rPr lang="en-US" smtClean="0"/>
              <a:t>‹#›</a:t>
            </a:fld>
            <a:endParaRPr lang="en-US"/>
          </a:p>
        </p:txBody>
      </p:sp>
    </p:spTree>
    <p:extLst>
      <p:ext uri="{BB962C8B-B14F-4D97-AF65-F5344CB8AC3E}">
        <p14:creationId xmlns:p14="http://schemas.microsoft.com/office/powerpoint/2010/main" val="84582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5935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991784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819375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296968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111439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42079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631686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812550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916206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415687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08725713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665861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10/3/21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10/3/21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10/3/21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10/3/21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10/3/21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10/3/21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10/3/21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10/3/21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04817479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1BDF4B-F4CB-46F3-ABEA-7658CF1FFBA4}"/>
              </a:ext>
            </a:extLst>
          </p:cNvPr>
          <p:cNvSpPr txBox="1"/>
          <p:nvPr/>
        </p:nvSpPr>
        <p:spPr>
          <a:xfrm>
            <a:off x="0" y="88070"/>
            <a:ext cx="9144000" cy="1370888"/>
          </a:xfrm>
          <a:prstGeom prst="rect">
            <a:avLst/>
          </a:prstGeom>
          <a:noFill/>
        </p:spPr>
        <p:txBody>
          <a:bodyPr wrap="square">
            <a:spAutoFit/>
          </a:bodyPr>
          <a:lstStyle/>
          <a:p>
            <a:pPr algn="ctr">
              <a:lnSpc>
                <a:spcPct val="115000"/>
              </a:lnSpc>
              <a:spcBef>
                <a:spcPts val="1200"/>
              </a:spcBef>
              <a:spcAft>
                <a:spcPts val="800"/>
              </a:spcAft>
            </a:pP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Not </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Walk Like the World</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4:17-24</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30" name="Picture 6" descr="Going Against the Flow HD Stock Images | Shutterstock">
            <a:extLst>
              <a:ext uri="{FF2B5EF4-FFF2-40B4-BE49-F238E27FC236}">
                <a16:creationId xmlns:a16="http://schemas.microsoft.com/office/drawing/2014/main" id="{64C5A9FD-2460-435E-B4C1-2E2C0F1838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24"/>
          <a:stretch/>
        </p:blipFill>
        <p:spPr bwMode="auto">
          <a:xfrm>
            <a:off x="1793438" y="1586713"/>
            <a:ext cx="5557124" cy="36618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B992D83-1154-C946-85C3-790A2C9DDD1E}"/>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04832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A9A85-485C-4493-8A0E-26BFA96EBE6F}"/>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D1DD64-97F3-47E8-BB3F-F8EB86834684}"/>
              </a:ext>
            </a:extLst>
          </p:cNvPr>
          <p:cNvSpPr txBox="1"/>
          <p:nvPr/>
        </p:nvSpPr>
        <p:spPr>
          <a:xfrm>
            <a:off x="953815" y="1089582"/>
            <a:ext cx="5751786" cy="54809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A mindset without purpose (</a:t>
            </a:r>
            <a:r>
              <a:rPr lang="en-US" sz="2800" dirty="0">
                <a:solidFill>
                  <a:schemeClr val="bg1"/>
                </a:solidFill>
                <a:latin typeface="Times New Roman" panose="02020603050405020304" pitchFamily="18" charset="0"/>
                <a:ea typeface="Times New Roman" panose="02020603050405020304" pitchFamily="18" charset="0"/>
              </a:rPr>
              <a:t>4:</a:t>
            </a:r>
            <a:r>
              <a:rPr lang="en-US" sz="2800" dirty="0">
                <a:solidFill>
                  <a:schemeClr val="bg1"/>
                </a:solidFill>
                <a:effectLst/>
                <a:latin typeface="Times New Roman" panose="02020603050405020304" pitchFamily="18" charset="0"/>
                <a:ea typeface="Times New Roman" panose="02020603050405020304" pitchFamily="18" charset="0"/>
              </a:rPr>
              <a:t>17)</a:t>
            </a:r>
          </a:p>
        </p:txBody>
      </p:sp>
      <p:sp>
        <p:nvSpPr>
          <p:cNvPr id="6" name="TextBox 5">
            <a:extLst>
              <a:ext uri="{FF2B5EF4-FFF2-40B4-BE49-F238E27FC236}">
                <a16:creationId xmlns:a16="http://schemas.microsoft.com/office/drawing/2014/main" id="{6873B487-8934-48DA-8EF1-B130F8B282A8}"/>
              </a:ext>
            </a:extLst>
          </p:cNvPr>
          <p:cNvSpPr txBox="1"/>
          <p:nvPr/>
        </p:nvSpPr>
        <p:spPr>
          <a:xfrm>
            <a:off x="1055077" y="2365460"/>
            <a:ext cx="7244861" cy="1938992"/>
          </a:xfrm>
          <a:prstGeom prst="rect">
            <a:avLst/>
          </a:prstGeom>
          <a:solidFill>
            <a:schemeClr val="bg1"/>
          </a:solid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“Because it lacks a true relationship with God, Gentile thinking suffers from the consequences of having lost touch with reality and is left fumbling with inane trivialities and worthless side issues.”</a:t>
            </a:r>
          </a:p>
          <a:p>
            <a:pPr algn="ctr"/>
            <a:r>
              <a:rPr lang="en-US" sz="2400" b="1" dirty="0">
                <a:solidFill>
                  <a:srgbClr val="000000"/>
                </a:solidFill>
                <a:latin typeface="Times New Roman" panose="02020603050405020304" pitchFamily="18" charset="0"/>
                <a:cs typeface="Times New Roman" panose="02020603050405020304" pitchFamily="18" charset="0"/>
              </a:rPr>
              <a:t>Peter O’Brien</a:t>
            </a:r>
            <a:endParaRPr lang="en-US" sz="2400" b="1" dirty="0">
              <a:latin typeface="Times New Roman" panose="02020603050405020304" pitchFamily="18" charset="0"/>
              <a:cs typeface="Times New Roman" panose="02020603050405020304" pitchFamily="18" charset="0"/>
            </a:endParaRPr>
          </a:p>
        </p:txBody>
      </p:sp>
      <p:pic>
        <p:nvPicPr>
          <p:cNvPr id="6150" name="Picture 6" descr="Stop Sign clipart - Red, Text, Hand, transparent clip art">
            <a:extLst>
              <a:ext uri="{FF2B5EF4-FFF2-40B4-BE49-F238E27FC236}">
                <a16:creationId xmlns:a16="http://schemas.microsoft.com/office/drawing/2014/main" id="{2B408200-CA49-4966-8720-76484FBD5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7" y="4929006"/>
            <a:ext cx="1673772" cy="16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9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A9A85-485C-4493-8A0E-26BFA96EBE6F}"/>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D1DD64-97F3-47E8-BB3F-F8EB86834684}"/>
              </a:ext>
            </a:extLst>
          </p:cNvPr>
          <p:cNvSpPr txBox="1"/>
          <p:nvPr/>
        </p:nvSpPr>
        <p:spPr>
          <a:xfrm>
            <a:off x="953815" y="1089582"/>
            <a:ext cx="5751786" cy="54809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A mindset without purpose (</a:t>
            </a:r>
            <a:r>
              <a:rPr lang="en-US" sz="2800" dirty="0">
                <a:solidFill>
                  <a:schemeClr val="bg1"/>
                </a:solidFill>
                <a:latin typeface="Times New Roman" panose="02020603050405020304" pitchFamily="18" charset="0"/>
                <a:ea typeface="Times New Roman" panose="02020603050405020304" pitchFamily="18" charset="0"/>
              </a:rPr>
              <a:t>4:</a:t>
            </a:r>
            <a:r>
              <a:rPr lang="en-US" sz="2800" dirty="0">
                <a:solidFill>
                  <a:schemeClr val="bg1"/>
                </a:solidFill>
                <a:effectLst/>
                <a:latin typeface="Times New Roman" panose="02020603050405020304" pitchFamily="18" charset="0"/>
                <a:ea typeface="Times New Roman" panose="02020603050405020304" pitchFamily="18" charset="0"/>
              </a:rPr>
              <a:t>17)</a:t>
            </a:r>
          </a:p>
        </p:txBody>
      </p:sp>
      <p:pic>
        <p:nvPicPr>
          <p:cNvPr id="6150" name="Picture 6" descr="Stop Sign clipart - Red, Text, Hand, transparent clip art">
            <a:extLst>
              <a:ext uri="{FF2B5EF4-FFF2-40B4-BE49-F238E27FC236}">
                <a16:creationId xmlns:a16="http://schemas.microsoft.com/office/drawing/2014/main" id="{2B408200-CA49-4966-8720-76484FBD5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7" y="4929006"/>
            <a:ext cx="1673772" cy="16737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34D28F7-645D-431E-94D8-40C07FB083CE}"/>
              </a:ext>
            </a:extLst>
          </p:cNvPr>
          <p:cNvSpPr txBox="1"/>
          <p:nvPr/>
        </p:nvSpPr>
        <p:spPr>
          <a:xfrm>
            <a:off x="953816" y="1909390"/>
            <a:ext cx="5751786" cy="54809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Darkened in understanding (</a:t>
            </a:r>
            <a:r>
              <a:rPr lang="en-US" sz="2800" dirty="0">
                <a:solidFill>
                  <a:schemeClr val="bg1"/>
                </a:solidFill>
                <a:latin typeface="Times New Roman" panose="02020603050405020304" pitchFamily="18" charset="0"/>
                <a:ea typeface="Times New Roman" panose="02020603050405020304" pitchFamily="18" charset="0"/>
              </a:rPr>
              <a:t>4:</a:t>
            </a:r>
            <a:r>
              <a:rPr lang="en-US" sz="2800" dirty="0">
                <a:solidFill>
                  <a:schemeClr val="bg1"/>
                </a:solidFill>
                <a:effectLst/>
                <a:latin typeface="Times New Roman" panose="02020603050405020304" pitchFamily="18" charset="0"/>
                <a:ea typeface="Times New Roman" panose="02020603050405020304" pitchFamily="18" charset="0"/>
              </a:rPr>
              <a:t>18a)</a:t>
            </a:r>
          </a:p>
        </p:txBody>
      </p:sp>
      <p:sp>
        <p:nvSpPr>
          <p:cNvPr id="9" name="TextBox 8">
            <a:extLst>
              <a:ext uri="{FF2B5EF4-FFF2-40B4-BE49-F238E27FC236}">
                <a16:creationId xmlns:a16="http://schemas.microsoft.com/office/drawing/2014/main" id="{B790894B-A834-4281-9C94-3EFC28068B5F}"/>
              </a:ext>
            </a:extLst>
          </p:cNvPr>
          <p:cNvSpPr txBox="1"/>
          <p:nvPr/>
        </p:nvSpPr>
        <p:spPr>
          <a:xfrm>
            <a:off x="953816" y="2739705"/>
            <a:ext cx="5751786" cy="54809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Hard hearted towards God (</a:t>
            </a:r>
            <a:r>
              <a:rPr lang="en-US" sz="2800" dirty="0">
                <a:solidFill>
                  <a:schemeClr val="bg1"/>
                </a:solidFill>
                <a:latin typeface="Times New Roman" panose="02020603050405020304" pitchFamily="18" charset="0"/>
                <a:ea typeface="Times New Roman" panose="02020603050405020304" pitchFamily="18" charset="0"/>
              </a:rPr>
              <a:t>4:</a:t>
            </a:r>
            <a:r>
              <a:rPr lang="en-US" sz="2800" dirty="0">
                <a:solidFill>
                  <a:schemeClr val="bg1"/>
                </a:solidFill>
                <a:effectLst/>
                <a:latin typeface="Times New Roman" panose="02020603050405020304" pitchFamily="18" charset="0"/>
                <a:ea typeface="Times New Roman" panose="02020603050405020304" pitchFamily="18" charset="0"/>
              </a:rPr>
              <a:t>18b)</a:t>
            </a:r>
          </a:p>
        </p:txBody>
      </p:sp>
      <p:sp>
        <p:nvSpPr>
          <p:cNvPr id="11" name="TextBox 10">
            <a:extLst>
              <a:ext uri="{FF2B5EF4-FFF2-40B4-BE49-F238E27FC236}">
                <a16:creationId xmlns:a16="http://schemas.microsoft.com/office/drawing/2014/main" id="{EBAC1F4E-DB4D-401C-915C-048ACF59617C}"/>
              </a:ext>
            </a:extLst>
          </p:cNvPr>
          <p:cNvSpPr txBox="1"/>
          <p:nvPr/>
        </p:nvSpPr>
        <p:spPr>
          <a:xfrm>
            <a:off x="953816" y="3589423"/>
            <a:ext cx="5751786" cy="104361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Callous in conscience towards impurity (</a:t>
            </a:r>
            <a:r>
              <a:rPr lang="en-US" sz="2800" dirty="0">
                <a:solidFill>
                  <a:schemeClr val="bg1"/>
                </a:solidFill>
                <a:latin typeface="Times New Roman" panose="02020603050405020304" pitchFamily="18" charset="0"/>
                <a:ea typeface="Times New Roman" panose="02020603050405020304" pitchFamily="18" charset="0"/>
              </a:rPr>
              <a:t>4:</a:t>
            </a:r>
            <a:r>
              <a:rPr lang="en-US" sz="2800" dirty="0">
                <a:solidFill>
                  <a:schemeClr val="bg1"/>
                </a:solidFill>
                <a:effectLst/>
                <a:latin typeface="Times New Roman" panose="02020603050405020304" pitchFamily="18" charset="0"/>
                <a:ea typeface="Times New Roman" panose="02020603050405020304" pitchFamily="18" charset="0"/>
              </a:rPr>
              <a:t>19)</a:t>
            </a:r>
          </a:p>
        </p:txBody>
      </p:sp>
    </p:spTree>
    <p:extLst>
      <p:ext uri="{BB962C8B-B14F-4D97-AF65-F5344CB8AC3E}">
        <p14:creationId xmlns:p14="http://schemas.microsoft.com/office/powerpoint/2010/main" val="4068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ardrobe storage and organisation ideas">
            <a:extLst>
              <a:ext uri="{FF2B5EF4-FFF2-40B4-BE49-F238E27FC236}">
                <a16:creationId xmlns:a16="http://schemas.microsoft.com/office/drawing/2014/main" id="{4F7A8FF3-6737-4208-9442-F5A7FE8EAF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0" r="33072" b="512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0D965B-F4B1-43FB-BC43-13F9AB82ABCF}"/>
              </a:ext>
            </a:extLst>
          </p:cNvPr>
          <p:cNvSpPr txBox="1"/>
          <p:nvPr/>
        </p:nvSpPr>
        <p:spPr>
          <a:xfrm>
            <a:off x="278320" y="2718054"/>
            <a:ext cx="2579180" cy="3207258"/>
          </a:xfrm>
          <a:prstGeom prst="rect">
            <a:avLst/>
          </a:prstGeom>
        </p:spPr>
        <p:txBody>
          <a:bodyPr vert="horz" lIns="91440" tIns="45720" rIns="91440" bIns="45720" rtlCol="0" anchor="t">
            <a:normAutofit/>
          </a:bodyPr>
          <a:lstStyle/>
          <a:p>
            <a:pPr defTabSz="914400">
              <a:lnSpc>
                <a:spcPct val="90000"/>
              </a:lnSpc>
              <a:spcAft>
                <a:spcPts val="600"/>
              </a:spcAft>
            </a:pPr>
            <a:r>
              <a:rPr lang="en-US" sz="2800" i="1" dirty="0">
                <a:effectLst/>
              </a:rPr>
              <a:t>Replace sinful lifestyle with new lifestyle consistent with profession of faith</a:t>
            </a:r>
            <a:r>
              <a:rPr lang="en-US" sz="2800" dirty="0">
                <a:effectLst/>
              </a:rPr>
              <a:t> (4:20-24)</a:t>
            </a:r>
          </a:p>
        </p:txBody>
      </p:sp>
    </p:spTree>
    <p:extLst>
      <p:ext uri="{BB962C8B-B14F-4D97-AF65-F5344CB8AC3E}">
        <p14:creationId xmlns:p14="http://schemas.microsoft.com/office/powerpoint/2010/main" val="109648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ow to Organise Your Wardrobe | Organised Chaos Dublin">
            <a:extLst>
              <a:ext uri="{FF2B5EF4-FFF2-40B4-BE49-F238E27FC236}">
                <a16:creationId xmlns:a16="http://schemas.microsoft.com/office/drawing/2014/main" id="{2B739C9F-C101-46B3-8204-F0C9A383DA5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5355" r="5644" b="-1"/>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1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1202"/>
            <a:ext cx="787984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683F8F2-4322-416A-99AD-89975A601886}"/>
              </a:ext>
            </a:extLst>
          </p:cNvPr>
          <p:cNvSpPr txBox="1"/>
          <p:nvPr/>
        </p:nvSpPr>
        <p:spPr>
          <a:xfrm>
            <a:off x="630936" y="3502152"/>
            <a:ext cx="7879842" cy="2670048"/>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800" dirty="0">
                <a:effectLst/>
              </a:rPr>
              <a:t>“The readers of this letter did indeed learn the Christ, but not in such a way as to condone their old pagan habits. When they received the gospel, they were taught that Christian discipleship required the renunciation of all pagan vices and the cultivation of true Christian holiness.”</a:t>
            </a:r>
          </a:p>
          <a:p>
            <a:pPr defTabSz="914400">
              <a:lnSpc>
                <a:spcPct val="90000"/>
              </a:lnSpc>
              <a:spcAft>
                <a:spcPts val="600"/>
              </a:spcAft>
            </a:pPr>
            <a:r>
              <a:rPr lang="en-US" sz="2800" b="1" dirty="0">
                <a:effectLst/>
              </a:rPr>
              <a:t>Curtis Vaughn</a:t>
            </a:r>
            <a:endParaRPr lang="en-US" sz="2800" dirty="0"/>
          </a:p>
        </p:txBody>
      </p:sp>
    </p:spTree>
    <p:extLst>
      <p:ext uri="{BB962C8B-B14F-4D97-AF65-F5344CB8AC3E}">
        <p14:creationId xmlns:p14="http://schemas.microsoft.com/office/powerpoint/2010/main" val="1735415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ardrobe storage and organisation ideas">
            <a:extLst>
              <a:ext uri="{FF2B5EF4-FFF2-40B4-BE49-F238E27FC236}">
                <a16:creationId xmlns:a16="http://schemas.microsoft.com/office/drawing/2014/main" id="{4F7A8FF3-6737-4208-9442-F5A7FE8EAF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0" r="33072" b="512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0D965B-F4B1-43FB-BC43-13F9AB82ABCF}"/>
              </a:ext>
            </a:extLst>
          </p:cNvPr>
          <p:cNvSpPr txBox="1"/>
          <p:nvPr/>
        </p:nvSpPr>
        <p:spPr>
          <a:xfrm>
            <a:off x="278320" y="2718054"/>
            <a:ext cx="2906314" cy="3207258"/>
          </a:xfrm>
          <a:prstGeom prst="rect">
            <a:avLst/>
          </a:prstGeom>
        </p:spPr>
        <p:txBody>
          <a:bodyPr vert="horz" lIns="91440" tIns="45720" rIns="91440" bIns="45720" rtlCol="0" anchor="t">
            <a:normAutofit/>
          </a:bodyPr>
          <a:lstStyle/>
          <a:p>
            <a:pPr marL="457200" indent="-457200" defTabSz="914400">
              <a:lnSpc>
                <a:spcPct val="90000"/>
              </a:lnSpc>
              <a:spcAft>
                <a:spcPts val="600"/>
              </a:spcAft>
              <a:buFont typeface="Arial" panose="020B0604020202020204" pitchFamily="34" charset="0"/>
              <a:buChar char="•"/>
            </a:pPr>
            <a:r>
              <a:rPr lang="en-US" sz="2800" i="1" dirty="0">
                <a:effectLst/>
              </a:rPr>
              <a:t>Put off old self </a:t>
            </a:r>
            <a:r>
              <a:rPr lang="en-US" sz="2800" dirty="0">
                <a:effectLst/>
              </a:rPr>
              <a:t>(4:22)</a:t>
            </a:r>
          </a:p>
        </p:txBody>
      </p:sp>
      <p:sp>
        <p:nvSpPr>
          <p:cNvPr id="11" name="TextBox 10">
            <a:extLst>
              <a:ext uri="{FF2B5EF4-FFF2-40B4-BE49-F238E27FC236}">
                <a16:creationId xmlns:a16="http://schemas.microsoft.com/office/drawing/2014/main" id="{6A28A933-DD21-48C7-9DC1-0515985F63E9}"/>
              </a:ext>
            </a:extLst>
          </p:cNvPr>
          <p:cNvSpPr txBox="1"/>
          <p:nvPr/>
        </p:nvSpPr>
        <p:spPr>
          <a:xfrm>
            <a:off x="278319" y="4052866"/>
            <a:ext cx="2979888" cy="867930"/>
          </a:xfrm>
          <a:prstGeom prst="rect">
            <a:avLst/>
          </a:prstGeom>
          <a:noFill/>
        </p:spPr>
        <p:txBody>
          <a:bodyPr wrap="square">
            <a:spAutoFit/>
          </a:bodyPr>
          <a:lstStyle/>
          <a:p>
            <a:pPr marL="457200" indent="-457200" defTabSz="914400">
              <a:lnSpc>
                <a:spcPct val="90000"/>
              </a:lnSpc>
              <a:spcAft>
                <a:spcPts val="600"/>
              </a:spcAft>
              <a:buFont typeface="Arial" panose="020B0604020202020204" pitchFamily="34" charset="0"/>
              <a:buChar char="•"/>
            </a:pPr>
            <a:r>
              <a:rPr lang="en-US" sz="2800" i="1" dirty="0">
                <a:effectLst/>
              </a:rPr>
              <a:t>Put on new self </a:t>
            </a:r>
            <a:r>
              <a:rPr lang="en-US" sz="2800" dirty="0">
                <a:effectLst/>
              </a:rPr>
              <a:t>(</a:t>
            </a:r>
            <a:r>
              <a:rPr lang="en-US" sz="2800" dirty="0"/>
              <a:t>4:</a:t>
            </a:r>
            <a:r>
              <a:rPr lang="en-US" sz="2800" dirty="0">
                <a:effectLst/>
              </a:rPr>
              <a:t>22-24)</a:t>
            </a:r>
          </a:p>
        </p:txBody>
      </p:sp>
      <p:sp>
        <p:nvSpPr>
          <p:cNvPr id="13" name="TextBox 12">
            <a:extLst>
              <a:ext uri="{FF2B5EF4-FFF2-40B4-BE49-F238E27FC236}">
                <a16:creationId xmlns:a16="http://schemas.microsoft.com/office/drawing/2014/main" id="{38492401-919D-4172-B1F6-B9F98261983B}"/>
              </a:ext>
            </a:extLst>
          </p:cNvPr>
          <p:cNvSpPr txBox="1"/>
          <p:nvPr/>
        </p:nvSpPr>
        <p:spPr>
          <a:xfrm>
            <a:off x="4019040" y="1606800"/>
            <a:ext cx="4656082" cy="2742289"/>
          </a:xfrm>
          <a:prstGeom prst="rect">
            <a:avLst/>
          </a:prstGeom>
          <a:solidFill>
            <a:schemeClr val="accent1">
              <a:lumMod val="50000"/>
            </a:schemeClr>
          </a:solidFill>
        </p:spPr>
        <p:txBody>
          <a:bodyPr wrap="square">
            <a:spAutoFit/>
          </a:bodyPr>
          <a:lstStyle/>
          <a:p>
            <a:pPr algn="ctr">
              <a:lnSpc>
                <a:spcPct val="115000"/>
              </a:lnSpc>
              <a:spcBef>
                <a:spcPts val="1200"/>
              </a:spcBef>
            </a:pPr>
            <a:r>
              <a:rPr lang="en-US" sz="2800" b="1" dirty="0">
                <a:solidFill>
                  <a:schemeClr val="bg1"/>
                </a:solidFill>
                <a:effectLst/>
                <a:latin typeface="Times New Roman" panose="02020603050405020304" pitchFamily="18" charset="0"/>
                <a:ea typeface="Times New Roman" panose="02020603050405020304" pitchFamily="18" charset="0"/>
              </a:rPr>
              <a:t>2 Timothy 2:22</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r>
              <a:rPr lang="en-US" sz="2800" dirty="0">
                <a:solidFill>
                  <a:schemeClr val="bg1"/>
                </a:solidFill>
                <a:effectLst/>
                <a:latin typeface="Times New Roman" panose="02020603050405020304" pitchFamily="18" charset="0"/>
                <a:ea typeface="Calibri" panose="020F0502020204030204" pitchFamily="34" charset="0"/>
              </a:rPr>
              <a:t>So flee youthful passions and pursue righteousness, faith, love, and peace, along with those who call on the Lord from a pure heart.</a:t>
            </a:r>
            <a:endParaRPr lang="en-US" sz="2800" dirty="0">
              <a:solidFill>
                <a:schemeClr val="bg1"/>
              </a:solidFill>
            </a:endParaRPr>
          </a:p>
        </p:txBody>
      </p:sp>
    </p:spTree>
    <p:extLst>
      <p:ext uri="{BB962C8B-B14F-4D97-AF65-F5344CB8AC3E}">
        <p14:creationId xmlns:p14="http://schemas.microsoft.com/office/powerpoint/2010/main" val="305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78068" y="1681656"/>
            <a:ext cx="5743903" cy="2677656"/>
          </a:xfrm>
          <a:prstGeom prst="rect">
            <a:avLst/>
          </a:prstGeom>
          <a:noFill/>
        </p:spPr>
        <p:txBody>
          <a:bodyPr wrap="square">
            <a:spAutoFit/>
          </a:bodyPr>
          <a:lstStyle/>
          <a:p>
            <a:pPr>
              <a:spcBef>
                <a:spcPts val="1200"/>
              </a:spcBef>
            </a:pPr>
            <a:r>
              <a:rPr lang="en-US" sz="2400" u="sng" dirty="0">
                <a:solidFill>
                  <a:srgbClr val="000000"/>
                </a:solidFill>
                <a:effectLst/>
                <a:uFill>
                  <a:solidFill>
                    <a:srgbClr val="000000"/>
                  </a:solidFill>
                </a:uFill>
                <a:latin typeface="Times New Roman" panose="02020603050405020304" pitchFamily="18" charset="0"/>
                <a:ea typeface="Arial Unicode MS"/>
                <a:cs typeface="Arial Unicode MS"/>
              </a:rPr>
              <a:t>Chapter 1</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walk down the street.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There is a deep hole in the sidewalk.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fall in.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am lost. . . I am hopeless.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It isn’t my fault.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It takes forever to find a way out.</a:t>
            </a:r>
          </a:p>
        </p:txBody>
      </p:sp>
    </p:spTree>
    <p:extLst>
      <p:ext uri="{BB962C8B-B14F-4D97-AF65-F5344CB8AC3E}">
        <p14:creationId xmlns:p14="http://schemas.microsoft.com/office/powerpoint/2010/main" val="277332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67556" y="1686318"/>
            <a:ext cx="5827986" cy="3046988"/>
          </a:xfrm>
          <a:prstGeom prst="rect">
            <a:avLst/>
          </a:prstGeom>
          <a:noFill/>
        </p:spPr>
        <p:txBody>
          <a:bodyPr wrap="square">
            <a:spAutoFit/>
          </a:bodyPr>
          <a:lstStyle/>
          <a:p>
            <a:r>
              <a:rPr lang="en-US" sz="2400" u="sng" dirty="0">
                <a:latin typeface="Times New Roman" panose="02020603050405020304" pitchFamily="18" charset="0"/>
                <a:cs typeface="Times New Roman" panose="02020603050405020304" pitchFamily="18" charset="0"/>
              </a:rPr>
              <a:t>Chapter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walk down the same street. </a:t>
            </a:r>
          </a:p>
          <a:p>
            <a:r>
              <a:rPr lang="en-US" sz="2400" dirty="0">
                <a:latin typeface="Times New Roman" panose="02020603050405020304" pitchFamily="18" charset="0"/>
                <a:cs typeface="Times New Roman" panose="02020603050405020304" pitchFamily="18" charset="0"/>
              </a:rPr>
              <a:t>There is a deep hole in the sidewalk. </a:t>
            </a:r>
          </a:p>
          <a:p>
            <a:r>
              <a:rPr lang="en-US" sz="2400" dirty="0">
                <a:latin typeface="Times New Roman" panose="02020603050405020304" pitchFamily="18" charset="0"/>
                <a:cs typeface="Times New Roman" panose="02020603050405020304" pitchFamily="18" charset="0"/>
              </a:rPr>
              <a:t>I pretend I don’t see it. </a:t>
            </a:r>
          </a:p>
          <a:p>
            <a:r>
              <a:rPr lang="en-US" sz="2400" dirty="0">
                <a:latin typeface="Times New Roman" panose="02020603050405020304" pitchFamily="18" charset="0"/>
                <a:cs typeface="Times New Roman" panose="02020603050405020304" pitchFamily="18" charset="0"/>
              </a:rPr>
              <a:t>I fall in again. </a:t>
            </a:r>
          </a:p>
          <a:p>
            <a:r>
              <a:rPr lang="en-US" sz="2400" dirty="0">
                <a:latin typeface="Times New Roman" panose="02020603050405020304" pitchFamily="18" charset="0"/>
                <a:cs typeface="Times New Roman" panose="02020603050405020304" pitchFamily="18" charset="0"/>
              </a:rPr>
              <a:t>I can’t believe I’m in the same place. </a:t>
            </a:r>
          </a:p>
          <a:p>
            <a:r>
              <a:rPr lang="en-US" sz="2400" dirty="0">
                <a:latin typeface="Times New Roman" panose="02020603050405020304" pitchFamily="18" charset="0"/>
                <a:cs typeface="Times New Roman" panose="02020603050405020304" pitchFamily="18" charset="0"/>
              </a:rPr>
              <a:t>But it isn’t my fault. </a:t>
            </a:r>
          </a:p>
          <a:p>
            <a:r>
              <a:rPr lang="en-US" sz="2400" dirty="0">
                <a:latin typeface="Times New Roman" panose="02020603050405020304" pitchFamily="18" charset="0"/>
                <a:cs typeface="Times New Roman" panose="02020603050405020304" pitchFamily="18" charset="0"/>
              </a:rPr>
              <a:t>It still takes a long time to get out. </a:t>
            </a:r>
          </a:p>
        </p:txBody>
      </p:sp>
    </p:spTree>
    <p:extLst>
      <p:ext uri="{BB962C8B-B14F-4D97-AF65-F5344CB8AC3E}">
        <p14:creationId xmlns:p14="http://schemas.microsoft.com/office/powerpoint/2010/main" val="65576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67556" y="1686318"/>
            <a:ext cx="5827986" cy="3416320"/>
          </a:xfrm>
          <a:prstGeom prst="rect">
            <a:avLst/>
          </a:prstGeom>
          <a:noFill/>
        </p:spPr>
        <p:txBody>
          <a:bodyPr wrap="square">
            <a:spAutoFit/>
          </a:bodyPr>
          <a:lstStyle/>
          <a:p>
            <a:r>
              <a:rPr lang="en-US" sz="2400" u="sng" dirty="0">
                <a:latin typeface="Times New Roman" panose="02020603050405020304" pitchFamily="18" charset="0"/>
                <a:cs typeface="Times New Roman" panose="02020603050405020304" pitchFamily="18" charset="0"/>
              </a:rPr>
              <a:t>Chapter 3</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walk down the same street. </a:t>
            </a:r>
          </a:p>
          <a:p>
            <a:r>
              <a:rPr lang="en-US" sz="2400" dirty="0">
                <a:latin typeface="Times New Roman" panose="02020603050405020304" pitchFamily="18" charset="0"/>
                <a:cs typeface="Times New Roman" panose="02020603050405020304" pitchFamily="18" charset="0"/>
              </a:rPr>
              <a:t>There is a deep hole in the sidewalk. </a:t>
            </a:r>
          </a:p>
          <a:p>
            <a:r>
              <a:rPr lang="en-US" sz="2400" dirty="0">
                <a:latin typeface="Times New Roman" panose="02020603050405020304" pitchFamily="18" charset="0"/>
                <a:cs typeface="Times New Roman" panose="02020603050405020304" pitchFamily="18" charset="0"/>
              </a:rPr>
              <a:t>I see it is there. </a:t>
            </a:r>
          </a:p>
          <a:p>
            <a:r>
              <a:rPr lang="en-US" sz="2400" dirty="0">
                <a:latin typeface="Times New Roman" panose="02020603050405020304" pitchFamily="18" charset="0"/>
                <a:cs typeface="Times New Roman" panose="02020603050405020304" pitchFamily="18" charset="0"/>
              </a:rPr>
              <a:t>I still fall in. . . it’s a habit.</a:t>
            </a:r>
          </a:p>
          <a:p>
            <a:r>
              <a:rPr lang="en-US" sz="2400" dirty="0">
                <a:latin typeface="Times New Roman" panose="02020603050405020304" pitchFamily="18" charset="0"/>
                <a:cs typeface="Times New Roman" panose="02020603050405020304" pitchFamily="18" charset="0"/>
              </a:rPr>
              <a:t>My eyes are open. </a:t>
            </a:r>
          </a:p>
          <a:p>
            <a:r>
              <a:rPr lang="en-US" sz="2400" dirty="0">
                <a:latin typeface="Times New Roman" panose="02020603050405020304" pitchFamily="18" charset="0"/>
                <a:cs typeface="Times New Roman" panose="02020603050405020304" pitchFamily="18" charset="0"/>
              </a:rPr>
              <a:t>I know where I am. </a:t>
            </a:r>
          </a:p>
          <a:p>
            <a:r>
              <a:rPr lang="en-US" sz="2400" dirty="0">
                <a:latin typeface="Times New Roman" panose="02020603050405020304" pitchFamily="18" charset="0"/>
                <a:cs typeface="Times New Roman" panose="02020603050405020304" pitchFamily="18" charset="0"/>
              </a:rPr>
              <a:t>It is my fault. </a:t>
            </a:r>
          </a:p>
          <a:p>
            <a:r>
              <a:rPr lang="en-US" sz="2400" dirty="0">
                <a:latin typeface="Times New Roman" panose="02020603050405020304" pitchFamily="18" charset="0"/>
                <a:cs typeface="Times New Roman" panose="02020603050405020304" pitchFamily="18" charset="0"/>
              </a:rPr>
              <a:t>I get out immediately.</a:t>
            </a:r>
          </a:p>
        </p:txBody>
      </p:sp>
    </p:spTree>
    <p:extLst>
      <p:ext uri="{BB962C8B-B14F-4D97-AF65-F5344CB8AC3E}">
        <p14:creationId xmlns:p14="http://schemas.microsoft.com/office/powerpoint/2010/main" val="423974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67556" y="1686318"/>
            <a:ext cx="5827986" cy="1701813"/>
          </a:xfrm>
          <a:prstGeom prst="rect">
            <a:avLst/>
          </a:prstGeom>
          <a:noFill/>
        </p:spPr>
        <p:txBody>
          <a:bodyPr wrap="square">
            <a:spAutoFit/>
          </a:bodyPr>
          <a:lstStyle/>
          <a:p>
            <a:r>
              <a:rPr lang="en-US" sz="2400" u="sng" dirty="0">
                <a:latin typeface="Times New Roman" panose="02020603050405020304" pitchFamily="18" charset="0"/>
                <a:cs typeface="Times New Roman" panose="02020603050405020304" pitchFamily="18" charset="0"/>
              </a:rPr>
              <a:t>Chapter 4</a:t>
            </a:r>
            <a:endParaRPr lang="en-US" sz="2400" dirty="0">
              <a:latin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walk down the same street. </a:t>
            </a:r>
          </a:p>
          <a:p>
            <a:pPr>
              <a:lnSpc>
                <a:spcPct val="115000"/>
              </a:lnSpc>
            </a:pP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There is a deep hole in the sidewalk. </a:t>
            </a:r>
          </a:p>
          <a:p>
            <a:pPr>
              <a:lnSpc>
                <a:spcPct val="115000"/>
              </a:lnSpc>
            </a:pP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walk around it.</a:t>
            </a:r>
          </a:p>
        </p:txBody>
      </p:sp>
    </p:spTree>
    <p:extLst>
      <p:ext uri="{BB962C8B-B14F-4D97-AF65-F5344CB8AC3E}">
        <p14:creationId xmlns:p14="http://schemas.microsoft.com/office/powerpoint/2010/main" val="155970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67556" y="1686318"/>
            <a:ext cx="5827986" cy="852349"/>
          </a:xfrm>
          <a:prstGeom prst="rect">
            <a:avLst/>
          </a:prstGeom>
          <a:noFill/>
        </p:spPr>
        <p:txBody>
          <a:bodyPr wrap="square">
            <a:spAutoFit/>
          </a:bodyPr>
          <a:lstStyle/>
          <a:p>
            <a:r>
              <a:rPr lang="en-US" sz="2400" u="sng" dirty="0">
                <a:latin typeface="Times New Roman" panose="02020603050405020304" pitchFamily="18" charset="0"/>
                <a:cs typeface="Times New Roman" panose="02020603050405020304" pitchFamily="18" charset="0"/>
              </a:rPr>
              <a:t>Chapter 5</a:t>
            </a:r>
            <a:endParaRPr lang="en-US" sz="2400" dirty="0">
              <a:latin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walk </a:t>
            </a:r>
            <a:r>
              <a:rPr lang="en-US" sz="2400">
                <a:solidFill>
                  <a:srgbClr val="000000"/>
                </a:solidFill>
                <a:effectLst/>
                <a:uFill>
                  <a:solidFill>
                    <a:srgbClr val="000000"/>
                  </a:solidFill>
                </a:uFill>
                <a:latin typeface="Times New Roman" panose="02020603050405020304" pitchFamily="18" charset="0"/>
                <a:ea typeface="Arial Unicode MS"/>
                <a:cs typeface="Arial Unicode MS"/>
              </a:rPr>
              <a:t>down another street</a:t>
            </a: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a:t>
            </a:r>
          </a:p>
        </p:txBody>
      </p:sp>
    </p:spTree>
    <p:extLst>
      <p:ext uri="{BB962C8B-B14F-4D97-AF65-F5344CB8AC3E}">
        <p14:creationId xmlns:p14="http://schemas.microsoft.com/office/powerpoint/2010/main" val="187409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357383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the notes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1297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1BDF4B-F4CB-46F3-ABEA-7658CF1FFBA4}"/>
              </a:ext>
            </a:extLst>
          </p:cNvPr>
          <p:cNvSpPr txBox="1"/>
          <p:nvPr/>
        </p:nvSpPr>
        <p:spPr>
          <a:xfrm>
            <a:off x="0" y="500051"/>
            <a:ext cx="9144000" cy="1370888"/>
          </a:xfrm>
          <a:prstGeom prst="rect">
            <a:avLst/>
          </a:prstGeom>
          <a:noFill/>
        </p:spPr>
        <p:txBody>
          <a:bodyPr wrap="square">
            <a:spAutoFit/>
          </a:bodyPr>
          <a:lstStyle/>
          <a:p>
            <a:pPr algn="ctr">
              <a:lnSpc>
                <a:spcPct val="115000"/>
              </a:lnSpc>
              <a:spcBef>
                <a:spcPts val="1200"/>
              </a:spcBef>
              <a:spcAft>
                <a:spcPts val="800"/>
              </a:spcAft>
            </a:pP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Not </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Walk Like the World</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4:17-24</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30" name="Picture 6" descr="Going Against the Flow HD Stock Images | Shutterstock">
            <a:extLst>
              <a:ext uri="{FF2B5EF4-FFF2-40B4-BE49-F238E27FC236}">
                <a16:creationId xmlns:a16="http://schemas.microsoft.com/office/drawing/2014/main" id="{64C5A9FD-2460-435E-B4C1-2E2C0F1838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24"/>
          <a:stretch/>
        </p:blipFill>
        <p:spPr bwMode="auto">
          <a:xfrm>
            <a:off x="1793438" y="2440821"/>
            <a:ext cx="5557124" cy="36618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3A13D-5930-4554-BB8C-921B21735516}"/>
              </a:ext>
            </a:extLst>
          </p:cNvPr>
          <p:cNvSpPr txBox="1"/>
          <p:nvPr/>
        </p:nvSpPr>
        <p:spPr>
          <a:xfrm>
            <a:off x="1153510" y="538004"/>
            <a:ext cx="6836980" cy="3970318"/>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1 John 2:15-17</a:t>
            </a:r>
            <a:endParaRPr lang="en-US" sz="2800" b="1" i="0" baseline="30000" dirty="0">
              <a:solidFill>
                <a:srgbClr val="000000"/>
              </a:solidFill>
              <a:effectLst/>
              <a:latin typeface="Times New Roman" panose="02020603050405020304" pitchFamily="18" charset="0"/>
              <a:cs typeface="Times New Roman" panose="02020603050405020304" pitchFamily="18" charset="0"/>
            </a:endParaRP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15 </a:t>
            </a:r>
            <a:r>
              <a:rPr lang="en-US" sz="2800" i="0" dirty="0">
                <a:solidFill>
                  <a:srgbClr val="000000"/>
                </a:solidFill>
                <a:effectLst/>
                <a:latin typeface="Times New Roman" panose="02020603050405020304" pitchFamily="18" charset="0"/>
                <a:cs typeface="Times New Roman" panose="02020603050405020304" pitchFamily="18" charset="0"/>
              </a:rPr>
              <a:t>Do not love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 or the things in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 If anyone loves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 the love of the Father is not in him. </a:t>
            </a:r>
            <a:r>
              <a:rPr lang="en-US" sz="2800" i="0" baseline="30000" dirty="0">
                <a:solidFill>
                  <a:srgbClr val="000000"/>
                </a:solidFill>
                <a:effectLst/>
                <a:latin typeface="Times New Roman" panose="02020603050405020304" pitchFamily="18" charset="0"/>
                <a:cs typeface="Times New Roman" panose="02020603050405020304" pitchFamily="18" charset="0"/>
              </a:rPr>
              <a:t>16 </a:t>
            </a:r>
            <a:r>
              <a:rPr lang="en-US" sz="2800" i="0" dirty="0">
                <a:solidFill>
                  <a:srgbClr val="000000"/>
                </a:solidFill>
                <a:effectLst/>
                <a:latin typeface="Times New Roman" panose="02020603050405020304" pitchFamily="18" charset="0"/>
                <a:cs typeface="Times New Roman" panose="02020603050405020304" pitchFamily="18" charset="0"/>
              </a:rPr>
              <a:t>For all that is in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—the desires of the flesh and the desires of the eyes and pride of life—is not from the Father but is from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2800" i="0" baseline="30000" dirty="0">
                <a:solidFill>
                  <a:srgbClr val="000000"/>
                </a:solidFill>
                <a:effectLst/>
                <a:latin typeface="Times New Roman" panose="02020603050405020304" pitchFamily="18" charset="0"/>
                <a:cs typeface="Times New Roman" panose="02020603050405020304" pitchFamily="18" charset="0"/>
              </a:rPr>
              <a:t>17 </a:t>
            </a:r>
            <a:r>
              <a:rPr lang="en-US" sz="2800" i="0" dirty="0">
                <a:solidFill>
                  <a:srgbClr val="000000"/>
                </a:solidFill>
                <a:effectLst/>
                <a:latin typeface="Times New Roman" panose="02020603050405020304" pitchFamily="18" charset="0"/>
                <a:cs typeface="Times New Roman" panose="02020603050405020304" pitchFamily="18" charset="0"/>
              </a:rPr>
              <a:t>And the </a:t>
            </a:r>
            <a:r>
              <a:rPr lang="en-US" sz="2800" i="0" u="sng" dirty="0">
                <a:solidFill>
                  <a:srgbClr val="000000"/>
                </a:solidFill>
                <a:effectLst/>
                <a:latin typeface="Times New Roman" panose="02020603050405020304" pitchFamily="18" charset="0"/>
                <a:cs typeface="Times New Roman" panose="02020603050405020304" pitchFamily="18" charset="0"/>
              </a:rPr>
              <a:t>world </a:t>
            </a:r>
            <a:r>
              <a:rPr lang="en-US" sz="2800" i="0" dirty="0">
                <a:solidFill>
                  <a:srgbClr val="000000"/>
                </a:solidFill>
                <a:effectLst/>
                <a:latin typeface="Times New Roman" panose="02020603050405020304" pitchFamily="18" charset="0"/>
                <a:cs typeface="Times New Roman" panose="02020603050405020304" pitchFamily="18" charset="0"/>
              </a:rPr>
              <a:t>is passing away along with its desires, but whoever does the will of God abides forever.</a:t>
            </a:r>
            <a:endParaRPr lang="en-US" sz="2800" dirty="0">
              <a:latin typeface="Times New Roman" panose="02020603050405020304" pitchFamily="18" charset="0"/>
              <a:cs typeface="Times New Roman" panose="02020603050405020304" pitchFamily="18" charset="0"/>
            </a:endParaRPr>
          </a:p>
        </p:txBody>
      </p:sp>
      <p:pic>
        <p:nvPicPr>
          <p:cNvPr id="2050" name="Picture 2" descr="238,147 BEST Cartoon Earth IMAGES, STOCK PHOTOS &amp;amp; VECTORS | Adobe Stock">
            <a:extLst>
              <a:ext uri="{FF2B5EF4-FFF2-40B4-BE49-F238E27FC236}">
                <a16:creationId xmlns:a16="http://schemas.microsoft.com/office/drawing/2014/main" id="{35F40CBC-FD22-4E01-A440-C7AEE6F7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6" y="4508322"/>
            <a:ext cx="2103382" cy="210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3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3A13D-5930-4554-BB8C-921B21735516}"/>
              </a:ext>
            </a:extLst>
          </p:cNvPr>
          <p:cNvSpPr txBox="1"/>
          <p:nvPr/>
        </p:nvSpPr>
        <p:spPr>
          <a:xfrm>
            <a:off x="1153510" y="538004"/>
            <a:ext cx="6836980" cy="3108543"/>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Galatians 5:16-17</a:t>
            </a:r>
            <a:endParaRPr lang="en-US" sz="2800" b="1" i="0" baseline="30000" dirty="0">
              <a:solidFill>
                <a:srgbClr val="000000"/>
              </a:solidFill>
              <a:effectLst/>
              <a:latin typeface="Times New Roman" panose="02020603050405020304" pitchFamily="18" charset="0"/>
              <a:cs typeface="Times New Roman" panose="02020603050405020304" pitchFamily="18" charset="0"/>
            </a:endParaRP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16 </a:t>
            </a:r>
            <a:r>
              <a:rPr lang="en-US" sz="2800" i="0" dirty="0">
                <a:solidFill>
                  <a:srgbClr val="000000"/>
                </a:solidFill>
                <a:effectLst/>
                <a:latin typeface="Times New Roman" panose="02020603050405020304" pitchFamily="18" charset="0"/>
                <a:cs typeface="Times New Roman" panose="02020603050405020304" pitchFamily="18" charset="0"/>
              </a:rPr>
              <a:t>But I say, walk by the Spirit, and you will not gratify the desires of the </a:t>
            </a:r>
            <a:r>
              <a:rPr lang="en-US" sz="2800" i="0" u="sng" dirty="0">
                <a:solidFill>
                  <a:srgbClr val="000000"/>
                </a:solidFill>
                <a:effectLst/>
                <a:latin typeface="Times New Roman" panose="02020603050405020304" pitchFamily="18" charset="0"/>
                <a:cs typeface="Times New Roman" panose="02020603050405020304" pitchFamily="18" charset="0"/>
              </a:rPr>
              <a:t>flesh</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2800" i="0" baseline="30000" dirty="0">
                <a:solidFill>
                  <a:srgbClr val="000000"/>
                </a:solidFill>
                <a:effectLst/>
                <a:latin typeface="Times New Roman" panose="02020603050405020304" pitchFamily="18" charset="0"/>
                <a:cs typeface="Times New Roman" panose="02020603050405020304" pitchFamily="18" charset="0"/>
              </a:rPr>
              <a:t>17 </a:t>
            </a:r>
            <a:r>
              <a:rPr lang="en-US" sz="2800" i="0" dirty="0">
                <a:solidFill>
                  <a:srgbClr val="000000"/>
                </a:solidFill>
                <a:effectLst/>
                <a:latin typeface="Times New Roman" panose="02020603050405020304" pitchFamily="18" charset="0"/>
                <a:cs typeface="Times New Roman" panose="02020603050405020304" pitchFamily="18" charset="0"/>
              </a:rPr>
              <a:t>For the desires of the </a:t>
            </a:r>
            <a:r>
              <a:rPr lang="en-US" sz="2800" i="0" u="sng" dirty="0">
                <a:solidFill>
                  <a:srgbClr val="000000"/>
                </a:solidFill>
                <a:effectLst/>
                <a:latin typeface="Times New Roman" panose="02020603050405020304" pitchFamily="18" charset="0"/>
                <a:cs typeface="Times New Roman" panose="02020603050405020304" pitchFamily="18" charset="0"/>
              </a:rPr>
              <a:t>flesh</a:t>
            </a:r>
            <a:r>
              <a:rPr lang="en-US" sz="2800" i="0" dirty="0">
                <a:solidFill>
                  <a:srgbClr val="000000"/>
                </a:solidFill>
                <a:effectLst/>
                <a:latin typeface="Times New Roman" panose="02020603050405020304" pitchFamily="18" charset="0"/>
                <a:cs typeface="Times New Roman" panose="02020603050405020304" pitchFamily="18" charset="0"/>
              </a:rPr>
              <a:t> are against the Spirit, and the desires of the Spirit are against the </a:t>
            </a:r>
            <a:r>
              <a:rPr lang="en-US" sz="2800" i="0" u="sng" dirty="0">
                <a:solidFill>
                  <a:srgbClr val="000000"/>
                </a:solidFill>
                <a:effectLst/>
                <a:latin typeface="Times New Roman" panose="02020603050405020304" pitchFamily="18" charset="0"/>
                <a:cs typeface="Times New Roman" panose="02020603050405020304" pitchFamily="18" charset="0"/>
              </a:rPr>
              <a:t>flesh</a:t>
            </a:r>
            <a:r>
              <a:rPr lang="en-US" sz="2800" i="0" dirty="0">
                <a:solidFill>
                  <a:srgbClr val="000000"/>
                </a:solidFill>
                <a:effectLst/>
                <a:latin typeface="Times New Roman" panose="02020603050405020304" pitchFamily="18" charset="0"/>
                <a:cs typeface="Times New Roman" panose="02020603050405020304" pitchFamily="18" charset="0"/>
              </a:rPr>
              <a:t>, for these are opposed to each other, to keep you from doing the things you want to do. </a:t>
            </a:r>
            <a:endParaRPr lang="en-US" sz="2800" dirty="0">
              <a:latin typeface="Times New Roman" panose="02020603050405020304" pitchFamily="18" charset="0"/>
              <a:cs typeface="Times New Roman" panose="02020603050405020304" pitchFamily="18" charset="0"/>
            </a:endParaRPr>
          </a:p>
        </p:txBody>
      </p:sp>
      <p:pic>
        <p:nvPicPr>
          <p:cNvPr id="2050" name="Picture 2" descr="238,147 BEST Cartoon Earth IMAGES, STOCK PHOTOS &amp;amp; VECTORS | Adobe Stock">
            <a:extLst>
              <a:ext uri="{FF2B5EF4-FFF2-40B4-BE49-F238E27FC236}">
                <a16:creationId xmlns:a16="http://schemas.microsoft.com/office/drawing/2014/main" id="{35F40CBC-FD22-4E01-A440-C7AEE6F7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6" y="4508322"/>
            <a:ext cx="2103382" cy="21033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art Cartoon High Res Stock Images | Shutterstock">
            <a:extLst>
              <a:ext uri="{FF2B5EF4-FFF2-40B4-BE49-F238E27FC236}">
                <a16:creationId xmlns:a16="http://schemas.microsoft.com/office/drawing/2014/main" id="{FA7140F9-7AE8-4DB2-9C8C-CB48F0AF5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0"/>
          <a:stretch/>
        </p:blipFill>
        <p:spPr bwMode="auto">
          <a:xfrm>
            <a:off x="3586140" y="4606604"/>
            <a:ext cx="1971719" cy="192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3A13D-5930-4554-BB8C-921B21735516}"/>
              </a:ext>
            </a:extLst>
          </p:cNvPr>
          <p:cNvSpPr txBox="1"/>
          <p:nvPr/>
        </p:nvSpPr>
        <p:spPr>
          <a:xfrm>
            <a:off x="1153510" y="538004"/>
            <a:ext cx="6836980" cy="2530180"/>
          </a:xfrm>
          <a:prstGeom prst="rect">
            <a:avLst/>
          </a:prstGeom>
          <a:noFill/>
        </p:spPr>
        <p:txBody>
          <a:bodyPr wrap="square">
            <a:spAutoFit/>
          </a:bodyPr>
          <a:lstStyle/>
          <a:p>
            <a:pPr algn="ctr">
              <a:lnSpc>
                <a:spcPct val="115000"/>
              </a:lnSpc>
              <a:spcBef>
                <a:spcPts val="1200"/>
              </a:spcBef>
            </a:pPr>
            <a:r>
              <a:rPr lang="en-US" sz="2800" b="1" dirty="0">
                <a:solidFill>
                  <a:srgbClr val="000000"/>
                </a:solidFill>
                <a:effectLst/>
                <a:latin typeface="Times New Roman" panose="02020603050405020304" pitchFamily="18" charset="0"/>
                <a:ea typeface="Times New Roman" panose="02020603050405020304" pitchFamily="18" charset="0"/>
              </a:rPr>
              <a:t>2 Corinthians 4:4</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In their case </a:t>
            </a:r>
            <a:r>
              <a:rPr lang="en-US" sz="2800" dirty="0">
                <a:effectLst/>
                <a:latin typeface="Times New Roman" panose="02020603050405020304" pitchFamily="18" charset="0"/>
                <a:ea typeface="Times New Roman" panose="02020603050405020304" pitchFamily="18" charset="0"/>
              </a:rPr>
              <a:t>the </a:t>
            </a:r>
            <a:r>
              <a:rPr lang="en-US" sz="2800" u="sng" dirty="0">
                <a:effectLst/>
                <a:latin typeface="Times New Roman" panose="02020603050405020304" pitchFamily="18" charset="0"/>
                <a:ea typeface="Times New Roman" panose="02020603050405020304" pitchFamily="18" charset="0"/>
              </a:rPr>
              <a:t>god of this world</a:t>
            </a:r>
            <a:r>
              <a:rPr lang="en-US" sz="2800" dirty="0">
                <a:effectLst/>
                <a:latin typeface="Times New Roman" panose="02020603050405020304" pitchFamily="18" charset="0"/>
                <a:ea typeface="Times New Roman" panose="02020603050405020304" pitchFamily="18" charset="0"/>
              </a:rPr>
              <a:t> has blinded the minds of the unbelievers, to keep them from seeing the light of the gospel of the glory of Christ, who is the image of God.</a:t>
            </a:r>
          </a:p>
        </p:txBody>
      </p:sp>
      <p:pic>
        <p:nvPicPr>
          <p:cNvPr id="2050" name="Picture 2" descr="238,147 BEST Cartoon Earth IMAGES, STOCK PHOTOS &amp;amp; VECTORS | Adobe Stock">
            <a:extLst>
              <a:ext uri="{FF2B5EF4-FFF2-40B4-BE49-F238E27FC236}">
                <a16:creationId xmlns:a16="http://schemas.microsoft.com/office/drawing/2014/main" id="{35F40CBC-FD22-4E01-A440-C7AEE6F7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6" y="4508322"/>
            <a:ext cx="2103382" cy="21033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art Cartoon High Res Stock Images | Shutterstock">
            <a:extLst>
              <a:ext uri="{FF2B5EF4-FFF2-40B4-BE49-F238E27FC236}">
                <a16:creationId xmlns:a16="http://schemas.microsoft.com/office/drawing/2014/main" id="{FA7140F9-7AE8-4DB2-9C8C-CB48F0AF5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0"/>
          <a:stretch/>
        </p:blipFill>
        <p:spPr bwMode="auto">
          <a:xfrm>
            <a:off x="3586140" y="4606604"/>
            <a:ext cx="1971719" cy="19210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ngel made of light - Clip Art Library">
            <a:extLst>
              <a:ext uri="{FF2B5EF4-FFF2-40B4-BE49-F238E27FC236}">
                <a16:creationId xmlns:a16="http://schemas.microsoft.com/office/drawing/2014/main" id="{6E708B7F-E3BD-4650-8F18-B35618BB4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015" y="4486552"/>
            <a:ext cx="1971719" cy="202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2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3A13D-5930-4554-BB8C-921B21735516}"/>
              </a:ext>
            </a:extLst>
          </p:cNvPr>
          <p:cNvSpPr txBox="1"/>
          <p:nvPr/>
        </p:nvSpPr>
        <p:spPr>
          <a:xfrm>
            <a:off x="1153510" y="538004"/>
            <a:ext cx="6836980" cy="3521220"/>
          </a:xfrm>
          <a:prstGeom prst="rect">
            <a:avLst/>
          </a:prstGeom>
          <a:noFill/>
        </p:spPr>
        <p:txBody>
          <a:bodyPr wrap="square">
            <a:spAutoFit/>
          </a:bodyPr>
          <a:lstStyle/>
          <a:p>
            <a:pPr algn="ctr">
              <a:lnSpc>
                <a:spcPct val="115000"/>
              </a:lnSpc>
              <a:spcBef>
                <a:spcPts val="1200"/>
              </a:spcBef>
            </a:pPr>
            <a:r>
              <a:rPr lang="en-US" sz="2800" b="1" dirty="0">
                <a:solidFill>
                  <a:srgbClr val="000000"/>
                </a:solidFill>
                <a:effectLst/>
                <a:latin typeface="Times New Roman" panose="02020603050405020304" pitchFamily="18" charset="0"/>
                <a:ea typeface="Times New Roman" panose="02020603050405020304" pitchFamily="18" charset="0"/>
              </a:rPr>
              <a:t>John 8:44</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You are of your father </a:t>
            </a:r>
            <a:r>
              <a:rPr lang="en-US" sz="2800" u="sng" dirty="0">
                <a:solidFill>
                  <a:srgbClr val="000000"/>
                </a:solidFill>
                <a:effectLst/>
                <a:latin typeface="Times New Roman" panose="02020603050405020304" pitchFamily="18" charset="0"/>
                <a:ea typeface="Times New Roman" panose="02020603050405020304" pitchFamily="18" charset="0"/>
              </a:rPr>
              <a:t>the devil</a:t>
            </a:r>
            <a:r>
              <a:rPr lang="en-US" sz="2800" dirty="0">
                <a:solidFill>
                  <a:srgbClr val="000000"/>
                </a:solidFill>
                <a:effectLst/>
                <a:latin typeface="Times New Roman" panose="02020603050405020304" pitchFamily="18" charset="0"/>
                <a:ea typeface="Times New Roman" panose="02020603050405020304" pitchFamily="18" charset="0"/>
              </a:rPr>
              <a:t>, and your will is to do your father’s desires. </a:t>
            </a:r>
            <a:r>
              <a:rPr lang="en-US" sz="2800" dirty="0">
                <a:effectLst/>
                <a:latin typeface="Times New Roman" panose="02020603050405020304" pitchFamily="18" charset="0"/>
                <a:ea typeface="Times New Roman" panose="02020603050405020304" pitchFamily="18" charset="0"/>
              </a:rPr>
              <a:t>He was a murderer from the beginning, and does not stand in the truth, because there is no truth in him. When he lies, he speaks out of his own character, for he is a liar and the father of lies.</a:t>
            </a:r>
          </a:p>
        </p:txBody>
      </p:sp>
      <p:pic>
        <p:nvPicPr>
          <p:cNvPr id="2050" name="Picture 2" descr="238,147 BEST Cartoon Earth IMAGES, STOCK PHOTOS &amp;amp; VECTORS | Adobe Stock">
            <a:extLst>
              <a:ext uri="{FF2B5EF4-FFF2-40B4-BE49-F238E27FC236}">
                <a16:creationId xmlns:a16="http://schemas.microsoft.com/office/drawing/2014/main" id="{35F40CBC-FD22-4E01-A440-C7AEE6F7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6" y="4508322"/>
            <a:ext cx="2103382" cy="21033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art Cartoon High Res Stock Images | Shutterstock">
            <a:extLst>
              <a:ext uri="{FF2B5EF4-FFF2-40B4-BE49-F238E27FC236}">
                <a16:creationId xmlns:a16="http://schemas.microsoft.com/office/drawing/2014/main" id="{FA7140F9-7AE8-4DB2-9C8C-CB48F0AF5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0"/>
          <a:stretch/>
        </p:blipFill>
        <p:spPr bwMode="auto">
          <a:xfrm>
            <a:off x="3586140" y="4606604"/>
            <a:ext cx="1971719" cy="19210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ngel made of light - Clip Art Library">
            <a:extLst>
              <a:ext uri="{FF2B5EF4-FFF2-40B4-BE49-F238E27FC236}">
                <a16:creationId xmlns:a16="http://schemas.microsoft.com/office/drawing/2014/main" id="{6E708B7F-E3BD-4650-8F18-B35618BB4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015" y="4486552"/>
            <a:ext cx="1971719" cy="202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3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Red Curved Up Arrow PNG">
            <a:extLst>
              <a:ext uri="{FF2B5EF4-FFF2-40B4-BE49-F238E27FC236}">
                <a16:creationId xmlns:a16="http://schemas.microsoft.com/office/drawing/2014/main" id="{AB10C5E5-0D02-4856-A860-65E5D2A64B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900" y="4121944"/>
            <a:ext cx="1046798" cy="1014413"/>
          </a:xfrm>
          <a:prstGeom prst="rect">
            <a:avLst/>
          </a:prstGeom>
          <a:solidFill>
            <a:srgbClr val="FF0000"/>
          </a:solidFill>
          <a:ln>
            <a:noFill/>
          </a:ln>
        </p:spPr>
      </p:pic>
      <p:pic>
        <p:nvPicPr>
          <p:cNvPr id="25" name="Picture 24" descr="Red Curved Up Arrow PNG">
            <a:extLst>
              <a:ext uri="{FF2B5EF4-FFF2-40B4-BE49-F238E27FC236}">
                <a16:creationId xmlns:a16="http://schemas.microsoft.com/office/drawing/2014/main" id="{4358A492-0ABD-4EB6-A698-C58D4CF6D5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7806" y="4121944"/>
            <a:ext cx="1046798" cy="1014413"/>
          </a:xfrm>
          <a:prstGeom prst="rect">
            <a:avLst/>
          </a:prstGeom>
          <a:solidFill>
            <a:srgbClr val="FF0000"/>
          </a:solidFill>
          <a:ln>
            <a:noFill/>
          </a:ln>
        </p:spPr>
      </p:pic>
      <p:pic>
        <p:nvPicPr>
          <p:cNvPr id="23" name="Picture 22" descr="Red Curved Up Arrow PNG">
            <a:extLst>
              <a:ext uri="{FF2B5EF4-FFF2-40B4-BE49-F238E27FC236}">
                <a16:creationId xmlns:a16="http://schemas.microsoft.com/office/drawing/2014/main" id="{F39F11DF-3CA8-4D9B-9F3A-0796B5CD077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419" y="4129087"/>
            <a:ext cx="1046798" cy="1014413"/>
          </a:xfrm>
          <a:prstGeom prst="rect">
            <a:avLst/>
          </a:prstGeom>
          <a:solidFill>
            <a:srgbClr val="FF0000"/>
          </a:solidFill>
          <a:ln>
            <a:noFill/>
          </a:ln>
        </p:spPr>
      </p:pic>
      <p:pic>
        <p:nvPicPr>
          <p:cNvPr id="21" name="Picture 20" descr="Red Curved Up Arrow PNG">
            <a:extLst>
              <a:ext uri="{FF2B5EF4-FFF2-40B4-BE49-F238E27FC236}">
                <a16:creationId xmlns:a16="http://schemas.microsoft.com/office/drawing/2014/main" id="{E8436DEB-D7ED-43B7-942B-B99D0A5AEE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7" y="4129087"/>
            <a:ext cx="1046798" cy="1014413"/>
          </a:xfrm>
          <a:prstGeom prst="rect">
            <a:avLst/>
          </a:prstGeom>
          <a:solidFill>
            <a:srgbClr val="FF0000"/>
          </a:solidFill>
          <a:ln>
            <a:noFill/>
          </a:ln>
        </p:spPr>
      </p:pic>
      <p:pic>
        <p:nvPicPr>
          <p:cNvPr id="19" name="Picture 18" descr="Red Curved Up Arrow PNG">
            <a:extLst>
              <a:ext uri="{FF2B5EF4-FFF2-40B4-BE49-F238E27FC236}">
                <a16:creationId xmlns:a16="http://schemas.microsoft.com/office/drawing/2014/main" id="{17182F7D-4430-4641-AC6B-64757D9A91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019" y="4121944"/>
            <a:ext cx="1046798" cy="1014413"/>
          </a:xfrm>
          <a:prstGeom prst="rect">
            <a:avLst/>
          </a:prstGeom>
          <a:solidFill>
            <a:srgbClr val="FF0000"/>
          </a:solidFill>
          <a:ln>
            <a:noFill/>
          </a:ln>
        </p:spPr>
      </p:pic>
      <p:pic>
        <p:nvPicPr>
          <p:cNvPr id="17" name="Picture 16" descr="Red Curved Up Arrow PNG">
            <a:extLst>
              <a:ext uri="{FF2B5EF4-FFF2-40B4-BE49-F238E27FC236}">
                <a16:creationId xmlns:a16="http://schemas.microsoft.com/office/drawing/2014/main" id="{169F574F-63D0-4AB0-9266-718D8EEAE03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0344" y="4121944"/>
            <a:ext cx="1046798" cy="1014413"/>
          </a:xfrm>
          <a:prstGeom prst="rect">
            <a:avLst/>
          </a:prstGeom>
          <a:solidFill>
            <a:srgbClr val="FF0000"/>
          </a:solidFill>
          <a:ln>
            <a:noFill/>
          </a:ln>
        </p:spPr>
      </p:pic>
      <p:pic>
        <p:nvPicPr>
          <p:cNvPr id="15" name="Picture 14" descr="Red Curved Up Arrow PNG">
            <a:extLst>
              <a:ext uri="{FF2B5EF4-FFF2-40B4-BE49-F238E27FC236}">
                <a16:creationId xmlns:a16="http://schemas.microsoft.com/office/drawing/2014/main" id="{353A875B-813A-4214-BBEC-5C51812B46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4107656"/>
            <a:ext cx="1046798" cy="1014413"/>
          </a:xfrm>
          <a:prstGeom prst="rect">
            <a:avLst/>
          </a:prstGeom>
          <a:solidFill>
            <a:srgbClr val="FF0000"/>
          </a:solidFill>
          <a:ln>
            <a:noFill/>
          </a:ln>
        </p:spPr>
      </p:pic>
      <p:pic>
        <p:nvPicPr>
          <p:cNvPr id="13" name="Picture 12" descr="Red Curved Up Arrow PNG">
            <a:extLst>
              <a:ext uri="{FF2B5EF4-FFF2-40B4-BE49-F238E27FC236}">
                <a16:creationId xmlns:a16="http://schemas.microsoft.com/office/drawing/2014/main" id="{1266D5F1-74AD-4B14-8BD1-F392DC0A8C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712" y="4086225"/>
            <a:ext cx="1046798" cy="1014413"/>
          </a:xfrm>
          <a:prstGeom prst="rect">
            <a:avLst/>
          </a:prstGeom>
          <a:solidFill>
            <a:srgbClr val="FF0000"/>
          </a:solidFill>
          <a:ln>
            <a:noFill/>
          </a:ln>
        </p:spPr>
      </p:pic>
      <p:sp>
        <p:nvSpPr>
          <p:cNvPr id="3" name="TextBox 2">
            <a:extLst>
              <a:ext uri="{FF2B5EF4-FFF2-40B4-BE49-F238E27FC236}">
                <a16:creationId xmlns:a16="http://schemas.microsoft.com/office/drawing/2014/main" id="{45F70178-CB48-47A3-B404-DC7E6165A8F4}"/>
              </a:ext>
            </a:extLst>
          </p:cNvPr>
          <p:cNvSpPr txBox="1"/>
          <p:nvPr/>
        </p:nvSpPr>
        <p:spPr>
          <a:xfrm>
            <a:off x="116533" y="2273817"/>
            <a:ext cx="1454647" cy="1708160"/>
          </a:xfrm>
          <a:prstGeom prst="rect">
            <a:avLst/>
          </a:prstGeom>
          <a:solidFill>
            <a:schemeClr val="tx1"/>
          </a:solidFill>
        </p:spPr>
        <p:txBody>
          <a:bodyPr wrap="square">
            <a:spAutoFit/>
          </a:bodyPr>
          <a:lstStyle/>
          <a:p>
            <a:pPr algn="ctr"/>
            <a:endPar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Spiritual </a:t>
            </a:r>
          </a:p>
          <a:p>
            <a:pPr algn="ctr"/>
            <a:endPar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Deadness</a:t>
            </a:r>
          </a:p>
          <a:p>
            <a:pPr algn="ctr"/>
            <a:endPar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AE1D744-1DA3-4A65-8572-E2656C7FDA21}"/>
              </a:ext>
            </a:extLst>
          </p:cNvPr>
          <p:cNvSpPr txBox="1"/>
          <p:nvPr/>
        </p:nvSpPr>
        <p:spPr>
          <a:xfrm>
            <a:off x="1562249" y="2273816"/>
            <a:ext cx="2324397" cy="1708160"/>
          </a:xfrm>
          <a:prstGeom prst="rect">
            <a:avLst/>
          </a:prstGeom>
          <a:solidFill>
            <a:schemeClr val="accent5">
              <a:lumMod val="20000"/>
              <a:lumOff val="80000"/>
            </a:schemeClr>
          </a:solidFill>
        </p:spPr>
        <p:txBody>
          <a:bodyPr wrap="square">
            <a:spAutoFit/>
          </a:bodyPr>
          <a:lstStyle/>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Spiritual </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Regeneration</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Pentagon 4">
            <a:extLst>
              <a:ext uri="{FF2B5EF4-FFF2-40B4-BE49-F238E27FC236}">
                <a16:creationId xmlns:a16="http://schemas.microsoft.com/office/drawing/2014/main" id="{1E4882BC-72D9-4006-BB58-BA720CC844EE}"/>
              </a:ext>
            </a:extLst>
          </p:cNvPr>
          <p:cNvSpPr/>
          <p:nvPr/>
        </p:nvSpPr>
        <p:spPr>
          <a:xfrm>
            <a:off x="3586162" y="2273817"/>
            <a:ext cx="928688" cy="1685077"/>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B51781BB-9E7A-4191-ADB9-5F5B73DC6425}"/>
              </a:ext>
            </a:extLst>
          </p:cNvPr>
          <p:cNvSpPr txBox="1"/>
          <p:nvPr/>
        </p:nvSpPr>
        <p:spPr>
          <a:xfrm>
            <a:off x="4512617" y="2288104"/>
            <a:ext cx="2324397" cy="1708160"/>
          </a:xfrm>
          <a:prstGeom prst="rect">
            <a:avLst/>
          </a:prstGeom>
          <a:solidFill>
            <a:schemeClr val="accent6">
              <a:lumMod val="20000"/>
              <a:lumOff val="80000"/>
            </a:schemeClr>
          </a:solidFill>
        </p:spPr>
        <p:txBody>
          <a:bodyPr wrap="square">
            <a:spAutoFit/>
          </a:bodyPr>
          <a:lstStyle/>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Spiritual </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Maturation</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Pentagon 7">
            <a:extLst>
              <a:ext uri="{FF2B5EF4-FFF2-40B4-BE49-F238E27FC236}">
                <a16:creationId xmlns:a16="http://schemas.microsoft.com/office/drawing/2014/main" id="{C1114940-D6E6-4E0C-9BE0-83E04B2E9E9E}"/>
              </a:ext>
            </a:extLst>
          </p:cNvPr>
          <p:cNvSpPr/>
          <p:nvPr/>
        </p:nvSpPr>
        <p:spPr>
          <a:xfrm>
            <a:off x="6465094" y="2280961"/>
            <a:ext cx="928688" cy="1685077"/>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3C2ACAD-56F5-4C48-ADD5-10FF679621AD}"/>
              </a:ext>
            </a:extLst>
          </p:cNvPr>
          <p:cNvSpPr txBox="1"/>
          <p:nvPr/>
        </p:nvSpPr>
        <p:spPr>
          <a:xfrm>
            <a:off x="7384405" y="2302391"/>
            <a:ext cx="1702445" cy="1708160"/>
          </a:xfrm>
          <a:prstGeom prst="rect">
            <a:avLst/>
          </a:prstGeom>
          <a:solidFill>
            <a:srgbClr val="FFFF00"/>
          </a:solidFill>
        </p:spPr>
        <p:txBody>
          <a:bodyPr wrap="square">
            <a:spAutoFit/>
          </a:bodyPr>
          <a:lstStyle/>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Christlikeness</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0F5296C-3240-492C-B11F-81D6614D9455}"/>
              </a:ext>
            </a:extLst>
          </p:cNvPr>
          <p:cNvSpPr txBox="1"/>
          <p:nvPr/>
        </p:nvSpPr>
        <p:spPr>
          <a:xfrm>
            <a:off x="1571180" y="5024160"/>
            <a:ext cx="5813225" cy="692497"/>
          </a:xfrm>
          <a:prstGeom prst="rect">
            <a:avLst/>
          </a:prstGeom>
          <a:solidFill>
            <a:srgbClr val="FF0000"/>
          </a:solidFill>
        </p:spPr>
        <p:txBody>
          <a:bodyPr wrap="square">
            <a:spAutoFit/>
          </a:bodyPr>
          <a:lstStyle/>
          <a:p>
            <a:pPr algn="ctr"/>
            <a:r>
              <a:rPr lang="en-US" sz="21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Opposition</a:t>
            </a:r>
          </a:p>
          <a:p>
            <a:pPr algn="ct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Sinful world-sinful self-the devil</a:t>
            </a:r>
          </a:p>
        </p:txBody>
      </p:sp>
    </p:spTree>
    <p:extLst>
      <p:ext uri="{BB962C8B-B14F-4D97-AF65-F5344CB8AC3E}">
        <p14:creationId xmlns:p14="http://schemas.microsoft.com/office/powerpoint/2010/main" val="154701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574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93B67E-7CEE-4E4D-8895-DF49F2F7E7F1}"/>
              </a:ext>
            </a:extLst>
          </p:cNvPr>
          <p:cNvSpPr txBox="1"/>
          <p:nvPr/>
        </p:nvSpPr>
        <p:spPr>
          <a:xfrm>
            <a:off x="628650" y="171162"/>
            <a:ext cx="2286000" cy="23711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000" i="1" kern="1200" dirty="0">
                <a:solidFill>
                  <a:srgbClr val="FFFFFF"/>
                </a:solidFill>
                <a:effectLst/>
                <a:latin typeface="+mj-lt"/>
                <a:ea typeface="+mj-ea"/>
                <a:cs typeface="+mj-cs"/>
              </a:rPr>
              <a:t>Stop living like an </a:t>
            </a:r>
            <a:r>
              <a:rPr lang="en-US" sz="3000" i="1" kern="1200" dirty="0" err="1">
                <a:solidFill>
                  <a:srgbClr val="FFFFFF"/>
                </a:solidFill>
                <a:effectLst/>
                <a:latin typeface="+mj-lt"/>
                <a:ea typeface="+mj-ea"/>
                <a:cs typeface="+mj-cs"/>
              </a:rPr>
              <a:t>unregenerateperson</a:t>
            </a:r>
            <a:r>
              <a:rPr lang="en-US" sz="3000" i="1" kern="1200" dirty="0">
                <a:solidFill>
                  <a:srgbClr val="FFFFFF"/>
                </a:solidFill>
                <a:effectLst/>
                <a:latin typeface="+mj-lt"/>
                <a:ea typeface="+mj-ea"/>
                <a:cs typeface="+mj-cs"/>
              </a:rPr>
              <a:t> </a:t>
            </a:r>
            <a:r>
              <a:rPr lang="en-US" sz="3000" kern="1200" dirty="0">
                <a:solidFill>
                  <a:srgbClr val="FFFFFF"/>
                </a:solidFill>
                <a:effectLst/>
                <a:latin typeface="+mj-lt"/>
                <a:ea typeface="+mj-ea"/>
                <a:cs typeface="+mj-cs"/>
              </a:rPr>
              <a:t>(</a:t>
            </a:r>
            <a:r>
              <a:rPr lang="en-US" sz="3000" dirty="0">
                <a:solidFill>
                  <a:srgbClr val="FFFFFF"/>
                </a:solidFill>
                <a:effectLst/>
                <a:latin typeface="+mj-lt"/>
                <a:ea typeface="+mj-ea"/>
                <a:cs typeface="+mj-cs"/>
              </a:rPr>
              <a:t>4:</a:t>
            </a:r>
            <a:r>
              <a:rPr lang="en-US" sz="3000" kern="1200" dirty="0">
                <a:solidFill>
                  <a:srgbClr val="FFFFFF"/>
                </a:solidFill>
                <a:effectLst/>
                <a:latin typeface="+mj-lt"/>
                <a:ea typeface="+mj-ea"/>
                <a:cs typeface="+mj-cs"/>
              </a:rPr>
              <a:t>17-19)</a:t>
            </a:r>
          </a:p>
        </p:txBody>
      </p:sp>
      <p:pic>
        <p:nvPicPr>
          <p:cNvPr id="5122" name="Picture 2" descr="146,199 Stop Sign Stock Photos, Pictures &amp;amp; Royalty-Free Images - iStock">
            <a:extLst>
              <a:ext uri="{FF2B5EF4-FFF2-40B4-BE49-F238E27FC236}">
                <a16:creationId xmlns:a16="http://schemas.microsoft.com/office/drawing/2014/main" id="{EF43BE13-3089-4264-97D3-B8E63853B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55949" y="674161"/>
            <a:ext cx="5510653" cy="55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4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825</Words>
  <Application>Microsoft Macintosh PowerPoint</Application>
  <PresentationFormat>On-screen Show (4:3)</PresentationFormat>
  <Paragraphs>90</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13</cp:revision>
  <dcterms:created xsi:type="dcterms:W3CDTF">2021-07-26T07:39:37Z</dcterms:created>
  <dcterms:modified xsi:type="dcterms:W3CDTF">2021-10-03T05:43:48Z</dcterms:modified>
</cp:coreProperties>
</file>