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2" r:id="rId1"/>
    <p:sldMasterId id="2147483826" r:id="rId2"/>
  </p:sldMasterIdLst>
  <p:notesMasterIdLst>
    <p:notesMasterId r:id="rId54"/>
  </p:notesMasterIdLst>
  <p:sldIdLst>
    <p:sldId id="383" r:id="rId3"/>
    <p:sldId id="257" r:id="rId4"/>
    <p:sldId id="348" r:id="rId5"/>
    <p:sldId id="347" r:id="rId6"/>
    <p:sldId id="342" r:id="rId7"/>
    <p:sldId id="344" r:id="rId8"/>
    <p:sldId id="345" r:id="rId9"/>
    <p:sldId id="346" r:id="rId10"/>
    <p:sldId id="256" r:id="rId11"/>
    <p:sldId id="337" r:id="rId12"/>
    <p:sldId id="338" r:id="rId13"/>
    <p:sldId id="336" r:id="rId14"/>
    <p:sldId id="317" r:id="rId15"/>
    <p:sldId id="354" r:id="rId16"/>
    <p:sldId id="352" r:id="rId17"/>
    <p:sldId id="356" r:id="rId18"/>
    <p:sldId id="357" r:id="rId19"/>
    <p:sldId id="355" r:id="rId20"/>
    <p:sldId id="353" r:id="rId21"/>
    <p:sldId id="341" r:id="rId22"/>
    <p:sldId id="358" r:id="rId23"/>
    <p:sldId id="349" r:id="rId24"/>
    <p:sldId id="351" r:id="rId25"/>
    <p:sldId id="362" r:id="rId26"/>
    <p:sldId id="363" r:id="rId27"/>
    <p:sldId id="364" r:id="rId28"/>
    <p:sldId id="335" r:id="rId29"/>
    <p:sldId id="340" r:id="rId30"/>
    <p:sldId id="368" r:id="rId31"/>
    <p:sldId id="365" r:id="rId32"/>
    <p:sldId id="369" r:id="rId33"/>
    <p:sldId id="366" r:id="rId34"/>
    <p:sldId id="370" r:id="rId35"/>
    <p:sldId id="371" r:id="rId36"/>
    <p:sldId id="372" r:id="rId37"/>
    <p:sldId id="373" r:id="rId38"/>
    <p:sldId id="297" r:id="rId39"/>
    <p:sldId id="367" r:id="rId40"/>
    <p:sldId id="339" r:id="rId41"/>
    <p:sldId id="374" r:id="rId42"/>
    <p:sldId id="375" r:id="rId43"/>
    <p:sldId id="361" r:id="rId44"/>
    <p:sldId id="360" r:id="rId45"/>
    <p:sldId id="378" r:id="rId46"/>
    <p:sldId id="377" r:id="rId47"/>
    <p:sldId id="379" r:id="rId48"/>
    <p:sldId id="380" r:id="rId49"/>
    <p:sldId id="381" r:id="rId50"/>
    <p:sldId id="382" r:id="rId51"/>
    <p:sldId id="267" r:id="rId52"/>
    <p:sldId id="288" r:id="rId5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  <a:srgbClr val="008200"/>
    <a:srgbClr val="010101"/>
    <a:srgbClr val="03080B"/>
    <a:srgbClr val="060309"/>
    <a:srgbClr val="030E14"/>
    <a:srgbClr val="04090D"/>
    <a:srgbClr val="B59C81"/>
    <a:srgbClr val="EC19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F0B18D-C283-4F26-BB72-0DED58F47856}" v="312" dt="2025-08-16T12:39:08.42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1678" autoAdjust="0"/>
    <p:restoredTop sz="83750" autoAdjust="0"/>
  </p:normalViewPr>
  <p:slideViewPr>
    <p:cSldViewPr snapToGrid="0">
      <p:cViewPr varScale="1">
        <p:scale>
          <a:sx n="56" d="100"/>
          <a:sy n="56" d="100"/>
        </p:scale>
        <p:origin x="184" y="1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tableStyles" Target="tableStyles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microsoft.com/office/2015/10/relationships/revisionInfo" Target="revisionInfo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heme" Target="theme/theme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3D7F22-788C-4ABE-B0F4-A12244EA89FF}" type="datetimeFigureOut">
              <a:rPr lang="en-US" smtClean="0"/>
              <a:t>8/17/25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767219-8FA8-4B39-867F-6E83BA618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638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yukato?utm_content=creditCopyText&amp;utm_medium=referral&amp;utm_source=unsplash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photos/three-high-rise-towers-4aytGYNmNlA?utm_content=creditCopyText&amp;utm_medium=referral&amp;utm_source=unsplash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yukato?utm_content=creditCopyText&amp;utm_medium=referral&amp;utm_source=unsplash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photos/three-high-rise-towers-4aytGYNmNlA?utm_content=creditCopyText&amp;utm_medium=referral&amp;utm_source=unsplash" TargetMode="Externa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yukato?utm_content=creditCopyText&amp;utm_medium=referral&amp;utm_source=unsplash" TargetMode="External"/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photos/three-high-rise-towers-4aytGYNmNlA?utm_content=creditCopyText&amp;utm_medium=referral&amp;utm_source=unsplash" TargetMode="Externa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yukato?utm_content=creditCopyText&amp;utm_medium=referral&amp;utm_source=unsplash" TargetMode="External"/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photos/three-high-rise-towers-4aytGYNmNlA?utm_content=creditCopyText&amp;utm_medium=referral&amp;utm_source=unsplash" TargetMode="Externa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Photo by </a:t>
            </a:r>
            <a:r>
              <a:rPr lang="en-US" dirty="0">
                <a:hlinkClick r:id="rId3"/>
              </a:rPr>
              <a:t>Yu Kato</a:t>
            </a:r>
            <a:r>
              <a:rPr lang="en-US" dirty="0"/>
              <a:t> on </a:t>
            </a:r>
            <a:r>
              <a:rPr lang="en-US" dirty="0" err="1">
                <a:hlinkClick r:id="rId4"/>
              </a:rPr>
              <a:t>Unsplash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767219-8FA8-4B39-867F-6E83BA6180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295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C0E068-6071-3D92-4534-BE952A2099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0CA58B8-E8B8-470C-1EE5-FB78A74765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5C5CD1E-7188-0DC4-B9BC-9BA9F8910D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675ED2-1383-8A34-6A2E-22D210CC5A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767219-8FA8-4B39-867F-6E83BA6180D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4874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A26697-8CD9-5178-0AF2-8AE4D688F7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8C87218-F793-DA5E-D301-DDD64809B8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7E1C63C-F738-E54C-0CFC-427B0E84F2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578198-1F74-6994-E645-5CC589790A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767219-8FA8-4B39-867F-6E83BA6180D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269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767219-8FA8-4B39-867F-6E83BA6180D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5958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https://commons.wikimedia.org/wiki/File:Positive_thinking_and_self_confidence.jpg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Smilie027, CC BY-SA 4.0 &lt;https://creativecommons.org/licenses/by-sa/4.0&gt;, via Wikimedia Commons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767219-8FA8-4B39-867F-6E83BA6180D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7370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Photo by </a:t>
            </a:r>
            <a:r>
              <a:rPr lang="en-US" dirty="0">
                <a:hlinkClick r:id="rId3"/>
              </a:rPr>
              <a:t>Yu Kato</a:t>
            </a:r>
            <a:r>
              <a:rPr lang="en-US" dirty="0"/>
              <a:t> on </a:t>
            </a:r>
            <a:r>
              <a:rPr lang="en-US" dirty="0" err="1">
                <a:hlinkClick r:id="rId4"/>
              </a:rPr>
              <a:t>Unsplash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767219-8FA8-4B39-867F-6E83BA6180D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6841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121B61-706F-E287-97A3-498D72F6C8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DCE9AD2-3A31-61D5-52F4-DFFBFA4BCD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E89CA52-FEB6-44E1-C1B4-5A3391AC19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Photo by </a:t>
            </a:r>
            <a:r>
              <a:rPr lang="en-US" dirty="0">
                <a:hlinkClick r:id="rId3"/>
              </a:rPr>
              <a:t>Yu Kato</a:t>
            </a:r>
            <a:r>
              <a:rPr lang="en-US" dirty="0"/>
              <a:t> on </a:t>
            </a:r>
            <a:r>
              <a:rPr lang="en-US" dirty="0" err="1">
                <a:hlinkClick r:id="rId4"/>
              </a:rPr>
              <a:t>Unsplash</a:t>
            </a:r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EA8FFE-5F39-17D0-D88A-E5408008FF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767219-8FA8-4B39-867F-6E83BA6180D7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4689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D54728-2441-FA40-271A-98FD87CCAF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6E3763E-FA6B-0C2E-18B0-3E9631250AC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98AF7A7-28E8-201B-A3D8-E5ECD81B34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Photo by </a:t>
            </a:r>
            <a:r>
              <a:rPr lang="en-US" dirty="0">
                <a:hlinkClick r:id="rId3"/>
              </a:rPr>
              <a:t>Yu Kato</a:t>
            </a:r>
            <a:r>
              <a:rPr lang="en-US" dirty="0"/>
              <a:t> on </a:t>
            </a:r>
            <a:r>
              <a:rPr lang="en-US" dirty="0" err="1">
                <a:hlinkClick r:id="rId4"/>
              </a:rPr>
              <a:t>Unsplash</a:t>
            </a:r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D961A3-5D17-66CC-5DD2-FFAA9602B7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767219-8FA8-4B39-867F-6E83BA6180D7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6339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2EDCEA-0CB3-DA48-9F73-F780BAA943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NT Preaching (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np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jpeg"/><Relationship Id="rId4" Type="http://schemas.openxmlformats.org/officeDocument/2006/relationships/image" Target="../media/image6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Conten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9569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306620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786867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988358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536668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712022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125758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714788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609585" indent="0" algn="ctr">
              <a:buNone/>
              <a:defRPr/>
            </a:lvl2pPr>
            <a:lvl3pPr marL="1219170" indent="0" algn="ctr">
              <a:buNone/>
              <a:defRPr/>
            </a:lvl3pPr>
            <a:lvl4pPr marL="1828754" indent="0" algn="ctr">
              <a:buNone/>
              <a:defRPr/>
            </a:lvl4pPr>
            <a:lvl5pPr marL="2438339" indent="0" algn="ctr">
              <a:buNone/>
              <a:defRPr/>
            </a:lvl5pPr>
            <a:lvl6pPr marL="3047924" indent="0" algn="ctr">
              <a:buNone/>
              <a:defRPr/>
            </a:lvl6pPr>
            <a:lvl7pPr marL="3657509" indent="0" algn="ctr">
              <a:buNone/>
              <a:defRPr/>
            </a:lvl7pPr>
            <a:lvl8pPr marL="4267093" indent="0" algn="ctr">
              <a:buNone/>
              <a:defRPr/>
            </a:lvl8pPr>
            <a:lvl9pPr marL="487667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0D556E-1B47-E145-B343-9708077C2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22426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, Photo 1">
    <p:bg>
      <p:bgPr>
        <a:solidFill>
          <a:srgbClr val="03080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31182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hoto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speech bubble with a question mark on it&#10;&#10;AI-generated content may be incorrect.">
            <a:extLst>
              <a:ext uri="{FF2B5EF4-FFF2-40B4-BE49-F238E27FC236}">
                <a16:creationId xmlns:a16="http://schemas.microsoft.com/office/drawing/2014/main" id="{854EA721-6CA3-C640-5426-2D5347561E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" y="0"/>
            <a:ext cx="12191999" cy="2636520"/>
          </a:xfrm>
          <a:prstGeom prst="rect">
            <a:avLst/>
          </a:prstGeom>
        </p:spPr>
      </p:pic>
      <p:pic>
        <p:nvPicPr>
          <p:cNvPr id="3" name="Picture 2" descr="A white speech bubble with a question mark on it&#10;&#10;AI-generated content may be incorrect.">
            <a:extLst>
              <a:ext uri="{FF2B5EF4-FFF2-40B4-BE49-F238E27FC236}">
                <a16:creationId xmlns:a16="http://schemas.microsoft.com/office/drawing/2014/main" id="{13C8BFD3-46C6-AB9D-1D4B-09EE5510028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2636520"/>
            <a:ext cx="12191999" cy="422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2369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, Photo 1">
    <p:bg>
      <p:bgPr>
        <a:solidFill>
          <a:srgbClr val="06030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kneeling in front of a cross&#10;&#10;AI-generated content may be incorrect.">
            <a:extLst>
              <a:ext uri="{FF2B5EF4-FFF2-40B4-BE49-F238E27FC236}">
                <a16:creationId xmlns:a16="http://schemas.microsoft.com/office/drawing/2014/main" id="{DB8C00C8-6B2A-7956-D803-309D4B2580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95467" y="2381250"/>
            <a:ext cx="2962378" cy="4200629"/>
          </a:xfrm>
          <a:prstGeom prst="rect">
            <a:avLst/>
          </a:prstGeom>
          <a:effectLst>
            <a:softEdge rad="101600"/>
          </a:effectLst>
        </p:spPr>
      </p:pic>
    </p:spTree>
    <p:extLst>
      <p:ext uri="{BB962C8B-B14F-4D97-AF65-F5344CB8AC3E}">
        <p14:creationId xmlns:p14="http://schemas.microsoft.com/office/powerpoint/2010/main" val="10718218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2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-up of a number&#10;&#10;AI-generated content may be incorrect.">
            <a:extLst>
              <a:ext uri="{FF2B5EF4-FFF2-40B4-BE49-F238E27FC236}">
                <a16:creationId xmlns:a16="http://schemas.microsoft.com/office/drawing/2014/main" id="{1B4393DD-AB7E-5E3B-F0B7-7466B32A82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48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9220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speech bubble with a question mark on it&#10;&#10;AI-generated content may be incorrect.">
            <a:extLst>
              <a:ext uri="{FF2B5EF4-FFF2-40B4-BE49-F238E27FC236}">
                <a16:creationId xmlns:a16="http://schemas.microsoft.com/office/drawing/2014/main" id="{B0DBCD75-2168-0277-DB45-54DDF9EECB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925714" y="0"/>
            <a:ext cx="9266285" cy="2636520"/>
          </a:xfrm>
          <a:prstGeom prst="rect">
            <a:avLst/>
          </a:prstGeom>
        </p:spPr>
      </p:pic>
      <p:pic>
        <p:nvPicPr>
          <p:cNvPr id="4" name="Picture 3" descr="A white speech bubble with a question mark on it&#10;&#10;AI-generated content may be incorrect.">
            <a:extLst>
              <a:ext uri="{FF2B5EF4-FFF2-40B4-BE49-F238E27FC236}">
                <a16:creationId xmlns:a16="http://schemas.microsoft.com/office/drawing/2014/main" id="{451BEF01-20BB-D0CD-6A61-B074A49A599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" y="0"/>
            <a:ext cx="2926080" cy="2636520"/>
          </a:xfrm>
          <a:prstGeom prst="rect">
            <a:avLst/>
          </a:prstGeom>
        </p:spPr>
      </p:pic>
      <p:pic>
        <p:nvPicPr>
          <p:cNvPr id="5" name="Picture 4" descr="A white speech bubble with a question mark on it&#10;&#10;AI-generated content may be incorrect.">
            <a:extLst>
              <a:ext uri="{FF2B5EF4-FFF2-40B4-BE49-F238E27FC236}">
                <a16:creationId xmlns:a16="http://schemas.microsoft.com/office/drawing/2014/main" id="{A7A24C5C-AF79-0F95-1ABA-792963DA604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" y="2636520"/>
            <a:ext cx="2926080" cy="4221480"/>
          </a:xfrm>
          <a:prstGeom prst="rect">
            <a:avLst/>
          </a:prstGeom>
        </p:spPr>
      </p:pic>
      <p:pic>
        <p:nvPicPr>
          <p:cNvPr id="6" name="Picture 5" descr="A white speech bubble with a question mark on it&#10;&#10;AI-generated content may be incorrect.">
            <a:extLst>
              <a:ext uri="{FF2B5EF4-FFF2-40B4-BE49-F238E27FC236}">
                <a16:creationId xmlns:a16="http://schemas.microsoft.com/office/drawing/2014/main" id="{E2C8A505-A796-3DB0-B9AF-2BA34323471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925714" y="2636520"/>
            <a:ext cx="9266285" cy="422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545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45308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/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53091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3072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3072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66660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F99000-8DC5-4FAA-962C-D38BB4F2BF7D}" type="datetime1">
              <a:rPr lang="en-US" smtClean="0"/>
              <a:t>8/17/25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096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03" r:id="rId3"/>
    <p:sldLayoutId id="2147483809" r:id="rId4"/>
    <p:sldLayoutId id="2147483810" r:id="rId5"/>
    <p:sldLayoutId id="2147483811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2" y="3902077"/>
            <a:ext cx="4533900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4"/>
            <a:ext cx="109728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333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333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333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61F442D0-A11F-2640-8129-5D1BEF7A3C1E}" type="slidenum">
              <a:rPr lang="en-US" smtClean="0"/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36529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42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3733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3352716" indent="-3047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3962301" indent="-3047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4571886" indent="-3047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5181470" indent="-3047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sv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kneeling in front of a cross&#10;&#10;AI-generated content may be incorrect.">
            <a:extLst>
              <a:ext uri="{FF2B5EF4-FFF2-40B4-BE49-F238E27FC236}">
                <a16:creationId xmlns:a16="http://schemas.microsoft.com/office/drawing/2014/main" id="{7BD0E71D-75FE-277B-AA0E-E1408180DDD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3544" r="7888" b="13583"/>
          <a:stretch>
            <a:fillRect/>
          </a:stretch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20E334-6B9E-20C0-8357-679C7BA27FE8}"/>
              </a:ext>
            </a:extLst>
          </p:cNvPr>
          <p:cNvSpPr txBox="1"/>
          <p:nvPr/>
        </p:nvSpPr>
        <p:spPr>
          <a:xfrm>
            <a:off x="514350" y="397546"/>
            <a:ext cx="4746983" cy="42284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spcBef>
                <a:spcPct val="0"/>
              </a:spcBef>
              <a:spcAft>
                <a:spcPts val="1200"/>
              </a:spcAft>
            </a:pPr>
            <a:r>
              <a:rPr lang="en-US" sz="6000" b="1" dirty="0">
                <a:solidFill>
                  <a:schemeClr val="bg1"/>
                </a:solidFill>
                <a:latin typeface="Arial Black" panose="020B0A04020102020204" pitchFamily="34" charset="0"/>
                <a:ea typeface="+mj-ea"/>
                <a:cs typeface="+mj-cs"/>
              </a:rPr>
              <a:t>Praying Beyond Limits</a:t>
            </a:r>
            <a:endParaRPr lang="en-US" sz="6000" dirty="0">
              <a:solidFill>
                <a:schemeClr val="bg1"/>
              </a:solidFill>
              <a:latin typeface="Arial Black" panose="020B0A04020102020204" pitchFamily="34" charset="0"/>
              <a:ea typeface="+mj-ea"/>
              <a:cs typeface="+mj-cs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</a:pPr>
            <a:r>
              <a:rPr lang="en-US" sz="4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Ephesians 3:14-21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750470F-EBBA-A013-65AD-4E3C15378E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325117"/>
            <a:ext cx="8906933" cy="1532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0" tIns="45715" rIns="91430" bIns="45715" anchor="ctr"/>
          <a:lstStyle/>
          <a:p>
            <a:pPr marL="0" marR="0" lvl="0" indent="0" algn="ctr" defTabSz="9143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Matthew Lyle </a:t>
            </a:r>
            <a:b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</a:b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at Crossroads International Church Singapore • CICFamily.com</a:t>
            </a:r>
            <a:b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</a:b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Uploaded by Dr. Rick Griffith • Jordan Evangelical Theological Seminary</a:t>
            </a:r>
            <a:b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</a:b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Files in many languages for free download at BibleStudyDownloads.org</a:t>
            </a:r>
          </a:p>
        </p:txBody>
      </p:sp>
    </p:spTree>
    <p:extLst>
      <p:ext uri="{BB962C8B-B14F-4D97-AF65-F5344CB8AC3E}">
        <p14:creationId xmlns:p14="http://schemas.microsoft.com/office/powerpoint/2010/main" val="32860858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un setting over a mountain&#10;&#10;AI-generated content may be incorrect.">
            <a:extLst>
              <a:ext uri="{FF2B5EF4-FFF2-40B4-BE49-F238E27FC236}">
                <a16:creationId xmlns:a16="http://schemas.microsoft.com/office/drawing/2014/main" id="{61E2A5C2-38E1-01E7-DB67-85EFA1A0DB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118A67F-0D3E-A85C-9A87-F301D11C731B}"/>
              </a:ext>
            </a:extLst>
          </p:cNvPr>
          <p:cNvSpPr txBox="1"/>
          <p:nvPr/>
        </p:nvSpPr>
        <p:spPr>
          <a:xfrm>
            <a:off x="291490" y="4084856"/>
            <a:ext cx="1160902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  <a:effectLst>
                  <a:glow rad="101600">
                    <a:schemeClr val="tx1">
                      <a:alpha val="56000"/>
                    </a:schemeClr>
                  </a:glow>
                </a:effectLst>
                <a:latin typeface="Copperplate Gothic Bold" panose="020E0705020206020404" pitchFamily="34" charset="77"/>
                <a:ea typeface="Baskerville" panose="02020502070401020303" pitchFamily="18" charset="0"/>
              </a:rPr>
              <a:t>Inconceivable blessings, Incredible Purpose.</a:t>
            </a:r>
          </a:p>
          <a:p>
            <a:r>
              <a:rPr lang="en-US" sz="4800" dirty="0">
                <a:solidFill>
                  <a:schemeClr val="bg1"/>
                </a:solidFill>
                <a:effectLst>
                  <a:glow rad="101600">
                    <a:schemeClr val="tx1">
                      <a:alpha val="56000"/>
                    </a:schemeClr>
                  </a:glow>
                </a:effectLst>
                <a:latin typeface="Copperplate Gothic Bold" panose="020E0705020206020404" pitchFamily="34" charset="77"/>
                <a:ea typeface="Baskerville" panose="02020502070401020303" pitchFamily="18" charset="0"/>
              </a:rPr>
              <a:t>Ephesians</a:t>
            </a:r>
            <a:endParaRPr lang="en-US" sz="6000" dirty="0">
              <a:solidFill>
                <a:schemeClr val="bg1"/>
              </a:solidFill>
              <a:effectLst>
                <a:glow rad="101600">
                  <a:schemeClr val="tx1">
                    <a:alpha val="56000"/>
                  </a:schemeClr>
                </a:glow>
              </a:effectLst>
              <a:latin typeface="Copperplate Gothic Bold" panose="020E0705020206020404" pitchFamily="34" charset="77"/>
              <a:ea typeface="Baskerville" panose="02020502070401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7532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81B0DC6-3105-B473-524C-0B87C85EF655}"/>
              </a:ext>
            </a:extLst>
          </p:cNvPr>
          <p:cNvSpPr/>
          <p:nvPr/>
        </p:nvSpPr>
        <p:spPr>
          <a:xfrm>
            <a:off x="0" y="4731657"/>
            <a:ext cx="12192000" cy="21263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7CDFA9-4A87-FDF3-F50D-C5E3D79D0BB1}"/>
              </a:ext>
            </a:extLst>
          </p:cNvPr>
          <p:cNvSpPr/>
          <p:nvPr/>
        </p:nvSpPr>
        <p:spPr>
          <a:xfrm flipV="1">
            <a:off x="0" y="0"/>
            <a:ext cx="12192000" cy="473165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4F3AE2-99BE-1215-FDE3-34352DAA8665}"/>
              </a:ext>
            </a:extLst>
          </p:cNvPr>
          <p:cNvSpPr txBox="1"/>
          <p:nvPr/>
        </p:nvSpPr>
        <p:spPr>
          <a:xfrm>
            <a:off x="0" y="-38099"/>
            <a:ext cx="12298680" cy="69342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95000"/>
              </a:lnSpc>
              <a:buNone/>
            </a:pPr>
            <a:r>
              <a:rPr lang="en-US" sz="3600" b="1" i="0" baseline="30000" dirty="0">
                <a:solidFill>
                  <a:srgbClr val="000000"/>
                </a:solidFill>
                <a:effectLst/>
              </a:rPr>
              <a:t>14 </a:t>
            </a:r>
            <a:r>
              <a:rPr lang="en-US" sz="3600" b="0" i="0" dirty="0">
                <a:solidFill>
                  <a:srgbClr val="000000"/>
                </a:solidFill>
                <a:effectLst/>
              </a:rPr>
              <a:t>For this reason I bow my knees before the father, </a:t>
            </a:r>
            <a:r>
              <a:rPr lang="en-US" sz="3600" b="1" i="0" baseline="30000" dirty="0">
                <a:solidFill>
                  <a:srgbClr val="000000"/>
                </a:solidFill>
                <a:effectLst/>
              </a:rPr>
              <a:t>15</a:t>
            </a:r>
            <a:r>
              <a:rPr lang="en-US" sz="3600" b="0" i="0" dirty="0">
                <a:solidFill>
                  <a:srgbClr val="000000"/>
                </a:solidFill>
                <a:effectLst/>
              </a:rPr>
              <a:t>from whom every family in heaven and on earth is named, </a:t>
            </a:r>
            <a:r>
              <a:rPr lang="en-US" sz="3600" b="1" i="0" baseline="30000" dirty="0">
                <a:solidFill>
                  <a:srgbClr val="000000"/>
                </a:solidFill>
                <a:effectLst/>
              </a:rPr>
              <a:t>16</a:t>
            </a:r>
            <a:r>
              <a:rPr lang="en-US" sz="3600" b="0" i="0" dirty="0">
                <a:solidFill>
                  <a:srgbClr val="000000"/>
                </a:solidFill>
                <a:effectLst/>
              </a:rPr>
              <a:t>that according to the riches of his glory he may grant you to be strengthened with power through his Spirit in your inner being, </a:t>
            </a:r>
            <a:r>
              <a:rPr lang="en-US" sz="3600" b="1" i="0" baseline="30000" dirty="0">
                <a:solidFill>
                  <a:srgbClr val="000000"/>
                </a:solidFill>
                <a:effectLst/>
              </a:rPr>
              <a:t>17 </a:t>
            </a:r>
            <a:r>
              <a:rPr lang="en-US" sz="3600" b="0" i="0" dirty="0">
                <a:solidFill>
                  <a:srgbClr val="000000"/>
                </a:solidFill>
                <a:effectLst/>
              </a:rPr>
              <a:t>so that Christ may dwell in your hearts through faith—that you, being rooted and grounded in love, </a:t>
            </a:r>
            <a:r>
              <a:rPr lang="en-US" sz="3600" b="1" i="0" baseline="30000" dirty="0">
                <a:solidFill>
                  <a:srgbClr val="000000"/>
                </a:solidFill>
                <a:effectLst/>
              </a:rPr>
              <a:t>18 </a:t>
            </a:r>
            <a:r>
              <a:rPr lang="en-US" sz="3600" b="0" i="0" dirty="0">
                <a:solidFill>
                  <a:srgbClr val="000000"/>
                </a:solidFill>
                <a:effectLst/>
              </a:rPr>
              <a:t>may have strength to comprehend with all the saints what is the breadth and length and height and depth, </a:t>
            </a:r>
            <a:r>
              <a:rPr lang="en-US" sz="3600" b="1" i="0" baseline="30000" dirty="0">
                <a:solidFill>
                  <a:srgbClr val="000000"/>
                </a:solidFill>
                <a:effectLst/>
              </a:rPr>
              <a:t>19 </a:t>
            </a:r>
            <a:r>
              <a:rPr lang="en-US" sz="3600" b="0" i="0" dirty="0">
                <a:solidFill>
                  <a:srgbClr val="000000"/>
                </a:solidFill>
                <a:effectLst/>
              </a:rPr>
              <a:t>and to know the love of Christ that surpasses knowledge, that you may be filled with all the fullness of God.</a:t>
            </a:r>
          </a:p>
          <a:p>
            <a:pPr algn="l">
              <a:lnSpc>
                <a:spcPct val="95000"/>
              </a:lnSpc>
              <a:buNone/>
            </a:pPr>
            <a:r>
              <a:rPr lang="en-US" sz="3600" b="1" i="0" baseline="30000" dirty="0">
                <a:solidFill>
                  <a:srgbClr val="000000"/>
                </a:solidFill>
                <a:effectLst/>
              </a:rPr>
              <a:t>20 </a:t>
            </a:r>
            <a:r>
              <a:rPr lang="en-US" sz="3600" b="0" i="0" dirty="0">
                <a:solidFill>
                  <a:srgbClr val="000000"/>
                </a:solidFill>
                <a:effectLst/>
              </a:rPr>
              <a:t>Now to him who is able to do far more abundantly than all that we ask or think, according to the power at work within us, </a:t>
            </a:r>
            <a:r>
              <a:rPr lang="en-US" sz="3600" b="1" i="0" baseline="30000" dirty="0">
                <a:solidFill>
                  <a:srgbClr val="000000"/>
                </a:solidFill>
                <a:effectLst/>
              </a:rPr>
              <a:t>21 </a:t>
            </a:r>
            <a:r>
              <a:rPr lang="en-US" sz="3600" b="0" i="0" dirty="0">
                <a:solidFill>
                  <a:srgbClr val="000000"/>
                </a:solidFill>
                <a:effectLst/>
              </a:rPr>
              <a:t>to him be glory in the church and in Christ Jesus throughout all generations, forever and ever. Amen.</a:t>
            </a:r>
          </a:p>
        </p:txBody>
      </p:sp>
    </p:spTree>
    <p:extLst>
      <p:ext uri="{BB962C8B-B14F-4D97-AF65-F5344CB8AC3E}">
        <p14:creationId xmlns:p14="http://schemas.microsoft.com/office/powerpoint/2010/main" val="341262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F78F9AB-B937-A686-AB56-6B372371B9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8561091"/>
              </p:ext>
            </p:extLst>
          </p:nvPr>
        </p:nvGraphicFramePr>
        <p:xfrm>
          <a:off x="394854" y="833862"/>
          <a:ext cx="11346872" cy="6024131"/>
        </p:xfrm>
        <a:graphic>
          <a:graphicData uri="http://schemas.openxmlformats.org/drawingml/2006/table">
            <a:tbl>
              <a:tblPr/>
              <a:tblGrid>
                <a:gridCol w="13843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0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96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22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22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29686">
                  <a:extLst>
                    <a:ext uri="{9D8B030D-6E8A-4147-A177-3AD203B41FA5}">
                      <a16:colId xmlns:a16="http://schemas.microsoft.com/office/drawing/2014/main" val="1130641549"/>
                    </a:ext>
                  </a:extLst>
                </a:gridCol>
                <a:gridCol w="1483139">
                  <a:extLst>
                    <a:ext uri="{9D8B030D-6E8A-4147-A177-3AD203B41FA5}">
                      <a16:colId xmlns:a16="http://schemas.microsoft.com/office/drawing/2014/main" val="3286881385"/>
                    </a:ext>
                  </a:extLst>
                </a:gridCol>
                <a:gridCol w="119752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695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04447">
                <a:tc gridSpan="9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800" b="0" i="0" u="none" strike="noStrike" cap="none" normalizeH="0" baseline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Jew-Gentile Unity Shown in Love</a:t>
                      </a:r>
                      <a:endParaRPr kumimoji="0" lang="en-US" sz="2800" b="0" i="0" u="none" strike="noStrike" cap="none" normalizeH="0" baseline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6036">
                <a:tc gridSpan="4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3056743"/>
                  </a:ext>
                </a:extLst>
              </a:tr>
              <a:tr h="536036">
                <a:tc gridSpan="4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Love as Equals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sz="2400" b="0" i="0" u="none" strike="noStrike" cap="none" normalizeH="0" baseline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Love as Testimony</a:t>
                      </a:r>
                      <a:endParaRPr kumimoji="0" lang="en-US" sz="2400" b="0" i="0" u="none" strike="noStrike" cap="none" normalizeH="0" baseline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6036">
                <a:tc gridSpan="4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sz="2400" b="0" i="0" u="none" strike="noStrike" cap="none" normalizeH="0" baseline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Chapters 1–3</a:t>
                      </a:r>
                      <a:endParaRPr kumimoji="0" lang="en-US" sz="2400" b="0" i="0" u="none" strike="noStrike" cap="none" normalizeH="0" baseline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sz="2400" b="0" i="0" u="none" strike="noStrike" cap="none" normalizeH="0" baseline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Chapters 4–6</a:t>
                      </a:r>
                      <a:endParaRPr kumimoji="0" lang="en-US" sz="2400" b="0" i="0" u="none" strike="noStrike" cap="none" normalizeH="0" baseline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6036">
                <a:tc gridSpan="4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Doctrine</a:t>
                      </a:r>
                      <a:endParaRPr kumimoji="0" lang="en-US" sz="2400" b="0" i="0" u="none" strike="noStrike" cap="none" normalizeH="0" baseline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Application</a:t>
                      </a:r>
                      <a:endParaRPr kumimoji="0" lang="en-US" sz="2400" b="0" i="0" u="none" strike="noStrike" cap="none" normalizeH="0" baseline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6036">
                <a:tc gridSpan="4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Position</a:t>
                      </a:r>
                      <a:endParaRPr kumimoji="0" lang="en-US" sz="2400" b="0" i="0" u="none" strike="noStrike" cap="none" normalizeH="0" baseline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Practice</a:t>
                      </a:r>
                      <a:endParaRPr kumimoji="0" lang="en-US" sz="2400" b="0" i="0" u="none" strike="noStrike" cap="none" normalizeH="0" baseline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6036">
                <a:tc gridSpan="4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sz="2400" b="0" i="0" u="none" strike="noStrike" cap="none" normalizeH="0" baseline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Belief</a:t>
                      </a:r>
                      <a:endParaRPr kumimoji="0" lang="en-US" sz="2400" b="0" i="0" u="none" strike="noStrike" cap="none" normalizeH="0" baseline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sz="2400" b="0" i="0" u="none" strike="noStrike" cap="none" normalizeH="0" baseline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Behaviour</a:t>
                      </a:r>
                      <a:endParaRPr kumimoji="0" lang="en-US" sz="2400" b="0" i="0" u="none" strike="noStrike" cap="none" normalizeH="0" baseline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6036">
                <a:tc gridSpan="4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sz="2400" b="0" i="0" u="none" strike="noStrike" cap="none" normalizeH="0" baseline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Privileges</a:t>
                      </a:r>
                      <a:endParaRPr kumimoji="0" lang="en-US" sz="2400" b="0" i="0" u="none" strike="noStrike" cap="none" normalizeH="0" baseline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sz="2400" b="0" i="0" u="none" strike="noStrike" cap="none" normalizeH="0" baseline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Responsibilities</a:t>
                      </a:r>
                      <a:endParaRPr kumimoji="0" lang="en-US" sz="2400" b="0" i="0" u="none" strike="noStrike" cap="none" normalizeH="0" baseline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0750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ＭＳ Ｐゴシック" charset="0"/>
                          <a:cs typeface="Arial" charset="0"/>
                        </a:rPr>
                        <a:t>Salutation</a:t>
                      </a:r>
                      <a:endParaRPr kumimoji="0" lang="en-US" sz="2400" b="0" i="0" u="none" strike="noStrike" cap="none" normalizeH="0" baseline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ＭＳ Ｐゴシック" charset="0"/>
                          <a:cs typeface="Arial" charset="0"/>
                        </a:rPr>
                        <a:t>Position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 dirty="0" err="1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ＭＳ Ｐゴシック" charset="0"/>
                          <a:cs typeface="Arial" charset="0"/>
                        </a:rPr>
                        <a:t>Reconcil-iation</a:t>
                      </a:r>
                      <a:endParaRPr kumimoji="0" lang="en-US" sz="2400" b="0" i="0" u="none" strike="noStrike" cap="none" normalizeH="0" baseline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ＭＳ Ｐゴシック" charset="0"/>
                          <a:cs typeface="Arial" charset="0"/>
                        </a:rPr>
                        <a:t>Unique-ness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ＭＳ Ｐゴシック" charset="0"/>
                          <a:cs typeface="Arial" charset="0"/>
                        </a:rPr>
                        <a:t>Unity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ＭＳ Ｐゴシック" charset="0"/>
                          <a:cs typeface="Arial" charset="0"/>
                        </a:rPr>
                        <a:t>Holiness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ＭＳ Ｐゴシック" charset="0"/>
                          <a:cs typeface="Arial" charset="0"/>
                        </a:rPr>
                        <a:t>Submission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ＭＳ Ｐゴシック" charset="0"/>
                          <a:cs typeface="Arial" charset="0"/>
                        </a:rPr>
                        <a:t>Reliance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ＭＳ Ｐゴシック" charset="0"/>
                          <a:cs typeface="Arial" charset="0"/>
                        </a:rPr>
                        <a:t>Love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4137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ＭＳ Ｐゴシック" charset="0"/>
                          <a:cs typeface="Arial" charset="0"/>
                        </a:rPr>
                        <a:t>1:1-2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ＭＳ Ｐゴシック" charset="0"/>
                          <a:cs typeface="Arial" charset="0"/>
                        </a:rPr>
                        <a:t>1:3-23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ＭＳ Ｐゴシック" charset="0"/>
                          <a:cs typeface="Arial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ＭＳ Ｐゴシック" charset="0"/>
                          <a:cs typeface="Arial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ＭＳ Ｐゴシック" charset="0"/>
                          <a:cs typeface="Arial" charset="0"/>
                        </a:rPr>
                        <a:t>4:1-16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ＭＳ Ｐゴシック" charset="0"/>
                          <a:cs typeface="Arial" charset="0"/>
                        </a:rPr>
                        <a:t>4:17–5:20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ＭＳ Ｐゴシック" charset="0"/>
                          <a:cs typeface="Arial" charset="0"/>
                        </a:rPr>
                        <a:t>5:21–6:9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ＭＳ Ｐゴシック" charset="0"/>
                          <a:cs typeface="Arial" charset="0"/>
                        </a:rPr>
                        <a:t>6:10-20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ＭＳ Ｐゴシック" charset="0"/>
                          <a:cs typeface="Arial" charset="0"/>
                        </a:rPr>
                        <a:t>6:21-24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36036">
                <a:tc gridSpan="9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3" name="Picture 2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9335B86F-B2C3-1252-3ABF-3519AA21D30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10180" y="1296829"/>
            <a:ext cx="2840832" cy="612768"/>
          </a:xfrm>
          <a:prstGeom prst="rect">
            <a:avLst/>
          </a:prstGeom>
        </p:spPr>
      </p:pic>
      <p:pic>
        <p:nvPicPr>
          <p:cNvPr id="4" name="Picture 3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2B806787-9571-1F5E-E8C2-A43DDDC4FE9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51324" y="1308346"/>
            <a:ext cx="3110472" cy="60125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4B4556E-A61B-086E-C33C-65FF0E32F6EF}"/>
              </a:ext>
            </a:extLst>
          </p:cNvPr>
          <p:cNvSpPr txBox="1"/>
          <p:nvPr/>
        </p:nvSpPr>
        <p:spPr>
          <a:xfrm>
            <a:off x="226142" y="182425"/>
            <a:ext cx="995024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Inconceivable Blessings, Incredible Purpose.</a:t>
            </a:r>
          </a:p>
        </p:txBody>
      </p:sp>
    </p:spTree>
    <p:extLst>
      <p:ext uri="{BB962C8B-B14F-4D97-AF65-F5344CB8AC3E}">
        <p14:creationId xmlns:p14="http://schemas.microsoft.com/office/powerpoint/2010/main" val="2611120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AFF869-823F-745A-8C13-A29EE87CAC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1412116-C0B9-C9D7-D54E-8B5E70E2A56B}"/>
              </a:ext>
            </a:extLst>
          </p:cNvPr>
          <p:cNvSpPr txBox="1"/>
          <p:nvPr/>
        </p:nvSpPr>
        <p:spPr>
          <a:xfrm>
            <a:off x="260032" y="207793"/>
            <a:ext cx="11821477" cy="11587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indent="-742950">
              <a:lnSpc>
                <a:spcPct val="90000"/>
              </a:lnSpc>
              <a:buFont typeface="+mj-lt"/>
              <a:buAutoNum type="arabicPeriod"/>
            </a:pPr>
            <a:r>
              <a:rPr lang="en-US" sz="4000" b="1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The Posture of Prayer (14–15)</a:t>
            </a:r>
          </a:p>
          <a:p>
            <a:pPr lvl="1">
              <a:lnSpc>
                <a:spcPct val="90000"/>
              </a:lnSpc>
            </a:pPr>
            <a:r>
              <a:rPr lang="en-US" sz="3600" dirty="0">
                <a:latin typeface="Aharoni" panose="02010803020104030203" pitchFamily="2" charset="-79"/>
                <a:ea typeface="ADLaM Display" panose="02010000000000000000" pitchFamily="2" charset="0"/>
                <a:cs typeface="Aharoni" panose="02010803020104030203" pitchFamily="2" charset="-79"/>
              </a:rPr>
              <a:t>		How do you approach your prayers?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8B3D515-2C21-2A97-C3BA-E1A05C49215F}"/>
              </a:ext>
            </a:extLst>
          </p:cNvPr>
          <p:cNvSpPr txBox="1"/>
          <p:nvPr/>
        </p:nvSpPr>
        <p:spPr>
          <a:xfrm>
            <a:off x="0" y="5388323"/>
            <a:ext cx="744855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22860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048000" algn="ctr"/>
                <a:tab pos="6134100" algn="r"/>
                <a:tab pos="3143250" algn="ctr"/>
                <a:tab pos="6134100" algn="r"/>
              </a:tabLst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eue Haas Grotesk Text Pro"/>
                <a:ea typeface="Times New Roman" panose="02020603050405020304" pitchFamily="18" charset="0"/>
                <a:cs typeface="Arial" panose="020B0604020202020204" pitchFamily="34" charset="0"/>
              </a:rPr>
              <a:t>Praying Beyond Limits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Neue Haas Grotesk Text Pro"/>
              <a:ea typeface="Times New Roman" panose="02020603050405020304" pitchFamily="18" charset="0"/>
              <a:cs typeface="+mn-cs"/>
            </a:endParaRPr>
          </a:p>
          <a:p>
            <a:pPr marL="0" marR="22860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048000" algn="ctr"/>
                <a:tab pos="6134100" algn="r"/>
                <a:tab pos="3143250" algn="ctr"/>
                <a:tab pos="6134100" algn="r"/>
              </a:tabLst>
              <a:defRPr/>
            </a:pP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eue Haas Grotesk Text Pro"/>
                <a:ea typeface="Times New Roman" panose="02020603050405020304" pitchFamily="18" charset="0"/>
                <a:cs typeface="Arial" panose="020B0604020202020204" pitchFamily="34" charset="0"/>
              </a:rPr>
              <a:t>Ephesians 3:14-21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Neue Haas Grotesk Text Pro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5417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E1750109-3B91-4506-B997-0CD8E35A14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E4F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72D8D1B-59F6-4FF3-8547-9BBB6129F2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48006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cartoon of a person sleeping&#10;&#10;AI-generated content may be incorrect.">
            <a:extLst>
              <a:ext uri="{FF2B5EF4-FFF2-40B4-BE49-F238E27FC236}">
                <a16:creationId xmlns:a16="http://schemas.microsoft.com/office/drawing/2014/main" id="{AB9FBF9F-B1FB-0C17-2CAF-64CB6D3AC5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562" y="643467"/>
            <a:ext cx="2098116" cy="2475653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14044C96-7CFD-44DB-A579-D77B0D37C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5998" y="487090"/>
            <a:ext cx="3588174" cy="278104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white and blue shoe&#10;&#10;AI-generated content may be incorrect.">
            <a:extLst>
              <a:ext uri="{FF2B5EF4-FFF2-40B4-BE49-F238E27FC236}">
                <a16:creationId xmlns:a16="http://schemas.microsoft.com/office/drawing/2014/main" id="{9AAE4D38-233D-5BA5-3FAA-A1CE6D4328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729" y="650497"/>
            <a:ext cx="3096480" cy="2468623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8FC8C21F-9484-4A71-ABFA-6C10682FA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360367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black and white of a person eating&#10;&#10;AI-generated content may be incorrect.">
            <a:extLst>
              <a:ext uri="{FF2B5EF4-FFF2-40B4-BE49-F238E27FC236}">
                <a16:creationId xmlns:a16="http://schemas.microsoft.com/office/drawing/2014/main" id="{AA6D30D3-1163-96A8-A99C-0E4BE25DA5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860" y="3748194"/>
            <a:ext cx="1736320" cy="2471631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2C444748-5A8D-4B53-89FE-42B455DFA2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5618" y="487090"/>
            <a:ext cx="3588171" cy="589788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black and white drawing of a person running&#10;&#10;AI-generated content may be incorrect.">
            <a:extLst>
              <a:ext uri="{FF2B5EF4-FFF2-40B4-BE49-F238E27FC236}">
                <a16:creationId xmlns:a16="http://schemas.microsoft.com/office/drawing/2014/main" id="{0841BA58-760C-EAC2-618E-CA46755013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215" y="1026472"/>
            <a:ext cx="3252903" cy="4819115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F4FFA271-A10A-4AC3-8F06-E3313A197A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9502" y="3603670"/>
            <a:ext cx="3601167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white and blue shoe&#10;&#10;AI-generated content may be incorrect.">
            <a:extLst>
              <a:ext uri="{FF2B5EF4-FFF2-40B4-BE49-F238E27FC236}">
                <a16:creationId xmlns:a16="http://schemas.microsoft.com/office/drawing/2014/main" id="{8117B6FA-9758-0822-245C-E5B2FA6C23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252" y="3755224"/>
            <a:ext cx="3091435" cy="2464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796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7E7D79-E38E-7DB4-8146-49EA2E0099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37F8610-8407-E506-F451-BEF4B05E3A2A}"/>
              </a:ext>
            </a:extLst>
          </p:cNvPr>
          <p:cNvSpPr txBox="1"/>
          <p:nvPr/>
        </p:nvSpPr>
        <p:spPr>
          <a:xfrm>
            <a:off x="0" y="3810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4000"/>
              </a:lnSpc>
              <a:buNone/>
            </a:pPr>
            <a:r>
              <a:rPr lang="en-US" sz="4400" b="1" i="0" baseline="30000" dirty="0">
                <a:solidFill>
                  <a:srgbClr val="000000"/>
                </a:solidFill>
                <a:effectLst/>
              </a:rPr>
              <a:t>14 </a:t>
            </a:r>
            <a:r>
              <a:rPr lang="en-US" sz="4400" b="0" i="0" dirty="0">
                <a:solidFill>
                  <a:srgbClr val="000000"/>
                </a:solidFill>
                <a:effectLst/>
              </a:rPr>
              <a:t>For this reason I bow my knees before the father,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5C1E64-2F60-5AD7-7BC1-3B099AB2A43B}"/>
              </a:ext>
            </a:extLst>
          </p:cNvPr>
          <p:cNvSpPr txBox="1"/>
          <p:nvPr/>
        </p:nvSpPr>
        <p:spPr>
          <a:xfrm>
            <a:off x="704850" y="1455241"/>
            <a:ext cx="9048750" cy="43581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bg1"/>
                </a:solidFill>
              </a:rPr>
              <a:t>Lifting or stretching out one’s hands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bg1"/>
                </a:solidFill>
              </a:rPr>
              <a:t>Kneeling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bg1"/>
                </a:solidFill>
              </a:rPr>
              <a:t>Standing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bg1"/>
                </a:solidFill>
              </a:rPr>
              <a:t>Lifting eyes upward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bg1"/>
                </a:solidFill>
              </a:rPr>
              <a:t>Sitting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bg1"/>
                </a:solidFill>
              </a:rPr>
              <a:t>Lying on your bed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bg1"/>
                </a:solidFill>
              </a:rPr>
              <a:t>Being still and silent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F2D1C4-45A8-CABB-6B51-0752F1106611}"/>
              </a:ext>
            </a:extLst>
          </p:cNvPr>
          <p:cNvSpPr txBox="1"/>
          <p:nvPr/>
        </p:nvSpPr>
        <p:spPr>
          <a:xfrm>
            <a:off x="5734050" y="2598241"/>
            <a:ext cx="615315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bg1"/>
                </a:solidFill>
              </a:rPr>
              <a:t>Being still and silent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bg1"/>
                </a:solidFill>
              </a:rPr>
              <a:t>Bowing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bg1"/>
                </a:solidFill>
              </a:rPr>
              <a:t>Prostrate on your face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bg1"/>
                </a:solidFill>
              </a:rPr>
              <a:t>Writing 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bg1"/>
                </a:solidFill>
              </a:rPr>
              <a:t>Walking</a:t>
            </a:r>
          </a:p>
        </p:txBody>
      </p:sp>
    </p:spTree>
    <p:extLst>
      <p:ext uri="{BB962C8B-B14F-4D97-AF65-F5344CB8AC3E}">
        <p14:creationId xmlns:p14="http://schemas.microsoft.com/office/powerpoint/2010/main" val="1167347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ack and white icons&#10;&#10;AI-generated content may be incorrect.">
            <a:extLst>
              <a:ext uri="{FF2B5EF4-FFF2-40B4-BE49-F238E27FC236}">
                <a16:creationId xmlns:a16="http://schemas.microsoft.com/office/drawing/2014/main" id="{31534DDF-9C51-E0D2-DCB6-2312F3D45D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24" y="0"/>
            <a:ext cx="12046775" cy="657241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C4113FB-DEA8-003B-5E55-964D4104B52D}"/>
              </a:ext>
            </a:extLst>
          </p:cNvPr>
          <p:cNvSpPr txBox="1"/>
          <p:nvPr/>
        </p:nvSpPr>
        <p:spPr>
          <a:xfrm>
            <a:off x="0" y="2359283"/>
            <a:ext cx="12192000" cy="10697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4000"/>
              </a:lnSpc>
              <a:buNone/>
            </a:pPr>
            <a:r>
              <a:rPr lang="en-US" sz="6600" i="0" baseline="30000" dirty="0">
                <a:solidFill>
                  <a:srgbClr val="000000"/>
                </a:solidFill>
                <a:effectLst/>
                <a:latin typeface="Arial Rounded MT Bold" panose="020F0704030504030204" pitchFamily="34" charset="0"/>
              </a:rPr>
              <a:t>EASY				LONG				TEMPO		INTERVAL</a:t>
            </a:r>
            <a:endParaRPr lang="en-US" sz="6600" i="0" dirty="0">
              <a:solidFill>
                <a:srgbClr val="000000"/>
              </a:solidFill>
              <a:effectLst/>
              <a:latin typeface="Arial Rounded MT Bold" panose="020F07040305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EC711D-D5FF-6675-310B-A9DE958FDDB7}"/>
              </a:ext>
            </a:extLst>
          </p:cNvPr>
          <p:cNvSpPr txBox="1"/>
          <p:nvPr/>
        </p:nvSpPr>
        <p:spPr>
          <a:xfrm>
            <a:off x="145223" y="5788284"/>
            <a:ext cx="11665777" cy="10697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4000"/>
              </a:lnSpc>
              <a:buNone/>
            </a:pPr>
            <a:r>
              <a:rPr lang="en-US" sz="6600" baseline="300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PROGRESSION</a:t>
            </a:r>
            <a:r>
              <a:rPr lang="en-US" sz="6600" i="0" baseline="30000" dirty="0">
                <a:solidFill>
                  <a:srgbClr val="000000"/>
                </a:solidFill>
                <a:effectLst/>
                <a:latin typeface="Arial Rounded MT Bold" panose="020F0704030504030204" pitchFamily="34" charset="0"/>
              </a:rPr>
              <a:t>	  RECOVERY         HILL</a:t>
            </a:r>
            <a:endParaRPr lang="en-US" sz="6600" i="0" dirty="0">
              <a:solidFill>
                <a:srgbClr val="000000"/>
              </a:solidFill>
              <a:effectLst/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6105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7B0025-BB3A-02B6-D0B2-315382ECFF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4B00929-6730-3B0F-1B68-4F084A857F94}"/>
              </a:ext>
            </a:extLst>
          </p:cNvPr>
          <p:cNvSpPr txBox="1"/>
          <p:nvPr/>
        </p:nvSpPr>
        <p:spPr>
          <a:xfrm>
            <a:off x="0" y="38100"/>
            <a:ext cx="12192000" cy="7439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4000"/>
              </a:lnSpc>
              <a:buNone/>
            </a:pPr>
            <a:r>
              <a:rPr lang="en-US" sz="4400" b="0" i="0" spc="-150" dirty="0">
                <a:solidFill>
                  <a:srgbClr val="000000"/>
                </a:solidFill>
                <a:effectLst/>
                <a:latin typeface="Arial Rounded MT Bold" panose="020F0704030504030204" pitchFamily="34" charset="0"/>
              </a:rPr>
              <a:t>CHALLENGE:	Try different postures of prayer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9DCFD6-A0AE-F923-CA43-1B29016511DE}"/>
              </a:ext>
            </a:extLst>
          </p:cNvPr>
          <p:cNvSpPr txBox="1"/>
          <p:nvPr/>
        </p:nvSpPr>
        <p:spPr>
          <a:xfrm>
            <a:off x="704850" y="1455241"/>
            <a:ext cx="9048750" cy="43581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bg1"/>
                </a:solidFill>
              </a:rPr>
              <a:t>Lifting or stretching out one’s hands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bg1"/>
                </a:solidFill>
              </a:rPr>
              <a:t>Kneeling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bg1"/>
                </a:solidFill>
              </a:rPr>
              <a:t>Standing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bg1"/>
                </a:solidFill>
              </a:rPr>
              <a:t>Lifting eyes upward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bg1"/>
                </a:solidFill>
              </a:rPr>
              <a:t>Sitting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bg1"/>
                </a:solidFill>
              </a:rPr>
              <a:t>Lying on your bed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bg1"/>
                </a:solidFill>
              </a:rPr>
              <a:t>Being still and silent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46E3BF-50CA-F91B-A171-8E3438E25697}"/>
              </a:ext>
            </a:extLst>
          </p:cNvPr>
          <p:cNvSpPr txBox="1"/>
          <p:nvPr/>
        </p:nvSpPr>
        <p:spPr>
          <a:xfrm>
            <a:off x="5734050" y="2598241"/>
            <a:ext cx="615315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bg1"/>
                </a:solidFill>
              </a:rPr>
              <a:t>Being still and silent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bg1"/>
                </a:solidFill>
              </a:rPr>
              <a:t>Bowing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bg1"/>
                </a:solidFill>
              </a:rPr>
              <a:t>Prostrate on your face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bg1"/>
                </a:solidFill>
              </a:rPr>
              <a:t>Writing 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bg1"/>
                </a:solidFill>
              </a:rPr>
              <a:t>Walking</a:t>
            </a:r>
          </a:p>
        </p:txBody>
      </p:sp>
    </p:spTree>
    <p:extLst>
      <p:ext uri="{BB962C8B-B14F-4D97-AF65-F5344CB8AC3E}">
        <p14:creationId xmlns:p14="http://schemas.microsoft.com/office/powerpoint/2010/main" val="3977642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AE1ABB-55AA-2809-E1B7-A380D26EB9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F8C5FA7-447F-2E50-5429-FD4D9C7CDF3E}"/>
              </a:ext>
            </a:extLst>
          </p:cNvPr>
          <p:cNvSpPr txBox="1"/>
          <p:nvPr/>
        </p:nvSpPr>
        <p:spPr>
          <a:xfrm>
            <a:off x="0" y="38100"/>
            <a:ext cx="12192000" cy="21777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4000"/>
              </a:lnSpc>
              <a:buNone/>
            </a:pPr>
            <a:r>
              <a:rPr lang="en-US" sz="4400" b="1" i="0" baseline="30000" dirty="0">
                <a:solidFill>
                  <a:schemeClr val="tx2">
                    <a:lumMod val="75000"/>
                  </a:schemeClr>
                </a:solidFill>
                <a:effectLst/>
              </a:rPr>
              <a:t>14 </a:t>
            </a:r>
            <a:r>
              <a:rPr lang="en-US" sz="4400" b="0" i="0" dirty="0">
                <a:solidFill>
                  <a:schemeClr val="tx2">
                    <a:lumMod val="75000"/>
                  </a:schemeClr>
                </a:solidFill>
                <a:effectLst/>
              </a:rPr>
              <a:t>For this reason I bow my knees before the father, </a:t>
            </a:r>
            <a:r>
              <a:rPr lang="en-US" sz="4400" b="1" i="0" baseline="30000" dirty="0">
                <a:solidFill>
                  <a:srgbClr val="000000"/>
                </a:solidFill>
                <a:effectLst/>
              </a:rPr>
              <a:t>15</a:t>
            </a:r>
            <a:r>
              <a:rPr lang="en-US" sz="4400" b="0" i="0" dirty="0">
                <a:solidFill>
                  <a:srgbClr val="000000"/>
                </a:solidFill>
                <a:effectLst/>
              </a:rPr>
              <a:t>from whom every family</a:t>
            </a:r>
            <a:r>
              <a:rPr lang="en-US" sz="4400" b="1" i="0" baseline="30000" dirty="0">
                <a:solidFill>
                  <a:srgbClr val="000000"/>
                </a:solidFill>
                <a:effectLst/>
              </a:rPr>
              <a:t>[a]</a:t>
            </a:r>
            <a:r>
              <a:rPr lang="en-US" sz="4400" b="0" i="0" dirty="0">
                <a:solidFill>
                  <a:srgbClr val="000000"/>
                </a:solidFill>
                <a:effectLst/>
              </a:rPr>
              <a:t> in heaven and on earth is named, </a:t>
            </a:r>
          </a:p>
        </p:txBody>
      </p:sp>
    </p:spTree>
    <p:extLst>
      <p:ext uri="{BB962C8B-B14F-4D97-AF65-F5344CB8AC3E}">
        <p14:creationId xmlns:p14="http://schemas.microsoft.com/office/powerpoint/2010/main" val="3458567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260112-698C-B85A-CAB7-CD556942BE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34EE220-97B4-0132-2C09-236DEDD5569F}"/>
              </a:ext>
            </a:extLst>
          </p:cNvPr>
          <p:cNvSpPr txBox="1"/>
          <p:nvPr/>
        </p:nvSpPr>
        <p:spPr>
          <a:xfrm>
            <a:off x="0" y="38100"/>
            <a:ext cx="12192000" cy="21777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4000"/>
              </a:lnSpc>
              <a:buNone/>
            </a:pPr>
            <a:r>
              <a:rPr lang="en-US" sz="4400" b="1" i="0" baseline="30000" dirty="0">
                <a:solidFill>
                  <a:srgbClr val="000000"/>
                </a:solidFill>
                <a:effectLst/>
              </a:rPr>
              <a:t>14 </a:t>
            </a:r>
            <a:r>
              <a:rPr lang="en-US" sz="4400" b="0" i="0" dirty="0">
                <a:solidFill>
                  <a:srgbClr val="000000"/>
                </a:solidFill>
                <a:effectLst/>
              </a:rPr>
              <a:t>For this reason I bow my knees before the father, </a:t>
            </a:r>
            <a:r>
              <a:rPr lang="en-US" sz="4400" b="1" i="0" baseline="30000" dirty="0">
                <a:solidFill>
                  <a:srgbClr val="000000"/>
                </a:solidFill>
                <a:effectLst/>
              </a:rPr>
              <a:t>15</a:t>
            </a:r>
            <a:r>
              <a:rPr lang="en-US" sz="4400" b="0" i="0" dirty="0">
                <a:solidFill>
                  <a:srgbClr val="000000"/>
                </a:solidFill>
                <a:effectLst/>
              </a:rPr>
              <a:t>from whom every family</a:t>
            </a:r>
            <a:r>
              <a:rPr lang="en-US" sz="4400" b="1" i="0" baseline="30000" dirty="0">
                <a:solidFill>
                  <a:srgbClr val="000000"/>
                </a:solidFill>
                <a:effectLst/>
              </a:rPr>
              <a:t>[a]</a:t>
            </a:r>
            <a:r>
              <a:rPr lang="en-US" sz="4400" b="0" i="0" dirty="0">
                <a:solidFill>
                  <a:srgbClr val="000000"/>
                </a:solidFill>
                <a:effectLst/>
              </a:rPr>
              <a:t> in heaven and on earth is named, 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F82BCE6-DD36-226D-40AB-DE9019DFC764}"/>
              </a:ext>
            </a:extLst>
          </p:cNvPr>
          <p:cNvSpPr/>
          <p:nvPr/>
        </p:nvSpPr>
        <p:spPr>
          <a:xfrm>
            <a:off x="1130300" y="2407165"/>
            <a:ext cx="9613900" cy="2684662"/>
          </a:xfrm>
          <a:prstGeom prst="roundRect">
            <a:avLst>
              <a:gd name="adj" fmla="val 10454"/>
            </a:avLst>
          </a:prstGeom>
          <a:solidFill>
            <a:srgbClr val="000000"/>
          </a:solidFill>
          <a:ln w="254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t"/>
          <a:lstStyle/>
          <a:p>
            <a:pPr marL="0" marR="0" lvl="0" indent="0" algn="ctr" defTabSz="914400" eaLnBrk="1" fontAlgn="base" latinLnBrk="0" hangingPunct="1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sng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Footnote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A86BA9D-EE3F-0BB4-831B-2EAE59C135B9}"/>
              </a:ext>
            </a:extLst>
          </p:cNvPr>
          <p:cNvSpPr/>
          <p:nvPr/>
        </p:nvSpPr>
        <p:spPr>
          <a:xfrm>
            <a:off x="1320800" y="2872333"/>
            <a:ext cx="9309100" cy="1754326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dirty="0">
                <a:solidFill>
                  <a:schemeClr val="bg1"/>
                </a:solidFill>
              </a:rPr>
              <a:t>Or </a:t>
            </a:r>
            <a:r>
              <a:rPr lang="en-US" sz="3600" i="1" dirty="0">
                <a:solidFill>
                  <a:schemeClr val="bg1"/>
                </a:solidFill>
              </a:rPr>
              <a:t>from whom all fatherhood</a:t>
            </a:r>
            <a:r>
              <a:rPr lang="en-US" sz="3600" dirty="0">
                <a:solidFill>
                  <a:schemeClr val="bg1"/>
                </a:solidFill>
              </a:rPr>
              <a:t>; the Greek word </a:t>
            </a:r>
            <a:r>
              <a:rPr lang="en-US" sz="3600" i="1" dirty="0">
                <a:solidFill>
                  <a:schemeClr val="bg1"/>
                </a:solidFill>
              </a:rPr>
              <a:t>patria</a:t>
            </a:r>
            <a:r>
              <a:rPr lang="en-US" sz="3600" dirty="0">
                <a:solidFill>
                  <a:schemeClr val="bg1"/>
                </a:solidFill>
              </a:rPr>
              <a:t> in verse 15 is closely related to the word for </a:t>
            </a:r>
            <a:r>
              <a:rPr lang="en-US" sz="3600" i="1" dirty="0">
                <a:solidFill>
                  <a:schemeClr val="bg1"/>
                </a:solidFill>
              </a:rPr>
              <a:t>Father</a:t>
            </a:r>
            <a:r>
              <a:rPr lang="en-US" sz="3600" dirty="0">
                <a:solidFill>
                  <a:schemeClr val="bg1"/>
                </a:solidFill>
              </a:rPr>
              <a:t> in verse 14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82AA15-4CB1-72B7-E864-13BA026B2214}"/>
              </a:ext>
            </a:extLst>
          </p:cNvPr>
          <p:cNvSpPr txBox="1"/>
          <p:nvPr/>
        </p:nvSpPr>
        <p:spPr>
          <a:xfrm>
            <a:off x="4013653" y="5091827"/>
            <a:ext cx="4738461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4400" b="1" dirty="0">
                <a:solidFill>
                  <a:schemeClr val="bg1"/>
                </a:solidFill>
              </a:rPr>
              <a:t>πατέρα… πατριὰ</a:t>
            </a:r>
            <a:r>
              <a:rPr lang="el-GR" sz="4400" dirty="0">
                <a:solidFill>
                  <a:schemeClr val="bg1"/>
                </a:solidFill>
              </a:rPr>
              <a:t> </a:t>
            </a:r>
            <a:endParaRPr lang="en-US" sz="4400" dirty="0">
              <a:solidFill>
                <a:schemeClr val="bg1"/>
              </a:solidFill>
            </a:endParaRPr>
          </a:p>
          <a:p>
            <a:r>
              <a:rPr lang="el-GR" sz="4400" dirty="0">
                <a:solidFill>
                  <a:schemeClr val="bg1"/>
                </a:solidFill>
              </a:rPr>
              <a:t>(</a:t>
            </a:r>
            <a:r>
              <a:rPr lang="en-US" sz="4400" i="1" dirty="0">
                <a:solidFill>
                  <a:schemeClr val="bg1"/>
                </a:solidFill>
              </a:rPr>
              <a:t>patera… patria</a:t>
            </a:r>
            <a:r>
              <a:rPr lang="en-US" sz="4400" dirty="0">
                <a:solidFill>
                  <a:schemeClr val="bg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96256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oup of people running&#10;&#10;AI-generated content may be incorrect.">
            <a:extLst>
              <a:ext uri="{FF2B5EF4-FFF2-40B4-BE49-F238E27FC236}">
                <a16:creationId xmlns:a16="http://schemas.microsoft.com/office/drawing/2014/main" id="{C2634F70-CA94-504C-5439-80FAEB11FA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9" y="0"/>
            <a:ext cx="121828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384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A71599-3161-DB21-CEB4-B1C426FFEC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E727949-BFA7-153F-D171-92B1A380BBD8}"/>
              </a:ext>
            </a:extLst>
          </p:cNvPr>
          <p:cNvSpPr txBox="1"/>
          <p:nvPr/>
        </p:nvSpPr>
        <p:spPr>
          <a:xfrm>
            <a:off x="0" y="38100"/>
            <a:ext cx="8200571" cy="2881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4000"/>
              </a:lnSpc>
              <a:buNone/>
            </a:pPr>
            <a:r>
              <a:rPr lang="en-US" sz="4400" b="1" i="0" baseline="30000" dirty="0">
                <a:solidFill>
                  <a:srgbClr val="000000"/>
                </a:solidFill>
                <a:effectLst/>
              </a:rPr>
              <a:t>14 </a:t>
            </a:r>
            <a:r>
              <a:rPr lang="en-US" sz="4400" b="0" i="0" dirty="0">
                <a:solidFill>
                  <a:srgbClr val="000000"/>
                </a:solidFill>
                <a:effectLst/>
              </a:rPr>
              <a:t>For this reason I bow my knees </a:t>
            </a:r>
          </a:p>
          <a:p>
            <a:pPr algn="r">
              <a:lnSpc>
                <a:spcPct val="104000"/>
              </a:lnSpc>
              <a:buNone/>
            </a:pPr>
            <a:r>
              <a:rPr lang="en-US" sz="4400" b="0" i="0" dirty="0">
                <a:solidFill>
                  <a:srgbClr val="000000"/>
                </a:solidFill>
                <a:effectLst/>
              </a:rPr>
              <a:t>before the </a:t>
            </a:r>
            <a:r>
              <a:rPr lang="en-US" sz="4400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</a:rPr>
              <a:t>father</a:t>
            </a:r>
            <a:r>
              <a:rPr lang="en-US" sz="4400" b="0" i="0" dirty="0">
                <a:solidFill>
                  <a:srgbClr val="000000"/>
                </a:solidFill>
                <a:effectLst/>
              </a:rPr>
              <a:t>, </a:t>
            </a:r>
          </a:p>
          <a:p>
            <a:pPr algn="r">
              <a:lnSpc>
                <a:spcPct val="104000"/>
              </a:lnSpc>
              <a:buNone/>
            </a:pPr>
            <a:r>
              <a:rPr lang="en-US" sz="4400" b="1" i="0" baseline="30000" dirty="0">
                <a:solidFill>
                  <a:srgbClr val="000000"/>
                </a:solidFill>
                <a:effectLst/>
              </a:rPr>
              <a:t>15</a:t>
            </a:r>
            <a:r>
              <a:rPr lang="en-US" sz="4400" b="0" i="0" dirty="0">
                <a:solidFill>
                  <a:srgbClr val="000000"/>
                </a:solidFill>
                <a:effectLst/>
              </a:rPr>
              <a:t>from whom all  </a:t>
            </a:r>
            <a:r>
              <a:rPr lang="en-US" sz="4400" b="0" i="0" dirty="0">
                <a:solidFill>
                  <a:srgbClr val="000000"/>
                </a:solidFill>
                <a:effectLst/>
                <a:highlight>
                  <a:srgbClr val="00FFFF"/>
                </a:highlight>
              </a:rPr>
              <a:t>fatherhood</a:t>
            </a:r>
          </a:p>
          <a:p>
            <a:pPr algn="l">
              <a:lnSpc>
                <a:spcPct val="104000"/>
              </a:lnSpc>
              <a:buNone/>
            </a:pPr>
            <a:r>
              <a:rPr lang="en-US" sz="4400" b="0" i="0" dirty="0">
                <a:solidFill>
                  <a:srgbClr val="000000"/>
                </a:solidFill>
                <a:effectLst/>
              </a:rPr>
              <a:t>in heaven and on earth is named,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4660904-ABC4-A7A5-6EBF-69B39D5327EC}"/>
              </a:ext>
            </a:extLst>
          </p:cNvPr>
          <p:cNvSpPr txBox="1"/>
          <p:nvPr/>
        </p:nvSpPr>
        <p:spPr>
          <a:xfrm>
            <a:off x="8331200" y="755796"/>
            <a:ext cx="3860801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4400" b="1" dirty="0">
                <a:solidFill>
                  <a:schemeClr val="bg1"/>
                </a:solidFill>
                <a:highlight>
                  <a:srgbClr val="FFFF00"/>
                </a:highlight>
              </a:rPr>
              <a:t>πατέρα</a:t>
            </a:r>
            <a:r>
              <a:rPr lang="en-US" sz="4400" b="1" dirty="0">
                <a:solidFill>
                  <a:schemeClr val="bg1"/>
                </a:solidFill>
                <a:highlight>
                  <a:srgbClr val="FFFF00"/>
                </a:highlight>
              </a:rPr>
              <a:t> </a:t>
            </a:r>
            <a:r>
              <a:rPr lang="en-US" sz="4400" i="1" dirty="0">
                <a:solidFill>
                  <a:schemeClr val="bg1"/>
                </a:solidFill>
                <a:highlight>
                  <a:srgbClr val="FFFF00"/>
                </a:highlight>
              </a:rPr>
              <a:t>patera</a:t>
            </a:r>
            <a:endParaRPr lang="en-US" sz="4400" b="1" dirty="0">
              <a:solidFill>
                <a:schemeClr val="bg1"/>
              </a:solidFill>
              <a:highlight>
                <a:srgbClr val="FFFF00"/>
              </a:highlight>
            </a:endParaRPr>
          </a:p>
          <a:p>
            <a:r>
              <a:rPr lang="el-GR" sz="4400" b="1" dirty="0">
                <a:solidFill>
                  <a:schemeClr val="bg1"/>
                </a:solidFill>
                <a:highlight>
                  <a:srgbClr val="00FFFF"/>
                </a:highlight>
              </a:rPr>
              <a:t>πατριὰ</a:t>
            </a:r>
            <a:r>
              <a:rPr lang="el-GR" sz="4400" dirty="0">
                <a:solidFill>
                  <a:schemeClr val="bg1"/>
                </a:solidFill>
                <a:highlight>
                  <a:srgbClr val="00FFFF"/>
                </a:highlight>
              </a:rPr>
              <a:t> </a:t>
            </a:r>
            <a:r>
              <a:rPr lang="en-US" sz="4400" i="1" dirty="0">
                <a:solidFill>
                  <a:schemeClr val="bg1"/>
                </a:solidFill>
                <a:highlight>
                  <a:srgbClr val="00FFFF"/>
                </a:highlight>
              </a:rPr>
              <a:t>patria</a:t>
            </a:r>
            <a:endParaRPr lang="en-US" sz="4400" dirty="0">
              <a:solidFill>
                <a:schemeClr val="bg1"/>
              </a:solidFill>
              <a:highlight>
                <a:srgbClr val="00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528824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alaxy in the sky&#10;&#10;AI-generated content may be incorrect.">
            <a:extLst>
              <a:ext uri="{FF2B5EF4-FFF2-40B4-BE49-F238E27FC236}">
                <a16:creationId xmlns:a16="http://schemas.microsoft.com/office/drawing/2014/main" id="{DF2CB4B5-A369-E128-A68B-70A0FACAD1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4DA1BCA-ADE1-F7BA-9C57-E9371E0CC229}"/>
              </a:ext>
            </a:extLst>
          </p:cNvPr>
          <p:cNvSpPr txBox="1"/>
          <p:nvPr/>
        </p:nvSpPr>
        <p:spPr>
          <a:xfrm>
            <a:off x="1276350" y="5110063"/>
            <a:ext cx="10372725" cy="1599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04000"/>
              </a:lnSpc>
              <a:buNone/>
            </a:pPr>
            <a:r>
              <a:rPr lang="en-US" sz="4800" b="1" i="0" spc="300" baseline="30000" dirty="0">
                <a:effectLst>
                  <a:glow rad="127000">
                    <a:schemeClr val="bg1"/>
                  </a:glow>
                </a:effectLst>
              </a:rPr>
              <a:t>15</a:t>
            </a:r>
            <a:r>
              <a:rPr lang="en-US" sz="4800" b="1" i="0" spc="300" dirty="0">
                <a:effectLst>
                  <a:glow rad="127000">
                    <a:schemeClr val="bg1"/>
                  </a:glow>
                </a:effectLst>
              </a:rPr>
              <a:t>from whom all fatherhood</a:t>
            </a:r>
          </a:p>
          <a:p>
            <a:pPr algn="l">
              <a:lnSpc>
                <a:spcPct val="104000"/>
              </a:lnSpc>
              <a:buNone/>
            </a:pPr>
            <a:r>
              <a:rPr lang="en-US" sz="4800" b="1" i="0" spc="300" dirty="0">
                <a:effectLst>
                  <a:glow rad="127000">
                    <a:schemeClr val="bg1"/>
                  </a:glow>
                </a:effectLst>
              </a:rPr>
              <a:t>in heaven and on earth is named </a:t>
            </a:r>
          </a:p>
        </p:txBody>
      </p:sp>
    </p:spTree>
    <p:extLst>
      <p:ext uri="{BB962C8B-B14F-4D97-AF65-F5344CB8AC3E}">
        <p14:creationId xmlns:p14="http://schemas.microsoft.com/office/powerpoint/2010/main" val="208277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6FA267-A9AF-A380-3174-F77DFA3EB5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AB968AB-69FE-1D56-D9D2-7CC0866CD7C1}"/>
              </a:ext>
            </a:extLst>
          </p:cNvPr>
          <p:cNvSpPr txBox="1"/>
          <p:nvPr/>
        </p:nvSpPr>
        <p:spPr>
          <a:xfrm>
            <a:off x="260032" y="207793"/>
            <a:ext cx="11821477" cy="33055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indent="-742950">
              <a:lnSpc>
                <a:spcPct val="90000"/>
              </a:lnSpc>
              <a:buFont typeface="+mj-lt"/>
              <a:buAutoNum type="arabicPeriod"/>
            </a:pPr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The Posture of Prayer (14–15)</a:t>
            </a:r>
          </a:p>
          <a:p>
            <a:pPr lvl="1">
              <a:lnSpc>
                <a:spcPct val="90000"/>
              </a:lnSpc>
            </a:pP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Aharoni" panose="02010803020104030203" pitchFamily="2" charset="-79"/>
                <a:ea typeface="ADLaM Display" panose="02010000000000000000" pitchFamily="2" charset="0"/>
                <a:cs typeface="Aharoni" panose="02010803020104030203" pitchFamily="2" charset="-79"/>
              </a:rPr>
              <a:t>		How do you approach your prayers</a:t>
            </a:r>
            <a:r>
              <a:rPr lang="en-US" sz="3600" dirty="0">
                <a:latin typeface="Aharoni" panose="02010803020104030203" pitchFamily="2" charset="-79"/>
                <a:ea typeface="ADLaM Display" panose="02010000000000000000" pitchFamily="2" charset="0"/>
                <a:cs typeface="Aharoni" panose="02010803020104030203" pitchFamily="2" charset="-79"/>
              </a:rPr>
              <a:t>?</a:t>
            </a:r>
          </a:p>
          <a:p>
            <a:pPr marL="742950" indent="-742950">
              <a:lnSpc>
                <a:spcPct val="90000"/>
              </a:lnSpc>
              <a:buFont typeface="+mj-lt"/>
              <a:buAutoNum type="arabicPeriod"/>
            </a:pPr>
            <a:endParaRPr lang="en-US" sz="4000" b="1" dirty="0"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742950" indent="-742950">
              <a:lnSpc>
                <a:spcPct val="90000"/>
              </a:lnSpc>
              <a:buFont typeface="+mj-lt"/>
              <a:buAutoNum type="arabicPeriod"/>
            </a:pPr>
            <a:r>
              <a:rPr lang="en-US" sz="4000" b="1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The Petitions of Prayer (16-19)</a:t>
            </a:r>
          </a:p>
          <a:p>
            <a:pPr lvl="1">
              <a:lnSpc>
                <a:spcPct val="90000"/>
              </a:lnSpc>
            </a:pP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		What do you pray for?</a:t>
            </a:r>
          </a:p>
          <a:p>
            <a:pPr>
              <a:lnSpc>
                <a:spcPct val="90000"/>
              </a:lnSpc>
            </a:pPr>
            <a:endParaRPr lang="en-US" sz="4000" b="1" dirty="0"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1E7B509-C4A3-670D-F782-166BA3B93853}"/>
              </a:ext>
            </a:extLst>
          </p:cNvPr>
          <p:cNvSpPr txBox="1"/>
          <p:nvPr/>
        </p:nvSpPr>
        <p:spPr>
          <a:xfrm>
            <a:off x="0" y="5388323"/>
            <a:ext cx="744855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22860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048000" algn="ctr"/>
                <a:tab pos="6134100" algn="r"/>
                <a:tab pos="3143250" algn="ctr"/>
                <a:tab pos="6134100" algn="r"/>
              </a:tabLst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eue Haas Grotesk Text Pro"/>
                <a:ea typeface="Times New Roman" panose="02020603050405020304" pitchFamily="18" charset="0"/>
                <a:cs typeface="Arial" panose="020B0604020202020204" pitchFamily="34" charset="0"/>
              </a:rPr>
              <a:t>Praying Beyond Limits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Neue Haas Grotesk Text Pro"/>
              <a:ea typeface="Times New Roman" panose="02020603050405020304" pitchFamily="18" charset="0"/>
              <a:cs typeface="+mn-cs"/>
            </a:endParaRPr>
          </a:p>
          <a:p>
            <a:pPr marL="0" marR="22860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048000" algn="ctr"/>
                <a:tab pos="6134100" algn="r"/>
                <a:tab pos="3143250" algn="ctr"/>
                <a:tab pos="6134100" algn="r"/>
              </a:tabLst>
              <a:defRPr/>
            </a:pP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eue Haas Grotesk Text Pro"/>
                <a:ea typeface="Times New Roman" panose="02020603050405020304" pitchFamily="18" charset="0"/>
                <a:cs typeface="Arial" panose="020B0604020202020204" pitchFamily="34" charset="0"/>
              </a:rPr>
              <a:t>Ephesians 3:14-21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Neue Haas Grotesk Text Pro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2806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80FBFC-9943-014F-C31E-A4E76DA175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EFF4C7F-7946-EE8D-D549-83006BAEA144}"/>
              </a:ext>
            </a:extLst>
          </p:cNvPr>
          <p:cNvSpPr txBox="1"/>
          <p:nvPr/>
        </p:nvSpPr>
        <p:spPr>
          <a:xfrm>
            <a:off x="0" y="38100"/>
            <a:ext cx="12192000" cy="64027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4000"/>
              </a:lnSpc>
              <a:buNone/>
            </a:pPr>
            <a:r>
              <a:rPr lang="en-US" sz="4400" b="1" i="0" baseline="30000" dirty="0">
                <a:solidFill>
                  <a:srgbClr val="000000"/>
                </a:solidFill>
                <a:effectLst/>
              </a:rPr>
              <a:t>16</a:t>
            </a:r>
            <a:r>
              <a:rPr lang="en-US" sz="4400" b="0" i="0" dirty="0">
                <a:solidFill>
                  <a:srgbClr val="000000"/>
                </a:solidFill>
                <a:effectLst/>
              </a:rPr>
              <a:t>that according to the riches of his glory he may grant you to be strengthened with power through his Spirit in your inner being, </a:t>
            </a:r>
            <a:r>
              <a:rPr lang="en-US" sz="4400" b="1" i="0" baseline="30000" dirty="0">
                <a:solidFill>
                  <a:srgbClr val="000000"/>
                </a:solidFill>
                <a:effectLst/>
              </a:rPr>
              <a:t>17 </a:t>
            </a:r>
            <a:r>
              <a:rPr lang="en-US" sz="4400" b="0" i="0" dirty="0">
                <a:solidFill>
                  <a:srgbClr val="000000"/>
                </a:solidFill>
                <a:effectLst/>
              </a:rPr>
              <a:t>so that Christ may dwell in your hearts through faith—that you, being rooted and grounded in love, </a:t>
            </a:r>
            <a:r>
              <a:rPr lang="en-US" sz="4400" b="1" i="0" baseline="30000" dirty="0">
                <a:solidFill>
                  <a:srgbClr val="000000"/>
                </a:solidFill>
                <a:effectLst/>
              </a:rPr>
              <a:t>18 </a:t>
            </a:r>
            <a:r>
              <a:rPr lang="en-US" sz="4400" b="0" i="0" dirty="0">
                <a:solidFill>
                  <a:srgbClr val="000000"/>
                </a:solidFill>
                <a:effectLst/>
              </a:rPr>
              <a:t>may have strength to comprehend with all the saints what is the breadth and length and height and depth, </a:t>
            </a:r>
            <a:r>
              <a:rPr lang="en-US" sz="4400" b="1" i="0" baseline="30000" dirty="0">
                <a:solidFill>
                  <a:srgbClr val="000000"/>
                </a:solidFill>
                <a:effectLst/>
              </a:rPr>
              <a:t>19 </a:t>
            </a:r>
            <a:r>
              <a:rPr lang="en-US" sz="4400" b="0" i="0" dirty="0">
                <a:solidFill>
                  <a:srgbClr val="000000"/>
                </a:solidFill>
                <a:effectLst/>
              </a:rPr>
              <a:t>and to know the love of Christ that surpasses knowledge, that you may be filled with all the fullness of God.</a:t>
            </a:r>
          </a:p>
        </p:txBody>
      </p:sp>
    </p:spTree>
    <p:extLst>
      <p:ext uri="{BB962C8B-B14F-4D97-AF65-F5344CB8AC3E}">
        <p14:creationId xmlns:p14="http://schemas.microsoft.com/office/powerpoint/2010/main" val="1641977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3E8B62-7BE6-BE5E-09FC-948870B4FC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8DF5643-A206-1FDF-35CE-9B254B3FEF68}"/>
              </a:ext>
            </a:extLst>
          </p:cNvPr>
          <p:cNvSpPr txBox="1"/>
          <p:nvPr/>
        </p:nvSpPr>
        <p:spPr>
          <a:xfrm>
            <a:off x="0" y="38100"/>
            <a:ext cx="12192000" cy="64027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4000"/>
              </a:lnSpc>
              <a:buNone/>
            </a:pPr>
            <a:r>
              <a:rPr lang="en-US" sz="4400" b="1" i="0" baseline="30000" dirty="0">
                <a:solidFill>
                  <a:srgbClr val="000000"/>
                </a:solidFill>
                <a:effectLst/>
              </a:rPr>
              <a:t>16</a:t>
            </a:r>
            <a:r>
              <a:rPr lang="en-US" sz="4400" b="0" i="0" dirty="0">
                <a:solidFill>
                  <a:srgbClr val="000000"/>
                </a:solidFill>
                <a:effectLst/>
              </a:rPr>
              <a:t>that according to the riches of his glory he may grant you to be </a:t>
            </a:r>
            <a:r>
              <a:rPr lang="en-US" sz="4400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</a:rPr>
              <a:t>strengthened</a:t>
            </a:r>
            <a:r>
              <a:rPr lang="en-US" sz="4400" b="0" i="0" dirty="0">
                <a:solidFill>
                  <a:srgbClr val="000000"/>
                </a:solidFill>
                <a:effectLst/>
              </a:rPr>
              <a:t> with power through his Spirit in your inner being, </a:t>
            </a:r>
            <a:r>
              <a:rPr lang="en-US" sz="4400" b="1" i="0" baseline="30000" dirty="0">
                <a:solidFill>
                  <a:srgbClr val="000000"/>
                </a:solidFill>
                <a:effectLst/>
              </a:rPr>
              <a:t>17 </a:t>
            </a:r>
            <a:r>
              <a:rPr lang="en-US" sz="4400" b="0" i="0" dirty="0">
                <a:solidFill>
                  <a:srgbClr val="000000"/>
                </a:solidFill>
                <a:effectLst/>
              </a:rPr>
              <a:t>so that Christ may dwell in your hearts through </a:t>
            </a:r>
            <a:r>
              <a:rPr lang="en-US" sz="4400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</a:rPr>
              <a:t>faith</a:t>
            </a:r>
            <a:r>
              <a:rPr lang="en-US" sz="4400" b="0" i="0" dirty="0">
                <a:solidFill>
                  <a:srgbClr val="000000"/>
                </a:solidFill>
                <a:effectLst/>
              </a:rPr>
              <a:t>—that you, being rooted and grounded in love, </a:t>
            </a:r>
            <a:r>
              <a:rPr lang="en-US" sz="4400" b="1" i="0" baseline="30000" dirty="0">
                <a:solidFill>
                  <a:srgbClr val="000000"/>
                </a:solidFill>
                <a:effectLst/>
              </a:rPr>
              <a:t>18 </a:t>
            </a:r>
            <a:r>
              <a:rPr lang="en-US" sz="4400" b="0" i="0" dirty="0">
                <a:solidFill>
                  <a:srgbClr val="000000"/>
                </a:solidFill>
                <a:effectLst/>
              </a:rPr>
              <a:t>may have strength to comprehend with all the saints what is the breadth and length and height and depth, </a:t>
            </a:r>
            <a:r>
              <a:rPr lang="en-US" sz="4400" b="1" i="0" baseline="30000" dirty="0">
                <a:solidFill>
                  <a:srgbClr val="000000"/>
                </a:solidFill>
                <a:effectLst/>
              </a:rPr>
              <a:t>19 </a:t>
            </a:r>
            <a:r>
              <a:rPr lang="en-US" sz="4400" b="0" i="0" dirty="0">
                <a:solidFill>
                  <a:srgbClr val="000000"/>
                </a:solidFill>
                <a:effectLst/>
              </a:rPr>
              <a:t>and to know the </a:t>
            </a:r>
            <a:r>
              <a:rPr lang="en-US" sz="4400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</a:rPr>
              <a:t>love</a:t>
            </a:r>
            <a:r>
              <a:rPr lang="en-US" sz="4400" b="0" i="0" dirty="0">
                <a:solidFill>
                  <a:srgbClr val="000000"/>
                </a:solidFill>
                <a:effectLst/>
              </a:rPr>
              <a:t> of Christ that surpasses knowledge, that you may be filled with all the </a:t>
            </a:r>
            <a:r>
              <a:rPr lang="en-US" sz="4400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</a:rPr>
              <a:t>fullness</a:t>
            </a:r>
            <a:r>
              <a:rPr lang="en-US" sz="4400" b="0" i="0" dirty="0">
                <a:solidFill>
                  <a:srgbClr val="000000"/>
                </a:solidFill>
                <a:effectLst/>
              </a:rPr>
              <a:t> of God.</a:t>
            </a:r>
          </a:p>
        </p:txBody>
      </p:sp>
    </p:spTree>
    <p:extLst>
      <p:ext uri="{BB962C8B-B14F-4D97-AF65-F5344CB8AC3E}">
        <p14:creationId xmlns:p14="http://schemas.microsoft.com/office/powerpoint/2010/main" val="1700469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F2F4580-50B8-62E4-F322-ED4B3BA4FDBA}"/>
              </a:ext>
            </a:extLst>
          </p:cNvPr>
          <p:cNvSpPr txBox="1"/>
          <p:nvPr/>
        </p:nvSpPr>
        <p:spPr>
          <a:xfrm>
            <a:off x="0" y="5788284"/>
            <a:ext cx="3018943" cy="10697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4000"/>
              </a:lnSpc>
              <a:buNone/>
            </a:pPr>
            <a:r>
              <a:rPr lang="en-US" sz="6600" baseline="300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			5K</a:t>
            </a:r>
            <a:endParaRPr lang="en-US" sz="6600" i="0" dirty="0">
              <a:solidFill>
                <a:srgbClr val="000000"/>
              </a:solidFill>
              <a:effectLst/>
              <a:latin typeface="Arial Rounded MT Bold" panose="020F0704030504030204" pitchFamily="34" charset="0"/>
            </a:endParaRPr>
          </a:p>
        </p:txBody>
      </p:sp>
      <p:pic>
        <p:nvPicPr>
          <p:cNvPr id="6" name="Picture 5" descr="A black and white of a person running&#10;&#10;AI-generated content may be incorrect.">
            <a:extLst>
              <a:ext uri="{FF2B5EF4-FFF2-40B4-BE49-F238E27FC236}">
                <a16:creationId xmlns:a16="http://schemas.microsoft.com/office/drawing/2014/main" id="{95D473EA-61EB-FC79-C401-785DF9EE5ED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31" y="1581150"/>
            <a:ext cx="2693770" cy="4067064"/>
          </a:xfrm>
          <a:prstGeom prst="rect">
            <a:avLst/>
          </a:prstGeom>
        </p:spPr>
      </p:pic>
      <p:pic>
        <p:nvPicPr>
          <p:cNvPr id="8" name="Picture 7" descr="A black and white of a person running&#10;&#10;AI-generated content may be incorrect.">
            <a:extLst>
              <a:ext uri="{FF2B5EF4-FFF2-40B4-BE49-F238E27FC236}">
                <a16:creationId xmlns:a16="http://schemas.microsoft.com/office/drawing/2014/main" id="{2B0B7B04-7DFB-1D32-7254-520D0D201C8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028" y="1153735"/>
            <a:ext cx="3018943" cy="4634549"/>
          </a:xfrm>
          <a:prstGeom prst="rect">
            <a:avLst/>
          </a:prstGeom>
        </p:spPr>
      </p:pic>
      <p:pic>
        <p:nvPicPr>
          <p:cNvPr id="10" name="Picture 9" descr="A black and white of a person running&#10;&#10;AI-generated content may be incorrect.">
            <a:extLst>
              <a:ext uri="{FF2B5EF4-FFF2-40B4-BE49-F238E27FC236}">
                <a16:creationId xmlns:a16="http://schemas.microsoft.com/office/drawing/2014/main" id="{8184253E-9B32-0D9B-AAF7-45D41BE91CA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3507" y="715102"/>
            <a:ext cx="3535662" cy="542779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536D175-D22E-D0A7-C07A-BFD833FFEFD4}"/>
              </a:ext>
            </a:extLst>
          </p:cNvPr>
          <p:cNvSpPr txBox="1"/>
          <p:nvPr/>
        </p:nvSpPr>
        <p:spPr>
          <a:xfrm>
            <a:off x="8680485" y="5788284"/>
            <a:ext cx="3257550" cy="10697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4000"/>
              </a:lnSpc>
              <a:buNone/>
            </a:pPr>
            <a:r>
              <a:rPr lang="en-US" sz="6600" i="0" baseline="30000" dirty="0">
                <a:solidFill>
                  <a:srgbClr val="000000"/>
                </a:solidFill>
                <a:effectLst/>
                <a:latin typeface="Arial Rounded MT Bold" panose="020F0704030504030204" pitchFamily="34" charset="0"/>
              </a:rPr>
              <a:t>Marathon</a:t>
            </a:r>
            <a:endParaRPr lang="en-US" sz="6600" i="0" dirty="0">
              <a:solidFill>
                <a:srgbClr val="000000"/>
              </a:solidFill>
              <a:effectLst/>
              <a:latin typeface="Arial Rounded MT Bold" panose="020F07040305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59A809D-C7FE-A665-CA08-34513E343E33}"/>
              </a:ext>
            </a:extLst>
          </p:cNvPr>
          <p:cNvSpPr txBox="1"/>
          <p:nvPr/>
        </p:nvSpPr>
        <p:spPr>
          <a:xfrm>
            <a:off x="5490254" y="5788284"/>
            <a:ext cx="1733550" cy="10697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4000"/>
              </a:lnSpc>
              <a:buNone/>
            </a:pPr>
            <a:r>
              <a:rPr lang="en-US" sz="6600" baseline="300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10K</a:t>
            </a:r>
            <a:endParaRPr lang="en-US" sz="6600" i="0" dirty="0">
              <a:solidFill>
                <a:srgbClr val="000000"/>
              </a:solidFill>
              <a:effectLst/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1085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B57948-E8C5-71C8-8973-7FC5B7CE38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3279CE8-8D02-C1FC-A3B8-97A4C312F384}"/>
              </a:ext>
            </a:extLst>
          </p:cNvPr>
          <p:cNvSpPr txBox="1"/>
          <p:nvPr/>
        </p:nvSpPr>
        <p:spPr>
          <a:xfrm>
            <a:off x="0" y="38100"/>
            <a:ext cx="12192000" cy="21777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4000"/>
              </a:lnSpc>
              <a:buNone/>
            </a:pPr>
            <a:r>
              <a:rPr lang="en-US" sz="4400" b="1" i="0" baseline="30000" dirty="0">
                <a:solidFill>
                  <a:srgbClr val="000000"/>
                </a:solidFill>
                <a:effectLst/>
              </a:rPr>
              <a:t>16</a:t>
            </a:r>
            <a:r>
              <a:rPr lang="en-US" sz="4400" b="0" i="0" dirty="0">
                <a:solidFill>
                  <a:srgbClr val="000000"/>
                </a:solidFill>
                <a:effectLst/>
              </a:rPr>
              <a:t>that according to the riches of his glory he may grant you to be strengthened with power through his Spirit in your inner being, </a:t>
            </a:r>
          </a:p>
        </p:txBody>
      </p:sp>
    </p:spTree>
    <p:extLst>
      <p:ext uri="{BB962C8B-B14F-4D97-AF65-F5344CB8AC3E}">
        <p14:creationId xmlns:p14="http://schemas.microsoft.com/office/powerpoint/2010/main" val="599830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C1C08C-888A-08AC-1CC4-E3A7DE9D87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B89ABBB-E728-D1E4-2AB3-6597E0CB13DB}"/>
              </a:ext>
            </a:extLst>
          </p:cNvPr>
          <p:cNvSpPr txBox="1"/>
          <p:nvPr/>
        </p:nvSpPr>
        <p:spPr>
          <a:xfrm>
            <a:off x="935567" y="545992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New Password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9FCCB85-EE8A-3148-7A4B-7B197F7DA90B}"/>
              </a:ext>
            </a:extLst>
          </p:cNvPr>
          <p:cNvSpPr/>
          <p:nvPr/>
        </p:nvSpPr>
        <p:spPr>
          <a:xfrm>
            <a:off x="935566" y="1096148"/>
            <a:ext cx="9279467" cy="950669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samson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6462F5C-9DEB-4B8F-A649-B5F1C9BDAF8E}"/>
              </a:ext>
            </a:extLst>
          </p:cNvPr>
          <p:cNvSpPr/>
          <p:nvPr/>
        </p:nvSpPr>
        <p:spPr>
          <a:xfrm>
            <a:off x="1003301" y="2208597"/>
            <a:ext cx="2235199" cy="304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5E4E726-13AE-76D9-39CE-2DE914BE6E0C}"/>
              </a:ext>
            </a:extLst>
          </p:cNvPr>
          <p:cNvSpPr txBox="1"/>
          <p:nvPr/>
        </p:nvSpPr>
        <p:spPr>
          <a:xfrm>
            <a:off x="935567" y="2540333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Weak</a:t>
            </a:r>
            <a:endParaRPr lang="en-US" sz="2400" b="1" dirty="0">
              <a:solidFill>
                <a:srgbClr val="FF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8838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B2C6C0-0ACD-ED70-E9C3-A0CFAD29BD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25EC7EA-304B-5288-0C57-BE368C59A225}"/>
              </a:ext>
            </a:extLst>
          </p:cNvPr>
          <p:cNvSpPr txBox="1"/>
          <p:nvPr/>
        </p:nvSpPr>
        <p:spPr>
          <a:xfrm>
            <a:off x="935567" y="545992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New Password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AF0BB47-F6A1-C090-65C2-9DB9BDBFFF73}"/>
              </a:ext>
            </a:extLst>
          </p:cNvPr>
          <p:cNvSpPr/>
          <p:nvPr/>
        </p:nvSpPr>
        <p:spPr>
          <a:xfrm>
            <a:off x="935566" y="1096148"/>
            <a:ext cx="9279467" cy="950669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samson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90178D-5F9A-6A79-07BD-7AF66C34A291}"/>
              </a:ext>
            </a:extLst>
          </p:cNvPr>
          <p:cNvSpPr/>
          <p:nvPr/>
        </p:nvSpPr>
        <p:spPr>
          <a:xfrm>
            <a:off x="1003301" y="2208597"/>
            <a:ext cx="2235199" cy="304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2FEE241-9684-F74D-3617-B833A1A2A1EA}"/>
              </a:ext>
            </a:extLst>
          </p:cNvPr>
          <p:cNvSpPr txBox="1"/>
          <p:nvPr/>
        </p:nvSpPr>
        <p:spPr>
          <a:xfrm>
            <a:off x="935567" y="3348496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New Password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526B3BD-AA6E-B562-CD73-E167E5D59C2D}"/>
              </a:ext>
            </a:extLst>
          </p:cNvPr>
          <p:cNvSpPr/>
          <p:nvPr/>
        </p:nvSpPr>
        <p:spPr>
          <a:xfrm>
            <a:off x="935566" y="3898652"/>
            <a:ext cx="9279467" cy="950669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saMs0nwithha!r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0A538C8-73FF-D643-3435-402F820BF837}"/>
              </a:ext>
            </a:extLst>
          </p:cNvPr>
          <p:cNvSpPr/>
          <p:nvPr/>
        </p:nvSpPr>
        <p:spPr>
          <a:xfrm>
            <a:off x="1003301" y="5011101"/>
            <a:ext cx="2235199" cy="304800"/>
          </a:xfrm>
          <a:prstGeom prst="rect">
            <a:avLst/>
          </a:prstGeom>
          <a:solidFill>
            <a:srgbClr val="0082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0593460-1174-C025-9087-3E1CBB3047FF}"/>
              </a:ext>
            </a:extLst>
          </p:cNvPr>
          <p:cNvSpPr/>
          <p:nvPr/>
        </p:nvSpPr>
        <p:spPr>
          <a:xfrm>
            <a:off x="3327402" y="5011101"/>
            <a:ext cx="2235199" cy="304800"/>
          </a:xfrm>
          <a:prstGeom prst="rect">
            <a:avLst/>
          </a:prstGeom>
          <a:solidFill>
            <a:srgbClr val="0082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EBA90C6-1C7F-6B6E-DED8-0BF1E80CA474}"/>
              </a:ext>
            </a:extLst>
          </p:cNvPr>
          <p:cNvSpPr/>
          <p:nvPr/>
        </p:nvSpPr>
        <p:spPr>
          <a:xfrm>
            <a:off x="5655733" y="5011101"/>
            <a:ext cx="2235199" cy="304800"/>
          </a:xfrm>
          <a:prstGeom prst="rect">
            <a:avLst/>
          </a:prstGeom>
          <a:solidFill>
            <a:srgbClr val="0082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C7EC8F8-C97F-0352-7F76-9E44CDF0CF14}"/>
              </a:ext>
            </a:extLst>
          </p:cNvPr>
          <p:cNvSpPr/>
          <p:nvPr/>
        </p:nvSpPr>
        <p:spPr>
          <a:xfrm>
            <a:off x="7979834" y="5011101"/>
            <a:ext cx="2235199" cy="304800"/>
          </a:xfrm>
          <a:prstGeom prst="rect">
            <a:avLst/>
          </a:prstGeom>
          <a:solidFill>
            <a:srgbClr val="0082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5458263-4192-77AB-84A8-3AA1874FAFD8}"/>
              </a:ext>
            </a:extLst>
          </p:cNvPr>
          <p:cNvSpPr txBox="1"/>
          <p:nvPr/>
        </p:nvSpPr>
        <p:spPr>
          <a:xfrm>
            <a:off x="935567" y="2540333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Weak</a:t>
            </a:r>
            <a:endParaRPr lang="en-US" sz="2400" b="1" dirty="0">
              <a:solidFill>
                <a:srgbClr val="FF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5455830-A3F7-7D3D-00AB-A47567D69538}"/>
              </a:ext>
            </a:extLst>
          </p:cNvPr>
          <p:cNvSpPr txBox="1"/>
          <p:nvPr/>
        </p:nvSpPr>
        <p:spPr>
          <a:xfrm>
            <a:off x="1003301" y="5315901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82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Strong</a:t>
            </a:r>
            <a:endParaRPr lang="en-US" sz="2400" b="1" dirty="0">
              <a:solidFill>
                <a:srgbClr val="0082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3588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D6C516-C3D9-0750-8F73-9A839E7540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54E5CBB-32AD-3542-3B67-9E538A55C7CF}"/>
              </a:ext>
            </a:extLst>
          </p:cNvPr>
          <p:cNvSpPr txBox="1"/>
          <p:nvPr/>
        </p:nvSpPr>
        <p:spPr>
          <a:xfrm>
            <a:off x="0" y="38100"/>
            <a:ext cx="12192000" cy="21777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4000"/>
              </a:lnSpc>
              <a:buNone/>
            </a:pPr>
            <a:r>
              <a:rPr lang="en-US" sz="4400" b="1" i="0" baseline="30000" dirty="0">
                <a:solidFill>
                  <a:srgbClr val="000000"/>
                </a:solidFill>
                <a:effectLst/>
              </a:rPr>
              <a:t>16</a:t>
            </a:r>
            <a:r>
              <a:rPr lang="en-US" sz="4400" b="0" i="0" dirty="0">
                <a:solidFill>
                  <a:srgbClr val="000000"/>
                </a:solidFill>
                <a:effectLst/>
              </a:rPr>
              <a:t>that according to the riches of his glory he may grant you to be </a:t>
            </a:r>
            <a:r>
              <a:rPr lang="en-US" sz="4400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</a:rPr>
              <a:t>strengthened with power through his Spirit in your inner being, </a:t>
            </a:r>
          </a:p>
        </p:txBody>
      </p:sp>
    </p:spTree>
    <p:extLst>
      <p:ext uri="{BB962C8B-B14F-4D97-AF65-F5344CB8AC3E}">
        <p14:creationId xmlns:p14="http://schemas.microsoft.com/office/powerpoint/2010/main" val="170476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5FAACC-459E-D04E-3D26-70FFD10D8C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map of a city&#10;&#10;AI-generated content may be incorrect.">
            <a:extLst>
              <a:ext uri="{FF2B5EF4-FFF2-40B4-BE49-F238E27FC236}">
                <a16:creationId xmlns:a16="http://schemas.microsoft.com/office/drawing/2014/main" id="{425CC744-8E82-04DF-1FF8-1C3FFD3344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0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84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71E09D-F603-DB8E-2D99-A00BD15987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2B26A1C-CE62-27B0-9D51-29B94C7F531C}"/>
              </a:ext>
            </a:extLst>
          </p:cNvPr>
          <p:cNvSpPr txBox="1"/>
          <p:nvPr/>
        </p:nvSpPr>
        <p:spPr>
          <a:xfrm>
            <a:off x="0" y="38100"/>
            <a:ext cx="12192000" cy="2881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4000"/>
              </a:lnSpc>
              <a:buNone/>
            </a:pPr>
            <a:r>
              <a:rPr lang="en-US" sz="4400" b="1" i="0" baseline="30000" dirty="0">
                <a:solidFill>
                  <a:schemeClr val="tx2">
                    <a:lumMod val="75000"/>
                  </a:schemeClr>
                </a:solidFill>
                <a:effectLst/>
              </a:rPr>
              <a:t>16</a:t>
            </a:r>
            <a:r>
              <a:rPr lang="en-US" sz="4400" b="0" i="0" dirty="0">
                <a:solidFill>
                  <a:schemeClr val="tx2">
                    <a:lumMod val="75000"/>
                  </a:schemeClr>
                </a:solidFill>
                <a:effectLst/>
              </a:rPr>
              <a:t>that according to the riches of his glory he may grant you to be strengthened with power through his Spirit in your inner being, </a:t>
            </a:r>
            <a:r>
              <a:rPr lang="en-US" sz="4400" b="1" i="0" baseline="30000" dirty="0">
                <a:solidFill>
                  <a:srgbClr val="000000"/>
                </a:solidFill>
                <a:effectLst/>
              </a:rPr>
              <a:t>17 </a:t>
            </a:r>
            <a:r>
              <a:rPr lang="en-US" sz="4400" b="0" i="0" dirty="0">
                <a:solidFill>
                  <a:srgbClr val="000000"/>
                </a:solidFill>
                <a:effectLst/>
              </a:rPr>
              <a:t>so that Christ may dwell in your hearts through faith</a:t>
            </a:r>
          </a:p>
        </p:txBody>
      </p:sp>
    </p:spTree>
    <p:extLst>
      <p:ext uri="{BB962C8B-B14F-4D97-AF65-F5344CB8AC3E}">
        <p14:creationId xmlns:p14="http://schemas.microsoft.com/office/powerpoint/2010/main" val="193959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D29475-8C27-DE2F-576A-DB7208BEAF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413CC43-E630-18F6-90FB-56CABDB1DBEC}"/>
              </a:ext>
            </a:extLst>
          </p:cNvPr>
          <p:cNvSpPr txBox="1"/>
          <p:nvPr/>
        </p:nvSpPr>
        <p:spPr>
          <a:xfrm>
            <a:off x="0" y="38100"/>
            <a:ext cx="12192000" cy="56986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4000"/>
              </a:lnSpc>
              <a:buNone/>
            </a:pPr>
            <a:r>
              <a:rPr lang="en-US" sz="4400" b="1" i="0" baseline="30000" dirty="0">
                <a:solidFill>
                  <a:schemeClr val="tx2">
                    <a:lumMod val="75000"/>
                  </a:schemeClr>
                </a:solidFill>
                <a:effectLst/>
              </a:rPr>
              <a:t>16</a:t>
            </a:r>
            <a:r>
              <a:rPr lang="en-US" sz="4400" b="0" i="0" dirty="0">
                <a:solidFill>
                  <a:schemeClr val="tx2">
                    <a:lumMod val="75000"/>
                  </a:schemeClr>
                </a:solidFill>
                <a:effectLst/>
              </a:rPr>
              <a:t>that according to the riches of his glory he may grant you to be strengthened with power through his Spirit in your inner being, </a:t>
            </a:r>
            <a:r>
              <a:rPr lang="en-US" sz="4400" b="1" i="0" baseline="30000" dirty="0">
                <a:solidFill>
                  <a:schemeClr val="tx2">
                    <a:lumMod val="75000"/>
                  </a:schemeClr>
                </a:solidFill>
                <a:effectLst/>
              </a:rPr>
              <a:t>17 </a:t>
            </a:r>
            <a:r>
              <a:rPr lang="en-US" sz="4400" b="0" i="0" dirty="0">
                <a:solidFill>
                  <a:schemeClr val="tx2">
                    <a:lumMod val="75000"/>
                  </a:schemeClr>
                </a:solidFill>
                <a:effectLst/>
              </a:rPr>
              <a:t>so that Christ may dwell in your hearts through faith</a:t>
            </a:r>
            <a:r>
              <a:rPr lang="en-US" sz="4400" b="0" i="0" dirty="0">
                <a:solidFill>
                  <a:schemeClr val="bg1"/>
                </a:solidFill>
                <a:effectLst/>
              </a:rPr>
              <a:t>—that you, being rooted and grounded in love, </a:t>
            </a:r>
            <a:r>
              <a:rPr lang="en-US" sz="4400" b="1" i="0" baseline="30000" dirty="0">
                <a:solidFill>
                  <a:schemeClr val="bg1"/>
                </a:solidFill>
                <a:effectLst/>
              </a:rPr>
              <a:t>18 </a:t>
            </a:r>
            <a:r>
              <a:rPr lang="en-US" sz="4400" b="0" i="0" dirty="0">
                <a:solidFill>
                  <a:schemeClr val="bg1"/>
                </a:solidFill>
                <a:effectLst/>
              </a:rPr>
              <a:t>may </a:t>
            </a:r>
            <a:r>
              <a:rPr lang="en-US" sz="4400" b="0" i="0" dirty="0">
                <a:solidFill>
                  <a:srgbClr val="000000"/>
                </a:solidFill>
                <a:effectLst/>
              </a:rPr>
              <a:t>have strength to comprehend with all the saints what is the breadth and length and height and depth, </a:t>
            </a:r>
            <a:r>
              <a:rPr lang="en-US" sz="4400" b="1" i="0" baseline="30000" dirty="0">
                <a:solidFill>
                  <a:srgbClr val="000000"/>
                </a:solidFill>
                <a:effectLst/>
              </a:rPr>
              <a:t>19 </a:t>
            </a:r>
            <a:r>
              <a:rPr lang="en-US" sz="4400" b="0" i="0" dirty="0">
                <a:solidFill>
                  <a:srgbClr val="000000"/>
                </a:solidFill>
                <a:effectLst/>
              </a:rPr>
              <a:t>and to know the love of Christ that surpasses knowledge, </a:t>
            </a:r>
          </a:p>
        </p:txBody>
      </p:sp>
    </p:spTree>
    <p:extLst>
      <p:ext uri="{BB962C8B-B14F-4D97-AF65-F5344CB8AC3E}">
        <p14:creationId xmlns:p14="http://schemas.microsoft.com/office/powerpoint/2010/main" val="679613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58455C-86AF-3FB8-019F-614EFFD341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F999F1E-41E8-0D47-FDE3-3417BD777FAD}"/>
              </a:ext>
            </a:extLst>
          </p:cNvPr>
          <p:cNvSpPr txBox="1"/>
          <p:nvPr/>
        </p:nvSpPr>
        <p:spPr>
          <a:xfrm>
            <a:off x="0" y="38100"/>
            <a:ext cx="12192000" cy="64027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4000"/>
              </a:lnSpc>
              <a:buNone/>
            </a:pPr>
            <a:r>
              <a:rPr lang="en-US" sz="4400" b="1" i="0" baseline="30000" dirty="0">
                <a:solidFill>
                  <a:schemeClr val="tx2">
                    <a:lumMod val="75000"/>
                  </a:schemeClr>
                </a:solidFill>
                <a:effectLst/>
              </a:rPr>
              <a:t>16</a:t>
            </a:r>
            <a:r>
              <a:rPr lang="en-US" sz="4400" b="0" i="0" dirty="0">
                <a:solidFill>
                  <a:schemeClr val="tx2">
                    <a:lumMod val="75000"/>
                  </a:schemeClr>
                </a:solidFill>
                <a:effectLst/>
              </a:rPr>
              <a:t>that according to the riches of his glory he may grant you to be </a:t>
            </a:r>
            <a:r>
              <a:rPr lang="en-US" sz="4400" b="1" i="0" dirty="0">
                <a:solidFill>
                  <a:schemeClr val="bg1"/>
                </a:solidFill>
                <a:effectLst/>
              </a:rPr>
              <a:t>strength</a:t>
            </a:r>
            <a:r>
              <a:rPr lang="en-US" sz="4400" b="0" i="0" dirty="0">
                <a:solidFill>
                  <a:schemeClr val="tx2">
                    <a:lumMod val="75000"/>
                  </a:schemeClr>
                </a:solidFill>
                <a:effectLst/>
              </a:rPr>
              <a:t>ened with power through his Spirit in your inner being, </a:t>
            </a:r>
            <a:r>
              <a:rPr lang="en-US" sz="4400" b="1" i="0" baseline="30000" dirty="0">
                <a:solidFill>
                  <a:schemeClr val="tx2">
                    <a:lumMod val="75000"/>
                  </a:schemeClr>
                </a:solidFill>
                <a:effectLst/>
              </a:rPr>
              <a:t>17 </a:t>
            </a:r>
            <a:r>
              <a:rPr lang="en-US" sz="4400" b="0" i="0" dirty="0">
                <a:solidFill>
                  <a:schemeClr val="tx2">
                    <a:lumMod val="75000"/>
                  </a:schemeClr>
                </a:solidFill>
                <a:effectLst/>
              </a:rPr>
              <a:t>so that Christ may dwell in your hearts through </a:t>
            </a:r>
            <a:r>
              <a:rPr lang="en-US" sz="4400" b="1" i="0" dirty="0">
                <a:solidFill>
                  <a:schemeClr val="bg1"/>
                </a:solidFill>
                <a:effectLst/>
              </a:rPr>
              <a:t>faith</a:t>
            </a:r>
            <a:r>
              <a:rPr lang="en-US" sz="4400" b="0" i="0" dirty="0">
                <a:solidFill>
                  <a:schemeClr val="tx2">
                    <a:lumMod val="75000"/>
                  </a:schemeClr>
                </a:solidFill>
                <a:effectLst/>
              </a:rPr>
              <a:t>—that you, being rooted and grounded in love, </a:t>
            </a:r>
            <a:r>
              <a:rPr lang="en-US" sz="4400" b="1" i="0" baseline="30000" dirty="0">
                <a:solidFill>
                  <a:schemeClr val="tx2">
                    <a:lumMod val="75000"/>
                  </a:schemeClr>
                </a:solidFill>
                <a:effectLst/>
              </a:rPr>
              <a:t>18 </a:t>
            </a:r>
            <a:r>
              <a:rPr lang="en-US" sz="4400" b="0" i="0" dirty="0">
                <a:solidFill>
                  <a:schemeClr val="tx2">
                    <a:lumMod val="75000"/>
                  </a:schemeClr>
                </a:solidFill>
                <a:effectLst/>
              </a:rPr>
              <a:t>may have </a:t>
            </a:r>
            <a:r>
              <a:rPr lang="en-US" sz="4400" b="1" i="0" dirty="0">
                <a:solidFill>
                  <a:schemeClr val="bg1"/>
                </a:solidFill>
                <a:effectLst/>
              </a:rPr>
              <a:t>strength</a:t>
            </a:r>
            <a:r>
              <a:rPr lang="en-US" sz="4400" b="0" i="0" dirty="0">
                <a:solidFill>
                  <a:schemeClr val="tx2">
                    <a:lumMod val="75000"/>
                  </a:schemeClr>
                </a:solidFill>
                <a:effectLst/>
              </a:rPr>
              <a:t> to comprehend with all the saints what is the breadth and length and height and depth, </a:t>
            </a:r>
            <a:r>
              <a:rPr lang="en-US" sz="4400" b="1" i="0" baseline="30000" dirty="0">
                <a:solidFill>
                  <a:schemeClr val="tx2">
                    <a:lumMod val="75000"/>
                  </a:schemeClr>
                </a:solidFill>
                <a:effectLst/>
              </a:rPr>
              <a:t>19 </a:t>
            </a:r>
            <a:r>
              <a:rPr lang="en-US" sz="4400" b="0" i="0" dirty="0">
                <a:solidFill>
                  <a:schemeClr val="tx2">
                    <a:lumMod val="75000"/>
                  </a:schemeClr>
                </a:solidFill>
                <a:effectLst/>
              </a:rPr>
              <a:t>and                 </a:t>
            </a:r>
          </a:p>
          <a:p>
            <a:pPr algn="l">
              <a:lnSpc>
                <a:spcPct val="104000"/>
              </a:lnSpc>
              <a:buNone/>
            </a:pPr>
            <a:r>
              <a:rPr lang="en-US" sz="4400" dirty="0">
                <a:solidFill>
                  <a:schemeClr val="tx2">
                    <a:lumMod val="75000"/>
                  </a:schemeClr>
                </a:solidFill>
              </a:rPr>
              <a:t>                  </a:t>
            </a:r>
            <a:r>
              <a:rPr lang="en-US" sz="4400" b="1" i="0" dirty="0">
                <a:solidFill>
                  <a:schemeClr val="bg1"/>
                </a:solidFill>
                <a:effectLst/>
              </a:rPr>
              <a:t>to know the love</a:t>
            </a:r>
            <a:r>
              <a:rPr lang="en-US" sz="4400" b="0" i="0" dirty="0">
                <a:solidFill>
                  <a:schemeClr val="tx2">
                    <a:lumMod val="75000"/>
                  </a:schemeClr>
                </a:solidFill>
                <a:effectLst/>
              </a:rPr>
              <a:t> of Christ that surpasses knowledge, </a:t>
            </a:r>
          </a:p>
        </p:txBody>
      </p:sp>
      <p:sp>
        <p:nvSpPr>
          <p:cNvPr id="2" name="Arrow: Bent-Up 1">
            <a:extLst>
              <a:ext uri="{FF2B5EF4-FFF2-40B4-BE49-F238E27FC236}">
                <a16:creationId xmlns:a16="http://schemas.microsoft.com/office/drawing/2014/main" id="{EC9035D6-9115-F39B-0012-DC9B182F72CE}"/>
              </a:ext>
            </a:extLst>
          </p:cNvPr>
          <p:cNvSpPr/>
          <p:nvPr/>
        </p:nvSpPr>
        <p:spPr>
          <a:xfrm rot="5400000">
            <a:off x="4938250" y="1346197"/>
            <a:ext cx="1233951" cy="1848465"/>
          </a:xfrm>
          <a:prstGeom prst="bent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row: Bent-Up 3">
            <a:extLst>
              <a:ext uri="{FF2B5EF4-FFF2-40B4-BE49-F238E27FC236}">
                <a16:creationId xmlns:a16="http://schemas.microsoft.com/office/drawing/2014/main" id="{956D325F-59F3-CB12-E84E-A901F2418902}"/>
              </a:ext>
            </a:extLst>
          </p:cNvPr>
          <p:cNvSpPr/>
          <p:nvPr/>
        </p:nvSpPr>
        <p:spPr>
          <a:xfrm rot="5400000">
            <a:off x="663405" y="4094314"/>
            <a:ext cx="1233951" cy="1848465"/>
          </a:xfrm>
          <a:prstGeom prst="bent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790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DD4E98-B212-86A5-DAC6-D2D7DE1E56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FFBDFC3-3260-1989-D536-4C650FF52DA8}"/>
              </a:ext>
            </a:extLst>
          </p:cNvPr>
          <p:cNvSpPr txBox="1"/>
          <p:nvPr/>
        </p:nvSpPr>
        <p:spPr>
          <a:xfrm>
            <a:off x="0" y="38100"/>
            <a:ext cx="12192000" cy="56986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4000"/>
              </a:lnSpc>
              <a:buNone/>
            </a:pPr>
            <a:r>
              <a:rPr lang="en-US" sz="4400" b="1" i="0" baseline="30000" dirty="0">
                <a:solidFill>
                  <a:schemeClr val="tx2">
                    <a:lumMod val="75000"/>
                  </a:schemeClr>
                </a:solidFill>
                <a:effectLst/>
              </a:rPr>
              <a:t>16</a:t>
            </a:r>
            <a:r>
              <a:rPr lang="en-US" sz="4400" b="0" i="0" dirty="0">
                <a:solidFill>
                  <a:schemeClr val="tx2">
                    <a:lumMod val="75000"/>
                  </a:schemeClr>
                </a:solidFill>
                <a:effectLst/>
              </a:rPr>
              <a:t>that according to the riches of his glory he may grant you to be strengthened with power through his Spirit in your inner being, </a:t>
            </a:r>
            <a:r>
              <a:rPr lang="en-US" sz="4400" b="1" i="0" baseline="30000" dirty="0">
                <a:solidFill>
                  <a:schemeClr val="tx2">
                    <a:lumMod val="75000"/>
                  </a:schemeClr>
                </a:solidFill>
                <a:effectLst/>
              </a:rPr>
              <a:t>17 </a:t>
            </a:r>
            <a:r>
              <a:rPr lang="en-US" sz="4400" b="0" i="0" dirty="0">
                <a:solidFill>
                  <a:schemeClr val="tx2">
                    <a:lumMod val="75000"/>
                  </a:schemeClr>
                </a:solidFill>
                <a:effectLst/>
              </a:rPr>
              <a:t>so that Christ may dwell in your hearts through faith</a:t>
            </a:r>
            <a:r>
              <a:rPr lang="en-US" sz="4400" b="0" i="0" dirty="0">
                <a:solidFill>
                  <a:schemeClr val="bg1"/>
                </a:solidFill>
                <a:effectLst/>
              </a:rPr>
              <a:t>—that you, being </a:t>
            </a:r>
            <a:r>
              <a:rPr lang="en-US" sz="4400" b="0" i="0" dirty="0">
                <a:solidFill>
                  <a:schemeClr val="bg1"/>
                </a:solidFill>
                <a:effectLst/>
                <a:highlight>
                  <a:srgbClr val="FFFF00"/>
                </a:highlight>
              </a:rPr>
              <a:t>rooted and grounded in love</a:t>
            </a:r>
            <a:r>
              <a:rPr lang="en-US" sz="4400" b="0" i="0" dirty="0">
                <a:solidFill>
                  <a:schemeClr val="bg1"/>
                </a:solidFill>
                <a:effectLst/>
              </a:rPr>
              <a:t>, </a:t>
            </a:r>
            <a:r>
              <a:rPr lang="en-US" sz="4400" b="1" i="0" baseline="30000" dirty="0">
                <a:solidFill>
                  <a:schemeClr val="bg1"/>
                </a:solidFill>
                <a:effectLst/>
              </a:rPr>
              <a:t>18 </a:t>
            </a:r>
            <a:r>
              <a:rPr lang="en-US" sz="4400" b="0" i="0" dirty="0">
                <a:solidFill>
                  <a:schemeClr val="bg1"/>
                </a:solidFill>
                <a:effectLst/>
              </a:rPr>
              <a:t>may </a:t>
            </a:r>
            <a:r>
              <a:rPr lang="en-US" sz="4400" b="0" i="0" dirty="0">
                <a:solidFill>
                  <a:srgbClr val="000000"/>
                </a:solidFill>
                <a:effectLst/>
              </a:rPr>
              <a:t>have strength to comprehend with all the saints what is the breadth and length and height and depth, </a:t>
            </a:r>
            <a:r>
              <a:rPr lang="en-US" sz="4400" b="1" i="0" baseline="30000" dirty="0">
                <a:solidFill>
                  <a:srgbClr val="000000"/>
                </a:solidFill>
                <a:effectLst/>
              </a:rPr>
              <a:t>19 </a:t>
            </a:r>
            <a:r>
              <a:rPr lang="en-US" sz="4400" b="0" i="0" dirty="0">
                <a:solidFill>
                  <a:srgbClr val="000000"/>
                </a:solidFill>
                <a:effectLst/>
              </a:rPr>
              <a:t>and </a:t>
            </a:r>
            <a:r>
              <a:rPr lang="en-US" sz="4400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</a:rPr>
              <a:t>to know the love </a:t>
            </a:r>
            <a:r>
              <a:rPr lang="en-US" sz="4400" b="0" i="0" dirty="0">
                <a:solidFill>
                  <a:srgbClr val="000000"/>
                </a:solidFill>
                <a:effectLst/>
              </a:rPr>
              <a:t>of Christ that surpasses knowledge, </a:t>
            </a:r>
          </a:p>
        </p:txBody>
      </p:sp>
    </p:spTree>
    <p:extLst>
      <p:ext uri="{BB962C8B-B14F-4D97-AF65-F5344CB8AC3E}">
        <p14:creationId xmlns:p14="http://schemas.microsoft.com/office/powerpoint/2010/main" val="1529455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87EAB9-769E-CD16-1633-58F1A52FD8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40CCF83-F653-1BB9-9FB9-A13EC6480DB8}"/>
              </a:ext>
            </a:extLst>
          </p:cNvPr>
          <p:cNvSpPr txBox="1"/>
          <p:nvPr/>
        </p:nvSpPr>
        <p:spPr>
          <a:xfrm>
            <a:off x="0" y="38100"/>
            <a:ext cx="12192000" cy="56986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4000"/>
              </a:lnSpc>
              <a:buNone/>
            </a:pPr>
            <a:r>
              <a:rPr lang="en-US" sz="4400" b="1" i="0" baseline="30000" dirty="0">
                <a:solidFill>
                  <a:schemeClr val="tx2">
                    <a:lumMod val="75000"/>
                  </a:schemeClr>
                </a:solidFill>
                <a:effectLst/>
              </a:rPr>
              <a:t>16</a:t>
            </a:r>
            <a:r>
              <a:rPr lang="en-US" sz="4400" b="0" i="0" dirty="0">
                <a:solidFill>
                  <a:schemeClr val="tx2">
                    <a:lumMod val="75000"/>
                  </a:schemeClr>
                </a:solidFill>
                <a:effectLst/>
              </a:rPr>
              <a:t>that according to the riches of his glory he may grant you to be strengthened with power through his Spirit in your inner being, </a:t>
            </a:r>
            <a:r>
              <a:rPr lang="en-US" sz="4400" b="1" i="0" baseline="30000" dirty="0">
                <a:solidFill>
                  <a:schemeClr val="tx2">
                    <a:lumMod val="75000"/>
                  </a:schemeClr>
                </a:solidFill>
                <a:effectLst/>
              </a:rPr>
              <a:t>17 </a:t>
            </a:r>
            <a:r>
              <a:rPr lang="en-US" sz="4400" b="0" i="0" dirty="0">
                <a:solidFill>
                  <a:schemeClr val="tx2">
                    <a:lumMod val="75000"/>
                  </a:schemeClr>
                </a:solidFill>
                <a:effectLst/>
              </a:rPr>
              <a:t>so that Christ may dwell in your hearts through faith</a:t>
            </a:r>
            <a:r>
              <a:rPr lang="en-US" sz="4400" b="0" i="0" dirty="0">
                <a:solidFill>
                  <a:schemeClr val="bg1"/>
                </a:solidFill>
                <a:effectLst/>
              </a:rPr>
              <a:t>—that you, being rooted and grounded in love, </a:t>
            </a:r>
            <a:r>
              <a:rPr lang="en-US" sz="4400" b="1" i="0" baseline="30000" dirty="0">
                <a:solidFill>
                  <a:schemeClr val="bg1"/>
                </a:solidFill>
                <a:effectLst/>
              </a:rPr>
              <a:t>18 </a:t>
            </a:r>
            <a:r>
              <a:rPr lang="en-US" sz="4400" b="0" i="0" dirty="0">
                <a:solidFill>
                  <a:schemeClr val="bg1"/>
                </a:solidFill>
                <a:effectLst/>
              </a:rPr>
              <a:t>may </a:t>
            </a:r>
            <a:r>
              <a:rPr lang="en-US" sz="4400" b="0" i="0" dirty="0">
                <a:solidFill>
                  <a:srgbClr val="000000"/>
                </a:solidFill>
                <a:effectLst/>
              </a:rPr>
              <a:t>have strength to comprehend with all the saints what is the breadth and length and height and depth, </a:t>
            </a:r>
            <a:r>
              <a:rPr lang="en-US" sz="4400" b="1" i="0" baseline="30000" dirty="0">
                <a:solidFill>
                  <a:srgbClr val="000000"/>
                </a:solidFill>
                <a:effectLst/>
              </a:rPr>
              <a:t>19 </a:t>
            </a:r>
            <a:r>
              <a:rPr lang="en-US" sz="4400" b="0" i="0" dirty="0">
                <a:solidFill>
                  <a:srgbClr val="000000"/>
                </a:solidFill>
                <a:effectLst/>
              </a:rPr>
              <a:t>and to </a:t>
            </a:r>
            <a:r>
              <a:rPr lang="en-US" sz="4400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</a:rPr>
              <a:t>know</a:t>
            </a:r>
            <a:r>
              <a:rPr lang="en-US" sz="4400" b="0" i="0" dirty="0">
                <a:solidFill>
                  <a:srgbClr val="000000"/>
                </a:solidFill>
                <a:effectLst/>
              </a:rPr>
              <a:t> the love of Christ that surpasses </a:t>
            </a:r>
            <a:r>
              <a:rPr lang="en-US" sz="4400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</a:rPr>
              <a:t>knowledge</a:t>
            </a:r>
            <a:r>
              <a:rPr lang="en-US" sz="4400" b="0" i="0" dirty="0">
                <a:solidFill>
                  <a:srgbClr val="000000"/>
                </a:solidFill>
                <a:effectLst/>
              </a:rPr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3520297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3E7194-48A2-99C6-2C02-6A3CCD231B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859F5E3-484B-D846-01EA-A23D0E0B978B}"/>
              </a:ext>
            </a:extLst>
          </p:cNvPr>
          <p:cNvSpPr txBox="1"/>
          <p:nvPr/>
        </p:nvSpPr>
        <p:spPr>
          <a:xfrm>
            <a:off x="-1" y="38100"/>
            <a:ext cx="6902245" cy="21777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04000"/>
              </a:lnSpc>
              <a:buNone/>
            </a:pPr>
            <a:r>
              <a:rPr lang="en-US" sz="4400" b="1" i="0" baseline="30000" dirty="0">
                <a:solidFill>
                  <a:srgbClr val="000000"/>
                </a:solidFill>
                <a:effectLst/>
              </a:rPr>
              <a:t>19 </a:t>
            </a:r>
            <a:r>
              <a:rPr lang="en-US" sz="4400" b="0" i="0" dirty="0">
                <a:solidFill>
                  <a:srgbClr val="000000"/>
                </a:solidFill>
                <a:effectLst/>
              </a:rPr>
              <a:t>and to </a:t>
            </a:r>
            <a:r>
              <a:rPr lang="en-US" sz="4400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</a:rPr>
              <a:t>know</a:t>
            </a:r>
            <a:r>
              <a:rPr lang="en-US" sz="4400" b="0" i="0" dirty="0">
                <a:solidFill>
                  <a:srgbClr val="000000"/>
                </a:solidFill>
                <a:effectLst/>
              </a:rPr>
              <a:t> </a:t>
            </a:r>
          </a:p>
          <a:p>
            <a:pPr algn="l">
              <a:lnSpc>
                <a:spcPct val="104000"/>
              </a:lnSpc>
              <a:buNone/>
            </a:pPr>
            <a:r>
              <a:rPr lang="en-US" sz="4400" b="0" i="0" dirty="0">
                <a:solidFill>
                  <a:srgbClr val="000000"/>
                </a:solidFill>
                <a:effectLst/>
              </a:rPr>
              <a:t>the love of Christ </a:t>
            </a:r>
          </a:p>
          <a:p>
            <a:pPr algn="r">
              <a:lnSpc>
                <a:spcPct val="104000"/>
              </a:lnSpc>
              <a:buNone/>
            </a:pPr>
            <a:r>
              <a:rPr lang="en-US" sz="4400" b="0" i="0" dirty="0">
                <a:solidFill>
                  <a:srgbClr val="000000"/>
                </a:solidFill>
                <a:effectLst/>
              </a:rPr>
              <a:t>that surpasses </a:t>
            </a:r>
            <a:r>
              <a:rPr lang="en-US" sz="4400" b="0" i="0" dirty="0">
                <a:solidFill>
                  <a:srgbClr val="000000"/>
                </a:solidFill>
                <a:effectLst/>
                <a:highlight>
                  <a:srgbClr val="00FFFF"/>
                </a:highlight>
              </a:rPr>
              <a:t>knowledge</a:t>
            </a:r>
            <a:r>
              <a:rPr lang="en-US" sz="4400" b="0" i="0" dirty="0">
                <a:solidFill>
                  <a:srgbClr val="000000"/>
                </a:solidFill>
                <a:effectLst/>
              </a:rPr>
              <a:t>,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FB62D3-FDC6-424D-54E1-E89780E7D30B}"/>
              </a:ext>
            </a:extLst>
          </p:cNvPr>
          <p:cNvSpPr txBox="1"/>
          <p:nvPr/>
        </p:nvSpPr>
        <p:spPr>
          <a:xfrm>
            <a:off x="7239819" y="38100"/>
            <a:ext cx="4706375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4400" b="1" dirty="0">
                <a:solidFill>
                  <a:schemeClr val="bg1"/>
                </a:solidFill>
                <a:highlight>
                  <a:srgbClr val="FFFF00"/>
                </a:highlight>
              </a:rPr>
              <a:t>γνῶναι</a:t>
            </a:r>
            <a:r>
              <a:rPr lang="en-US" sz="4400" b="1" dirty="0">
                <a:solidFill>
                  <a:schemeClr val="bg1"/>
                </a:solidFill>
                <a:highlight>
                  <a:srgbClr val="FFFF00"/>
                </a:highlight>
              </a:rPr>
              <a:t>     </a:t>
            </a:r>
            <a:r>
              <a:rPr lang="en-US" sz="4400" i="1" dirty="0" err="1">
                <a:solidFill>
                  <a:schemeClr val="bg1"/>
                </a:solidFill>
                <a:highlight>
                  <a:srgbClr val="FFFF00"/>
                </a:highlight>
              </a:rPr>
              <a:t>gnōnai</a:t>
            </a:r>
            <a:endParaRPr lang="en-US" sz="4400" b="1" dirty="0">
              <a:solidFill>
                <a:schemeClr val="bg1"/>
              </a:solidFill>
              <a:highlight>
                <a:srgbClr val="FFFF00"/>
              </a:highlight>
            </a:endParaRPr>
          </a:p>
          <a:p>
            <a:endParaRPr lang="en-US" sz="4400" b="1" dirty="0">
              <a:solidFill>
                <a:schemeClr val="bg1"/>
              </a:solidFill>
              <a:highlight>
                <a:srgbClr val="00FFFF"/>
              </a:highlight>
            </a:endParaRPr>
          </a:p>
          <a:p>
            <a:r>
              <a:rPr lang="el-GR" sz="4400" b="1" dirty="0">
                <a:solidFill>
                  <a:schemeClr val="bg1"/>
                </a:solidFill>
                <a:highlight>
                  <a:srgbClr val="00FFFF"/>
                </a:highlight>
              </a:rPr>
              <a:t>γνώσεως</a:t>
            </a:r>
            <a:r>
              <a:rPr lang="el-GR" sz="4400" dirty="0">
                <a:solidFill>
                  <a:schemeClr val="bg1"/>
                </a:solidFill>
                <a:highlight>
                  <a:srgbClr val="00FFFF"/>
                </a:highlight>
              </a:rPr>
              <a:t> </a:t>
            </a:r>
            <a:r>
              <a:rPr lang="en-US" sz="4400" i="1" dirty="0" err="1">
                <a:solidFill>
                  <a:schemeClr val="bg1"/>
                </a:solidFill>
                <a:highlight>
                  <a:srgbClr val="00FFFF"/>
                </a:highlight>
              </a:rPr>
              <a:t>gnōseōs</a:t>
            </a:r>
            <a:endParaRPr lang="en-US" sz="4400" dirty="0">
              <a:solidFill>
                <a:schemeClr val="bg1"/>
              </a:solidFill>
              <a:highlight>
                <a:srgbClr val="00FFFF"/>
              </a:highlight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747796F-087E-1A30-29DB-288007683189}"/>
              </a:ext>
            </a:extLst>
          </p:cNvPr>
          <p:cNvSpPr/>
          <p:nvPr/>
        </p:nvSpPr>
        <p:spPr>
          <a:xfrm>
            <a:off x="534488" y="3083614"/>
            <a:ext cx="11841480" cy="3225257"/>
          </a:xfrm>
          <a:prstGeom prst="round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571500" marR="0" lvl="0" indent="-57150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Calibri" panose="020F0502020204030204" pitchFamily="34" charset="0"/>
              </a:rPr>
              <a:t>You can’t just study your way into Christ’s love.</a:t>
            </a:r>
          </a:p>
          <a:p>
            <a:pPr marL="571500" marR="0" lvl="0" indent="-57150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Calibri" panose="020F0502020204030204" pitchFamily="34" charset="0"/>
              </a:rPr>
              <a:t>True knowledge is relational, not merely intellectual.</a:t>
            </a:r>
          </a:p>
          <a:p>
            <a:pPr marL="571500" marR="0" lvl="0" indent="-57150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Calibri" panose="020F0502020204030204" pitchFamily="34" charset="0"/>
              </a:rPr>
              <a:t>Christ’s love surpasses what can be grasped by human wisdom.</a:t>
            </a:r>
          </a:p>
        </p:txBody>
      </p:sp>
    </p:spTree>
    <p:extLst>
      <p:ext uri="{BB962C8B-B14F-4D97-AF65-F5344CB8AC3E}">
        <p14:creationId xmlns:p14="http://schemas.microsoft.com/office/powerpoint/2010/main" val="786905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12E5F45-980C-E6E7-5A04-626EAABB94B9}"/>
              </a:ext>
            </a:extLst>
          </p:cNvPr>
          <p:cNvSpPr txBox="1"/>
          <p:nvPr/>
        </p:nvSpPr>
        <p:spPr>
          <a:xfrm>
            <a:off x="473528" y="354177"/>
            <a:ext cx="974815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Gnosticism: </a:t>
            </a:r>
          </a:p>
          <a:p>
            <a:r>
              <a:rPr lang="en-US" sz="48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The False “Knowledge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56AA4B-DB94-A1D4-DAD7-AA447F7A7B4A}"/>
              </a:ext>
            </a:extLst>
          </p:cNvPr>
          <p:cNvSpPr txBox="1"/>
          <p:nvPr/>
        </p:nvSpPr>
        <p:spPr>
          <a:xfrm>
            <a:off x="253395" y="2614767"/>
            <a:ext cx="609600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Countered by Paul</a:t>
            </a:r>
          </a:p>
          <a:p>
            <a:r>
              <a:rPr lang="en-US" sz="2800" b="1" dirty="0">
                <a:solidFill>
                  <a:schemeClr val="bg1"/>
                </a:solidFill>
              </a:rPr>
              <a:t>o	Colossians 2:2–4 </a:t>
            </a:r>
          </a:p>
          <a:p>
            <a:r>
              <a:rPr lang="en-US" sz="2800" b="1" dirty="0">
                <a:solidFill>
                  <a:schemeClr val="bg1"/>
                </a:solidFill>
              </a:rPr>
              <a:t>o	1 John 4:2–3 </a:t>
            </a:r>
          </a:p>
          <a:p>
            <a:r>
              <a:rPr lang="en-US" sz="2800" b="1" dirty="0">
                <a:solidFill>
                  <a:schemeClr val="bg1"/>
                </a:solidFill>
              </a:rPr>
              <a:t>o	1 Timothy 6:20–21 </a:t>
            </a:r>
          </a:p>
          <a:p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ED56F8-3C42-BC89-926E-861CC9200109}"/>
              </a:ext>
            </a:extLst>
          </p:cNvPr>
          <p:cNvSpPr txBox="1"/>
          <p:nvPr/>
        </p:nvSpPr>
        <p:spPr>
          <a:xfrm>
            <a:off x="253395" y="4580221"/>
            <a:ext cx="868740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True knowledge is found in Christ</a:t>
            </a:r>
          </a:p>
        </p:txBody>
      </p:sp>
    </p:spTree>
    <p:extLst>
      <p:ext uri="{BB962C8B-B14F-4D97-AF65-F5344CB8AC3E}">
        <p14:creationId xmlns:p14="http://schemas.microsoft.com/office/powerpoint/2010/main" val="4168252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5593F0-03DD-FBF0-E0C6-9D66690660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15ECEC7-4CFD-685C-782A-0D0DF1C5FC1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1396181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113BE637-4C04-DB5F-0DEB-8C6C280AF9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862" y="105866"/>
            <a:ext cx="5142732" cy="116478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B91B46F-3495-9E61-FD89-07C300F7CA26}"/>
              </a:ext>
            </a:extLst>
          </p:cNvPr>
          <p:cNvSpPr txBox="1"/>
          <p:nvPr/>
        </p:nvSpPr>
        <p:spPr>
          <a:xfrm>
            <a:off x="5913120" y="344147"/>
            <a:ext cx="599813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Arial Rounded MT Bold" panose="020F0704030504030204" pitchFamily="34" charset="0"/>
                <a:ea typeface="ADLaM Display" panose="02010000000000000000" pitchFamily="2" charset="0"/>
                <a:cs typeface="ADLaM Display" panose="02010000000000000000" pitchFamily="2" charset="0"/>
              </a:rPr>
              <a:t>www.gotquestions.org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77B8040-E659-7A6D-A1E7-5360C54E71C2}"/>
              </a:ext>
            </a:extLst>
          </p:cNvPr>
          <p:cNvSpPr txBox="1"/>
          <p:nvPr/>
        </p:nvSpPr>
        <p:spPr>
          <a:xfrm>
            <a:off x="97862" y="1396180"/>
            <a:ext cx="1209413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/>
              <a:t>What is agnosticism?</a:t>
            </a:r>
            <a:r>
              <a:rPr lang="en-US" sz="4400" b="0" i="0" dirty="0">
                <a:effectLst/>
              </a:rPr>
              <a:t> </a:t>
            </a:r>
            <a:endParaRPr lang="en-US" sz="4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640EA10-3EFB-C435-DE37-05FA4BA24A6F}"/>
              </a:ext>
            </a:extLst>
          </p:cNvPr>
          <p:cNvSpPr txBox="1"/>
          <p:nvPr/>
        </p:nvSpPr>
        <p:spPr>
          <a:xfrm>
            <a:off x="628588" y="2478579"/>
            <a:ext cx="10569063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/>
              <a:t>“agnostic” essentially means “without knowledge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/>
              <a:t>a more intellectually honest form of atheism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4000" dirty="0"/>
              <a:t>Atheism claims that God does not exist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4000" dirty="0"/>
              <a:t>Agnosticism argues that God’s existence cannot be proven or unproven</a:t>
            </a:r>
          </a:p>
        </p:txBody>
      </p:sp>
    </p:spTree>
    <p:extLst>
      <p:ext uri="{BB962C8B-B14F-4D97-AF65-F5344CB8AC3E}">
        <p14:creationId xmlns:p14="http://schemas.microsoft.com/office/powerpoint/2010/main" val="1692765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EDB237-AAAC-A252-C9D3-1EEE1B4976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E359388-978E-AB78-DFDA-E6B5C2A0AF48}"/>
              </a:ext>
            </a:extLst>
          </p:cNvPr>
          <p:cNvSpPr txBox="1"/>
          <p:nvPr/>
        </p:nvSpPr>
        <p:spPr>
          <a:xfrm>
            <a:off x="0" y="38100"/>
            <a:ext cx="12192000" cy="64027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4000"/>
              </a:lnSpc>
              <a:buNone/>
            </a:pPr>
            <a:r>
              <a:rPr lang="en-US" sz="4400" b="1" i="0" baseline="30000" dirty="0">
                <a:solidFill>
                  <a:schemeClr val="tx2">
                    <a:lumMod val="75000"/>
                  </a:schemeClr>
                </a:solidFill>
                <a:effectLst/>
              </a:rPr>
              <a:t>16</a:t>
            </a:r>
            <a:r>
              <a:rPr lang="en-US" sz="4400" b="0" i="0" dirty="0">
                <a:solidFill>
                  <a:schemeClr val="tx2">
                    <a:lumMod val="75000"/>
                  </a:schemeClr>
                </a:solidFill>
                <a:effectLst/>
              </a:rPr>
              <a:t>that according to the riches of his glory he may grant you to be strengthened with power through his Spirit in your inner being, </a:t>
            </a:r>
            <a:r>
              <a:rPr lang="en-US" sz="4400" b="1" i="0" baseline="30000" dirty="0">
                <a:solidFill>
                  <a:schemeClr val="tx2">
                    <a:lumMod val="75000"/>
                  </a:schemeClr>
                </a:solidFill>
                <a:effectLst/>
              </a:rPr>
              <a:t>17 </a:t>
            </a:r>
            <a:r>
              <a:rPr lang="en-US" sz="4400" b="0" i="0" dirty="0">
                <a:solidFill>
                  <a:schemeClr val="tx2">
                    <a:lumMod val="75000"/>
                  </a:schemeClr>
                </a:solidFill>
                <a:effectLst/>
              </a:rPr>
              <a:t>so that Christ may dwell in your hearts through faith—that you, being rooted and grounded in love, </a:t>
            </a:r>
            <a:r>
              <a:rPr lang="en-US" sz="4400" b="1" i="0" baseline="30000" dirty="0">
                <a:solidFill>
                  <a:schemeClr val="tx2">
                    <a:lumMod val="75000"/>
                  </a:schemeClr>
                </a:solidFill>
                <a:effectLst/>
              </a:rPr>
              <a:t>18 </a:t>
            </a:r>
            <a:r>
              <a:rPr lang="en-US" sz="4400" b="0" i="0" dirty="0">
                <a:solidFill>
                  <a:schemeClr val="tx2">
                    <a:lumMod val="75000"/>
                  </a:schemeClr>
                </a:solidFill>
                <a:effectLst/>
              </a:rPr>
              <a:t>may have strength to comprehend with all the saints what is the breadth and length and height and depth, </a:t>
            </a:r>
            <a:r>
              <a:rPr lang="en-US" sz="4400" b="1" i="0" baseline="30000" dirty="0">
                <a:solidFill>
                  <a:schemeClr val="tx2">
                    <a:lumMod val="75000"/>
                  </a:schemeClr>
                </a:solidFill>
                <a:effectLst/>
              </a:rPr>
              <a:t>19 </a:t>
            </a:r>
            <a:r>
              <a:rPr lang="en-US" sz="4400" b="0" i="0" dirty="0">
                <a:solidFill>
                  <a:schemeClr val="tx2">
                    <a:lumMod val="75000"/>
                  </a:schemeClr>
                </a:solidFill>
                <a:effectLst/>
              </a:rPr>
              <a:t>and to know the love of Christ that surpasses knowledge, </a:t>
            </a:r>
            <a:r>
              <a:rPr lang="en-US" sz="4400" b="0" i="0" dirty="0">
                <a:solidFill>
                  <a:srgbClr val="000000"/>
                </a:solidFill>
                <a:effectLst/>
              </a:rPr>
              <a:t>that you may be filled with all the fullness of God.</a:t>
            </a:r>
          </a:p>
        </p:txBody>
      </p:sp>
    </p:spTree>
    <p:extLst>
      <p:ext uri="{BB962C8B-B14F-4D97-AF65-F5344CB8AC3E}">
        <p14:creationId xmlns:p14="http://schemas.microsoft.com/office/powerpoint/2010/main" val="3392628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F58664-D881-A451-71AC-6CD357E166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D6457A7-6EAB-356B-7E22-2CC23B6A871F}"/>
              </a:ext>
            </a:extLst>
          </p:cNvPr>
          <p:cNvSpPr txBox="1"/>
          <p:nvPr/>
        </p:nvSpPr>
        <p:spPr>
          <a:xfrm>
            <a:off x="935567" y="545992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Timid Prayers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D7B3CEC-0018-E73C-6ED2-11B7D27F13F6}"/>
              </a:ext>
            </a:extLst>
          </p:cNvPr>
          <p:cNvSpPr/>
          <p:nvPr/>
        </p:nvSpPr>
        <p:spPr>
          <a:xfrm>
            <a:off x="935566" y="1096148"/>
            <a:ext cx="9279467" cy="950669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samson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3298133-7BD4-BF46-9EA2-E885A99636F7}"/>
              </a:ext>
            </a:extLst>
          </p:cNvPr>
          <p:cNvSpPr/>
          <p:nvPr/>
        </p:nvSpPr>
        <p:spPr>
          <a:xfrm>
            <a:off x="1003301" y="2208597"/>
            <a:ext cx="2235199" cy="304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4EF66A7-C5ED-FE69-546D-A50CF24A2417}"/>
              </a:ext>
            </a:extLst>
          </p:cNvPr>
          <p:cNvSpPr txBox="1"/>
          <p:nvPr/>
        </p:nvSpPr>
        <p:spPr>
          <a:xfrm>
            <a:off x="935567" y="3348496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Confident Prayers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DA849E2-4218-CE00-A670-42D3CBE0DC7F}"/>
              </a:ext>
            </a:extLst>
          </p:cNvPr>
          <p:cNvSpPr/>
          <p:nvPr/>
        </p:nvSpPr>
        <p:spPr>
          <a:xfrm>
            <a:off x="935566" y="3898652"/>
            <a:ext cx="9279467" cy="950669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saMs0nwithha!r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E7A2800-98E8-4A7B-13A2-B3F0C663C21B}"/>
              </a:ext>
            </a:extLst>
          </p:cNvPr>
          <p:cNvSpPr/>
          <p:nvPr/>
        </p:nvSpPr>
        <p:spPr>
          <a:xfrm>
            <a:off x="1003301" y="5011101"/>
            <a:ext cx="2235199" cy="304800"/>
          </a:xfrm>
          <a:prstGeom prst="rect">
            <a:avLst/>
          </a:prstGeom>
          <a:solidFill>
            <a:srgbClr val="0082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65D33AE-1537-E1C5-B6A5-C3F7B2A6E077}"/>
              </a:ext>
            </a:extLst>
          </p:cNvPr>
          <p:cNvSpPr/>
          <p:nvPr/>
        </p:nvSpPr>
        <p:spPr>
          <a:xfrm>
            <a:off x="3327402" y="5011101"/>
            <a:ext cx="2235199" cy="304800"/>
          </a:xfrm>
          <a:prstGeom prst="rect">
            <a:avLst/>
          </a:prstGeom>
          <a:solidFill>
            <a:srgbClr val="0082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B0296CF-B19A-A35A-7E7D-79EDF0288FD9}"/>
              </a:ext>
            </a:extLst>
          </p:cNvPr>
          <p:cNvSpPr/>
          <p:nvPr/>
        </p:nvSpPr>
        <p:spPr>
          <a:xfrm>
            <a:off x="5655733" y="5011101"/>
            <a:ext cx="2235199" cy="304800"/>
          </a:xfrm>
          <a:prstGeom prst="rect">
            <a:avLst/>
          </a:prstGeom>
          <a:solidFill>
            <a:srgbClr val="0082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1031B65-80C6-602E-FE50-50991550AB91}"/>
              </a:ext>
            </a:extLst>
          </p:cNvPr>
          <p:cNvSpPr/>
          <p:nvPr/>
        </p:nvSpPr>
        <p:spPr>
          <a:xfrm>
            <a:off x="7979834" y="5011101"/>
            <a:ext cx="2235199" cy="304800"/>
          </a:xfrm>
          <a:prstGeom prst="rect">
            <a:avLst/>
          </a:prstGeom>
          <a:solidFill>
            <a:srgbClr val="0082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65403AA-2241-D5C0-CF4E-C5D1B6C11A07}"/>
              </a:ext>
            </a:extLst>
          </p:cNvPr>
          <p:cNvSpPr txBox="1"/>
          <p:nvPr/>
        </p:nvSpPr>
        <p:spPr>
          <a:xfrm>
            <a:off x="935567" y="2540333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stuff</a:t>
            </a:r>
            <a:endParaRPr lang="en-US" sz="2400" b="1" dirty="0">
              <a:solidFill>
                <a:srgbClr val="FF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C326D4E-769E-9A21-F75D-4CCFAF601BCC}"/>
              </a:ext>
            </a:extLst>
          </p:cNvPr>
          <p:cNvSpPr txBox="1"/>
          <p:nvPr/>
        </p:nvSpPr>
        <p:spPr>
          <a:xfrm>
            <a:off x="1003300" y="5315901"/>
            <a:ext cx="98932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82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Strength   Faith       </a:t>
            </a:r>
            <a:r>
              <a:rPr lang="en-US" sz="3200" b="1" spc="-150" dirty="0">
                <a:solidFill>
                  <a:srgbClr val="0082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Know Love</a:t>
            </a:r>
            <a:r>
              <a:rPr lang="en-US" sz="3200" b="1" dirty="0">
                <a:solidFill>
                  <a:srgbClr val="0082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   Fullness</a:t>
            </a:r>
            <a:endParaRPr lang="en-US" sz="2400" b="1" dirty="0">
              <a:solidFill>
                <a:srgbClr val="0082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017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16901B-DA6D-557B-5A21-72952B8501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map of a city&#10;&#10;AI-generated content may be incorrect.">
            <a:extLst>
              <a:ext uri="{FF2B5EF4-FFF2-40B4-BE49-F238E27FC236}">
                <a16:creationId xmlns:a16="http://schemas.microsoft.com/office/drawing/2014/main" id="{6639E005-BA32-2BC3-6758-2D580FA1FF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0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46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5915EF-93C7-D56C-9F6A-7E268CD12D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9CF8B76-69D6-11EB-A6BD-52BE0BBD1885}"/>
              </a:ext>
            </a:extLst>
          </p:cNvPr>
          <p:cNvSpPr txBox="1"/>
          <p:nvPr/>
        </p:nvSpPr>
        <p:spPr>
          <a:xfrm>
            <a:off x="0" y="38100"/>
            <a:ext cx="5554133" cy="21777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04000"/>
              </a:lnSpc>
              <a:buNone/>
            </a:pPr>
            <a:r>
              <a:rPr lang="en-US" sz="4400" b="0" i="0" dirty="0">
                <a:solidFill>
                  <a:srgbClr val="000000"/>
                </a:solidFill>
                <a:effectLst/>
              </a:rPr>
              <a:t>that you may be </a:t>
            </a:r>
            <a:r>
              <a:rPr lang="en-US" sz="4400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</a:rPr>
              <a:t>filled</a:t>
            </a:r>
          </a:p>
          <a:p>
            <a:pPr algn="r">
              <a:lnSpc>
                <a:spcPct val="104000"/>
              </a:lnSpc>
              <a:buNone/>
            </a:pPr>
            <a:r>
              <a:rPr lang="en-US" sz="4400" b="0" i="0" dirty="0">
                <a:solidFill>
                  <a:srgbClr val="000000"/>
                </a:solidFill>
                <a:effectLst/>
              </a:rPr>
              <a:t>with all the </a:t>
            </a:r>
            <a:r>
              <a:rPr lang="en-US" sz="4400" b="0" i="0" dirty="0">
                <a:solidFill>
                  <a:srgbClr val="000000"/>
                </a:solidFill>
                <a:effectLst/>
                <a:highlight>
                  <a:srgbClr val="00FFFF"/>
                </a:highlight>
              </a:rPr>
              <a:t>fullness</a:t>
            </a:r>
          </a:p>
          <a:p>
            <a:pPr algn="l">
              <a:lnSpc>
                <a:spcPct val="104000"/>
              </a:lnSpc>
              <a:buNone/>
            </a:pPr>
            <a:r>
              <a:rPr lang="en-US" sz="4400" b="0" i="0" dirty="0">
                <a:solidFill>
                  <a:srgbClr val="000000"/>
                </a:solidFill>
                <a:effectLst/>
              </a:rPr>
              <a:t>of God.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B6A67F4-8899-8DC1-0670-EE659D4A2AF7}"/>
              </a:ext>
            </a:extLst>
          </p:cNvPr>
          <p:cNvSpPr txBox="1"/>
          <p:nvPr/>
        </p:nvSpPr>
        <p:spPr>
          <a:xfrm>
            <a:off x="5791200" y="0"/>
            <a:ext cx="6553199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4400" b="1" dirty="0">
                <a:solidFill>
                  <a:schemeClr val="bg1"/>
                </a:solidFill>
                <a:highlight>
                  <a:srgbClr val="FFFF00"/>
                </a:highlight>
              </a:rPr>
              <a:t>πληρωθῆτε</a:t>
            </a:r>
            <a:r>
              <a:rPr lang="en-US" sz="4400" b="1" dirty="0">
                <a:solidFill>
                  <a:schemeClr val="bg1"/>
                </a:solidFill>
              </a:rPr>
              <a:t>        </a:t>
            </a:r>
            <a:r>
              <a:rPr lang="en-US" sz="4400" i="1" dirty="0" err="1">
                <a:solidFill>
                  <a:schemeClr val="bg1"/>
                </a:solidFill>
                <a:highlight>
                  <a:srgbClr val="FFFF00"/>
                </a:highlight>
              </a:rPr>
              <a:t>plērōthēte</a:t>
            </a:r>
            <a:endParaRPr lang="en-US" sz="4400" b="1" dirty="0">
              <a:solidFill>
                <a:schemeClr val="bg1"/>
              </a:solidFill>
              <a:highlight>
                <a:srgbClr val="FFFF00"/>
              </a:highlight>
            </a:endParaRPr>
          </a:p>
          <a:p>
            <a:r>
              <a:rPr lang="el-GR" sz="4400" b="1" dirty="0">
                <a:solidFill>
                  <a:schemeClr val="bg1"/>
                </a:solidFill>
                <a:highlight>
                  <a:srgbClr val="00FFFF"/>
                </a:highlight>
              </a:rPr>
              <a:t>πληρώματος</a:t>
            </a:r>
            <a:r>
              <a:rPr lang="en-US" sz="4400" b="1" dirty="0">
                <a:solidFill>
                  <a:schemeClr val="bg1"/>
                </a:solidFill>
              </a:rPr>
              <a:t>      </a:t>
            </a:r>
            <a:r>
              <a:rPr lang="en-US" sz="4400" i="1" dirty="0" err="1">
                <a:solidFill>
                  <a:schemeClr val="bg1"/>
                </a:solidFill>
                <a:highlight>
                  <a:srgbClr val="00FFFF"/>
                </a:highlight>
              </a:rPr>
              <a:t>plērōmatos</a:t>
            </a:r>
            <a:endParaRPr lang="en-US" sz="4400" dirty="0">
              <a:solidFill>
                <a:schemeClr val="bg1"/>
              </a:solidFill>
              <a:highlight>
                <a:srgbClr val="00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53965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2119BBF-3ED7-6C7E-B922-32F4E00EA7D3}"/>
              </a:ext>
            </a:extLst>
          </p:cNvPr>
          <p:cNvSpPr txBox="1"/>
          <p:nvPr/>
        </p:nvSpPr>
        <p:spPr>
          <a:xfrm>
            <a:off x="2590800" y="424630"/>
            <a:ext cx="901065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latin typeface="Arial Rounded MT Bold" panose="020F0704030504030204" pitchFamily="34" charset="0"/>
              </a:rPr>
              <a:t>Can man be filled with the fullness of God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5E4A14-9FB3-0157-0045-CEB2C41A0BDF}"/>
              </a:ext>
            </a:extLst>
          </p:cNvPr>
          <p:cNvSpPr txBox="1"/>
          <p:nvPr/>
        </p:nvSpPr>
        <p:spPr>
          <a:xfrm>
            <a:off x="361950" y="3136612"/>
            <a:ext cx="1183005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0" dirty="0">
                <a:solidFill>
                  <a:srgbClr val="000000"/>
                </a:solidFill>
                <a:effectLst/>
                <a:latin typeface="system-ui"/>
              </a:rPr>
              <a:t>ESV:  that you may be filled with all the fullness of God</a:t>
            </a:r>
          </a:p>
          <a:p>
            <a:r>
              <a:rPr lang="en-US" sz="4000" b="1" dirty="0">
                <a:solidFill>
                  <a:srgbClr val="000000"/>
                </a:solidFill>
                <a:latin typeface="system-ui"/>
              </a:rPr>
              <a:t>NIV:	 that you may be filled </a:t>
            </a:r>
            <a:r>
              <a:rPr lang="en-US" sz="4000" b="1" i="1" dirty="0">
                <a:solidFill>
                  <a:srgbClr val="000000"/>
                </a:solidFill>
                <a:latin typeface="system-ui"/>
              </a:rPr>
              <a:t>to the measure</a:t>
            </a:r>
            <a:r>
              <a:rPr lang="en-US" sz="4000" b="1" dirty="0">
                <a:solidFill>
                  <a:srgbClr val="000000"/>
                </a:solidFill>
                <a:latin typeface="system-ui"/>
              </a:rPr>
              <a:t> of all the </a:t>
            </a:r>
          </a:p>
          <a:p>
            <a:r>
              <a:rPr lang="en-US" sz="4000" b="1" dirty="0">
                <a:solidFill>
                  <a:srgbClr val="000000"/>
                </a:solidFill>
                <a:latin typeface="system-ui"/>
              </a:rPr>
              <a:t>          fullness of God</a:t>
            </a:r>
          </a:p>
          <a:p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222093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0681D3-386F-E422-FEDB-E39A6EEC44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900D74B-FC20-A0E0-1B18-05A032AF18B6}"/>
              </a:ext>
            </a:extLst>
          </p:cNvPr>
          <p:cNvSpPr txBox="1"/>
          <p:nvPr/>
        </p:nvSpPr>
        <p:spPr>
          <a:xfrm>
            <a:off x="260032" y="207793"/>
            <a:ext cx="11821477" cy="43719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indent="-742950">
              <a:lnSpc>
                <a:spcPct val="90000"/>
              </a:lnSpc>
              <a:buFont typeface="+mj-lt"/>
              <a:buAutoNum type="arabicPeriod"/>
            </a:pPr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The Posture of Prayer (14–15)</a:t>
            </a:r>
          </a:p>
          <a:p>
            <a:pPr lvl="1">
              <a:lnSpc>
                <a:spcPct val="90000"/>
              </a:lnSpc>
            </a:pP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Aharoni" panose="02010803020104030203" pitchFamily="2" charset="-79"/>
                <a:ea typeface="ADLaM Display" panose="02010000000000000000" pitchFamily="2" charset="0"/>
                <a:cs typeface="Aharoni" panose="02010803020104030203" pitchFamily="2" charset="-79"/>
              </a:rPr>
              <a:t>		How do you approach your prayers?</a:t>
            </a:r>
          </a:p>
          <a:p>
            <a:pPr marL="742950" indent="-742950">
              <a:lnSpc>
                <a:spcPct val="90000"/>
              </a:lnSpc>
              <a:buFont typeface="+mj-lt"/>
              <a:buAutoNum type="arabicPeriod"/>
            </a:pPr>
            <a:endParaRPr lang="en-US" sz="4000" b="1" dirty="0">
              <a:solidFill>
                <a:schemeClr val="tx2">
                  <a:lumMod val="75000"/>
                </a:schemeClr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742950" indent="-742950">
              <a:lnSpc>
                <a:spcPct val="90000"/>
              </a:lnSpc>
              <a:buFont typeface="+mj-lt"/>
              <a:buAutoNum type="arabicPeriod"/>
            </a:pPr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The Petitions of Prayer (16-19)</a:t>
            </a:r>
          </a:p>
          <a:p>
            <a:pPr lvl="1">
              <a:lnSpc>
                <a:spcPct val="90000"/>
              </a:lnSpc>
            </a:pP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		What do you pray for?</a:t>
            </a:r>
          </a:p>
          <a:p>
            <a:pPr marL="742950" indent="-742950">
              <a:lnSpc>
                <a:spcPct val="90000"/>
              </a:lnSpc>
              <a:buFont typeface="+mj-lt"/>
              <a:buAutoNum type="arabicPeriod"/>
            </a:pPr>
            <a:endParaRPr lang="en-US" sz="4000" b="1" dirty="0"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742950" indent="-742950">
              <a:lnSpc>
                <a:spcPct val="90000"/>
              </a:lnSpc>
              <a:buFont typeface="+mj-lt"/>
              <a:buAutoNum type="arabicPeriod"/>
            </a:pPr>
            <a:r>
              <a:rPr lang="en-US" sz="4000" b="1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The Purpose of Prayer (20-21)</a:t>
            </a:r>
          </a:p>
          <a:p>
            <a:pPr lvl="1">
              <a:lnSpc>
                <a:spcPct val="90000"/>
              </a:lnSpc>
            </a:pP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		Why do you pray?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497B64A-1819-0310-2943-83A47618C2C4}"/>
              </a:ext>
            </a:extLst>
          </p:cNvPr>
          <p:cNvSpPr txBox="1"/>
          <p:nvPr/>
        </p:nvSpPr>
        <p:spPr>
          <a:xfrm>
            <a:off x="0" y="5388323"/>
            <a:ext cx="744855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22860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048000" algn="ctr"/>
                <a:tab pos="6134100" algn="r"/>
                <a:tab pos="3143250" algn="ctr"/>
                <a:tab pos="6134100" algn="r"/>
              </a:tabLst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eue Haas Grotesk Text Pro"/>
                <a:ea typeface="Times New Roman" panose="02020603050405020304" pitchFamily="18" charset="0"/>
                <a:cs typeface="Arial" panose="020B0604020202020204" pitchFamily="34" charset="0"/>
              </a:rPr>
              <a:t>Praying Beyond Limits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Neue Haas Grotesk Text Pro"/>
              <a:ea typeface="Times New Roman" panose="02020603050405020304" pitchFamily="18" charset="0"/>
              <a:cs typeface="+mn-cs"/>
            </a:endParaRPr>
          </a:p>
          <a:p>
            <a:pPr marL="0" marR="22860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048000" algn="ctr"/>
                <a:tab pos="6134100" algn="r"/>
                <a:tab pos="3143250" algn="ctr"/>
                <a:tab pos="6134100" algn="r"/>
              </a:tabLst>
              <a:defRPr/>
            </a:pP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eue Haas Grotesk Text Pro"/>
                <a:ea typeface="Times New Roman" panose="02020603050405020304" pitchFamily="18" charset="0"/>
                <a:cs typeface="Arial" panose="020B0604020202020204" pitchFamily="34" charset="0"/>
              </a:rPr>
              <a:t>Ephesians 3:14-21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Neue Haas Grotesk Text Pro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7076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DBDA11-B5EC-891D-E4B8-85BD563102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2D2A276-D1FB-35A9-7E5D-AF138DA57040}"/>
              </a:ext>
            </a:extLst>
          </p:cNvPr>
          <p:cNvSpPr txBox="1"/>
          <p:nvPr/>
        </p:nvSpPr>
        <p:spPr>
          <a:xfrm>
            <a:off x="3687096" y="0"/>
            <a:ext cx="8504903" cy="4994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4000"/>
              </a:lnSpc>
              <a:buNone/>
            </a:pPr>
            <a:r>
              <a:rPr lang="en-US" sz="4400" b="1" i="0" baseline="30000" dirty="0">
                <a:solidFill>
                  <a:srgbClr val="000000"/>
                </a:solidFill>
                <a:effectLst/>
              </a:rPr>
              <a:t>20 </a:t>
            </a:r>
            <a:r>
              <a:rPr lang="en-US" sz="4400" b="0" i="0" dirty="0">
                <a:solidFill>
                  <a:srgbClr val="000000"/>
                </a:solidFill>
                <a:effectLst/>
              </a:rPr>
              <a:t>Now to him who is able to do far more abundantly than all that we ask or think, according to the power at work within us, </a:t>
            </a:r>
            <a:r>
              <a:rPr lang="en-US" sz="4400" b="1" i="0" baseline="30000" dirty="0">
                <a:solidFill>
                  <a:srgbClr val="000000"/>
                </a:solidFill>
                <a:effectLst/>
              </a:rPr>
              <a:t>21 </a:t>
            </a:r>
            <a:r>
              <a:rPr lang="en-US" sz="4400" b="0" i="0" dirty="0">
                <a:solidFill>
                  <a:srgbClr val="000000"/>
                </a:solidFill>
                <a:effectLst/>
              </a:rPr>
              <a:t>to him be glory in the church and in Christ Jesus throughout all generations, forever and ever. Amen.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4C19E1-383F-BE7A-95BA-DD4268947940}"/>
              </a:ext>
            </a:extLst>
          </p:cNvPr>
          <p:cNvSpPr txBox="1"/>
          <p:nvPr/>
        </p:nvSpPr>
        <p:spPr>
          <a:xfrm>
            <a:off x="1" y="5758933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Why you pray shows who you trust.</a:t>
            </a:r>
          </a:p>
        </p:txBody>
      </p:sp>
    </p:spTree>
    <p:extLst>
      <p:ext uri="{BB962C8B-B14F-4D97-AF65-F5344CB8AC3E}">
        <p14:creationId xmlns:p14="http://schemas.microsoft.com/office/powerpoint/2010/main" val="3623603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E6A586-92CF-7864-7D8F-02AF4AD273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D2DE77F-6FDA-D6D4-A021-CB11DA5B111D}"/>
              </a:ext>
            </a:extLst>
          </p:cNvPr>
          <p:cNvSpPr txBox="1"/>
          <p:nvPr/>
        </p:nvSpPr>
        <p:spPr>
          <a:xfrm>
            <a:off x="3687096" y="0"/>
            <a:ext cx="8504903" cy="4994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4000"/>
              </a:lnSpc>
              <a:buNone/>
            </a:pPr>
            <a:r>
              <a:rPr lang="en-US" sz="4400" b="1" i="0" baseline="30000" dirty="0">
                <a:solidFill>
                  <a:srgbClr val="000000"/>
                </a:solidFill>
                <a:effectLst/>
                <a:highlight>
                  <a:srgbClr val="FFFF00"/>
                </a:highlight>
              </a:rPr>
              <a:t>20 </a:t>
            </a:r>
            <a:r>
              <a:rPr lang="en-US" sz="4400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</a:rPr>
              <a:t>Now to him who is able to do far more abundantly than all that we ask or think</a:t>
            </a:r>
            <a:r>
              <a:rPr lang="en-US" sz="4400" b="0" i="0" dirty="0">
                <a:solidFill>
                  <a:srgbClr val="000000"/>
                </a:solidFill>
                <a:effectLst/>
              </a:rPr>
              <a:t>, according to the power at work within us, </a:t>
            </a:r>
            <a:r>
              <a:rPr lang="en-US" sz="4400" b="1" i="0" baseline="30000" dirty="0">
                <a:solidFill>
                  <a:srgbClr val="000000"/>
                </a:solidFill>
                <a:effectLst/>
              </a:rPr>
              <a:t>21 </a:t>
            </a:r>
            <a:r>
              <a:rPr lang="en-US" sz="4400" b="0" i="0" dirty="0">
                <a:solidFill>
                  <a:srgbClr val="000000"/>
                </a:solidFill>
                <a:effectLst/>
              </a:rPr>
              <a:t>to him be glory in the church and in Christ Jesus throughout all generations, forever and ever. Amen.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2DD60A1-3BFA-2B0C-F509-F4C139B8D3B7}"/>
              </a:ext>
            </a:extLst>
          </p:cNvPr>
          <p:cNvSpPr txBox="1"/>
          <p:nvPr/>
        </p:nvSpPr>
        <p:spPr>
          <a:xfrm>
            <a:off x="0" y="0"/>
            <a:ext cx="3687097" cy="14736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4000"/>
              </a:lnSpc>
              <a:buNone/>
            </a:pPr>
            <a:r>
              <a:rPr lang="en-US" sz="4400" dirty="0">
                <a:solidFill>
                  <a:srgbClr val="000000"/>
                </a:solidFill>
                <a:highlight>
                  <a:srgbClr val="FFFF00"/>
                </a:highlight>
              </a:rPr>
              <a:t>God’s Power</a:t>
            </a:r>
          </a:p>
          <a:p>
            <a:pPr algn="l">
              <a:lnSpc>
                <a:spcPct val="104000"/>
              </a:lnSpc>
              <a:buNone/>
            </a:pPr>
            <a:endParaRPr lang="en-US" sz="4400" dirty="0">
              <a:solidFill>
                <a:srgbClr val="00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824715-CDC3-7B63-4BB9-A7947D8E2CD4}"/>
              </a:ext>
            </a:extLst>
          </p:cNvPr>
          <p:cNvSpPr txBox="1"/>
          <p:nvPr/>
        </p:nvSpPr>
        <p:spPr>
          <a:xfrm>
            <a:off x="1" y="5758933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Why you pray shows who you trust.</a:t>
            </a:r>
          </a:p>
        </p:txBody>
      </p:sp>
    </p:spTree>
    <p:extLst>
      <p:ext uri="{BB962C8B-B14F-4D97-AF65-F5344CB8AC3E}">
        <p14:creationId xmlns:p14="http://schemas.microsoft.com/office/powerpoint/2010/main" val="886173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9EF0A7-ECF6-D39C-3A2A-80635A4011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72CA70-65A8-F7AE-9E46-6D124569681D}"/>
              </a:ext>
            </a:extLst>
          </p:cNvPr>
          <p:cNvSpPr txBox="1"/>
          <p:nvPr/>
        </p:nvSpPr>
        <p:spPr>
          <a:xfrm>
            <a:off x="3687096" y="0"/>
            <a:ext cx="8504903" cy="4994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4000"/>
              </a:lnSpc>
              <a:buNone/>
            </a:pPr>
            <a:r>
              <a:rPr lang="en-US" sz="4400" b="1" i="0" baseline="30000" dirty="0">
                <a:solidFill>
                  <a:srgbClr val="000000"/>
                </a:solidFill>
                <a:effectLst/>
                <a:highlight>
                  <a:srgbClr val="FFFF00"/>
                </a:highlight>
              </a:rPr>
              <a:t>20 </a:t>
            </a:r>
            <a:r>
              <a:rPr lang="en-US" sz="4400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</a:rPr>
              <a:t>Now to him who is able to do far more abundantly than all that we ask or think</a:t>
            </a:r>
            <a:r>
              <a:rPr lang="en-US" sz="4400" b="0" i="0" dirty="0">
                <a:solidFill>
                  <a:srgbClr val="000000"/>
                </a:solidFill>
                <a:effectLst/>
              </a:rPr>
              <a:t>, according to the power at work within us, </a:t>
            </a:r>
            <a:r>
              <a:rPr lang="en-US" sz="4400" b="1" i="0" baseline="30000" dirty="0">
                <a:solidFill>
                  <a:srgbClr val="000000"/>
                </a:solidFill>
                <a:effectLst/>
                <a:highlight>
                  <a:srgbClr val="00FFFF"/>
                </a:highlight>
              </a:rPr>
              <a:t>21 </a:t>
            </a:r>
            <a:r>
              <a:rPr lang="en-US" sz="4400" b="0" i="0" dirty="0">
                <a:solidFill>
                  <a:srgbClr val="000000"/>
                </a:solidFill>
                <a:effectLst/>
                <a:highlight>
                  <a:srgbClr val="00FFFF"/>
                </a:highlight>
              </a:rPr>
              <a:t>to him be glory in the church and in Christ Jesus </a:t>
            </a:r>
            <a:r>
              <a:rPr lang="en-US" sz="4400" b="0" i="0" dirty="0">
                <a:solidFill>
                  <a:srgbClr val="000000"/>
                </a:solidFill>
                <a:effectLst/>
              </a:rPr>
              <a:t>throughout all generations, forever and ever. Amen.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B20CC2A-DF10-6DD2-5A71-5171A9AF2026}"/>
              </a:ext>
            </a:extLst>
          </p:cNvPr>
          <p:cNvSpPr txBox="1"/>
          <p:nvPr/>
        </p:nvSpPr>
        <p:spPr>
          <a:xfrm>
            <a:off x="0" y="0"/>
            <a:ext cx="3687097" cy="2881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4000"/>
              </a:lnSpc>
              <a:buNone/>
            </a:pPr>
            <a:r>
              <a:rPr lang="en-US" sz="4400" dirty="0">
                <a:solidFill>
                  <a:srgbClr val="000000"/>
                </a:solidFill>
                <a:highlight>
                  <a:srgbClr val="FFFF00"/>
                </a:highlight>
              </a:rPr>
              <a:t>God’s Power</a:t>
            </a:r>
          </a:p>
          <a:p>
            <a:pPr algn="l">
              <a:lnSpc>
                <a:spcPct val="104000"/>
              </a:lnSpc>
              <a:buNone/>
            </a:pPr>
            <a:endParaRPr lang="en-US" sz="4400" dirty="0">
              <a:solidFill>
                <a:srgbClr val="000000"/>
              </a:solidFill>
            </a:endParaRPr>
          </a:p>
          <a:p>
            <a:pPr algn="l">
              <a:lnSpc>
                <a:spcPct val="104000"/>
              </a:lnSpc>
              <a:buNone/>
            </a:pPr>
            <a:endParaRPr lang="en-US" sz="4400" dirty="0">
              <a:solidFill>
                <a:srgbClr val="000000"/>
              </a:solidFill>
            </a:endParaRPr>
          </a:p>
          <a:p>
            <a:pPr algn="l">
              <a:lnSpc>
                <a:spcPct val="104000"/>
              </a:lnSpc>
              <a:buNone/>
            </a:pPr>
            <a:r>
              <a:rPr lang="en-US" sz="4400" b="0" i="0" dirty="0">
                <a:solidFill>
                  <a:srgbClr val="000000"/>
                </a:solidFill>
                <a:effectLst/>
                <a:highlight>
                  <a:srgbClr val="00FFFF"/>
                </a:highlight>
              </a:rPr>
              <a:t>God’s Glory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578F71-76B0-943F-20A5-EC8C665EFB58}"/>
              </a:ext>
            </a:extLst>
          </p:cNvPr>
          <p:cNvSpPr txBox="1"/>
          <p:nvPr/>
        </p:nvSpPr>
        <p:spPr>
          <a:xfrm>
            <a:off x="1" y="5758933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Why you pray shows who you trust.</a:t>
            </a:r>
          </a:p>
        </p:txBody>
      </p:sp>
    </p:spTree>
    <p:extLst>
      <p:ext uri="{BB962C8B-B14F-4D97-AF65-F5344CB8AC3E}">
        <p14:creationId xmlns:p14="http://schemas.microsoft.com/office/powerpoint/2010/main" val="4267745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65B987-ABBB-5716-F256-2C015E8BAE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1FCD1BF-FA6B-59A7-4840-1257001D5AB3}"/>
              </a:ext>
            </a:extLst>
          </p:cNvPr>
          <p:cNvSpPr txBox="1"/>
          <p:nvPr/>
        </p:nvSpPr>
        <p:spPr>
          <a:xfrm>
            <a:off x="3687096" y="0"/>
            <a:ext cx="8504903" cy="4994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4000"/>
              </a:lnSpc>
              <a:buNone/>
            </a:pPr>
            <a:r>
              <a:rPr lang="en-US" sz="4400" b="1" i="0" baseline="30000" dirty="0">
                <a:solidFill>
                  <a:srgbClr val="000000"/>
                </a:solidFill>
                <a:effectLst/>
                <a:highlight>
                  <a:srgbClr val="FFFF00"/>
                </a:highlight>
              </a:rPr>
              <a:t>20 </a:t>
            </a:r>
            <a:r>
              <a:rPr lang="en-US" sz="4400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</a:rPr>
              <a:t>Now to him who is able to do far more abundantly than all that we ask or think</a:t>
            </a:r>
            <a:r>
              <a:rPr lang="en-US" sz="4400" b="0" i="0" dirty="0">
                <a:solidFill>
                  <a:srgbClr val="000000"/>
                </a:solidFill>
                <a:effectLst/>
              </a:rPr>
              <a:t>, according to the power at work within us, </a:t>
            </a:r>
            <a:r>
              <a:rPr lang="en-US" sz="4400" b="1" i="0" baseline="30000" dirty="0">
                <a:solidFill>
                  <a:srgbClr val="000000"/>
                </a:solidFill>
                <a:effectLst/>
                <a:highlight>
                  <a:srgbClr val="00FFFF"/>
                </a:highlight>
              </a:rPr>
              <a:t>21 </a:t>
            </a:r>
            <a:r>
              <a:rPr lang="en-US" sz="4400" b="0" i="0" dirty="0">
                <a:solidFill>
                  <a:srgbClr val="000000"/>
                </a:solidFill>
                <a:effectLst/>
                <a:highlight>
                  <a:srgbClr val="00FFFF"/>
                </a:highlight>
              </a:rPr>
              <a:t>to him be glory in the church and in Christ Jesus </a:t>
            </a:r>
            <a:r>
              <a:rPr lang="en-US" sz="4400" b="0" i="0" dirty="0">
                <a:solidFill>
                  <a:srgbClr val="000000"/>
                </a:solidFill>
                <a:effectLst/>
                <a:highlight>
                  <a:srgbClr val="00FF00"/>
                </a:highlight>
              </a:rPr>
              <a:t>throughout all generations, forever and ever. </a:t>
            </a:r>
            <a:r>
              <a:rPr lang="en-US" sz="4400" b="0" i="0" dirty="0">
                <a:solidFill>
                  <a:srgbClr val="000000"/>
                </a:solidFill>
                <a:effectLst/>
              </a:rPr>
              <a:t>Amen.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55B465-B10D-24BB-E61F-EC67AF956284}"/>
              </a:ext>
            </a:extLst>
          </p:cNvPr>
          <p:cNvSpPr txBox="1"/>
          <p:nvPr/>
        </p:nvSpPr>
        <p:spPr>
          <a:xfrm>
            <a:off x="0" y="0"/>
            <a:ext cx="3687097" cy="4290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4000"/>
              </a:lnSpc>
              <a:buNone/>
            </a:pPr>
            <a:r>
              <a:rPr lang="en-US" sz="4400" dirty="0">
                <a:solidFill>
                  <a:srgbClr val="000000"/>
                </a:solidFill>
                <a:highlight>
                  <a:srgbClr val="FFFF00"/>
                </a:highlight>
              </a:rPr>
              <a:t>God’s Power</a:t>
            </a:r>
          </a:p>
          <a:p>
            <a:pPr algn="l">
              <a:lnSpc>
                <a:spcPct val="104000"/>
              </a:lnSpc>
              <a:buNone/>
            </a:pPr>
            <a:endParaRPr lang="en-US" sz="4400" dirty="0">
              <a:solidFill>
                <a:srgbClr val="000000"/>
              </a:solidFill>
            </a:endParaRPr>
          </a:p>
          <a:p>
            <a:pPr algn="l">
              <a:lnSpc>
                <a:spcPct val="104000"/>
              </a:lnSpc>
              <a:buNone/>
            </a:pPr>
            <a:endParaRPr lang="en-US" sz="4400" dirty="0">
              <a:solidFill>
                <a:srgbClr val="000000"/>
              </a:solidFill>
            </a:endParaRPr>
          </a:p>
          <a:p>
            <a:pPr algn="l">
              <a:lnSpc>
                <a:spcPct val="104000"/>
              </a:lnSpc>
              <a:buNone/>
            </a:pPr>
            <a:r>
              <a:rPr lang="en-US" sz="4400" b="0" i="0" dirty="0">
                <a:solidFill>
                  <a:srgbClr val="000000"/>
                </a:solidFill>
                <a:effectLst/>
                <a:highlight>
                  <a:srgbClr val="00FFFF"/>
                </a:highlight>
              </a:rPr>
              <a:t>God’s Glory</a:t>
            </a:r>
          </a:p>
          <a:p>
            <a:pPr algn="l">
              <a:lnSpc>
                <a:spcPct val="104000"/>
              </a:lnSpc>
              <a:buNone/>
            </a:pPr>
            <a:endParaRPr lang="en-US" sz="4400" dirty="0">
              <a:solidFill>
                <a:srgbClr val="000000"/>
              </a:solidFill>
            </a:endParaRPr>
          </a:p>
          <a:p>
            <a:pPr algn="l">
              <a:lnSpc>
                <a:spcPct val="104000"/>
              </a:lnSpc>
              <a:buNone/>
            </a:pPr>
            <a:r>
              <a:rPr lang="en-US" sz="4400" dirty="0">
                <a:solidFill>
                  <a:srgbClr val="000000"/>
                </a:solidFill>
                <a:highlight>
                  <a:srgbClr val="00FF00"/>
                </a:highlight>
              </a:rPr>
              <a:t>God’s Eternity</a:t>
            </a:r>
            <a:endParaRPr lang="en-US" sz="4400" b="0" i="0" dirty="0">
              <a:solidFill>
                <a:srgbClr val="000000"/>
              </a:solidFill>
              <a:effectLst/>
              <a:highlight>
                <a:srgbClr val="00FF00"/>
              </a:highligh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C6B17D-655E-FB1F-4B04-F663E4AA30C0}"/>
              </a:ext>
            </a:extLst>
          </p:cNvPr>
          <p:cNvSpPr txBox="1"/>
          <p:nvPr/>
        </p:nvSpPr>
        <p:spPr>
          <a:xfrm>
            <a:off x="1" y="5758933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Why you pray shows who you trust.</a:t>
            </a:r>
          </a:p>
        </p:txBody>
      </p:sp>
    </p:spTree>
    <p:extLst>
      <p:ext uri="{BB962C8B-B14F-4D97-AF65-F5344CB8AC3E}">
        <p14:creationId xmlns:p14="http://schemas.microsoft.com/office/powerpoint/2010/main" val="3903190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5E3094-ABAD-DB9F-61AC-CA1307E883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FC91AF1-C135-CA92-4E0B-1FA7E427A5D0}"/>
              </a:ext>
            </a:extLst>
          </p:cNvPr>
          <p:cNvSpPr txBox="1"/>
          <p:nvPr/>
        </p:nvSpPr>
        <p:spPr>
          <a:xfrm>
            <a:off x="260032" y="1623641"/>
            <a:ext cx="11821477" cy="43719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indent="-742950">
              <a:lnSpc>
                <a:spcPct val="90000"/>
              </a:lnSpc>
              <a:buFont typeface="+mj-lt"/>
              <a:buAutoNum type="arabicPeriod"/>
            </a:pPr>
            <a:r>
              <a:rPr lang="en-US" sz="4000" b="1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The Posture of Prayer (14–15)</a:t>
            </a:r>
          </a:p>
          <a:p>
            <a:pPr lvl="1">
              <a:lnSpc>
                <a:spcPct val="90000"/>
              </a:lnSpc>
            </a:pPr>
            <a:r>
              <a:rPr lang="en-US" sz="3600" dirty="0">
                <a:latin typeface="Aharoni" panose="02010803020104030203" pitchFamily="2" charset="-79"/>
                <a:ea typeface="ADLaM Display" panose="02010000000000000000" pitchFamily="2" charset="0"/>
                <a:cs typeface="Aharoni" panose="02010803020104030203" pitchFamily="2" charset="-79"/>
              </a:rPr>
              <a:t>		How do you approach your prayers?</a:t>
            </a:r>
          </a:p>
          <a:p>
            <a:pPr marL="742950" indent="-742950">
              <a:lnSpc>
                <a:spcPct val="90000"/>
              </a:lnSpc>
              <a:buFont typeface="+mj-lt"/>
              <a:buAutoNum type="arabicPeriod"/>
            </a:pPr>
            <a:endParaRPr lang="en-US" sz="4000" b="1" dirty="0"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742950" indent="-742950">
              <a:lnSpc>
                <a:spcPct val="90000"/>
              </a:lnSpc>
              <a:buFont typeface="+mj-lt"/>
              <a:buAutoNum type="arabicPeriod"/>
            </a:pPr>
            <a:r>
              <a:rPr lang="en-US" sz="4000" b="1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The Petitions of Prayer (16-19)</a:t>
            </a:r>
          </a:p>
          <a:p>
            <a:pPr lvl="1">
              <a:lnSpc>
                <a:spcPct val="90000"/>
              </a:lnSpc>
            </a:pP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		What do you pray for?</a:t>
            </a:r>
          </a:p>
          <a:p>
            <a:pPr marL="742950" indent="-742950">
              <a:lnSpc>
                <a:spcPct val="90000"/>
              </a:lnSpc>
              <a:buFont typeface="+mj-lt"/>
              <a:buAutoNum type="arabicPeriod"/>
            </a:pPr>
            <a:endParaRPr lang="en-US" sz="4000" b="1" dirty="0"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742950" indent="-742950">
              <a:lnSpc>
                <a:spcPct val="90000"/>
              </a:lnSpc>
              <a:buFont typeface="+mj-lt"/>
              <a:buAutoNum type="arabicPeriod"/>
            </a:pPr>
            <a:r>
              <a:rPr lang="en-US" sz="4000" b="1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The Purpose of Prayer (20-21)</a:t>
            </a:r>
          </a:p>
          <a:p>
            <a:pPr lvl="1">
              <a:lnSpc>
                <a:spcPct val="90000"/>
              </a:lnSpc>
            </a:pP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		Why do you pray?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D8A971-BAC2-4811-729B-BAA225017864}"/>
              </a:ext>
            </a:extLst>
          </p:cNvPr>
          <p:cNvSpPr txBox="1"/>
          <p:nvPr/>
        </p:nvSpPr>
        <p:spPr>
          <a:xfrm>
            <a:off x="0" y="0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>
                <a:latin typeface="Arial Rounded MT Bold" panose="020F0704030504030204" pitchFamily="34" charset="0"/>
                <a:ea typeface="ADLaM Display" panose="02010000000000000000" pitchFamily="2" charset="0"/>
                <a:cs typeface="Aharoni" panose="02010803020104030203" pitchFamily="2" charset="-79"/>
              </a:rPr>
              <a:t>How Can We Pray with Confidence?</a:t>
            </a:r>
          </a:p>
        </p:txBody>
      </p:sp>
    </p:spTree>
    <p:extLst>
      <p:ext uri="{BB962C8B-B14F-4D97-AF65-F5344CB8AC3E}">
        <p14:creationId xmlns:p14="http://schemas.microsoft.com/office/powerpoint/2010/main" val="1305286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34A4DBD-8920-3C2C-AE4B-3785966DA9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kneeling in front of a cross&#10;&#10;AI-generated content may be incorrect.">
            <a:extLst>
              <a:ext uri="{FF2B5EF4-FFF2-40B4-BE49-F238E27FC236}">
                <a16:creationId xmlns:a16="http://schemas.microsoft.com/office/drawing/2014/main" id="{37669837-FC18-2F61-54CC-13C8791F0EC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3544" r="7888" b="13583"/>
          <a:stretch>
            <a:fillRect/>
          </a:stretch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748A502-F593-9978-F42B-3AF7E64458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0C2B1F-4E5A-55BA-E43C-90A6EEAA4054}"/>
              </a:ext>
            </a:extLst>
          </p:cNvPr>
          <p:cNvSpPr txBox="1"/>
          <p:nvPr/>
        </p:nvSpPr>
        <p:spPr>
          <a:xfrm>
            <a:off x="514350" y="397546"/>
            <a:ext cx="4746983" cy="42284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spcBef>
                <a:spcPct val="0"/>
              </a:spcBef>
              <a:spcAft>
                <a:spcPts val="1200"/>
              </a:spcAft>
            </a:pPr>
            <a:r>
              <a:rPr lang="en-US" sz="6000" b="1" dirty="0">
                <a:solidFill>
                  <a:schemeClr val="bg1"/>
                </a:solidFill>
                <a:latin typeface="Arial Black" panose="020B0A04020102020204" pitchFamily="34" charset="0"/>
                <a:ea typeface="+mj-ea"/>
                <a:cs typeface="+mj-cs"/>
              </a:rPr>
              <a:t>Praying Beyond Limits</a:t>
            </a:r>
            <a:endParaRPr lang="en-US" sz="6000" dirty="0">
              <a:solidFill>
                <a:schemeClr val="bg1"/>
              </a:solidFill>
              <a:latin typeface="Arial Black" panose="020B0A04020102020204" pitchFamily="34" charset="0"/>
              <a:ea typeface="+mj-ea"/>
              <a:cs typeface="+mj-cs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</a:pPr>
            <a:r>
              <a:rPr lang="en-US" sz="4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Ephesians 3:14-21</a:t>
            </a:r>
          </a:p>
        </p:txBody>
      </p:sp>
    </p:spTree>
    <p:extLst>
      <p:ext uri="{BB962C8B-B14F-4D97-AF65-F5344CB8AC3E}">
        <p14:creationId xmlns:p14="http://schemas.microsoft.com/office/powerpoint/2010/main" val="3131387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C2B74DA-75CA-5D07-3D77-FA2A323E60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kneeling in front of a cross&#10;&#10;AI-generated content may be incorrect.">
            <a:extLst>
              <a:ext uri="{FF2B5EF4-FFF2-40B4-BE49-F238E27FC236}">
                <a16:creationId xmlns:a16="http://schemas.microsoft.com/office/drawing/2014/main" id="{F5645B03-1D13-03B1-EE35-457B32BD7E3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3544" r="7888" b="13583"/>
          <a:stretch>
            <a:fillRect/>
          </a:stretch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D56BF98-ACEA-0DAB-7330-5B4C283662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6DA3714-951A-98B1-3CCA-C6252B46CD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3349" y="1848127"/>
            <a:ext cx="4124901" cy="4086795"/>
          </a:xfrm>
          <a:prstGeom prst="rect">
            <a:avLst/>
          </a:prstGeom>
          <a:effectLst>
            <a:softEdge rad="50800"/>
          </a:effec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F1ECDAA1-4F13-FEB3-0C29-E0123C19850A}"/>
              </a:ext>
            </a:extLst>
          </p:cNvPr>
          <p:cNvSpPr txBox="1">
            <a:spLocks/>
          </p:cNvSpPr>
          <p:nvPr/>
        </p:nvSpPr>
        <p:spPr>
          <a:xfrm>
            <a:off x="0" y="614925"/>
            <a:ext cx="6261100" cy="10668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TH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j-ea"/>
                <a:cs typeface="Angsana New"/>
              </a:rPr>
              <a:t>LET US PRAY….</a:t>
            </a:r>
          </a:p>
        </p:txBody>
      </p:sp>
    </p:spTree>
    <p:extLst>
      <p:ext uri="{BB962C8B-B14F-4D97-AF65-F5344CB8AC3E}">
        <p14:creationId xmlns:p14="http://schemas.microsoft.com/office/powerpoint/2010/main" val="26132374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erson's legs and shoes on the ground&#10;&#10;AI-generated content may be incorrect.">
            <a:extLst>
              <a:ext uri="{FF2B5EF4-FFF2-40B4-BE49-F238E27FC236}">
                <a16:creationId xmlns:a16="http://schemas.microsoft.com/office/drawing/2014/main" id="{CA6C5624-01EF-6FC4-DD11-317207652C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25"/>
            <a:ext cx="12192000" cy="68389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C3E8380-80B9-B349-3309-FA7B86697630}"/>
              </a:ext>
            </a:extLst>
          </p:cNvPr>
          <p:cNvSpPr txBox="1"/>
          <p:nvPr/>
        </p:nvSpPr>
        <p:spPr>
          <a:xfrm>
            <a:off x="0" y="6325255"/>
            <a:ext cx="1219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effectLst>
                  <a:glow rad="127000">
                    <a:schemeClr val="bg1"/>
                  </a:glow>
                </a:effectLst>
              </a:rPr>
              <a:t>https://runrepeat.com/guides/best-marathon-running-shoes</a:t>
            </a:r>
          </a:p>
        </p:txBody>
      </p:sp>
    </p:spTree>
    <p:extLst>
      <p:ext uri="{BB962C8B-B14F-4D97-AF65-F5344CB8AC3E}">
        <p14:creationId xmlns:p14="http://schemas.microsoft.com/office/powerpoint/2010/main" val="2429389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0" y="1417639"/>
            <a:ext cx="3571832" cy="2522151"/>
          </a:xfrm>
        </p:spPr>
        <p:txBody>
          <a:bodyPr/>
          <a:lstStyle/>
          <a:p>
            <a:pPr algn="r"/>
            <a:r>
              <a:rPr lang="en-US" dirty="0"/>
              <a:t>Black</a:t>
            </a:r>
          </a:p>
        </p:txBody>
      </p:sp>
    </p:spTree>
    <p:extLst>
      <p:ext uri="{BB962C8B-B14F-4D97-AF65-F5344CB8AC3E}">
        <p14:creationId xmlns:p14="http://schemas.microsoft.com/office/powerpoint/2010/main" val="4262323091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12192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733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NT Preaching link at BibleStudyDownloads.org</a:t>
            </a:r>
            <a:endParaRPr lang="en-US" sz="140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1219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Get this presentation and script for free!</a:t>
            </a:r>
            <a:endParaRPr kumimoji="0" lang="en-US" sz="1467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1"/>
          <a:stretch/>
        </p:blipFill>
        <p:spPr>
          <a:xfrm>
            <a:off x="-58897" y="636982"/>
            <a:ext cx="12309796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31" y="2222340"/>
            <a:ext cx="8204283" cy="3483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2845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4A452BE-81F5-C5B9-0F64-F90C79487556}"/>
              </a:ext>
            </a:extLst>
          </p:cNvPr>
          <p:cNvSpPr txBox="1"/>
          <p:nvPr/>
        </p:nvSpPr>
        <p:spPr>
          <a:xfrm>
            <a:off x="214313" y="5756255"/>
            <a:ext cx="609790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Smilie027, CC BY-SA 4.0 &lt;https://creativecommons.org/licenses/by-sa/4.0&gt;, via Wikimedia Commons</a:t>
            </a:r>
          </a:p>
        </p:txBody>
      </p:sp>
      <p:pic>
        <p:nvPicPr>
          <p:cNvPr id="5" name="Picture 4" descr="A hand holding a piece of paper with a scissors cutting it&#10;&#10;AI-generated content may be incorrect.">
            <a:extLst>
              <a:ext uri="{FF2B5EF4-FFF2-40B4-BE49-F238E27FC236}">
                <a16:creationId xmlns:a16="http://schemas.microsoft.com/office/drawing/2014/main" id="{D8278E33-9612-DDFD-EA1D-207EED7D20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27E1D91-A2F7-306D-2C61-AF8B1E238973}"/>
              </a:ext>
            </a:extLst>
          </p:cNvPr>
          <p:cNvSpPr txBox="1"/>
          <p:nvPr/>
        </p:nvSpPr>
        <p:spPr>
          <a:xfrm>
            <a:off x="0" y="0"/>
            <a:ext cx="12192000" cy="1968872"/>
          </a:xfrm>
          <a:prstGeom prst="rect">
            <a:avLst/>
          </a:prstGeom>
          <a:gradFill>
            <a:gsLst>
              <a:gs pos="0">
                <a:schemeClr val="bg1"/>
              </a:gs>
              <a:gs pos="10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</a:pPr>
            <a:r>
              <a:rPr lang="en-US" sz="4400" b="1" dirty="0">
                <a:effectLst>
                  <a:glow rad="127000">
                    <a:schemeClr val="bg1"/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Confidence isn’t bought—it’s built through training!</a:t>
            </a:r>
          </a:p>
          <a:p>
            <a:pPr marR="0" lvl="0" algn="ctr">
              <a:lnSpc>
                <a:spcPct val="107000"/>
              </a:lnSpc>
            </a:pPr>
            <a:endParaRPr lang="en-US" sz="4400" b="1" dirty="0">
              <a:effectLst>
                <a:glow rad="127000">
                  <a:schemeClr val="bg1"/>
                </a:glow>
              </a:effectLst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ctr">
              <a:lnSpc>
                <a:spcPct val="107000"/>
              </a:lnSpc>
            </a:pPr>
            <a:endParaRPr lang="en-US" sz="2800" b="1" dirty="0">
              <a:effectLst>
                <a:glow rad="127000">
                  <a:schemeClr val="bg1"/>
                </a:glow>
              </a:effectLst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392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E8FA359-6EC2-72B9-E611-C6BF7CB94C05}"/>
              </a:ext>
            </a:extLst>
          </p:cNvPr>
          <p:cNvSpPr txBox="1"/>
          <p:nvPr/>
        </p:nvSpPr>
        <p:spPr>
          <a:xfrm>
            <a:off x="301215" y="1040874"/>
            <a:ext cx="11589569" cy="5139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0" i="0" dirty="0">
                <a:effectLst/>
                <a:latin typeface="system-ui"/>
              </a:rPr>
              <a:t>This was according to the eternal purpose that he has realized in Christ Jesus our Lord, </a:t>
            </a:r>
          </a:p>
          <a:p>
            <a:pPr algn="ctr"/>
            <a:r>
              <a:rPr lang="en-US" sz="5400" b="1" i="0" dirty="0">
                <a:solidFill>
                  <a:srgbClr val="FFFF00"/>
                </a:solidFill>
                <a:effectLst/>
                <a:latin typeface="system-ui"/>
              </a:rPr>
              <a:t>in whom we have boldness </a:t>
            </a:r>
          </a:p>
          <a:p>
            <a:pPr algn="ctr"/>
            <a:r>
              <a:rPr lang="en-US" sz="5400" b="1" i="0" dirty="0">
                <a:solidFill>
                  <a:srgbClr val="FFFF00"/>
                </a:solidFill>
                <a:effectLst/>
                <a:latin typeface="system-ui"/>
              </a:rPr>
              <a:t>and access with confidence</a:t>
            </a:r>
            <a:r>
              <a:rPr lang="en-US" sz="4400" b="0" i="0" dirty="0">
                <a:effectLst/>
                <a:latin typeface="system-ui"/>
              </a:rPr>
              <a:t> </a:t>
            </a:r>
          </a:p>
          <a:p>
            <a:pPr algn="ctr"/>
            <a:r>
              <a:rPr lang="en-US" sz="4400" b="0" i="0" dirty="0">
                <a:effectLst/>
                <a:latin typeface="system-ui"/>
              </a:rPr>
              <a:t>through our faith in him.</a:t>
            </a:r>
          </a:p>
          <a:p>
            <a:pPr algn="ctr"/>
            <a:endParaRPr lang="en-US" sz="4400" dirty="0">
              <a:latin typeface="system-ui"/>
            </a:endParaRPr>
          </a:p>
          <a:p>
            <a:pPr algn="ctr"/>
            <a:r>
              <a:rPr lang="en-US" sz="4400" b="1" u="sng" dirty="0">
                <a:latin typeface="system-ui"/>
              </a:rPr>
              <a:t>Eph 3:11-12</a:t>
            </a:r>
            <a:endParaRPr lang="en-US" sz="4400" b="1" u="sng" dirty="0"/>
          </a:p>
        </p:txBody>
      </p:sp>
    </p:spTree>
    <p:extLst>
      <p:ext uri="{BB962C8B-B14F-4D97-AF65-F5344CB8AC3E}">
        <p14:creationId xmlns:p14="http://schemas.microsoft.com/office/powerpoint/2010/main" val="2888870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9CBB91B-C1F8-1DB2-6749-4111C4DC6D83}"/>
              </a:ext>
            </a:extLst>
          </p:cNvPr>
          <p:cNvSpPr txBox="1"/>
          <p:nvPr/>
        </p:nvSpPr>
        <p:spPr>
          <a:xfrm>
            <a:off x="1123950" y="2274838"/>
            <a:ext cx="99441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200" b="1" dirty="0">
                <a:latin typeface="Arial Rounded MT Bold" panose="020F0704030504030204" pitchFamily="34" charset="0"/>
                <a:ea typeface="ADLaM Display" panose="02010000000000000000" pitchFamily="2" charset="0"/>
                <a:cs typeface="Aharoni" panose="02010803020104030203" pitchFamily="2" charset="-79"/>
              </a:rPr>
              <a:t>How Can We Pray with Confidence?</a:t>
            </a:r>
          </a:p>
        </p:txBody>
      </p:sp>
    </p:spTree>
    <p:extLst>
      <p:ext uri="{BB962C8B-B14F-4D97-AF65-F5344CB8AC3E}">
        <p14:creationId xmlns:p14="http://schemas.microsoft.com/office/powerpoint/2010/main" val="1222162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kneeling in front of a cross&#10;&#10;AI-generated content may be incorrect.">
            <a:extLst>
              <a:ext uri="{FF2B5EF4-FFF2-40B4-BE49-F238E27FC236}">
                <a16:creationId xmlns:a16="http://schemas.microsoft.com/office/drawing/2014/main" id="{7BD0E71D-75FE-277B-AA0E-E1408180DDD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3544" r="7888" b="13583"/>
          <a:stretch>
            <a:fillRect/>
          </a:stretch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20E334-6B9E-20C0-8357-679C7BA27FE8}"/>
              </a:ext>
            </a:extLst>
          </p:cNvPr>
          <p:cNvSpPr txBox="1"/>
          <p:nvPr/>
        </p:nvSpPr>
        <p:spPr>
          <a:xfrm>
            <a:off x="514350" y="397546"/>
            <a:ext cx="4746983" cy="42284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spcBef>
                <a:spcPct val="0"/>
              </a:spcBef>
              <a:spcAft>
                <a:spcPts val="1200"/>
              </a:spcAft>
            </a:pPr>
            <a:r>
              <a:rPr lang="en-US" sz="6000" b="1" dirty="0">
                <a:solidFill>
                  <a:schemeClr val="bg1"/>
                </a:solidFill>
                <a:latin typeface="Arial Black" panose="020B0A04020102020204" pitchFamily="34" charset="0"/>
                <a:ea typeface="+mj-ea"/>
                <a:cs typeface="+mj-cs"/>
              </a:rPr>
              <a:t>Praying Beyond Limits</a:t>
            </a:r>
            <a:endParaRPr lang="en-US" sz="6000" dirty="0">
              <a:solidFill>
                <a:schemeClr val="bg1"/>
              </a:solidFill>
              <a:latin typeface="Arial Black" panose="020B0A04020102020204" pitchFamily="34" charset="0"/>
              <a:ea typeface="+mj-ea"/>
              <a:cs typeface="+mj-cs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</a:pPr>
            <a:r>
              <a:rPr lang="en-US" sz="4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Ephesians 3:14-21</a:t>
            </a:r>
          </a:p>
        </p:txBody>
      </p:sp>
    </p:spTree>
    <p:extLst>
      <p:ext uri="{BB962C8B-B14F-4D97-AF65-F5344CB8AC3E}">
        <p14:creationId xmlns:p14="http://schemas.microsoft.com/office/powerpoint/2010/main" val="34595830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2867</TotalTime>
  <Words>1978</Words>
  <Application>Microsoft Macintosh PowerPoint</Application>
  <PresentationFormat>Widescreen</PresentationFormat>
  <Paragraphs>231</Paragraphs>
  <Slides>51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51</vt:i4>
      </vt:variant>
    </vt:vector>
  </HeadingPairs>
  <TitlesOfParts>
    <vt:vector size="70" baseType="lpstr">
      <vt:lpstr>ＭＳ Ｐゴシック</vt:lpstr>
      <vt:lpstr>system-ui</vt:lpstr>
      <vt:lpstr>ADLaM Display</vt:lpstr>
      <vt:lpstr>Aharoni</vt:lpstr>
      <vt:lpstr>Aptos</vt:lpstr>
      <vt:lpstr>Aptos Narrow</vt:lpstr>
      <vt:lpstr>Arial</vt:lpstr>
      <vt:lpstr>Arial Black</vt:lpstr>
      <vt:lpstr>Arial Narrow</vt:lpstr>
      <vt:lpstr>Arial Rounded MT Bold</vt:lpstr>
      <vt:lpstr>Calibri</vt:lpstr>
      <vt:lpstr>Calibri Light</vt:lpstr>
      <vt:lpstr>Copperplate Gothic Bold</vt:lpstr>
      <vt:lpstr>Neue Haas Grotesk Text Pro</vt:lpstr>
      <vt:lpstr>Tahoma</vt:lpstr>
      <vt:lpstr>Times New Roman</vt:lpstr>
      <vt:lpstr>Wingdings</vt:lpstr>
      <vt:lpstr>Office 2013 - 2022 Theme</vt:lpstr>
      <vt:lpstr>Orbit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Black</vt:lpstr>
      <vt:lpstr>NT Preaching link at BibleStudyDownloads.org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Matt Lyle</dc:creator>
  <cp:lastModifiedBy>Rick Griffith</cp:lastModifiedBy>
  <cp:revision>2</cp:revision>
  <dcterms:created xsi:type="dcterms:W3CDTF">2025-08-07T02:23:39Z</dcterms:created>
  <dcterms:modified xsi:type="dcterms:W3CDTF">2025-08-17T09:18:02Z</dcterms:modified>
</cp:coreProperties>
</file>