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2" r:id="rId1"/>
    <p:sldMasterId id="2147483827" r:id="rId2"/>
  </p:sldMasterIdLst>
  <p:notesMasterIdLst>
    <p:notesMasterId r:id="rId75"/>
  </p:notesMasterIdLst>
  <p:sldIdLst>
    <p:sldId id="335" r:id="rId3"/>
    <p:sldId id="257" r:id="rId4"/>
    <p:sldId id="260" r:id="rId5"/>
    <p:sldId id="258" r:id="rId6"/>
    <p:sldId id="256" r:id="rId7"/>
    <p:sldId id="271" r:id="rId8"/>
    <p:sldId id="272" r:id="rId9"/>
    <p:sldId id="273" r:id="rId10"/>
    <p:sldId id="274" r:id="rId11"/>
    <p:sldId id="261" r:id="rId12"/>
    <p:sldId id="284" r:id="rId13"/>
    <p:sldId id="275" r:id="rId14"/>
    <p:sldId id="277" r:id="rId15"/>
    <p:sldId id="278" r:id="rId16"/>
    <p:sldId id="279" r:id="rId17"/>
    <p:sldId id="262" r:id="rId18"/>
    <p:sldId id="264" r:id="rId19"/>
    <p:sldId id="269" r:id="rId20"/>
    <p:sldId id="283" r:id="rId21"/>
    <p:sldId id="285" r:id="rId22"/>
    <p:sldId id="282" r:id="rId23"/>
    <p:sldId id="286" r:id="rId24"/>
    <p:sldId id="287" r:id="rId25"/>
    <p:sldId id="289" r:id="rId26"/>
    <p:sldId id="291" r:id="rId27"/>
    <p:sldId id="288" r:id="rId28"/>
    <p:sldId id="292" r:id="rId29"/>
    <p:sldId id="293" r:id="rId30"/>
    <p:sldId id="270" r:id="rId31"/>
    <p:sldId id="299" r:id="rId32"/>
    <p:sldId id="295" r:id="rId33"/>
    <p:sldId id="298" r:id="rId34"/>
    <p:sldId id="297" r:id="rId35"/>
    <p:sldId id="300" r:id="rId36"/>
    <p:sldId id="294" r:id="rId37"/>
    <p:sldId id="303" r:id="rId38"/>
    <p:sldId id="304" r:id="rId39"/>
    <p:sldId id="305" r:id="rId40"/>
    <p:sldId id="281" r:id="rId41"/>
    <p:sldId id="308" r:id="rId42"/>
    <p:sldId id="310" r:id="rId43"/>
    <p:sldId id="311" r:id="rId44"/>
    <p:sldId id="267" r:id="rId45"/>
    <p:sldId id="314" r:id="rId46"/>
    <p:sldId id="315" r:id="rId47"/>
    <p:sldId id="312" r:id="rId48"/>
    <p:sldId id="313" r:id="rId49"/>
    <p:sldId id="316" r:id="rId50"/>
    <p:sldId id="307" r:id="rId51"/>
    <p:sldId id="306" r:id="rId52"/>
    <p:sldId id="317" r:id="rId53"/>
    <p:sldId id="266" r:id="rId54"/>
    <p:sldId id="321" r:id="rId55"/>
    <p:sldId id="322" r:id="rId56"/>
    <p:sldId id="323" r:id="rId57"/>
    <p:sldId id="319" r:id="rId58"/>
    <p:sldId id="320" r:id="rId59"/>
    <p:sldId id="324" r:id="rId60"/>
    <p:sldId id="318" r:id="rId61"/>
    <p:sldId id="263" r:id="rId62"/>
    <p:sldId id="326" r:id="rId63"/>
    <p:sldId id="327" r:id="rId64"/>
    <p:sldId id="333" r:id="rId65"/>
    <p:sldId id="325" r:id="rId66"/>
    <p:sldId id="328" r:id="rId67"/>
    <p:sldId id="329" r:id="rId68"/>
    <p:sldId id="330" r:id="rId69"/>
    <p:sldId id="331" r:id="rId70"/>
    <p:sldId id="332" r:id="rId71"/>
    <p:sldId id="334" r:id="rId72"/>
    <p:sldId id="336" r:id="rId73"/>
    <p:sldId id="337" r:id="rId7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0101"/>
    <a:srgbClr val="000000"/>
    <a:srgbClr val="03080B"/>
    <a:srgbClr val="060309"/>
    <a:srgbClr val="030E14"/>
    <a:srgbClr val="04090D"/>
    <a:srgbClr val="B59C81"/>
    <a:srgbClr val="EC193A"/>
    <a:srgbClr val="0C232E"/>
    <a:srgbClr val="3394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90BDFA6-A3D9-41A8-B801-CC3D22619BE4}" v="815" dt="2025-08-09T12:46:29.04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4001" autoAdjust="0"/>
    <p:restoredTop sz="83742" autoAdjust="0"/>
  </p:normalViewPr>
  <p:slideViewPr>
    <p:cSldViewPr snapToGrid="0">
      <p:cViewPr varScale="1">
        <p:scale>
          <a:sx n="131" d="100"/>
          <a:sy n="131" d="100"/>
        </p:scale>
        <p:origin x="864" y="192"/>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microsoft.com/office/2015/10/relationships/revisionInfo" Target="revisionInfo.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3D7F22-788C-4ABE-B0F4-A12244EA89FF}" type="datetimeFigureOut">
              <a:rPr lang="en-US" smtClean="0"/>
              <a:t>8/17/25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767219-8FA8-4B39-867F-6E83BA6180D7}" type="slidenum">
              <a:rPr lang="en-US" smtClean="0"/>
              <a:t>‹#›</a:t>
            </a:fld>
            <a:endParaRPr lang="en-US"/>
          </a:p>
        </p:txBody>
      </p:sp>
    </p:spTree>
    <p:extLst>
      <p:ext uri="{BB962C8B-B14F-4D97-AF65-F5344CB8AC3E}">
        <p14:creationId xmlns:p14="http://schemas.microsoft.com/office/powerpoint/2010/main" val="22166381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unsplash.com/@yukato?utm_content=creditCopyText&amp;utm_medium=referral&amp;utm_source=unsplash"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unsplash.com/photos/three-high-rise-towers-4aytGYNmNlA?utm_content=creditCopyText&amp;utm_medium=referral&amp;utm_source=unsplash"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Photo by </a:t>
            </a:r>
            <a:r>
              <a:rPr lang="en-US" dirty="0">
                <a:hlinkClick r:id="rId3"/>
              </a:rPr>
              <a:t>Yu Kato</a:t>
            </a:r>
            <a:r>
              <a:rPr lang="en-US" dirty="0"/>
              <a:t> on </a:t>
            </a:r>
            <a:r>
              <a:rPr lang="en-US" dirty="0" err="1">
                <a:hlinkClick r:id="rId4"/>
              </a:rPr>
              <a:t>Unsplash</a:t>
            </a:r>
            <a:r>
              <a:rPr lang="en-US" dirty="0"/>
              <a:t> </a:t>
            </a:r>
          </a:p>
        </p:txBody>
      </p:sp>
      <p:sp>
        <p:nvSpPr>
          <p:cNvPr id="4" name="Slide Number Placeholder 3"/>
          <p:cNvSpPr>
            <a:spLocks noGrp="1"/>
          </p:cNvSpPr>
          <p:nvPr>
            <p:ph type="sldNum" sz="quarter" idx="5"/>
          </p:nvPr>
        </p:nvSpPr>
        <p:spPr/>
        <p:txBody>
          <a:bodyPr/>
          <a:lstStyle/>
          <a:p>
            <a:fld id="{BD767219-8FA8-4B39-867F-6E83BA6180D7}" type="slidenum">
              <a:rPr lang="en-US" smtClean="0"/>
              <a:t>5</a:t>
            </a:fld>
            <a:endParaRPr lang="en-US"/>
          </a:p>
        </p:txBody>
      </p:sp>
    </p:spTree>
    <p:extLst>
      <p:ext uri="{BB962C8B-B14F-4D97-AF65-F5344CB8AC3E}">
        <p14:creationId xmlns:p14="http://schemas.microsoft.com/office/powerpoint/2010/main" val="39116841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609585" rtl="0" eaLnBrk="1" fontAlgn="auto" latinLnBrk="0" hangingPunct="1">
                <a:lnSpc>
                  <a:spcPct val="100000"/>
                </a:lnSpc>
                <a:spcBef>
                  <a:spcPts val="0"/>
                </a:spcBef>
                <a:spcAft>
                  <a:spcPts val="0"/>
                </a:spcAft>
                <a:buClrTx/>
                <a:buSzTx/>
                <a:buFontTx/>
                <a:buNone/>
                <a:tabLst/>
                <a:defRPr/>
              </a:pPr>
              <a:t>72</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xfrm>
            <a:off x="381000" y="685800"/>
            <a:ext cx="6096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dirty="0">
                <a:latin typeface="Arial" charset="0"/>
                <a:ea typeface="ＭＳ Ｐゴシック" charset="0"/>
                <a:cs typeface="ＭＳ Ｐゴシック" charset="0"/>
              </a:rPr>
              <a:t>NT Preaching (</a:t>
            </a:r>
            <a:r>
              <a:rPr lang="en-US" dirty="0" err="1">
                <a:latin typeface="Arial" charset="0"/>
                <a:ea typeface="ＭＳ Ｐゴシック" charset="0"/>
                <a:cs typeface="ＭＳ Ｐゴシック" charset="0"/>
              </a:rPr>
              <a:t>np</a:t>
            </a:r>
            <a:r>
              <a:rPr lang="en-US" dirty="0">
                <a:latin typeface="Arial" charset="0"/>
                <a:ea typeface="ＭＳ Ｐゴシック" charset="0"/>
                <a:cs typeface="ＭＳ Ｐゴシック" charset="0"/>
              </a:rPr>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Content 6">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9569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53072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53072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648722248"/>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1460089331"/>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705695055"/>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313779604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2800269687"/>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endParaRPr lang="en-US" noProof="0"/>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964863960"/>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1741420734"/>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7813"/>
            <a:ext cx="27432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7813"/>
            <a:ext cx="80264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1561876719"/>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609585" indent="0" algn="ctr">
              <a:buNone/>
              <a:defRPr/>
            </a:lvl2pPr>
            <a:lvl3pPr marL="1219170" indent="0" algn="ctr">
              <a:buNone/>
              <a:defRPr/>
            </a:lvl3pPr>
            <a:lvl4pPr marL="1828754" indent="0" algn="ctr">
              <a:buNone/>
              <a:defRPr/>
            </a:lvl4pPr>
            <a:lvl5pPr marL="2438339" indent="0" algn="ctr">
              <a:buNone/>
              <a:defRPr/>
            </a:lvl5pPr>
            <a:lvl6pPr marL="3047924" indent="0" algn="ctr">
              <a:buNone/>
              <a:defRPr/>
            </a:lvl6pPr>
            <a:lvl7pPr marL="3657509" indent="0" algn="ctr">
              <a:buNone/>
              <a:defRPr/>
            </a:lvl7pPr>
            <a:lvl8pPr marL="4267093" indent="0" algn="ctr">
              <a:buNone/>
              <a:defRPr/>
            </a:lvl8pPr>
            <a:lvl9pPr marL="4876678"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292023840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3_Title, Photo 1">
    <p:bg>
      <p:bgPr>
        <a:solidFill>
          <a:srgbClr val="03080B"/>
        </a:solidFill>
        <a:effectLst/>
      </p:bgPr>
    </p:bg>
    <p:spTree>
      <p:nvGrpSpPr>
        <p:cNvPr id="1" name=""/>
        <p:cNvGrpSpPr/>
        <p:nvPr/>
      </p:nvGrpSpPr>
      <p:grpSpPr>
        <a:xfrm>
          <a:off x="0" y="0"/>
          <a:ext cx="0" cy="0"/>
          <a:chOff x="0" y="0"/>
          <a:chExt cx="0" cy="0"/>
        </a:xfrm>
      </p:grpSpPr>
      <p:pic>
        <p:nvPicPr>
          <p:cNvPr id="5" name="Picture 4" descr="A painting of a sunset over a river&#10;&#10;AI-generated content may be incorrect.">
            <a:extLst>
              <a:ext uri="{FF2B5EF4-FFF2-40B4-BE49-F238E27FC236}">
                <a16:creationId xmlns:a16="http://schemas.microsoft.com/office/drawing/2014/main" id="{098C16AD-A46D-1184-EB88-BDE0FA0478C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3987" y="242887"/>
            <a:ext cx="6145213" cy="6145213"/>
          </a:xfrm>
          <a:prstGeom prst="rect">
            <a:avLst/>
          </a:prstGeom>
          <a:effectLst>
            <a:softEdge rad="127000"/>
          </a:effectLst>
        </p:spPr>
      </p:pic>
    </p:spTree>
    <p:extLst>
      <p:ext uri="{BB962C8B-B14F-4D97-AF65-F5344CB8AC3E}">
        <p14:creationId xmlns:p14="http://schemas.microsoft.com/office/powerpoint/2010/main" val="339311828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2">
    <p:bg>
      <p:bgPr>
        <a:solidFill>
          <a:srgbClr val="00000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592775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Photo 1">
    <p:bg>
      <p:bgPr>
        <a:solidFill>
          <a:schemeClr val="accent1"/>
        </a:solidFill>
        <a:effectLst/>
      </p:bgPr>
    </p:bg>
    <p:spTree>
      <p:nvGrpSpPr>
        <p:cNvPr id="1" name=""/>
        <p:cNvGrpSpPr/>
        <p:nvPr/>
      </p:nvGrpSpPr>
      <p:grpSpPr>
        <a:xfrm>
          <a:off x="0" y="0"/>
          <a:ext cx="0" cy="0"/>
          <a:chOff x="0" y="0"/>
          <a:chExt cx="0" cy="0"/>
        </a:xfrm>
      </p:grpSpPr>
      <p:pic>
        <p:nvPicPr>
          <p:cNvPr id="2" name="Picture 1" descr="A white speech bubble with a question mark on it&#10;&#10;AI-generated content may be incorrect.">
            <a:extLst>
              <a:ext uri="{FF2B5EF4-FFF2-40B4-BE49-F238E27FC236}">
                <a16:creationId xmlns:a16="http://schemas.microsoft.com/office/drawing/2014/main" id="{854EA721-6CA3-C640-5426-2D5347561EA0}"/>
              </a:ext>
            </a:extLst>
          </p:cNvPr>
          <p:cNvPicPr>
            <a:picLocks noChangeAspect="1"/>
          </p:cNvPicPr>
          <p:nvPr userDrawn="1"/>
        </p:nvPicPr>
        <p:blipFill>
          <a:blip r:embed="rId2" cstate="screen">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a:xfrm>
            <a:off x="1" y="0"/>
            <a:ext cx="12191999" cy="2636520"/>
          </a:xfrm>
          <a:prstGeom prst="rect">
            <a:avLst/>
          </a:prstGeom>
        </p:spPr>
      </p:pic>
      <p:pic>
        <p:nvPicPr>
          <p:cNvPr id="3" name="Picture 2" descr="A white speech bubble with a question mark on it&#10;&#10;AI-generated content may be incorrect.">
            <a:extLst>
              <a:ext uri="{FF2B5EF4-FFF2-40B4-BE49-F238E27FC236}">
                <a16:creationId xmlns:a16="http://schemas.microsoft.com/office/drawing/2014/main" id="{13C8BFD3-46C6-AB9D-1D4B-09EE55100280}"/>
              </a:ext>
            </a:extLst>
          </p:cNvPr>
          <p:cNvPicPr>
            <a:picLocks noChangeAspect="1"/>
          </p:cNvPicPr>
          <p:nvPr userDrawn="1"/>
        </p:nvPicPr>
        <p:blipFill>
          <a:blip r:embed="rId3" cstate="email">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a:xfrm>
            <a:off x="0" y="2636520"/>
            <a:ext cx="12191999" cy="4221480"/>
          </a:xfrm>
          <a:prstGeom prst="rect">
            <a:avLst/>
          </a:prstGeom>
        </p:spPr>
      </p:pic>
    </p:spTree>
    <p:extLst>
      <p:ext uri="{BB962C8B-B14F-4D97-AF65-F5344CB8AC3E}">
        <p14:creationId xmlns:p14="http://schemas.microsoft.com/office/powerpoint/2010/main" val="192723691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Photo 1">
    <p:bg>
      <p:bgPr>
        <a:solidFill>
          <a:srgbClr val="060309"/>
        </a:solidFill>
        <a:effectLst/>
      </p:bgPr>
    </p:bg>
    <p:spTree>
      <p:nvGrpSpPr>
        <p:cNvPr id="1" name=""/>
        <p:cNvGrpSpPr/>
        <p:nvPr/>
      </p:nvGrpSpPr>
      <p:grpSpPr>
        <a:xfrm>
          <a:off x="0" y="0"/>
          <a:ext cx="0" cy="0"/>
          <a:chOff x="0" y="0"/>
          <a:chExt cx="0" cy="0"/>
        </a:xfrm>
      </p:grpSpPr>
      <p:pic>
        <p:nvPicPr>
          <p:cNvPr id="2" name="Picture 1" descr="A painting of a sunset over a river&#10;&#10;AI-generated content may be incorrect.">
            <a:extLst>
              <a:ext uri="{FF2B5EF4-FFF2-40B4-BE49-F238E27FC236}">
                <a16:creationId xmlns:a16="http://schemas.microsoft.com/office/drawing/2014/main" id="{FBA1909F-11E8-DB4F-3D23-A4C3CE987A0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743593" y="4279900"/>
            <a:ext cx="3448407" cy="2578100"/>
          </a:xfrm>
          <a:prstGeom prst="rect">
            <a:avLst/>
          </a:prstGeom>
          <a:effectLst>
            <a:softEdge rad="127000"/>
          </a:effectLst>
        </p:spPr>
      </p:pic>
    </p:spTree>
    <p:extLst>
      <p:ext uri="{BB962C8B-B14F-4D97-AF65-F5344CB8AC3E}">
        <p14:creationId xmlns:p14="http://schemas.microsoft.com/office/powerpoint/2010/main" val="107182181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2">
    <p:bg>
      <p:bgPr>
        <a:solidFill>
          <a:srgbClr val="000000"/>
        </a:solidFill>
        <a:effectLst/>
      </p:bgPr>
    </p:bg>
    <p:spTree>
      <p:nvGrpSpPr>
        <p:cNvPr id="1" name=""/>
        <p:cNvGrpSpPr/>
        <p:nvPr/>
      </p:nvGrpSpPr>
      <p:grpSpPr>
        <a:xfrm>
          <a:off x="0" y="0"/>
          <a:ext cx="0" cy="0"/>
          <a:chOff x="0" y="0"/>
          <a:chExt cx="0" cy="0"/>
        </a:xfrm>
      </p:grpSpPr>
      <p:pic>
        <p:nvPicPr>
          <p:cNvPr id="3" name="Picture 2" descr="A blue grid on a blue surface&#10;&#10;AI-generated content may be incorrect.">
            <a:extLst>
              <a:ext uri="{FF2B5EF4-FFF2-40B4-BE49-F238E27FC236}">
                <a16:creationId xmlns:a16="http://schemas.microsoft.com/office/drawing/2014/main" id="{98C81BB8-6600-6483-D9EE-4588EE5FFB8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4" name="Rectangle 3">
            <a:extLst>
              <a:ext uri="{FF2B5EF4-FFF2-40B4-BE49-F238E27FC236}">
                <a16:creationId xmlns:a16="http://schemas.microsoft.com/office/drawing/2014/main" id="{7238685B-A3A8-9401-DACE-10BF4162C065}"/>
              </a:ext>
            </a:extLst>
          </p:cNvPr>
          <p:cNvSpPr/>
          <p:nvPr userDrawn="1"/>
        </p:nvSpPr>
        <p:spPr>
          <a:xfrm>
            <a:off x="0" y="-2"/>
            <a:ext cx="12192000" cy="6858001"/>
          </a:xfrm>
          <a:prstGeom prst="rect">
            <a:avLst/>
          </a:prstGeom>
          <a:solidFill>
            <a:srgbClr val="000000">
              <a:alpha val="2509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5192208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Content 6">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444FA6C-FB75-CD4D-2383-F8AEB485F348}"/>
              </a:ext>
            </a:extLst>
          </p:cNvPr>
          <p:cNvPicPr>
            <a:picLocks noChangeAspect="1"/>
          </p:cNvPicPr>
          <p:nvPr userDrawn="1"/>
        </p:nvPicPr>
        <p:blipFill>
          <a:blip r:embed="rId2" cstate="email">
            <a:extLst>
              <a:ext uri="{28A0092B-C50C-407E-A947-70E740481C1C}">
                <a14:useLocalDpi xmlns:a14="http://schemas.microsoft.com/office/drawing/2010/main"/>
              </a:ext>
            </a:extLst>
          </a:blip>
          <a:srcRect l="28532"/>
          <a:stretch>
            <a:fillRect/>
          </a:stretch>
        </p:blipFill>
        <p:spPr>
          <a:xfrm>
            <a:off x="0" y="0"/>
            <a:ext cx="12189296" cy="6914776"/>
          </a:xfrm>
          <a:prstGeom prst="rect">
            <a:avLst/>
          </a:prstGeom>
        </p:spPr>
      </p:pic>
    </p:spTree>
    <p:extLst>
      <p:ext uri="{BB962C8B-B14F-4D97-AF65-F5344CB8AC3E}">
        <p14:creationId xmlns:p14="http://schemas.microsoft.com/office/powerpoint/2010/main" val="3343545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4098697460"/>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66035295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F99000-8DC5-4FAA-962C-D38BB4F2BF7D}" type="datetime1">
              <a:rPr lang="en-US" smtClean="0"/>
              <a:t>8/17/25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Sample Footer Text</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1637096085"/>
      </p:ext>
    </p:extLst>
  </p:cSld>
  <p:clrMap bg1="lt1" tx1="dk1" bg2="lt2" tx2="dk2" accent1="accent1" accent2="accent2" accent3="accent3" accent4="accent4" accent5="accent5" accent6="accent6" hlink="hlink" folHlink="folHlink"/>
  <p:sldLayoutIdLst>
    <p:sldLayoutId id="2147483824" r:id="rId1"/>
    <p:sldLayoutId id="2147483825" r:id="rId2"/>
    <p:sldLayoutId id="2147483826" r:id="rId3"/>
    <p:sldLayoutId id="2147483803" r:id="rId4"/>
    <p:sldLayoutId id="2147483809" r:id="rId5"/>
    <p:sldLayoutId id="2147483810" r:id="rId6"/>
    <p:sldLayoutId id="2147483811" r:id="rId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2" y="3902077"/>
            <a:ext cx="4533900"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1219170" fontAlgn="base">
                <a:spcBef>
                  <a:spcPct val="0"/>
                </a:spcBef>
                <a:spcAft>
                  <a:spcPct val="0"/>
                </a:spcAft>
              </a:pPr>
              <a:endParaRPr lang="en-US" sz="32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1219170" fontAlgn="base">
                <a:spcBef>
                  <a:spcPct val="0"/>
                </a:spcBef>
                <a:spcAft>
                  <a:spcPct val="0"/>
                </a:spcAft>
              </a:pPr>
              <a:endParaRPr lang="en-US" sz="32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1219170" fontAlgn="base">
                <a:spcBef>
                  <a:spcPct val="0"/>
                </a:spcBef>
                <a:spcAft>
                  <a:spcPct val="0"/>
                </a:spcAft>
              </a:pPr>
              <a:endParaRPr lang="en-US" sz="32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609600" y="277814"/>
            <a:ext cx="109728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609600" y="1600200"/>
            <a:ext cx="109728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333">
                <a:solidFill>
                  <a:srgbClr val="FFFFFF"/>
                </a:solidFill>
                <a:effectLst>
                  <a:outerShdw blurRad="38100" dist="38100" dir="2700000" algn="tl">
                    <a:srgbClr val="000000"/>
                  </a:outerShdw>
                </a:effectLst>
                <a:latin typeface="Arial" pitchFamily="-112" charset="0"/>
                <a:ea typeface="+mn-ea"/>
                <a:cs typeface="+mn-cs"/>
              </a:defRPr>
            </a:lvl1pPr>
          </a:lstStyle>
          <a:p>
            <a:pPr defTabSz="1219170"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333">
                <a:solidFill>
                  <a:srgbClr val="FFFFFF"/>
                </a:solidFill>
                <a:effectLst>
                  <a:outerShdw blurRad="38100" dist="38100" dir="2700000" algn="tl">
                    <a:srgbClr val="000000"/>
                  </a:outerShdw>
                </a:effectLst>
                <a:latin typeface="Arial" pitchFamily="-112" charset="0"/>
                <a:ea typeface="+mn-ea"/>
                <a:cs typeface="+mn-cs"/>
              </a:defRPr>
            </a:lvl1pPr>
          </a:lstStyle>
          <a:p>
            <a:pPr defTabSz="1219170"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333">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1219170" fontAlgn="base">
              <a:spcBef>
                <a:spcPct val="0"/>
              </a:spcBef>
              <a:spcAft>
                <a:spcPct val="0"/>
              </a:spcAft>
              <a:defRPr/>
            </a:pPr>
            <a:fld id="{61F442D0-A11F-2640-8129-5D1BEF7A3C1E}" type="slidenum">
              <a:rPr lang="en-US" smtClean="0"/>
              <a:pPr defTabSz="1219170" fontAlgn="base">
                <a:spcBef>
                  <a:spcPct val="0"/>
                </a:spcBef>
                <a:spcAft>
                  <a:spcPct val="0"/>
                </a:spcAft>
                <a:defRPr/>
              </a:pPr>
              <a:t>‹#›</a:t>
            </a:fld>
            <a:endParaRPr lang="en-US"/>
          </a:p>
        </p:txBody>
      </p:sp>
    </p:spTree>
    <p:extLst>
      <p:ext uri="{BB962C8B-B14F-4D97-AF65-F5344CB8AC3E}">
        <p14:creationId xmlns:p14="http://schemas.microsoft.com/office/powerpoint/2010/main" val="2259757328"/>
      </p:ext>
    </p:extLst>
  </p:cSld>
  <p:clrMap bg1="dk2" tx1="lt1" bg2="dk1" tx2="lt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Lst>
  <p:transition/>
  <p:txStyles>
    <p:titleStyle>
      <a:lvl1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609585"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6pPr>
      <a:lvl7pPr marL="1219170"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7pPr>
      <a:lvl8pPr marL="1828754"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8pPr>
      <a:lvl9pPr marL="2438339"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9pPr>
    </p:titleStyle>
    <p:bodyStyle>
      <a:lvl1pPr marL="457189" indent="-457189" algn="l" rtl="0" eaLnBrk="0" fontAlgn="base" hangingPunct="0">
        <a:spcBef>
          <a:spcPct val="20000"/>
        </a:spcBef>
        <a:spcAft>
          <a:spcPct val="0"/>
        </a:spcAft>
        <a:buClr>
          <a:schemeClr val="hlink"/>
        </a:buClr>
        <a:buSzPct val="75000"/>
        <a:buFont typeface="Wingdings" charset="0"/>
        <a:buChar char="l"/>
        <a:defRPr sz="4267">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990575" indent="-380990" algn="l" rtl="0" eaLnBrk="0" fontAlgn="base" hangingPunct="0">
        <a:spcBef>
          <a:spcPct val="20000"/>
        </a:spcBef>
        <a:spcAft>
          <a:spcPct val="0"/>
        </a:spcAft>
        <a:buClr>
          <a:schemeClr val="tx2"/>
        </a:buClr>
        <a:buSzPct val="75000"/>
        <a:buFont typeface="Wingdings" charset="0"/>
        <a:buChar char="l"/>
        <a:defRPr sz="3733">
          <a:solidFill>
            <a:schemeClr val="tx1"/>
          </a:solidFill>
          <a:effectLst>
            <a:outerShdw blurRad="38100" dist="38100" dir="2700000" algn="tl">
              <a:srgbClr val="000000"/>
            </a:outerShdw>
          </a:effectLst>
          <a:latin typeface="+mn-lt"/>
          <a:ea typeface="ＭＳ Ｐゴシック" pitchFamily="-111" charset="-128"/>
        </a:defRPr>
      </a:lvl2pPr>
      <a:lvl3pPr marL="1523962" indent="-304792" algn="l" rtl="0" eaLnBrk="0" fontAlgn="base" hangingPunct="0">
        <a:spcBef>
          <a:spcPct val="20000"/>
        </a:spcBef>
        <a:spcAft>
          <a:spcPct val="0"/>
        </a:spcAft>
        <a:buClr>
          <a:schemeClr val="accent2"/>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charset="0"/>
          <a:cs typeface="Geneva" charset="0"/>
        </a:defRPr>
      </a:lvl3pPr>
      <a:lvl4pPr marL="2133547" indent="-304792" algn="l" rtl="0" eaLnBrk="0" fontAlgn="base" hangingPunct="0">
        <a:spcBef>
          <a:spcPct val="20000"/>
        </a:spcBef>
        <a:spcAft>
          <a:spcPct val="0"/>
        </a:spcAft>
        <a:buClr>
          <a:schemeClr val="folHlink"/>
        </a:buClr>
        <a:buSzPct val="75000"/>
        <a:buFont typeface="Wingdings" charset="0"/>
        <a:buChar char="l"/>
        <a:defRPr sz="2667">
          <a:solidFill>
            <a:schemeClr val="tx1"/>
          </a:solidFill>
          <a:effectLst>
            <a:outerShdw blurRad="38100" dist="38100" dir="2700000" algn="tl">
              <a:srgbClr val="000000"/>
            </a:outerShdw>
          </a:effectLst>
          <a:latin typeface="+mn-lt"/>
          <a:ea typeface="Geneva" charset="-128"/>
          <a:cs typeface="Geneva" charset="0"/>
        </a:defRPr>
      </a:lvl4pPr>
      <a:lvl5pPr marL="2743131" indent="-304792" algn="l" rtl="0" eaLnBrk="0" fontAlgn="base" hangingPunct="0">
        <a:spcBef>
          <a:spcPct val="20000"/>
        </a:spcBef>
        <a:spcAft>
          <a:spcPct val="0"/>
        </a:spcAft>
        <a:buClr>
          <a:schemeClr val="tx1"/>
        </a:buClr>
        <a:buSzPct val="75000"/>
        <a:buFont typeface="Wingdings" charset="0"/>
        <a:buChar char="l"/>
        <a:defRPr sz="2667">
          <a:solidFill>
            <a:schemeClr val="tx1"/>
          </a:solidFill>
          <a:effectLst>
            <a:outerShdw blurRad="38100" dist="38100" dir="2700000" algn="tl">
              <a:srgbClr val="000000"/>
            </a:outerShdw>
          </a:effectLst>
          <a:latin typeface="+mn-lt"/>
          <a:ea typeface="Geneva" charset="-128"/>
          <a:cs typeface="Geneva" charset="0"/>
        </a:defRPr>
      </a:lvl5pPr>
      <a:lvl6pPr marL="3352716"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6pPr>
      <a:lvl7pPr marL="3962301"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7pPr>
      <a:lvl8pPr marL="4571886"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8pPr>
      <a:lvl9pPr marL="5181470"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7.jpg"/><Relationship Id="rId7" Type="http://schemas.openxmlformats.org/officeDocument/2006/relationships/image" Target="../media/image11.svg"/><Relationship Id="rId2"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xml"/><Relationship Id="rId4" Type="http://schemas.openxmlformats.org/officeDocument/2006/relationships/image" Target="../media/image35.sv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40.png"/></Relationships>
</file>

<file path=ppt/slides/_rels/slide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E773F8C-E31C-292E-7AF5-C279B1DB9F1A}"/>
              </a:ext>
            </a:extLst>
          </p:cNvPr>
          <p:cNvSpPr txBox="1"/>
          <p:nvPr/>
        </p:nvSpPr>
        <p:spPr>
          <a:xfrm>
            <a:off x="270933" y="1279168"/>
            <a:ext cx="12192000" cy="1323439"/>
          </a:xfrm>
          <a:prstGeom prst="rect">
            <a:avLst/>
          </a:prstGeom>
          <a:noFill/>
        </p:spPr>
        <p:txBody>
          <a:bodyPr wrap="square">
            <a:spAutoFit/>
          </a:bodyPr>
          <a:lstStyle/>
          <a:p>
            <a:pPr marL="0" marR="228600" lvl="0" indent="0" algn="l" defTabSz="914400" rtl="0" eaLnBrk="1" fontAlgn="auto" latinLnBrk="0" hangingPunct="1">
              <a:lnSpc>
                <a:spcPct val="100000"/>
              </a:lnSpc>
              <a:spcBef>
                <a:spcPts val="0"/>
              </a:spcBef>
              <a:spcAft>
                <a:spcPts val="0"/>
              </a:spcAft>
              <a:buClrTx/>
              <a:buSzTx/>
              <a:buFontTx/>
              <a:buNone/>
              <a:tabLst>
                <a:tab pos="3048000" algn="ctr"/>
                <a:tab pos="6134100" algn="r"/>
                <a:tab pos="3143250" algn="ctr"/>
                <a:tab pos="6134100" algn="r"/>
              </a:tabLst>
              <a:defRPr/>
            </a:pPr>
            <a:r>
              <a:rPr kumimoji="0" lang="en-US" sz="4800" b="1" i="0" u="none" strike="noStrike" kern="1200" cap="none" spc="0" normalizeH="0" baseline="0" noProof="0" dirty="0">
                <a:ln>
                  <a:noFill/>
                </a:ln>
                <a:solidFill>
                  <a:srgbClr val="FFFF00"/>
                </a:solidFill>
                <a:effectLst/>
                <a:uLnTx/>
                <a:uFillTx/>
                <a:latin typeface="Neue Haas Grotesk Text Pro"/>
                <a:ea typeface="Times New Roman" panose="02020603050405020304" pitchFamily="18" charset="0"/>
                <a:cs typeface="Arial" panose="020B0604020202020204" pitchFamily="34" charset="0"/>
              </a:rPr>
              <a:t>From Mystery to Manifest</a:t>
            </a:r>
            <a:endParaRPr kumimoji="0" lang="en-US" sz="3600" b="0" i="0" u="none" strike="noStrike" kern="1200" cap="none" spc="0" normalizeH="0" baseline="0" noProof="0" dirty="0">
              <a:ln>
                <a:noFill/>
              </a:ln>
              <a:solidFill>
                <a:srgbClr val="FFFF00"/>
              </a:solidFill>
              <a:effectLst/>
              <a:uLnTx/>
              <a:uFillTx/>
              <a:latin typeface="Neue Haas Grotesk Text Pro"/>
              <a:ea typeface="Times New Roman" panose="02020603050405020304" pitchFamily="18" charset="0"/>
              <a:cs typeface="+mn-cs"/>
            </a:endParaRPr>
          </a:p>
          <a:p>
            <a:pPr marL="0" marR="228600" lvl="0" indent="0" algn="l" defTabSz="914400" rtl="0" eaLnBrk="1" fontAlgn="auto" latinLnBrk="0" hangingPunct="1">
              <a:lnSpc>
                <a:spcPct val="100000"/>
              </a:lnSpc>
              <a:spcBef>
                <a:spcPts val="0"/>
              </a:spcBef>
              <a:spcAft>
                <a:spcPts val="0"/>
              </a:spcAft>
              <a:buClrTx/>
              <a:buSzTx/>
              <a:buFontTx/>
              <a:buNone/>
              <a:tabLst>
                <a:tab pos="3048000" algn="ctr"/>
                <a:tab pos="6134100" algn="r"/>
                <a:tab pos="3143250" algn="ctr"/>
                <a:tab pos="6134100" algn="r"/>
              </a:tabLst>
              <a:defRPr/>
            </a:pPr>
            <a:r>
              <a:rPr kumimoji="0" lang="en-US" sz="3200" b="1" i="1" u="none" strike="noStrike" kern="1200" cap="none" spc="0" normalizeH="0" baseline="0" noProof="0" dirty="0">
                <a:ln>
                  <a:noFill/>
                </a:ln>
                <a:solidFill>
                  <a:srgbClr val="FFFF00"/>
                </a:solidFill>
                <a:effectLst/>
                <a:uLnTx/>
                <a:uFillTx/>
                <a:latin typeface="Neue Haas Grotesk Text Pro"/>
                <a:ea typeface="Times New Roman" panose="02020603050405020304" pitchFamily="18" charset="0"/>
                <a:cs typeface="Arial" panose="020B0604020202020204" pitchFamily="34" charset="0"/>
              </a:rPr>
              <a:t>Ephesians 3:1-13</a:t>
            </a:r>
            <a:endParaRPr kumimoji="0" lang="en-US" sz="2800" b="0" i="0" u="none" strike="noStrike" kern="1200" cap="none" spc="0" normalizeH="0" baseline="0" noProof="0" dirty="0">
              <a:ln>
                <a:noFill/>
              </a:ln>
              <a:solidFill>
                <a:srgbClr val="FFFF00"/>
              </a:solidFill>
              <a:effectLst/>
              <a:uLnTx/>
              <a:uFillTx/>
              <a:latin typeface="Neue Haas Grotesk Text Pro"/>
              <a:ea typeface="Times New Roman" panose="02020603050405020304" pitchFamily="18" charset="0"/>
              <a:cs typeface="+mn-cs"/>
            </a:endParaRPr>
          </a:p>
        </p:txBody>
      </p:sp>
      <p:sp>
        <p:nvSpPr>
          <p:cNvPr id="5" name="Rectangle 4">
            <a:extLst>
              <a:ext uri="{FF2B5EF4-FFF2-40B4-BE49-F238E27FC236}">
                <a16:creationId xmlns:a16="http://schemas.microsoft.com/office/drawing/2014/main" id="{A29F5181-3507-CCC6-E854-E2948D61E832}"/>
              </a:ext>
            </a:extLst>
          </p:cNvPr>
          <p:cNvSpPr>
            <a:spLocks noChangeArrowheads="1"/>
          </p:cNvSpPr>
          <p:nvPr/>
        </p:nvSpPr>
        <p:spPr bwMode="auto">
          <a:xfrm>
            <a:off x="0" y="5325117"/>
            <a:ext cx="8906933" cy="1532883"/>
          </a:xfrm>
          <a:prstGeom prst="rect">
            <a:avLst/>
          </a:prstGeom>
          <a:noFill/>
          <a:ln w="9525">
            <a:noFill/>
            <a:miter lim="800000"/>
            <a:headEnd/>
            <a:tailEnd/>
          </a:ln>
          <a:effectLst/>
        </p:spPr>
        <p:txBody>
          <a:bodyPr lIns="91430" tIns="45715" rIns="91430" bIns="45715" anchor="ctr"/>
          <a:lstStyle/>
          <a:p>
            <a:pPr marL="0" marR="0" lvl="0" indent="0" algn="ctr" defTabSz="914300" rtl="0" eaLnBrk="1" fontAlgn="base" latinLnBrk="0" hangingPunct="1">
              <a:lnSpc>
                <a:spcPct val="100000"/>
              </a:lnSpc>
              <a:spcBef>
                <a:spcPct val="20000"/>
              </a:spcBef>
              <a:spcAft>
                <a:spcPts val="0"/>
              </a:spcAft>
              <a:buClr>
                <a:srgbClr val="FFCC00"/>
              </a:buClr>
              <a:buSzPct val="70000"/>
              <a:buFontTx/>
              <a:buNone/>
              <a:tabLst/>
              <a:defRPr/>
            </a:pPr>
            <a:r>
              <a:rPr kumimoji="0" lang="en-US"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Matthew Lyle </a:t>
            </a:r>
            <a:br>
              <a:rPr kumimoji="0" lang="en-US"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br>
            <a:r>
              <a:rPr kumimoji="0" lang="en-US"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at Crossroads International Church Singapore • CICFamily.com</a:t>
            </a:r>
            <a:br>
              <a:rPr kumimoji="0" lang="en-US"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br>
            <a:r>
              <a:rPr kumimoji="0" lang="en-US"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Uploaded by Dr. Rick Griffith • Jordan Evangelical Theological Seminary</a:t>
            </a:r>
            <a:br>
              <a:rPr kumimoji="0" lang="en-US"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br>
            <a:r>
              <a:rPr kumimoji="0" lang="en-US"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Files in many languages for free download at BibleStudyDownloads.org</a:t>
            </a:r>
          </a:p>
        </p:txBody>
      </p:sp>
    </p:spTree>
    <p:extLst>
      <p:ext uri="{BB962C8B-B14F-4D97-AF65-F5344CB8AC3E}">
        <p14:creationId xmlns:p14="http://schemas.microsoft.com/office/powerpoint/2010/main" val="1863108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5451F3-F1D9-9F94-33B6-A19BF90E6458}"/>
            </a:ext>
          </a:extLst>
        </p:cNvPr>
        <p:cNvGrpSpPr/>
        <p:nvPr/>
      </p:nvGrpSpPr>
      <p:grpSpPr>
        <a:xfrm>
          <a:off x="0" y="0"/>
          <a:ext cx="0" cy="0"/>
          <a:chOff x="0" y="0"/>
          <a:chExt cx="0" cy="0"/>
        </a:xfrm>
      </p:grpSpPr>
      <p:pic>
        <p:nvPicPr>
          <p:cNvPr id="7" name="Picture 6" descr="A red circle with white text&#10;&#10;AI-generated content may be incorrect.">
            <a:extLst>
              <a:ext uri="{FF2B5EF4-FFF2-40B4-BE49-F238E27FC236}">
                <a16:creationId xmlns:a16="http://schemas.microsoft.com/office/drawing/2014/main" id="{8C195215-2157-59F7-B729-900A48751CD6}"/>
              </a:ext>
            </a:extLst>
          </p:cNvPr>
          <p:cNvPicPr>
            <a:picLocks noChangeAspect="1"/>
          </p:cNvPicPr>
          <p:nvPr/>
        </p:nvPicPr>
        <p:blipFill>
          <a:blip r:embed="rId2">
            <a:clrChange>
              <a:clrFrom>
                <a:srgbClr val="E8E8E8"/>
              </a:clrFrom>
              <a:clrTo>
                <a:srgbClr val="E8E8E8">
                  <a:alpha val="0"/>
                </a:srgbClr>
              </a:clrTo>
            </a:clrChange>
            <a:extLst>
              <a:ext uri="{28A0092B-C50C-407E-A947-70E740481C1C}">
                <a14:useLocalDpi xmlns:a14="http://schemas.microsoft.com/office/drawing/2010/main" val="0"/>
              </a:ext>
            </a:extLst>
          </a:blip>
          <a:stretch>
            <a:fillRect/>
          </a:stretch>
        </p:blipFill>
        <p:spPr>
          <a:xfrm>
            <a:off x="0" y="0"/>
            <a:ext cx="1250143" cy="1328698"/>
          </a:xfrm>
          <a:prstGeom prst="rect">
            <a:avLst/>
          </a:prstGeom>
        </p:spPr>
      </p:pic>
      <p:sp>
        <p:nvSpPr>
          <p:cNvPr id="2" name="TextBox 1">
            <a:extLst>
              <a:ext uri="{FF2B5EF4-FFF2-40B4-BE49-F238E27FC236}">
                <a16:creationId xmlns:a16="http://schemas.microsoft.com/office/drawing/2014/main" id="{060C0C23-1D6E-7223-82A3-C536A2FF4626}"/>
              </a:ext>
            </a:extLst>
          </p:cNvPr>
          <p:cNvSpPr txBox="1"/>
          <p:nvPr/>
        </p:nvSpPr>
        <p:spPr>
          <a:xfrm>
            <a:off x="0" y="1455174"/>
            <a:ext cx="12192000" cy="969496"/>
          </a:xfrm>
          <a:prstGeom prst="rect">
            <a:avLst/>
          </a:prstGeom>
          <a:solidFill>
            <a:srgbClr val="EC193A"/>
          </a:solidFill>
        </p:spPr>
        <p:txBody>
          <a:bodyPr wrap="square" rtlCol="0">
            <a:spAutoFit/>
          </a:bodyPr>
          <a:lstStyle/>
          <a:p>
            <a:endParaRPr lang="en-US" sz="1000" dirty="0">
              <a:solidFill>
                <a:schemeClr val="bg1"/>
              </a:solidFill>
            </a:endParaRPr>
          </a:p>
          <a:p>
            <a:r>
              <a:rPr lang="en-US" sz="3600" b="1" dirty="0">
                <a:solidFill>
                  <a:schemeClr val="bg1"/>
                </a:solidFill>
              </a:rPr>
              <a:t>Frequently Asked Questions</a:t>
            </a:r>
          </a:p>
          <a:p>
            <a:endParaRPr lang="en-US" sz="1100" dirty="0">
              <a:solidFill>
                <a:schemeClr val="bg1"/>
              </a:solidFill>
            </a:endParaRPr>
          </a:p>
        </p:txBody>
      </p:sp>
      <p:sp>
        <p:nvSpPr>
          <p:cNvPr id="4" name="TextBox 3">
            <a:extLst>
              <a:ext uri="{FF2B5EF4-FFF2-40B4-BE49-F238E27FC236}">
                <a16:creationId xmlns:a16="http://schemas.microsoft.com/office/drawing/2014/main" id="{F76F6B9D-35CD-444D-68EE-42A5833D1A7A}"/>
              </a:ext>
            </a:extLst>
          </p:cNvPr>
          <p:cNvSpPr txBox="1"/>
          <p:nvPr/>
        </p:nvSpPr>
        <p:spPr>
          <a:xfrm>
            <a:off x="1482213" y="479683"/>
            <a:ext cx="10709787" cy="369332"/>
          </a:xfrm>
          <a:prstGeom prst="rect">
            <a:avLst/>
          </a:prstGeom>
          <a:noFill/>
        </p:spPr>
        <p:txBody>
          <a:bodyPr wrap="square">
            <a:spAutoFit/>
          </a:bodyPr>
          <a:lstStyle/>
          <a:p>
            <a:r>
              <a:rPr lang="en-US" dirty="0"/>
              <a:t>About SG60   What's On   Initiatives   Care &amp; Share   Partner Us   SG60 Stories  FAQ   Media</a:t>
            </a:r>
          </a:p>
        </p:txBody>
      </p:sp>
      <p:sp>
        <p:nvSpPr>
          <p:cNvPr id="8" name="TextBox 7">
            <a:extLst>
              <a:ext uri="{FF2B5EF4-FFF2-40B4-BE49-F238E27FC236}">
                <a16:creationId xmlns:a16="http://schemas.microsoft.com/office/drawing/2014/main" id="{BEA8019B-7B3E-2AEE-EE1C-64EB13DF85E4}"/>
              </a:ext>
            </a:extLst>
          </p:cNvPr>
          <p:cNvSpPr txBox="1"/>
          <p:nvPr/>
        </p:nvSpPr>
        <p:spPr>
          <a:xfrm>
            <a:off x="154856" y="2694643"/>
            <a:ext cx="12037143" cy="3785652"/>
          </a:xfrm>
          <a:prstGeom prst="rect">
            <a:avLst/>
          </a:prstGeom>
          <a:noFill/>
        </p:spPr>
        <p:txBody>
          <a:bodyPr wrap="square">
            <a:spAutoFit/>
          </a:bodyPr>
          <a:lstStyle/>
          <a:p>
            <a:pPr algn="l">
              <a:buNone/>
            </a:pPr>
            <a:r>
              <a:rPr lang="en-US" sz="3600" b="0" i="0" dirty="0">
                <a:solidFill>
                  <a:srgbClr val="CA0119"/>
                </a:solidFill>
                <a:effectLst/>
                <a:latin typeface="Lato" panose="020F0502020204030203" pitchFamily="34" charset="0"/>
              </a:rPr>
              <a:t>1. What is SG60?</a:t>
            </a:r>
          </a:p>
          <a:p>
            <a:pPr algn="l">
              <a:buNone/>
            </a:pPr>
            <a:r>
              <a:rPr lang="en-US" b="0" i="0" dirty="0">
                <a:solidFill>
                  <a:srgbClr val="484848"/>
                </a:solidFill>
                <a:effectLst/>
                <a:latin typeface="Lato" panose="020F0502020204030203" pitchFamily="34" charset="0"/>
              </a:rPr>
              <a:t>SG60 is a nationwide effort to celebrate the next chapter of our nation-building journey. Over the past 60 years, Singapore has survived and prospered against the odds. Our diamond jubilee is an opportune time to reflect on our journey as a nation and rally Singaporeans to contribute to our shared future. </a:t>
            </a:r>
          </a:p>
          <a:p>
            <a:pPr algn="l">
              <a:buNone/>
            </a:pPr>
            <a:endParaRPr lang="en-US" b="0" i="0" dirty="0">
              <a:solidFill>
                <a:srgbClr val="484848"/>
              </a:solidFill>
              <a:effectLst/>
              <a:latin typeface="Lato" panose="020F0502020204030203" pitchFamily="34" charset="0"/>
            </a:endParaRPr>
          </a:p>
          <a:p>
            <a:pPr algn="l">
              <a:buNone/>
            </a:pPr>
            <a:r>
              <a:rPr lang="en-US" b="0" i="0" dirty="0">
                <a:solidFill>
                  <a:srgbClr val="484848"/>
                </a:solidFill>
                <a:effectLst/>
                <a:latin typeface="Lato" panose="020F0502020204030203" pitchFamily="34" charset="0"/>
              </a:rPr>
              <a:t>Following from the Forward SG exercise, this is also an opportunity for us to redefine our social compact by </a:t>
            </a:r>
            <a:r>
              <a:rPr lang="en-US" sz="3200" b="0" i="0" dirty="0">
                <a:solidFill>
                  <a:srgbClr val="484848"/>
                </a:solidFill>
                <a:effectLst/>
                <a:latin typeface="Lato" panose="020F0502020204030203" pitchFamily="34" charset="0"/>
              </a:rPr>
              <a:t>reaffirming the shared commitment Singaporeans have </a:t>
            </a:r>
          </a:p>
          <a:p>
            <a:pPr marL="457200" indent="-457200" algn="l">
              <a:buFont typeface="Arial" panose="020B0604020202020204" pitchFamily="34" charset="0"/>
              <a:buChar char="•"/>
            </a:pPr>
            <a:r>
              <a:rPr lang="en-US" sz="3200" b="0" i="0" dirty="0">
                <a:solidFill>
                  <a:srgbClr val="484848"/>
                </a:solidFill>
                <a:effectLst/>
                <a:latin typeface="Lato" panose="020F0502020204030203" pitchFamily="34" charset="0"/>
              </a:rPr>
              <a:t>to each other </a:t>
            </a:r>
          </a:p>
          <a:p>
            <a:pPr marL="457200" indent="-457200" algn="l">
              <a:buFont typeface="Arial" panose="020B0604020202020204" pitchFamily="34" charset="0"/>
              <a:buChar char="•"/>
            </a:pPr>
            <a:r>
              <a:rPr lang="en-US" sz="3200" b="0" i="0" dirty="0">
                <a:solidFill>
                  <a:srgbClr val="484848"/>
                </a:solidFill>
                <a:effectLst/>
                <a:latin typeface="Lato" panose="020F0502020204030203" pitchFamily="34" charset="0"/>
              </a:rPr>
              <a:t>and the nation</a:t>
            </a:r>
            <a:r>
              <a:rPr lang="en-US" b="0" i="0" dirty="0">
                <a:solidFill>
                  <a:srgbClr val="484848"/>
                </a:solidFill>
                <a:effectLst/>
                <a:latin typeface="Lato" panose="020F0502020204030203" pitchFamily="34" charset="0"/>
              </a:rPr>
              <a:t>, </a:t>
            </a:r>
          </a:p>
          <a:p>
            <a:pPr algn="l">
              <a:buNone/>
            </a:pPr>
            <a:r>
              <a:rPr lang="en-US" b="0" i="0" dirty="0">
                <a:solidFill>
                  <a:srgbClr val="484848"/>
                </a:solidFill>
                <a:effectLst/>
                <a:latin typeface="Lato" panose="020F0502020204030203" pitchFamily="34" charset="0"/>
              </a:rPr>
              <a:t>and to build a stronger society that we are proud to call home. </a:t>
            </a:r>
          </a:p>
        </p:txBody>
      </p:sp>
      <p:sp>
        <p:nvSpPr>
          <p:cNvPr id="9" name="Arrow: Left-Right 8">
            <a:extLst>
              <a:ext uri="{FF2B5EF4-FFF2-40B4-BE49-F238E27FC236}">
                <a16:creationId xmlns:a16="http://schemas.microsoft.com/office/drawing/2014/main" id="{3D6CBA8D-CF7E-4871-599B-8BC6D8B93D7C}"/>
              </a:ext>
            </a:extLst>
          </p:cNvPr>
          <p:cNvSpPr/>
          <p:nvPr/>
        </p:nvSpPr>
        <p:spPr>
          <a:xfrm>
            <a:off x="3380914" y="5320813"/>
            <a:ext cx="728201" cy="196645"/>
          </a:xfrm>
          <a:prstGeom prst="leftRightArrow">
            <a:avLst/>
          </a:prstGeom>
          <a:solidFill>
            <a:srgbClr val="EC193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Left-Right 9">
            <a:extLst>
              <a:ext uri="{FF2B5EF4-FFF2-40B4-BE49-F238E27FC236}">
                <a16:creationId xmlns:a16="http://schemas.microsoft.com/office/drawing/2014/main" id="{C3FD72FD-06D6-E0CF-1F26-06CFC0301433}"/>
              </a:ext>
            </a:extLst>
          </p:cNvPr>
          <p:cNvSpPr/>
          <p:nvPr/>
        </p:nvSpPr>
        <p:spPr>
          <a:xfrm rot="5400000">
            <a:off x="3460453" y="5768682"/>
            <a:ext cx="569120" cy="196645"/>
          </a:xfrm>
          <a:prstGeom prst="leftRightArrow">
            <a:avLst/>
          </a:prstGeom>
          <a:solidFill>
            <a:srgbClr val="EC193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09628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4D370B3-2F12-0FD9-18E3-4941D2F28F7C}"/>
              </a:ext>
            </a:extLst>
          </p:cNvPr>
          <p:cNvSpPr txBox="1"/>
          <p:nvPr/>
        </p:nvSpPr>
        <p:spPr>
          <a:xfrm>
            <a:off x="396815" y="672860"/>
            <a:ext cx="11257303" cy="3785652"/>
          </a:xfrm>
          <a:prstGeom prst="rect">
            <a:avLst/>
          </a:prstGeom>
          <a:noFill/>
        </p:spPr>
        <p:txBody>
          <a:bodyPr wrap="square">
            <a:spAutoFit/>
          </a:bodyPr>
          <a:lstStyle/>
          <a:p>
            <a:r>
              <a:rPr lang="en-US" sz="4400" b="1" dirty="0"/>
              <a:t>Christian ‘mysteries’ are truths which, although beyond human discovery, have been revealed by God and so now belong openly to the whole church.</a:t>
            </a:r>
          </a:p>
          <a:p>
            <a:pPr lvl="1"/>
            <a:r>
              <a:rPr lang="en-US" sz="3200" dirty="0"/>
              <a:t> Stott, J. R. W. (1979).  (p. 116). InterVarsity Press. God’s new society: the message of Ephesians (p. 116). </a:t>
            </a:r>
          </a:p>
        </p:txBody>
      </p:sp>
    </p:spTree>
    <p:extLst>
      <p:ext uri="{BB962C8B-B14F-4D97-AF65-F5344CB8AC3E}">
        <p14:creationId xmlns:p14="http://schemas.microsoft.com/office/powerpoint/2010/main" val="256259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line drawing of a screw&#10;&#10;AI-generated content may be incorrect.">
            <a:extLst>
              <a:ext uri="{FF2B5EF4-FFF2-40B4-BE49-F238E27FC236}">
                <a16:creationId xmlns:a16="http://schemas.microsoft.com/office/drawing/2014/main" id="{34EB2CFE-865A-E423-523E-7BC714094469}"/>
              </a:ext>
            </a:extLst>
          </p:cNvPr>
          <p:cNvPicPr>
            <a:picLocks noChangeAspect="1"/>
          </p:cNvPicPr>
          <p:nvPr/>
        </p:nvPicPr>
        <p:blipFill>
          <a:blip r:embed="rId2">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a:off x="347662" y="2443570"/>
            <a:ext cx="11496675" cy="1970859"/>
          </a:xfrm>
          <a:prstGeom prst="rect">
            <a:avLst/>
          </a:prstGeom>
        </p:spPr>
      </p:pic>
      <p:sp>
        <p:nvSpPr>
          <p:cNvPr id="7" name="TextBox 6">
            <a:extLst>
              <a:ext uri="{FF2B5EF4-FFF2-40B4-BE49-F238E27FC236}">
                <a16:creationId xmlns:a16="http://schemas.microsoft.com/office/drawing/2014/main" id="{159D28D5-A354-FAEC-348D-4B0FC515E19B}"/>
              </a:ext>
            </a:extLst>
          </p:cNvPr>
          <p:cNvSpPr txBox="1"/>
          <p:nvPr/>
        </p:nvSpPr>
        <p:spPr>
          <a:xfrm>
            <a:off x="1417320" y="4823371"/>
            <a:ext cx="10427017" cy="1200329"/>
          </a:xfrm>
          <a:prstGeom prst="rect">
            <a:avLst/>
          </a:prstGeom>
          <a:noFill/>
        </p:spPr>
        <p:txBody>
          <a:bodyPr wrap="square">
            <a:spAutoFit/>
          </a:bodyPr>
          <a:lstStyle/>
          <a:p>
            <a:r>
              <a:rPr lang="en-US" sz="3600" dirty="0"/>
              <a:t>Gen 3:15 – He shall bruise your head, </a:t>
            </a:r>
          </a:p>
          <a:p>
            <a:r>
              <a:rPr lang="en-US" sz="3600" dirty="0"/>
              <a:t>                   and you shall bruise his heel.</a:t>
            </a:r>
          </a:p>
        </p:txBody>
      </p:sp>
      <p:sp>
        <p:nvSpPr>
          <p:cNvPr id="8" name="Star: 5 Points 7">
            <a:extLst>
              <a:ext uri="{FF2B5EF4-FFF2-40B4-BE49-F238E27FC236}">
                <a16:creationId xmlns:a16="http://schemas.microsoft.com/office/drawing/2014/main" id="{BB8E42E6-96A6-8DC4-D2AF-DA39CE1ACE43}"/>
              </a:ext>
            </a:extLst>
          </p:cNvPr>
          <p:cNvSpPr/>
          <p:nvPr/>
        </p:nvSpPr>
        <p:spPr>
          <a:xfrm>
            <a:off x="1120140" y="1794510"/>
            <a:ext cx="708660" cy="649060"/>
          </a:xfrm>
          <a:prstGeom prst="star5">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642E206C-05F5-33D1-9160-9FAFB2800588}"/>
              </a:ext>
            </a:extLst>
          </p:cNvPr>
          <p:cNvSpPr txBox="1">
            <a:spLocks/>
          </p:cNvSpPr>
          <p:nvPr/>
        </p:nvSpPr>
        <p:spPr>
          <a:xfrm>
            <a:off x="476250" y="658813"/>
            <a:ext cx="11496675" cy="1017587"/>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kern="1200" cap="all" baseline="0">
                <a:solidFill>
                  <a:schemeClr val="tx1"/>
                </a:solidFill>
                <a:latin typeface="+mj-lt"/>
                <a:ea typeface="+mj-ea"/>
                <a:cs typeface="+mj-cs"/>
              </a:defRPr>
            </a:lvl1pPr>
          </a:lstStyle>
          <a:p>
            <a:pPr algn="ctr"/>
            <a:r>
              <a:rPr lang="en-US" sz="6000" b="1" dirty="0">
                <a:effectLst/>
              </a:rPr>
              <a:t>God’s Plan</a:t>
            </a:r>
            <a:endParaRPr lang="en-US" sz="6000" dirty="0">
              <a:effectLst/>
            </a:endParaRPr>
          </a:p>
        </p:txBody>
      </p:sp>
    </p:spTree>
    <p:extLst>
      <p:ext uri="{BB962C8B-B14F-4D97-AF65-F5344CB8AC3E}">
        <p14:creationId xmlns:p14="http://schemas.microsoft.com/office/powerpoint/2010/main" val="680494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E76840-2F52-9BB7-44CC-169355C658B0}"/>
            </a:ext>
          </a:extLst>
        </p:cNvPr>
        <p:cNvGrpSpPr/>
        <p:nvPr/>
      </p:nvGrpSpPr>
      <p:grpSpPr>
        <a:xfrm>
          <a:off x="0" y="0"/>
          <a:ext cx="0" cy="0"/>
          <a:chOff x="0" y="0"/>
          <a:chExt cx="0" cy="0"/>
        </a:xfrm>
      </p:grpSpPr>
      <p:pic>
        <p:nvPicPr>
          <p:cNvPr id="5" name="Picture 4" descr="A white line drawing of a screw&#10;&#10;AI-generated content may be incorrect.">
            <a:extLst>
              <a:ext uri="{FF2B5EF4-FFF2-40B4-BE49-F238E27FC236}">
                <a16:creationId xmlns:a16="http://schemas.microsoft.com/office/drawing/2014/main" id="{6E9495E8-84A1-E829-136E-5C20C91917B2}"/>
              </a:ext>
            </a:extLst>
          </p:cNvPr>
          <p:cNvPicPr>
            <a:picLocks noChangeAspect="1"/>
          </p:cNvPicPr>
          <p:nvPr/>
        </p:nvPicPr>
        <p:blipFill>
          <a:blip r:embed="rId2">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a:off x="347662" y="2443570"/>
            <a:ext cx="11496675" cy="1970859"/>
          </a:xfrm>
          <a:prstGeom prst="rect">
            <a:avLst/>
          </a:prstGeom>
        </p:spPr>
      </p:pic>
      <p:sp>
        <p:nvSpPr>
          <p:cNvPr id="3" name="TextBox 2">
            <a:extLst>
              <a:ext uri="{FF2B5EF4-FFF2-40B4-BE49-F238E27FC236}">
                <a16:creationId xmlns:a16="http://schemas.microsoft.com/office/drawing/2014/main" id="{8605F4A5-6577-E735-7CF1-D0CD1FB552EE}"/>
              </a:ext>
            </a:extLst>
          </p:cNvPr>
          <p:cNvSpPr txBox="1"/>
          <p:nvPr/>
        </p:nvSpPr>
        <p:spPr>
          <a:xfrm>
            <a:off x="1268730" y="4823371"/>
            <a:ext cx="10427017" cy="1200329"/>
          </a:xfrm>
          <a:prstGeom prst="rect">
            <a:avLst/>
          </a:prstGeom>
          <a:noFill/>
        </p:spPr>
        <p:txBody>
          <a:bodyPr wrap="square">
            <a:spAutoFit/>
          </a:bodyPr>
          <a:lstStyle/>
          <a:p>
            <a:r>
              <a:rPr lang="en-US" sz="3600" dirty="0"/>
              <a:t>Gen 12:1–3 – In you all the families of the earth </a:t>
            </a:r>
          </a:p>
          <a:p>
            <a:r>
              <a:rPr lang="en-US" sz="3600" dirty="0"/>
              <a:t>                      shall be blessed.</a:t>
            </a:r>
          </a:p>
        </p:txBody>
      </p:sp>
      <p:sp>
        <p:nvSpPr>
          <p:cNvPr id="4" name="Star: 5 Points 3">
            <a:extLst>
              <a:ext uri="{FF2B5EF4-FFF2-40B4-BE49-F238E27FC236}">
                <a16:creationId xmlns:a16="http://schemas.microsoft.com/office/drawing/2014/main" id="{9253AD84-E6A2-DC65-7266-9A7B6054618C}"/>
              </a:ext>
            </a:extLst>
          </p:cNvPr>
          <p:cNvSpPr/>
          <p:nvPr/>
        </p:nvSpPr>
        <p:spPr>
          <a:xfrm>
            <a:off x="2068830" y="1879828"/>
            <a:ext cx="708660" cy="649060"/>
          </a:xfrm>
          <a:prstGeom prst="star5">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7CA60940-BD93-58EF-4100-9E942DDA3DF7}"/>
              </a:ext>
            </a:extLst>
          </p:cNvPr>
          <p:cNvSpPr txBox="1">
            <a:spLocks/>
          </p:cNvSpPr>
          <p:nvPr/>
        </p:nvSpPr>
        <p:spPr>
          <a:xfrm>
            <a:off x="476250" y="658813"/>
            <a:ext cx="11496675" cy="1017587"/>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kern="1200" cap="all" baseline="0">
                <a:solidFill>
                  <a:schemeClr val="tx1"/>
                </a:solidFill>
                <a:latin typeface="+mj-lt"/>
                <a:ea typeface="+mj-ea"/>
                <a:cs typeface="+mj-cs"/>
              </a:defRPr>
            </a:lvl1pPr>
          </a:lstStyle>
          <a:p>
            <a:pPr algn="ctr"/>
            <a:r>
              <a:rPr lang="en-US" sz="6000" b="1" dirty="0">
                <a:effectLst/>
              </a:rPr>
              <a:t>God’s Plan</a:t>
            </a:r>
            <a:endParaRPr lang="en-US" sz="6000" dirty="0">
              <a:effectLst/>
            </a:endParaRPr>
          </a:p>
        </p:txBody>
      </p:sp>
    </p:spTree>
    <p:extLst>
      <p:ext uri="{BB962C8B-B14F-4D97-AF65-F5344CB8AC3E}">
        <p14:creationId xmlns:p14="http://schemas.microsoft.com/office/powerpoint/2010/main" val="31345905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24B8C8-D005-7E4E-960E-15E06D65317F}"/>
            </a:ext>
          </a:extLst>
        </p:cNvPr>
        <p:cNvGrpSpPr/>
        <p:nvPr/>
      </p:nvGrpSpPr>
      <p:grpSpPr>
        <a:xfrm>
          <a:off x="0" y="0"/>
          <a:ext cx="0" cy="0"/>
          <a:chOff x="0" y="0"/>
          <a:chExt cx="0" cy="0"/>
        </a:xfrm>
      </p:grpSpPr>
      <p:pic>
        <p:nvPicPr>
          <p:cNvPr id="5" name="Picture 4" descr="A white line drawing of a screw&#10;&#10;AI-generated content may be incorrect.">
            <a:extLst>
              <a:ext uri="{FF2B5EF4-FFF2-40B4-BE49-F238E27FC236}">
                <a16:creationId xmlns:a16="http://schemas.microsoft.com/office/drawing/2014/main" id="{F514A8E5-DFAE-0EFB-6A14-042A90D44466}"/>
              </a:ext>
            </a:extLst>
          </p:cNvPr>
          <p:cNvPicPr>
            <a:picLocks noChangeAspect="1"/>
          </p:cNvPicPr>
          <p:nvPr/>
        </p:nvPicPr>
        <p:blipFill>
          <a:blip r:embed="rId2">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a:off x="347662" y="2443570"/>
            <a:ext cx="11496675" cy="1970859"/>
          </a:xfrm>
          <a:prstGeom prst="rect">
            <a:avLst/>
          </a:prstGeom>
        </p:spPr>
      </p:pic>
      <p:sp>
        <p:nvSpPr>
          <p:cNvPr id="3" name="TextBox 2">
            <a:extLst>
              <a:ext uri="{FF2B5EF4-FFF2-40B4-BE49-F238E27FC236}">
                <a16:creationId xmlns:a16="http://schemas.microsoft.com/office/drawing/2014/main" id="{CD04A081-8AC6-5318-399E-C451491C3239}"/>
              </a:ext>
            </a:extLst>
          </p:cNvPr>
          <p:cNvSpPr txBox="1"/>
          <p:nvPr/>
        </p:nvSpPr>
        <p:spPr>
          <a:xfrm>
            <a:off x="347662" y="4846231"/>
            <a:ext cx="11496675" cy="1200329"/>
          </a:xfrm>
          <a:prstGeom prst="rect">
            <a:avLst/>
          </a:prstGeom>
          <a:noFill/>
        </p:spPr>
        <p:txBody>
          <a:bodyPr wrap="square">
            <a:spAutoFit/>
          </a:bodyPr>
          <a:lstStyle/>
          <a:p>
            <a:r>
              <a:rPr lang="en-US" sz="3600" dirty="0"/>
              <a:t>Isaiah 49:6 – I will make you as a light for the nations, that my salvation may reach to the end of the earth.</a:t>
            </a:r>
          </a:p>
        </p:txBody>
      </p:sp>
      <p:sp>
        <p:nvSpPr>
          <p:cNvPr id="4" name="Star: 5 Points 3">
            <a:extLst>
              <a:ext uri="{FF2B5EF4-FFF2-40B4-BE49-F238E27FC236}">
                <a16:creationId xmlns:a16="http://schemas.microsoft.com/office/drawing/2014/main" id="{0E41DD82-3348-5DA7-6470-64DEB3ED99AF}"/>
              </a:ext>
            </a:extLst>
          </p:cNvPr>
          <p:cNvSpPr/>
          <p:nvPr/>
        </p:nvSpPr>
        <p:spPr>
          <a:xfrm>
            <a:off x="6915150" y="1879828"/>
            <a:ext cx="708660" cy="649060"/>
          </a:xfrm>
          <a:prstGeom prst="star5">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57C5E37E-6535-4337-E26E-E826D6D3ED61}"/>
              </a:ext>
            </a:extLst>
          </p:cNvPr>
          <p:cNvSpPr txBox="1">
            <a:spLocks/>
          </p:cNvSpPr>
          <p:nvPr/>
        </p:nvSpPr>
        <p:spPr>
          <a:xfrm>
            <a:off x="476250" y="658813"/>
            <a:ext cx="11496675" cy="1017587"/>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kern="1200" cap="all" baseline="0">
                <a:solidFill>
                  <a:schemeClr val="tx1"/>
                </a:solidFill>
                <a:latin typeface="+mj-lt"/>
                <a:ea typeface="+mj-ea"/>
                <a:cs typeface="+mj-cs"/>
              </a:defRPr>
            </a:lvl1pPr>
          </a:lstStyle>
          <a:p>
            <a:pPr algn="ctr"/>
            <a:r>
              <a:rPr lang="en-US" sz="6000" b="1" dirty="0">
                <a:effectLst/>
              </a:rPr>
              <a:t>God’s Plan</a:t>
            </a:r>
            <a:endParaRPr lang="en-US" sz="6000" dirty="0">
              <a:effectLst/>
            </a:endParaRPr>
          </a:p>
        </p:txBody>
      </p:sp>
    </p:spTree>
    <p:extLst>
      <p:ext uri="{BB962C8B-B14F-4D97-AF65-F5344CB8AC3E}">
        <p14:creationId xmlns:p14="http://schemas.microsoft.com/office/powerpoint/2010/main" val="11665394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122961-463E-9538-ADBF-A1A59B9E662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F39EBB-681E-F636-16AF-5DD2F20B2538}"/>
              </a:ext>
            </a:extLst>
          </p:cNvPr>
          <p:cNvSpPr txBox="1">
            <a:spLocks/>
          </p:cNvSpPr>
          <p:nvPr/>
        </p:nvSpPr>
        <p:spPr>
          <a:xfrm>
            <a:off x="476250" y="658813"/>
            <a:ext cx="11496675" cy="1017587"/>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kern="1200" cap="all" baseline="0">
                <a:solidFill>
                  <a:schemeClr val="tx1"/>
                </a:solidFill>
                <a:latin typeface="+mj-lt"/>
                <a:ea typeface="+mj-ea"/>
                <a:cs typeface="+mj-cs"/>
              </a:defRPr>
            </a:lvl1pPr>
          </a:lstStyle>
          <a:p>
            <a:pPr algn="ctr"/>
            <a:r>
              <a:rPr lang="en-US" sz="6000" b="1" dirty="0">
                <a:effectLst/>
              </a:rPr>
              <a:t>God’s Plan</a:t>
            </a:r>
            <a:endParaRPr lang="en-US" sz="6000" dirty="0">
              <a:effectLst/>
            </a:endParaRPr>
          </a:p>
        </p:txBody>
      </p:sp>
      <p:pic>
        <p:nvPicPr>
          <p:cNvPr id="5" name="Picture 4" descr="A white line drawing of a screw&#10;&#10;AI-generated content may be incorrect.">
            <a:extLst>
              <a:ext uri="{FF2B5EF4-FFF2-40B4-BE49-F238E27FC236}">
                <a16:creationId xmlns:a16="http://schemas.microsoft.com/office/drawing/2014/main" id="{355DE4BD-A08A-E31E-ED25-FA39EF19115A}"/>
              </a:ext>
            </a:extLst>
          </p:cNvPr>
          <p:cNvPicPr>
            <a:picLocks noChangeAspect="1"/>
          </p:cNvPicPr>
          <p:nvPr/>
        </p:nvPicPr>
        <p:blipFill>
          <a:blip r:embed="rId2">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a:off x="347662" y="2443570"/>
            <a:ext cx="11496675" cy="1970859"/>
          </a:xfrm>
          <a:prstGeom prst="rect">
            <a:avLst/>
          </a:prstGeom>
        </p:spPr>
      </p:pic>
      <p:sp>
        <p:nvSpPr>
          <p:cNvPr id="3" name="TextBox 2">
            <a:extLst>
              <a:ext uri="{FF2B5EF4-FFF2-40B4-BE49-F238E27FC236}">
                <a16:creationId xmlns:a16="http://schemas.microsoft.com/office/drawing/2014/main" id="{630E988E-683D-7AC0-96E9-7DC72A7E0F3B}"/>
              </a:ext>
            </a:extLst>
          </p:cNvPr>
          <p:cNvSpPr txBox="1"/>
          <p:nvPr/>
        </p:nvSpPr>
        <p:spPr>
          <a:xfrm>
            <a:off x="219074" y="4320669"/>
            <a:ext cx="11873866" cy="2062103"/>
          </a:xfrm>
          <a:prstGeom prst="rect">
            <a:avLst/>
          </a:prstGeom>
          <a:noFill/>
        </p:spPr>
        <p:txBody>
          <a:bodyPr wrap="square">
            <a:spAutoFit/>
          </a:bodyPr>
          <a:lstStyle/>
          <a:p>
            <a:r>
              <a:rPr lang="en-US" sz="3200" dirty="0"/>
              <a:t>Rev 7:9-10 – After this I looked, and behold, a great multitude that no one could count, from every tribe, tongue, and nation, . . . crying out with a loud voice, “Salvation belongs to our God who sits on the throne, and to the Lamb!” </a:t>
            </a:r>
          </a:p>
        </p:txBody>
      </p:sp>
      <p:sp>
        <p:nvSpPr>
          <p:cNvPr id="4" name="Star: 5 Points 3">
            <a:extLst>
              <a:ext uri="{FF2B5EF4-FFF2-40B4-BE49-F238E27FC236}">
                <a16:creationId xmlns:a16="http://schemas.microsoft.com/office/drawing/2014/main" id="{5B336D5D-3347-1AB2-EFD5-E342E203E6C1}"/>
              </a:ext>
            </a:extLst>
          </p:cNvPr>
          <p:cNvSpPr/>
          <p:nvPr/>
        </p:nvSpPr>
        <p:spPr>
          <a:xfrm>
            <a:off x="10687050" y="2011680"/>
            <a:ext cx="708660" cy="649060"/>
          </a:xfrm>
          <a:prstGeom prst="star5">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49989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189D6D7-B98F-8B72-73AA-E71032028647}"/>
              </a:ext>
            </a:extLst>
          </p:cNvPr>
          <p:cNvSpPr txBox="1"/>
          <p:nvPr/>
        </p:nvSpPr>
        <p:spPr>
          <a:xfrm>
            <a:off x="266700" y="302107"/>
            <a:ext cx="11303000" cy="2704330"/>
          </a:xfrm>
          <a:prstGeom prst="rect">
            <a:avLst/>
          </a:prstGeom>
          <a:noFill/>
        </p:spPr>
        <p:txBody>
          <a:bodyPr wrap="square">
            <a:spAutoFit/>
          </a:bodyPr>
          <a:lstStyle/>
          <a:p>
            <a:pPr marL="914400" marR="0" indent="-914400">
              <a:lnSpc>
                <a:spcPct val="107000"/>
              </a:lnSpc>
              <a:buNone/>
              <a:tabLst>
                <a:tab pos="457200" algn="l"/>
              </a:tabLst>
            </a:pPr>
            <a:r>
              <a:rPr lang="en-US" sz="4000" dirty="0">
                <a:latin typeface="ADLaM Display" panose="02010000000000000000" pitchFamily="2" charset="0"/>
                <a:ea typeface="ADLaM Display" panose="02010000000000000000" pitchFamily="2" charset="0"/>
                <a:cs typeface="ADLaM Display" panose="02010000000000000000" pitchFamily="2" charset="0"/>
              </a:rPr>
              <a:t>Q:	</a:t>
            </a:r>
            <a:r>
              <a:rPr lang="en-US" sz="4000" dirty="0">
                <a:effectLst/>
                <a:latin typeface="ADLaM Display" panose="02010000000000000000" pitchFamily="2" charset="0"/>
                <a:ea typeface="ADLaM Display" panose="02010000000000000000" pitchFamily="2" charset="0"/>
                <a:cs typeface="ADLaM Display" panose="02010000000000000000" pitchFamily="2" charset="0"/>
              </a:rPr>
              <a:t>How do you begin to live out a purpose that was once hidden for ages, revealed through Christ, and now entrusted to the Church to display to the world?</a:t>
            </a:r>
          </a:p>
        </p:txBody>
      </p:sp>
      <p:sp>
        <p:nvSpPr>
          <p:cNvPr id="4" name="TextBox 3">
            <a:extLst>
              <a:ext uri="{FF2B5EF4-FFF2-40B4-BE49-F238E27FC236}">
                <a16:creationId xmlns:a16="http://schemas.microsoft.com/office/drawing/2014/main" id="{9E773F8C-E31C-292E-7AF5-C279B1DB9F1A}"/>
              </a:ext>
            </a:extLst>
          </p:cNvPr>
          <p:cNvSpPr txBox="1"/>
          <p:nvPr/>
        </p:nvSpPr>
        <p:spPr>
          <a:xfrm>
            <a:off x="0" y="5388323"/>
            <a:ext cx="12192000" cy="1323439"/>
          </a:xfrm>
          <a:prstGeom prst="rect">
            <a:avLst/>
          </a:prstGeom>
          <a:noFill/>
        </p:spPr>
        <p:txBody>
          <a:bodyPr wrap="square">
            <a:spAutoFit/>
          </a:bodyPr>
          <a:lstStyle/>
          <a:p>
            <a:pPr marL="0" marR="228600" lvl="0" indent="0" algn="l" defTabSz="914400" rtl="0" eaLnBrk="1" fontAlgn="auto" latinLnBrk="0" hangingPunct="1">
              <a:lnSpc>
                <a:spcPct val="100000"/>
              </a:lnSpc>
              <a:spcBef>
                <a:spcPts val="0"/>
              </a:spcBef>
              <a:spcAft>
                <a:spcPts val="0"/>
              </a:spcAft>
              <a:buClrTx/>
              <a:buSzTx/>
              <a:buFontTx/>
              <a:buNone/>
              <a:tabLst>
                <a:tab pos="3048000" algn="ctr"/>
                <a:tab pos="6134100" algn="r"/>
                <a:tab pos="3143250" algn="ctr"/>
                <a:tab pos="6134100" algn="r"/>
              </a:tabLst>
              <a:defRPr/>
            </a:pPr>
            <a:r>
              <a:rPr kumimoji="0" lang="en-US" sz="4800" b="1" i="0" u="none" strike="noStrike" kern="1200" cap="none" spc="0" normalizeH="0" baseline="0" noProof="0" dirty="0">
                <a:ln>
                  <a:noFill/>
                </a:ln>
                <a:solidFill>
                  <a:srgbClr val="FFFF00"/>
                </a:solidFill>
                <a:effectLst/>
                <a:uLnTx/>
                <a:uFillTx/>
                <a:latin typeface="Neue Haas Grotesk Text Pro"/>
                <a:ea typeface="Times New Roman" panose="02020603050405020304" pitchFamily="18" charset="0"/>
                <a:cs typeface="Arial" panose="020B0604020202020204" pitchFamily="34" charset="0"/>
              </a:rPr>
              <a:t>From Mystery to Manifest</a:t>
            </a:r>
            <a:endParaRPr kumimoji="0" lang="en-US" sz="3600" b="0" i="0" u="none" strike="noStrike" kern="1200" cap="none" spc="0" normalizeH="0" baseline="0" noProof="0" dirty="0">
              <a:ln>
                <a:noFill/>
              </a:ln>
              <a:solidFill>
                <a:srgbClr val="FFFF00"/>
              </a:solidFill>
              <a:effectLst/>
              <a:uLnTx/>
              <a:uFillTx/>
              <a:latin typeface="Neue Haas Grotesk Text Pro"/>
              <a:ea typeface="Times New Roman" panose="02020603050405020304" pitchFamily="18" charset="0"/>
              <a:cs typeface="+mn-cs"/>
            </a:endParaRPr>
          </a:p>
          <a:p>
            <a:pPr marL="0" marR="228600" lvl="0" indent="0" algn="l" defTabSz="914400" rtl="0" eaLnBrk="1" fontAlgn="auto" latinLnBrk="0" hangingPunct="1">
              <a:lnSpc>
                <a:spcPct val="100000"/>
              </a:lnSpc>
              <a:spcBef>
                <a:spcPts val="0"/>
              </a:spcBef>
              <a:spcAft>
                <a:spcPts val="0"/>
              </a:spcAft>
              <a:buClrTx/>
              <a:buSzTx/>
              <a:buFontTx/>
              <a:buNone/>
              <a:tabLst>
                <a:tab pos="3048000" algn="ctr"/>
                <a:tab pos="6134100" algn="r"/>
                <a:tab pos="3143250" algn="ctr"/>
                <a:tab pos="6134100" algn="r"/>
              </a:tabLst>
              <a:defRPr/>
            </a:pPr>
            <a:r>
              <a:rPr kumimoji="0" lang="en-US" sz="3200" b="1" i="1" u="none" strike="noStrike" kern="1200" cap="none" spc="0" normalizeH="0" baseline="0" noProof="0" dirty="0">
                <a:ln>
                  <a:noFill/>
                </a:ln>
                <a:solidFill>
                  <a:srgbClr val="FFFF00"/>
                </a:solidFill>
                <a:effectLst/>
                <a:uLnTx/>
                <a:uFillTx/>
                <a:latin typeface="Neue Haas Grotesk Text Pro"/>
                <a:ea typeface="Times New Roman" panose="02020603050405020304" pitchFamily="18" charset="0"/>
                <a:cs typeface="Arial" panose="020B0604020202020204" pitchFamily="34" charset="0"/>
              </a:rPr>
              <a:t>Ephesians 3:1-13</a:t>
            </a:r>
            <a:endParaRPr kumimoji="0" lang="en-US" sz="2800" b="0" i="0" u="none" strike="noStrike" kern="1200" cap="none" spc="0" normalizeH="0" baseline="0" noProof="0" dirty="0">
              <a:ln>
                <a:noFill/>
              </a:ln>
              <a:solidFill>
                <a:srgbClr val="FFFF00"/>
              </a:solidFill>
              <a:effectLst/>
              <a:uLnTx/>
              <a:uFillTx/>
              <a:latin typeface="Neue Haas Grotesk Text Pro"/>
              <a:ea typeface="Times New Roman" panose="02020603050405020304" pitchFamily="18" charset="0"/>
              <a:cs typeface="+mn-cs"/>
            </a:endParaRPr>
          </a:p>
        </p:txBody>
      </p:sp>
    </p:spTree>
    <p:extLst>
      <p:ext uri="{BB962C8B-B14F-4D97-AF65-F5344CB8AC3E}">
        <p14:creationId xmlns:p14="http://schemas.microsoft.com/office/powerpoint/2010/main" val="301952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6E7BC48-D7F9-1BB9-CBA0-A0E169EDEE3D}"/>
              </a:ext>
            </a:extLst>
          </p:cNvPr>
          <p:cNvSpPr txBox="1"/>
          <p:nvPr/>
        </p:nvSpPr>
        <p:spPr>
          <a:xfrm>
            <a:off x="260032" y="207793"/>
            <a:ext cx="11821477" cy="1646733"/>
          </a:xfrm>
          <a:prstGeom prst="rect">
            <a:avLst/>
          </a:prstGeom>
          <a:noFill/>
        </p:spPr>
        <p:txBody>
          <a:bodyPr wrap="square">
            <a:spAutoFit/>
          </a:bodyPr>
          <a:lstStyle/>
          <a:p>
            <a:pPr marL="742950" indent="-742950">
              <a:lnSpc>
                <a:spcPct val="90000"/>
              </a:lnSpc>
              <a:buFont typeface="+mj-lt"/>
              <a:buAutoNum type="arabicPeriod"/>
            </a:pPr>
            <a:r>
              <a:rPr lang="en-US" sz="4000" b="1" dirty="0">
                <a:latin typeface="ADLaM Display" panose="02010000000000000000" pitchFamily="2" charset="0"/>
                <a:ea typeface="ADLaM Display" panose="02010000000000000000" pitchFamily="2" charset="0"/>
                <a:cs typeface="ADLaM Display" panose="02010000000000000000" pitchFamily="2" charset="0"/>
              </a:rPr>
              <a:t>Entrusted with the Mystery (1–6)</a:t>
            </a:r>
          </a:p>
          <a:p>
            <a:pPr marL="1200150" lvl="1" indent="-742950">
              <a:lnSpc>
                <a:spcPct val="90000"/>
              </a:lnSpc>
              <a:buFont typeface="Arial" panose="020B0604020202020204" pitchFamily="34" charset="0"/>
              <a:buChar char="•"/>
            </a:pPr>
            <a:r>
              <a:rPr lang="en-US" sz="3600" dirty="0">
                <a:latin typeface="Aptos Serif" panose="020B0502040204020203" pitchFamily="18" charset="0"/>
                <a:cs typeface="Aptos Serif" panose="020B0502040204020203" pitchFamily="18" charset="0"/>
              </a:rPr>
              <a:t>The call of Paul to the mystery (1-4) </a:t>
            </a:r>
          </a:p>
          <a:p>
            <a:pPr marL="1200150" lvl="1" indent="-742950">
              <a:lnSpc>
                <a:spcPct val="90000"/>
              </a:lnSpc>
              <a:spcAft>
                <a:spcPts val="1200"/>
              </a:spcAft>
              <a:buFont typeface="Arial" panose="020B0604020202020204" pitchFamily="34" charset="0"/>
              <a:buChar char="•"/>
            </a:pPr>
            <a:r>
              <a:rPr lang="en-US" sz="3600" dirty="0">
                <a:latin typeface="Aptos Serif" panose="020B0502040204020203" pitchFamily="18" charset="0"/>
                <a:cs typeface="Aptos Serif" panose="020B0502040204020203" pitchFamily="18" charset="0"/>
              </a:rPr>
              <a:t>The plan of the mystery (5-6)</a:t>
            </a:r>
          </a:p>
        </p:txBody>
      </p:sp>
      <p:sp>
        <p:nvSpPr>
          <p:cNvPr id="7" name="TextBox 6">
            <a:extLst>
              <a:ext uri="{FF2B5EF4-FFF2-40B4-BE49-F238E27FC236}">
                <a16:creationId xmlns:a16="http://schemas.microsoft.com/office/drawing/2014/main" id="{41208776-E5CD-564D-3FFF-85473228F9DC}"/>
              </a:ext>
            </a:extLst>
          </p:cNvPr>
          <p:cNvSpPr txBox="1"/>
          <p:nvPr/>
        </p:nvSpPr>
        <p:spPr>
          <a:xfrm>
            <a:off x="609600" y="2528621"/>
            <a:ext cx="10972800" cy="1480213"/>
          </a:xfrm>
          <a:prstGeom prst="rect">
            <a:avLst/>
          </a:prstGeom>
          <a:noFill/>
        </p:spPr>
        <p:txBody>
          <a:bodyPr wrap="square">
            <a:spAutoFit/>
          </a:bodyPr>
          <a:lstStyle/>
          <a:p>
            <a:pPr marL="0" marR="0" algn="ctr">
              <a:lnSpc>
                <a:spcPct val="107000"/>
              </a:lnSpc>
              <a:spcAft>
                <a:spcPts val="800"/>
              </a:spcAft>
              <a:buNone/>
            </a:pPr>
            <a:r>
              <a:rPr lang="en-US" sz="4000" dirty="0">
                <a:effectLst/>
                <a:latin typeface="Amasis MT Pro Black" panose="02040A04050005020304" pitchFamily="18" charset="0"/>
                <a:ea typeface="Calibri" panose="020F0502020204030204" pitchFamily="34" charset="0"/>
                <a:cs typeface="Arial" panose="020B0604020202020204" pitchFamily="34" charset="0"/>
              </a:rPr>
              <a:t>We don’t invent our purpose</a:t>
            </a:r>
          </a:p>
          <a:p>
            <a:pPr marL="0" marR="0" algn="ctr">
              <a:lnSpc>
                <a:spcPct val="107000"/>
              </a:lnSpc>
              <a:spcAft>
                <a:spcPts val="800"/>
              </a:spcAft>
              <a:buNone/>
            </a:pPr>
            <a:r>
              <a:rPr lang="en-US" sz="4000" dirty="0">
                <a:effectLst/>
                <a:latin typeface="Amasis MT Pro Black" panose="02040A04050005020304" pitchFamily="18" charset="0"/>
                <a:ea typeface="Calibri" panose="020F0502020204030204" pitchFamily="34" charset="0"/>
                <a:cs typeface="Arial" panose="020B0604020202020204" pitchFamily="34" charset="0"/>
              </a:rPr>
              <a:t>—we humbly receive it from revelation.</a:t>
            </a:r>
            <a:endParaRPr lang="en-US" sz="36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8" name="TextBox 7">
            <a:extLst>
              <a:ext uri="{FF2B5EF4-FFF2-40B4-BE49-F238E27FC236}">
                <a16:creationId xmlns:a16="http://schemas.microsoft.com/office/drawing/2014/main" id="{E47D4A56-E580-4B36-FA43-7C3580B269A1}"/>
              </a:ext>
            </a:extLst>
          </p:cNvPr>
          <p:cNvSpPr txBox="1"/>
          <p:nvPr/>
        </p:nvSpPr>
        <p:spPr>
          <a:xfrm>
            <a:off x="0" y="5388323"/>
            <a:ext cx="12192000" cy="1323439"/>
          </a:xfrm>
          <a:prstGeom prst="rect">
            <a:avLst/>
          </a:prstGeom>
          <a:noFill/>
        </p:spPr>
        <p:txBody>
          <a:bodyPr wrap="square">
            <a:spAutoFit/>
          </a:bodyPr>
          <a:lstStyle/>
          <a:p>
            <a:pPr marL="0" marR="228600" lvl="0" indent="0" algn="l" defTabSz="914400" rtl="0" eaLnBrk="1" fontAlgn="auto" latinLnBrk="0" hangingPunct="1">
              <a:lnSpc>
                <a:spcPct val="100000"/>
              </a:lnSpc>
              <a:spcBef>
                <a:spcPts val="0"/>
              </a:spcBef>
              <a:spcAft>
                <a:spcPts val="0"/>
              </a:spcAft>
              <a:buClrTx/>
              <a:buSzTx/>
              <a:buFontTx/>
              <a:buNone/>
              <a:tabLst>
                <a:tab pos="3048000" algn="ctr"/>
                <a:tab pos="6134100" algn="r"/>
                <a:tab pos="3143250" algn="ctr"/>
                <a:tab pos="6134100" algn="r"/>
              </a:tabLst>
              <a:defRPr/>
            </a:pPr>
            <a:r>
              <a:rPr kumimoji="0" lang="en-US" sz="4800" b="1" i="0" u="none" strike="noStrike" kern="1200" cap="none" spc="0" normalizeH="0" baseline="0" noProof="0" dirty="0">
                <a:ln>
                  <a:noFill/>
                </a:ln>
                <a:solidFill>
                  <a:srgbClr val="FFFF00"/>
                </a:solidFill>
                <a:effectLst/>
                <a:uLnTx/>
                <a:uFillTx/>
                <a:latin typeface="Neue Haas Grotesk Text Pro"/>
                <a:ea typeface="Times New Roman" panose="02020603050405020304" pitchFamily="18" charset="0"/>
                <a:cs typeface="Arial" panose="020B0604020202020204" pitchFamily="34" charset="0"/>
              </a:rPr>
              <a:t>From Mystery to Manifest</a:t>
            </a:r>
            <a:endParaRPr kumimoji="0" lang="en-US" sz="3600" b="0" i="0" u="none" strike="noStrike" kern="1200" cap="none" spc="0" normalizeH="0" baseline="0" noProof="0" dirty="0">
              <a:ln>
                <a:noFill/>
              </a:ln>
              <a:solidFill>
                <a:srgbClr val="FFFF00"/>
              </a:solidFill>
              <a:effectLst/>
              <a:uLnTx/>
              <a:uFillTx/>
              <a:latin typeface="Neue Haas Grotesk Text Pro"/>
              <a:ea typeface="Times New Roman" panose="02020603050405020304" pitchFamily="18" charset="0"/>
              <a:cs typeface="+mn-cs"/>
            </a:endParaRPr>
          </a:p>
          <a:p>
            <a:pPr marL="0" marR="228600" lvl="0" indent="0" algn="l" defTabSz="914400" rtl="0" eaLnBrk="1" fontAlgn="auto" latinLnBrk="0" hangingPunct="1">
              <a:lnSpc>
                <a:spcPct val="100000"/>
              </a:lnSpc>
              <a:spcBef>
                <a:spcPts val="0"/>
              </a:spcBef>
              <a:spcAft>
                <a:spcPts val="0"/>
              </a:spcAft>
              <a:buClrTx/>
              <a:buSzTx/>
              <a:buFontTx/>
              <a:buNone/>
              <a:tabLst>
                <a:tab pos="3048000" algn="ctr"/>
                <a:tab pos="6134100" algn="r"/>
                <a:tab pos="3143250" algn="ctr"/>
                <a:tab pos="6134100" algn="r"/>
              </a:tabLst>
              <a:defRPr/>
            </a:pPr>
            <a:r>
              <a:rPr kumimoji="0" lang="en-US" sz="3200" b="1" i="1" u="none" strike="noStrike" kern="1200" cap="none" spc="0" normalizeH="0" baseline="0" noProof="0" dirty="0">
                <a:ln>
                  <a:noFill/>
                </a:ln>
                <a:solidFill>
                  <a:srgbClr val="FFFF00"/>
                </a:solidFill>
                <a:effectLst/>
                <a:uLnTx/>
                <a:uFillTx/>
                <a:latin typeface="Neue Haas Grotesk Text Pro"/>
                <a:ea typeface="Times New Roman" panose="02020603050405020304" pitchFamily="18" charset="0"/>
                <a:cs typeface="Arial" panose="020B0604020202020204" pitchFamily="34" charset="0"/>
              </a:rPr>
              <a:t>Ephesians 3:1-13</a:t>
            </a:r>
            <a:endParaRPr kumimoji="0" lang="en-US" sz="2800" b="0" i="0" u="none" strike="noStrike" kern="1200" cap="none" spc="0" normalizeH="0" baseline="0" noProof="0" dirty="0">
              <a:ln>
                <a:noFill/>
              </a:ln>
              <a:solidFill>
                <a:srgbClr val="FFFF00"/>
              </a:solidFill>
              <a:effectLst/>
              <a:uLnTx/>
              <a:uFillTx/>
              <a:latin typeface="Neue Haas Grotesk Text Pro"/>
              <a:ea typeface="Times New Roman" panose="02020603050405020304" pitchFamily="18" charset="0"/>
              <a:cs typeface="+mn-cs"/>
            </a:endParaRPr>
          </a:p>
        </p:txBody>
      </p:sp>
    </p:spTree>
    <p:extLst>
      <p:ext uri="{BB962C8B-B14F-4D97-AF65-F5344CB8AC3E}">
        <p14:creationId xmlns:p14="http://schemas.microsoft.com/office/powerpoint/2010/main" val="497757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2AD27C-86DB-CCFE-2C69-B278C8549B14}"/>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89CE3C64-B6B0-7488-D565-00F714F2B186}"/>
              </a:ext>
            </a:extLst>
          </p:cNvPr>
          <p:cNvSpPr txBox="1"/>
          <p:nvPr/>
        </p:nvSpPr>
        <p:spPr>
          <a:xfrm>
            <a:off x="1" y="0"/>
            <a:ext cx="12191999" cy="4832092"/>
          </a:xfrm>
          <a:prstGeom prst="rect">
            <a:avLst/>
          </a:prstGeom>
          <a:noFill/>
        </p:spPr>
        <p:txBody>
          <a:bodyPr wrap="square">
            <a:spAutoFit/>
          </a:bodyPr>
          <a:lstStyle/>
          <a:p>
            <a:pPr algn="l">
              <a:buNone/>
            </a:pPr>
            <a:r>
              <a:rPr lang="en-US" sz="4400" b="1"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Ch 3 </a:t>
            </a:r>
            <a:r>
              <a:rPr lang="en-US" sz="4400" b="1" baseline="30000" dirty="0">
                <a:solidFill>
                  <a:srgbClr val="000000"/>
                </a:solidFill>
                <a:latin typeface="Calibri" panose="020F0502020204030204" pitchFamily="34" charset="0"/>
                <a:ea typeface="Calibri" panose="020F0502020204030204" pitchFamily="34" charset="0"/>
                <a:cs typeface="Calibri" panose="020F0502020204030204" pitchFamily="34" charset="0"/>
              </a:rPr>
              <a:t>1</a:t>
            </a:r>
            <a:r>
              <a:rPr lang="en-US" sz="4400" b="1"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4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For this reason I, Paul, a prisoner of Christ Jesus on behalf of you Gentiles— </a:t>
            </a:r>
            <a:r>
              <a:rPr lang="en-US" sz="4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2 </a:t>
            </a:r>
            <a:r>
              <a:rPr lang="en-US" sz="4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assuming that you have heard of the stewardship of God's grace that was given to me for you, </a:t>
            </a:r>
            <a:r>
              <a:rPr lang="en-US" sz="4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3 </a:t>
            </a:r>
            <a:r>
              <a:rPr lang="en-US" sz="4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how the mystery was made known to me by revelation, as I have written briefly. </a:t>
            </a:r>
            <a:r>
              <a:rPr lang="en-US" sz="4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4 </a:t>
            </a:r>
            <a:r>
              <a:rPr lang="en-US" sz="4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When you read this, you can perceive my insight into the mystery of Christ, </a:t>
            </a:r>
          </a:p>
        </p:txBody>
      </p:sp>
    </p:spTree>
    <p:extLst>
      <p:ext uri="{BB962C8B-B14F-4D97-AF65-F5344CB8AC3E}">
        <p14:creationId xmlns:p14="http://schemas.microsoft.com/office/powerpoint/2010/main" val="101993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3DA67C6-6F29-3D68-EBB6-8139721209BC}"/>
              </a:ext>
            </a:extLst>
          </p:cNvPr>
          <p:cNvSpPr txBox="1"/>
          <p:nvPr/>
        </p:nvSpPr>
        <p:spPr>
          <a:xfrm>
            <a:off x="1" y="0"/>
            <a:ext cx="12191999" cy="7540526"/>
          </a:xfrm>
          <a:prstGeom prst="rect">
            <a:avLst/>
          </a:prstGeom>
          <a:noFill/>
        </p:spPr>
        <p:txBody>
          <a:bodyPr wrap="square">
            <a:spAutoFit/>
          </a:bodyPr>
          <a:lstStyle/>
          <a:p>
            <a:r>
              <a:rPr lang="en-US" sz="4400" b="1"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Ch 3 </a:t>
            </a:r>
            <a:r>
              <a:rPr lang="en-US" sz="4400" b="1" baseline="30000" dirty="0">
                <a:solidFill>
                  <a:srgbClr val="000000"/>
                </a:solidFill>
                <a:latin typeface="Calibri" panose="020F0502020204030204" pitchFamily="34" charset="0"/>
                <a:ea typeface="Calibri" panose="020F0502020204030204" pitchFamily="34" charset="0"/>
                <a:cs typeface="Calibri" panose="020F0502020204030204" pitchFamily="34" charset="0"/>
              </a:rPr>
              <a:t>1</a:t>
            </a:r>
            <a:r>
              <a:rPr lang="en-US" sz="4400" b="1"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4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For this reason I, Paul, a prisoner of Christ Jesus on behalf of you Gentiles— </a:t>
            </a:r>
            <a:r>
              <a:rPr lang="en-US" sz="2000" b="1" baseline="30000" dirty="0">
                <a:solidFill>
                  <a:srgbClr val="000000"/>
                </a:solidFill>
                <a:latin typeface="Calibri" panose="020F0502020204030204" pitchFamily="34" charset="0"/>
                <a:ea typeface="Calibri" panose="020F0502020204030204" pitchFamily="34" charset="0"/>
                <a:cs typeface="Calibri" panose="020F0502020204030204" pitchFamily="34" charset="0"/>
              </a:rPr>
              <a:t>2 </a:t>
            </a:r>
            <a:r>
              <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rPr>
              <a:t>Surely you have heard about the administration of God’s grace that was given to me for you, </a:t>
            </a:r>
            <a:r>
              <a:rPr lang="en-US" sz="2000" b="1" baseline="30000" dirty="0">
                <a:solidFill>
                  <a:srgbClr val="000000"/>
                </a:solidFill>
                <a:latin typeface="Calibri" panose="020F0502020204030204" pitchFamily="34" charset="0"/>
                <a:ea typeface="Calibri" panose="020F0502020204030204" pitchFamily="34" charset="0"/>
                <a:cs typeface="Calibri" panose="020F0502020204030204" pitchFamily="34" charset="0"/>
              </a:rPr>
              <a:t>3 </a:t>
            </a:r>
            <a:r>
              <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rPr>
              <a:t>that is, the mystery made known to me by revelation, as I have already written briefly. </a:t>
            </a:r>
            <a:r>
              <a:rPr lang="en-US" sz="2000" b="1" baseline="30000" dirty="0">
                <a:solidFill>
                  <a:srgbClr val="000000"/>
                </a:solidFill>
                <a:latin typeface="Calibri" panose="020F0502020204030204" pitchFamily="34" charset="0"/>
                <a:ea typeface="Calibri" panose="020F0502020204030204" pitchFamily="34" charset="0"/>
                <a:cs typeface="Calibri" panose="020F0502020204030204" pitchFamily="34" charset="0"/>
              </a:rPr>
              <a:t>4 </a:t>
            </a:r>
            <a:r>
              <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rPr>
              <a:t>In reading this, then, you will be able to understand my insight into the mystery of Christ, </a:t>
            </a:r>
            <a:r>
              <a:rPr lang="en-US" sz="2000" b="1" baseline="30000" dirty="0">
                <a:solidFill>
                  <a:srgbClr val="000000"/>
                </a:solidFill>
                <a:latin typeface="Calibri" panose="020F0502020204030204" pitchFamily="34" charset="0"/>
                <a:ea typeface="Calibri" panose="020F0502020204030204" pitchFamily="34" charset="0"/>
                <a:cs typeface="Calibri" panose="020F0502020204030204" pitchFamily="34" charset="0"/>
              </a:rPr>
              <a:t>5 </a:t>
            </a:r>
            <a:r>
              <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rPr>
              <a:t>which was not made known to people in other generations as it has now been revealed by the Spirit to God’s holy apostles and prophets. </a:t>
            </a:r>
            <a:r>
              <a:rPr lang="en-US" sz="2000" b="1" baseline="30000" dirty="0">
                <a:solidFill>
                  <a:srgbClr val="000000"/>
                </a:solidFill>
                <a:latin typeface="Calibri" panose="020F0502020204030204" pitchFamily="34" charset="0"/>
                <a:ea typeface="Calibri" panose="020F0502020204030204" pitchFamily="34" charset="0"/>
                <a:cs typeface="Calibri" panose="020F0502020204030204" pitchFamily="34" charset="0"/>
              </a:rPr>
              <a:t>6 </a:t>
            </a:r>
            <a:r>
              <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rPr>
              <a:t>This mystery is that through the gospel the Gentiles are heirs together with Israel, members together of one body, and sharers together in the promise in Christ Jesus.</a:t>
            </a:r>
          </a:p>
          <a:p>
            <a:r>
              <a:rPr lang="en-US" sz="2000" b="1" baseline="30000" dirty="0">
                <a:solidFill>
                  <a:srgbClr val="000000"/>
                </a:solidFill>
                <a:latin typeface="Calibri" panose="020F0502020204030204" pitchFamily="34" charset="0"/>
                <a:ea typeface="Calibri" panose="020F0502020204030204" pitchFamily="34" charset="0"/>
                <a:cs typeface="Calibri" panose="020F0502020204030204" pitchFamily="34" charset="0"/>
              </a:rPr>
              <a:t>7 </a:t>
            </a:r>
            <a:r>
              <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rPr>
              <a:t>I became a servant of this gospel by the gift of God’s grace given me through the working of his power. </a:t>
            </a:r>
            <a:r>
              <a:rPr lang="en-US" sz="2000" b="1" baseline="30000" dirty="0">
                <a:solidFill>
                  <a:srgbClr val="000000"/>
                </a:solidFill>
                <a:latin typeface="Calibri" panose="020F0502020204030204" pitchFamily="34" charset="0"/>
                <a:ea typeface="Calibri" panose="020F0502020204030204" pitchFamily="34" charset="0"/>
                <a:cs typeface="Calibri" panose="020F0502020204030204" pitchFamily="34" charset="0"/>
              </a:rPr>
              <a:t>8 </a:t>
            </a:r>
            <a:r>
              <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rPr>
              <a:t>Although I am less than the least of all the Lord’s people, this grace was given me: to preach to the Gentiles the boundless riches of Christ, </a:t>
            </a:r>
            <a:r>
              <a:rPr lang="en-US" sz="2000" b="1" baseline="30000" dirty="0">
                <a:solidFill>
                  <a:srgbClr val="000000"/>
                </a:solidFill>
                <a:latin typeface="Calibri" panose="020F0502020204030204" pitchFamily="34" charset="0"/>
                <a:ea typeface="Calibri" panose="020F0502020204030204" pitchFamily="34" charset="0"/>
                <a:cs typeface="Calibri" panose="020F0502020204030204" pitchFamily="34" charset="0"/>
              </a:rPr>
              <a:t>9 </a:t>
            </a:r>
            <a:r>
              <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rPr>
              <a:t>and to make plain to everyone the administration of this mystery, which for ages past was kept hidden in God, who created all things. </a:t>
            </a:r>
            <a:r>
              <a:rPr lang="en-US" sz="2000" b="1" baseline="30000" dirty="0">
                <a:solidFill>
                  <a:srgbClr val="000000"/>
                </a:solidFill>
                <a:latin typeface="Calibri" panose="020F0502020204030204" pitchFamily="34" charset="0"/>
                <a:ea typeface="Calibri" panose="020F0502020204030204" pitchFamily="34" charset="0"/>
                <a:cs typeface="Calibri" panose="020F0502020204030204" pitchFamily="34" charset="0"/>
              </a:rPr>
              <a:t>10 </a:t>
            </a:r>
            <a:r>
              <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rPr>
              <a:t>His intent was that now, through the church, the manifold wisdom of God should be made known to the rulers and authorities in the heavenly realms, </a:t>
            </a:r>
            <a:r>
              <a:rPr lang="en-US" sz="2000" b="1" baseline="30000" dirty="0">
                <a:solidFill>
                  <a:srgbClr val="000000"/>
                </a:solidFill>
                <a:latin typeface="Calibri" panose="020F0502020204030204" pitchFamily="34" charset="0"/>
                <a:ea typeface="Calibri" panose="020F0502020204030204" pitchFamily="34" charset="0"/>
                <a:cs typeface="Calibri" panose="020F0502020204030204" pitchFamily="34" charset="0"/>
              </a:rPr>
              <a:t>11 </a:t>
            </a:r>
            <a:r>
              <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rPr>
              <a:t>according to his eternal purpose that he accomplished in Christ Jesus our Lord. </a:t>
            </a:r>
            <a:r>
              <a:rPr lang="en-US" sz="2000" b="1" baseline="30000" dirty="0">
                <a:solidFill>
                  <a:srgbClr val="000000"/>
                </a:solidFill>
                <a:latin typeface="Calibri" panose="020F0502020204030204" pitchFamily="34" charset="0"/>
                <a:ea typeface="Calibri" panose="020F0502020204030204" pitchFamily="34" charset="0"/>
                <a:cs typeface="Calibri" panose="020F0502020204030204" pitchFamily="34" charset="0"/>
              </a:rPr>
              <a:t>12 </a:t>
            </a:r>
            <a:r>
              <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rPr>
              <a:t>In him and through faith in him we may approach God with freedom and confidence.</a:t>
            </a:r>
            <a:r>
              <a:rPr lang="en-US" sz="44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4400" b="1" baseline="30000" dirty="0">
                <a:solidFill>
                  <a:srgbClr val="000000"/>
                </a:solidFill>
                <a:latin typeface="Calibri" panose="020F0502020204030204" pitchFamily="34" charset="0"/>
                <a:ea typeface="Calibri" panose="020F0502020204030204" pitchFamily="34" charset="0"/>
                <a:cs typeface="Calibri" panose="020F0502020204030204" pitchFamily="34" charset="0"/>
              </a:rPr>
              <a:t>13 </a:t>
            </a:r>
            <a:r>
              <a:rPr lang="en-US" sz="4400" dirty="0">
                <a:solidFill>
                  <a:srgbClr val="000000"/>
                </a:solidFill>
                <a:latin typeface="Calibri" panose="020F0502020204030204" pitchFamily="34" charset="0"/>
                <a:ea typeface="Calibri" panose="020F0502020204030204" pitchFamily="34" charset="0"/>
                <a:cs typeface="Calibri" panose="020F0502020204030204" pitchFamily="34" charset="0"/>
              </a:rPr>
              <a:t>I ask you, therefore, not to be discouraged because of my sufferings for you, which are your glory.</a:t>
            </a:r>
          </a:p>
          <a:p>
            <a:pPr algn="l">
              <a:buNone/>
            </a:pPr>
            <a:endParaRPr lang="en-US" sz="4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68394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people on a blanket in a park&#10;&#10;AI-generated content may be incorrect.">
            <a:extLst>
              <a:ext uri="{FF2B5EF4-FFF2-40B4-BE49-F238E27FC236}">
                <a16:creationId xmlns:a16="http://schemas.microsoft.com/office/drawing/2014/main" id="{71FAFC92-69B5-18FF-7EB1-21FCE994CD7F}"/>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6184492" y="3962401"/>
            <a:ext cx="6007508" cy="2895600"/>
          </a:xfrm>
          <a:prstGeom prst="rect">
            <a:avLst/>
          </a:prstGeom>
        </p:spPr>
      </p:pic>
      <p:pic>
        <p:nvPicPr>
          <p:cNvPr id="17" name="Picture 16" descr="A group of buildings with text&#10;&#10;AI-generated content may be incorrect.">
            <a:extLst>
              <a:ext uri="{FF2B5EF4-FFF2-40B4-BE49-F238E27FC236}">
                <a16:creationId xmlns:a16="http://schemas.microsoft.com/office/drawing/2014/main" id="{33CA7BCA-9C18-99D6-68E9-E9776E7211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3857625"/>
          </a:xfrm>
          <a:prstGeom prst="rect">
            <a:avLst/>
          </a:prstGeom>
        </p:spPr>
      </p:pic>
      <p:pic>
        <p:nvPicPr>
          <p:cNvPr id="19" name="Graphic 18" descr="Picnic table with solid fill">
            <a:extLst>
              <a:ext uri="{FF2B5EF4-FFF2-40B4-BE49-F238E27FC236}">
                <a16:creationId xmlns:a16="http://schemas.microsoft.com/office/drawing/2014/main" id="{9761B8BE-40C2-34C5-E87F-919415BEF89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362976" y="4147211"/>
            <a:ext cx="1158214" cy="1158214"/>
          </a:xfrm>
          <a:prstGeom prst="rect">
            <a:avLst/>
          </a:prstGeom>
        </p:spPr>
      </p:pic>
      <p:pic>
        <p:nvPicPr>
          <p:cNvPr id="21" name="Graphic 20" descr="Shopping basket with solid fill">
            <a:extLst>
              <a:ext uri="{FF2B5EF4-FFF2-40B4-BE49-F238E27FC236}">
                <a16:creationId xmlns:a16="http://schemas.microsoft.com/office/drawing/2014/main" id="{6BF2A9D2-961C-79F3-4B12-61D83DAECAE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973071" y="4942074"/>
            <a:ext cx="936251" cy="936251"/>
          </a:xfrm>
          <a:prstGeom prst="rect">
            <a:avLst/>
          </a:prstGeom>
        </p:spPr>
      </p:pic>
      <p:sp>
        <p:nvSpPr>
          <p:cNvPr id="23" name="Rectangle 22">
            <a:extLst>
              <a:ext uri="{FF2B5EF4-FFF2-40B4-BE49-F238E27FC236}">
                <a16:creationId xmlns:a16="http://schemas.microsoft.com/office/drawing/2014/main" id="{4D89FC67-AD38-C448-B65E-95B44749561D}"/>
              </a:ext>
            </a:extLst>
          </p:cNvPr>
          <p:cNvSpPr/>
          <p:nvPr/>
        </p:nvSpPr>
        <p:spPr>
          <a:xfrm>
            <a:off x="1" y="3839775"/>
            <a:ext cx="12192000" cy="122625"/>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AC3B793A-FD31-7AAF-26CA-CE880E09EAE7}"/>
              </a:ext>
            </a:extLst>
          </p:cNvPr>
          <p:cNvSpPr/>
          <p:nvPr/>
        </p:nvSpPr>
        <p:spPr>
          <a:xfrm>
            <a:off x="6096000" y="3962400"/>
            <a:ext cx="88491" cy="2895600"/>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descr="A collage of traffic jams&#10;&#10;AI-generated content may be incorrect.">
            <a:extLst>
              <a:ext uri="{FF2B5EF4-FFF2-40B4-BE49-F238E27FC236}">
                <a16:creationId xmlns:a16="http://schemas.microsoft.com/office/drawing/2014/main" id="{8F5B4905-DFCE-1473-3B74-9D62A995A4D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3962400"/>
            <a:ext cx="6096000" cy="2895600"/>
          </a:xfrm>
          <a:prstGeom prst="rect">
            <a:avLst/>
          </a:prstGeom>
        </p:spPr>
      </p:pic>
    </p:spTree>
    <p:extLst>
      <p:ext uri="{BB962C8B-B14F-4D97-AF65-F5344CB8AC3E}">
        <p14:creationId xmlns:p14="http://schemas.microsoft.com/office/powerpoint/2010/main" val="1540384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par>
                                <p:cTn id="16" presetID="10" presetClass="entr" presetSubtype="0" fill="hold"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500"/>
                                        <p:tgtEl>
                                          <p:spTgt spid="2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BD1720-98CF-9E4A-3CEC-5D2A8773E6BC}"/>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819CD3E3-03C7-9DE4-80E8-782CCF5652DE}"/>
              </a:ext>
            </a:extLst>
          </p:cNvPr>
          <p:cNvSpPr txBox="1"/>
          <p:nvPr/>
        </p:nvSpPr>
        <p:spPr>
          <a:xfrm>
            <a:off x="1" y="0"/>
            <a:ext cx="12191999" cy="7540526"/>
          </a:xfrm>
          <a:prstGeom prst="rect">
            <a:avLst/>
          </a:prstGeom>
          <a:noFill/>
        </p:spPr>
        <p:txBody>
          <a:bodyPr wrap="square">
            <a:spAutoFit/>
          </a:bodyPr>
          <a:lstStyle/>
          <a:p>
            <a:r>
              <a:rPr lang="en-US" sz="4400" b="1"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Ch 3 </a:t>
            </a:r>
            <a:r>
              <a:rPr lang="en-US" sz="4400" b="1" baseline="30000" dirty="0">
                <a:solidFill>
                  <a:srgbClr val="000000"/>
                </a:solidFill>
                <a:latin typeface="Calibri" panose="020F0502020204030204" pitchFamily="34" charset="0"/>
                <a:ea typeface="Calibri" panose="020F0502020204030204" pitchFamily="34" charset="0"/>
                <a:cs typeface="Calibri" panose="020F0502020204030204" pitchFamily="34" charset="0"/>
              </a:rPr>
              <a:t>1</a:t>
            </a:r>
            <a:r>
              <a:rPr lang="en-US" sz="4400" b="1"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4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For this reason </a:t>
            </a:r>
            <a:r>
              <a:rPr lang="en-US" sz="4400" b="0" i="0" dirty="0">
                <a:solidFill>
                  <a:srgbClr val="000000"/>
                </a:solidFill>
                <a:effectLst/>
                <a:highlight>
                  <a:srgbClr val="FFFF00"/>
                </a:highlight>
                <a:latin typeface="Calibri" panose="020F0502020204030204" pitchFamily="34" charset="0"/>
                <a:ea typeface="Calibri" panose="020F0502020204030204" pitchFamily="34" charset="0"/>
                <a:cs typeface="Calibri" panose="020F0502020204030204" pitchFamily="34" charset="0"/>
              </a:rPr>
              <a:t>I, Paul, a prisoner </a:t>
            </a:r>
            <a:r>
              <a:rPr lang="en-US" sz="4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of Christ Jesus </a:t>
            </a:r>
            <a:r>
              <a:rPr lang="en-US" sz="4400" b="0" i="0" dirty="0">
                <a:solidFill>
                  <a:srgbClr val="000000"/>
                </a:solidFill>
                <a:effectLst/>
                <a:highlight>
                  <a:srgbClr val="FFFF00"/>
                </a:highlight>
                <a:latin typeface="Calibri" panose="020F0502020204030204" pitchFamily="34" charset="0"/>
                <a:ea typeface="Calibri" panose="020F0502020204030204" pitchFamily="34" charset="0"/>
                <a:cs typeface="Calibri" panose="020F0502020204030204" pitchFamily="34" charset="0"/>
              </a:rPr>
              <a:t>on behalf of you </a:t>
            </a:r>
            <a:r>
              <a:rPr lang="en-US" sz="4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Gentiles— </a:t>
            </a:r>
            <a:r>
              <a:rPr lang="en-US" sz="2000" b="1" baseline="30000" dirty="0">
                <a:solidFill>
                  <a:srgbClr val="000000"/>
                </a:solidFill>
                <a:latin typeface="Calibri" panose="020F0502020204030204" pitchFamily="34" charset="0"/>
                <a:ea typeface="Calibri" panose="020F0502020204030204" pitchFamily="34" charset="0"/>
                <a:cs typeface="Calibri" panose="020F0502020204030204" pitchFamily="34" charset="0"/>
              </a:rPr>
              <a:t>2 </a:t>
            </a:r>
            <a:r>
              <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rPr>
              <a:t>Surely you have heard about the administration of God’s grace that was given to me for you, </a:t>
            </a:r>
            <a:r>
              <a:rPr lang="en-US" sz="2000" b="1" baseline="30000" dirty="0">
                <a:solidFill>
                  <a:srgbClr val="000000"/>
                </a:solidFill>
                <a:latin typeface="Calibri" panose="020F0502020204030204" pitchFamily="34" charset="0"/>
                <a:ea typeface="Calibri" panose="020F0502020204030204" pitchFamily="34" charset="0"/>
                <a:cs typeface="Calibri" panose="020F0502020204030204" pitchFamily="34" charset="0"/>
              </a:rPr>
              <a:t>3 </a:t>
            </a:r>
            <a:r>
              <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rPr>
              <a:t>that is, the mystery made known to me by revelation, as I have already written briefly. </a:t>
            </a:r>
            <a:r>
              <a:rPr lang="en-US" sz="2000" b="1" baseline="30000" dirty="0">
                <a:solidFill>
                  <a:srgbClr val="000000"/>
                </a:solidFill>
                <a:latin typeface="Calibri" panose="020F0502020204030204" pitchFamily="34" charset="0"/>
                <a:ea typeface="Calibri" panose="020F0502020204030204" pitchFamily="34" charset="0"/>
                <a:cs typeface="Calibri" panose="020F0502020204030204" pitchFamily="34" charset="0"/>
              </a:rPr>
              <a:t>4 </a:t>
            </a:r>
            <a:r>
              <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rPr>
              <a:t>In reading this, then, you will be able to understand my insight into the mystery of Christ, </a:t>
            </a:r>
            <a:r>
              <a:rPr lang="en-US" sz="2000" b="1" baseline="30000" dirty="0">
                <a:solidFill>
                  <a:srgbClr val="000000"/>
                </a:solidFill>
                <a:latin typeface="Calibri" panose="020F0502020204030204" pitchFamily="34" charset="0"/>
                <a:ea typeface="Calibri" panose="020F0502020204030204" pitchFamily="34" charset="0"/>
                <a:cs typeface="Calibri" panose="020F0502020204030204" pitchFamily="34" charset="0"/>
              </a:rPr>
              <a:t>5 </a:t>
            </a:r>
            <a:r>
              <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rPr>
              <a:t>which was not made known to people in other generations as it has now been revealed by the Spirit to God’s holy apostles and prophets. </a:t>
            </a:r>
            <a:r>
              <a:rPr lang="en-US" sz="2000" b="1" baseline="30000" dirty="0">
                <a:solidFill>
                  <a:srgbClr val="000000"/>
                </a:solidFill>
                <a:latin typeface="Calibri" panose="020F0502020204030204" pitchFamily="34" charset="0"/>
                <a:ea typeface="Calibri" panose="020F0502020204030204" pitchFamily="34" charset="0"/>
                <a:cs typeface="Calibri" panose="020F0502020204030204" pitchFamily="34" charset="0"/>
              </a:rPr>
              <a:t>6 </a:t>
            </a:r>
            <a:r>
              <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rPr>
              <a:t>This mystery is that through the gospel the Gentiles are heirs together with Israel, members together of one body, and sharers together in the promise in Christ Jesus.</a:t>
            </a:r>
          </a:p>
          <a:p>
            <a:r>
              <a:rPr lang="en-US" sz="2000" b="1" baseline="30000" dirty="0">
                <a:solidFill>
                  <a:srgbClr val="000000"/>
                </a:solidFill>
                <a:latin typeface="Calibri" panose="020F0502020204030204" pitchFamily="34" charset="0"/>
                <a:ea typeface="Calibri" panose="020F0502020204030204" pitchFamily="34" charset="0"/>
                <a:cs typeface="Calibri" panose="020F0502020204030204" pitchFamily="34" charset="0"/>
              </a:rPr>
              <a:t>7 </a:t>
            </a:r>
            <a:r>
              <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rPr>
              <a:t>I became a servant of this gospel by the gift of God’s grace given me through the working of his power. </a:t>
            </a:r>
            <a:r>
              <a:rPr lang="en-US" sz="2000" b="1" baseline="30000" dirty="0">
                <a:solidFill>
                  <a:srgbClr val="000000"/>
                </a:solidFill>
                <a:latin typeface="Calibri" panose="020F0502020204030204" pitchFamily="34" charset="0"/>
                <a:ea typeface="Calibri" panose="020F0502020204030204" pitchFamily="34" charset="0"/>
                <a:cs typeface="Calibri" panose="020F0502020204030204" pitchFamily="34" charset="0"/>
              </a:rPr>
              <a:t>8 </a:t>
            </a:r>
            <a:r>
              <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rPr>
              <a:t>Although I am less than the least of all the Lord’s people, this grace was given me: to preach to the Gentiles the boundless riches of Christ, </a:t>
            </a:r>
            <a:r>
              <a:rPr lang="en-US" sz="2000" b="1" baseline="30000" dirty="0">
                <a:solidFill>
                  <a:srgbClr val="000000"/>
                </a:solidFill>
                <a:latin typeface="Calibri" panose="020F0502020204030204" pitchFamily="34" charset="0"/>
                <a:ea typeface="Calibri" panose="020F0502020204030204" pitchFamily="34" charset="0"/>
                <a:cs typeface="Calibri" panose="020F0502020204030204" pitchFamily="34" charset="0"/>
              </a:rPr>
              <a:t>9 </a:t>
            </a:r>
            <a:r>
              <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rPr>
              <a:t>and to make plain to everyone the administration of this mystery, which for ages past was kept hidden in God, who created all things. </a:t>
            </a:r>
            <a:r>
              <a:rPr lang="en-US" sz="2000" b="1" baseline="30000" dirty="0">
                <a:solidFill>
                  <a:srgbClr val="000000"/>
                </a:solidFill>
                <a:latin typeface="Calibri" panose="020F0502020204030204" pitchFamily="34" charset="0"/>
                <a:ea typeface="Calibri" panose="020F0502020204030204" pitchFamily="34" charset="0"/>
                <a:cs typeface="Calibri" panose="020F0502020204030204" pitchFamily="34" charset="0"/>
              </a:rPr>
              <a:t>10 </a:t>
            </a:r>
            <a:r>
              <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rPr>
              <a:t>His intent was that now, through the church, the manifold wisdom of God should be made known to the rulers and authorities in the heavenly realms, </a:t>
            </a:r>
            <a:r>
              <a:rPr lang="en-US" sz="2000" b="1" baseline="30000" dirty="0">
                <a:solidFill>
                  <a:srgbClr val="000000"/>
                </a:solidFill>
                <a:latin typeface="Calibri" panose="020F0502020204030204" pitchFamily="34" charset="0"/>
                <a:ea typeface="Calibri" panose="020F0502020204030204" pitchFamily="34" charset="0"/>
                <a:cs typeface="Calibri" panose="020F0502020204030204" pitchFamily="34" charset="0"/>
              </a:rPr>
              <a:t>11 </a:t>
            </a:r>
            <a:r>
              <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rPr>
              <a:t>according to his eternal purpose that he accomplished in Christ Jesus our Lord. </a:t>
            </a:r>
            <a:r>
              <a:rPr lang="en-US" sz="2000" b="1" baseline="30000" dirty="0">
                <a:solidFill>
                  <a:srgbClr val="000000"/>
                </a:solidFill>
                <a:latin typeface="Calibri" panose="020F0502020204030204" pitchFamily="34" charset="0"/>
                <a:ea typeface="Calibri" panose="020F0502020204030204" pitchFamily="34" charset="0"/>
                <a:cs typeface="Calibri" panose="020F0502020204030204" pitchFamily="34" charset="0"/>
              </a:rPr>
              <a:t>12 </a:t>
            </a:r>
            <a:r>
              <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rPr>
              <a:t>In him and through faith in him we may approach God with freedom and confidence.</a:t>
            </a:r>
            <a:r>
              <a:rPr lang="en-US" sz="44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4400" b="1" baseline="30000" dirty="0">
                <a:solidFill>
                  <a:srgbClr val="000000"/>
                </a:solidFill>
                <a:latin typeface="Calibri" panose="020F0502020204030204" pitchFamily="34" charset="0"/>
                <a:ea typeface="Calibri" panose="020F0502020204030204" pitchFamily="34" charset="0"/>
                <a:cs typeface="Calibri" panose="020F0502020204030204" pitchFamily="34" charset="0"/>
              </a:rPr>
              <a:t>13 </a:t>
            </a:r>
            <a:r>
              <a:rPr lang="en-US" sz="4400" dirty="0">
                <a:solidFill>
                  <a:srgbClr val="000000"/>
                </a:solidFill>
                <a:latin typeface="Calibri" panose="020F0502020204030204" pitchFamily="34" charset="0"/>
                <a:ea typeface="Calibri" panose="020F0502020204030204" pitchFamily="34" charset="0"/>
                <a:cs typeface="Calibri" panose="020F0502020204030204" pitchFamily="34" charset="0"/>
              </a:rPr>
              <a:t>I ask you, therefore, not to be discouraged because of </a:t>
            </a:r>
            <a:r>
              <a:rPr lang="en-US" sz="4400" dirty="0">
                <a:solidFill>
                  <a:srgbClr val="000000"/>
                </a:solidFill>
                <a:highlight>
                  <a:srgbClr val="FFFF00"/>
                </a:highlight>
                <a:latin typeface="Calibri" panose="020F0502020204030204" pitchFamily="34" charset="0"/>
                <a:ea typeface="Calibri" panose="020F0502020204030204" pitchFamily="34" charset="0"/>
                <a:cs typeface="Calibri" panose="020F0502020204030204" pitchFamily="34" charset="0"/>
              </a:rPr>
              <a:t>my sufferings for you</a:t>
            </a:r>
            <a:r>
              <a:rPr lang="en-US" sz="4400" dirty="0">
                <a:solidFill>
                  <a:srgbClr val="000000"/>
                </a:solidFill>
                <a:latin typeface="Calibri" panose="020F0502020204030204" pitchFamily="34" charset="0"/>
                <a:ea typeface="Calibri" panose="020F0502020204030204" pitchFamily="34" charset="0"/>
                <a:cs typeface="Calibri" panose="020F0502020204030204" pitchFamily="34" charset="0"/>
              </a:rPr>
              <a:t>, which are your glory.</a:t>
            </a:r>
          </a:p>
          <a:p>
            <a:pPr algn="l">
              <a:buNone/>
            </a:pPr>
            <a:endParaRPr lang="en-US" sz="4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08580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4F1776-09CE-78E0-47A1-CC31DC6EE588}"/>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3853A1E1-B3D6-3B1D-D874-4EBC05638165}"/>
              </a:ext>
            </a:extLst>
          </p:cNvPr>
          <p:cNvSpPr txBox="1"/>
          <p:nvPr/>
        </p:nvSpPr>
        <p:spPr>
          <a:xfrm>
            <a:off x="1" y="0"/>
            <a:ext cx="12191999" cy="4832092"/>
          </a:xfrm>
          <a:prstGeom prst="rect">
            <a:avLst/>
          </a:prstGeom>
          <a:noFill/>
        </p:spPr>
        <p:txBody>
          <a:bodyPr wrap="square">
            <a:spAutoFit/>
          </a:bodyPr>
          <a:lstStyle/>
          <a:p>
            <a:pPr algn="l">
              <a:buNone/>
            </a:pPr>
            <a:r>
              <a:rPr lang="en-US" sz="4400" b="1"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Ch 3 </a:t>
            </a:r>
            <a:r>
              <a:rPr lang="en-US" sz="4400" b="1" baseline="30000" dirty="0">
                <a:solidFill>
                  <a:srgbClr val="000000"/>
                </a:solidFill>
                <a:latin typeface="Calibri" panose="020F0502020204030204" pitchFamily="34" charset="0"/>
                <a:ea typeface="Calibri" panose="020F0502020204030204" pitchFamily="34" charset="0"/>
                <a:cs typeface="Calibri" panose="020F0502020204030204" pitchFamily="34" charset="0"/>
              </a:rPr>
              <a:t>1</a:t>
            </a:r>
            <a:r>
              <a:rPr lang="en-US" sz="4400" b="1"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4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For this reason I, Paul, a prisoner of Christ Jesus on behalf of you Gentiles— </a:t>
            </a:r>
            <a:r>
              <a:rPr lang="en-US" sz="4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2 </a:t>
            </a:r>
            <a:r>
              <a:rPr lang="en-US" sz="4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assuming that you have heard of the stewardship of God's grace that </a:t>
            </a:r>
            <a:r>
              <a:rPr lang="en-US" sz="4400" b="0" i="0" dirty="0">
                <a:solidFill>
                  <a:srgbClr val="000000"/>
                </a:solidFill>
                <a:effectLst/>
                <a:highlight>
                  <a:srgbClr val="FFFF00"/>
                </a:highlight>
                <a:latin typeface="Calibri" panose="020F0502020204030204" pitchFamily="34" charset="0"/>
                <a:ea typeface="Calibri" panose="020F0502020204030204" pitchFamily="34" charset="0"/>
                <a:cs typeface="Calibri" panose="020F0502020204030204" pitchFamily="34" charset="0"/>
              </a:rPr>
              <a:t>was given to me </a:t>
            </a:r>
            <a:r>
              <a:rPr lang="en-US" sz="4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for you, </a:t>
            </a:r>
            <a:r>
              <a:rPr lang="en-US" sz="4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3 </a:t>
            </a:r>
            <a:r>
              <a:rPr lang="en-US" sz="4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how the mystery was </a:t>
            </a:r>
            <a:r>
              <a:rPr lang="en-US" sz="4400" b="0" i="0" dirty="0">
                <a:solidFill>
                  <a:srgbClr val="000000"/>
                </a:solidFill>
                <a:effectLst/>
                <a:highlight>
                  <a:srgbClr val="FFFF00"/>
                </a:highlight>
                <a:latin typeface="Calibri" panose="020F0502020204030204" pitchFamily="34" charset="0"/>
                <a:ea typeface="Calibri" panose="020F0502020204030204" pitchFamily="34" charset="0"/>
                <a:cs typeface="Calibri" panose="020F0502020204030204" pitchFamily="34" charset="0"/>
              </a:rPr>
              <a:t>made known to me </a:t>
            </a:r>
            <a:r>
              <a:rPr lang="en-US" sz="4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by revelation, as I have written briefly. </a:t>
            </a:r>
            <a:r>
              <a:rPr lang="en-US" sz="4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4 </a:t>
            </a:r>
            <a:r>
              <a:rPr lang="en-US" sz="4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When you read this, you can perceive </a:t>
            </a:r>
            <a:r>
              <a:rPr lang="en-US" sz="4400" b="0" i="0" dirty="0">
                <a:solidFill>
                  <a:srgbClr val="000000"/>
                </a:solidFill>
                <a:effectLst/>
                <a:highlight>
                  <a:srgbClr val="FFFF00"/>
                </a:highlight>
                <a:latin typeface="Calibri" panose="020F0502020204030204" pitchFamily="34" charset="0"/>
                <a:ea typeface="Calibri" panose="020F0502020204030204" pitchFamily="34" charset="0"/>
                <a:cs typeface="Calibri" panose="020F0502020204030204" pitchFamily="34" charset="0"/>
              </a:rPr>
              <a:t>my insight </a:t>
            </a:r>
            <a:r>
              <a:rPr lang="en-US" sz="4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into the mystery of Christ, </a:t>
            </a:r>
          </a:p>
        </p:txBody>
      </p:sp>
      <p:sp>
        <p:nvSpPr>
          <p:cNvPr id="2" name="TextBox 1">
            <a:extLst>
              <a:ext uri="{FF2B5EF4-FFF2-40B4-BE49-F238E27FC236}">
                <a16:creationId xmlns:a16="http://schemas.microsoft.com/office/drawing/2014/main" id="{3DA1D098-1AC5-994A-C010-23960B9FFC1A}"/>
              </a:ext>
            </a:extLst>
          </p:cNvPr>
          <p:cNvSpPr txBox="1"/>
          <p:nvPr/>
        </p:nvSpPr>
        <p:spPr>
          <a:xfrm>
            <a:off x="171450" y="4937474"/>
            <a:ext cx="11666220" cy="1920526"/>
          </a:xfrm>
          <a:prstGeom prst="rect">
            <a:avLst/>
          </a:prstGeom>
          <a:noFill/>
        </p:spPr>
        <p:txBody>
          <a:bodyPr wrap="square">
            <a:spAutoFit/>
          </a:bodyPr>
          <a:lstStyle/>
          <a:p>
            <a:pPr marL="0" marR="0" algn="ctr">
              <a:lnSpc>
                <a:spcPct val="90000"/>
              </a:lnSpc>
              <a:buNone/>
            </a:pPr>
            <a:r>
              <a:rPr lang="en-US" sz="4400" dirty="0">
                <a:effectLst/>
                <a:latin typeface="ADLaM Display" panose="02010000000000000000" pitchFamily="2" charset="0"/>
                <a:ea typeface="ADLaM Display" panose="02010000000000000000" pitchFamily="2" charset="0"/>
                <a:cs typeface="ADLaM Display" panose="02010000000000000000" pitchFamily="2" charset="0"/>
              </a:rPr>
              <a:t>Paul was able to Speak — and Write —</a:t>
            </a:r>
          </a:p>
          <a:p>
            <a:pPr marL="0" marR="0" algn="ctr">
              <a:lnSpc>
                <a:spcPct val="90000"/>
              </a:lnSpc>
              <a:buNone/>
            </a:pPr>
            <a:r>
              <a:rPr lang="en-US" sz="4400" dirty="0">
                <a:effectLst/>
                <a:latin typeface="ADLaM Display" panose="02010000000000000000" pitchFamily="2" charset="0"/>
                <a:ea typeface="ADLaM Display" panose="02010000000000000000" pitchFamily="2" charset="0"/>
                <a:cs typeface="ADLaM Display" panose="02010000000000000000" pitchFamily="2" charset="0"/>
              </a:rPr>
              <a:t> with Authority </a:t>
            </a:r>
          </a:p>
          <a:p>
            <a:pPr marL="0" marR="0" algn="ctr">
              <a:lnSpc>
                <a:spcPct val="90000"/>
              </a:lnSpc>
              <a:buNone/>
            </a:pPr>
            <a:r>
              <a:rPr lang="en-US" sz="4400" dirty="0">
                <a:latin typeface="ADLaM Display" panose="02010000000000000000" pitchFamily="2" charset="0"/>
                <a:ea typeface="ADLaM Display" panose="02010000000000000000" pitchFamily="2" charset="0"/>
                <a:cs typeface="ADLaM Display" panose="02010000000000000000" pitchFamily="2" charset="0"/>
              </a:rPr>
              <a:t>B</a:t>
            </a:r>
            <a:r>
              <a:rPr lang="en-US" sz="4400" dirty="0">
                <a:effectLst/>
                <a:latin typeface="ADLaM Display" panose="02010000000000000000" pitchFamily="2" charset="0"/>
                <a:ea typeface="ADLaM Display" panose="02010000000000000000" pitchFamily="2" charset="0"/>
                <a:cs typeface="ADLaM Display" panose="02010000000000000000" pitchFamily="2" charset="0"/>
              </a:rPr>
              <a:t>ecause he Lived with Humility. </a:t>
            </a:r>
            <a:endParaRPr lang="en-US" sz="4000" dirty="0">
              <a:effectLst/>
              <a:latin typeface="ADLaM Display" panose="02010000000000000000" pitchFamily="2" charset="0"/>
              <a:ea typeface="ADLaM Display" panose="02010000000000000000" pitchFamily="2" charset="0"/>
              <a:cs typeface="ADLaM Display" panose="02010000000000000000" pitchFamily="2" charset="0"/>
            </a:endParaRPr>
          </a:p>
        </p:txBody>
      </p:sp>
    </p:spTree>
    <p:extLst>
      <p:ext uri="{BB962C8B-B14F-4D97-AF65-F5344CB8AC3E}">
        <p14:creationId xmlns:p14="http://schemas.microsoft.com/office/powerpoint/2010/main" val="2695575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screenshot of a social media post&#10;&#10;AI-generated content may be incorrect.">
            <a:extLst>
              <a:ext uri="{FF2B5EF4-FFF2-40B4-BE49-F238E27FC236}">
                <a16:creationId xmlns:a16="http://schemas.microsoft.com/office/drawing/2014/main" id="{434F1F1F-48B1-639D-938A-D9D60CE215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591516"/>
          </a:xfrm>
          <a:prstGeom prst="rect">
            <a:avLst/>
          </a:prstGeom>
        </p:spPr>
      </p:pic>
      <p:sp>
        <p:nvSpPr>
          <p:cNvPr id="11" name="Rectangle: Rounded Corners 10">
            <a:extLst>
              <a:ext uri="{FF2B5EF4-FFF2-40B4-BE49-F238E27FC236}">
                <a16:creationId xmlns:a16="http://schemas.microsoft.com/office/drawing/2014/main" id="{62775494-8B6D-34B1-EA19-67CE6746BD0A}"/>
              </a:ext>
            </a:extLst>
          </p:cNvPr>
          <p:cNvSpPr/>
          <p:nvPr/>
        </p:nvSpPr>
        <p:spPr>
          <a:xfrm>
            <a:off x="3276600" y="6057900"/>
            <a:ext cx="2120900" cy="685800"/>
          </a:xfrm>
          <a:prstGeom prst="round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29507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holding a baby&#10;&#10;AI-generated content may be incorrect.">
            <a:extLst>
              <a:ext uri="{FF2B5EF4-FFF2-40B4-BE49-F238E27FC236}">
                <a16:creationId xmlns:a16="http://schemas.microsoft.com/office/drawing/2014/main" id="{3EC7E385-FA50-FE7E-F2F9-EAB365C49F29}"/>
              </a:ext>
            </a:extLst>
          </p:cNvPr>
          <p:cNvPicPr>
            <a:picLocks noChangeAspect="1"/>
          </p:cNvPicPr>
          <p:nvPr/>
        </p:nvPicPr>
        <p:blipFill>
          <a:blip r:embed="rId2" cstate="screen">
            <a:extLst>
              <a:ext uri="{28A0092B-C50C-407E-A947-70E740481C1C}">
                <a14:useLocalDpi xmlns:a14="http://schemas.microsoft.com/office/drawing/2010/main"/>
              </a:ext>
            </a:extLst>
          </a:blip>
          <a:srcRect b="1339"/>
          <a:stretch>
            <a:fillRect/>
          </a:stretch>
        </p:blipFill>
        <p:spPr>
          <a:xfrm>
            <a:off x="0" y="0"/>
            <a:ext cx="6096000" cy="6889062"/>
          </a:xfrm>
          <a:prstGeom prst="rect">
            <a:avLst/>
          </a:prstGeom>
        </p:spPr>
      </p:pic>
      <p:sp>
        <p:nvSpPr>
          <p:cNvPr id="11" name="TextBox 10">
            <a:extLst>
              <a:ext uri="{FF2B5EF4-FFF2-40B4-BE49-F238E27FC236}">
                <a16:creationId xmlns:a16="http://schemas.microsoft.com/office/drawing/2014/main" id="{AC6FB96E-6439-85FD-BEB2-C529289A833D}"/>
              </a:ext>
            </a:extLst>
          </p:cNvPr>
          <p:cNvSpPr txBox="1"/>
          <p:nvPr/>
        </p:nvSpPr>
        <p:spPr>
          <a:xfrm>
            <a:off x="6426200" y="378174"/>
            <a:ext cx="5436870" cy="3139321"/>
          </a:xfrm>
          <a:prstGeom prst="rect">
            <a:avLst/>
          </a:prstGeom>
          <a:noFill/>
        </p:spPr>
        <p:txBody>
          <a:bodyPr wrap="square">
            <a:spAutoFit/>
          </a:bodyPr>
          <a:lstStyle/>
          <a:p>
            <a:pPr marL="0" marR="0" algn="ctr">
              <a:lnSpc>
                <a:spcPct val="90000"/>
              </a:lnSpc>
              <a:buNone/>
            </a:pPr>
            <a:r>
              <a:rPr lang="en-US" sz="4400" dirty="0">
                <a:effectLst/>
                <a:latin typeface="ADLaM Display" panose="02010000000000000000" pitchFamily="2" charset="0"/>
                <a:ea typeface="ADLaM Display" panose="02010000000000000000" pitchFamily="2" charset="0"/>
                <a:cs typeface="ADLaM Display" panose="02010000000000000000" pitchFamily="2" charset="0"/>
              </a:rPr>
              <a:t>Authority</a:t>
            </a:r>
          </a:p>
          <a:p>
            <a:pPr marL="0" marR="0" algn="ctr">
              <a:lnSpc>
                <a:spcPct val="90000"/>
              </a:lnSpc>
              <a:buNone/>
            </a:pPr>
            <a:endParaRPr lang="en-US" sz="4400" dirty="0">
              <a:latin typeface="ADLaM Display" panose="02010000000000000000" pitchFamily="2" charset="0"/>
              <a:ea typeface="ADLaM Display" panose="02010000000000000000" pitchFamily="2" charset="0"/>
              <a:cs typeface="ADLaM Display" panose="02010000000000000000" pitchFamily="2" charset="0"/>
            </a:endParaRPr>
          </a:p>
          <a:p>
            <a:pPr marL="0" marR="0" algn="ctr">
              <a:lnSpc>
                <a:spcPct val="90000"/>
              </a:lnSpc>
              <a:buNone/>
            </a:pPr>
            <a:r>
              <a:rPr lang="en-US" sz="4400" dirty="0">
                <a:latin typeface="ADLaM Display" panose="02010000000000000000" pitchFamily="2" charset="0"/>
                <a:ea typeface="ADLaM Display" panose="02010000000000000000" pitchFamily="2" charset="0"/>
                <a:cs typeface="ADLaM Display" panose="02010000000000000000" pitchFamily="2" charset="0"/>
              </a:rPr>
              <a:t>NY Times</a:t>
            </a:r>
          </a:p>
          <a:p>
            <a:pPr marL="0" marR="0" algn="ctr">
              <a:lnSpc>
                <a:spcPct val="90000"/>
              </a:lnSpc>
              <a:buNone/>
            </a:pPr>
            <a:r>
              <a:rPr lang="en-US" sz="4400" dirty="0">
                <a:latin typeface="ADLaM Display" panose="02010000000000000000" pitchFamily="2" charset="0"/>
                <a:ea typeface="ADLaM Display" panose="02010000000000000000" pitchFamily="2" charset="0"/>
                <a:cs typeface="ADLaM Display" panose="02010000000000000000" pitchFamily="2" charset="0"/>
              </a:rPr>
              <a:t>BBC</a:t>
            </a:r>
          </a:p>
          <a:p>
            <a:pPr marL="0" marR="0" algn="ctr">
              <a:lnSpc>
                <a:spcPct val="90000"/>
              </a:lnSpc>
              <a:buNone/>
            </a:pPr>
            <a:r>
              <a:rPr lang="en-US" sz="4400" dirty="0">
                <a:latin typeface="ADLaM Display" panose="02010000000000000000" pitchFamily="2" charset="0"/>
                <a:ea typeface="ADLaM Display" panose="02010000000000000000" pitchFamily="2" charset="0"/>
                <a:cs typeface="ADLaM Display" panose="02010000000000000000" pitchFamily="2" charset="0"/>
              </a:rPr>
              <a:t>CNN</a:t>
            </a:r>
          </a:p>
        </p:txBody>
      </p:sp>
    </p:spTree>
    <p:extLst>
      <p:ext uri="{BB962C8B-B14F-4D97-AF65-F5344CB8AC3E}">
        <p14:creationId xmlns:p14="http://schemas.microsoft.com/office/powerpoint/2010/main" val="4018344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F9DE3A-38CF-45BE-B19B-C225CB5AD987}"/>
            </a:ext>
          </a:extLst>
        </p:cNvPr>
        <p:cNvGrpSpPr/>
        <p:nvPr/>
      </p:nvGrpSpPr>
      <p:grpSpPr>
        <a:xfrm>
          <a:off x="0" y="0"/>
          <a:ext cx="0" cy="0"/>
          <a:chOff x="0" y="0"/>
          <a:chExt cx="0" cy="0"/>
        </a:xfrm>
      </p:grpSpPr>
      <p:pic>
        <p:nvPicPr>
          <p:cNvPr id="9" name="Picture 8" descr="A person holding a baby and a child in a tent&#10;&#10;AI-generated content may be incorrect.">
            <a:extLst>
              <a:ext uri="{FF2B5EF4-FFF2-40B4-BE49-F238E27FC236}">
                <a16:creationId xmlns:a16="http://schemas.microsoft.com/office/drawing/2014/main" id="{E7E963CA-5489-5795-89B8-E9B38CF596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5550" y="461962"/>
            <a:ext cx="5600700" cy="5934075"/>
          </a:xfrm>
          <a:prstGeom prst="rect">
            <a:avLst/>
          </a:prstGeom>
        </p:spPr>
      </p:pic>
      <p:sp>
        <p:nvSpPr>
          <p:cNvPr id="2" name="TextBox 1">
            <a:extLst>
              <a:ext uri="{FF2B5EF4-FFF2-40B4-BE49-F238E27FC236}">
                <a16:creationId xmlns:a16="http://schemas.microsoft.com/office/drawing/2014/main" id="{05289171-E548-FDE3-634D-71F830530C12}"/>
              </a:ext>
            </a:extLst>
          </p:cNvPr>
          <p:cNvSpPr txBox="1"/>
          <p:nvPr/>
        </p:nvSpPr>
        <p:spPr>
          <a:xfrm>
            <a:off x="285750" y="733774"/>
            <a:ext cx="5436870" cy="3139321"/>
          </a:xfrm>
          <a:prstGeom prst="rect">
            <a:avLst/>
          </a:prstGeom>
          <a:noFill/>
        </p:spPr>
        <p:txBody>
          <a:bodyPr wrap="square">
            <a:spAutoFit/>
          </a:bodyPr>
          <a:lstStyle/>
          <a:p>
            <a:pPr marL="0" marR="0" algn="ctr">
              <a:lnSpc>
                <a:spcPct val="90000"/>
              </a:lnSpc>
              <a:buNone/>
            </a:pPr>
            <a:r>
              <a:rPr lang="en-US" sz="4400" dirty="0">
                <a:effectLst/>
                <a:latin typeface="ADLaM Display" panose="02010000000000000000" pitchFamily="2" charset="0"/>
                <a:ea typeface="ADLaM Display" panose="02010000000000000000" pitchFamily="2" charset="0"/>
                <a:cs typeface="ADLaM Display" panose="02010000000000000000" pitchFamily="2" charset="0"/>
              </a:rPr>
              <a:t>Authority?</a:t>
            </a:r>
          </a:p>
          <a:p>
            <a:pPr marL="0" marR="0" algn="ctr">
              <a:lnSpc>
                <a:spcPct val="90000"/>
              </a:lnSpc>
              <a:buNone/>
            </a:pPr>
            <a:endParaRPr lang="en-US" sz="4400" dirty="0">
              <a:latin typeface="ADLaM Display" panose="02010000000000000000" pitchFamily="2" charset="0"/>
              <a:ea typeface="ADLaM Display" panose="02010000000000000000" pitchFamily="2" charset="0"/>
              <a:cs typeface="ADLaM Display" panose="02010000000000000000" pitchFamily="2" charset="0"/>
            </a:endParaRPr>
          </a:p>
          <a:p>
            <a:pPr marL="0" marR="0" algn="ctr">
              <a:lnSpc>
                <a:spcPct val="90000"/>
              </a:lnSpc>
              <a:buNone/>
            </a:pPr>
            <a:r>
              <a:rPr lang="en-US" sz="4400" dirty="0">
                <a:latin typeface="ADLaM Display" panose="02010000000000000000" pitchFamily="2" charset="0"/>
                <a:ea typeface="ADLaM Display" panose="02010000000000000000" pitchFamily="2" charset="0"/>
                <a:cs typeface="ADLaM Display" panose="02010000000000000000" pitchFamily="2" charset="0"/>
              </a:rPr>
              <a:t>Independent news media</a:t>
            </a:r>
          </a:p>
          <a:p>
            <a:pPr marL="0" marR="0" algn="ctr">
              <a:lnSpc>
                <a:spcPct val="90000"/>
              </a:lnSpc>
              <a:buNone/>
            </a:pPr>
            <a:r>
              <a:rPr lang="en-US" sz="4400" dirty="0">
                <a:latin typeface="ADLaM Display" panose="02010000000000000000" pitchFamily="2" charset="0"/>
                <a:ea typeface="ADLaM Display" panose="02010000000000000000" pitchFamily="2" charset="0"/>
                <a:cs typeface="ADLaM Display" panose="02010000000000000000" pitchFamily="2" charset="0"/>
              </a:rPr>
              <a:t>Telegram</a:t>
            </a:r>
          </a:p>
        </p:txBody>
      </p:sp>
    </p:spTree>
    <p:extLst>
      <p:ext uri="{BB962C8B-B14F-4D97-AF65-F5344CB8AC3E}">
        <p14:creationId xmlns:p14="http://schemas.microsoft.com/office/powerpoint/2010/main" val="4199546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social media post&#10;&#10;AI-generated content may be incorrect.">
            <a:extLst>
              <a:ext uri="{FF2B5EF4-FFF2-40B4-BE49-F238E27FC236}">
                <a16:creationId xmlns:a16="http://schemas.microsoft.com/office/drawing/2014/main" id="{33F66BBB-DA31-C405-9764-09E240A626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7400" y="1"/>
            <a:ext cx="10536794" cy="6858000"/>
          </a:xfrm>
          <a:prstGeom prst="rect">
            <a:avLst/>
          </a:prstGeom>
        </p:spPr>
      </p:pic>
      <p:pic>
        <p:nvPicPr>
          <p:cNvPr id="4" name="Picture 3" descr="A screenshot of a social media post&#10;&#10;AI-generated content may be incorrect.">
            <a:extLst>
              <a:ext uri="{FF2B5EF4-FFF2-40B4-BE49-F238E27FC236}">
                <a16:creationId xmlns:a16="http://schemas.microsoft.com/office/drawing/2014/main" id="{FCF07A9A-32D8-8594-F586-D3926B0E5A6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0" y="-1"/>
            <a:ext cx="787400" cy="6858000"/>
          </a:xfrm>
          <a:prstGeom prst="rect">
            <a:avLst/>
          </a:prstGeom>
        </p:spPr>
      </p:pic>
      <p:pic>
        <p:nvPicPr>
          <p:cNvPr id="5" name="Picture 4" descr="A screenshot of a social media post&#10;&#10;AI-generated content may be incorrect.">
            <a:extLst>
              <a:ext uri="{FF2B5EF4-FFF2-40B4-BE49-F238E27FC236}">
                <a16:creationId xmlns:a16="http://schemas.microsoft.com/office/drawing/2014/main" id="{6C387381-5FEE-F881-8D57-C442A91ADAB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11324194" y="0"/>
            <a:ext cx="867806" cy="6858000"/>
          </a:xfrm>
          <a:prstGeom prst="rect">
            <a:avLst/>
          </a:prstGeom>
        </p:spPr>
      </p:pic>
      <p:sp>
        <p:nvSpPr>
          <p:cNvPr id="6" name="Rectangle: Rounded Corners 5">
            <a:extLst>
              <a:ext uri="{FF2B5EF4-FFF2-40B4-BE49-F238E27FC236}">
                <a16:creationId xmlns:a16="http://schemas.microsoft.com/office/drawing/2014/main" id="{E889F92D-38E7-81FA-C5C4-FAD11B0822C6}"/>
              </a:ext>
            </a:extLst>
          </p:cNvPr>
          <p:cNvSpPr/>
          <p:nvPr/>
        </p:nvSpPr>
        <p:spPr>
          <a:xfrm>
            <a:off x="3276600" y="6057900"/>
            <a:ext cx="2120900" cy="685800"/>
          </a:xfrm>
          <a:prstGeom prst="round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13098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ollage of a person with no shirt&#10;&#10;AI-generated content may be incorrect.">
            <a:extLst>
              <a:ext uri="{FF2B5EF4-FFF2-40B4-BE49-F238E27FC236}">
                <a16:creationId xmlns:a16="http://schemas.microsoft.com/office/drawing/2014/main" id="{75740F95-75FA-A942-7DE2-13F4E9F6DF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9840" y="163512"/>
            <a:ext cx="8452320" cy="5297488"/>
          </a:xfrm>
          <a:prstGeom prst="rect">
            <a:avLst/>
          </a:prstGeom>
        </p:spPr>
      </p:pic>
      <p:sp>
        <p:nvSpPr>
          <p:cNvPr id="5" name="TextBox 4">
            <a:extLst>
              <a:ext uri="{FF2B5EF4-FFF2-40B4-BE49-F238E27FC236}">
                <a16:creationId xmlns:a16="http://schemas.microsoft.com/office/drawing/2014/main" id="{C60EE7F7-5D87-DE89-567F-C57D00F23260}"/>
              </a:ext>
            </a:extLst>
          </p:cNvPr>
          <p:cNvSpPr txBox="1"/>
          <p:nvPr/>
        </p:nvSpPr>
        <p:spPr>
          <a:xfrm>
            <a:off x="2451100" y="5593834"/>
            <a:ext cx="7988300" cy="584775"/>
          </a:xfrm>
          <a:prstGeom prst="rect">
            <a:avLst/>
          </a:prstGeom>
          <a:noFill/>
        </p:spPr>
        <p:txBody>
          <a:bodyPr wrap="square">
            <a:spAutoFit/>
          </a:bodyPr>
          <a:lstStyle/>
          <a:p>
            <a:r>
              <a:rPr lang="sv-SE" sz="3200" b="1" dirty="0"/>
              <a:t>Rom Braslavski and Evyatar David</a:t>
            </a:r>
            <a:endParaRPr lang="en-US" sz="3200" b="1" dirty="0"/>
          </a:p>
        </p:txBody>
      </p:sp>
      <p:sp>
        <p:nvSpPr>
          <p:cNvPr id="6" name="TextBox 5">
            <a:extLst>
              <a:ext uri="{FF2B5EF4-FFF2-40B4-BE49-F238E27FC236}">
                <a16:creationId xmlns:a16="http://schemas.microsoft.com/office/drawing/2014/main" id="{03A2CC5F-B41B-59B5-2AB6-E137DB85619C}"/>
              </a:ext>
            </a:extLst>
          </p:cNvPr>
          <p:cNvSpPr txBox="1"/>
          <p:nvPr/>
        </p:nvSpPr>
        <p:spPr>
          <a:xfrm>
            <a:off x="1816100" y="6185018"/>
            <a:ext cx="9258300" cy="584775"/>
          </a:xfrm>
          <a:prstGeom prst="rect">
            <a:avLst/>
          </a:prstGeom>
          <a:noFill/>
        </p:spPr>
        <p:txBody>
          <a:bodyPr wrap="square">
            <a:spAutoFit/>
          </a:bodyPr>
          <a:lstStyle/>
          <a:p>
            <a:r>
              <a:rPr lang="sv-SE" sz="3200" b="1" dirty="0"/>
              <a:t>Images not published in NYT, BBC, etc</a:t>
            </a:r>
            <a:endParaRPr lang="en-US" sz="3200" b="1" dirty="0"/>
          </a:p>
        </p:txBody>
      </p:sp>
    </p:spTree>
    <p:extLst>
      <p:ext uri="{BB962C8B-B14F-4D97-AF65-F5344CB8AC3E}">
        <p14:creationId xmlns:p14="http://schemas.microsoft.com/office/powerpoint/2010/main" val="1710437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E709F53-8E19-E9A1-4035-F006A04A5916}"/>
              </a:ext>
            </a:extLst>
          </p:cNvPr>
          <p:cNvSpPr txBox="1"/>
          <p:nvPr/>
        </p:nvSpPr>
        <p:spPr>
          <a:xfrm>
            <a:off x="0" y="0"/>
            <a:ext cx="12192000" cy="1920526"/>
          </a:xfrm>
          <a:prstGeom prst="rect">
            <a:avLst/>
          </a:prstGeom>
          <a:noFill/>
        </p:spPr>
        <p:txBody>
          <a:bodyPr wrap="square">
            <a:spAutoFit/>
          </a:bodyPr>
          <a:lstStyle/>
          <a:p>
            <a:pPr marL="0" marR="0" algn="ctr">
              <a:lnSpc>
                <a:spcPct val="90000"/>
              </a:lnSpc>
              <a:buNone/>
            </a:pPr>
            <a:r>
              <a:rPr lang="en-US" sz="4400" dirty="0">
                <a:effectLst/>
                <a:latin typeface="ADLaM Display" panose="02010000000000000000" pitchFamily="2" charset="0"/>
                <a:ea typeface="ADLaM Display" panose="02010000000000000000" pitchFamily="2" charset="0"/>
                <a:cs typeface="ADLaM Display" panose="02010000000000000000" pitchFamily="2" charset="0"/>
              </a:rPr>
              <a:t>Paul was able to </a:t>
            </a:r>
          </a:p>
          <a:p>
            <a:pPr marL="0" marR="0" algn="ctr">
              <a:lnSpc>
                <a:spcPct val="90000"/>
              </a:lnSpc>
              <a:buNone/>
            </a:pPr>
            <a:r>
              <a:rPr lang="en-US" sz="4400" dirty="0">
                <a:effectLst/>
                <a:latin typeface="ADLaM Display" panose="02010000000000000000" pitchFamily="2" charset="0"/>
                <a:ea typeface="ADLaM Display" panose="02010000000000000000" pitchFamily="2" charset="0"/>
                <a:cs typeface="ADLaM Display" panose="02010000000000000000" pitchFamily="2" charset="0"/>
              </a:rPr>
              <a:t>Speak — and Write — with Authority </a:t>
            </a:r>
          </a:p>
          <a:p>
            <a:pPr marL="0" marR="0" algn="ctr">
              <a:lnSpc>
                <a:spcPct val="90000"/>
              </a:lnSpc>
              <a:buNone/>
            </a:pPr>
            <a:r>
              <a:rPr lang="en-US" sz="4400" dirty="0">
                <a:latin typeface="ADLaM Display" panose="02010000000000000000" pitchFamily="2" charset="0"/>
                <a:ea typeface="ADLaM Display" panose="02010000000000000000" pitchFamily="2" charset="0"/>
                <a:cs typeface="ADLaM Display" panose="02010000000000000000" pitchFamily="2" charset="0"/>
              </a:rPr>
              <a:t>B</a:t>
            </a:r>
            <a:r>
              <a:rPr lang="en-US" sz="4400" dirty="0">
                <a:effectLst/>
                <a:latin typeface="ADLaM Display" panose="02010000000000000000" pitchFamily="2" charset="0"/>
                <a:ea typeface="ADLaM Display" panose="02010000000000000000" pitchFamily="2" charset="0"/>
                <a:cs typeface="ADLaM Display" panose="02010000000000000000" pitchFamily="2" charset="0"/>
              </a:rPr>
              <a:t>ecause he Lived with Humility. </a:t>
            </a:r>
            <a:endParaRPr lang="en-US" sz="4000" dirty="0">
              <a:effectLst/>
              <a:latin typeface="ADLaM Display" panose="02010000000000000000" pitchFamily="2" charset="0"/>
              <a:ea typeface="ADLaM Display" panose="02010000000000000000" pitchFamily="2" charset="0"/>
              <a:cs typeface="ADLaM Display" panose="02010000000000000000" pitchFamily="2" charset="0"/>
            </a:endParaRPr>
          </a:p>
        </p:txBody>
      </p:sp>
      <p:sp>
        <p:nvSpPr>
          <p:cNvPr id="3" name="TextBox 2">
            <a:extLst>
              <a:ext uri="{FF2B5EF4-FFF2-40B4-BE49-F238E27FC236}">
                <a16:creationId xmlns:a16="http://schemas.microsoft.com/office/drawing/2014/main" id="{DC34095E-7C73-7630-6B36-C4BB263DF19C}"/>
              </a:ext>
            </a:extLst>
          </p:cNvPr>
          <p:cNvSpPr txBox="1"/>
          <p:nvPr/>
        </p:nvSpPr>
        <p:spPr>
          <a:xfrm>
            <a:off x="0" y="0"/>
            <a:ext cx="12192000" cy="1920526"/>
          </a:xfrm>
          <a:prstGeom prst="rect">
            <a:avLst/>
          </a:prstGeom>
          <a:solidFill>
            <a:schemeClr val="bg1"/>
          </a:solidFill>
        </p:spPr>
        <p:txBody>
          <a:bodyPr wrap="square">
            <a:spAutoFit/>
          </a:bodyPr>
          <a:lstStyle/>
          <a:p>
            <a:pPr marL="0" marR="0" algn="ctr">
              <a:lnSpc>
                <a:spcPct val="90000"/>
              </a:lnSpc>
              <a:buNone/>
            </a:pPr>
            <a:r>
              <a:rPr lang="en-US" sz="4400" dirty="0">
                <a:latin typeface="ADLaM Display" panose="02010000000000000000" pitchFamily="2" charset="0"/>
                <a:ea typeface="ADLaM Display" panose="02010000000000000000" pitchFamily="2" charset="0"/>
                <a:cs typeface="ADLaM Display" panose="02010000000000000000" pitchFamily="2" charset="0"/>
              </a:rPr>
              <a:t>The E</a:t>
            </a:r>
            <a:r>
              <a:rPr lang="en-US" sz="4400" dirty="0">
                <a:effectLst/>
                <a:latin typeface="ADLaM Display" panose="02010000000000000000" pitchFamily="2" charset="0"/>
                <a:ea typeface="ADLaM Display" panose="02010000000000000000" pitchFamily="2" charset="0"/>
                <a:cs typeface="ADLaM Display" panose="02010000000000000000" pitchFamily="2" charset="0"/>
              </a:rPr>
              <a:t>arly Church Fathers were able to </a:t>
            </a:r>
          </a:p>
          <a:p>
            <a:pPr marL="0" marR="0" algn="ctr">
              <a:lnSpc>
                <a:spcPct val="90000"/>
              </a:lnSpc>
              <a:buNone/>
            </a:pPr>
            <a:r>
              <a:rPr lang="en-US" sz="4400" dirty="0">
                <a:effectLst/>
                <a:latin typeface="ADLaM Display" panose="02010000000000000000" pitchFamily="2" charset="0"/>
                <a:ea typeface="ADLaM Display" panose="02010000000000000000" pitchFamily="2" charset="0"/>
                <a:cs typeface="ADLaM Display" panose="02010000000000000000" pitchFamily="2" charset="0"/>
              </a:rPr>
              <a:t>Speak — and Write — with Authority </a:t>
            </a:r>
          </a:p>
          <a:p>
            <a:pPr marL="0" marR="0" algn="ctr">
              <a:lnSpc>
                <a:spcPct val="90000"/>
              </a:lnSpc>
              <a:buNone/>
            </a:pPr>
            <a:r>
              <a:rPr lang="en-US" sz="4400" dirty="0">
                <a:latin typeface="ADLaM Display" panose="02010000000000000000" pitchFamily="2" charset="0"/>
                <a:ea typeface="ADLaM Display" panose="02010000000000000000" pitchFamily="2" charset="0"/>
                <a:cs typeface="ADLaM Display" panose="02010000000000000000" pitchFamily="2" charset="0"/>
              </a:rPr>
              <a:t>B</a:t>
            </a:r>
            <a:r>
              <a:rPr lang="en-US" sz="4400" dirty="0">
                <a:effectLst/>
                <a:latin typeface="ADLaM Display" panose="02010000000000000000" pitchFamily="2" charset="0"/>
                <a:ea typeface="ADLaM Display" panose="02010000000000000000" pitchFamily="2" charset="0"/>
                <a:cs typeface="ADLaM Display" panose="02010000000000000000" pitchFamily="2" charset="0"/>
              </a:rPr>
              <a:t>ecause they Died with Humility. </a:t>
            </a:r>
            <a:endParaRPr lang="en-US" sz="4000" dirty="0">
              <a:effectLst/>
              <a:latin typeface="ADLaM Display" panose="02010000000000000000" pitchFamily="2" charset="0"/>
              <a:ea typeface="ADLaM Display" panose="02010000000000000000" pitchFamily="2" charset="0"/>
              <a:cs typeface="ADLaM Display" panose="02010000000000000000" pitchFamily="2" charset="0"/>
            </a:endParaRPr>
          </a:p>
        </p:txBody>
      </p:sp>
      <p:sp>
        <p:nvSpPr>
          <p:cNvPr id="6" name="TextBox 5">
            <a:extLst>
              <a:ext uri="{FF2B5EF4-FFF2-40B4-BE49-F238E27FC236}">
                <a16:creationId xmlns:a16="http://schemas.microsoft.com/office/drawing/2014/main" id="{05F02FC7-D675-A542-8D85-5E00B444D6B2}"/>
              </a:ext>
            </a:extLst>
          </p:cNvPr>
          <p:cNvSpPr txBox="1"/>
          <p:nvPr/>
        </p:nvSpPr>
        <p:spPr>
          <a:xfrm>
            <a:off x="195262" y="1920526"/>
            <a:ext cx="11801475" cy="4893647"/>
          </a:xfrm>
          <a:prstGeom prst="rect">
            <a:avLst/>
          </a:prstGeom>
          <a:noFill/>
        </p:spPr>
        <p:txBody>
          <a:bodyPr wrap="square">
            <a:spAutoFit/>
          </a:bodyPr>
          <a:lstStyle/>
          <a:p>
            <a:r>
              <a:rPr lang="en-US" sz="2400" dirty="0"/>
              <a:t>Peter:						Crucified upside down in Rome (c. AD 64–67)</a:t>
            </a:r>
          </a:p>
          <a:p>
            <a:r>
              <a:rPr lang="en-US" sz="2400" dirty="0"/>
              <a:t>Andrew:					Crucified on an X-shaped cross in Patras, Greece</a:t>
            </a:r>
          </a:p>
          <a:p>
            <a:r>
              <a:rPr lang="en-US" sz="2400" dirty="0"/>
              <a:t>James (son of Zebedee):	Beheaded in Jerusalem (c. AD 44)</a:t>
            </a:r>
          </a:p>
          <a:p>
            <a:r>
              <a:rPr lang="en-US" sz="2400" dirty="0"/>
              <a:t>Philip:						Crucified or stoned in Hierapolis (c. AD 80)</a:t>
            </a:r>
          </a:p>
          <a:p>
            <a:r>
              <a:rPr lang="en-US" sz="2400" dirty="0"/>
              <a:t>Bartholomew (Nathanael): Flayed alive and/or beheaded in Armenia</a:t>
            </a:r>
          </a:p>
          <a:p>
            <a:r>
              <a:rPr lang="en-US" sz="2400" dirty="0"/>
              <a:t>Matthew (Levi):			Stabbed to death in Ethiopia or Persia</a:t>
            </a:r>
          </a:p>
          <a:p>
            <a:r>
              <a:rPr lang="en-US" sz="2400" dirty="0"/>
              <a:t>Thomas (Didymus):		Speared to death in India (c. AD 72)</a:t>
            </a:r>
          </a:p>
          <a:p>
            <a:r>
              <a:rPr lang="en-US" sz="2400" dirty="0"/>
              <a:t>James (son of Alphaeus):	Stoned and clubbed to death in Jerusalem</a:t>
            </a:r>
          </a:p>
          <a:p>
            <a:r>
              <a:rPr lang="en-US" sz="2400" dirty="0"/>
              <a:t>Thaddaeus (Jude):			Killed with an axe or club in Syria or Persia</a:t>
            </a:r>
          </a:p>
          <a:p>
            <a:r>
              <a:rPr lang="en-US" sz="2400" dirty="0"/>
              <a:t>Simon the Zealot:			Sawn in half or crucified in Persia</a:t>
            </a:r>
          </a:p>
          <a:p>
            <a:r>
              <a:rPr lang="en-US" sz="2400" dirty="0"/>
              <a:t>Matthias:					Stoned and beheaded in Jerusalem</a:t>
            </a:r>
          </a:p>
          <a:p>
            <a:r>
              <a:rPr lang="en-US" sz="2400" dirty="0"/>
              <a:t>Paul:						Beheaded in Rome (c. AD 64–67)</a:t>
            </a:r>
          </a:p>
          <a:p>
            <a:r>
              <a:rPr lang="en-US" sz="2400" dirty="0"/>
              <a:t>John (son of Zebedee):	Died of old age in Ephesus (c. AD 98)</a:t>
            </a:r>
          </a:p>
        </p:txBody>
      </p:sp>
    </p:spTree>
    <p:extLst>
      <p:ext uri="{BB962C8B-B14F-4D97-AF65-F5344CB8AC3E}">
        <p14:creationId xmlns:p14="http://schemas.microsoft.com/office/powerpoint/2010/main" val="85061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fade">
                                      <p:cBhvr>
                                        <p:cTn id="15" dur="500"/>
                                        <p:tgtEl>
                                          <p:spTgt spid="6">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6">
                                            <p:txEl>
                                              <p:pRg st="2" end="2"/>
                                            </p:txEl>
                                          </p:spTgt>
                                        </p:tgtEl>
                                        <p:attrNameLst>
                                          <p:attrName>style.visibility</p:attrName>
                                        </p:attrNameLst>
                                      </p:cBhvr>
                                      <p:to>
                                        <p:strVal val="visible"/>
                                      </p:to>
                                    </p:set>
                                    <p:animEffect transition="in" filter="fade">
                                      <p:cBhvr>
                                        <p:cTn id="18" dur="500"/>
                                        <p:tgtEl>
                                          <p:spTgt spid="6">
                                            <p:txEl>
                                              <p:pRg st="2" end="2"/>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Effect transition="in" filter="fade">
                                      <p:cBhvr>
                                        <p:cTn id="21" dur="500"/>
                                        <p:tgtEl>
                                          <p:spTgt spid="6">
                                            <p:txEl>
                                              <p:pRg st="3" end="3"/>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6">
                                            <p:txEl>
                                              <p:pRg st="4" end="4"/>
                                            </p:txEl>
                                          </p:spTgt>
                                        </p:tgtEl>
                                        <p:attrNameLst>
                                          <p:attrName>style.visibility</p:attrName>
                                        </p:attrNameLst>
                                      </p:cBhvr>
                                      <p:to>
                                        <p:strVal val="visible"/>
                                      </p:to>
                                    </p:set>
                                    <p:animEffect transition="in" filter="fade">
                                      <p:cBhvr>
                                        <p:cTn id="24" dur="500"/>
                                        <p:tgtEl>
                                          <p:spTgt spid="6">
                                            <p:txEl>
                                              <p:pRg st="4" end="4"/>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fade">
                                      <p:cBhvr>
                                        <p:cTn id="27" dur="500"/>
                                        <p:tgtEl>
                                          <p:spTgt spid="6">
                                            <p:txEl>
                                              <p:pRg st="5" end="5"/>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6">
                                            <p:txEl>
                                              <p:pRg st="6" end="6"/>
                                            </p:txEl>
                                          </p:spTgt>
                                        </p:tgtEl>
                                        <p:attrNameLst>
                                          <p:attrName>style.visibility</p:attrName>
                                        </p:attrNameLst>
                                      </p:cBhvr>
                                      <p:to>
                                        <p:strVal val="visible"/>
                                      </p:to>
                                    </p:set>
                                    <p:animEffect transition="in" filter="fade">
                                      <p:cBhvr>
                                        <p:cTn id="30" dur="500"/>
                                        <p:tgtEl>
                                          <p:spTgt spid="6">
                                            <p:txEl>
                                              <p:pRg st="6" end="6"/>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6">
                                            <p:txEl>
                                              <p:pRg st="7" end="7"/>
                                            </p:txEl>
                                          </p:spTgt>
                                        </p:tgtEl>
                                        <p:attrNameLst>
                                          <p:attrName>style.visibility</p:attrName>
                                        </p:attrNameLst>
                                      </p:cBhvr>
                                      <p:to>
                                        <p:strVal val="visible"/>
                                      </p:to>
                                    </p:set>
                                    <p:animEffect transition="in" filter="fade">
                                      <p:cBhvr>
                                        <p:cTn id="33" dur="500"/>
                                        <p:tgtEl>
                                          <p:spTgt spid="6">
                                            <p:txEl>
                                              <p:pRg st="7" end="7"/>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6">
                                            <p:txEl>
                                              <p:pRg st="8" end="8"/>
                                            </p:txEl>
                                          </p:spTgt>
                                        </p:tgtEl>
                                        <p:attrNameLst>
                                          <p:attrName>style.visibility</p:attrName>
                                        </p:attrNameLst>
                                      </p:cBhvr>
                                      <p:to>
                                        <p:strVal val="visible"/>
                                      </p:to>
                                    </p:set>
                                    <p:animEffect transition="in" filter="fade">
                                      <p:cBhvr>
                                        <p:cTn id="36" dur="500"/>
                                        <p:tgtEl>
                                          <p:spTgt spid="6">
                                            <p:txEl>
                                              <p:pRg st="8" end="8"/>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6">
                                            <p:txEl>
                                              <p:pRg st="9" end="9"/>
                                            </p:txEl>
                                          </p:spTgt>
                                        </p:tgtEl>
                                        <p:attrNameLst>
                                          <p:attrName>style.visibility</p:attrName>
                                        </p:attrNameLst>
                                      </p:cBhvr>
                                      <p:to>
                                        <p:strVal val="visible"/>
                                      </p:to>
                                    </p:set>
                                    <p:animEffect transition="in" filter="fade">
                                      <p:cBhvr>
                                        <p:cTn id="39" dur="500"/>
                                        <p:tgtEl>
                                          <p:spTgt spid="6">
                                            <p:txEl>
                                              <p:pRg st="9" end="9"/>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6">
                                            <p:txEl>
                                              <p:pRg st="10" end="10"/>
                                            </p:txEl>
                                          </p:spTgt>
                                        </p:tgtEl>
                                        <p:attrNameLst>
                                          <p:attrName>style.visibility</p:attrName>
                                        </p:attrNameLst>
                                      </p:cBhvr>
                                      <p:to>
                                        <p:strVal val="visible"/>
                                      </p:to>
                                    </p:set>
                                    <p:animEffect transition="in" filter="fade">
                                      <p:cBhvr>
                                        <p:cTn id="42" dur="500"/>
                                        <p:tgtEl>
                                          <p:spTgt spid="6">
                                            <p:txEl>
                                              <p:pRg st="10" end="10"/>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6">
                                            <p:txEl>
                                              <p:pRg st="11" end="11"/>
                                            </p:txEl>
                                          </p:spTgt>
                                        </p:tgtEl>
                                        <p:attrNameLst>
                                          <p:attrName>style.visibility</p:attrName>
                                        </p:attrNameLst>
                                      </p:cBhvr>
                                      <p:to>
                                        <p:strVal val="visible"/>
                                      </p:to>
                                    </p:set>
                                    <p:animEffect transition="in" filter="fade">
                                      <p:cBhvr>
                                        <p:cTn id="45" dur="500"/>
                                        <p:tgtEl>
                                          <p:spTgt spid="6">
                                            <p:txEl>
                                              <p:pRg st="11" end="11"/>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6">
                                            <p:txEl>
                                              <p:pRg st="12" end="12"/>
                                            </p:txEl>
                                          </p:spTgt>
                                        </p:tgtEl>
                                        <p:attrNameLst>
                                          <p:attrName>style.visibility</p:attrName>
                                        </p:attrNameLst>
                                      </p:cBhvr>
                                      <p:to>
                                        <p:strVal val="visible"/>
                                      </p:to>
                                    </p:set>
                                    <p:animEffect transition="in" filter="fade">
                                      <p:cBhvr>
                                        <p:cTn id="50" dur="500"/>
                                        <p:tgtEl>
                                          <p:spTgt spid="6">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9083B0-E275-0C4A-C6DB-FABB66670A1A}"/>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73E26136-E4A9-0609-A7DF-86DFF3BCB436}"/>
              </a:ext>
            </a:extLst>
          </p:cNvPr>
          <p:cNvSpPr txBox="1"/>
          <p:nvPr/>
        </p:nvSpPr>
        <p:spPr>
          <a:xfrm>
            <a:off x="0" y="5388323"/>
            <a:ext cx="12192000" cy="1323439"/>
          </a:xfrm>
          <a:prstGeom prst="rect">
            <a:avLst/>
          </a:prstGeom>
          <a:noFill/>
        </p:spPr>
        <p:txBody>
          <a:bodyPr wrap="square">
            <a:spAutoFit/>
          </a:bodyPr>
          <a:lstStyle/>
          <a:p>
            <a:pPr marL="0" marR="228600" lvl="0" indent="0" algn="l" defTabSz="914400" rtl="0" eaLnBrk="1" fontAlgn="auto" latinLnBrk="0" hangingPunct="1">
              <a:lnSpc>
                <a:spcPct val="100000"/>
              </a:lnSpc>
              <a:spcBef>
                <a:spcPts val="0"/>
              </a:spcBef>
              <a:spcAft>
                <a:spcPts val="0"/>
              </a:spcAft>
              <a:buClrTx/>
              <a:buSzTx/>
              <a:buFontTx/>
              <a:buNone/>
              <a:tabLst>
                <a:tab pos="3048000" algn="ctr"/>
                <a:tab pos="6134100" algn="r"/>
                <a:tab pos="3143250" algn="ctr"/>
                <a:tab pos="6134100" algn="r"/>
              </a:tabLst>
              <a:defRPr/>
            </a:pPr>
            <a:r>
              <a:rPr kumimoji="0" lang="en-US" sz="4800" b="1" i="0" u="none" strike="noStrike" kern="1200" cap="none" spc="0" normalizeH="0" baseline="0" noProof="0" dirty="0">
                <a:ln>
                  <a:noFill/>
                </a:ln>
                <a:solidFill>
                  <a:srgbClr val="FFFF00"/>
                </a:solidFill>
                <a:effectLst/>
                <a:uLnTx/>
                <a:uFillTx/>
                <a:latin typeface="Neue Haas Grotesk Text Pro"/>
                <a:ea typeface="Times New Roman" panose="02020603050405020304" pitchFamily="18" charset="0"/>
                <a:cs typeface="Arial" panose="020B0604020202020204" pitchFamily="34" charset="0"/>
              </a:rPr>
              <a:t>From Mystery to Manifest</a:t>
            </a:r>
            <a:endParaRPr kumimoji="0" lang="en-US" sz="3600" b="0" i="0" u="none" strike="noStrike" kern="1200" cap="none" spc="0" normalizeH="0" baseline="0" noProof="0" dirty="0">
              <a:ln>
                <a:noFill/>
              </a:ln>
              <a:solidFill>
                <a:srgbClr val="FFFF00"/>
              </a:solidFill>
              <a:effectLst/>
              <a:uLnTx/>
              <a:uFillTx/>
              <a:latin typeface="Neue Haas Grotesk Text Pro"/>
              <a:ea typeface="Times New Roman" panose="02020603050405020304" pitchFamily="18" charset="0"/>
              <a:cs typeface="+mn-cs"/>
            </a:endParaRPr>
          </a:p>
          <a:p>
            <a:pPr marL="0" marR="228600" lvl="0" indent="0" algn="l" defTabSz="914400" rtl="0" eaLnBrk="1" fontAlgn="auto" latinLnBrk="0" hangingPunct="1">
              <a:lnSpc>
                <a:spcPct val="100000"/>
              </a:lnSpc>
              <a:spcBef>
                <a:spcPts val="0"/>
              </a:spcBef>
              <a:spcAft>
                <a:spcPts val="0"/>
              </a:spcAft>
              <a:buClrTx/>
              <a:buSzTx/>
              <a:buFontTx/>
              <a:buNone/>
              <a:tabLst>
                <a:tab pos="3048000" algn="ctr"/>
                <a:tab pos="6134100" algn="r"/>
                <a:tab pos="3143250" algn="ctr"/>
                <a:tab pos="6134100" algn="r"/>
              </a:tabLst>
              <a:defRPr/>
            </a:pPr>
            <a:r>
              <a:rPr kumimoji="0" lang="en-US" sz="3200" b="1" i="1" u="none" strike="noStrike" kern="1200" cap="none" spc="0" normalizeH="0" baseline="0" noProof="0" dirty="0">
                <a:ln>
                  <a:noFill/>
                </a:ln>
                <a:solidFill>
                  <a:srgbClr val="FFFF00"/>
                </a:solidFill>
                <a:effectLst/>
                <a:uLnTx/>
                <a:uFillTx/>
                <a:latin typeface="Neue Haas Grotesk Text Pro"/>
                <a:ea typeface="Times New Roman" panose="02020603050405020304" pitchFamily="18" charset="0"/>
                <a:cs typeface="Arial" panose="020B0604020202020204" pitchFamily="34" charset="0"/>
              </a:rPr>
              <a:t>Ephesians 3:1-13</a:t>
            </a:r>
            <a:endParaRPr kumimoji="0" lang="en-US" sz="2800" b="0" i="0" u="none" strike="noStrike" kern="1200" cap="none" spc="0" normalizeH="0" baseline="0" noProof="0" dirty="0">
              <a:ln>
                <a:noFill/>
              </a:ln>
              <a:solidFill>
                <a:srgbClr val="FFFF00"/>
              </a:solidFill>
              <a:effectLst/>
              <a:uLnTx/>
              <a:uFillTx/>
              <a:latin typeface="Neue Haas Grotesk Text Pro"/>
              <a:ea typeface="Times New Roman" panose="02020603050405020304" pitchFamily="18" charset="0"/>
              <a:cs typeface="+mn-cs"/>
            </a:endParaRPr>
          </a:p>
        </p:txBody>
      </p:sp>
      <p:sp>
        <p:nvSpPr>
          <p:cNvPr id="5" name="TextBox 4">
            <a:extLst>
              <a:ext uri="{FF2B5EF4-FFF2-40B4-BE49-F238E27FC236}">
                <a16:creationId xmlns:a16="http://schemas.microsoft.com/office/drawing/2014/main" id="{F60618BA-63A9-CB97-0B76-A6708EE951FA}"/>
              </a:ext>
            </a:extLst>
          </p:cNvPr>
          <p:cNvSpPr txBox="1"/>
          <p:nvPr/>
        </p:nvSpPr>
        <p:spPr>
          <a:xfrm>
            <a:off x="260032" y="207793"/>
            <a:ext cx="11821477" cy="2643929"/>
          </a:xfrm>
          <a:prstGeom prst="rect">
            <a:avLst/>
          </a:prstGeom>
          <a:noFill/>
        </p:spPr>
        <p:txBody>
          <a:bodyPr wrap="square">
            <a:spAutoFit/>
          </a:bodyPr>
          <a:lstStyle/>
          <a:p>
            <a:pPr marL="742950" marR="0" lvl="0" indent="-742950" algn="l" defTabSz="914400" rtl="0" eaLnBrk="1" fontAlgn="auto" latinLnBrk="0" hangingPunct="1">
              <a:lnSpc>
                <a:spcPct val="90000"/>
              </a:lnSpc>
              <a:spcBef>
                <a:spcPts val="0"/>
              </a:spcBef>
              <a:spcAft>
                <a:spcPts val="0"/>
              </a:spcAft>
              <a:buClrTx/>
              <a:buSzTx/>
              <a:buFont typeface="+mj-lt"/>
              <a:buAutoNum type="arabicPeriod"/>
              <a:tabLst/>
              <a:defRPr/>
            </a:pPr>
            <a:r>
              <a:rPr kumimoji="0" lang="en-US" sz="4000" b="1" i="0" u="none" strike="noStrike" kern="1200" cap="none" spc="0" normalizeH="0" baseline="0" noProof="0" dirty="0">
                <a:ln>
                  <a:noFill/>
                </a:ln>
                <a:solidFill>
                  <a:prstClr val="white"/>
                </a:solidFill>
                <a:effectLst/>
                <a:uLnTx/>
                <a:uFillTx/>
                <a:latin typeface="ADLaM Display" panose="02010000000000000000" pitchFamily="2" charset="0"/>
                <a:ea typeface="ADLaM Display" panose="02010000000000000000" pitchFamily="2" charset="0"/>
                <a:cs typeface="ADLaM Display" panose="02010000000000000000" pitchFamily="2" charset="0"/>
              </a:rPr>
              <a:t>Entrusted with the Mystery (1–6)</a:t>
            </a:r>
          </a:p>
          <a:p>
            <a:pPr marL="1200150" marR="0" lvl="1" indent="-74295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chemeClr val="tx2">
                    <a:lumMod val="75000"/>
                  </a:schemeClr>
                </a:solidFill>
                <a:effectLst/>
                <a:uLnTx/>
                <a:uFillTx/>
                <a:latin typeface="Aptos Serif" panose="020B0502040204020203" pitchFamily="18" charset="0"/>
                <a:ea typeface="+mn-ea"/>
                <a:cs typeface="Aptos Serif" panose="020B0502040204020203" pitchFamily="18" charset="0"/>
              </a:rPr>
              <a:t>The </a:t>
            </a:r>
            <a:r>
              <a:rPr kumimoji="0" lang="en-US" sz="3600" b="1" i="0" u="none" strike="noStrike" kern="1200" cap="none" spc="0" normalizeH="0" baseline="0" noProof="0" dirty="0">
                <a:ln>
                  <a:noFill/>
                </a:ln>
                <a:solidFill>
                  <a:schemeClr val="tx2">
                    <a:lumMod val="75000"/>
                  </a:schemeClr>
                </a:solidFill>
                <a:effectLst/>
                <a:uLnTx/>
                <a:uFillTx/>
                <a:latin typeface="Aptos Serif" panose="020B0502040204020203" pitchFamily="18" charset="0"/>
                <a:ea typeface="+mn-ea"/>
                <a:cs typeface="Aptos Serif" panose="020B0502040204020203" pitchFamily="18" charset="0"/>
              </a:rPr>
              <a:t>call</a:t>
            </a:r>
            <a:r>
              <a:rPr kumimoji="0" lang="en-US" sz="3600" b="0" i="0" u="none" strike="noStrike" kern="1200" cap="none" spc="0" normalizeH="0" baseline="0" noProof="0" dirty="0">
                <a:ln>
                  <a:noFill/>
                </a:ln>
                <a:solidFill>
                  <a:schemeClr val="tx2">
                    <a:lumMod val="75000"/>
                  </a:schemeClr>
                </a:solidFill>
                <a:effectLst/>
                <a:uLnTx/>
                <a:uFillTx/>
                <a:latin typeface="Aptos Serif" panose="020B0502040204020203" pitchFamily="18" charset="0"/>
                <a:ea typeface="+mn-ea"/>
                <a:cs typeface="Aptos Serif" panose="020B0502040204020203" pitchFamily="18" charset="0"/>
              </a:rPr>
              <a:t> of Paul to the mystery (1-4)</a:t>
            </a:r>
          </a:p>
          <a:p>
            <a:pPr lvl="4">
              <a:lnSpc>
                <a:spcPct val="90000"/>
              </a:lnSpc>
            </a:pPr>
            <a:r>
              <a:rPr lang="en-US" sz="3600" dirty="0">
                <a:solidFill>
                  <a:schemeClr val="tx2">
                    <a:lumMod val="75000"/>
                  </a:schemeClr>
                </a:solidFill>
                <a:latin typeface="Aptos Serif" panose="020B0502040204020203" pitchFamily="18" charset="0"/>
                <a:cs typeface="Aptos Serif" panose="020B0502040204020203" pitchFamily="18" charset="0"/>
              </a:rPr>
              <a:t> </a:t>
            </a:r>
            <a:r>
              <a:rPr lang="en-US" sz="3600" i="1" dirty="0">
                <a:solidFill>
                  <a:schemeClr val="tx2">
                    <a:lumMod val="75000"/>
                  </a:schemeClr>
                </a:solidFill>
                <a:latin typeface="+mj-lt"/>
                <a:cs typeface="Aptos Serif" panose="020B0502040204020203" pitchFamily="18" charset="0"/>
              </a:rPr>
              <a:t>Paul was able to Speak — and Write — with Authority, because he Lived with Humility.</a:t>
            </a:r>
            <a:endParaRPr kumimoji="0" lang="en-US" sz="3600" b="0" i="1" u="none" strike="noStrike" kern="1200" cap="none" spc="0" normalizeH="0" baseline="0" noProof="0" dirty="0">
              <a:ln>
                <a:noFill/>
              </a:ln>
              <a:solidFill>
                <a:schemeClr val="tx2">
                  <a:lumMod val="75000"/>
                </a:schemeClr>
              </a:solidFill>
              <a:effectLst/>
              <a:uLnTx/>
              <a:uFillTx/>
              <a:latin typeface="+mj-lt"/>
              <a:cs typeface="Aptos Serif" panose="020B0502040204020203" pitchFamily="18" charset="0"/>
            </a:endParaRPr>
          </a:p>
          <a:p>
            <a:pPr marL="1200150" lvl="1" indent="-742950">
              <a:lnSpc>
                <a:spcPct val="90000"/>
              </a:lnSpc>
              <a:buFont typeface="Arial" panose="020B0604020202020204" pitchFamily="34" charset="0"/>
              <a:buChar char="•"/>
              <a:defRPr/>
            </a:pPr>
            <a:r>
              <a:rPr kumimoji="0" lang="en-US" sz="3600" b="0" i="0" u="none" strike="noStrike" kern="1200" cap="none" spc="0" normalizeH="0" baseline="0" noProof="0" dirty="0">
                <a:ln>
                  <a:noFill/>
                </a:ln>
                <a:solidFill>
                  <a:prstClr val="white"/>
                </a:solidFill>
                <a:effectLst/>
                <a:uLnTx/>
                <a:uFillTx/>
                <a:latin typeface="Aptos Serif" panose="020B0502040204020203" pitchFamily="18" charset="0"/>
                <a:ea typeface="+mn-ea"/>
                <a:cs typeface="Aptos Serif" panose="020B0502040204020203" pitchFamily="18" charset="0"/>
              </a:rPr>
              <a:t>The </a:t>
            </a:r>
            <a:r>
              <a:rPr kumimoji="0" lang="en-US" sz="3600" b="1" i="0" u="none" strike="noStrike" kern="1200" cap="none" spc="0" normalizeH="0" baseline="0" noProof="0" dirty="0">
                <a:ln>
                  <a:noFill/>
                </a:ln>
                <a:solidFill>
                  <a:prstClr val="white"/>
                </a:solidFill>
                <a:effectLst/>
                <a:uLnTx/>
                <a:uFillTx/>
                <a:latin typeface="Aptos Serif" panose="020B0502040204020203" pitchFamily="18" charset="0"/>
                <a:ea typeface="+mn-ea"/>
                <a:cs typeface="Aptos Serif" panose="020B0502040204020203" pitchFamily="18" charset="0"/>
              </a:rPr>
              <a:t>plan</a:t>
            </a:r>
            <a:r>
              <a:rPr kumimoji="0" lang="en-US" sz="3600" b="0" i="0" u="none" strike="noStrike" kern="1200" cap="none" spc="0" normalizeH="0" baseline="0" noProof="0" dirty="0">
                <a:ln>
                  <a:noFill/>
                </a:ln>
                <a:solidFill>
                  <a:prstClr val="white"/>
                </a:solidFill>
                <a:effectLst/>
                <a:uLnTx/>
                <a:uFillTx/>
                <a:latin typeface="Aptos Serif" panose="020B0502040204020203" pitchFamily="18" charset="0"/>
                <a:ea typeface="+mn-ea"/>
                <a:cs typeface="Aptos Serif" panose="020B0502040204020203" pitchFamily="18" charset="0"/>
              </a:rPr>
              <a:t> of the mystery (</a:t>
            </a:r>
            <a:r>
              <a:rPr lang="en-US" sz="3600" dirty="0">
                <a:solidFill>
                  <a:prstClr val="white"/>
                </a:solidFill>
                <a:latin typeface="Aptos Serif" panose="020B0502040204020203" pitchFamily="18" charset="0"/>
                <a:cs typeface="Aptos Serif" panose="020B0502040204020203" pitchFamily="18" charset="0"/>
              </a:rPr>
              <a:t>5-6)</a:t>
            </a:r>
          </a:p>
        </p:txBody>
      </p:sp>
    </p:spTree>
    <p:extLst>
      <p:ext uri="{BB962C8B-B14F-4D97-AF65-F5344CB8AC3E}">
        <p14:creationId xmlns:p14="http://schemas.microsoft.com/office/powerpoint/2010/main" val="2969041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CE67C0-9B51-B9F5-C9C5-7EB8833B7C2A}"/>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BBF4936D-ACFD-E1EB-A60A-23C1CE9F0282}"/>
              </a:ext>
            </a:extLst>
          </p:cNvPr>
          <p:cNvSpPr txBox="1"/>
          <p:nvPr/>
        </p:nvSpPr>
        <p:spPr>
          <a:xfrm>
            <a:off x="1" y="0"/>
            <a:ext cx="12191999" cy="2123658"/>
          </a:xfrm>
          <a:prstGeom prst="rect">
            <a:avLst/>
          </a:prstGeom>
          <a:noFill/>
        </p:spPr>
        <p:txBody>
          <a:bodyPr wrap="square">
            <a:spAutoFit/>
          </a:bodyPr>
          <a:lstStyle/>
          <a:p>
            <a:r>
              <a:rPr lang="en-US" sz="4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5 </a:t>
            </a:r>
            <a:r>
              <a:rPr lang="en-US" sz="4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which was not made known to the sons of men in other generations as it has now been revealed to his holy apostles and prophets by the Spirit. </a:t>
            </a:r>
          </a:p>
        </p:txBody>
      </p:sp>
    </p:spTree>
    <p:extLst>
      <p:ext uri="{BB962C8B-B14F-4D97-AF65-F5344CB8AC3E}">
        <p14:creationId xmlns:p14="http://schemas.microsoft.com/office/powerpoint/2010/main" val="3411920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ireworks in the sky&#10;&#10;AI-generated content may be incorrect.">
            <a:extLst>
              <a:ext uri="{FF2B5EF4-FFF2-40B4-BE49-F238E27FC236}">
                <a16:creationId xmlns:a16="http://schemas.microsoft.com/office/drawing/2014/main" id="{2C66C6D7-D51F-591D-CB4B-EC2FAC7B43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2107" y="1"/>
            <a:ext cx="10259893" cy="6858000"/>
          </a:xfrm>
          <a:prstGeom prst="rect">
            <a:avLst/>
          </a:prstGeom>
        </p:spPr>
      </p:pic>
      <p:pic>
        <p:nvPicPr>
          <p:cNvPr id="7" name="Picture 6" descr="A red circle with white text&#10;&#10;AI-generated content may be incorrect.">
            <a:extLst>
              <a:ext uri="{FF2B5EF4-FFF2-40B4-BE49-F238E27FC236}">
                <a16:creationId xmlns:a16="http://schemas.microsoft.com/office/drawing/2014/main" id="{5CB98FD7-FCB2-A9A3-2CD6-A7825C01C637}"/>
              </a:ext>
            </a:extLst>
          </p:cNvPr>
          <p:cNvPicPr>
            <a:picLocks noChangeAspect="1"/>
          </p:cNvPicPr>
          <p:nvPr/>
        </p:nvPicPr>
        <p:blipFill>
          <a:blip r:embed="rId3">
            <a:clrChange>
              <a:clrFrom>
                <a:srgbClr val="E8E8E8"/>
              </a:clrFrom>
              <a:clrTo>
                <a:srgbClr val="E8E8E8">
                  <a:alpha val="0"/>
                </a:srgbClr>
              </a:clrTo>
            </a:clrChange>
            <a:extLst>
              <a:ext uri="{28A0092B-C50C-407E-A947-70E740481C1C}">
                <a14:useLocalDpi xmlns:a14="http://schemas.microsoft.com/office/drawing/2010/main" val="0"/>
              </a:ext>
            </a:extLst>
          </a:blip>
          <a:stretch>
            <a:fillRect/>
          </a:stretch>
        </p:blipFill>
        <p:spPr>
          <a:xfrm>
            <a:off x="-80104" y="2166587"/>
            <a:ext cx="2653083" cy="2819794"/>
          </a:xfrm>
          <a:prstGeom prst="rect">
            <a:avLst/>
          </a:prstGeom>
        </p:spPr>
      </p:pic>
    </p:spTree>
    <p:extLst>
      <p:ext uri="{BB962C8B-B14F-4D97-AF65-F5344CB8AC3E}">
        <p14:creationId xmlns:p14="http://schemas.microsoft.com/office/powerpoint/2010/main" val="3463541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16100C-820D-1066-8675-8B30CB417020}"/>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A07841E1-76C9-CFE6-27C9-6988F0E3BB80}"/>
              </a:ext>
            </a:extLst>
          </p:cNvPr>
          <p:cNvSpPr txBox="1"/>
          <p:nvPr/>
        </p:nvSpPr>
        <p:spPr>
          <a:xfrm>
            <a:off x="1" y="0"/>
            <a:ext cx="12191999" cy="2123658"/>
          </a:xfrm>
          <a:prstGeom prst="rect">
            <a:avLst/>
          </a:prstGeom>
          <a:noFill/>
        </p:spPr>
        <p:txBody>
          <a:bodyPr wrap="square">
            <a:spAutoFit/>
          </a:bodyPr>
          <a:lstStyle/>
          <a:p>
            <a:r>
              <a:rPr lang="en-US" sz="4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5 </a:t>
            </a:r>
            <a:r>
              <a:rPr lang="en-US" sz="4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which </a:t>
            </a:r>
            <a:r>
              <a:rPr lang="en-US" sz="4400" b="0" i="0" dirty="0">
                <a:solidFill>
                  <a:srgbClr val="000000"/>
                </a:solidFill>
                <a:effectLst/>
                <a:highlight>
                  <a:srgbClr val="FFFF00"/>
                </a:highlight>
                <a:latin typeface="Calibri" panose="020F0502020204030204" pitchFamily="34" charset="0"/>
                <a:ea typeface="Calibri" panose="020F0502020204030204" pitchFamily="34" charset="0"/>
                <a:cs typeface="Calibri" panose="020F0502020204030204" pitchFamily="34" charset="0"/>
              </a:rPr>
              <a:t>was not made known to the sons of men in other generations </a:t>
            </a:r>
            <a:r>
              <a:rPr lang="en-US" sz="4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as it has now been revealed to his holy apostles and prophets by the Spirit. </a:t>
            </a:r>
          </a:p>
        </p:txBody>
      </p:sp>
      <p:sp>
        <p:nvSpPr>
          <p:cNvPr id="21" name="Rectangle: Rounded Corners 20">
            <a:extLst>
              <a:ext uri="{FF2B5EF4-FFF2-40B4-BE49-F238E27FC236}">
                <a16:creationId xmlns:a16="http://schemas.microsoft.com/office/drawing/2014/main" id="{BD32B672-314D-7C8D-1821-D9D8D1EFE9CD}"/>
              </a:ext>
            </a:extLst>
          </p:cNvPr>
          <p:cNvSpPr/>
          <p:nvPr/>
        </p:nvSpPr>
        <p:spPr>
          <a:xfrm>
            <a:off x="175260" y="3337560"/>
            <a:ext cx="11841480" cy="2857500"/>
          </a:xfrm>
          <a:prstGeom prst="roundRect">
            <a:avLst>
              <a:gd name="adj" fmla="val 12922"/>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90000"/>
              </a:lnSpc>
              <a:spcBef>
                <a:spcPts val="0"/>
              </a:spcBef>
              <a:spcAft>
                <a:spcPts val="0"/>
              </a:spcAft>
              <a:buClrTx/>
              <a:buSzTx/>
              <a:buFontTx/>
              <a:buNone/>
              <a:tabLst/>
              <a:defRPr/>
            </a:pPr>
            <a:r>
              <a:rPr kumimoji="0" lang="en-US" sz="4000" b="1" i="0" u="none" strike="noStrike" kern="12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Galatians 4:4-5 </a:t>
            </a:r>
            <a:r>
              <a:rPr kumimoji="0" lang="en-US" sz="4000" b="1" i="0" u="none" strike="noStrike" kern="1200" cap="none" spc="0" normalizeH="0" baseline="30000" noProof="0" dirty="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4</a:t>
            </a:r>
            <a:r>
              <a:rPr kumimoji="0" lang="en-US" sz="4000" b="1" i="0" u="none" strike="noStrike" kern="12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 But when the fullness of time had come, God sent forth his Son, born of woman, born under the law, </a:t>
            </a:r>
            <a:r>
              <a:rPr kumimoji="0" lang="en-US" sz="4000" b="1" i="0" u="none" strike="noStrike" kern="1200" cap="none" spc="0" normalizeH="0" baseline="30000" noProof="0" dirty="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5</a:t>
            </a:r>
            <a:r>
              <a:rPr kumimoji="0" lang="en-US" sz="4000" b="1" i="0" u="none" strike="noStrike" kern="12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 to redeem those who were under the law, so that we might receive adoption as sons.</a:t>
            </a:r>
          </a:p>
        </p:txBody>
      </p:sp>
    </p:spTree>
    <p:extLst>
      <p:ext uri="{BB962C8B-B14F-4D97-AF65-F5344CB8AC3E}">
        <p14:creationId xmlns:p14="http://schemas.microsoft.com/office/powerpoint/2010/main" val="371789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Rounded Corners 16">
            <a:extLst>
              <a:ext uri="{FF2B5EF4-FFF2-40B4-BE49-F238E27FC236}">
                <a16:creationId xmlns:a16="http://schemas.microsoft.com/office/drawing/2014/main" id="{B87EC7FF-F893-8A69-96EC-A86261390C1D}"/>
              </a:ext>
            </a:extLst>
          </p:cNvPr>
          <p:cNvSpPr/>
          <p:nvPr/>
        </p:nvSpPr>
        <p:spPr>
          <a:xfrm>
            <a:off x="208069" y="204663"/>
            <a:ext cx="8831179" cy="938465"/>
          </a:xfrm>
          <a:prstGeom prst="roundRect">
            <a:avLst>
              <a:gd name="adj" fmla="val 0"/>
            </a:avLst>
          </a:prstGeom>
          <a:noFill/>
          <a:ln w="6350" cap="flat" cmpd="sng" algn="ctr">
            <a:noFill/>
            <a:prstDash val="solid"/>
            <a:miter lim="800000"/>
          </a:ln>
          <a:effectLst/>
        </p:spPr>
        <p:txBody>
          <a:bodyPr rtlCol="0" anchor="t"/>
          <a:lstStyle/>
          <a:p>
            <a:pPr marL="0" marR="0" lvl="0" indent="0" algn="ctr" defTabSz="457200" eaLnBrk="0" fontAlgn="base" latinLnBrk="0" hangingPunct="0">
              <a:lnSpc>
                <a:spcPct val="100000"/>
              </a:lnSpc>
              <a:spcBef>
                <a:spcPct val="0"/>
              </a:spcBef>
              <a:spcAft>
                <a:spcPct val="0"/>
              </a:spcAft>
              <a:buClrTx/>
              <a:buSzTx/>
              <a:buFontTx/>
              <a:buNone/>
              <a:tabLst/>
              <a:defRPr/>
            </a:pPr>
            <a:r>
              <a:rPr kumimoji="0" lang="en-US" sz="4000" b="1"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cs typeface="+mn-cs"/>
              </a:rPr>
              <a:t>Prophecy </a:t>
            </a:r>
          </a:p>
        </p:txBody>
      </p:sp>
      <p:grpSp>
        <p:nvGrpSpPr>
          <p:cNvPr id="18" name="Group 17">
            <a:extLst>
              <a:ext uri="{FF2B5EF4-FFF2-40B4-BE49-F238E27FC236}">
                <a16:creationId xmlns:a16="http://schemas.microsoft.com/office/drawing/2014/main" id="{50DE1424-4214-A21A-459E-AE941D24A342}"/>
              </a:ext>
            </a:extLst>
          </p:cNvPr>
          <p:cNvGrpSpPr/>
          <p:nvPr/>
        </p:nvGrpSpPr>
        <p:grpSpPr>
          <a:xfrm>
            <a:off x="49814" y="1639614"/>
            <a:ext cx="12142186" cy="5344510"/>
            <a:chOff x="49814" y="1639614"/>
            <a:chExt cx="12142186" cy="4468057"/>
          </a:xfrm>
        </p:grpSpPr>
        <p:pic>
          <p:nvPicPr>
            <p:cNvPr id="19" name="Picture 18">
              <a:extLst>
                <a:ext uri="{FF2B5EF4-FFF2-40B4-BE49-F238E27FC236}">
                  <a16:creationId xmlns:a16="http://schemas.microsoft.com/office/drawing/2014/main" id="{BC27557A-9234-93C2-4737-FD562CB61E1B}"/>
                </a:ext>
              </a:extLst>
            </p:cNvPr>
            <p:cNvPicPr>
              <a:picLocks noChangeAspect="1"/>
            </p:cNvPicPr>
            <p:nvPr/>
          </p:nvPicPr>
          <p:blipFill>
            <a:blip r:embed="rId2" cstate="email">
              <a:clrChange>
                <a:clrFrom>
                  <a:srgbClr val="FFFFFF"/>
                </a:clrFrom>
                <a:clrTo>
                  <a:srgbClr val="FFFFFF">
                    <a:alpha val="0"/>
                  </a:srgbClr>
                </a:clrTo>
              </a:clrChange>
              <a:duotone>
                <a:srgbClr val="70AD47">
                  <a:shade val="45000"/>
                  <a:satMod val="135000"/>
                </a:srgbClr>
                <a:prstClr val="white"/>
              </a:duotone>
              <a:extLst>
                <a:ext uri="{28A0092B-C50C-407E-A947-70E740481C1C}">
                  <a14:useLocalDpi xmlns:a14="http://schemas.microsoft.com/office/drawing/2010/main"/>
                </a:ext>
              </a:extLst>
            </a:blip>
            <a:stretch>
              <a:fillRect/>
            </a:stretch>
          </p:blipFill>
          <p:spPr>
            <a:xfrm>
              <a:off x="9433558" y="1829786"/>
              <a:ext cx="2645545" cy="4153853"/>
            </a:xfrm>
            <a:prstGeom prst="rect">
              <a:avLst/>
            </a:prstGeom>
          </p:spPr>
        </p:pic>
        <p:pic>
          <p:nvPicPr>
            <p:cNvPr id="20" name="Picture 19">
              <a:extLst>
                <a:ext uri="{FF2B5EF4-FFF2-40B4-BE49-F238E27FC236}">
                  <a16:creationId xmlns:a16="http://schemas.microsoft.com/office/drawing/2014/main" id="{0874B066-B308-78D2-100A-36B04350A135}"/>
                </a:ext>
              </a:extLst>
            </p:cNvPr>
            <p:cNvPicPr>
              <a:picLocks noChangeAspect="1"/>
            </p:cNvPicPr>
            <p:nvPr/>
          </p:nvPicPr>
          <p:blipFill>
            <a:blip r:embed="rId3" cstate="email">
              <a:clrChange>
                <a:clrFrom>
                  <a:srgbClr val="FFFFFF"/>
                </a:clrFrom>
                <a:clrTo>
                  <a:srgbClr val="FFFFFF">
                    <a:alpha val="0"/>
                  </a:srgbClr>
                </a:clrTo>
              </a:clrChange>
              <a:duotone>
                <a:srgbClr val="4472C4">
                  <a:shade val="45000"/>
                  <a:satMod val="135000"/>
                </a:srgbClr>
                <a:prstClr val="white"/>
              </a:duotone>
              <a:extLst>
                <a:ext uri="{28A0092B-C50C-407E-A947-70E740481C1C}">
                  <a14:useLocalDpi xmlns:a14="http://schemas.microsoft.com/office/drawing/2010/main"/>
                </a:ext>
              </a:extLst>
            </a:blip>
            <a:stretch>
              <a:fillRect/>
            </a:stretch>
          </p:blipFill>
          <p:spPr>
            <a:xfrm>
              <a:off x="7353354" y="2187563"/>
              <a:ext cx="4714336" cy="3809600"/>
            </a:xfrm>
            <a:prstGeom prst="rect">
              <a:avLst/>
            </a:prstGeom>
          </p:spPr>
        </p:pic>
        <p:sp>
          <p:nvSpPr>
            <p:cNvPr id="21" name="TextBox 20">
              <a:extLst>
                <a:ext uri="{FF2B5EF4-FFF2-40B4-BE49-F238E27FC236}">
                  <a16:creationId xmlns:a16="http://schemas.microsoft.com/office/drawing/2014/main" id="{1ABB76C7-E429-CEBA-D53C-328E3EF018BC}"/>
                </a:ext>
              </a:extLst>
            </p:cNvPr>
            <p:cNvSpPr txBox="1"/>
            <p:nvPr/>
          </p:nvSpPr>
          <p:spPr>
            <a:xfrm>
              <a:off x="10214613" y="1881812"/>
              <a:ext cx="1977387" cy="1723936"/>
            </a:xfrm>
            <a:prstGeom prst="rect">
              <a:avLst/>
            </a:prstGeom>
            <a:noFill/>
          </p:spPr>
          <p:txBody>
            <a:bodyPr wrap="square" rtlCol="0">
              <a:spAutoFit/>
            </a:bodyPr>
            <a:lstStyle/>
            <a:p>
              <a:pPr marL="0" marR="0" lvl="0" indent="0" algn="ctr" defTabSz="457200" eaLnBrk="0" fontAlgn="auto" latinLnBrk="0" hangingPunct="0">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rPr>
                <a:t>New Heavens &amp; New Earth</a:t>
              </a:r>
            </a:p>
          </p:txBody>
        </p:sp>
        <p:sp>
          <p:nvSpPr>
            <p:cNvPr id="22" name="TextBox 21">
              <a:extLst>
                <a:ext uri="{FF2B5EF4-FFF2-40B4-BE49-F238E27FC236}">
                  <a16:creationId xmlns:a16="http://schemas.microsoft.com/office/drawing/2014/main" id="{A2CFB0FC-176C-D24F-1D86-5783D333089E}"/>
                </a:ext>
              </a:extLst>
            </p:cNvPr>
            <p:cNvSpPr txBox="1"/>
            <p:nvPr/>
          </p:nvSpPr>
          <p:spPr>
            <a:xfrm>
              <a:off x="7751132" y="2644316"/>
              <a:ext cx="3062054" cy="2135622"/>
            </a:xfrm>
            <a:prstGeom prst="rect">
              <a:avLst/>
            </a:prstGeom>
            <a:noFill/>
          </p:spPr>
          <p:txBody>
            <a:bodyPr wrap="square" rtlCol="0">
              <a:spAutoFit/>
            </a:bodyPr>
            <a:lstStyle/>
            <a:p>
              <a:pPr marL="0" marR="0" lvl="0" indent="0" defTabSz="457200" eaLnBrk="0" fontAlgn="auto" latinLnBrk="0" hangingPunct="0">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rPr>
                <a:t>     Christ’s    </a:t>
              </a:r>
            </a:p>
            <a:p>
              <a:pPr marL="0" marR="0" lvl="0" indent="0" defTabSz="457200" eaLnBrk="0" fontAlgn="auto" latinLnBrk="0" hangingPunct="0">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rPr>
                <a:t>    Second </a:t>
              </a:r>
            </a:p>
            <a:p>
              <a:pPr marL="0" marR="0" lvl="0" indent="0" defTabSz="457200" eaLnBrk="0" fontAlgn="auto" latinLnBrk="0" hangingPunct="0">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rPr>
                <a:t>  Coming to </a:t>
              </a:r>
            </a:p>
            <a:p>
              <a:pPr marL="0" marR="0" lvl="0" indent="0" defTabSz="457200" eaLnBrk="0" fontAlgn="auto" latinLnBrk="0" hangingPunct="0">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rPr>
                <a:t>      Reign in</a:t>
              </a:r>
            </a:p>
            <a:p>
              <a:pPr marL="0" marR="0" lvl="0" indent="0" defTabSz="457200" eaLnBrk="0" fontAlgn="auto" latinLnBrk="0" hangingPunct="0">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rPr>
                <a:t>      Millennium</a:t>
              </a:r>
              <a:endParaRPr kumimoji="0" lang="en-US" sz="1800" b="1" i="0" u="none" strike="noStrike" kern="0" cap="none" spc="0" normalizeH="0" baseline="0" noProof="0" dirty="0">
                <a:ln>
                  <a:noFill/>
                </a:ln>
                <a:solidFill>
                  <a:srgbClr val="000000"/>
                </a:solidFill>
                <a:effectLst/>
                <a:uLnTx/>
                <a:uFillTx/>
                <a:latin typeface="Calibri" panose="020F0502020204030204"/>
                <a:cs typeface="Arial" charset="0"/>
              </a:endParaRPr>
            </a:p>
          </p:txBody>
        </p:sp>
        <p:pic>
          <p:nvPicPr>
            <p:cNvPr id="23" name="Picture 22">
              <a:extLst>
                <a:ext uri="{FF2B5EF4-FFF2-40B4-BE49-F238E27FC236}">
                  <a16:creationId xmlns:a16="http://schemas.microsoft.com/office/drawing/2014/main" id="{A25E96D7-5CB8-535B-C670-D7B498998151}"/>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4833505" y="2673250"/>
              <a:ext cx="4599994" cy="3324384"/>
            </a:xfrm>
            <a:prstGeom prst="rect">
              <a:avLst/>
            </a:prstGeom>
          </p:spPr>
        </p:pic>
        <p:sp>
          <p:nvSpPr>
            <p:cNvPr id="24" name="TextBox 23">
              <a:extLst>
                <a:ext uri="{FF2B5EF4-FFF2-40B4-BE49-F238E27FC236}">
                  <a16:creationId xmlns:a16="http://schemas.microsoft.com/office/drawing/2014/main" id="{EF2646DB-B14A-6650-B3C7-C2C8E697E3DA}"/>
                </a:ext>
              </a:extLst>
            </p:cNvPr>
            <p:cNvSpPr txBox="1"/>
            <p:nvPr/>
          </p:nvSpPr>
          <p:spPr>
            <a:xfrm>
              <a:off x="5764090" y="3107017"/>
              <a:ext cx="2336831" cy="1723936"/>
            </a:xfrm>
            <a:prstGeom prst="rect">
              <a:avLst/>
            </a:prstGeom>
            <a:noFill/>
          </p:spPr>
          <p:txBody>
            <a:bodyPr wrap="square" rtlCol="0">
              <a:spAutoFit/>
            </a:bodyPr>
            <a:lstStyle/>
            <a:p>
              <a:pPr marL="0" marR="0" lvl="0" indent="0" defTabSz="457200" eaLnBrk="0" fontAlgn="auto" latinLnBrk="0" hangingPunct="0">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rPr>
                <a:t>Christ’s </a:t>
              </a:r>
            </a:p>
            <a:p>
              <a:pPr marL="0" marR="0" lvl="0" indent="0" defTabSz="457200" eaLnBrk="0" fontAlgn="auto" latinLnBrk="0" hangingPunct="0">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rPr>
                <a:t>   First </a:t>
              </a:r>
            </a:p>
            <a:p>
              <a:pPr marL="0" marR="0" lvl="0" indent="0" defTabSz="457200" eaLnBrk="0" fontAlgn="auto" latinLnBrk="0" hangingPunct="0">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rPr>
                <a:t>  Coming   </a:t>
              </a:r>
            </a:p>
            <a:p>
              <a:pPr marL="0" marR="0" lvl="0" indent="0" defTabSz="457200" eaLnBrk="0" fontAlgn="auto" latinLnBrk="0" hangingPunct="0">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rPr>
                <a:t>    to Suffer</a:t>
              </a:r>
            </a:p>
          </p:txBody>
        </p:sp>
        <p:pic>
          <p:nvPicPr>
            <p:cNvPr id="25" name="Picture 24">
              <a:extLst>
                <a:ext uri="{FF2B5EF4-FFF2-40B4-BE49-F238E27FC236}">
                  <a16:creationId xmlns:a16="http://schemas.microsoft.com/office/drawing/2014/main" id="{F60B93F8-0436-C6FC-5104-519B9A263E01}"/>
                </a:ext>
              </a:extLst>
            </p:cNvPr>
            <p:cNvPicPr>
              <a:picLocks noChangeAspect="1"/>
            </p:cNvPicPr>
            <p:nvPr/>
          </p:nvPicPr>
          <p:blipFill>
            <a:blip r:embed="rId5">
              <a:clrChange>
                <a:clrFrom>
                  <a:srgbClr val="FFFFFF"/>
                </a:clrFrom>
                <a:clrTo>
                  <a:srgbClr val="FFFFFF">
                    <a:alpha val="0"/>
                  </a:srgbClr>
                </a:clrTo>
              </a:clrChange>
              <a:duotone>
                <a:srgbClr val="ED7D31">
                  <a:shade val="45000"/>
                  <a:satMod val="135000"/>
                </a:srgbClr>
                <a:prstClr val="white"/>
              </a:duotone>
            </a:blip>
            <a:stretch>
              <a:fillRect/>
            </a:stretch>
          </p:blipFill>
          <p:spPr>
            <a:xfrm>
              <a:off x="2404719" y="3082089"/>
              <a:ext cx="4471338" cy="2911844"/>
            </a:xfrm>
            <a:prstGeom prst="rect">
              <a:avLst/>
            </a:prstGeom>
          </p:spPr>
        </p:pic>
        <p:pic>
          <p:nvPicPr>
            <p:cNvPr id="26" name="Picture 25">
              <a:extLst>
                <a:ext uri="{FF2B5EF4-FFF2-40B4-BE49-F238E27FC236}">
                  <a16:creationId xmlns:a16="http://schemas.microsoft.com/office/drawing/2014/main" id="{992D9180-04FC-7282-29B6-141F85831C4B}"/>
                </a:ext>
              </a:extLst>
            </p:cNvPr>
            <p:cNvPicPr>
              <a:picLocks noChangeAspect="1"/>
            </p:cNvPicPr>
            <p:nvPr/>
          </p:nvPicPr>
          <p:blipFill>
            <a:blip r:embed="rId6" cstate="email">
              <a:clrChange>
                <a:clrFrom>
                  <a:srgbClr val="FFFFFF"/>
                </a:clrFrom>
                <a:clrTo>
                  <a:srgbClr val="FFFFFF">
                    <a:alpha val="0"/>
                  </a:srgbClr>
                </a:clrTo>
              </a:clrChange>
              <a:duotone>
                <a:srgbClr val="FFC000">
                  <a:shade val="45000"/>
                  <a:satMod val="135000"/>
                </a:srgbClr>
                <a:prstClr val="white"/>
              </a:duotone>
              <a:extLst>
                <a:ext uri="{28A0092B-C50C-407E-A947-70E740481C1C}">
                  <a14:useLocalDpi xmlns:a14="http://schemas.microsoft.com/office/drawing/2010/main"/>
                </a:ext>
              </a:extLst>
            </a:blip>
            <a:stretch>
              <a:fillRect/>
            </a:stretch>
          </p:blipFill>
          <p:spPr>
            <a:xfrm rot="977195">
              <a:off x="1290187" y="3365340"/>
              <a:ext cx="546732" cy="784036"/>
            </a:xfrm>
            <a:prstGeom prst="rect">
              <a:avLst/>
            </a:prstGeom>
          </p:spPr>
        </p:pic>
        <p:sp>
          <p:nvSpPr>
            <p:cNvPr id="27" name="TextBox 26">
              <a:extLst>
                <a:ext uri="{FF2B5EF4-FFF2-40B4-BE49-F238E27FC236}">
                  <a16:creationId xmlns:a16="http://schemas.microsoft.com/office/drawing/2014/main" id="{07AF901F-A24D-B631-1CC9-EE8DF9F408DA}"/>
                </a:ext>
              </a:extLst>
            </p:cNvPr>
            <p:cNvSpPr txBox="1"/>
            <p:nvPr/>
          </p:nvSpPr>
          <p:spPr>
            <a:xfrm>
              <a:off x="3673214" y="3716332"/>
              <a:ext cx="1757735" cy="1077218"/>
            </a:xfrm>
            <a:prstGeom prst="rect">
              <a:avLst/>
            </a:prstGeom>
            <a:noFill/>
          </p:spPr>
          <p:txBody>
            <a:bodyPr wrap="square" rtlCol="0">
              <a:spAutoFit/>
            </a:bodyPr>
            <a:lstStyle/>
            <a:p>
              <a:pPr marL="0" marR="0" lvl="0" indent="0" defTabSz="457200" eaLnBrk="0" fontAlgn="auto" latinLnBrk="0" hangingPunct="0">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rPr>
                <a:t>Exile &amp; Return</a:t>
              </a:r>
            </a:p>
          </p:txBody>
        </p:sp>
        <p:cxnSp>
          <p:nvCxnSpPr>
            <p:cNvPr id="28" name="Straight Arrow Connector 27">
              <a:extLst>
                <a:ext uri="{FF2B5EF4-FFF2-40B4-BE49-F238E27FC236}">
                  <a16:creationId xmlns:a16="http://schemas.microsoft.com/office/drawing/2014/main" id="{E6E1EB23-6BE2-B157-2B7B-C7F93CCCC82E}"/>
                </a:ext>
              </a:extLst>
            </p:cNvPr>
            <p:cNvCxnSpPr>
              <a:cxnSpLocks/>
            </p:cNvCxnSpPr>
            <p:nvPr/>
          </p:nvCxnSpPr>
          <p:spPr bwMode="auto">
            <a:xfrm flipV="1">
              <a:off x="1875698" y="1639614"/>
              <a:ext cx="9674194" cy="1804511"/>
            </a:xfrm>
            <a:prstGeom prst="straightConnector1">
              <a:avLst/>
            </a:prstGeom>
            <a:solidFill>
              <a:srgbClr val="CC9B10"/>
            </a:solidFill>
            <a:ln w="76200" cap="flat" cmpd="sng" algn="ctr">
              <a:solidFill>
                <a:sysClr val="window" lastClr="FFFFFF">
                  <a:lumMod val="85000"/>
                </a:sysClr>
              </a:solidFill>
              <a:prstDash val="solid"/>
              <a:round/>
              <a:headEnd type="none" w="med" len="med"/>
              <a:tailEnd type="stealth" w="med" len="lg"/>
            </a:ln>
            <a:effectLst/>
          </p:spPr>
        </p:cxnSp>
        <p:pic>
          <p:nvPicPr>
            <p:cNvPr id="29" name="Picture 28">
              <a:extLst>
                <a:ext uri="{FF2B5EF4-FFF2-40B4-BE49-F238E27FC236}">
                  <a16:creationId xmlns:a16="http://schemas.microsoft.com/office/drawing/2014/main" id="{4A71DD10-C7BE-5A70-3C80-E583B1ECC63F}"/>
                </a:ext>
              </a:extLst>
            </p:cNvPr>
            <p:cNvPicPr>
              <a:picLocks noChangeAspect="1"/>
            </p:cNvPicPr>
            <p:nvPr/>
          </p:nvPicPr>
          <p:blipFill>
            <a:blip r:embed="rId7">
              <a:clrChange>
                <a:clrFrom>
                  <a:srgbClr val="FFFFFF"/>
                </a:clrFrom>
                <a:clrTo>
                  <a:srgbClr val="FFFFFF">
                    <a:alpha val="0"/>
                  </a:srgbClr>
                </a:clrTo>
              </a:clrChange>
              <a:duotone>
                <a:srgbClr val="FFC000">
                  <a:shade val="45000"/>
                  <a:satMod val="135000"/>
                </a:srgbClr>
                <a:prstClr val="white"/>
              </a:duotone>
            </a:blip>
            <a:stretch>
              <a:fillRect/>
            </a:stretch>
          </p:blipFill>
          <p:spPr>
            <a:xfrm>
              <a:off x="49814" y="4048394"/>
              <a:ext cx="3422909" cy="1951993"/>
            </a:xfrm>
            <a:prstGeom prst="rect">
              <a:avLst/>
            </a:prstGeom>
          </p:spPr>
        </p:pic>
        <p:sp>
          <p:nvSpPr>
            <p:cNvPr id="30" name="TextBox 29">
              <a:extLst>
                <a:ext uri="{FF2B5EF4-FFF2-40B4-BE49-F238E27FC236}">
                  <a16:creationId xmlns:a16="http://schemas.microsoft.com/office/drawing/2014/main" id="{B67A73D4-5311-582F-0E34-A7D9472B630D}"/>
                </a:ext>
              </a:extLst>
            </p:cNvPr>
            <p:cNvSpPr txBox="1"/>
            <p:nvPr/>
          </p:nvSpPr>
          <p:spPr>
            <a:xfrm>
              <a:off x="224221" y="4538011"/>
              <a:ext cx="2072709" cy="1569660"/>
            </a:xfrm>
            <a:prstGeom prst="rect">
              <a:avLst/>
            </a:prstGeom>
            <a:noFill/>
          </p:spPr>
          <p:txBody>
            <a:bodyPr wrap="square" rtlCol="0">
              <a:spAutoFit/>
            </a:bodyPr>
            <a:lstStyle/>
            <a:p>
              <a:pPr marL="0" marR="0" lvl="0" indent="0" algn="ctr" defTabSz="457200" eaLnBrk="0" fontAlgn="auto" latinLnBrk="0" hangingPunct="0">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rPr>
                <a:t>Isaiah’s Own Time</a:t>
              </a:r>
            </a:p>
          </p:txBody>
        </p:sp>
      </p:grpSp>
      <p:sp>
        <p:nvSpPr>
          <p:cNvPr id="31" name="Text Box 52">
            <a:extLst>
              <a:ext uri="{FF2B5EF4-FFF2-40B4-BE49-F238E27FC236}">
                <a16:creationId xmlns:a16="http://schemas.microsoft.com/office/drawing/2014/main" id="{D2AAB189-0D0D-7724-2432-A7FCBF012178}"/>
              </a:ext>
            </a:extLst>
          </p:cNvPr>
          <p:cNvSpPr txBox="1">
            <a:spLocks noChangeArrowheads="1"/>
          </p:cNvSpPr>
          <p:nvPr/>
        </p:nvSpPr>
        <p:spPr bwMode="auto">
          <a:xfrm>
            <a:off x="5247511" y="6289311"/>
            <a:ext cx="3688687" cy="523220"/>
          </a:xfrm>
          <a:prstGeom prst="rect">
            <a:avLst/>
          </a:prstGeom>
          <a:noFill/>
          <a:ln>
            <a:noFill/>
          </a:ln>
        </p:spPr>
        <p:txBody>
          <a:bodyPr wrap="squar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defTabSz="457200" eaLnBrk="0" fontAlgn="auto" latinLnBrk="0" hangingPunct="0">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cs typeface="+mn-cs"/>
              </a:rPr>
              <a:t>Adapted significantly from Salem </a:t>
            </a:r>
            <a:r>
              <a:rPr kumimoji="0" lang="en-US" sz="1400" b="1" i="0" u="none" strike="noStrike" kern="0" cap="none" spc="0" normalizeH="0" baseline="0" noProof="0" dirty="0" err="1">
                <a:ln>
                  <a:noFill/>
                </a:ln>
                <a:solidFill>
                  <a:prstClr val="white"/>
                </a:solidFill>
                <a:effectLst>
                  <a:glow rad="127000">
                    <a:srgbClr val="000000"/>
                  </a:glow>
                </a:effectLst>
                <a:uLnTx/>
                <a:uFillTx/>
                <a:latin typeface="Arial" charset="0"/>
                <a:ea typeface="ＭＳ Ｐゴシック" charset="0"/>
                <a:cs typeface="+mn-cs"/>
              </a:rPr>
              <a:t>Kirban</a:t>
            </a:r>
            <a:r>
              <a:rPr kumimoji="0" lang="en-US" sz="1400" b="1"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cs typeface="+mn-cs"/>
              </a:rPr>
              <a:t>, Charts on Revelation (1979), 49 </a:t>
            </a:r>
            <a:endParaRPr kumimoji="0" lang="en-US" sz="1400" b="1" i="0" u="none" strike="noStrike" kern="0" cap="none" spc="0" normalizeH="0" baseline="0" noProof="0" dirty="0">
              <a:ln>
                <a:noFill/>
              </a:ln>
              <a:solidFill>
                <a:srgbClr val="000000"/>
              </a:solidFill>
              <a:effectLst/>
              <a:uLnTx/>
              <a:uFillTx/>
              <a:latin typeface="Arial" charset="0"/>
              <a:ea typeface="ＭＳ Ｐゴシック" charset="0"/>
              <a:cs typeface="Arial" charset="0"/>
            </a:endParaRPr>
          </a:p>
        </p:txBody>
      </p:sp>
    </p:spTree>
    <p:extLst>
      <p:ext uri="{BB962C8B-B14F-4D97-AF65-F5344CB8AC3E}">
        <p14:creationId xmlns:p14="http://schemas.microsoft.com/office/powerpoint/2010/main" val="2091012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38611B-D8FF-D762-B725-AC539535ED97}"/>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D2C093C9-1C6F-2B9C-8DB2-179D42C1438C}"/>
              </a:ext>
            </a:extLst>
          </p:cNvPr>
          <p:cNvSpPr txBox="1"/>
          <p:nvPr/>
        </p:nvSpPr>
        <p:spPr>
          <a:xfrm>
            <a:off x="1" y="0"/>
            <a:ext cx="12191999" cy="2123658"/>
          </a:xfrm>
          <a:prstGeom prst="rect">
            <a:avLst/>
          </a:prstGeom>
          <a:noFill/>
        </p:spPr>
        <p:txBody>
          <a:bodyPr wrap="square">
            <a:spAutoFit/>
          </a:bodyPr>
          <a:lstStyle/>
          <a:p>
            <a:r>
              <a:rPr lang="en-US" sz="4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5 </a:t>
            </a:r>
            <a:r>
              <a:rPr lang="en-US" sz="4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which was not made known to the sons of men in other generations as it has now been </a:t>
            </a:r>
            <a:r>
              <a:rPr lang="en-US" sz="4400" b="0" i="0" dirty="0">
                <a:solidFill>
                  <a:srgbClr val="000000"/>
                </a:solidFill>
                <a:effectLst/>
                <a:highlight>
                  <a:srgbClr val="FFFF00"/>
                </a:highlight>
                <a:latin typeface="Calibri" panose="020F0502020204030204" pitchFamily="34" charset="0"/>
                <a:ea typeface="Calibri" panose="020F0502020204030204" pitchFamily="34" charset="0"/>
                <a:cs typeface="Calibri" panose="020F0502020204030204" pitchFamily="34" charset="0"/>
              </a:rPr>
              <a:t>revealed to his holy apostles and prophets</a:t>
            </a:r>
            <a:r>
              <a:rPr lang="en-US" sz="4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by the Spirit. </a:t>
            </a:r>
          </a:p>
        </p:txBody>
      </p:sp>
      <p:sp>
        <p:nvSpPr>
          <p:cNvPr id="19" name="Rectangle: Rounded Corners 18">
            <a:extLst>
              <a:ext uri="{FF2B5EF4-FFF2-40B4-BE49-F238E27FC236}">
                <a16:creationId xmlns:a16="http://schemas.microsoft.com/office/drawing/2014/main" id="{3269B2A2-AD6F-5040-D3C0-CAD96FF4484A}"/>
              </a:ext>
            </a:extLst>
          </p:cNvPr>
          <p:cNvSpPr/>
          <p:nvPr/>
        </p:nvSpPr>
        <p:spPr>
          <a:xfrm>
            <a:off x="175260" y="4423410"/>
            <a:ext cx="11841480" cy="177165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90000"/>
              </a:lnSpc>
              <a:spcBef>
                <a:spcPts val="0"/>
              </a:spcBef>
              <a:spcAft>
                <a:spcPts val="0"/>
              </a:spcAft>
              <a:buClrTx/>
              <a:buSzTx/>
              <a:buFontTx/>
              <a:buNone/>
              <a:tabLst/>
              <a:defRPr/>
            </a:pPr>
            <a:r>
              <a:rPr kumimoji="0" lang="en-US" sz="4000" b="1" i="0" u="none" strike="noStrike" kern="12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Paul and the other Early Church Fathers’ Authority </a:t>
            </a:r>
          </a:p>
          <a:p>
            <a:pPr marL="0" marR="0" lvl="0" indent="0" algn="r" defTabSz="914400" rtl="0" eaLnBrk="1" fontAlgn="auto" latinLnBrk="0" hangingPunct="1">
              <a:lnSpc>
                <a:spcPct val="90000"/>
              </a:lnSpc>
              <a:spcBef>
                <a:spcPts val="0"/>
              </a:spcBef>
              <a:spcAft>
                <a:spcPts val="0"/>
              </a:spcAft>
              <a:buClrTx/>
              <a:buSzTx/>
              <a:buFontTx/>
              <a:buNone/>
              <a:tabLst/>
              <a:defRPr/>
            </a:pPr>
            <a:r>
              <a:rPr kumimoji="0" lang="en-US" sz="4000" b="1" i="0" u="none" strike="noStrike" kern="12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equals Old Testament Law and  Prophets’ Authority</a:t>
            </a:r>
          </a:p>
        </p:txBody>
      </p:sp>
    </p:spTree>
    <p:extLst>
      <p:ext uri="{BB962C8B-B14F-4D97-AF65-F5344CB8AC3E}">
        <p14:creationId xmlns:p14="http://schemas.microsoft.com/office/powerpoint/2010/main" val="2115316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5593F0-03DD-FBF0-E0C6-9D666906603B}"/>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F15ECEC7-4CFD-685C-782A-0D0DF1C5FC1A}"/>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0" y="0"/>
            <a:ext cx="12192000" cy="1396181"/>
          </a:xfrm>
          <a:prstGeom prst="rect">
            <a:avLst/>
          </a:prstGeom>
        </p:spPr>
      </p:pic>
      <p:pic>
        <p:nvPicPr>
          <p:cNvPr id="5" name="Graphic 4">
            <a:extLst>
              <a:ext uri="{FF2B5EF4-FFF2-40B4-BE49-F238E27FC236}">
                <a16:creationId xmlns:a16="http://schemas.microsoft.com/office/drawing/2014/main" id="{113BE637-4C04-DB5F-0DEB-8C6C280AF9C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7862" y="105866"/>
            <a:ext cx="5142732" cy="1164784"/>
          </a:xfrm>
          <a:prstGeom prst="rect">
            <a:avLst/>
          </a:prstGeom>
        </p:spPr>
      </p:pic>
      <p:sp>
        <p:nvSpPr>
          <p:cNvPr id="7" name="TextBox 6">
            <a:extLst>
              <a:ext uri="{FF2B5EF4-FFF2-40B4-BE49-F238E27FC236}">
                <a16:creationId xmlns:a16="http://schemas.microsoft.com/office/drawing/2014/main" id="{9B91B46F-3495-9E61-FD89-07C300F7CA26}"/>
              </a:ext>
            </a:extLst>
          </p:cNvPr>
          <p:cNvSpPr txBox="1"/>
          <p:nvPr/>
        </p:nvSpPr>
        <p:spPr>
          <a:xfrm>
            <a:off x="5913120" y="344147"/>
            <a:ext cx="5998138" cy="707886"/>
          </a:xfrm>
          <a:prstGeom prst="rect">
            <a:avLst/>
          </a:prstGeom>
          <a:noFill/>
        </p:spPr>
        <p:txBody>
          <a:bodyPr wrap="square">
            <a:spAutoFit/>
          </a:bodyPr>
          <a:lstStyle/>
          <a:p>
            <a:r>
              <a:rPr lang="en-US" sz="4000" dirty="0">
                <a:solidFill>
                  <a:schemeClr val="bg1"/>
                </a:solidFill>
                <a:latin typeface="Arial Rounded MT Bold" panose="020F0704030504030204" pitchFamily="34" charset="0"/>
                <a:ea typeface="ADLaM Display" panose="02010000000000000000" pitchFamily="2" charset="0"/>
                <a:cs typeface="ADLaM Display" panose="02010000000000000000" pitchFamily="2" charset="0"/>
              </a:rPr>
              <a:t>www.gotquestions.org</a:t>
            </a:r>
          </a:p>
        </p:txBody>
      </p:sp>
      <p:sp>
        <p:nvSpPr>
          <p:cNvPr id="9" name="TextBox 8">
            <a:extLst>
              <a:ext uri="{FF2B5EF4-FFF2-40B4-BE49-F238E27FC236}">
                <a16:creationId xmlns:a16="http://schemas.microsoft.com/office/drawing/2014/main" id="{777B8040-E659-7A6D-A1E7-5360C54E71C2}"/>
              </a:ext>
            </a:extLst>
          </p:cNvPr>
          <p:cNvSpPr txBox="1"/>
          <p:nvPr/>
        </p:nvSpPr>
        <p:spPr>
          <a:xfrm>
            <a:off x="97862" y="1502047"/>
            <a:ext cx="12094138" cy="2862322"/>
          </a:xfrm>
          <a:prstGeom prst="rect">
            <a:avLst/>
          </a:prstGeom>
          <a:noFill/>
        </p:spPr>
        <p:txBody>
          <a:bodyPr wrap="square">
            <a:spAutoFit/>
          </a:bodyPr>
          <a:lstStyle/>
          <a:p>
            <a:r>
              <a:rPr lang="en-US" sz="3600" b="0" i="0" dirty="0">
                <a:solidFill>
                  <a:srgbClr val="081C2A"/>
                </a:solidFill>
                <a:effectLst/>
                <a:latin typeface="system-ui"/>
              </a:rPr>
              <a:t>The New Apostolic Reformation, or NAR, is an unbiblical religious movement that emphasizes </a:t>
            </a:r>
          </a:p>
          <a:p>
            <a:pPr marL="571500" indent="-571500">
              <a:buFont typeface="Arial" panose="020B0604020202020204" pitchFamily="34" charset="0"/>
              <a:buChar char="•"/>
            </a:pPr>
            <a:r>
              <a:rPr lang="en-US" sz="3600" b="0" i="0" dirty="0">
                <a:solidFill>
                  <a:srgbClr val="081C2A"/>
                </a:solidFill>
                <a:effectLst/>
                <a:latin typeface="system-ui"/>
              </a:rPr>
              <a:t>experience over Scripture,</a:t>
            </a:r>
          </a:p>
          <a:p>
            <a:pPr marL="571500" indent="-571500">
              <a:buFont typeface="Arial" panose="020B0604020202020204" pitchFamily="34" charset="0"/>
              <a:buChar char="•"/>
            </a:pPr>
            <a:r>
              <a:rPr lang="en-US" sz="3600" b="0" i="0" dirty="0">
                <a:solidFill>
                  <a:srgbClr val="081C2A"/>
                </a:solidFill>
                <a:effectLst/>
                <a:latin typeface="system-ui"/>
              </a:rPr>
              <a:t>mysticism over doctrine, </a:t>
            </a:r>
          </a:p>
          <a:p>
            <a:pPr marL="571500" indent="-571500">
              <a:buFont typeface="Arial" panose="020B0604020202020204" pitchFamily="34" charset="0"/>
              <a:buChar char="•"/>
            </a:pPr>
            <a:r>
              <a:rPr lang="en-US" sz="3600" b="0" i="0" dirty="0">
                <a:solidFill>
                  <a:srgbClr val="081C2A"/>
                </a:solidFill>
                <a:effectLst/>
                <a:latin typeface="system-ui"/>
              </a:rPr>
              <a:t>and modern-day “apostles” over the plain text of the Bible. </a:t>
            </a:r>
            <a:endParaRPr lang="en-US" sz="3600" dirty="0"/>
          </a:p>
        </p:txBody>
      </p:sp>
      <p:sp>
        <p:nvSpPr>
          <p:cNvPr id="11" name="TextBox 10">
            <a:extLst>
              <a:ext uri="{FF2B5EF4-FFF2-40B4-BE49-F238E27FC236}">
                <a16:creationId xmlns:a16="http://schemas.microsoft.com/office/drawing/2014/main" id="{A640EA10-3EFB-C435-DE37-05FA4BA24A6F}"/>
              </a:ext>
            </a:extLst>
          </p:cNvPr>
          <p:cNvSpPr txBox="1"/>
          <p:nvPr/>
        </p:nvSpPr>
        <p:spPr>
          <a:xfrm>
            <a:off x="1017147" y="5052778"/>
            <a:ext cx="10569063" cy="1569660"/>
          </a:xfrm>
          <a:prstGeom prst="rect">
            <a:avLst/>
          </a:prstGeom>
          <a:noFill/>
        </p:spPr>
        <p:txBody>
          <a:bodyPr wrap="square">
            <a:spAutoFit/>
          </a:bodyPr>
          <a:lstStyle/>
          <a:p>
            <a:r>
              <a:rPr lang="en-US" sz="3200" dirty="0"/>
              <a:t>What about authority of the Got Questions website?</a:t>
            </a:r>
          </a:p>
          <a:p>
            <a:r>
              <a:rPr lang="en-US" sz="3200" dirty="0"/>
              <a:t>Noted biased towards Calvinism and Reformed theology</a:t>
            </a:r>
          </a:p>
          <a:p>
            <a:r>
              <a:rPr lang="en-US" sz="3200" dirty="0"/>
              <a:t>Bias based on literal reading of the Bible</a:t>
            </a:r>
          </a:p>
        </p:txBody>
      </p:sp>
      <p:sp>
        <p:nvSpPr>
          <p:cNvPr id="12" name="TextBox 11">
            <a:extLst>
              <a:ext uri="{FF2B5EF4-FFF2-40B4-BE49-F238E27FC236}">
                <a16:creationId xmlns:a16="http://schemas.microsoft.com/office/drawing/2014/main" id="{4B53BF6E-0329-E887-42EF-991E968C1313}"/>
              </a:ext>
            </a:extLst>
          </p:cNvPr>
          <p:cNvSpPr txBox="1"/>
          <p:nvPr/>
        </p:nvSpPr>
        <p:spPr>
          <a:xfrm>
            <a:off x="97862" y="1502047"/>
            <a:ext cx="6771568" cy="646331"/>
          </a:xfrm>
          <a:prstGeom prst="rect">
            <a:avLst/>
          </a:prstGeom>
          <a:noFill/>
        </p:spPr>
        <p:txBody>
          <a:bodyPr wrap="square">
            <a:spAutoFit/>
          </a:bodyPr>
          <a:lstStyle/>
          <a:p>
            <a:r>
              <a:rPr lang="en-US" sz="3600" b="0" i="0" dirty="0">
                <a:solidFill>
                  <a:srgbClr val="081C2A"/>
                </a:solidFill>
                <a:effectLst/>
                <a:latin typeface="system-ui"/>
              </a:rPr>
              <a:t>The New Apostolic Reformation</a:t>
            </a:r>
            <a:endParaRPr lang="en-US" sz="3600" dirty="0"/>
          </a:p>
        </p:txBody>
      </p:sp>
    </p:spTree>
    <p:extLst>
      <p:ext uri="{BB962C8B-B14F-4D97-AF65-F5344CB8AC3E}">
        <p14:creationId xmlns:p14="http://schemas.microsoft.com/office/powerpoint/2010/main" val="1692765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1">
                                            <p:txEl>
                                              <p:pRg st="0" end="0"/>
                                            </p:txEl>
                                          </p:spTgt>
                                        </p:tgtEl>
                                        <p:attrNameLst>
                                          <p:attrName>style.visibility</p:attrName>
                                        </p:attrNameLst>
                                      </p:cBhvr>
                                      <p:to>
                                        <p:strVal val="visible"/>
                                      </p:to>
                                    </p:set>
                                    <p:animEffect transition="in" filter="fade">
                                      <p:cBhvr>
                                        <p:cTn id="21" dur="500"/>
                                        <p:tgtEl>
                                          <p:spTgt spid="11">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1">
                                            <p:txEl>
                                              <p:pRg st="1" end="1"/>
                                            </p:txEl>
                                          </p:spTgt>
                                        </p:tgtEl>
                                        <p:attrNameLst>
                                          <p:attrName>style.visibility</p:attrName>
                                        </p:attrNameLst>
                                      </p:cBhvr>
                                      <p:to>
                                        <p:strVal val="visible"/>
                                      </p:to>
                                    </p:set>
                                    <p:animEffect transition="in" filter="fade">
                                      <p:cBhvr>
                                        <p:cTn id="26" dur="500"/>
                                        <p:tgtEl>
                                          <p:spTgt spid="11">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1">
                                            <p:txEl>
                                              <p:pRg st="2" end="2"/>
                                            </p:txEl>
                                          </p:spTgt>
                                        </p:tgtEl>
                                        <p:attrNameLst>
                                          <p:attrName>style.visibility</p:attrName>
                                        </p:attrNameLst>
                                      </p:cBhvr>
                                      <p:to>
                                        <p:strVal val="visible"/>
                                      </p:to>
                                    </p:set>
                                    <p:animEffect transition="in" filter="fade">
                                      <p:cBhvr>
                                        <p:cTn id="31"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7C429F-B0D7-10C0-CA1B-1CA154D385BE}"/>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E9C41473-8F81-B8B4-0F10-D0D254489C54}"/>
              </a:ext>
            </a:extLst>
          </p:cNvPr>
          <p:cNvSpPr txBox="1"/>
          <p:nvPr/>
        </p:nvSpPr>
        <p:spPr>
          <a:xfrm>
            <a:off x="1" y="0"/>
            <a:ext cx="12191999" cy="4832092"/>
          </a:xfrm>
          <a:prstGeom prst="rect">
            <a:avLst/>
          </a:prstGeom>
          <a:noFill/>
        </p:spPr>
        <p:txBody>
          <a:bodyPr wrap="square">
            <a:spAutoFit/>
          </a:bodyPr>
          <a:lstStyle/>
          <a:p>
            <a:r>
              <a:rPr lang="en-US" sz="4400" b="1" i="0" baseline="30000" dirty="0">
                <a:solidFill>
                  <a:schemeClr val="bg1">
                    <a:lumMod val="65000"/>
                  </a:schemeClr>
                </a:solidFill>
                <a:effectLst/>
                <a:latin typeface="Calibri" panose="020F0502020204030204" pitchFamily="34" charset="0"/>
                <a:ea typeface="Calibri" panose="020F0502020204030204" pitchFamily="34" charset="0"/>
                <a:cs typeface="Calibri" panose="020F0502020204030204" pitchFamily="34" charset="0"/>
              </a:rPr>
              <a:t>5 </a:t>
            </a:r>
            <a:r>
              <a:rPr lang="en-US" sz="4400" b="0" i="0" dirty="0">
                <a:solidFill>
                  <a:schemeClr val="bg1">
                    <a:lumMod val="65000"/>
                  </a:schemeClr>
                </a:solidFill>
                <a:effectLst/>
                <a:latin typeface="Calibri" panose="020F0502020204030204" pitchFamily="34" charset="0"/>
                <a:ea typeface="Calibri" panose="020F0502020204030204" pitchFamily="34" charset="0"/>
                <a:cs typeface="Calibri" panose="020F0502020204030204" pitchFamily="34" charset="0"/>
              </a:rPr>
              <a:t>which was not made known to the sons of men in other generations as it has now been revealed to his holy apostles and prophets by the Spirit. </a:t>
            </a:r>
            <a:r>
              <a:rPr lang="en-US" sz="4400" b="1" baseline="30000" dirty="0">
                <a:solidFill>
                  <a:srgbClr val="000000"/>
                </a:solidFill>
                <a:latin typeface="Calibri" panose="020F0502020204030204" pitchFamily="34" charset="0"/>
                <a:ea typeface="Calibri" panose="020F0502020204030204" pitchFamily="34" charset="0"/>
                <a:cs typeface="Calibri" panose="020F0502020204030204" pitchFamily="34" charset="0"/>
              </a:rPr>
              <a:t>6 </a:t>
            </a:r>
            <a:r>
              <a:rPr lang="en-US" sz="4400" dirty="0">
                <a:solidFill>
                  <a:srgbClr val="000000"/>
                </a:solidFill>
                <a:latin typeface="Calibri" panose="020F0502020204030204" pitchFamily="34" charset="0"/>
                <a:ea typeface="Calibri" panose="020F0502020204030204" pitchFamily="34" charset="0"/>
                <a:cs typeface="Calibri" panose="020F0502020204030204" pitchFamily="34" charset="0"/>
              </a:rPr>
              <a:t>This mystery is</a:t>
            </a:r>
            <a:r>
              <a:rPr lang="en-US" sz="4400" baseline="300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4400" dirty="0">
                <a:solidFill>
                  <a:srgbClr val="000000"/>
                </a:solidFill>
                <a:latin typeface="Calibri" panose="020F0502020204030204" pitchFamily="34" charset="0"/>
                <a:ea typeface="Calibri" panose="020F0502020204030204" pitchFamily="34" charset="0"/>
                <a:cs typeface="Calibri" panose="020F0502020204030204" pitchFamily="34" charset="0"/>
              </a:rPr>
              <a:t>that the Gentiles are fellow heirs,  members of the same body, and partakers of the promise in Christ Jesus through the gospel.</a:t>
            </a:r>
          </a:p>
          <a:p>
            <a:pPr algn="l">
              <a:buNone/>
            </a:pPr>
            <a:endParaRPr lang="en-US" sz="4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20" name="TextBox 19">
            <a:extLst>
              <a:ext uri="{FF2B5EF4-FFF2-40B4-BE49-F238E27FC236}">
                <a16:creationId xmlns:a16="http://schemas.microsoft.com/office/drawing/2014/main" id="{FE64A5F7-9D23-8809-647E-19339519A973}"/>
              </a:ext>
            </a:extLst>
          </p:cNvPr>
          <p:cNvSpPr txBox="1"/>
          <p:nvPr/>
        </p:nvSpPr>
        <p:spPr>
          <a:xfrm>
            <a:off x="0" y="4937474"/>
            <a:ext cx="12192000" cy="1311128"/>
          </a:xfrm>
          <a:prstGeom prst="rect">
            <a:avLst/>
          </a:prstGeom>
          <a:noFill/>
        </p:spPr>
        <p:txBody>
          <a:bodyPr wrap="square">
            <a:spAutoFit/>
          </a:bodyPr>
          <a:lstStyle/>
          <a:p>
            <a:pPr algn="ctr">
              <a:lnSpc>
                <a:spcPct val="90000"/>
              </a:lnSpc>
            </a:pPr>
            <a:r>
              <a:rPr lang="en-US" sz="4400" dirty="0">
                <a:latin typeface="ADLaM Display" panose="02010000000000000000" pitchFamily="2" charset="0"/>
                <a:ea typeface="ADLaM Display" panose="02010000000000000000" pitchFamily="2" charset="0"/>
                <a:cs typeface="ADLaM Display" panose="02010000000000000000" pitchFamily="2" charset="0"/>
              </a:rPr>
              <a:t>The gospel was Veiled — or Hidden </a:t>
            </a:r>
          </a:p>
          <a:p>
            <a:pPr algn="ctr">
              <a:lnSpc>
                <a:spcPct val="90000"/>
              </a:lnSpc>
            </a:pPr>
            <a:r>
              <a:rPr lang="en-US" sz="4400" dirty="0">
                <a:latin typeface="ADLaM Display" panose="02010000000000000000" pitchFamily="2" charset="0"/>
                <a:ea typeface="ADLaM Display" panose="02010000000000000000" pitchFamily="2" charset="0"/>
                <a:cs typeface="ADLaM Display" panose="02010000000000000000" pitchFamily="2" charset="0"/>
              </a:rPr>
              <a:t>— until God Chose to Reveal it.</a:t>
            </a:r>
            <a:endParaRPr lang="en-US" sz="4000" dirty="0">
              <a:effectLst/>
              <a:latin typeface="ADLaM Display" panose="02010000000000000000" pitchFamily="2" charset="0"/>
              <a:ea typeface="ADLaM Display" panose="02010000000000000000" pitchFamily="2" charset="0"/>
              <a:cs typeface="ADLaM Display" panose="02010000000000000000" pitchFamily="2" charset="0"/>
            </a:endParaRPr>
          </a:p>
        </p:txBody>
      </p:sp>
    </p:spTree>
    <p:extLst>
      <p:ext uri="{BB962C8B-B14F-4D97-AF65-F5344CB8AC3E}">
        <p14:creationId xmlns:p14="http://schemas.microsoft.com/office/powerpoint/2010/main" val="3574414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3DE4F0-3177-CF8F-064A-FB1E88CE3D81}"/>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FB6F5FB8-8085-D3B9-9D2A-20DDCA136C13}"/>
              </a:ext>
            </a:extLst>
          </p:cNvPr>
          <p:cNvSpPr txBox="1"/>
          <p:nvPr/>
        </p:nvSpPr>
        <p:spPr>
          <a:xfrm>
            <a:off x="1" y="102870"/>
            <a:ext cx="12191999" cy="4832092"/>
          </a:xfrm>
          <a:prstGeom prst="rect">
            <a:avLst/>
          </a:prstGeom>
          <a:noFill/>
        </p:spPr>
        <p:txBody>
          <a:bodyPr wrap="square">
            <a:spAutoFit/>
          </a:bodyPr>
          <a:lstStyle/>
          <a:p>
            <a:r>
              <a:rPr lang="en-US" sz="4400" b="1" baseline="30000" dirty="0">
                <a:solidFill>
                  <a:srgbClr val="000000"/>
                </a:solidFill>
                <a:latin typeface="Calibri" panose="020F0502020204030204" pitchFamily="34" charset="0"/>
                <a:ea typeface="Calibri" panose="020F0502020204030204" pitchFamily="34" charset="0"/>
                <a:cs typeface="Calibri" panose="020F0502020204030204" pitchFamily="34" charset="0"/>
              </a:rPr>
              <a:t>6 </a:t>
            </a:r>
            <a:r>
              <a:rPr lang="en-US" sz="4400" dirty="0">
                <a:solidFill>
                  <a:srgbClr val="000000"/>
                </a:solidFill>
                <a:latin typeface="Calibri" panose="020F0502020204030204" pitchFamily="34" charset="0"/>
                <a:ea typeface="Calibri" panose="020F0502020204030204" pitchFamily="34" charset="0"/>
                <a:cs typeface="Calibri" panose="020F0502020204030204" pitchFamily="34" charset="0"/>
              </a:rPr>
              <a:t>This mystery is</a:t>
            </a:r>
            <a:r>
              <a:rPr lang="en-US" sz="4400" baseline="300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4400" dirty="0">
                <a:solidFill>
                  <a:srgbClr val="000000"/>
                </a:solidFill>
                <a:latin typeface="Calibri" panose="020F0502020204030204" pitchFamily="34" charset="0"/>
                <a:ea typeface="Calibri" panose="020F0502020204030204" pitchFamily="34" charset="0"/>
                <a:cs typeface="Calibri" panose="020F0502020204030204" pitchFamily="34" charset="0"/>
              </a:rPr>
              <a:t>that the Gentiles</a:t>
            </a:r>
          </a:p>
          <a:p>
            <a:pPr marL="4229100" lvl="8" indent="-571500">
              <a:buFont typeface="Arial" panose="020B0604020202020204" pitchFamily="34" charset="0"/>
              <a:buChar char="•"/>
            </a:pPr>
            <a:r>
              <a:rPr lang="en-US" sz="4400" dirty="0">
                <a:solidFill>
                  <a:srgbClr val="000000"/>
                </a:solidFill>
                <a:latin typeface="Calibri" panose="020F0502020204030204" pitchFamily="34" charset="0"/>
                <a:ea typeface="Calibri" panose="020F0502020204030204" pitchFamily="34" charset="0"/>
                <a:cs typeface="Calibri" panose="020F0502020204030204" pitchFamily="34" charset="0"/>
              </a:rPr>
              <a:t>are fellow heirs,  </a:t>
            </a:r>
          </a:p>
          <a:p>
            <a:pPr marL="4229100" lvl="8" indent="-571500">
              <a:buFont typeface="Arial" panose="020B0604020202020204" pitchFamily="34" charset="0"/>
              <a:buChar char="•"/>
            </a:pPr>
            <a:r>
              <a:rPr lang="en-US" sz="4400" dirty="0">
                <a:solidFill>
                  <a:srgbClr val="000000"/>
                </a:solidFill>
                <a:latin typeface="Calibri" panose="020F0502020204030204" pitchFamily="34" charset="0"/>
                <a:ea typeface="Calibri" panose="020F0502020204030204" pitchFamily="34" charset="0"/>
                <a:cs typeface="Calibri" panose="020F0502020204030204" pitchFamily="34" charset="0"/>
              </a:rPr>
              <a:t>members of the same body, </a:t>
            </a:r>
          </a:p>
          <a:p>
            <a:pPr marL="4229100" lvl="8" indent="-571500">
              <a:buFont typeface="Arial" panose="020B0604020202020204" pitchFamily="34" charset="0"/>
              <a:buChar char="•"/>
            </a:pPr>
            <a:r>
              <a:rPr lang="en-US" sz="4400" dirty="0">
                <a:solidFill>
                  <a:srgbClr val="000000"/>
                </a:solidFill>
                <a:latin typeface="Calibri" panose="020F0502020204030204" pitchFamily="34" charset="0"/>
                <a:ea typeface="Calibri" panose="020F0502020204030204" pitchFamily="34" charset="0"/>
                <a:cs typeface="Calibri" panose="020F0502020204030204" pitchFamily="34" charset="0"/>
              </a:rPr>
              <a:t>and partakers of the promise in Christ Jesus 														through the gospel.</a:t>
            </a:r>
          </a:p>
          <a:p>
            <a:pPr algn="l">
              <a:buNone/>
            </a:pPr>
            <a:endParaRPr lang="en-US" sz="4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98657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D9E54F-4ABD-2CAD-222F-66AF649A9FDD}"/>
            </a:ext>
          </a:extLst>
        </p:cNvPr>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AA6BB145-806F-8A35-89C0-230263B2EBA9}"/>
              </a:ext>
            </a:extLst>
          </p:cNvPr>
          <p:cNvSpPr/>
          <p:nvPr/>
        </p:nvSpPr>
        <p:spPr>
          <a:xfrm>
            <a:off x="3268980" y="102870"/>
            <a:ext cx="8378190" cy="3429000"/>
          </a:xfrm>
          <a:prstGeom prst="roundRect">
            <a:avLst>
              <a:gd name="adj" fmla="val 8307"/>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F961EDC9-6A81-A0BC-5F2B-E5B77E8C47AE}"/>
              </a:ext>
            </a:extLst>
          </p:cNvPr>
          <p:cNvSpPr txBox="1"/>
          <p:nvPr/>
        </p:nvSpPr>
        <p:spPr>
          <a:xfrm>
            <a:off x="1" y="102870"/>
            <a:ext cx="12191999" cy="4832092"/>
          </a:xfrm>
          <a:prstGeom prst="rect">
            <a:avLst/>
          </a:prstGeom>
          <a:noFill/>
        </p:spPr>
        <p:txBody>
          <a:bodyPr wrap="square">
            <a:spAutoFit/>
          </a:bodyPr>
          <a:lstStyle/>
          <a:p>
            <a:r>
              <a:rPr lang="en-US" sz="4400" b="1" baseline="30000" dirty="0">
                <a:solidFill>
                  <a:srgbClr val="000000"/>
                </a:solidFill>
                <a:latin typeface="Calibri" panose="020F0502020204030204" pitchFamily="34" charset="0"/>
                <a:ea typeface="Calibri" panose="020F0502020204030204" pitchFamily="34" charset="0"/>
                <a:cs typeface="Calibri" panose="020F0502020204030204" pitchFamily="34" charset="0"/>
              </a:rPr>
              <a:t>6 </a:t>
            </a:r>
            <a:r>
              <a:rPr lang="en-US" sz="4400" dirty="0">
                <a:solidFill>
                  <a:srgbClr val="000000"/>
                </a:solidFill>
                <a:latin typeface="Calibri" panose="020F0502020204030204" pitchFamily="34" charset="0"/>
                <a:ea typeface="Calibri" panose="020F0502020204030204" pitchFamily="34" charset="0"/>
                <a:cs typeface="Calibri" panose="020F0502020204030204" pitchFamily="34" charset="0"/>
              </a:rPr>
              <a:t>This mystery is</a:t>
            </a:r>
            <a:r>
              <a:rPr lang="en-US" sz="4400" baseline="300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4400" dirty="0">
                <a:solidFill>
                  <a:srgbClr val="000000"/>
                </a:solidFill>
                <a:latin typeface="Calibri" panose="020F0502020204030204" pitchFamily="34" charset="0"/>
                <a:ea typeface="Calibri" panose="020F0502020204030204" pitchFamily="34" charset="0"/>
                <a:cs typeface="Calibri" panose="020F0502020204030204" pitchFamily="34" charset="0"/>
              </a:rPr>
              <a:t>that the Gentiles</a:t>
            </a:r>
          </a:p>
          <a:p>
            <a:pPr marL="4229100" lvl="8" indent="-571500">
              <a:buFont typeface="Arial" panose="020B0604020202020204" pitchFamily="34" charset="0"/>
              <a:buChar char="•"/>
            </a:pPr>
            <a:r>
              <a:rPr lang="en-US" sz="4400" dirty="0">
                <a:solidFill>
                  <a:srgbClr val="000000"/>
                </a:solidFill>
                <a:latin typeface="Calibri" panose="020F0502020204030204" pitchFamily="34" charset="0"/>
                <a:ea typeface="Calibri" panose="020F0502020204030204" pitchFamily="34" charset="0"/>
                <a:cs typeface="Calibri" panose="020F0502020204030204" pitchFamily="34" charset="0"/>
              </a:rPr>
              <a:t>are fellow heirs,  </a:t>
            </a:r>
          </a:p>
          <a:p>
            <a:pPr marL="4229100" lvl="8" indent="-571500">
              <a:buFont typeface="Arial" panose="020B0604020202020204" pitchFamily="34" charset="0"/>
              <a:buChar char="•"/>
            </a:pPr>
            <a:r>
              <a:rPr lang="en-US" sz="4400" dirty="0">
                <a:solidFill>
                  <a:srgbClr val="000000"/>
                </a:solidFill>
                <a:latin typeface="Calibri" panose="020F0502020204030204" pitchFamily="34" charset="0"/>
                <a:ea typeface="Calibri" panose="020F0502020204030204" pitchFamily="34" charset="0"/>
                <a:cs typeface="Calibri" panose="020F0502020204030204" pitchFamily="34" charset="0"/>
              </a:rPr>
              <a:t>members of the same body, </a:t>
            </a:r>
          </a:p>
          <a:p>
            <a:pPr marL="4229100" lvl="8" indent="-571500">
              <a:buFont typeface="Arial" panose="020B0604020202020204" pitchFamily="34" charset="0"/>
              <a:buChar char="•"/>
            </a:pPr>
            <a:r>
              <a:rPr lang="en-US" sz="4400" dirty="0">
                <a:solidFill>
                  <a:srgbClr val="000000"/>
                </a:solidFill>
                <a:latin typeface="Calibri" panose="020F0502020204030204" pitchFamily="34" charset="0"/>
                <a:ea typeface="Calibri" panose="020F0502020204030204" pitchFamily="34" charset="0"/>
                <a:cs typeface="Calibri" panose="020F0502020204030204" pitchFamily="34" charset="0"/>
              </a:rPr>
              <a:t>and partakers of the promise in Christ Jesus 														through the gospel.</a:t>
            </a:r>
          </a:p>
          <a:p>
            <a:pPr algn="l">
              <a:buNone/>
            </a:pPr>
            <a:endParaRPr lang="en-US" sz="4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4" name="Rectangle: Rounded Corners 3">
            <a:extLst>
              <a:ext uri="{FF2B5EF4-FFF2-40B4-BE49-F238E27FC236}">
                <a16:creationId xmlns:a16="http://schemas.microsoft.com/office/drawing/2014/main" id="{55FC80B9-A3FB-A36D-169E-2C4AB2CE1B04}"/>
              </a:ext>
            </a:extLst>
          </p:cNvPr>
          <p:cNvSpPr/>
          <p:nvPr/>
        </p:nvSpPr>
        <p:spPr>
          <a:xfrm>
            <a:off x="3268980" y="5566410"/>
            <a:ext cx="8378190" cy="628650"/>
          </a:xfrm>
          <a:prstGeom prst="roundRect">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4000" b="1"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NOT THE REVEALED MYSTERY</a:t>
            </a:r>
          </a:p>
        </p:txBody>
      </p:sp>
    </p:spTree>
    <p:extLst>
      <p:ext uri="{BB962C8B-B14F-4D97-AF65-F5344CB8AC3E}">
        <p14:creationId xmlns:p14="http://schemas.microsoft.com/office/powerpoint/2010/main" val="1267103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882B77-07B1-5F38-B0F4-6E8590E46559}"/>
            </a:ext>
          </a:extLst>
        </p:cNvPr>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409A4FEB-A640-C762-10B0-489F834EC8E9}"/>
              </a:ext>
            </a:extLst>
          </p:cNvPr>
          <p:cNvSpPr/>
          <p:nvPr/>
        </p:nvSpPr>
        <p:spPr>
          <a:xfrm>
            <a:off x="3268980" y="3543300"/>
            <a:ext cx="8378190" cy="640080"/>
          </a:xfrm>
          <a:prstGeom prst="roundRect">
            <a:avLst>
              <a:gd name="adj" fmla="val 8307"/>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7A0D68B7-7B6B-4474-DBCE-6C6F84BD4FC5}"/>
              </a:ext>
            </a:extLst>
          </p:cNvPr>
          <p:cNvSpPr txBox="1"/>
          <p:nvPr/>
        </p:nvSpPr>
        <p:spPr>
          <a:xfrm>
            <a:off x="1" y="102870"/>
            <a:ext cx="12191999" cy="4832092"/>
          </a:xfrm>
          <a:prstGeom prst="rect">
            <a:avLst/>
          </a:prstGeom>
          <a:noFill/>
        </p:spPr>
        <p:txBody>
          <a:bodyPr wrap="square">
            <a:spAutoFit/>
          </a:bodyPr>
          <a:lstStyle/>
          <a:p>
            <a:r>
              <a:rPr lang="en-US" sz="4400" b="1" baseline="30000" dirty="0">
                <a:solidFill>
                  <a:srgbClr val="000000"/>
                </a:solidFill>
                <a:latin typeface="Calibri" panose="020F0502020204030204" pitchFamily="34" charset="0"/>
                <a:ea typeface="Calibri" panose="020F0502020204030204" pitchFamily="34" charset="0"/>
                <a:cs typeface="Calibri" panose="020F0502020204030204" pitchFamily="34" charset="0"/>
              </a:rPr>
              <a:t>6 </a:t>
            </a:r>
            <a:r>
              <a:rPr lang="en-US" sz="4400" dirty="0">
                <a:solidFill>
                  <a:srgbClr val="000000"/>
                </a:solidFill>
                <a:latin typeface="Calibri" panose="020F0502020204030204" pitchFamily="34" charset="0"/>
                <a:ea typeface="Calibri" panose="020F0502020204030204" pitchFamily="34" charset="0"/>
                <a:cs typeface="Calibri" panose="020F0502020204030204" pitchFamily="34" charset="0"/>
              </a:rPr>
              <a:t>This mystery is</a:t>
            </a:r>
            <a:r>
              <a:rPr lang="en-US" sz="4400" baseline="300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4400" dirty="0">
                <a:solidFill>
                  <a:srgbClr val="000000"/>
                </a:solidFill>
                <a:latin typeface="Calibri" panose="020F0502020204030204" pitchFamily="34" charset="0"/>
                <a:ea typeface="Calibri" panose="020F0502020204030204" pitchFamily="34" charset="0"/>
                <a:cs typeface="Calibri" panose="020F0502020204030204" pitchFamily="34" charset="0"/>
              </a:rPr>
              <a:t>that the Gentiles</a:t>
            </a:r>
          </a:p>
          <a:p>
            <a:pPr marL="4229100" lvl="8" indent="-571500">
              <a:buFont typeface="Arial" panose="020B0604020202020204" pitchFamily="34" charset="0"/>
              <a:buChar char="•"/>
            </a:pPr>
            <a:r>
              <a:rPr lang="en-US" sz="4400" dirty="0">
                <a:solidFill>
                  <a:srgbClr val="000000"/>
                </a:solidFill>
                <a:latin typeface="Calibri" panose="020F0502020204030204" pitchFamily="34" charset="0"/>
                <a:ea typeface="Calibri" panose="020F0502020204030204" pitchFamily="34" charset="0"/>
                <a:cs typeface="Calibri" panose="020F0502020204030204" pitchFamily="34" charset="0"/>
              </a:rPr>
              <a:t>are fellow heirs,  </a:t>
            </a:r>
          </a:p>
          <a:p>
            <a:pPr marL="4229100" lvl="8" indent="-571500">
              <a:buFont typeface="Arial" panose="020B0604020202020204" pitchFamily="34" charset="0"/>
              <a:buChar char="•"/>
            </a:pPr>
            <a:r>
              <a:rPr lang="en-US" sz="4400" dirty="0">
                <a:solidFill>
                  <a:srgbClr val="000000"/>
                </a:solidFill>
                <a:latin typeface="Calibri" panose="020F0502020204030204" pitchFamily="34" charset="0"/>
                <a:ea typeface="Calibri" panose="020F0502020204030204" pitchFamily="34" charset="0"/>
                <a:cs typeface="Calibri" panose="020F0502020204030204" pitchFamily="34" charset="0"/>
              </a:rPr>
              <a:t>members of the same body, </a:t>
            </a:r>
          </a:p>
          <a:p>
            <a:pPr marL="4229100" lvl="8" indent="-571500">
              <a:buFont typeface="Arial" panose="020B0604020202020204" pitchFamily="34" charset="0"/>
              <a:buChar char="•"/>
            </a:pPr>
            <a:r>
              <a:rPr lang="en-US" sz="4400" dirty="0">
                <a:solidFill>
                  <a:srgbClr val="000000"/>
                </a:solidFill>
                <a:latin typeface="Calibri" panose="020F0502020204030204" pitchFamily="34" charset="0"/>
                <a:ea typeface="Calibri" panose="020F0502020204030204" pitchFamily="34" charset="0"/>
                <a:cs typeface="Calibri" panose="020F0502020204030204" pitchFamily="34" charset="0"/>
              </a:rPr>
              <a:t>and partakers of the promise in Christ Jesus 														through the gospel.</a:t>
            </a:r>
          </a:p>
          <a:p>
            <a:pPr algn="l">
              <a:buNone/>
            </a:pPr>
            <a:endParaRPr lang="en-US" sz="4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4" name="Rectangle: Rounded Corners 3">
            <a:extLst>
              <a:ext uri="{FF2B5EF4-FFF2-40B4-BE49-F238E27FC236}">
                <a16:creationId xmlns:a16="http://schemas.microsoft.com/office/drawing/2014/main" id="{304D2116-62ED-F5E7-8679-A97980B431D1}"/>
              </a:ext>
            </a:extLst>
          </p:cNvPr>
          <p:cNvSpPr/>
          <p:nvPr/>
        </p:nvSpPr>
        <p:spPr>
          <a:xfrm>
            <a:off x="3268980" y="5566410"/>
            <a:ext cx="8378190" cy="628650"/>
          </a:xfrm>
          <a:prstGeom prst="roundRect">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4000" b="1"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THE REVEALED MYSTERY</a:t>
            </a:r>
          </a:p>
        </p:txBody>
      </p:sp>
    </p:spTree>
    <p:extLst>
      <p:ext uri="{BB962C8B-B14F-4D97-AF65-F5344CB8AC3E}">
        <p14:creationId xmlns:p14="http://schemas.microsoft.com/office/powerpoint/2010/main" val="32014743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00B9FE1-E161-D19F-1E51-FFB2FEFCD740}"/>
              </a:ext>
            </a:extLst>
          </p:cNvPr>
          <p:cNvSpPr txBox="1"/>
          <p:nvPr/>
        </p:nvSpPr>
        <p:spPr>
          <a:xfrm>
            <a:off x="0" y="0"/>
            <a:ext cx="10160000" cy="2015808"/>
          </a:xfrm>
          <a:prstGeom prst="rect">
            <a:avLst/>
          </a:prstGeom>
          <a:noFill/>
        </p:spPr>
        <p:txBody>
          <a:bodyPr wrap="square">
            <a:spAutoFit/>
          </a:bodyPr>
          <a:lstStyle/>
          <a:p>
            <a:pPr marL="228600" marR="0">
              <a:lnSpc>
                <a:spcPct val="107000"/>
              </a:lnSpc>
              <a:buNone/>
            </a:pPr>
            <a:r>
              <a:rPr lang="en-US" sz="4000" b="1" dirty="0">
                <a:solidFill>
                  <a:schemeClr val="bg1"/>
                </a:solidFill>
                <a:effectLst>
                  <a:glow rad="127000">
                    <a:schemeClr val="tx1"/>
                  </a:glow>
                </a:effectLst>
                <a:latin typeface="Arial Rounded MT Bold" panose="020F0704030504030204" pitchFamily="34" charset="0"/>
                <a:ea typeface="Calibri" panose="020F0502020204030204" pitchFamily="34" charset="0"/>
                <a:cs typeface="Arial" panose="020B0604020202020204" pitchFamily="34" charset="0"/>
              </a:rPr>
              <a:t>Truth</a:t>
            </a:r>
            <a:r>
              <a:rPr lang="en-US" sz="4000" dirty="0">
                <a:solidFill>
                  <a:schemeClr val="bg1"/>
                </a:solidFill>
                <a:effectLst>
                  <a:glow rad="127000">
                    <a:schemeClr val="tx1"/>
                  </a:glow>
                </a:effectLst>
                <a:latin typeface="Arial Rounded MT Bold" panose="020F0704030504030204" pitchFamily="34" charset="0"/>
                <a:ea typeface="Calibri" panose="020F0502020204030204" pitchFamily="34" charset="0"/>
                <a:cs typeface="Arial" panose="020B0604020202020204" pitchFamily="34" charset="0"/>
              </a:rPr>
              <a:t>:   The Gospel was God’s eternal plan and includes people of              every background.</a:t>
            </a:r>
          </a:p>
        </p:txBody>
      </p:sp>
      <p:sp>
        <p:nvSpPr>
          <p:cNvPr id="4" name="TextBox 3">
            <a:extLst>
              <a:ext uri="{FF2B5EF4-FFF2-40B4-BE49-F238E27FC236}">
                <a16:creationId xmlns:a16="http://schemas.microsoft.com/office/drawing/2014/main" id="{D34ED298-E02D-06C9-B7F5-624E73A04560}"/>
              </a:ext>
            </a:extLst>
          </p:cNvPr>
          <p:cNvSpPr txBox="1"/>
          <p:nvPr/>
        </p:nvSpPr>
        <p:spPr>
          <a:xfrm>
            <a:off x="1577340" y="4842193"/>
            <a:ext cx="10614660" cy="2015808"/>
          </a:xfrm>
          <a:prstGeom prst="rect">
            <a:avLst/>
          </a:prstGeom>
          <a:noFill/>
        </p:spPr>
        <p:txBody>
          <a:bodyPr wrap="square">
            <a:spAutoFit/>
          </a:bodyPr>
          <a:lstStyle/>
          <a:p>
            <a:pPr marL="228600" marR="0" algn="r">
              <a:lnSpc>
                <a:spcPct val="107000"/>
              </a:lnSpc>
              <a:buNone/>
            </a:pPr>
            <a:r>
              <a:rPr lang="en-US" sz="4000" b="1" dirty="0">
                <a:solidFill>
                  <a:schemeClr val="bg1"/>
                </a:solidFill>
                <a:effectLst>
                  <a:glow rad="127000">
                    <a:schemeClr val="tx1"/>
                  </a:glow>
                </a:effectLst>
                <a:latin typeface="Arial Rounded MT Bold" panose="020F0704030504030204" pitchFamily="34" charset="0"/>
                <a:ea typeface="Calibri" panose="020F0502020204030204" pitchFamily="34" charset="0"/>
                <a:cs typeface="Arial" panose="020B0604020202020204" pitchFamily="34" charset="0"/>
              </a:rPr>
              <a:t>Implication</a:t>
            </a:r>
            <a:r>
              <a:rPr lang="en-US" sz="4000" dirty="0">
                <a:solidFill>
                  <a:schemeClr val="bg1"/>
                </a:solidFill>
                <a:effectLst>
                  <a:glow rad="127000">
                    <a:schemeClr val="tx1"/>
                  </a:glow>
                </a:effectLst>
                <a:latin typeface="Arial Rounded MT Bold" panose="020F0704030504030204" pitchFamily="34" charset="0"/>
                <a:ea typeface="Calibri" panose="020F0502020204030204" pitchFamily="34" charset="0"/>
                <a:cs typeface="Arial" panose="020B0604020202020204" pitchFamily="34" charset="0"/>
              </a:rPr>
              <a:t>:	You are not</a:t>
            </a:r>
          </a:p>
          <a:p>
            <a:pPr marL="228600" marR="0" algn="r">
              <a:lnSpc>
                <a:spcPct val="107000"/>
              </a:lnSpc>
              <a:buNone/>
            </a:pPr>
            <a:r>
              <a:rPr lang="en-US" sz="4000" dirty="0">
                <a:solidFill>
                  <a:schemeClr val="bg1"/>
                </a:solidFill>
                <a:effectLst>
                  <a:glow rad="127000">
                    <a:schemeClr val="tx1"/>
                  </a:glow>
                </a:effectLst>
                <a:latin typeface="Arial Rounded MT Bold" panose="020F0704030504030204" pitchFamily="34" charset="0"/>
                <a:ea typeface="Calibri" panose="020F0502020204030204" pitchFamily="34" charset="0"/>
                <a:cs typeface="Arial" panose="020B0604020202020204" pitchFamily="34" charset="0"/>
              </a:rPr>
              <a:t>          an afterthought in God’s story</a:t>
            </a:r>
          </a:p>
          <a:p>
            <a:pPr marL="228600" marR="0" algn="r">
              <a:lnSpc>
                <a:spcPct val="107000"/>
              </a:lnSpc>
              <a:buNone/>
            </a:pPr>
            <a:r>
              <a:rPr lang="en-US" sz="4000" dirty="0">
                <a:solidFill>
                  <a:schemeClr val="bg1"/>
                </a:solidFill>
                <a:effectLst>
                  <a:glow rad="127000">
                    <a:schemeClr val="tx1"/>
                  </a:glow>
                </a:effectLst>
                <a:latin typeface="Arial Rounded MT Bold" panose="020F0704030504030204" pitchFamily="34" charset="0"/>
                <a:ea typeface="Calibri" panose="020F0502020204030204" pitchFamily="34" charset="0"/>
                <a:cs typeface="Arial" panose="020B0604020202020204" pitchFamily="34" charset="0"/>
              </a:rPr>
              <a:t>—you are a recipient of the mystery.</a:t>
            </a:r>
          </a:p>
        </p:txBody>
      </p:sp>
    </p:spTree>
    <p:extLst>
      <p:ext uri="{BB962C8B-B14F-4D97-AF65-F5344CB8AC3E}">
        <p14:creationId xmlns:p14="http://schemas.microsoft.com/office/powerpoint/2010/main" val="2011921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516B5C-F4BE-E0FE-1AB5-8C013D2973D9}"/>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9BBF2F4B-2C70-B4DF-8CC0-3302D34C7C2E}"/>
              </a:ext>
            </a:extLst>
          </p:cNvPr>
          <p:cNvSpPr txBox="1"/>
          <p:nvPr/>
        </p:nvSpPr>
        <p:spPr>
          <a:xfrm>
            <a:off x="260032" y="207793"/>
            <a:ext cx="11821477" cy="2853217"/>
          </a:xfrm>
          <a:prstGeom prst="rect">
            <a:avLst/>
          </a:prstGeom>
          <a:noFill/>
        </p:spPr>
        <p:txBody>
          <a:bodyPr wrap="square">
            <a:spAutoFit/>
          </a:bodyPr>
          <a:lstStyle/>
          <a:p>
            <a:pPr marL="742950" indent="-742950">
              <a:lnSpc>
                <a:spcPct val="90000"/>
              </a:lnSpc>
              <a:buFont typeface="+mj-lt"/>
              <a:buAutoNum type="arabicPeriod"/>
            </a:pPr>
            <a:r>
              <a:rPr lang="en-US" sz="4000" b="1" dirty="0">
                <a:solidFill>
                  <a:schemeClr val="tx1">
                    <a:lumMod val="65000"/>
                  </a:schemeClr>
                </a:solidFill>
                <a:latin typeface="ADLaM Display" panose="02010000000000000000" pitchFamily="2" charset="0"/>
                <a:ea typeface="ADLaM Display" panose="02010000000000000000" pitchFamily="2" charset="0"/>
                <a:cs typeface="ADLaM Display" panose="02010000000000000000" pitchFamily="2" charset="0"/>
              </a:rPr>
              <a:t>Entrusted with the Mystery (1–6)</a:t>
            </a:r>
          </a:p>
          <a:p>
            <a:pPr marL="1200150" lvl="1" indent="-742950">
              <a:lnSpc>
                <a:spcPct val="90000"/>
              </a:lnSpc>
              <a:buFont typeface="Arial" panose="020B0604020202020204" pitchFamily="34" charset="0"/>
              <a:buChar char="•"/>
            </a:pPr>
            <a:r>
              <a:rPr lang="en-US" sz="3600" dirty="0">
                <a:solidFill>
                  <a:schemeClr val="tx1">
                    <a:lumMod val="65000"/>
                  </a:schemeClr>
                </a:solidFill>
                <a:latin typeface="Aptos Serif" panose="020B0502040204020203" pitchFamily="18" charset="0"/>
                <a:cs typeface="Aptos Serif" panose="020B0502040204020203" pitchFamily="18" charset="0"/>
              </a:rPr>
              <a:t>The call of Paul to the mystery (1-4) </a:t>
            </a:r>
          </a:p>
          <a:p>
            <a:pPr marL="1200150" lvl="1" indent="-742950">
              <a:lnSpc>
                <a:spcPct val="90000"/>
              </a:lnSpc>
              <a:spcAft>
                <a:spcPts val="1200"/>
              </a:spcAft>
              <a:buFont typeface="Arial" panose="020B0604020202020204" pitchFamily="34" charset="0"/>
              <a:buChar char="•"/>
            </a:pPr>
            <a:r>
              <a:rPr lang="en-US" sz="3600" dirty="0">
                <a:solidFill>
                  <a:schemeClr val="tx1">
                    <a:lumMod val="65000"/>
                  </a:schemeClr>
                </a:solidFill>
                <a:latin typeface="Aptos Serif" panose="020B0502040204020203" pitchFamily="18" charset="0"/>
                <a:cs typeface="Aptos Serif" panose="020B0502040204020203" pitchFamily="18" charset="0"/>
              </a:rPr>
              <a:t>The plan of the mystery (5-6)</a:t>
            </a:r>
          </a:p>
          <a:p>
            <a:pPr marL="742950" indent="-742950">
              <a:lnSpc>
                <a:spcPct val="90000"/>
              </a:lnSpc>
              <a:buFont typeface="+mj-lt"/>
              <a:buAutoNum type="arabicPeriod"/>
            </a:pPr>
            <a:r>
              <a:rPr lang="en-US" sz="4000" b="1" dirty="0">
                <a:latin typeface="ADLaM Display" panose="02010000000000000000" pitchFamily="2" charset="0"/>
                <a:ea typeface="ADLaM Display" panose="02010000000000000000" pitchFamily="2" charset="0"/>
                <a:cs typeface="ADLaM Display" panose="02010000000000000000" pitchFamily="2" charset="0"/>
              </a:rPr>
              <a:t>Empowered for the Mission (7–9)</a:t>
            </a:r>
          </a:p>
          <a:p>
            <a:pPr marL="1028700" lvl="1" indent="-571500">
              <a:lnSpc>
                <a:spcPct val="90000"/>
              </a:lnSpc>
              <a:spcAft>
                <a:spcPts val="1200"/>
              </a:spcAft>
              <a:buFont typeface="Arial" panose="020B0604020202020204" pitchFamily="34" charset="0"/>
              <a:buChar char="•"/>
            </a:pPr>
            <a:r>
              <a:rPr lang="en-US" sz="3600" dirty="0">
                <a:latin typeface="Aptos Serif" panose="02020604070405020304" pitchFamily="18" charset="0"/>
                <a:cs typeface="Aptos Serif" panose="02020604070405020304" pitchFamily="18" charset="0"/>
              </a:rPr>
              <a:t>The preaching of the mystery (7-9)</a:t>
            </a:r>
          </a:p>
        </p:txBody>
      </p:sp>
      <p:sp>
        <p:nvSpPr>
          <p:cNvPr id="2" name="TextBox 1">
            <a:extLst>
              <a:ext uri="{FF2B5EF4-FFF2-40B4-BE49-F238E27FC236}">
                <a16:creationId xmlns:a16="http://schemas.microsoft.com/office/drawing/2014/main" id="{E3F53522-5E88-D13E-2958-D2BE3F2A6DA8}"/>
              </a:ext>
            </a:extLst>
          </p:cNvPr>
          <p:cNvSpPr txBox="1"/>
          <p:nvPr/>
        </p:nvSpPr>
        <p:spPr>
          <a:xfrm>
            <a:off x="0" y="5388323"/>
            <a:ext cx="12192000" cy="1323439"/>
          </a:xfrm>
          <a:prstGeom prst="rect">
            <a:avLst/>
          </a:prstGeom>
          <a:noFill/>
        </p:spPr>
        <p:txBody>
          <a:bodyPr wrap="square">
            <a:spAutoFit/>
          </a:bodyPr>
          <a:lstStyle/>
          <a:p>
            <a:pPr marL="0" marR="228600" lvl="0" indent="0" algn="l" defTabSz="914400" rtl="0" eaLnBrk="1" fontAlgn="auto" latinLnBrk="0" hangingPunct="1">
              <a:lnSpc>
                <a:spcPct val="100000"/>
              </a:lnSpc>
              <a:spcBef>
                <a:spcPts val="0"/>
              </a:spcBef>
              <a:spcAft>
                <a:spcPts val="0"/>
              </a:spcAft>
              <a:buClrTx/>
              <a:buSzTx/>
              <a:buFontTx/>
              <a:buNone/>
              <a:tabLst>
                <a:tab pos="3048000" algn="ctr"/>
                <a:tab pos="6134100" algn="r"/>
                <a:tab pos="3143250" algn="ctr"/>
                <a:tab pos="6134100" algn="r"/>
              </a:tabLst>
              <a:defRPr/>
            </a:pPr>
            <a:r>
              <a:rPr kumimoji="0" lang="en-US" sz="4800" b="1" i="0" u="none" strike="noStrike" kern="1200" cap="none" spc="0" normalizeH="0" baseline="0" noProof="0" dirty="0">
                <a:ln>
                  <a:noFill/>
                </a:ln>
                <a:solidFill>
                  <a:srgbClr val="FFFF00"/>
                </a:solidFill>
                <a:effectLst/>
                <a:uLnTx/>
                <a:uFillTx/>
                <a:latin typeface="Neue Haas Grotesk Text Pro"/>
                <a:ea typeface="Times New Roman" panose="02020603050405020304" pitchFamily="18" charset="0"/>
                <a:cs typeface="Arial" panose="020B0604020202020204" pitchFamily="34" charset="0"/>
              </a:rPr>
              <a:t>From Mystery to Manifest</a:t>
            </a:r>
            <a:endParaRPr kumimoji="0" lang="en-US" sz="3600" b="0" i="0" u="none" strike="noStrike" kern="1200" cap="none" spc="0" normalizeH="0" baseline="0" noProof="0" dirty="0">
              <a:ln>
                <a:noFill/>
              </a:ln>
              <a:solidFill>
                <a:srgbClr val="FFFF00"/>
              </a:solidFill>
              <a:effectLst/>
              <a:uLnTx/>
              <a:uFillTx/>
              <a:latin typeface="Neue Haas Grotesk Text Pro"/>
              <a:ea typeface="Times New Roman" panose="02020603050405020304" pitchFamily="18" charset="0"/>
              <a:cs typeface="+mn-cs"/>
            </a:endParaRPr>
          </a:p>
          <a:p>
            <a:pPr marL="0" marR="228600" lvl="0" indent="0" algn="l" defTabSz="914400" rtl="0" eaLnBrk="1" fontAlgn="auto" latinLnBrk="0" hangingPunct="1">
              <a:lnSpc>
                <a:spcPct val="100000"/>
              </a:lnSpc>
              <a:spcBef>
                <a:spcPts val="0"/>
              </a:spcBef>
              <a:spcAft>
                <a:spcPts val="0"/>
              </a:spcAft>
              <a:buClrTx/>
              <a:buSzTx/>
              <a:buFontTx/>
              <a:buNone/>
              <a:tabLst>
                <a:tab pos="3048000" algn="ctr"/>
                <a:tab pos="6134100" algn="r"/>
                <a:tab pos="3143250" algn="ctr"/>
                <a:tab pos="6134100" algn="r"/>
              </a:tabLst>
              <a:defRPr/>
            </a:pPr>
            <a:r>
              <a:rPr kumimoji="0" lang="en-US" sz="3200" b="1" i="1" u="none" strike="noStrike" kern="1200" cap="none" spc="0" normalizeH="0" baseline="0" noProof="0" dirty="0">
                <a:ln>
                  <a:noFill/>
                </a:ln>
                <a:solidFill>
                  <a:srgbClr val="FFFF00"/>
                </a:solidFill>
                <a:effectLst/>
                <a:uLnTx/>
                <a:uFillTx/>
                <a:latin typeface="Neue Haas Grotesk Text Pro"/>
                <a:ea typeface="Times New Roman" panose="02020603050405020304" pitchFamily="18" charset="0"/>
                <a:cs typeface="Arial" panose="020B0604020202020204" pitchFamily="34" charset="0"/>
              </a:rPr>
              <a:t>Ephesians 3:1-13</a:t>
            </a:r>
            <a:endParaRPr kumimoji="0" lang="en-US" sz="2800" b="0" i="0" u="none" strike="noStrike" kern="1200" cap="none" spc="0" normalizeH="0" baseline="0" noProof="0" dirty="0">
              <a:ln>
                <a:noFill/>
              </a:ln>
              <a:solidFill>
                <a:srgbClr val="FFFF00"/>
              </a:solidFill>
              <a:effectLst/>
              <a:uLnTx/>
              <a:uFillTx/>
              <a:latin typeface="Neue Haas Grotesk Text Pro"/>
              <a:ea typeface="Times New Roman" panose="02020603050405020304" pitchFamily="18" charset="0"/>
              <a:cs typeface="+mn-cs"/>
            </a:endParaRPr>
          </a:p>
        </p:txBody>
      </p:sp>
    </p:spTree>
    <p:extLst>
      <p:ext uri="{BB962C8B-B14F-4D97-AF65-F5344CB8AC3E}">
        <p14:creationId xmlns:p14="http://schemas.microsoft.com/office/powerpoint/2010/main" val="3279883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ollage of a group of people holding flags&#10;&#10;AI-generated content may be incorrect.">
            <a:extLst>
              <a:ext uri="{FF2B5EF4-FFF2-40B4-BE49-F238E27FC236}">
                <a16:creationId xmlns:a16="http://schemas.microsoft.com/office/drawing/2014/main" id="{665B8B72-CD6F-B685-430D-6F5136B3BE12}"/>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58531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8FF572-6BEE-009A-AA62-F04A352E3CA4}"/>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59877F33-1486-DA02-FA0D-C2B5C0B038D1}"/>
              </a:ext>
            </a:extLst>
          </p:cNvPr>
          <p:cNvSpPr txBox="1"/>
          <p:nvPr/>
        </p:nvSpPr>
        <p:spPr>
          <a:xfrm>
            <a:off x="266700" y="302107"/>
            <a:ext cx="11303000" cy="2704330"/>
          </a:xfrm>
          <a:prstGeom prst="rect">
            <a:avLst/>
          </a:prstGeom>
          <a:noFill/>
        </p:spPr>
        <p:txBody>
          <a:bodyPr wrap="square">
            <a:spAutoFit/>
          </a:bodyPr>
          <a:lstStyle/>
          <a:p>
            <a:pPr marL="914400" marR="0" lvl="0" indent="-914400" algn="l" defTabSz="457200" rtl="0" eaLnBrk="1" fontAlgn="auto" latinLnBrk="0" hangingPunct="1">
              <a:lnSpc>
                <a:spcPct val="107000"/>
              </a:lnSpc>
              <a:spcBef>
                <a:spcPts val="0"/>
              </a:spcBef>
              <a:spcAft>
                <a:spcPts val="0"/>
              </a:spcAft>
              <a:buClrTx/>
              <a:buSzTx/>
              <a:buFontTx/>
              <a:buNone/>
              <a:tabLst>
                <a:tab pos="457200" algn="l"/>
              </a:tabLst>
              <a:defRPr/>
            </a:pPr>
            <a:r>
              <a:rPr kumimoji="0" lang="en-US" sz="4000" b="0" i="0" u="none" strike="noStrike" kern="1200" cap="none" spc="0" normalizeH="0" baseline="0" noProof="0" dirty="0">
                <a:ln>
                  <a:noFill/>
                </a:ln>
                <a:solidFill>
                  <a:prstClr val="white"/>
                </a:solidFill>
                <a:effectLst/>
                <a:uLnTx/>
                <a:uFillTx/>
                <a:latin typeface="ADLaM Display" panose="02010000000000000000" pitchFamily="2" charset="0"/>
                <a:ea typeface="ADLaM Display" panose="02010000000000000000" pitchFamily="2" charset="0"/>
                <a:cs typeface="ADLaM Display" panose="02010000000000000000" pitchFamily="2" charset="0"/>
              </a:rPr>
              <a:t>Q:	How do you begin to live out a purpose that was once hidden for ages, revealed through Christ, and now entrusted to the Church to display to the world?</a:t>
            </a:r>
          </a:p>
        </p:txBody>
      </p:sp>
      <p:sp>
        <p:nvSpPr>
          <p:cNvPr id="5" name="TextBox 4">
            <a:extLst>
              <a:ext uri="{FF2B5EF4-FFF2-40B4-BE49-F238E27FC236}">
                <a16:creationId xmlns:a16="http://schemas.microsoft.com/office/drawing/2014/main" id="{9DC0D6BE-290F-E83E-145B-C64DC6FDDF96}"/>
              </a:ext>
            </a:extLst>
          </p:cNvPr>
          <p:cNvSpPr txBox="1"/>
          <p:nvPr/>
        </p:nvSpPr>
        <p:spPr>
          <a:xfrm>
            <a:off x="0" y="5388323"/>
            <a:ext cx="12192000" cy="1323439"/>
          </a:xfrm>
          <a:prstGeom prst="rect">
            <a:avLst/>
          </a:prstGeom>
          <a:noFill/>
        </p:spPr>
        <p:txBody>
          <a:bodyPr wrap="square">
            <a:spAutoFit/>
          </a:bodyPr>
          <a:lstStyle/>
          <a:p>
            <a:pPr marL="0" marR="228600" lvl="0" indent="0" algn="l" defTabSz="914400" rtl="0" eaLnBrk="1" fontAlgn="auto" latinLnBrk="0" hangingPunct="1">
              <a:lnSpc>
                <a:spcPct val="100000"/>
              </a:lnSpc>
              <a:spcBef>
                <a:spcPts val="0"/>
              </a:spcBef>
              <a:spcAft>
                <a:spcPts val="0"/>
              </a:spcAft>
              <a:buClrTx/>
              <a:buSzTx/>
              <a:buFontTx/>
              <a:buNone/>
              <a:tabLst>
                <a:tab pos="3048000" algn="ctr"/>
                <a:tab pos="6134100" algn="r"/>
                <a:tab pos="3143250" algn="ctr"/>
                <a:tab pos="6134100" algn="r"/>
              </a:tabLst>
              <a:defRPr/>
            </a:pPr>
            <a:r>
              <a:rPr kumimoji="0" lang="en-US" sz="4800" b="1" i="0" u="none" strike="noStrike" kern="1200" cap="none" spc="0" normalizeH="0" baseline="0" noProof="0" dirty="0">
                <a:ln>
                  <a:noFill/>
                </a:ln>
                <a:solidFill>
                  <a:srgbClr val="FFFF00"/>
                </a:solidFill>
                <a:effectLst/>
                <a:uLnTx/>
                <a:uFillTx/>
                <a:latin typeface="Neue Haas Grotesk Text Pro"/>
                <a:ea typeface="Times New Roman" panose="02020603050405020304" pitchFamily="18" charset="0"/>
                <a:cs typeface="Arial" panose="020B0604020202020204" pitchFamily="34" charset="0"/>
              </a:rPr>
              <a:t>From Mystery to Manifest</a:t>
            </a:r>
            <a:endParaRPr kumimoji="0" lang="en-US" sz="3600" b="0" i="0" u="none" strike="noStrike" kern="1200" cap="none" spc="0" normalizeH="0" baseline="0" noProof="0" dirty="0">
              <a:ln>
                <a:noFill/>
              </a:ln>
              <a:solidFill>
                <a:srgbClr val="FFFF00"/>
              </a:solidFill>
              <a:effectLst/>
              <a:uLnTx/>
              <a:uFillTx/>
              <a:latin typeface="Neue Haas Grotesk Text Pro"/>
              <a:ea typeface="Times New Roman" panose="02020603050405020304" pitchFamily="18" charset="0"/>
              <a:cs typeface="+mn-cs"/>
            </a:endParaRPr>
          </a:p>
          <a:p>
            <a:pPr marL="0" marR="228600" lvl="0" indent="0" algn="l" defTabSz="914400" rtl="0" eaLnBrk="1" fontAlgn="auto" latinLnBrk="0" hangingPunct="1">
              <a:lnSpc>
                <a:spcPct val="100000"/>
              </a:lnSpc>
              <a:spcBef>
                <a:spcPts val="0"/>
              </a:spcBef>
              <a:spcAft>
                <a:spcPts val="0"/>
              </a:spcAft>
              <a:buClrTx/>
              <a:buSzTx/>
              <a:buFontTx/>
              <a:buNone/>
              <a:tabLst>
                <a:tab pos="3048000" algn="ctr"/>
                <a:tab pos="6134100" algn="r"/>
                <a:tab pos="3143250" algn="ctr"/>
                <a:tab pos="6134100" algn="r"/>
              </a:tabLst>
              <a:defRPr/>
            </a:pPr>
            <a:r>
              <a:rPr kumimoji="0" lang="en-US" sz="3200" b="1" i="1" u="none" strike="noStrike" kern="1200" cap="none" spc="0" normalizeH="0" baseline="0" noProof="0" dirty="0">
                <a:ln>
                  <a:noFill/>
                </a:ln>
                <a:solidFill>
                  <a:srgbClr val="FFFF00"/>
                </a:solidFill>
                <a:effectLst/>
                <a:uLnTx/>
                <a:uFillTx/>
                <a:latin typeface="Neue Haas Grotesk Text Pro"/>
                <a:ea typeface="Times New Roman" panose="02020603050405020304" pitchFamily="18" charset="0"/>
                <a:cs typeface="Arial" panose="020B0604020202020204" pitchFamily="34" charset="0"/>
              </a:rPr>
              <a:t>Ephesians 3:1-13</a:t>
            </a:r>
            <a:endParaRPr kumimoji="0" lang="en-US" sz="2800" b="0" i="0" u="none" strike="noStrike" kern="1200" cap="none" spc="0" normalizeH="0" baseline="0" noProof="0" dirty="0">
              <a:ln>
                <a:noFill/>
              </a:ln>
              <a:solidFill>
                <a:srgbClr val="FFFF00"/>
              </a:solidFill>
              <a:effectLst/>
              <a:uLnTx/>
              <a:uFillTx/>
              <a:latin typeface="Neue Haas Grotesk Text Pro"/>
              <a:ea typeface="Times New Roman" panose="02020603050405020304" pitchFamily="18" charset="0"/>
              <a:cs typeface="+mn-cs"/>
            </a:endParaRPr>
          </a:p>
        </p:txBody>
      </p:sp>
    </p:spTree>
    <p:extLst>
      <p:ext uri="{BB962C8B-B14F-4D97-AF65-F5344CB8AC3E}">
        <p14:creationId xmlns:p14="http://schemas.microsoft.com/office/powerpoint/2010/main" val="859517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BEB248-629E-870F-4071-ED7B61CDE213}"/>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63A5B887-C660-052E-0978-5EFD1C4CD708}"/>
              </a:ext>
            </a:extLst>
          </p:cNvPr>
          <p:cNvSpPr txBox="1"/>
          <p:nvPr/>
        </p:nvSpPr>
        <p:spPr>
          <a:xfrm>
            <a:off x="260032" y="207793"/>
            <a:ext cx="11821477" cy="2853217"/>
          </a:xfrm>
          <a:prstGeom prst="rect">
            <a:avLst/>
          </a:prstGeom>
          <a:noFill/>
        </p:spPr>
        <p:txBody>
          <a:bodyPr wrap="square">
            <a:spAutoFit/>
          </a:bodyPr>
          <a:lstStyle/>
          <a:p>
            <a:pPr marL="742950" indent="-742950">
              <a:lnSpc>
                <a:spcPct val="90000"/>
              </a:lnSpc>
              <a:buFont typeface="+mj-lt"/>
              <a:buAutoNum type="arabicPeriod"/>
            </a:pPr>
            <a:r>
              <a:rPr lang="en-US" sz="4000" b="1" dirty="0">
                <a:solidFill>
                  <a:schemeClr val="tx1">
                    <a:lumMod val="65000"/>
                  </a:schemeClr>
                </a:solidFill>
                <a:latin typeface="ADLaM Display" panose="02010000000000000000" pitchFamily="2" charset="0"/>
                <a:ea typeface="ADLaM Display" panose="02010000000000000000" pitchFamily="2" charset="0"/>
                <a:cs typeface="ADLaM Display" panose="02010000000000000000" pitchFamily="2" charset="0"/>
              </a:rPr>
              <a:t>Entrusted with the Mystery (1–6)</a:t>
            </a:r>
          </a:p>
          <a:p>
            <a:pPr marL="1200150" lvl="1" indent="-742950">
              <a:lnSpc>
                <a:spcPct val="90000"/>
              </a:lnSpc>
              <a:buFont typeface="Arial" panose="020B0604020202020204" pitchFamily="34" charset="0"/>
              <a:buChar char="•"/>
            </a:pPr>
            <a:r>
              <a:rPr lang="en-US" sz="3600" dirty="0">
                <a:solidFill>
                  <a:schemeClr val="tx1">
                    <a:lumMod val="65000"/>
                  </a:schemeClr>
                </a:solidFill>
                <a:latin typeface="Aptos Serif" panose="020B0502040204020203" pitchFamily="18" charset="0"/>
                <a:cs typeface="Aptos Serif" panose="020B0502040204020203" pitchFamily="18" charset="0"/>
              </a:rPr>
              <a:t>The call of Paul to the mystery (1-4) </a:t>
            </a:r>
          </a:p>
          <a:p>
            <a:pPr marL="1200150" lvl="1" indent="-742950">
              <a:lnSpc>
                <a:spcPct val="90000"/>
              </a:lnSpc>
              <a:spcAft>
                <a:spcPts val="1200"/>
              </a:spcAft>
              <a:buFont typeface="Arial" panose="020B0604020202020204" pitchFamily="34" charset="0"/>
              <a:buChar char="•"/>
            </a:pPr>
            <a:r>
              <a:rPr lang="en-US" sz="3600" dirty="0">
                <a:solidFill>
                  <a:schemeClr val="tx1">
                    <a:lumMod val="65000"/>
                  </a:schemeClr>
                </a:solidFill>
                <a:latin typeface="Aptos Serif" panose="020B0502040204020203" pitchFamily="18" charset="0"/>
                <a:cs typeface="Aptos Serif" panose="020B0502040204020203" pitchFamily="18" charset="0"/>
              </a:rPr>
              <a:t>The plan of the mystery (5-6)</a:t>
            </a:r>
          </a:p>
          <a:p>
            <a:pPr marL="742950" indent="-742950">
              <a:lnSpc>
                <a:spcPct val="90000"/>
              </a:lnSpc>
              <a:buFont typeface="+mj-lt"/>
              <a:buAutoNum type="arabicPeriod"/>
            </a:pPr>
            <a:r>
              <a:rPr lang="en-US" sz="4000" b="1" dirty="0">
                <a:latin typeface="ADLaM Display" panose="02010000000000000000" pitchFamily="2" charset="0"/>
                <a:ea typeface="ADLaM Display" panose="02010000000000000000" pitchFamily="2" charset="0"/>
                <a:cs typeface="ADLaM Display" panose="02010000000000000000" pitchFamily="2" charset="0"/>
              </a:rPr>
              <a:t>Empowered for the Mission (7–9)</a:t>
            </a:r>
          </a:p>
          <a:p>
            <a:pPr marL="1028700" lvl="1" indent="-571500">
              <a:lnSpc>
                <a:spcPct val="90000"/>
              </a:lnSpc>
              <a:spcAft>
                <a:spcPts val="1200"/>
              </a:spcAft>
              <a:buFont typeface="Arial" panose="020B0604020202020204" pitchFamily="34" charset="0"/>
              <a:buChar char="•"/>
            </a:pPr>
            <a:r>
              <a:rPr lang="en-US" sz="3600" dirty="0">
                <a:latin typeface="Aptos Serif" panose="02020604070405020304" pitchFamily="18" charset="0"/>
                <a:cs typeface="Aptos Serif" panose="02020604070405020304" pitchFamily="18" charset="0"/>
              </a:rPr>
              <a:t>The preaching of the mystery (7-9)</a:t>
            </a:r>
          </a:p>
        </p:txBody>
      </p:sp>
      <p:sp>
        <p:nvSpPr>
          <p:cNvPr id="2" name="TextBox 1">
            <a:extLst>
              <a:ext uri="{FF2B5EF4-FFF2-40B4-BE49-F238E27FC236}">
                <a16:creationId xmlns:a16="http://schemas.microsoft.com/office/drawing/2014/main" id="{46FE6B68-E0CA-8AD2-3643-B2C490CD23E8}"/>
              </a:ext>
            </a:extLst>
          </p:cNvPr>
          <p:cNvSpPr txBox="1"/>
          <p:nvPr/>
        </p:nvSpPr>
        <p:spPr>
          <a:xfrm>
            <a:off x="0" y="5388323"/>
            <a:ext cx="12192000" cy="1323439"/>
          </a:xfrm>
          <a:prstGeom prst="rect">
            <a:avLst/>
          </a:prstGeom>
          <a:noFill/>
        </p:spPr>
        <p:txBody>
          <a:bodyPr wrap="square">
            <a:spAutoFit/>
          </a:bodyPr>
          <a:lstStyle/>
          <a:p>
            <a:pPr marL="0" marR="228600" lvl="0" indent="0" algn="l" defTabSz="914400" rtl="0" eaLnBrk="1" fontAlgn="auto" latinLnBrk="0" hangingPunct="1">
              <a:lnSpc>
                <a:spcPct val="100000"/>
              </a:lnSpc>
              <a:spcBef>
                <a:spcPts val="0"/>
              </a:spcBef>
              <a:spcAft>
                <a:spcPts val="0"/>
              </a:spcAft>
              <a:buClrTx/>
              <a:buSzTx/>
              <a:buFontTx/>
              <a:buNone/>
              <a:tabLst>
                <a:tab pos="3048000" algn="ctr"/>
                <a:tab pos="6134100" algn="r"/>
                <a:tab pos="3143250" algn="ctr"/>
                <a:tab pos="6134100" algn="r"/>
              </a:tabLst>
              <a:defRPr/>
            </a:pPr>
            <a:r>
              <a:rPr kumimoji="0" lang="en-US" sz="4800" b="1" i="0" u="none" strike="noStrike" kern="1200" cap="none" spc="0" normalizeH="0" baseline="0" noProof="0" dirty="0">
                <a:ln>
                  <a:noFill/>
                </a:ln>
                <a:solidFill>
                  <a:srgbClr val="FFFF00"/>
                </a:solidFill>
                <a:effectLst/>
                <a:uLnTx/>
                <a:uFillTx/>
                <a:latin typeface="Neue Haas Grotesk Text Pro"/>
                <a:ea typeface="Times New Roman" panose="02020603050405020304" pitchFamily="18" charset="0"/>
                <a:cs typeface="Arial" panose="020B0604020202020204" pitchFamily="34" charset="0"/>
              </a:rPr>
              <a:t>From Mystery to Manifest</a:t>
            </a:r>
            <a:endParaRPr kumimoji="0" lang="en-US" sz="3600" b="0" i="0" u="none" strike="noStrike" kern="1200" cap="none" spc="0" normalizeH="0" baseline="0" noProof="0" dirty="0">
              <a:ln>
                <a:noFill/>
              </a:ln>
              <a:solidFill>
                <a:srgbClr val="FFFF00"/>
              </a:solidFill>
              <a:effectLst/>
              <a:uLnTx/>
              <a:uFillTx/>
              <a:latin typeface="Neue Haas Grotesk Text Pro"/>
              <a:ea typeface="Times New Roman" panose="02020603050405020304" pitchFamily="18" charset="0"/>
              <a:cs typeface="+mn-cs"/>
            </a:endParaRPr>
          </a:p>
          <a:p>
            <a:pPr marL="0" marR="228600" lvl="0" indent="0" algn="l" defTabSz="914400" rtl="0" eaLnBrk="1" fontAlgn="auto" latinLnBrk="0" hangingPunct="1">
              <a:lnSpc>
                <a:spcPct val="100000"/>
              </a:lnSpc>
              <a:spcBef>
                <a:spcPts val="0"/>
              </a:spcBef>
              <a:spcAft>
                <a:spcPts val="0"/>
              </a:spcAft>
              <a:buClrTx/>
              <a:buSzTx/>
              <a:buFontTx/>
              <a:buNone/>
              <a:tabLst>
                <a:tab pos="3048000" algn="ctr"/>
                <a:tab pos="6134100" algn="r"/>
                <a:tab pos="3143250" algn="ctr"/>
                <a:tab pos="6134100" algn="r"/>
              </a:tabLst>
              <a:defRPr/>
            </a:pPr>
            <a:r>
              <a:rPr kumimoji="0" lang="en-US" sz="3200" b="1" i="1" u="none" strike="noStrike" kern="1200" cap="none" spc="0" normalizeH="0" baseline="0" noProof="0" dirty="0">
                <a:ln>
                  <a:noFill/>
                </a:ln>
                <a:solidFill>
                  <a:srgbClr val="FFFF00"/>
                </a:solidFill>
                <a:effectLst/>
                <a:uLnTx/>
                <a:uFillTx/>
                <a:latin typeface="Neue Haas Grotesk Text Pro"/>
                <a:ea typeface="Times New Roman" panose="02020603050405020304" pitchFamily="18" charset="0"/>
                <a:cs typeface="Arial" panose="020B0604020202020204" pitchFamily="34" charset="0"/>
              </a:rPr>
              <a:t>Ephesians 3:1-13</a:t>
            </a:r>
            <a:endParaRPr kumimoji="0" lang="en-US" sz="2800" b="0" i="0" u="none" strike="noStrike" kern="1200" cap="none" spc="0" normalizeH="0" baseline="0" noProof="0" dirty="0">
              <a:ln>
                <a:noFill/>
              </a:ln>
              <a:solidFill>
                <a:srgbClr val="FFFF00"/>
              </a:solidFill>
              <a:effectLst/>
              <a:uLnTx/>
              <a:uFillTx/>
              <a:latin typeface="Neue Haas Grotesk Text Pro"/>
              <a:ea typeface="Times New Roman" panose="02020603050405020304" pitchFamily="18" charset="0"/>
              <a:cs typeface="+mn-cs"/>
            </a:endParaRPr>
          </a:p>
        </p:txBody>
      </p:sp>
      <p:sp>
        <p:nvSpPr>
          <p:cNvPr id="3" name="TextBox 2">
            <a:extLst>
              <a:ext uri="{FF2B5EF4-FFF2-40B4-BE49-F238E27FC236}">
                <a16:creationId xmlns:a16="http://schemas.microsoft.com/office/drawing/2014/main" id="{ACCE69D7-ED9E-BC5D-2927-FB006AE29F30}"/>
              </a:ext>
            </a:extLst>
          </p:cNvPr>
          <p:cNvSpPr txBox="1"/>
          <p:nvPr/>
        </p:nvSpPr>
        <p:spPr>
          <a:xfrm>
            <a:off x="495300" y="3214421"/>
            <a:ext cx="10972800" cy="1377621"/>
          </a:xfrm>
          <a:prstGeom prst="rect">
            <a:avLst/>
          </a:prstGeom>
          <a:noFill/>
        </p:spPr>
        <p:txBody>
          <a:bodyPr wrap="square">
            <a:spAutoFit/>
          </a:bodyPr>
          <a:lstStyle/>
          <a:p>
            <a:pPr marL="0" marR="0" lvl="0" indent="0" algn="ctr" defTabSz="457200" rtl="0" eaLnBrk="1" fontAlgn="auto" latinLnBrk="0" hangingPunct="1">
              <a:lnSpc>
                <a:spcPct val="107000"/>
              </a:lnSpc>
              <a:spcBef>
                <a:spcPts val="0"/>
              </a:spcBef>
              <a:spcAft>
                <a:spcPts val="80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masis MT Pro Black" panose="02040A04050005020304" pitchFamily="18" charset="0"/>
                <a:ea typeface="Calibri" panose="020F0502020204030204" pitchFamily="34" charset="0"/>
                <a:cs typeface="Arial" panose="020B0604020202020204" pitchFamily="34" charset="0"/>
              </a:rPr>
              <a:t>We serve faithfully and with boldness because grace equips us.</a:t>
            </a:r>
            <a:endParaRPr kumimoji="0" lang="en-US" sz="36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946455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C7C652-41FE-946D-49EC-27ACF5099CF7}"/>
            </a:ext>
          </a:extLst>
        </p:cNvPr>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6286E17-5B92-9E9A-B3DC-610C3197A8DD}"/>
              </a:ext>
            </a:extLst>
          </p:cNvPr>
          <p:cNvSpPr/>
          <p:nvPr/>
        </p:nvSpPr>
        <p:spPr>
          <a:xfrm>
            <a:off x="5359400" y="3429000"/>
            <a:ext cx="4495800" cy="673100"/>
          </a:xfrm>
          <a:prstGeom prst="roundRect">
            <a:avLst/>
          </a:prstGeom>
          <a:solidFill>
            <a:srgbClr val="FFFF00"/>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B988CA0-0C84-674C-7237-D72B6B28778A}"/>
              </a:ext>
            </a:extLst>
          </p:cNvPr>
          <p:cNvSpPr txBox="1"/>
          <p:nvPr/>
        </p:nvSpPr>
        <p:spPr>
          <a:xfrm>
            <a:off x="1" y="0"/>
            <a:ext cx="12191999" cy="4832092"/>
          </a:xfrm>
          <a:prstGeom prst="rect">
            <a:avLst/>
          </a:prstGeom>
          <a:noFill/>
        </p:spPr>
        <p:txBody>
          <a:bodyPr wrap="square">
            <a:spAutoFit/>
          </a:bodyPr>
          <a:lstStyle/>
          <a:p>
            <a:r>
              <a:rPr lang="en-US" sz="4400" b="1" i="0" baseline="30000" dirty="0">
                <a:solidFill>
                  <a:schemeClr val="bg1">
                    <a:lumMod val="65000"/>
                  </a:schemeClr>
                </a:solidFill>
                <a:effectLst/>
                <a:latin typeface="Calibri" panose="020F0502020204030204" pitchFamily="34" charset="0"/>
                <a:ea typeface="Calibri" panose="020F0502020204030204" pitchFamily="34" charset="0"/>
                <a:cs typeface="Calibri" panose="020F0502020204030204" pitchFamily="34" charset="0"/>
              </a:rPr>
              <a:t>5 </a:t>
            </a:r>
            <a:r>
              <a:rPr lang="en-US" sz="4400" b="0" i="0" dirty="0">
                <a:solidFill>
                  <a:schemeClr val="bg1">
                    <a:lumMod val="65000"/>
                  </a:schemeClr>
                </a:solidFill>
                <a:effectLst/>
                <a:latin typeface="Calibri" panose="020F0502020204030204" pitchFamily="34" charset="0"/>
                <a:ea typeface="Calibri" panose="020F0502020204030204" pitchFamily="34" charset="0"/>
                <a:cs typeface="Calibri" panose="020F0502020204030204" pitchFamily="34" charset="0"/>
              </a:rPr>
              <a:t>which was not made known to the sons of men in other generations as it has now been revealed to his holy apostles and prophets by the Spirit. </a:t>
            </a:r>
            <a:r>
              <a:rPr lang="en-US" sz="4400" b="1" baseline="30000" dirty="0">
                <a:solidFill>
                  <a:srgbClr val="000000"/>
                </a:solidFill>
                <a:latin typeface="Calibri" panose="020F0502020204030204" pitchFamily="34" charset="0"/>
                <a:ea typeface="Calibri" panose="020F0502020204030204" pitchFamily="34" charset="0"/>
                <a:cs typeface="Calibri" panose="020F0502020204030204" pitchFamily="34" charset="0"/>
              </a:rPr>
              <a:t>6 </a:t>
            </a:r>
            <a:r>
              <a:rPr lang="en-US" sz="4400" dirty="0">
                <a:solidFill>
                  <a:srgbClr val="000000"/>
                </a:solidFill>
                <a:latin typeface="Calibri" panose="020F0502020204030204" pitchFamily="34" charset="0"/>
                <a:ea typeface="Calibri" panose="020F0502020204030204" pitchFamily="34" charset="0"/>
                <a:cs typeface="Calibri" panose="020F0502020204030204" pitchFamily="34" charset="0"/>
              </a:rPr>
              <a:t>This mystery is</a:t>
            </a:r>
            <a:r>
              <a:rPr lang="en-US" sz="4400" baseline="300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4400" dirty="0">
                <a:solidFill>
                  <a:srgbClr val="000000"/>
                </a:solidFill>
                <a:latin typeface="Calibri" panose="020F0502020204030204" pitchFamily="34" charset="0"/>
                <a:ea typeface="Calibri" panose="020F0502020204030204" pitchFamily="34" charset="0"/>
                <a:cs typeface="Calibri" panose="020F0502020204030204" pitchFamily="34" charset="0"/>
              </a:rPr>
              <a:t>that the Gentiles are fellow heirs,  members of the same body, and partakers of the promise in Christ Jesus through the gospel.</a:t>
            </a:r>
          </a:p>
          <a:p>
            <a:pPr algn="l">
              <a:buNone/>
            </a:pPr>
            <a:endParaRPr lang="en-US" sz="4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01320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E630EC-051F-402B-094B-B19C7B3C9A63}"/>
            </a:ext>
          </a:extLst>
        </p:cNvPr>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08694040-29C8-C2AD-BD19-0F5728128A91}"/>
              </a:ext>
            </a:extLst>
          </p:cNvPr>
          <p:cNvSpPr/>
          <p:nvPr/>
        </p:nvSpPr>
        <p:spPr>
          <a:xfrm>
            <a:off x="0" y="127000"/>
            <a:ext cx="3594100" cy="673100"/>
          </a:xfrm>
          <a:prstGeom prst="roundRect">
            <a:avLst/>
          </a:prstGeom>
          <a:solidFill>
            <a:srgbClr val="FFFF00"/>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6834D6-2C54-4DC2-0E89-6F1A7204B2A4}"/>
              </a:ext>
            </a:extLst>
          </p:cNvPr>
          <p:cNvSpPr txBox="1"/>
          <p:nvPr/>
        </p:nvSpPr>
        <p:spPr>
          <a:xfrm>
            <a:off x="1" y="0"/>
            <a:ext cx="12191999" cy="5509200"/>
          </a:xfrm>
          <a:prstGeom prst="rect">
            <a:avLst/>
          </a:prstGeom>
          <a:noFill/>
        </p:spPr>
        <p:txBody>
          <a:bodyPr wrap="square">
            <a:spAutoFit/>
          </a:bodyPr>
          <a:lstStyle/>
          <a:p>
            <a:r>
              <a:rPr lang="en-US" sz="4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7 </a:t>
            </a:r>
            <a:r>
              <a:rPr lang="en-US" sz="4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Of this gospel I was made a minister according to the gift of God's grace, which was given me by the working of his power. </a:t>
            </a:r>
            <a:r>
              <a:rPr lang="en-US" sz="44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4400" b="1" baseline="30000" dirty="0">
                <a:solidFill>
                  <a:srgbClr val="000000"/>
                </a:solidFill>
                <a:latin typeface="Calibri" panose="020F0502020204030204" pitchFamily="34" charset="0"/>
                <a:ea typeface="Calibri" panose="020F0502020204030204" pitchFamily="34" charset="0"/>
                <a:cs typeface="Calibri" panose="020F0502020204030204" pitchFamily="34" charset="0"/>
              </a:rPr>
              <a:t>8 </a:t>
            </a:r>
            <a:r>
              <a:rPr lang="en-US" sz="4400" dirty="0">
                <a:solidFill>
                  <a:srgbClr val="000000"/>
                </a:solidFill>
                <a:latin typeface="Calibri" panose="020F0502020204030204" pitchFamily="34" charset="0"/>
                <a:ea typeface="Calibri" panose="020F0502020204030204" pitchFamily="34" charset="0"/>
                <a:cs typeface="Calibri" panose="020F0502020204030204" pitchFamily="34" charset="0"/>
              </a:rPr>
              <a:t>To me, though I am the very least of all the saints, this grace was given, to preach to the Gentiles the unsearchable riches of Christ,  </a:t>
            </a:r>
            <a:r>
              <a:rPr lang="en-US" sz="4400" b="1" baseline="30000" dirty="0">
                <a:solidFill>
                  <a:srgbClr val="000000"/>
                </a:solidFill>
                <a:latin typeface="Calibri" panose="020F0502020204030204" pitchFamily="34" charset="0"/>
                <a:ea typeface="Calibri" panose="020F0502020204030204" pitchFamily="34" charset="0"/>
                <a:cs typeface="Calibri" panose="020F0502020204030204" pitchFamily="34" charset="0"/>
              </a:rPr>
              <a:t>9 </a:t>
            </a:r>
            <a:r>
              <a:rPr lang="en-US" sz="4400" dirty="0">
                <a:solidFill>
                  <a:srgbClr val="000000"/>
                </a:solidFill>
                <a:latin typeface="Calibri" panose="020F0502020204030204" pitchFamily="34" charset="0"/>
                <a:ea typeface="Calibri" panose="020F0502020204030204" pitchFamily="34" charset="0"/>
                <a:cs typeface="Calibri" panose="020F0502020204030204" pitchFamily="34" charset="0"/>
              </a:rPr>
              <a:t>and to bring to light for everyone what is the plan of the mystery hidden for ages in God, who created all things, </a:t>
            </a:r>
            <a:endParaRPr lang="en-US" sz="4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842122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BE1A30-1E07-AB42-5A3E-632E4530E361}"/>
            </a:ext>
          </a:extLst>
        </p:cNvPr>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EAE11823-AD97-B02B-E5F9-A9A2656B8E9B}"/>
              </a:ext>
            </a:extLst>
          </p:cNvPr>
          <p:cNvSpPr/>
          <p:nvPr/>
        </p:nvSpPr>
        <p:spPr>
          <a:xfrm>
            <a:off x="863600" y="774700"/>
            <a:ext cx="9118600" cy="673100"/>
          </a:xfrm>
          <a:prstGeom prst="roundRect">
            <a:avLst/>
          </a:prstGeom>
          <a:solidFill>
            <a:srgbClr val="FFFF00"/>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96354D9-C913-16C9-2A75-481E5FD0C801}"/>
              </a:ext>
            </a:extLst>
          </p:cNvPr>
          <p:cNvSpPr txBox="1"/>
          <p:nvPr/>
        </p:nvSpPr>
        <p:spPr>
          <a:xfrm>
            <a:off x="1" y="0"/>
            <a:ext cx="12191999" cy="5509200"/>
          </a:xfrm>
          <a:prstGeom prst="rect">
            <a:avLst/>
          </a:prstGeom>
          <a:noFill/>
        </p:spPr>
        <p:txBody>
          <a:bodyPr wrap="square">
            <a:spAutoFit/>
          </a:bodyPr>
          <a:lstStyle/>
          <a:p>
            <a:r>
              <a:rPr lang="en-US" sz="4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7 </a:t>
            </a:r>
            <a:r>
              <a:rPr lang="en-US" sz="4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Of this gospel I was made a minister according to the gift of God's grace, which was given me by the working of his power. </a:t>
            </a:r>
            <a:r>
              <a:rPr lang="en-US" sz="44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4400" b="1" baseline="30000" dirty="0">
                <a:solidFill>
                  <a:srgbClr val="000000"/>
                </a:solidFill>
                <a:latin typeface="Calibri" panose="020F0502020204030204" pitchFamily="34" charset="0"/>
                <a:ea typeface="Calibri" panose="020F0502020204030204" pitchFamily="34" charset="0"/>
                <a:cs typeface="Calibri" panose="020F0502020204030204" pitchFamily="34" charset="0"/>
              </a:rPr>
              <a:t>8 </a:t>
            </a:r>
            <a:r>
              <a:rPr lang="en-US" sz="4400" dirty="0">
                <a:solidFill>
                  <a:srgbClr val="000000"/>
                </a:solidFill>
                <a:latin typeface="Calibri" panose="020F0502020204030204" pitchFamily="34" charset="0"/>
                <a:ea typeface="Calibri" panose="020F0502020204030204" pitchFamily="34" charset="0"/>
                <a:cs typeface="Calibri" panose="020F0502020204030204" pitchFamily="34" charset="0"/>
              </a:rPr>
              <a:t>To me, though I am the very least of all the saints, this grace was given, to preach to the Gentiles the unsearchable riches of Christ,  </a:t>
            </a:r>
            <a:r>
              <a:rPr lang="en-US" sz="4400" b="1" baseline="30000" dirty="0">
                <a:solidFill>
                  <a:srgbClr val="000000"/>
                </a:solidFill>
                <a:latin typeface="Calibri" panose="020F0502020204030204" pitchFamily="34" charset="0"/>
                <a:ea typeface="Calibri" panose="020F0502020204030204" pitchFamily="34" charset="0"/>
                <a:cs typeface="Calibri" panose="020F0502020204030204" pitchFamily="34" charset="0"/>
              </a:rPr>
              <a:t>9 </a:t>
            </a:r>
            <a:r>
              <a:rPr lang="en-US" sz="4400" dirty="0">
                <a:solidFill>
                  <a:srgbClr val="000000"/>
                </a:solidFill>
                <a:latin typeface="Calibri" panose="020F0502020204030204" pitchFamily="34" charset="0"/>
                <a:ea typeface="Calibri" panose="020F0502020204030204" pitchFamily="34" charset="0"/>
                <a:cs typeface="Calibri" panose="020F0502020204030204" pitchFamily="34" charset="0"/>
              </a:rPr>
              <a:t>and to bring to light for everyone what is the plan of the mystery hidden for ages in God, who created all things, </a:t>
            </a:r>
            <a:endParaRPr lang="en-US" sz="4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898248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E48F4A-C7F3-3F21-9E2A-BD0341FD3309}"/>
            </a:ext>
          </a:extLst>
        </p:cNvPr>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4FE37D19-93EF-DD95-DFA8-C6EF62789D03}"/>
              </a:ext>
            </a:extLst>
          </p:cNvPr>
          <p:cNvSpPr/>
          <p:nvPr/>
        </p:nvSpPr>
        <p:spPr>
          <a:xfrm>
            <a:off x="-355600" y="2068800"/>
            <a:ext cx="5346700" cy="673100"/>
          </a:xfrm>
          <a:prstGeom prst="roundRect">
            <a:avLst/>
          </a:prstGeom>
          <a:solidFill>
            <a:srgbClr val="FFFF00"/>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848ADCF1-C897-548E-F2A6-575037887826}"/>
              </a:ext>
            </a:extLst>
          </p:cNvPr>
          <p:cNvSpPr/>
          <p:nvPr/>
        </p:nvSpPr>
        <p:spPr>
          <a:xfrm>
            <a:off x="6972300" y="1460500"/>
            <a:ext cx="5346700" cy="673100"/>
          </a:xfrm>
          <a:prstGeom prst="roundRect">
            <a:avLst/>
          </a:prstGeom>
          <a:solidFill>
            <a:srgbClr val="FFFF00"/>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F0A23FCE-72CC-9EF0-88AA-FB4E07901A62}"/>
              </a:ext>
            </a:extLst>
          </p:cNvPr>
          <p:cNvSpPr txBox="1"/>
          <p:nvPr/>
        </p:nvSpPr>
        <p:spPr>
          <a:xfrm>
            <a:off x="1" y="0"/>
            <a:ext cx="12191999" cy="5509200"/>
          </a:xfrm>
          <a:prstGeom prst="rect">
            <a:avLst/>
          </a:prstGeom>
          <a:noFill/>
        </p:spPr>
        <p:txBody>
          <a:bodyPr wrap="square">
            <a:spAutoFit/>
          </a:bodyPr>
          <a:lstStyle/>
          <a:p>
            <a:r>
              <a:rPr lang="en-US" sz="4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7 </a:t>
            </a:r>
            <a:r>
              <a:rPr lang="en-US" sz="4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Of this gospel I was made a minister according to the gift of God's grace, which was given me by the working of his power. </a:t>
            </a:r>
            <a:r>
              <a:rPr lang="en-US" sz="44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4400" b="1" baseline="30000" dirty="0">
                <a:solidFill>
                  <a:srgbClr val="000000"/>
                </a:solidFill>
                <a:latin typeface="Calibri" panose="020F0502020204030204" pitchFamily="34" charset="0"/>
                <a:ea typeface="Calibri" panose="020F0502020204030204" pitchFamily="34" charset="0"/>
                <a:cs typeface="Calibri" panose="020F0502020204030204" pitchFamily="34" charset="0"/>
              </a:rPr>
              <a:t>8 </a:t>
            </a:r>
            <a:r>
              <a:rPr lang="en-US" sz="4400" dirty="0">
                <a:solidFill>
                  <a:srgbClr val="000000"/>
                </a:solidFill>
                <a:latin typeface="Calibri" panose="020F0502020204030204" pitchFamily="34" charset="0"/>
                <a:ea typeface="Calibri" panose="020F0502020204030204" pitchFamily="34" charset="0"/>
                <a:cs typeface="Calibri" panose="020F0502020204030204" pitchFamily="34" charset="0"/>
              </a:rPr>
              <a:t>To me, though I am the very least of all the saints, this grace was given, to preach to the Gentiles the unsearchable riches of Christ,  </a:t>
            </a:r>
            <a:r>
              <a:rPr lang="en-US" sz="4400" b="1" baseline="30000" dirty="0">
                <a:solidFill>
                  <a:srgbClr val="000000"/>
                </a:solidFill>
                <a:latin typeface="Calibri" panose="020F0502020204030204" pitchFamily="34" charset="0"/>
                <a:ea typeface="Calibri" panose="020F0502020204030204" pitchFamily="34" charset="0"/>
                <a:cs typeface="Calibri" panose="020F0502020204030204" pitchFamily="34" charset="0"/>
              </a:rPr>
              <a:t>9 </a:t>
            </a:r>
            <a:r>
              <a:rPr lang="en-US" sz="4400" dirty="0">
                <a:solidFill>
                  <a:srgbClr val="000000"/>
                </a:solidFill>
                <a:latin typeface="Calibri" panose="020F0502020204030204" pitchFamily="34" charset="0"/>
                <a:ea typeface="Calibri" panose="020F0502020204030204" pitchFamily="34" charset="0"/>
                <a:cs typeface="Calibri" panose="020F0502020204030204" pitchFamily="34" charset="0"/>
              </a:rPr>
              <a:t>and to bring to light for everyone what is the plan of the mystery hidden for ages in God, who created all things, </a:t>
            </a:r>
            <a:endParaRPr lang="en-US" sz="4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475497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83F6A1-5DDF-4633-EA3A-1E874D910F5B}"/>
            </a:ext>
          </a:extLst>
        </p:cNvPr>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E0EF43D9-C95B-859E-7307-899410F1EA8A}"/>
              </a:ext>
            </a:extLst>
          </p:cNvPr>
          <p:cNvSpPr/>
          <p:nvPr/>
        </p:nvSpPr>
        <p:spPr>
          <a:xfrm>
            <a:off x="4483100" y="2754600"/>
            <a:ext cx="6807200" cy="673100"/>
          </a:xfrm>
          <a:prstGeom prst="roundRect">
            <a:avLst/>
          </a:prstGeom>
          <a:solidFill>
            <a:srgbClr val="FFFF00"/>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5ED8637-D37D-D79A-DAA6-37A55362C32F}"/>
              </a:ext>
            </a:extLst>
          </p:cNvPr>
          <p:cNvSpPr txBox="1"/>
          <p:nvPr/>
        </p:nvSpPr>
        <p:spPr>
          <a:xfrm>
            <a:off x="1" y="0"/>
            <a:ext cx="12191999" cy="5509200"/>
          </a:xfrm>
          <a:prstGeom prst="rect">
            <a:avLst/>
          </a:prstGeom>
          <a:noFill/>
        </p:spPr>
        <p:txBody>
          <a:bodyPr wrap="square">
            <a:spAutoFit/>
          </a:bodyPr>
          <a:lstStyle/>
          <a:p>
            <a:r>
              <a:rPr lang="en-US" sz="4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7 </a:t>
            </a:r>
            <a:r>
              <a:rPr lang="en-US" sz="4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Of this gospel I was made a minister according to the gift of God's grace, which was given me by the working of his power. </a:t>
            </a:r>
            <a:r>
              <a:rPr lang="en-US" sz="44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4400" b="1" baseline="30000" dirty="0">
                <a:solidFill>
                  <a:srgbClr val="000000"/>
                </a:solidFill>
                <a:latin typeface="Calibri" panose="020F0502020204030204" pitchFamily="34" charset="0"/>
                <a:ea typeface="Calibri" panose="020F0502020204030204" pitchFamily="34" charset="0"/>
                <a:cs typeface="Calibri" panose="020F0502020204030204" pitchFamily="34" charset="0"/>
              </a:rPr>
              <a:t>8 </a:t>
            </a:r>
            <a:r>
              <a:rPr lang="en-US" sz="4400" dirty="0">
                <a:solidFill>
                  <a:srgbClr val="000000"/>
                </a:solidFill>
                <a:latin typeface="Calibri" panose="020F0502020204030204" pitchFamily="34" charset="0"/>
                <a:ea typeface="Calibri" panose="020F0502020204030204" pitchFamily="34" charset="0"/>
                <a:cs typeface="Calibri" panose="020F0502020204030204" pitchFamily="34" charset="0"/>
              </a:rPr>
              <a:t>To me, though I am the very least of all the saints, this grace was given, to preach to the Gentiles the unsearchable riches of Christ,  </a:t>
            </a:r>
            <a:r>
              <a:rPr lang="en-US" sz="4400" b="1" baseline="30000" dirty="0">
                <a:solidFill>
                  <a:srgbClr val="000000"/>
                </a:solidFill>
                <a:latin typeface="Calibri" panose="020F0502020204030204" pitchFamily="34" charset="0"/>
                <a:ea typeface="Calibri" panose="020F0502020204030204" pitchFamily="34" charset="0"/>
                <a:cs typeface="Calibri" panose="020F0502020204030204" pitchFamily="34" charset="0"/>
              </a:rPr>
              <a:t>9 </a:t>
            </a:r>
            <a:r>
              <a:rPr lang="en-US" sz="4400" dirty="0">
                <a:solidFill>
                  <a:srgbClr val="000000"/>
                </a:solidFill>
                <a:latin typeface="Calibri" panose="020F0502020204030204" pitchFamily="34" charset="0"/>
                <a:ea typeface="Calibri" panose="020F0502020204030204" pitchFamily="34" charset="0"/>
                <a:cs typeface="Calibri" panose="020F0502020204030204" pitchFamily="34" charset="0"/>
              </a:rPr>
              <a:t>and to bring to light for everyone what is the plan of the mystery hidden for ages in God, who created all things, </a:t>
            </a:r>
            <a:endParaRPr lang="en-US" sz="4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CBABB98C-F891-577C-E95F-3C7EF956ED8B}"/>
              </a:ext>
            </a:extLst>
          </p:cNvPr>
          <p:cNvSpPr txBox="1"/>
          <p:nvPr/>
        </p:nvSpPr>
        <p:spPr>
          <a:xfrm>
            <a:off x="0" y="5509200"/>
            <a:ext cx="12192000" cy="1311128"/>
          </a:xfrm>
          <a:prstGeom prst="rect">
            <a:avLst/>
          </a:prstGeom>
          <a:noFill/>
        </p:spPr>
        <p:txBody>
          <a:bodyPr wrap="square">
            <a:spAutoFit/>
          </a:bodyPr>
          <a:lstStyle/>
          <a:p>
            <a:pPr algn="ctr">
              <a:lnSpc>
                <a:spcPct val="90000"/>
              </a:lnSpc>
            </a:pPr>
            <a:r>
              <a:rPr lang="en-US" sz="4400" dirty="0">
                <a:latin typeface="ADLaM Display" panose="02010000000000000000" pitchFamily="2" charset="0"/>
                <a:ea typeface="ADLaM Display" panose="02010000000000000000" pitchFamily="2" charset="0"/>
                <a:cs typeface="ADLaM Display" panose="02010000000000000000" pitchFamily="2" charset="0"/>
              </a:rPr>
              <a:t>Paul was Empowered by Grace </a:t>
            </a:r>
          </a:p>
          <a:p>
            <a:pPr algn="ctr">
              <a:lnSpc>
                <a:spcPct val="90000"/>
              </a:lnSpc>
            </a:pPr>
            <a:r>
              <a:rPr lang="en-US" sz="4400" dirty="0">
                <a:latin typeface="ADLaM Display" panose="02010000000000000000" pitchFamily="2" charset="0"/>
                <a:ea typeface="ADLaM Display" panose="02010000000000000000" pitchFamily="2" charset="0"/>
                <a:cs typeface="ADLaM Display" panose="02010000000000000000" pitchFamily="2" charset="0"/>
              </a:rPr>
              <a:t>to Proclaim the Mystery</a:t>
            </a:r>
            <a:endParaRPr lang="en-US" sz="4000" dirty="0">
              <a:effectLst/>
              <a:latin typeface="ADLaM Display" panose="02010000000000000000" pitchFamily="2" charset="0"/>
              <a:ea typeface="ADLaM Display" panose="02010000000000000000" pitchFamily="2" charset="0"/>
              <a:cs typeface="ADLaM Display" panose="02010000000000000000" pitchFamily="2" charset="0"/>
            </a:endParaRPr>
          </a:p>
        </p:txBody>
      </p:sp>
    </p:spTree>
    <p:extLst>
      <p:ext uri="{BB962C8B-B14F-4D97-AF65-F5344CB8AC3E}">
        <p14:creationId xmlns:p14="http://schemas.microsoft.com/office/powerpoint/2010/main" val="34779774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72F232-558E-0600-0D61-D37A42E77FD3}"/>
            </a:ext>
          </a:extLst>
        </p:cNvPr>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E989A778-3D5C-7621-2247-287D581929B4}"/>
              </a:ext>
            </a:extLst>
          </p:cNvPr>
          <p:cNvSpPr/>
          <p:nvPr/>
        </p:nvSpPr>
        <p:spPr>
          <a:xfrm>
            <a:off x="1168400" y="3429000"/>
            <a:ext cx="6807200" cy="673100"/>
          </a:xfrm>
          <a:prstGeom prst="roundRect">
            <a:avLst/>
          </a:prstGeom>
          <a:solidFill>
            <a:srgbClr val="FFFF00"/>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8865057-671A-8289-BD53-BDC3B0358585}"/>
              </a:ext>
            </a:extLst>
          </p:cNvPr>
          <p:cNvSpPr txBox="1"/>
          <p:nvPr/>
        </p:nvSpPr>
        <p:spPr>
          <a:xfrm>
            <a:off x="1" y="0"/>
            <a:ext cx="12191999" cy="5509200"/>
          </a:xfrm>
          <a:prstGeom prst="rect">
            <a:avLst/>
          </a:prstGeom>
          <a:noFill/>
        </p:spPr>
        <p:txBody>
          <a:bodyPr wrap="square">
            <a:spAutoFit/>
          </a:bodyPr>
          <a:lstStyle/>
          <a:p>
            <a:r>
              <a:rPr lang="en-US" sz="4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7 </a:t>
            </a:r>
            <a:r>
              <a:rPr lang="en-US" sz="4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Of this gospel I was made a minister according to the gift of God's grace, which was given me by the working of his power. </a:t>
            </a:r>
            <a:r>
              <a:rPr lang="en-US" sz="44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4400" b="1" baseline="30000" dirty="0">
                <a:solidFill>
                  <a:srgbClr val="000000"/>
                </a:solidFill>
                <a:latin typeface="Calibri" panose="020F0502020204030204" pitchFamily="34" charset="0"/>
                <a:ea typeface="Calibri" panose="020F0502020204030204" pitchFamily="34" charset="0"/>
                <a:cs typeface="Calibri" panose="020F0502020204030204" pitchFamily="34" charset="0"/>
              </a:rPr>
              <a:t>8 </a:t>
            </a:r>
            <a:r>
              <a:rPr lang="en-US" sz="4400" dirty="0">
                <a:solidFill>
                  <a:srgbClr val="000000"/>
                </a:solidFill>
                <a:latin typeface="Calibri" panose="020F0502020204030204" pitchFamily="34" charset="0"/>
                <a:ea typeface="Calibri" panose="020F0502020204030204" pitchFamily="34" charset="0"/>
                <a:cs typeface="Calibri" panose="020F0502020204030204" pitchFamily="34" charset="0"/>
              </a:rPr>
              <a:t>To me, though I am the very least of all the saints, this grace was given, to preach to the Gentiles the unsearchable riches of Christ,  </a:t>
            </a:r>
            <a:r>
              <a:rPr lang="en-US" sz="4400" b="1" baseline="30000" dirty="0">
                <a:solidFill>
                  <a:srgbClr val="000000"/>
                </a:solidFill>
                <a:latin typeface="Calibri" panose="020F0502020204030204" pitchFamily="34" charset="0"/>
                <a:ea typeface="Calibri" panose="020F0502020204030204" pitchFamily="34" charset="0"/>
                <a:cs typeface="Calibri" panose="020F0502020204030204" pitchFamily="34" charset="0"/>
              </a:rPr>
              <a:t>9 </a:t>
            </a:r>
            <a:r>
              <a:rPr lang="en-US" sz="4400" dirty="0">
                <a:solidFill>
                  <a:srgbClr val="000000"/>
                </a:solidFill>
                <a:latin typeface="Calibri" panose="020F0502020204030204" pitchFamily="34" charset="0"/>
                <a:ea typeface="Calibri" panose="020F0502020204030204" pitchFamily="34" charset="0"/>
                <a:cs typeface="Calibri" panose="020F0502020204030204" pitchFamily="34" charset="0"/>
              </a:rPr>
              <a:t>and to bring to light for everyone what is the plan of the mystery hidden for ages in God, who created all things, </a:t>
            </a:r>
            <a:endParaRPr lang="en-US" sz="4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552971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group of people in white coats looking at a skeleton&#10;&#10;AI-generated content may be incorrect.">
            <a:extLst>
              <a:ext uri="{FF2B5EF4-FFF2-40B4-BE49-F238E27FC236}">
                <a16:creationId xmlns:a16="http://schemas.microsoft.com/office/drawing/2014/main" id="{D561CCFB-ECBF-5B42-D1A2-04FC0722375D}"/>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323808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5D16C1-454E-F037-2A62-710332A11965}"/>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CDA4A2CB-A088-D7B8-DD69-B586B35169CA}"/>
              </a:ext>
            </a:extLst>
          </p:cNvPr>
          <p:cNvSpPr txBox="1"/>
          <p:nvPr/>
        </p:nvSpPr>
        <p:spPr>
          <a:xfrm>
            <a:off x="260032" y="207793"/>
            <a:ext cx="11821477" cy="3847207"/>
          </a:xfrm>
          <a:prstGeom prst="rect">
            <a:avLst/>
          </a:prstGeom>
          <a:noFill/>
        </p:spPr>
        <p:txBody>
          <a:bodyPr wrap="square">
            <a:spAutoFit/>
          </a:bodyPr>
          <a:lstStyle/>
          <a:p>
            <a:pPr marL="742950" indent="-742950">
              <a:lnSpc>
                <a:spcPct val="90000"/>
              </a:lnSpc>
              <a:buFont typeface="+mj-lt"/>
              <a:buAutoNum type="arabicPeriod"/>
            </a:pPr>
            <a:r>
              <a:rPr lang="en-US" sz="4000" b="1" dirty="0">
                <a:solidFill>
                  <a:schemeClr val="tx1">
                    <a:lumMod val="65000"/>
                  </a:schemeClr>
                </a:solidFill>
                <a:latin typeface="ADLaM Display" panose="02010000000000000000" pitchFamily="2" charset="0"/>
                <a:ea typeface="ADLaM Display" panose="02010000000000000000" pitchFamily="2" charset="0"/>
                <a:cs typeface="ADLaM Display" panose="02010000000000000000" pitchFamily="2" charset="0"/>
              </a:rPr>
              <a:t>Entrusted with the Mystery (1–6)</a:t>
            </a:r>
          </a:p>
          <a:p>
            <a:pPr marL="1200150" lvl="1" indent="-742950">
              <a:lnSpc>
                <a:spcPct val="90000"/>
              </a:lnSpc>
              <a:buFont typeface="Arial" panose="020B0604020202020204" pitchFamily="34" charset="0"/>
              <a:buChar char="•"/>
            </a:pPr>
            <a:r>
              <a:rPr lang="en-US" sz="3600" dirty="0">
                <a:solidFill>
                  <a:schemeClr val="tx1">
                    <a:lumMod val="65000"/>
                  </a:schemeClr>
                </a:solidFill>
                <a:latin typeface="Aptos Serif" panose="020B0502040204020203" pitchFamily="18" charset="0"/>
                <a:cs typeface="Aptos Serif" panose="020B0502040204020203" pitchFamily="18" charset="0"/>
              </a:rPr>
              <a:t>The call of Paul to the mystery (1-4) </a:t>
            </a:r>
          </a:p>
          <a:p>
            <a:pPr marL="1200150" lvl="1" indent="-742950">
              <a:lnSpc>
                <a:spcPct val="90000"/>
              </a:lnSpc>
              <a:spcAft>
                <a:spcPts val="1200"/>
              </a:spcAft>
              <a:buFont typeface="Arial" panose="020B0604020202020204" pitchFamily="34" charset="0"/>
              <a:buChar char="•"/>
            </a:pPr>
            <a:r>
              <a:rPr lang="en-US" sz="3600" dirty="0">
                <a:solidFill>
                  <a:schemeClr val="tx1">
                    <a:lumMod val="65000"/>
                  </a:schemeClr>
                </a:solidFill>
                <a:latin typeface="Aptos Serif" panose="020B0502040204020203" pitchFamily="18" charset="0"/>
                <a:cs typeface="Aptos Serif" panose="020B0502040204020203" pitchFamily="18" charset="0"/>
              </a:rPr>
              <a:t>The plan of the mystery (5-6)</a:t>
            </a:r>
          </a:p>
          <a:p>
            <a:pPr marL="742950" indent="-742950">
              <a:lnSpc>
                <a:spcPct val="90000"/>
              </a:lnSpc>
              <a:buFont typeface="+mj-lt"/>
              <a:buAutoNum type="arabicPeriod"/>
            </a:pPr>
            <a:r>
              <a:rPr lang="en-US" sz="4000" b="1" dirty="0">
                <a:latin typeface="ADLaM Display" panose="02010000000000000000" pitchFamily="2" charset="0"/>
                <a:ea typeface="ADLaM Display" panose="02010000000000000000" pitchFamily="2" charset="0"/>
                <a:cs typeface="ADLaM Display" panose="02010000000000000000" pitchFamily="2" charset="0"/>
              </a:rPr>
              <a:t>Empowered for the Mission (7–9)</a:t>
            </a:r>
          </a:p>
          <a:p>
            <a:pPr marL="1028700" lvl="1" indent="-571500">
              <a:lnSpc>
                <a:spcPct val="90000"/>
              </a:lnSpc>
              <a:buFont typeface="Arial" panose="020B0604020202020204" pitchFamily="34" charset="0"/>
              <a:buChar char="•"/>
            </a:pPr>
            <a:r>
              <a:rPr lang="en-US" sz="3600" dirty="0">
                <a:latin typeface="Aptos Serif" panose="02020604070405020304" pitchFamily="18" charset="0"/>
                <a:cs typeface="Aptos Serif" panose="02020604070405020304" pitchFamily="18" charset="0"/>
              </a:rPr>
              <a:t>The preaching of the mystery (7-9)</a:t>
            </a:r>
          </a:p>
          <a:p>
            <a:pPr lvl="4">
              <a:lnSpc>
                <a:spcPct val="90000"/>
              </a:lnSpc>
            </a:pPr>
            <a:r>
              <a:rPr lang="en-US" sz="3600" b="1" i="1" dirty="0">
                <a:latin typeface="+mj-lt"/>
                <a:ea typeface="ADLaM Display" panose="02010000000000000000" pitchFamily="2" charset="0"/>
                <a:cs typeface="Aptos Serif" panose="02020604070405020304" pitchFamily="18" charset="0"/>
              </a:rPr>
              <a:t>Paul was Empowered by Grace </a:t>
            </a:r>
          </a:p>
          <a:p>
            <a:pPr lvl="4">
              <a:lnSpc>
                <a:spcPct val="90000"/>
              </a:lnSpc>
            </a:pPr>
            <a:r>
              <a:rPr lang="en-US" sz="3600" b="1" i="1" dirty="0">
                <a:latin typeface="+mj-lt"/>
                <a:ea typeface="ADLaM Display" panose="02010000000000000000" pitchFamily="2" charset="0"/>
                <a:cs typeface="Aptos Serif" panose="02020604070405020304" pitchFamily="18" charset="0"/>
              </a:rPr>
              <a:t>     to Proclaim the Mystery.</a:t>
            </a:r>
            <a:endParaRPr lang="en-US" sz="4000" b="1" i="1" dirty="0">
              <a:latin typeface="+mj-lt"/>
              <a:ea typeface="ADLaM Display" panose="02010000000000000000" pitchFamily="2" charset="0"/>
              <a:cs typeface="ADLaM Display" panose="02010000000000000000" pitchFamily="2" charset="0"/>
            </a:endParaRPr>
          </a:p>
        </p:txBody>
      </p:sp>
      <p:sp>
        <p:nvSpPr>
          <p:cNvPr id="2" name="TextBox 1">
            <a:extLst>
              <a:ext uri="{FF2B5EF4-FFF2-40B4-BE49-F238E27FC236}">
                <a16:creationId xmlns:a16="http://schemas.microsoft.com/office/drawing/2014/main" id="{BA24FDA1-260A-A028-C325-1FB1BE9DC9A8}"/>
              </a:ext>
            </a:extLst>
          </p:cNvPr>
          <p:cNvSpPr txBox="1"/>
          <p:nvPr/>
        </p:nvSpPr>
        <p:spPr>
          <a:xfrm>
            <a:off x="0" y="5388323"/>
            <a:ext cx="12192000" cy="1323439"/>
          </a:xfrm>
          <a:prstGeom prst="rect">
            <a:avLst/>
          </a:prstGeom>
          <a:noFill/>
        </p:spPr>
        <p:txBody>
          <a:bodyPr wrap="square">
            <a:spAutoFit/>
          </a:bodyPr>
          <a:lstStyle/>
          <a:p>
            <a:pPr marL="0" marR="228600" lvl="0" indent="0" algn="l" defTabSz="914400" rtl="0" eaLnBrk="1" fontAlgn="auto" latinLnBrk="0" hangingPunct="1">
              <a:lnSpc>
                <a:spcPct val="100000"/>
              </a:lnSpc>
              <a:spcBef>
                <a:spcPts val="0"/>
              </a:spcBef>
              <a:spcAft>
                <a:spcPts val="0"/>
              </a:spcAft>
              <a:buClrTx/>
              <a:buSzTx/>
              <a:buFontTx/>
              <a:buNone/>
              <a:tabLst>
                <a:tab pos="3048000" algn="ctr"/>
                <a:tab pos="6134100" algn="r"/>
                <a:tab pos="3143250" algn="ctr"/>
                <a:tab pos="6134100" algn="r"/>
              </a:tabLst>
              <a:defRPr/>
            </a:pPr>
            <a:r>
              <a:rPr kumimoji="0" lang="en-US" sz="4800" b="1" i="0" u="none" strike="noStrike" kern="1200" cap="none" spc="0" normalizeH="0" baseline="0" noProof="0" dirty="0">
                <a:ln>
                  <a:noFill/>
                </a:ln>
                <a:solidFill>
                  <a:srgbClr val="FFFF00"/>
                </a:solidFill>
                <a:effectLst/>
                <a:uLnTx/>
                <a:uFillTx/>
                <a:latin typeface="Neue Haas Grotesk Text Pro"/>
                <a:ea typeface="Times New Roman" panose="02020603050405020304" pitchFamily="18" charset="0"/>
                <a:cs typeface="Arial" panose="020B0604020202020204" pitchFamily="34" charset="0"/>
              </a:rPr>
              <a:t>From Mystery to Manifest</a:t>
            </a:r>
            <a:endParaRPr kumimoji="0" lang="en-US" sz="3600" b="0" i="0" u="none" strike="noStrike" kern="1200" cap="none" spc="0" normalizeH="0" baseline="0" noProof="0" dirty="0">
              <a:ln>
                <a:noFill/>
              </a:ln>
              <a:solidFill>
                <a:srgbClr val="FFFF00"/>
              </a:solidFill>
              <a:effectLst/>
              <a:uLnTx/>
              <a:uFillTx/>
              <a:latin typeface="Neue Haas Grotesk Text Pro"/>
              <a:ea typeface="Times New Roman" panose="02020603050405020304" pitchFamily="18" charset="0"/>
              <a:cs typeface="+mn-cs"/>
            </a:endParaRPr>
          </a:p>
          <a:p>
            <a:pPr marL="0" marR="228600" lvl="0" indent="0" algn="l" defTabSz="914400" rtl="0" eaLnBrk="1" fontAlgn="auto" latinLnBrk="0" hangingPunct="1">
              <a:lnSpc>
                <a:spcPct val="100000"/>
              </a:lnSpc>
              <a:spcBef>
                <a:spcPts val="0"/>
              </a:spcBef>
              <a:spcAft>
                <a:spcPts val="0"/>
              </a:spcAft>
              <a:buClrTx/>
              <a:buSzTx/>
              <a:buFontTx/>
              <a:buNone/>
              <a:tabLst>
                <a:tab pos="3048000" algn="ctr"/>
                <a:tab pos="6134100" algn="r"/>
                <a:tab pos="3143250" algn="ctr"/>
                <a:tab pos="6134100" algn="r"/>
              </a:tabLst>
              <a:defRPr/>
            </a:pPr>
            <a:r>
              <a:rPr kumimoji="0" lang="en-US" sz="3200" b="1" i="1" u="none" strike="noStrike" kern="1200" cap="none" spc="0" normalizeH="0" baseline="0" noProof="0" dirty="0">
                <a:ln>
                  <a:noFill/>
                </a:ln>
                <a:solidFill>
                  <a:srgbClr val="FFFF00"/>
                </a:solidFill>
                <a:effectLst/>
                <a:uLnTx/>
                <a:uFillTx/>
                <a:latin typeface="Neue Haas Grotesk Text Pro"/>
                <a:ea typeface="Times New Roman" panose="02020603050405020304" pitchFamily="18" charset="0"/>
                <a:cs typeface="Arial" panose="020B0604020202020204" pitchFamily="34" charset="0"/>
              </a:rPr>
              <a:t>Ephesians 3:1-13</a:t>
            </a:r>
            <a:endParaRPr kumimoji="0" lang="en-US" sz="2800" b="0" i="0" u="none" strike="noStrike" kern="1200" cap="none" spc="0" normalizeH="0" baseline="0" noProof="0" dirty="0">
              <a:ln>
                <a:noFill/>
              </a:ln>
              <a:solidFill>
                <a:srgbClr val="FFFF00"/>
              </a:solidFill>
              <a:effectLst/>
              <a:uLnTx/>
              <a:uFillTx/>
              <a:latin typeface="Neue Haas Grotesk Text Pro"/>
              <a:ea typeface="Times New Roman" panose="02020603050405020304" pitchFamily="18" charset="0"/>
              <a:cs typeface="+mn-cs"/>
            </a:endParaRPr>
          </a:p>
        </p:txBody>
      </p:sp>
    </p:spTree>
    <p:extLst>
      <p:ext uri="{BB962C8B-B14F-4D97-AF65-F5344CB8AC3E}">
        <p14:creationId xmlns:p14="http://schemas.microsoft.com/office/powerpoint/2010/main" val="2384227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4090D"/>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A20E334-6B9E-20C0-8357-679C7BA27FE8}"/>
              </a:ext>
            </a:extLst>
          </p:cNvPr>
          <p:cNvSpPr txBox="1"/>
          <p:nvPr/>
        </p:nvSpPr>
        <p:spPr>
          <a:xfrm>
            <a:off x="5254625" y="1340415"/>
            <a:ext cx="6267450" cy="4177169"/>
          </a:xfrm>
          <a:prstGeom prst="rect">
            <a:avLst/>
          </a:prstGeom>
          <a:noFill/>
        </p:spPr>
        <p:txBody>
          <a:bodyPr wrap="square">
            <a:spAutoFit/>
          </a:bodyPr>
          <a:lstStyle/>
          <a:p>
            <a:pPr algn="r">
              <a:lnSpc>
                <a:spcPct val="104000"/>
              </a:lnSpc>
            </a:pPr>
            <a:r>
              <a:rPr lang="en-US" sz="4800" dirty="0">
                <a:ea typeface="ADLaM Display" panose="02010000000000000000" pitchFamily="2" charset="0"/>
                <a:cs typeface="ADLaM Display" panose="02010000000000000000" pitchFamily="2" charset="0"/>
              </a:rPr>
              <a:t>from</a:t>
            </a:r>
            <a:r>
              <a:rPr lang="en-US" sz="6600" dirty="0">
                <a:ea typeface="ADLaM Display" panose="02010000000000000000" pitchFamily="2" charset="0"/>
                <a:cs typeface="ADLaM Display" panose="02010000000000000000" pitchFamily="2" charset="0"/>
              </a:rPr>
              <a:t> </a:t>
            </a:r>
            <a:r>
              <a:rPr lang="en-US" sz="6600" b="1" dirty="0">
                <a:ea typeface="ADLaM Display" panose="02010000000000000000" pitchFamily="2" charset="0"/>
                <a:cs typeface="ADLaM Display" panose="02010000000000000000" pitchFamily="2" charset="0"/>
              </a:rPr>
              <a:t>MYSTERY</a:t>
            </a:r>
          </a:p>
          <a:p>
            <a:pPr algn="r">
              <a:lnSpc>
                <a:spcPct val="104000"/>
              </a:lnSpc>
            </a:pPr>
            <a:r>
              <a:rPr lang="en-US" sz="4800" dirty="0">
                <a:ea typeface="ADLaM Display" panose="02010000000000000000" pitchFamily="2" charset="0"/>
                <a:cs typeface="ADLaM Display" panose="02010000000000000000" pitchFamily="2" charset="0"/>
              </a:rPr>
              <a:t>to</a:t>
            </a:r>
            <a:r>
              <a:rPr lang="en-US" sz="6600" dirty="0">
                <a:ea typeface="ADLaM Display" panose="02010000000000000000" pitchFamily="2" charset="0"/>
                <a:cs typeface="ADLaM Display" panose="02010000000000000000" pitchFamily="2" charset="0"/>
              </a:rPr>
              <a:t> </a:t>
            </a:r>
            <a:r>
              <a:rPr lang="en-US" sz="6600" b="1" dirty="0">
                <a:ea typeface="ADLaM Display" panose="02010000000000000000" pitchFamily="2" charset="0"/>
                <a:cs typeface="ADLaM Display" panose="02010000000000000000" pitchFamily="2" charset="0"/>
              </a:rPr>
              <a:t>MANIFEST</a:t>
            </a:r>
          </a:p>
          <a:p>
            <a:pPr>
              <a:lnSpc>
                <a:spcPct val="70000"/>
              </a:lnSpc>
            </a:pPr>
            <a:endParaRPr lang="en-US" sz="6600" dirty="0">
              <a:ea typeface="ADLaM Display" panose="02010000000000000000" pitchFamily="2" charset="0"/>
              <a:cs typeface="ADLaM Display" panose="02010000000000000000" pitchFamily="2" charset="0"/>
            </a:endParaRPr>
          </a:p>
          <a:p>
            <a:pPr>
              <a:lnSpc>
                <a:spcPct val="70000"/>
              </a:lnSpc>
            </a:pPr>
            <a:endParaRPr lang="en-US" sz="6600" dirty="0">
              <a:ea typeface="ADLaM Display" panose="02010000000000000000" pitchFamily="2" charset="0"/>
              <a:cs typeface="ADLaM Display" panose="02010000000000000000" pitchFamily="2" charset="0"/>
            </a:endParaRPr>
          </a:p>
          <a:p>
            <a:pPr algn="r">
              <a:lnSpc>
                <a:spcPct val="70000"/>
              </a:lnSpc>
            </a:pPr>
            <a:r>
              <a:rPr lang="en-US" sz="4800" dirty="0">
                <a:ea typeface="ADLaM Display" panose="02010000000000000000" pitchFamily="2" charset="0"/>
                <a:cs typeface="ADLaM Display" panose="02010000000000000000" pitchFamily="2" charset="0"/>
              </a:rPr>
              <a:t>Ephesians 3:1-13</a:t>
            </a:r>
          </a:p>
        </p:txBody>
      </p:sp>
    </p:spTree>
    <p:extLst>
      <p:ext uri="{BB962C8B-B14F-4D97-AF65-F5344CB8AC3E}">
        <p14:creationId xmlns:p14="http://schemas.microsoft.com/office/powerpoint/2010/main" val="3459583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38E0AF-6548-864D-8482-A288A983D67E}"/>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8FF1A4A0-A6A3-C2CB-7DC0-C0D77AC58FF2}"/>
              </a:ext>
            </a:extLst>
          </p:cNvPr>
          <p:cNvSpPr txBox="1"/>
          <p:nvPr/>
        </p:nvSpPr>
        <p:spPr>
          <a:xfrm>
            <a:off x="0" y="0"/>
            <a:ext cx="10160000" cy="1357166"/>
          </a:xfrm>
          <a:prstGeom prst="rect">
            <a:avLst/>
          </a:prstGeom>
          <a:noFill/>
        </p:spPr>
        <p:txBody>
          <a:bodyPr wrap="square">
            <a:spAutoFit/>
          </a:bodyPr>
          <a:lstStyle/>
          <a:p>
            <a:pPr marL="228600" marR="0">
              <a:lnSpc>
                <a:spcPct val="107000"/>
              </a:lnSpc>
              <a:buNone/>
            </a:pPr>
            <a:r>
              <a:rPr lang="en-US" sz="4000" b="1" dirty="0">
                <a:solidFill>
                  <a:schemeClr val="bg1"/>
                </a:solidFill>
                <a:effectLst>
                  <a:glow rad="127000">
                    <a:schemeClr val="tx1"/>
                  </a:glow>
                </a:effectLst>
                <a:latin typeface="Arial Rounded MT Bold" panose="020F0704030504030204" pitchFamily="34" charset="0"/>
                <a:ea typeface="Calibri" panose="020F0502020204030204" pitchFamily="34" charset="0"/>
                <a:cs typeface="Arial" panose="020B0604020202020204" pitchFamily="34" charset="0"/>
              </a:rPr>
              <a:t>Truth</a:t>
            </a:r>
            <a:r>
              <a:rPr lang="en-US" sz="4000" dirty="0">
                <a:solidFill>
                  <a:schemeClr val="bg1"/>
                </a:solidFill>
                <a:effectLst>
                  <a:glow rad="127000">
                    <a:schemeClr val="tx1"/>
                  </a:glow>
                </a:effectLst>
                <a:latin typeface="Arial Rounded MT Bold" panose="020F0704030504030204" pitchFamily="34" charset="0"/>
                <a:ea typeface="Calibri" panose="020F0502020204030204" pitchFamily="34" charset="0"/>
                <a:cs typeface="Arial" panose="020B0604020202020204" pitchFamily="34" charset="0"/>
              </a:rPr>
              <a:t>:   God uses weak people to</a:t>
            </a:r>
          </a:p>
          <a:p>
            <a:pPr marL="228600" marR="0">
              <a:lnSpc>
                <a:spcPct val="107000"/>
              </a:lnSpc>
              <a:buNone/>
            </a:pPr>
            <a:r>
              <a:rPr lang="en-US" sz="4000" dirty="0">
                <a:solidFill>
                  <a:schemeClr val="bg1"/>
                </a:solidFill>
                <a:effectLst>
                  <a:glow rad="127000">
                    <a:schemeClr val="tx1"/>
                  </a:glow>
                </a:effectLst>
                <a:latin typeface="Arial Rounded MT Bold" panose="020F0704030504030204" pitchFamily="34" charset="0"/>
                <a:ea typeface="Calibri" panose="020F0502020204030204" pitchFamily="34" charset="0"/>
                <a:cs typeface="Arial" panose="020B0604020202020204" pitchFamily="34" charset="0"/>
              </a:rPr>
              <a:t>reveal an eternal purpose.</a:t>
            </a:r>
          </a:p>
        </p:txBody>
      </p:sp>
      <p:sp>
        <p:nvSpPr>
          <p:cNvPr id="4" name="TextBox 3">
            <a:extLst>
              <a:ext uri="{FF2B5EF4-FFF2-40B4-BE49-F238E27FC236}">
                <a16:creationId xmlns:a16="http://schemas.microsoft.com/office/drawing/2014/main" id="{FCCE1F4F-246A-48C6-7155-34B1566F6805}"/>
              </a:ext>
            </a:extLst>
          </p:cNvPr>
          <p:cNvSpPr txBox="1"/>
          <p:nvPr/>
        </p:nvSpPr>
        <p:spPr>
          <a:xfrm>
            <a:off x="1577340" y="4842193"/>
            <a:ext cx="10614660" cy="2015808"/>
          </a:xfrm>
          <a:prstGeom prst="rect">
            <a:avLst/>
          </a:prstGeom>
          <a:noFill/>
        </p:spPr>
        <p:txBody>
          <a:bodyPr wrap="square">
            <a:spAutoFit/>
          </a:bodyPr>
          <a:lstStyle/>
          <a:p>
            <a:pPr marL="228600" marR="0" algn="r">
              <a:lnSpc>
                <a:spcPct val="107000"/>
              </a:lnSpc>
              <a:buNone/>
            </a:pPr>
            <a:r>
              <a:rPr lang="en-US" sz="4000" b="1" dirty="0">
                <a:solidFill>
                  <a:schemeClr val="bg1"/>
                </a:solidFill>
                <a:effectLst>
                  <a:glow rad="127000">
                    <a:schemeClr val="tx1"/>
                  </a:glow>
                </a:effectLst>
                <a:latin typeface="Arial Rounded MT Bold" panose="020F0704030504030204" pitchFamily="34" charset="0"/>
                <a:ea typeface="Calibri" panose="020F0502020204030204" pitchFamily="34" charset="0"/>
                <a:cs typeface="Arial" panose="020B0604020202020204" pitchFamily="34" charset="0"/>
              </a:rPr>
              <a:t>Implication</a:t>
            </a:r>
            <a:r>
              <a:rPr lang="en-US" sz="4000" dirty="0">
                <a:solidFill>
                  <a:schemeClr val="bg1"/>
                </a:solidFill>
                <a:effectLst>
                  <a:glow rad="127000">
                    <a:schemeClr val="tx1"/>
                  </a:glow>
                </a:effectLst>
                <a:latin typeface="Arial Rounded MT Bold" panose="020F0704030504030204" pitchFamily="34" charset="0"/>
                <a:ea typeface="Calibri" panose="020F0502020204030204" pitchFamily="34" charset="0"/>
                <a:cs typeface="Arial" panose="020B0604020202020204" pitchFamily="34" charset="0"/>
              </a:rPr>
              <a:t>:	You </a:t>
            </a:r>
          </a:p>
          <a:p>
            <a:pPr marL="228600" marR="0" algn="r">
              <a:lnSpc>
                <a:spcPct val="107000"/>
              </a:lnSpc>
              <a:buNone/>
            </a:pPr>
            <a:r>
              <a:rPr lang="en-US" sz="4000" dirty="0">
                <a:solidFill>
                  <a:schemeClr val="bg1"/>
                </a:solidFill>
                <a:effectLst>
                  <a:glow rad="127000">
                    <a:schemeClr val="tx1"/>
                  </a:glow>
                </a:effectLst>
                <a:latin typeface="Arial Rounded MT Bold" panose="020F0704030504030204" pitchFamily="34" charset="0"/>
                <a:ea typeface="Calibri" panose="020F0502020204030204" pitchFamily="34" charset="0"/>
                <a:cs typeface="Arial" panose="020B0604020202020204" pitchFamily="34" charset="0"/>
              </a:rPr>
              <a:t>don’t have to be impressive</a:t>
            </a:r>
          </a:p>
          <a:p>
            <a:pPr marL="228600" marR="0" algn="r">
              <a:lnSpc>
                <a:spcPct val="107000"/>
              </a:lnSpc>
              <a:buNone/>
            </a:pPr>
            <a:r>
              <a:rPr lang="en-US" sz="4000" dirty="0">
                <a:solidFill>
                  <a:schemeClr val="bg1"/>
                </a:solidFill>
                <a:effectLst>
                  <a:glow rad="127000">
                    <a:schemeClr val="tx1"/>
                  </a:glow>
                </a:effectLst>
                <a:latin typeface="Arial Rounded MT Bold" panose="020F0704030504030204" pitchFamily="34" charset="0"/>
                <a:ea typeface="Calibri" panose="020F0502020204030204" pitchFamily="34" charset="0"/>
                <a:cs typeface="Arial" panose="020B0604020202020204" pitchFamily="34" charset="0"/>
              </a:rPr>
              <a:t>—just faithful to make the mystery visible.</a:t>
            </a:r>
          </a:p>
        </p:txBody>
      </p:sp>
    </p:spTree>
    <p:extLst>
      <p:ext uri="{BB962C8B-B14F-4D97-AF65-F5344CB8AC3E}">
        <p14:creationId xmlns:p14="http://schemas.microsoft.com/office/powerpoint/2010/main" val="887049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AFF869-823F-745A-8C13-A29EE87CAC99}"/>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61412116-C0B9-C9D7-D54E-8B5E70E2A56B}"/>
              </a:ext>
            </a:extLst>
          </p:cNvPr>
          <p:cNvSpPr txBox="1"/>
          <p:nvPr/>
        </p:nvSpPr>
        <p:spPr>
          <a:xfrm>
            <a:off x="260032" y="207793"/>
            <a:ext cx="11821477" cy="4558299"/>
          </a:xfrm>
          <a:prstGeom prst="rect">
            <a:avLst/>
          </a:prstGeom>
          <a:noFill/>
        </p:spPr>
        <p:txBody>
          <a:bodyPr wrap="square">
            <a:spAutoFit/>
          </a:bodyPr>
          <a:lstStyle/>
          <a:p>
            <a:pPr marL="742950" indent="-742950">
              <a:lnSpc>
                <a:spcPct val="90000"/>
              </a:lnSpc>
              <a:buFont typeface="+mj-lt"/>
              <a:buAutoNum type="arabicPeriod"/>
            </a:pPr>
            <a:r>
              <a:rPr lang="en-US" sz="4000" b="1" dirty="0">
                <a:solidFill>
                  <a:schemeClr val="tx1">
                    <a:lumMod val="65000"/>
                  </a:schemeClr>
                </a:solidFill>
                <a:latin typeface="ADLaM Display" panose="02010000000000000000" pitchFamily="2" charset="0"/>
                <a:ea typeface="ADLaM Display" panose="02010000000000000000" pitchFamily="2" charset="0"/>
                <a:cs typeface="ADLaM Display" panose="02010000000000000000" pitchFamily="2" charset="0"/>
              </a:rPr>
              <a:t>Entrusted with the Mystery (1–6)</a:t>
            </a:r>
          </a:p>
          <a:p>
            <a:pPr marL="1200150" lvl="1" indent="-742950">
              <a:lnSpc>
                <a:spcPct val="90000"/>
              </a:lnSpc>
              <a:buFont typeface="Arial" panose="020B0604020202020204" pitchFamily="34" charset="0"/>
              <a:buChar char="•"/>
            </a:pPr>
            <a:r>
              <a:rPr lang="en-US" sz="3600" dirty="0">
                <a:solidFill>
                  <a:schemeClr val="tx1">
                    <a:lumMod val="65000"/>
                  </a:schemeClr>
                </a:solidFill>
                <a:latin typeface="Aptos Serif" panose="020B0502040204020203" pitchFamily="18" charset="0"/>
                <a:cs typeface="Aptos Serif" panose="020B0502040204020203" pitchFamily="18" charset="0"/>
              </a:rPr>
              <a:t>The call of Paul to the mystery (1-4) </a:t>
            </a:r>
          </a:p>
          <a:p>
            <a:pPr marL="1200150" lvl="1" indent="-742950">
              <a:lnSpc>
                <a:spcPct val="90000"/>
              </a:lnSpc>
              <a:spcAft>
                <a:spcPts val="1200"/>
              </a:spcAft>
              <a:buFont typeface="Arial" panose="020B0604020202020204" pitchFamily="34" charset="0"/>
              <a:buChar char="•"/>
            </a:pPr>
            <a:r>
              <a:rPr lang="en-US" sz="3600" dirty="0">
                <a:solidFill>
                  <a:schemeClr val="tx1">
                    <a:lumMod val="65000"/>
                  </a:schemeClr>
                </a:solidFill>
                <a:latin typeface="Aptos Serif" panose="020B0502040204020203" pitchFamily="18" charset="0"/>
                <a:cs typeface="Aptos Serif" panose="020B0502040204020203" pitchFamily="18" charset="0"/>
              </a:rPr>
              <a:t>The plan of the mystery (5-6)</a:t>
            </a:r>
          </a:p>
          <a:p>
            <a:pPr marL="742950" indent="-742950">
              <a:lnSpc>
                <a:spcPct val="90000"/>
              </a:lnSpc>
              <a:buFont typeface="+mj-lt"/>
              <a:buAutoNum type="arabicPeriod"/>
            </a:pPr>
            <a:r>
              <a:rPr lang="en-US" sz="4000" b="1" dirty="0">
                <a:solidFill>
                  <a:schemeClr val="tx1">
                    <a:lumMod val="65000"/>
                  </a:schemeClr>
                </a:solidFill>
                <a:latin typeface="ADLaM Display" panose="02010000000000000000" pitchFamily="2" charset="0"/>
                <a:ea typeface="ADLaM Display" panose="02010000000000000000" pitchFamily="2" charset="0"/>
                <a:cs typeface="ADLaM Display" panose="02010000000000000000" pitchFamily="2" charset="0"/>
              </a:rPr>
              <a:t>Empowered for the Mission (7–9)</a:t>
            </a:r>
          </a:p>
          <a:p>
            <a:pPr marL="1028700" lvl="1" indent="-571500">
              <a:lnSpc>
                <a:spcPct val="90000"/>
              </a:lnSpc>
              <a:spcAft>
                <a:spcPts val="1200"/>
              </a:spcAft>
              <a:buFont typeface="Arial" panose="020B0604020202020204" pitchFamily="34" charset="0"/>
              <a:buChar char="•"/>
            </a:pPr>
            <a:r>
              <a:rPr lang="en-US" sz="3600" dirty="0">
                <a:solidFill>
                  <a:schemeClr val="tx1">
                    <a:lumMod val="65000"/>
                  </a:schemeClr>
                </a:solidFill>
                <a:latin typeface="Aptos Serif" panose="02020604070405020304" pitchFamily="18" charset="0"/>
                <a:cs typeface="Aptos Serif" panose="02020604070405020304" pitchFamily="18" charset="0"/>
              </a:rPr>
              <a:t>The preaching of the mystery (7-9)</a:t>
            </a:r>
          </a:p>
          <a:p>
            <a:pPr marL="742950" indent="-742950">
              <a:lnSpc>
                <a:spcPct val="90000"/>
              </a:lnSpc>
              <a:buFont typeface="+mj-lt"/>
              <a:buAutoNum type="arabicPeriod"/>
            </a:pPr>
            <a:r>
              <a:rPr lang="en-US" sz="4000" b="1" dirty="0">
                <a:latin typeface="ADLaM Display" panose="02010000000000000000" pitchFamily="2" charset="0"/>
                <a:ea typeface="ADLaM Display" panose="02010000000000000000" pitchFamily="2" charset="0"/>
                <a:cs typeface="ADLaM Display" panose="02010000000000000000" pitchFamily="2" charset="0"/>
              </a:rPr>
              <a:t>Established for Display (10–13)</a:t>
            </a:r>
          </a:p>
          <a:p>
            <a:pPr marL="1200150" lvl="1" indent="-742950">
              <a:lnSpc>
                <a:spcPct val="90000"/>
              </a:lnSpc>
              <a:buFont typeface="Arial" panose="020B0604020202020204" pitchFamily="34" charset="0"/>
              <a:buChar char="•"/>
            </a:pPr>
            <a:r>
              <a:rPr lang="en-US" sz="3600" dirty="0">
                <a:latin typeface="Aptos Serif" panose="02020604070405020304" pitchFamily="18" charset="0"/>
                <a:cs typeface="Aptos Serif" panose="02020604070405020304" pitchFamily="18" charset="0"/>
              </a:rPr>
              <a:t>The purpose of the mystery (10-11) </a:t>
            </a:r>
          </a:p>
          <a:p>
            <a:pPr marL="1200150" lvl="1" indent="-742950">
              <a:lnSpc>
                <a:spcPct val="90000"/>
              </a:lnSpc>
              <a:buFont typeface="Arial" panose="020B0604020202020204" pitchFamily="34" charset="0"/>
              <a:buChar char="•"/>
            </a:pPr>
            <a:r>
              <a:rPr lang="en-US" sz="3600" dirty="0">
                <a:latin typeface="Aptos Serif" panose="02020604070405020304" pitchFamily="18" charset="0"/>
                <a:cs typeface="Aptos Serif" panose="02020604070405020304" pitchFamily="18" charset="0"/>
              </a:rPr>
              <a:t>The privilege of the mystery (12-13)</a:t>
            </a:r>
            <a:endParaRPr lang="en-US" sz="4000" dirty="0">
              <a:latin typeface="Aptos Serif" panose="02020604070405020304" pitchFamily="18" charset="0"/>
              <a:cs typeface="Aptos Serif" panose="02020604070405020304" pitchFamily="18" charset="0"/>
            </a:endParaRPr>
          </a:p>
        </p:txBody>
      </p:sp>
      <p:sp>
        <p:nvSpPr>
          <p:cNvPr id="2" name="TextBox 1">
            <a:extLst>
              <a:ext uri="{FF2B5EF4-FFF2-40B4-BE49-F238E27FC236}">
                <a16:creationId xmlns:a16="http://schemas.microsoft.com/office/drawing/2014/main" id="{68B3D515-2C21-2A97-C3BA-E1A05C49215F}"/>
              </a:ext>
            </a:extLst>
          </p:cNvPr>
          <p:cNvSpPr txBox="1"/>
          <p:nvPr/>
        </p:nvSpPr>
        <p:spPr>
          <a:xfrm>
            <a:off x="0" y="5388323"/>
            <a:ext cx="12192000" cy="1323439"/>
          </a:xfrm>
          <a:prstGeom prst="rect">
            <a:avLst/>
          </a:prstGeom>
          <a:noFill/>
        </p:spPr>
        <p:txBody>
          <a:bodyPr wrap="square">
            <a:spAutoFit/>
          </a:bodyPr>
          <a:lstStyle/>
          <a:p>
            <a:pPr marL="0" marR="228600" lvl="0" indent="0" algn="l" defTabSz="914400" rtl="0" eaLnBrk="1" fontAlgn="auto" latinLnBrk="0" hangingPunct="1">
              <a:lnSpc>
                <a:spcPct val="100000"/>
              </a:lnSpc>
              <a:spcBef>
                <a:spcPts val="0"/>
              </a:spcBef>
              <a:spcAft>
                <a:spcPts val="0"/>
              </a:spcAft>
              <a:buClrTx/>
              <a:buSzTx/>
              <a:buFontTx/>
              <a:buNone/>
              <a:tabLst>
                <a:tab pos="3048000" algn="ctr"/>
                <a:tab pos="6134100" algn="r"/>
                <a:tab pos="3143250" algn="ctr"/>
                <a:tab pos="6134100" algn="r"/>
              </a:tabLst>
              <a:defRPr/>
            </a:pPr>
            <a:r>
              <a:rPr kumimoji="0" lang="en-US" sz="4800" b="1" i="0" u="none" strike="noStrike" kern="1200" cap="none" spc="0" normalizeH="0" baseline="0" noProof="0" dirty="0">
                <a:ln>
                  <a:noFill/>
                </a:ln>
                <a:solidFill>
                  <a:srgbClr val="FFFF00"/>
                </a:solidFill>
                <a:effectLst/>
                <a:uLnTx/>
                <a:uFillTx/>
                <a:latin typeface="Neue Haas Grotesk Text Pro"/>
                <a:ea typeface="Times New Roman" panose="02020603050405020304" pitchFamily="18" charset="0"/>
                <a:cs typeface="Arial" panose="020B0604020202020204" pitchFamily="34" charset="0"/>
              </a:rPr>
              <a:t>From Mystery to Manifest</a:t>
            </a:r>
            <a:endParaRPr kumimoji="0" lang="en-US" sz="3600" b="0" i="0" u="none" strike="noStrike" kern="1200" cap="none" spc="0" normalizeH="0" baseline="0" noProof="0" dirty="0">
              <a:ln>
                <a:noFill/>
              </a:ln>
              <a:solidFill>
                <a:srgbClr val="FFFF00"/>
              </a:solidFill>
              <a:effectLst/>
              <a:uLnTx/>
              <a:uFillTx/>
              <a:latin typeface="Neue Haas Grotesk Text Pro"/>
              <a:ea typeface="Times New Roman" panose="02020603050405020304" pitchFamily="18" charset="0"/>
              <a:cs typeface="+mn-cs"/>
            </a:endParaRPr>
          </a:p>
          <a:p>
            <a:pPr marL="0" marR="228600" lvl="0" indent="0" algn="l" defTabSz="914400" rtl="0" eaLnBrk="1" fontAlgn="auto" latinLnBrk="0" hangingPunct="1">
              <a:lnSpc>
                <a:spcPct val="100000"/>
              </a:lnSpc>
              <a:spcBef>
                <a:spcPts val="0"/>
              </a:spcBef>
              <a:spcAft>
                <a:spcPts val="0"/>
              </a:spcAft>
              <a:buClrTx/>
              <a:buSzTx/>
              <a:buFontTx/>
              <a:buNone/>
              <a:tabLst>
                <a:tab pos="3048000" algn="ctr"/>
                <a:tab pos="6134100" algn="r"/>
                <a:tab pos="3143250" algn="ctr"/>
                <a:tab pos="6134100" algn="r"/>
              </a:tabLst>
              <a:defRPr/>
            </a:pPr>
            <a:r>
              <a:rPr kumimoji="0" lang="en-US" sz="3200" b="1" i="1" u="none" strike="noStrike" kern="1200" cap="none" spc="0" normalizeH="0" baseline="0" noProof="0" dirty="0">
                <a:ln>
                  <a:noFill/>
                </a:ln>
                <a:solidFill>
                  <a:srgbClr val="FFFF00"/>
                </a:solidFill>
                <a:effectLst/>
                <a:uLnTx/>
                <a:uFillTx/>
                <a:latin typeface="Neue Haas Grotesk Text Pro"/>
                <a:ea typeface="Times New Roman" panose="02020603050405020304" pitchFamily="18" charset="0"/>
                <a:cs typeface="Arial" panose="020B0604020202020204" pitchFamily="34" charset="0"/>
              </a:rPr>
              <a:t>Ephesians 3:1-13</a:t>
            </a:r>
            <a:endParaRPr kumimoji="0" lang="en-US" sz="2800" b="0" i="0" u="none" strike="noStrike" kern="1200" cap="none" spc="0" normalizeH="0" baseline="0" noProof="0" dirty="0">
              <a:ln>
                <a:noFill/>
              </a:ln>
              <a:solidFill>
                <a:srgbClr val="FFFF00"/>
              </a:solidFill>
              <a:effectLst/>
              <a:uLnTx/>
              <a:uFillTx/>
              <a:latin typeface="Neue Haas Grotesk Text Pro"/>
              <a:ea typeface="Times New Roman" panose="02020603050405020304" pitchFamily="18" charset="0"/>
              <a:cs typeface="+mn-cs"/>
            </a:endParaRPr>
          </a:p>
        </p:txBody>
      </p:sp>
    </p:spTree>
    <p:extLst>
      <p:ext uri="{BB962C8B-B14F-4D97-AF65-F5344CB8AC3E}">
        <p14:creationId xmlns:p14="http://schemas.microsoft.com/office/powerpoint/2010/main" val="765417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6C621B-C0BB-1C42-E7E2-4EEED5951846}"/>
            </a:ext>
          </a:extLst>
        </p:cNvPr>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CF8409D5-CB32-5DE7-4288-1833D573B285}"/>
              </a:ext>
            </a:extLst>
          </p:cNvPr>
          <p:cNvSpPr/>
          <p:nvPr/>
        </p:nvSpPr>
        <p:spPr>
          <a:xfrm>
            <a:off x="7589520" y="102979"/>
            <a:ext cx="4126230" cy="673100"/>
          </a:xfrm>
          <a:prstGeom prst="roundRect">
            <a:avLst/>
          </a:prstGeom>
          <a:solidFill>
            <a:srgbClr val="FFFF00"/>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32265B3-B878-0E5F-7653-91EF051C9B91}"/>
              </a:ext>
            </a:extLst>
          </p:cNvPr>
          <p:cNvSpPr txBox="1"/>
          <p:nvPr/>
        </p:nvSpPr>
        <p:spPr>
          <a:xfrm>
            <a:off x="1" y="0"/>
            <a:ext cx="12191999" cy="2123658"/>
          </a:xfrm>
          <a:prstGeom prst="rect">
            <a:avLst/>
          </a:prstGeom>
          <a:noFill/>
        </p:spPr>
        <p:txBody>
          <a:bodyPr wrap="square">
            <a:spAutoFit/>
          </a:bodyPr>
          <a:lstStyle/>
          <a:p>
            <a:r>
              <a:rPr lang="en-US" sz="4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10 </a:t>
            </a:r>
            <a:r>
              <a:rPr lang="en-US" sz="4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so that through the church the manifold wisdom of God might now be made known to the rulers and authorities in the heavenly places. </a:t>
            </a:r>
          </a:p>
        </p:txBody>
      </p:sp>
      <p:sp>
        <p:nvSpPr>
          <p:cNvPr id="7" name="Rectangle: Rounded Corners 6">
            <a:extLst>
              <a:ext uri="{FF2B5EF4-FFF2-40B4-BE49-F238E27FC236}">
                <a16:creationId xmlns:a16="http://schemas.microsoft.com/office/drawing/2014/main" id="{934CA6D5-04B7-25C9-38D3-5C6EF7D1AB4E}"/>
              </a:ext>
            </a:extLst>
          </p:cNvPr>
          <p:cNvSpPr/>
          <p:nvPr/>
        </p:nvSpPr>
        <p:spPr>
          <a:xfrm>
            <a:off x="899160" y="3429000"/>
            <a:ext cx="10393680" cy="212365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2" defTabSz="914400">
              <a:lnSpc>
                <a:spcPct val="90000"/>
              </a:lnSpc>
              <a:defRPr/>
            </a:pPr>
            <a:r>
              <a:rPr lang="en-US" sz="4000" b="1" dirty="0">
                <a:solidFill>
                  <a:schemeClr val="bg1"/>
                </a:solidFill>
                <a:latin typeface="Calibri" panose="020F0502020204030204" pitchFamily="34" charset="0"/>
                <a:ea typeface="Calibri" panose="020F0502020204030204" pitchFamily="34" charset="0"/>
                <a:cs typeface="Calibri" panose="020F0502020204030204" pitchFamily="34" charset="0"/>
              </a:rPr>
              <a:t>AMP: multifaceted wisdom of God</a:t>
            </a:r>
          </a:p>
          <a:p>
            <a:pPr lvl="2" defTabSz="914400">
              <a:lnSpc>
                <a:spcPct val="90000"/>
              </a:lnSpc>
              <a:defRPr/>
            </a:pPr>
            <a:r>
              <a:rPr lang="en-US" sz="4000" b="1" dirty="0">
                <a:solidFill>
                  <a:schemeClr val="bg1"/>
                </a:solidFill>
                <a:latin typeface="Calibri" panose="020F0502020204030204" pitchFamily="34" charset="0"/>
                <a:ea typeface="Calibri" panose="020F0502020204030204" pitchFamily="34" charset="0"/>
                <a:cs typeface="Calibri" panose="020F0502020204030204" pitchFamily="34" charset="0"/>
              </a:rPr>
              <a:t> [in all its countless aspects]</a:t>
            </a:r>
          </a:p>
          <a:p>
            <a:pPr lvl="2" defTabSz="914400">
              <a:lnSpc>
                <a:spcPct val="90000"/>
              </a:lnSpc>
              <a:defRPr/>
            </a:pPr>
            <a:r>
              <a:rPr lang="en-US" sz="4000" b="1" dirty="0">
                <a:solidFill>
                  <a:schemeClr val="bg1"/>
                </a:solidFill>
                <a:latin typeface="Calibri" panose="020F0502020204030204" pitchFamily="34" charset="0"/>
                <a:ea typeface="Calibri" panose="020F0502020204030204" pitchFamily="34" charset="0"/>
                <a:cs typeface="Calibri" panose="020F0502020204030204" pitchFamily="34" charset="0"/>
              </a:rPr>
              <a:t>NLT: wisdom in its rich variety </a:t>
            </a:r>
          </a:p>
        </p:txBody>
      </p:sp>
    </p:spTree>
    <p:extLst>
      <p:ext uri="{BB962C8B-B14F-4D97-AF65-F5344CB8AC3E}">
        <p14:creationId xmlns:p14="http://schemas.microsoft.com/office/powerpoint/2010/main" val="1541934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071B01-6903-9287-5075-197F98100356}"/>
            </a:ext>
          </a:extLst>
        </p:cNvPr>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015AB0DD-FD8C-4EF3-F99E-14F426063E5E}"/>
              </a:ext>
            </a:extLst>
          </p:cNvPr>
          <p:cNvSpPr/>
          <p:nvPr/>
        </p:nvSpPr>
        <p:spPr>
          <a:xfrm>
            <a:off x="7589520" y="102979"/>
            <a:ext cx="4126230" cy="673100"/>
          </a:xfrm>
          <a:prstGeom prst="roundRect">
            <a:avLst/>
          </a:prstGeom>
          <a:solidFill>
            <a:srgbClr val="FFFF00"/>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DDC034D-86B4-CB7C-2728-D672626E0E1C}"/>
              </a:ext>
            </a:extLst>
          </p:cNvPr>
          <p:cNvSpPr txBox="1"/>
          <p:nvPr/>
        </p:nvSpPr>
        <p:spPr>
          <a:xfrm>
            <a:off x="1" y="0"/>
            <a:ext cx="12191999" cy="2123658"/>
          </a:xfrm>
          <a:prstGeom prst="rect">
            <a:avLst/>
          </a:prstGeom>
          <a:noFill/>
        </p:spPr>
        <p:txBody>
          <a:bodyPr wrap="square">
            <a:spAutoFit/>
          </a:bodyPr>
          <a:lstStyle/>
          <a:p>
            <a:r>
              <a:rPr lang="en-US" sz="4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10 </a:t>
            </a:r>
            <a:r>
              <a:rPr lang="en-US" sz="4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so that through the church the manifold wisdom of God might now be made known to the rulers and authorities in the heavenly places. </a:t>
            </a:r>
          </a:p>
        </p:txBody>
      </p:sp>
      <p:sp>
        <p:nvSpPr>
          <p:cNvPr id="7" name="Rectangle: Rounded Corners 6">
            <a:extLst>
              <a:ext uri="{FF2B5EF4-FFF2-40B4-BE49-F238E27FC236}">
                <a16:creationId xmlns:a16="http://schemas.microsoft.com/office/drawing/2014/main" id="{708D2718-DA68-9175-9A33-7383DCDCC232}"/>
              </a:ext>
            </a:extLst>
          </p:cNvPr>
          <p:cNvSpPr/>
          <p:nvPr/>
        </p:nvSpPr>
        <p:spPr>
          <a:xfrm>
            <a:off x="175260" y="3429000"/>
            <a:ext cx="11841480" cy="177165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defTabSz="914400">
              <a:lnSpc>
                <a:spcPct val="90000"/>
              </a:lnSpc>
              <a:defRPr/>
            </a:pPr>
            <a:r>
              <a:rPr lang="en-US" sz="3600" b="1" dirty="0">
                <a:solidFill>
                  <a:schemeClr val="bg1"/>
                </a:solidFill>
                <a:latin typeface="Calibri" panose="020F0502020204030204" pitchFamily="34" charset="0"/>
                <a:ea typeface="Calibri" panose="020F0502020204030204" pitchFamily="34" charset="0"/>
                <a:cs typeface="Calibri" panose="020F0502020204030204" pitchFamily="34" charset="0"/>
              </a:rPr>
              <a:t>1. much variegated, marked with a great variety of </a:t>
            </a:r>
            <a:r>
              <a:rPr lang="en-US" sz="3600" b="1" dirty="0" err="1">
                <a:solidFill>
                  <a:schemeClr val="bg1"/>
                </a:solidFill>
                <a:latin typeface="Calibri" panose="020F0502020204030204" pitchFamily="34" charset="0"/>
                <a:ea typeface="Calibri" panose="020F0502020204030204" pitchFamily="34" charset="0"/>
                <a:cs typeface="Calibri" panose="020F0502020204030204" pitchFamily="34" charset="0"/>
              </a:rPr>
              <a:t>colours</a:t>
            </a:r>
            <a:endParaRPr lang="en-US" sz="36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lvl="0" defTabSz="914400">
              <a:lnSpc>
                <a:spcPct val="90000"/>
              </a:lnSpc>
              <a:defRPr/>
            </a:pPr>
            <a:r>
              <a:rPr lang="en-US" sz="3600" b="1" dirty="0">
                <a:solidFill>
                  <a:schemeClr val="bg1"/>
                </a:solidFill>
                <a:latin typeface="Calibri" panose="020F0502020204030204" pitchFamily="34" charset="0"/>
                <a:ea typeface="Calibri" panose="020F0502020204030204" pitchFamily="34" charset="0"/>
                <a:cs typeface="Calibri" panose="020F0502020204030204" pitchFamily="34" charset="0"/>
              </a:rPr>
              <a:t>	a. of cloth or a painting</a:t>
            </a:r>
          </a:p>
          <a:p>
            <a:pPr lvl="0" defTabSz="914400">
              <a:lnSpc>
                <a:spcPct val="90000"/>
              </a:lnSpc>
              <a:defRPr/>
            </a:pPr>
            <a:r>
              <a:rPr lang="en-US" sz="3600" b="1" dirty="0">
                <a:solidFill>
                  <a:schemeClr val="bg1"/>
                </a:solidFill>
                <a:latin typeface="Calibri" panose="020F0502020204030204" pitchFamily="34" charset="0"/>
                <a:ea typeface="Calibri" panose="020F0502020204030204" pitchFamily="34" charset="0"/>
                <a:cs typeface="Calibri" panose="020F0502020204030204" pitchFamily="34" charset="0"/>
              </a:rPr>
              <a:t>2. much varied, manifold</a:t>
            </a:r>
          </a:p>
        </p:txBody>
      </p:sp>
    </p:spTree>
    <p:extLst>
      <p:ext uri="{BB962C8B-B14F-4D97-AF65-F5344CB8AC3E}">
        <p14:creationId xmlns:p14="http://schemas.microsoft.com/office/powerpoint/2010/main" val="1138415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580F36-7AD9-280D-E79D-8546C366F292}"/>
            </a:ext>
          </a:extLst>
        </p:cNvPr>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FB5A433E-F4E0-8C17-58F8-809A2EE932C1}"/>
              </a:ext>
            </a:extLst>
          </p:cNvPr>
          <p:cNvSpPr/>
          <p:nvPr/>
        </p:nvSpPr>
        <p:spPr>
          <a:xfrm>
            <a:off x="7589520" y="102979"/>
            <a:ext cx="4126230" cy="673100"/>
          </a:xfrm>
          <a:prstGeom prst="roundRect">
            <a:avLst/>
          </a:prstGeom>
          <a:solidFill>
            <a:srgbClr val="FFFF00"/>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85B8AAA-418B-6AF8-B6C7-D0427C107547}"/>
              </a:ext>
            </a:extLst>
          </p:cNvPr>
          <p:cNvSpPr txBox="1"/>
          <p:nvPr/>
        </p:nvSpPr>
        <p:spPr>
          <a:xfrm>
            <a:off x="1" y="0"/>
            <a:ext cx="12191999" cy="2123658"/>
          </a:xfrm>
          <a:prstGeom prst="rect">
            <a:avLst/>
          </a:prstGeom>
          <a:noFill/>
        </p:spPr>
        <p:txBody>
          <a:bodyPr wrap="square">
            <a:spAutoFit/>
          </a:bodyPr>
          <a:lstStyle/>
          <a:p>
            <a:r>
              <a:rPr lang="en-US" sz="4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10 </a:t>
            </a:r>
            <a:r>
              <a:rPr lang="en-US" sz="4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so that through the church the manifold wisdom of God might now be made known to the rulers and authorities in the heavenly places. </a:t>
            </a:r>
          </a:p>
        </p:txBody>
      </p:sp>
      <p:sp>
        <p:nvSpPr>
          <p:cNvPr id="7" name="Rectangle: Rounded Corners 6">
            <a:extLst>
              <a:ext uri="{FF2B5EF4-FFF2-40B4-BE49-F238E27FC236}">
                <a16:creationId xmlns:a16="http://schemas.microsoft.com/office/drawing/2014/main" id="{B179B367-AF1D-3C60-D2C0-74E3B72CF8A2}"/>
              </a:ext>
            </a:extLst>
          </p:cNvPr>
          <p:cNvSpPr/>
          <p:nvPr/>
        </p:nvSpPr>
        <p:spPr>
          <a:xfrm>
            <a:off x="175260" y="2537460"/>
            <a:ext cx="11841480" cy="396281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defTabSz="914400">
              <a:lnSpc>
                <a:spcPct val="90000"/>
              </a:lnSpc>
              <a:defRPr/>
            </a:pPr>
            <a:r>
              <a:rPr lang="en-US" sz="3600" b="1" dirty="0">
                <a:solidFill>
                  <a:schemeClr val="bg1"/>
                </a:solidFill>
                <a:latin typeface="Calibri" panose="020F0502020204030204" pitchFamily="34" charset="0"/>
                <a:ea typeface="Calibri" panose="020F0502020204030204" pitchFamily="34" charset="0"/>
                <a:cs typeface="Calibri" panose="020F0502020204030204" pitchFamily="34" charset="0"/>
              </a:rPr>
              <a:t>The Greek word translated “manifold” here was often used in the first century to describe the intricately embroidered patterns found on cloaks worn by the wealthy. </a:t>
            </a:r>
          </a:p>
          <a:p>
            <a:pPr lvl="0" defTabSz="914400">
              <a:lnSpc>
                <a:spcPct val="90000"/>
              </a:lnSpc>
              <a:defRPr/>
            </a:pPr>
            <a:endParaRPr lang="en-US"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lvl="0" defTabSz="914400">
              <a:lnSpc>
                <a:spcPct val="90000"/>
              </a:lnSpc>
              <a:defRPr/>
            </a:pPr>
            <a:r>
              <a:rPr lang="en-US" sz="3600" b="1" dirty="0">
                <a:solidFill>
                  <a:schemeClr val="bg1"/>
                </a:solidFill>
                <a:latin typeface="Calibri" panose="020F0502020204030204" pitchFamily="34" charset="0"/>
                <a:ea typeface="Calibri" panose="020F0502020204030204" pitchFamily="34" charset="0"/>
                <a:cs typeface="Calibri" panose="020F0502020204030204" pitchFamily="34" charset="0"/>
              </a:rPr>
              <a:t>Divine wisdom is incredibly rich, even colorful, similar to the patterns found on these cloaks. Yet God’s glory is even richer, and evidencing it to other creatures displays His magnificence more fully.</a:t>
            </a:r>
          </a:p>
        </p:txBody>
      </p:sp>
    </p:spTree>
    <p:extLst>
      <p:ext uri="{BB962C8B-B14F-4D97-AF65-F5344CB8AC3E}">
        <p14:creationId xmlns:p14="http://schemas.microsoft.com/office/powerpoint/2010/main" val="3581192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C26C4A-D5DF-67DD-107E-043B9E8304F7}"/>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16EF4FE7-4F6D-CD89-E424-7990E573A94A}"/>
              </a:ext>
            </a:extLst>
          </p:cNvPr>
          <p:cNvSpPr txBox="1"/>
          <p:nvPr/>
        </p:nvSpPr>
        <p:spPr>
          <a:xfrm>
            <a:off x="1" y="0"/>
            <a:ext cx="12191999" cy="2123658"/>
          </a:xfrm>
          <a:prstGeom prst="rect">
            <a:avLst/>
          </a:prstGeom>
          <a:noFill/>
        </p:spPr>
        <p:txBody>
          <a:bodyPr wrap="square">
            <a:spAutoFit/>
          </a:bodyPr>
          <a:lstStyle/>
          <a:p>
            <a:r>
              <a:rPr lang="en-US" sz="4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10 </a:t>
            </a:r>
            <a:r>
              <a:rPr lang="en-US" sz="4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so that </a:t>
            </a:r>
            <a:r>
              <a:rPr lang="en-US" sz="4400" b="0" i="0" dirty="0">
                <a:solidFill>
                  <a:srgbClr val="000000"/>
                </a:solidFill>
                <a:effectLst/>
                <a:highlight>
                  <a:srgbClr val="00FFFF"/>
                </a:highlight>
                <a:latin typeface="Calibri" panose="020F0502020204030204" pitchFamily="34" charset="0"/>
                <a:ea typeface="Calibri" panose="020F0502020204030204" pitchFamily="34" charset="0"/>
                <a:cs typeface="Calibri" panose="020F0502020204030204" pitchFamily="34" charset="0"/>
              </a:rPr>
              <a:t>through the church </a:t>
            </a:r>
            <a:r>
              <a:rPr lang="en-US" sz="4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 manifold </a:t>
            </a:r>
            <a:r>
              <a:rPr lang="en-US" sz="4400" b="0" i="0" dirty="0">
                <a:solidFill>
                  <a:srgbClr val="000000"/>
                </a:solidFill>
                <a:effectLst/>
                <a:highlight>
                  <a:srgbClr val="FFFF00"/>
                </a:highlight>
                <a:latin typeface="Calibri" panose="020F0502020204030204" pitchFamily="34" charset="0"/>
                <a:ea typeface="Calibri" panose="020F0502020204030204" pitchFamily="34" charset="0"/>
                <a:cs typeface="Calibri" panose="020F0502020204030204" pitchFamily="34" charset="0"/>
              </a:rPr>
              <a:t>wisdom of God might now be made known </a:t>
            </a:r>
            <a:r>
              <a:rPr lang="en-US" sz="4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to the rulers and authorities in the heavenly places. </a:t>
            </a:r>
          </a:p>
        </p:txBody>
      </p:sp>
    </p:spTree>
    <p:extLst>
      <p:ext uri="{BB962C8B-B14F-4D97-AF65-F5344CB8AC3E}">
        <p14:creationId xmlns:p14="http://schemas.microsoft.com/office/powerpoint/2010/main" val="1587223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2544810-6C47-BC09-48E0-102367211EBF}"/>
              </a:ext>
            </a:extLst>
          </p:cNvPr>
          <p:cNvSpPr txBox="1"/>
          <p:nvPr/>
        </p:nvSpPr>
        <p:spPr>
          <a:xfrm>
            <a:off x="133814" y="99018"/>
            <a:ext cx="7437864" cy="6186309"/>
          </a:xfrm>
          <a:prstGeom prst="rect">
            <a:avLst/>
          </a:prstGeom>
          <a:noFill/>
        </p:spPr>
        <p:txBody>
          <a:bodyPr wrap="square">
            <a:spAutoFit/>
          </a:bodyPr>
          <a:lstStyle/>
          <a:p>
            <a:r>
              <a:rPr lang="en-US" sz="4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7 </a:t>
            </a:r>
            <a:r>
              <a:rPr lang="en-US" sz="4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So God can </a:t>
            </a:r>
            <a:r>
              <a:rPr lang="en-US" sz="4400" b="0" i="0" dirty="0">
                <a:solidFill>
                  <a:srgbClr val="000000"/>
                </a:solidFill>
                <a:effectLst/>
                <a:highlight>
                  <a:srgbClr val="FFFF00"/>
                </a:highlight>
                <a:latin typeface="Calibri" panose="020F0502020204030204" pitchFamily="34" charset="0"/>
                <a:ea typeface="Calibri" panose="020F0502020204030204" pitchFamily="34" charset="0"/>
                <a:cs typeface="Calibri" panose="020F0502020204030204" pitchFamily="34" charset="0"/>
              </a:rPr>
              <a:t>point to us </a:t>
            </a:r>
            <a:r>
              <a:rPr lang="en-US" sz="4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 all future ages </a:t>
            </a:r>
            <a:r>
              <a:rPr lang="en-US" sz="4400" b="0" i="0" dirty="0">
                <a:solidFill>
                  <a:srgbClr val="000000"/>
                </a:solidFill>
                <a:effectLst/>
                <a:highlight>
                  <a:srgbClr val="FFFF00"/>
                </a:highlight>
                <a:latin typeface="Calibri" panose="020F0502020204030204" pitchFamily="34" charset="0"/>
                <a:ea typeface="Calibri" panose="020F0502020204030204" pitchFamily="34" charset="0"/>
                <a:cs typeface="Calibri" panose="020F0502020204030204" pitchFamily="34" charset="0"/>
              </a:rPr>
              <a:t>as examples</a:t>
            </a:r>
            <a:r>
              <a:rPr lang="en-US" sz="4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of the incredible wealth</a:t>
            </a:r>
          </a:p>
          <a:p>
            <a:r>
              <a:rPr lang="en-US" sz="4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4400" b="0" i="0" dirty="0">
                <a:solidFill>
                  <a:srgbClr val="000000"/>
                </a:solidFill>
                <a:effectLst/>
                <a:highlight>
                  <a:srgbClr val="FFFF00"/>
                </a:highlight>
                <a:latin typeface="Calibri" panose="020F0502020204030204" pitchFamily="34" charset="0"/>
                <a:ea typeface="Calibri" panose="020F0502020204030204" pitchFamily="34" charset="0"/>
                <a:cs typeface="Calibri" panose="020F0502020204030204" pitchFamily="34" charset="0"/>
              </a:rPr>
              <a:t>of his grace and kindness</a:t>
            </a:r>
            <a:r>
              <a:rPr lang="en-US" sz="4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toward us, as shown in all he has done for us who are united with Christ Jesus. . . . </a:t>
            </a:r>
          </a:p>
          <a:p>
            <a:endParaRPr lang="en-US" sz="44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r>
              <a:rPr lang="en-US" sz="4400" b="1" baseline="30000" dirty="0">
                <a:solidFill>
                  <a:schemeClr val="bg1"/>
                </a:solidFill>
                <a:latin typeface="Calibri" panose="020F0502020204030204" pitchFamily="34" charset="0"/>
                <a:ea typeface="Calibri" panose="020F0502020204030204" pitchFamily="34" charset="0"/>
                <a:cs typeface="Calibri" panose="020F0502020204030204" pitchFamily="34" charset="0"/>
              </a:rPr>
              <a:t>10</a:t>
            </a:r>
            <a:r>
              <a:rPr lang="en-US" sz="4400" dirty="0">
                <a:solidFill>
                  <a:schemeClr val="bg1"/>
                </a:solidFill>
                <a:latin typeface="Calibri" panose="020F0502020204030204" pitchFamily="34" charset="0"/>
                <a:ea typeface="Calibri" panose="020F0502020204030204" pitchFamily="34" charset="0"/>
                <a:cs typeface="Calibri" panose="020F0502020204030204" pitchFamily="34" charset="0"/>
              </a:rPr>
              <a:t> For we are his workmanship</a:t>
            </a:r>
          </a:p>
        </p:txBody>
      </p:sp>
      <p:sp>
        <p:nvSpPr>
          <p:cNvPr id="3" name="Rectangle: Rounded Corners 2">
            <a:extLst>
              <a:ext uri="{FF2B5EF4-FFF2-40B4-BE49-F238E27FC236}">
                <a16:creationId xmlns:a16="http://schemas.microsoft.com/office/drawing/2014/main" id="{9B286E23-E0A2-2047-3FF7-74E264C3D1E2}"/>
              </a:ext>
            </a:extLst>
          </p:cNvPr>
          <p:cNvSpPr/>
          <p:nvPr/>
        </p:nvSpPr>
        <p:spPr>
          <a:xfrm>
            <a:off x="7571678" y="5073428"/>
            <a:ext cx="4192859" cy="139305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4400" dirty="0">
                <a:latin typeface="Calibri" panose="020F0502020204030204" pitchFamily="34" charset="0"/>
                <a:ea typeface="Calibri" panose="020F0502020204030204" pitchFamily="34" charset="0"/>
                <a:cs typeface="Calibri" panose="020F0502020204030204" pitchFamily="34" charset="0"/>
              </a:rPr>
              <a:t>NIV: handiwork</a:t>
            </a:r>
          </a:p>
          <a:p>
            <a:r>
              <a:rPr lang="en-US" sz="4400" dirty="0">
                <a:latin typeface="Calibri" panose="020F0502020204030204" pitchFamily="34" charset="0"/>
                <a:ea typeface="Calibri" panose="020F0502020204030204" pitchFamily="34" charset="0"/>
                <a:cs typeface="Calibri" panose="020F0502020204030204" pitchFamily="34" charset="0"/>
              </a:rPr>
              <a:t>NLT: masterpiece</a:t>
            </a:r>
            <a:endParaRPr lang="en-US" sz="4400" dirty="0"/>
          </a:p>
        </p:txBody>
      </p:sp>
      <p:sp>
        <p:nvSpPr>
          <p:cNvPr id="7" name="TextBox 6">
            <a:extLst>
              <a:ext uri="{FF2B5EF4-FFF2-40B4-BE49-F238E27FC236}">
                <a16:creationId xmlns:a16="http://schemas.microsoft.com/office/drawing/2014/main" id="{81C04360-3785-29B2-A4E9-A64CE25C5C31}"/>
              </a:ext>
            </a:extLst>
          </p:cNvPr>
          <p:cNvSpPr txBox="1"/>
          <p:nvPr/>
        </p:nvSpPr>
        <p:spPr>
          <a:xfrm>
            <a:off x="7639793" y="215384"/>
            <a:ext cx="4552207" cy="1107996"/>
          </a:xfrm>
          <a:prstGeom prst="rect">
            <a:avLst/>
          </a:prstGeom>
          <a:noFill/>
        </p:spPr>
        <p:txBody>
          <a:bodyPr wrap="square">
            <a:spAutoFit/>
          </a:bodyPr>
          <a:lstStyle/>
          <a:p>
            <a:r>
              <a:rPr lang="en-US" sz="6600" b="1" dirty="0">
                <a:solidFill>
                  <a:schemeClr val="bg1"/>
                </a:solidFill>
              </a:rPr>
              <a:t>Eph 2: 7, 10</a:t>
            </a:r>
          </a:p>
        </p:txBody>
      </p:sp>
    </p:spTree>
    <p:extLst>
      <p:ext uri="{BB962C8B-B14F-4D97-AF65-F5344CB8AC3E}">
        <p14:creationId xmlns:p14="http://schemas.microsoft.com/office/powerpoint/2010/main" val="3809022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96C104-F8DC-5271-DEF0-1C940C23D02B}"/>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A55B8DC1-1BD5-387D-F926-C5821C28CA08}"/>
              </a:ext>
            </a:extLst>
          </p:cNvPr>
          <p:cNvSpPr txBox="1"/>
          <p:nvPr/>
        </p:nvSpPr>
        <p:spPr>
          <a:xfrm>
            <a:off x="1" y="0"/>
            <a:ext cx="12191999" cy="3477875"/>
          </a:xfrm>
          <a:prstGeom prst="rect">
            <a:avLst/>
          </a:prstGeom>
          <a:noFill/>
        </p:spPr>
        <p:txBody>
          <a:bodyPr wrap="square">
            <a:spAutoFit/>
          </a:bodyPr>
          <a:lstStyle/>
          <a:p>
            <a:r>
              <a:rPr lang="en-US" sz="4400" b="1" i="0" baseline="30000" dirty="0">
                <a:solidFill>
                  <a:schemeClr val="bg1">
                    <a:lumMod val="65000"/>
                  </a:schemeClr>
                </a:solidFill>
                <a:effectLst/>
                <a:latin typeface="Calibri" panose="020F0502020204030204" pitchFamily="34" charset="0"/>
                <a:ea typeface="Calibri" panose="020F0502020204030204" pitchFamily="34" charset="0"/>
                <a:cs typeface="Calibri" panose="020F0502020204030204" pitchFamily="34" charset="0"/>
              </a:rPr>
              <a:t>10 </a:t>
            </a:r>
            <a:r>
              <a:rPr lang="en-US" sz="4400" b="0" i="0" dirty="0">
                <a:solidFill>
                  <a:schemeClr val="bg1">
                    <a:lumMod val="65000"/>
                  </a:schemeClr>
                </a:solidFill>
                <a:effectLst/>
                <a:latin typeface="Calibri" panose="020F0502020204030204" pitchFamily="34" charset="0"/>
                <a:ea typeface="Calibri" panose="020F0502020204030204" pitchFamily="34" charset="0"/>
                <a:cs typeface="Calibri" panose="020F0502020204030204" pitchFamily="34" charset="0"/>
              </a:rPr>
              <a:t>so that through the church the manifold wisdom of God might now be made known to the rulers and authorities in the heavenly places. </a:t>
            </a:r>
            <a:r>
              <a:rPr lang="en-US" sz="4400" b="1" baseline="30000" dirty="0">
                <a:solidFill>
                  <a:srgbClr val="000000"/>
                </a:solidFill>
                <a:latin typeface="Calibri" panose="020F0502020204030204" pitchFamily="34" charset="0"/>
                <a:ea typeface="Calibri" panose="020F0502020204030204" pitchFamily="34" charset="0"/>
                <a:cs typeface="Calibri" panose="020F0502020204030204" pitchFamily="34" charset="0"/>
              </a:rPr>
              <a:t>11 </a:t>
            </a:r>
            <a:r>
              <a:rPr lang="en-US" sz="4400" dirty="0">
                <a:solidFill>
                  <a:srgbClr val="000000"/>
                </a:solidFill>
                <a:latin typeface="Calibri" panose="020F0502020204030204" pitchFamily="34" charset="0"/>
                <a:ea typeface="Calibri" panose="020F0502020204030204" pitchFamily="34" charset="0"/>
                <a:cs typeface="Calibri" panose="020F0502020204030204" pitchFamily="34" charset="0"/>
              </a:rPr>
              <a:t>This was according to the eternal purpose that he has realized in Christ Jesus our Lord, </a:t>
            </a:r>
            <a:endParaRPr lang="en-US" sz="4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F8EDD833-A28B-97F9-8730-C21AEC8589FA}"/>
              </a:ext>
            </a:extLst>
          </p:cNvPr>
          <p:cNvSpPr txBox="1"/>
          <p:nvPr/>
        </p:nvSpPr>
        <p:spPr>
          <a:xfrm>
            <a:off x="0" y="5509200"/>
            <a:ext cx="12192000" cy="1311128"/>
          </a:xfrm>
          <a:prstGeom prst="rect">
            <a:avLst/>
          </a:prstGeom>
          <a:noFill/>
        </p:spPr>
        <p:txBody>
          <a:bodyPr wrap="square">
            <a:spAutoFit/>
          </a:bodyPr>
          <a:lstStyle/>
          <a:p>
            <a:pPr algn="ctr">
              <a:lnSpc>
                <a:spcPct val="90000"/>
              </a:lnSpc>
            </a:pPr>
            <a:r>
              <a:rPr lang="en-US" sz="4400" dirty="0">
                <a:latin typeface="ADLaM Display" panose="02010000000000000000" pitchFamily="2" charset="0"/>
                <a:ea typeface="ADLaM Display" panose="02010000000000000000" pitchFamily="2" charset="0"/>
                <a:cs typeface="ADLaM Display" panose="02010000000000000000" pitchFamily="2" charset="0"/>
              </a:rPr>
              <a:t>The Church was Established</a:t>
            </a:r>
          </a:p>
          <a:p>
            <a:pPr algn="ctr">
              <a:lnSpc>
                <a:spcPct val="90000"/>
              </a:lnSpc>
            </a:pPr>
            <a:r>
              <a:rPr lang="en-US" sz="4400" dirty="0">
                <a:latin typeface="ADLaM Display" panose="02010000000000000000" pitchFamily="2" charset="0"/>
                <a:ea typeface="ADLaM Display" panose="02010000000000000000" pitchFamily="2" charset="0"/>
                <a:cs typeface="ADLaM Display" panose="02010000000000000000" pitchFamily="2" charset="0"/>
              </a:rPr>
              <a:t> to Display God’s Wisdom</a:t>
            </a:r>
            <a:endParaRPr lang="en-US" sz="4000" dirty="0">
              <a:effectLst/>
              <a:latin typeface="ADLaM Display" panose="02010000000000000000" pitchFamily="2" charset="0"/>
              <a:ea typeface="ADLaM Display" panose="02010000000000000000" pitchFamily="2" charset="0"/>
              <a:cs typeface="ADLaM Display" panose="02010000000000000000" pitchFamily="2" charset="0"/>
            </a:endParaRPr>
          </a:p>
        </p:txBody>
      </p:sp>
    </p:spTree>
    <p:extLst>
      <p:ext uri="{BB962C8B-B14F-4D97-AF65-F5344CB8AC3E}">
        <p14:creationId xmlns:p14="http://schemas.microsoft.com/office/powerpoint/2010/main" val="1043429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A51642-FE51-181D-AA20-929E4EC87F7B}"/>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2EA39582-1C52-1F75-8643-86FDDC3FFA2A}"/>
              </a:ext>
            </a:extLst>
          </p:cNvPr>
          <p:cNvSpPr txBox="1"/>
          <p:nvPr/>
        </p:nvSpPr>
        <p:spPr>
          <a:xfrm>
            <a:off x="1" y="0"/>
            <a:ext cx="12191999" cy="6186309"/>
          </a:xfrm>
          <a:prstGeom prst="rect">
            <a:avLst/>
          </a:prstGeom>
          <a:noFill/>
        </p:spPr>
        <p:txBody>
          <a:bodyPr wrap="square">
            <a:spAutoFit/>
          </a:bodyPr>
          <a:lstStyle/>
          <a:p>
            <a:r>
              <a:rPr lang="en-US" sz="4400" b="1" i="0" baseline="30000" dirty="0">
                <a:solidFill>
                  <a:schemeClr val="bg1">
                    <a:lumMod val="65000"/>
                  </a:schemeClr>
                </a:solidFill>
                <a:effectLst/>
                <a:latin typeface="Calibri" panose="020F0502020204030204" pitchFamily="34" charset="0"/>
                <a:ea typeface="Calibri" panose="020F0502020204030204" pitchFamily="34" charset="0"/>
                <a:cs typeface="Calibri" panose="020F0502020204030204" pitchFamily="34" charset="0"/>
              </a:rPr>
              <a:t>10 </a:t>
            </a:r>
            <a:r>
              <a:rPr lang="en-US" sz="4400" b="0" i="0" dirty="0">
                <a:solidFill>
                  <a:schemeClr val="bg1">
                    <a:lumMod val="65000"/>
                  </a:schemeClr>
                </a:solidFill>
                <a:effectLst/>
                <a:latin typeface="Calibri" panose="020F0502020204030204" pitchFamily="34" charset="0"/>
                <a:ea typeface="Calibri" panose="020F0502020204030204" pitchFamily="34" charset="0"/>
                <a:cs typeface="Calibri" panose="020F0502020204030204" pitchFamily="34" charset="0"/>
              </a:rPr>
              <a:t>so that through the church the manifold wisdom of God might now be made known to the rulers and authorities in the heavenly places. </a:t>
            </a:r>
            <a:r>
              <a:rPr lang="en-US" sz="4400" b="1" baseline="30000" dirty="0">
                <a:solidFill>
                  <a:schemeClr val="bg1">
                    <a:lumMod val="65000"/>
                  </a:schemeClr>
                </a:solidFill>
                <a:latin typeface="Calibri" panose="020F0502020204030204" pitchFamily="34" charset="0"/>
                <a:ea typeface="Calibri" panose="020F0502020204030204" pitchFamily="34" charset="0"/>
                <a:cs typeface="Calibri" panose="020F0502020204030204" pitchFamily="34" charset="0"/>
              </a:rPr>
              <a:t>11 </a:t>
            </a:r>
            <a:r>
              <a:rPr lang="en-US" sz="4400" dirty="0">
                <a:solidFill>
                  <a:schemeClr val="bg1">
                    <a:lumMod val="65000"/>
                  </a:schemeClr>
                </a:solidFill>
                <a:latin typeface="Calibri" panose="020F0502020204030204" pitchFamily="34" charset="0"/>
                <a:ea typeface="Calibri" panose="020F0502020204030204" pitchFamily="34" charset="0"/>
                <a:cs typeface="Calibri" panose="020F0502020204030204" pitchFamily="34" charset="0"/>
              </a:rPr>
              <a:t>This was according to the eternal purpose that he has realized </a:t>
            </a:r>
            <a:r>
              <a:rPr lang="en-US" sz="4400" dirty="0">
                <a:latin typeface="Calibri" panose="020F0502020204030204" pitchFamily="34" charset="0"/>
                <a:ea typeface="Calibri" panose="020F0502020204030204" pitchFamily="34" charset="0"/>
                <a:cs typeface="Calibri" panose="020F0502020204030204" pitchFamily="34" charset="0"/>
              </a:rPr>
              <a:t>in Christ Jesus our Lord, </a:t>
            </a:r>
            <a:r>
              <a:rPr lang="en-US" sz="4400" b="1" baseline="30000" dirty="0">
                <a:solidFill>
                  <a:srgbClr val="000000"/>
                </a:solidFill>
                <a:latin typeface="Calibri" panose="020F0502020204030204" pitchFamily="34" charset="0"/>
                <a:ea typeface="Calibri" panose="020F0502020204030204" pitchFamily="34" charset="0"/>
                <a:cs typeface="Calibri" panose="020F0502020204030204" pitchFamily="34" charset="0"/>
              </a:rPr>
              <a:t>12 </a:t>
            </a:r>
            <a:r>
              <a:rPr lang="en-US" sz="4400" dirty="0">
                <a:solidFill>
                  <a:srgbClr val="000000"/>
                </a:solidFill>
                <a:latin typeface="Calibri" panose="020F0502020204030204" pitchFamily="34" charset="0"/>
                <a:ea typeface="Calibri" panose="020F0502020204030204" pitchFamily="34" charset="0"/>
                <a:cs typeface="Calibri" panose="020F0502020204030204" pitchFamily="34" charset="0"/>
              </a:rPr>
              <a:t>in whom we have boldness and access with confidence through our faith in him. </a:t>
            </a:r>
            <a:r>
              <a:rPr lang="en-US" sz="4400" b="1" baseline="30000" dirty="0">
                <a:solidFill>
                  <a:srgbClr val="000000"/>
                </a:solidFill>
                <a:latin typeface="Calibri" panose="020F0502020204030204" pitchFamily="34" charset="0"/>
                <a:ea typeface="Calibri" panose="020F0502020204030204" pitchFamily="34" charset="0"/>
                <a:cs typeface="Calibri" panose="020F0502020204030204" pitchFamily="34" charset="0"/>
              </a:rPr>
              <a:t>13 </a:t>
            </a:r>
            <a:r>
              <a:rPr lang="en-US" sz="4400" dirty="0">
                <a:solidFill>
                  <a:srgbClr val="000000"/>
                </a:solidFill>
                <a:latin typeface="Calibri" panose="020F0502020204030204" pitchFamily="34" charset="0"/>
                <a:ea typeface="Calibri" panose="020F0502020204030204" pitchFamily="34" charset="0"/>
                <a:cs typeface="Calibri" panose="020F0502020204030204" pitchFamily="34" charset="0"/>
              </a:rPr>
              <a:t>So I ask you not to lose heart over what I am suffering for you, which is your glory.</a:t>
            </a:r>
          </a:p>
          <a:p>
            <a:pPr algn="l">
              <a:buNone/>
            </a:pPr>
            <a:endParaRPr lang="en-US" sz="4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2BC85971-ADFE-7367-E654-3EDFF57A5042}"/>
              </a:ext>
            </a:extLst>
          </p:cNvPr>
          <p:cNvSpPr txBox="1"/>
          <p:nvPr/>
        </p:nvSpPr>
        <p:spPr>
          <a:xfrm>
            <a:off x="0" y="5509200"/>
            <a:ext cx="12192000" cy="1311128"/>
          </a:xfrm>
          <a:prstGeom prst="rect">
            <a:avLst/>
          </a:prstGeom>
          <a:noFill/>
        </p:spPr>
        <p:txBody>
          <a:bodyPr wrap="square">
            <a:spAutoFit/>
          </a:bodyPr>
          <a:lstStyle/>
          <a:p>
            <a:pPr algn="ctr">
              <a:lnSpc>
                <a:spcPct val="90000"/>
              </a:lnSpc>
            </a:pPr>
            <a:r>
              <a:rPr lang="en-US" sz="4400" dirty="0">
                <a:latin typeface="ADLaM Display" panose="02010000000000000000" pitchFamily="2" charset="0"/>
                <a:ea typeface="ADLaM Display" panose="02010000000000000000" pitchFamily="2" charset="0"/>
                <a:cs typeface="ADLaM Display" panose="02010000000000000000" pitchFamily="2" charset="0"/>
              </a:rPr>
              <a:t>In Christ, We Have Bold </a:t>
            </a:r>
          </a:p>
          <a:p>
            <a:pPr algn="ctr">
              <a:lnSpc>
                <a:spcPct val="90000"/>
              </a:lnSpc>
            </a:pPr>
            <a:r>
              <a:rPr lang="en-US" sz="4400" dirty="0">
                <a:latin typeface="ADLaM Display" panose="02010000000000000000" pitchFamily="2" charset="0"/>
                <a:ea typeface="ADLaM Display" panose="02010000000000000000" pitchFamily="2" charset="0"/>
                <a:cs typeface="ADLaM Display" panose="02010000000000000000" pitchFamily="2" charset="0"/>
              </a:rPr>
              <a:t>and Confident Access to God</a:t>
            </a:r>
            <a:endParaRPr lang="en-US" sz="4000" dirty="0">
              <a:effectLst/>
              <a:latin typeface="ADLaM Display" panose="02010000000000000000" pitchFamily="2" charset="0"/>
              <a:ea typeface="ADLaM Display" panose="02010000000000000000" pitchFamily="2" charset="0"/>
              <a:cs typeface="ADLaM Display" panose="02010000000000000000" pitchFamily="2" charset="0"/>
            </a:endParaRPr>
          </a:p>
        </p:txBody>
      </p:sp>
    </p:spTree>
    <p:extLst>
      <p:ext uri="{BB962C8B-B14F-4D97-AF65-F5344CB8AC3E}">
        <p14:creationId xmlns:p14="http://schemas.microsoft.com/office/powerpoint/2010/main" val="375011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9E883F-0747-DADD-F719-D03DDE348CAF}"/>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EDB6DD57-C5E5-F4EF-C316-20476CF4E117}"/>
              </a:ext>
            </a:extLst>
          </p:cNvPr>
          <p:cNvSpPr txBox="1"/>
          <p:nvPr/>
        </p:nvSpPr>
        <p:spPr>
          <a:xfrm>
            <a:off x="0" y="0"/>
            <a:ext cx="11132820" cy="2674450"/>
          </a:xfrm>
          <a:prstGeom prst="rect">
            <a:avLst/>
          </a:prstGeom>
          <a:noFill/>
        </p:spPr>
        <p:txBody>
          <a:bodyPr wrap="square">
            <a:spAutoFit/>
          </a:bodyPr>
          <a:lstStyle/>
          <a:p>
            <a:pPr marL="228600" marR="0">
              <a:lnSpc>
                <a:spcPct val="107000"/>
              </a:lnSpc>
              <a:buNone/>
            </a:pPr>
            <a:r>
              <a:rPr lang="en-US" sz="4000" b="1" dirty="0">
                <a:solidFill>
                  <a:schemeClr val="bg1"/>
                </a:solidFill>
                <a:effectLst>
                  <a:glow rad="127000">
                    <a:schemeClr val="tx1"/>
                  </a:glow>
                </a:effectLst>
                <a:latin typeface="Arial Rounded MT Bold" panose="020F0704030504030204" pitchFamily="34" charset="0"/>
                <a:ea typeface="Calibri" panose="020F0502020204030204" pitchFamily="34" charset="0"/>
                <a:cs typeface="Arial" panose="020B0604020202020204" pitchFamily="34" charset="0"/>
              </a:rPr>
              <a:t>Truth</a:t>
            </a:r>
            <a:r>
              <a:rPr lang="en-US" sz="4000" dirty="0">
                <a:solidFill>
                  <a:schemeClr val="bg1"/>
                </a:solidFill>
                <a:effectLst>
                  <a:glow rad="127000">
                    <a:schemeClr val="tx1"/>
                  </a:glow>
                </a:effectLst>
                <a:latin typeface="Arial Rounded MT Bold" panose="020F0704030504030204" pitchFamily="34" charset="0"/>
                <a:ea typeface="Calibri" panose="020F0502020204030204" pitchFamily="34" charset="0"/>
                <a:cs typeface="Arial" panose="020B0604020202020204" pitchFamily="34" charset="0"/>
              </a:rPr>
              <a:t>:   Our unity, confidence, and perseverance are part of </a:t>
            </a:r>
          </a:p>
          <a:p>
            <a:pPr marL="228600" marR="0">
              <a:lnSpc>
                <a:spcPct val="107000"/>
              </a:lnSpc>
              <a:buNone/>
            </a:pPr>
            <a:r>
              <a:rPr lang="en-US" sz="4000" dirty="0">
                <a:solidFill>
                  <a:schemeClr val="bg1"/>
                </a:solidFill>
                <a:effectLst>
                  <a:glow rad="127000">
                    <a:schemeClr val="tx1"/>
                  </a:glow>
                </a:effectLst>
                <a:latin typeface="Arial Rounded MT Bold" panose="020F0704030504030204" pitchFamily="34" charset="0"/>
                <a:ea typeface="Calibri" panose="020F0502020204030204" pitchFamily="34" charset="0"/>
                <a:cs typeface="Arial" panose="020B0604020202020204" pitchFamily="34" charset="0"/>
              </a:rPr>
              <a:t>God’s cosmic display</a:t>
            </a:r>
          </a:p>
          <a:p>
            <a:pPr marL="228600" marR="0">
              <a:lnSpc>
                <a:spcPct val="107000"/>
              </a:lnSpc>
              <a:buNone/>
            </a:pPr>
            <a:r>
              <a:rPr lang="en-US" sz="4000" dirty="0">
                <a:solidFill>
                  <a:schemeClr val="bg1"/>
                </a:solidFill>
                <a:effectLst>
                  <a:glow rad="127000">
                    <a:schemeClr val="tx1"/>
                  </a:glow>
                </a:effectLst>
                <a:latin typeface="Arial Rounded MT Bold" panose="020F0704030504030204" pitchFamily="34" charset="0"/>
                <a:ea typeface="Calibri" panose="020F0502020204030204" pitchFamily="34" charset="0"/>
                <a:cs typeface="Arial" panose="020B0604020202020204" pitchFamily="34" charset="0"/>
              </a:rPr>
              <a:t> of His wisdom.</a:t>
            </a:r>
          </a:p>
        </p:txBody>
      </p:sp>
      <p:sp>
        <p:nvSpPr>
          <p:cNvPr id="4" name="TextBox 3">
            <a:extLst>
              <a:ext uri="{FF2B5EF4-FFF2-40B4-BE49-F238E27FC236}">
                <a16:creationId xmlns:a16="http://schemas.microsoft.com/office/drawing/2014/main" id="{26F21CCE-BC81-9EC9-CDF5-665E76839540}"/>
              </a:ext>
            </a:extLst>
          </p:cNvPr>
          <p:cNvSpPr txBox="1"/>
          <p:nvPr/>
        </p:nvSpPr>
        <p:spPr>
          <a:xfrm>
            <a:off x="1577340" y="4842193"/>
            <a:ext cx="10614660" cy="2015808"/>
          </a:xfrm>
          <a:prstGeom prst="rect">
            <a:avLst/>
          </a:prstGeom>
          <a:noFill/>
        </p:spPr>
        <p:txBody>
          <a:bodyPr wrap="square">
            <a:spAutoFit/>
          </a:bodyPr>
          <a:lstStyle/>
          <a:p>
            <a:pPr marL="228600" marR="0" algn="r">
              <a:lnSpc>
                <a:spcPct val="107000"/>
              </a:lnSpc>
              <a:buNone/>
            </a:pPr>
            <a:r>
              <a:rPr lang="en-US" sz="4000" b="1" dirty="0">
                <a:solidFill>
                  <a:schemeClr val="bg1"/>
                </a:solidFill>
                <a:effectLst>
                  <a:glow rad="127000">
                    <a:schemeClr val="tx1"/>
                  </a:glow>
                </a:effectLst>
                <a:latin typeface="Arial Rounded MT Bold" panose="020F0704030504030204" pitchFamily="34" charset="0"/>
                <a:ea typeface="Calibri" panose="020F0502020204030204" pitchFamily="34" charset="0"/>
                <a:cs typeface="Arial" panose="020B0604020202020204" pitchFamily="34" charset="0"/>
              </a:rPr>
              <a:t>Implication</a:t>
            </a:r>
            <a:r>
              <a:rPr lang="en-US" sz="4000" dirty="0">
                <a:solidFill>
                  <a:schemeClr val="bg1"/>
                </a:solidFill>
                <a:effectLst>
                  <a:glow rad="127000">
                    <a:schemeClr val="tx1"/>
                  </a:glow>
                </a:effectLst>
                <a:latin typeface="Arial Rounded MT Bold" panose="020F0704030504030204" pitchFamily="34" charset="0"/>
                <a:ea typeface="Calibri" panose="020F0502020204030204" pitchFamily="34" charset="0"/>
                <a:cs typeface="Arial" panose="020B0604020202020204" pitchFamily="34" charset="0"/>
              </a:rPr>
              <a:t>:	Don’t</a:t>
            </a:r>
          </a:p>
          <a:p>
            <a:pPr marL="228600" marR="0" algn="r">
              <a:lnSpc>
                <a:spcPct val="107000"/>
              </a:lnSpc>
              <a:buNone/>
            </a:pPr>
            <a:r>
              <a:rPr lang="en-US" sz="4000" dirty="0">
                <a:solidFill>
                  <a:schemeClr val="bg1"/>
                </a:solidFill>
                <a:effectLst>
                  <a:glow rad="127000">
                    <a:schemeClr val="tx1"/>
                  </a:glow>
                </a:effectLst>
                <a:latin typeface="Arial Rounded MT Bold" panose="020F0704030504030204" pitchFamily="34" charset="0"/>
                <a:ea typeface="Calibri" panose="020F0502020204030204" pitchFamily="34" charset="0"/>
                <a:cs typeface="Arial" panose="020B0604020202020204" pitchFamily="34" charset="0"/>
              </a:rPr>
              <a:t> lose heart—your role </a:t>
            </a:r>
          </a:p>
          <a:p>
            <a:pPr marL="228600" marR="0" algn="r">
              <a:lnSpc>
                <a:spcPct val="107000"/>
              </a:lnSpc>
              <a:buNone/>
            </a:pPr>
            <a:r>
              <a:rPr lang="en-US" sz="4000" dirty="0">
                <a:solidFill>
                  <a:schemeClr val="bg1"/>
                </a:solidFill>
                <a:effectLst>
                  <a:glow rad="127000">
                    <a:schemeClr val="tx1"/>
                  </a:glow>
                </a:effectLst>
                <a:latin typeface="Arial Rounded MT Bold" panose="020F0704030504030204" pitchFamily="34" charset="0"/>
                <a:ea typeface="Calibri" panose="020F0502020204030204" pitchFamily="34" charset="0"/>
                <a:cs typeface="Arial" panose="020B0604020202020204" pitchFamily="34" charset="0"/>
              </a:rPr>
              <a:t>matters in heaven’s story.</a:t>
            </a:r>
          </a:p>
        </p:txBody>
      </p:sp>
    </p:spTree>
    <p:extLst>
      <p:ext uri="{BB962C8B-B14F-4D97-AF65-F5344CB8AC3E}">
        <p14:creationId xmlns:p14="http://schemas.microsoft.com/office/powerpoint/2010/main" val="1045202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white dock on a body of water&#10;&#10;AI-generated content may be incorrect.">
            <a:extLst>
              <a:ext uri="{FF2B5EF4-FFF2-40B4-BE49-F238E27FC236}">
                <a16:creationId xmlns:a16="http://schemas.microsoft.com/office/drawing/2014/main" id="{151430EA-973A-334B-C62A-9343184F8E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167594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864D08-6D45-1D0A-B07F-1300ECD9CA38}"/>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45F2D46F-B138-255B-B403-EF26655D89BD}"/>
              </a:ext>
            </a:extLst>
          </p:cNvPr>
          <p:cNvSpPr txBox="1"/>
          <p:nvPr/>
        </p:nvSpPr>
        <p:spPr>
          <a:xfrm>
            <a:off x="266700" y="302107"/>
            <a:ext cx="11303000" cy="5977983"/>
          </a:xfrm>
          <a:prstGeom prst="rect">
            <a:avLst/>
          </a:prstGeom>
          <a:noFill/>
        </p:spPr>
        <p:txBody>
          <a:bodyPr wrap="square">
            <a:spAutoFit/>
          </a:bodyPr>
          <a:lstStyle/>
          <a:p>
            <a:pPr marL="914400" marR="0" indent="-914400">
              <a:lnSpc>
                <a:spcPct val="107000"/>
              </a:lnSpc>
              <a:buNone/>
              <a:tabLst>
                <a:tab pos="457200" algn="l"/>
              </a:tabLst>
            </a:pPr>
            <a:r>
              <a:rPr lang="en-US" sz="4000" dirty="0">
                <a:latin typeface="ADLaM Display" panose="02010000000000000000" pitchFamily="2" charset="0"/>
                <a:ea typeface="ADLaM Display" panose="02010000000000000000" pitchFamily="2" charset="0"/>
                <a:cs typeface="ADLaM Display" panose="02010000000000000000" pitchFamily="2" charset="0"/>
              </a:rPr>
              <a:t>Q:	</a:t>
            </a:r>
            <a:r>
              <a:rPr lang="en-US" sz="4000" dirty="0">
                <a:effectLst/>
                <a:latin typeface="ADLaM Display" panose="02010000000000000000" pitchFamily="2" charset="0"/>
                <a:ea typeface="ADLaM Display" panose="02010000000000000000" pitchFamily="2" charset="0"/>
                <a:cs typeface="ADLaM Display" panose="02010000000000000000" pitchFamily="2" charset="0"/>
              </a:rPr>
              <a:t>How do you begin to live out a purpose that was once hidden for ages, revealed through Christ, and now entrusted to the Church to display to the world?</a:t>
            </a:r>
          </a:p>
          <a:p>
            <a:pPr marL="914400" marR="0" indent="-914400">
              <a:lnSpc>
                <a:spcPct val="107000"/>
              </a:lnSpc>
              <a:buNone/>
              <a:tabLst>
                <a:tab pos="457200" algn="l"/>
              </a:tabLst>
            </a:pPr>
            <a:endParaRPr lang="en-US" sz="4000" dirty="0">
              <a:latin typeface="ADLaM Display" panose="02010000000000000000" pitchFamily="2" charset="0"/>
              <a:ea typeface="ADLaM Display" panose="02010000000000000000" pitchFamily="2" charset="0"/>
              <a:cs typeface="ADLaM Display" panose="02010000000000000000" pitchFamily="2" charset="0"/>
            </a:endParaRPr>
          </a:p>
          <a:p>
            <a:pPr marL="914400" marR="0" indent="-914400">
              <a:lnSpc>
                <a:spcPct val="107000"/>
              </a:lnSpc>
              <a:buNone/>
              <a:tabLst>
                <a:tab pos="457200" algn="l"/>
              </a:tabLst>
            </a:pPr>
            <a:r>
              <a:rPr lang="en-US" sz="4000" dirty="0">
                <a:solidFill>
                  <a:srgbClr val="FFFF00"/>
                </a:solidFill>
                <a:effectLst/>
                <a:latin typeface="ADLaM Display" panose="02010000000000000000" pitchFamily="2" charset="0"/>
                <a:ea typeface="ADLaM Display" panose="02010000000000000000" pitchFamily="2" charset="0"/>
                <a:cs typeface="ADLaM Display" panose="02010000000000000000" pitchFamily="2" charset="0"/>
              </a:rPr>
              <a:t>A:	We live out God’s revealed purpose by receiving it humbly, serving it faithfully, and displaying it boldly through the Church</a:t>
            </a:r>
            <a:endParaRPr lang="en-US" sz="3600" dirty="0">
              <a:solidFill>
                <a:srgbClr val="FFFF00"/>
              </a:solidFill>
              <a:effectLst/>
              <a:latin typeface="ADLaM Display" panose="02010000000000000000" pitchFamily="2" charset="0"/>
              <a:ea typeface="ADLaM Display" panose="02010000000000000000" pitchFamily="2" charset="0"/>
              <a:cs typeface="ADLaM Display" panose="02010000000000000000" pitchFamily="2" charset="0"/>
            </a:endParaRPr>
          </a:p>
        </p:txBody>
      </p:sp>
      <p:sp>
        <p:nvSpPr>
          <p:cNvPr id="2" name="TextBox 1">
            <a:extLst>
              <a:ext uri="{FF2B5EF4-FFF2-40B4-BE49-F238E27FC236}">
                <a16:creationId xmlns:a16="http://schemas.microsoft.com/office/drawing/2014/main" id="{F6546D5C-1DE5-2B4F-DF62-DFE7B363C5F8}"/>
              </a:ext>
            </a:extLst>
          </p:cNvPr>
          <p:cNvSpPr txBox="1"/>
          <p:nvPr/>
        </p:nvSpPr>
        <p:spPr>
          <a:xfrm>
            <a:off x="2231229" y="4869345"/>
            <a:ext cx="5448300" cy="708848"/>
          </a:xfrm>
          <a:prstGeom prst="rect">
            <a:avLst/>
          </a:prstGeom>
          <a:noFill/>
        </p:spPr>
        <p:txBody>
          <a:bodyPr wrap="square">
            <a:spAutoFit/>
          </a:bodyPr>
          <a:lstStyle/>
          <a:p>
            <a:pPr marL="914400" marR="0" indent="-914400">
              <a:lnSpc>
                <a:spcPct val="107000"/>
              </a:lnSpc>
              <a:buNone/>
              <a:tabLst>
                <a:tab pos="457200" algn="l"/>
              </a:tabLst>
            </a:pPr>
            <a:r>
              <a:rPr lang="en-US" sz="4000" dirty="0">
                <a:solidFill>
                  <a:srgbClr val="FFFF00"/>
                </a:solidFill>
                <a:effectLst/>
                <a:latin typeface="ADLaM Display" panose="02010000000000000000" pitchFamily="2" charset="0"/>
                <a:ea typeface="ADLaM Display" panose="02010000000000000000" pitchFamily="2" charset="0"/>
                <a:cs typeface="ADLaM Display" panose="02010000000000000000" pitchFamily="2" charset="0"/>
              </a:rPr>
              <a:t>displaying it boldly</a:t>
            </a:r>
            <a:endParaRPr lang="en-US" sz="3600" dirty="0">
              <a:solidFill>
                <a:srgbClr val="FFFF00"/>
              </a:solidFill>
              <a:effectLst/>
              <a:latin typeface="ADLaM Display" panose="02010000000000000000" pitchFamily="2" charset="0"/>
              <a:ea typeface="ADLaM Display" panose="02010000000000000000" pitchFamily="2" charset="0"/>
              <a:cs typeface="ADLaM Display" panose="02010000000000000000" pitchFamily="2" charset="0"/>
            </a:endParaRPr>
          </a:p>
        </p:txBody>
      </p:sp>
    </p:spTree>
    <p:extLst>
      <p:ext uri="{BB962C8B-B14F-4D97-AF65-F5344CB8AC3E}">
        <p14:creationId xmlns:p14="http://schemas.microsoft.com/office/powerpoint/2010/main" val="3347753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fade">
                                      <p:cBhvr>
                                        <p:cTn id="10"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890178-42DA-1A3D-780F-5C0D8EA31E17}"/>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97AB6319-CC60-3E1A-8148-298AB9FF32D6}"/>
              </a:ext>
            </a:extLst>
          </p:cNvPr>
          <p:cNvSpPr txBox="1"/>
          <p:nvPr/>
        </p:nvSpPr>
        <p:spPr>
          <a:xfrm>
            <a:off x="333849" y="2745254"/>
            <a:ext cx="2820831" cy="1367490"/>
          </a:xfrm>
          <a:prstGeom prst="rect">
            <a:avLst/>
          </a:prstGeom>
          <a:noFill/>
        </p:spPr>
        <p:txBody>
          <a:bodyPr wrap="square">
            <a:spAutoFit/>
          </a:bodyPr>
          <a:lstStyle/>
          <a:p>
            <a:pPr marR="0" algn="ctr">
              <a:lnSpc>
                <a:spcPct val="107000"/>
              </a:lnSpc>
              <a:buNone/>
              <a:tabLst>
                <a:tab pos="457200" algn="l"/>
              </a:tabLst>
            </a:pPr>
            <a:r>
              <a:rPr lang="en-US" sz="4000" dirty="0">
                <a:solidFill>
                  <a:srgbClr val="FFFF00"/>
                </a:solidFill>
                <a:effectLst/>
                <a:latin typeface="ADLaM Display" panose="02010000000000000000" pitchFamily="2" charset="0"/>
                <a:ea typeface="ADLaM Display" panose="02010000000000000000" pitchFamily="2" charset="0"/>
                <a:cs typeface="ADLaM Display" panose="02010000000000000000" pitchFamily="2" charset="0"/>
              </a:rPr>
              <a:t>displaying it boldly</a:t>
            </a:r>
            <a:endParaRPr lang="en-US" sz="3600" dirty="0">
              <a:solidFill>
                <a:srgbClr val="FFFF00"/>
              </a:solidFill>
              <a:effectLst/>
              <a:latin typeface="ADLaM Display" panose="02010000000000000000" pitchFamily="2" charset="0"/>
              <a:ea typeface="ADLaM Display" panose="02010000000000000000" pitchFamily="2" charset="0"/>
              <a:cs typeface="ADLaM Display" panose="02010000000000000000" pitchFamily="2" charset="0"/>
            </a:endParaRPr>
          </a:p>
        </p:txBody>
      </p:sp>
      <p:pic>
        <p:nvPicPr>
          <p:cNvPr id="6" name="Picture 5" descr="A painting of a group of men&#10;&#10;AI-generated content may be incorrect.">
            <a:extLst>
              <a:ext uri="{FF2B5EF4-FFF2-40B4-BE49-F238E27FC236}">
                <a16:creationId xmlns:a16="http://schemas.microsoft.com/office/drawing/2014/main" id="{450B3207-2534-4D88-3DAF-6E22C3CF78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51860" y="205822"/>
            <a:ext cx="8512096" cy="6446355"/>
          </a:xfrm>
          <a:prstGeom prst="rect">
            <a:avLst/>
          </a:prstGeom>
        </p:spPr>
      </p:pic>
      <p:sp>
        <p:nvSpPr>
          <p:cNvPr id="10" name="&quot;Not Allowed&quot; Symbol 9">
            <a:extLst>
              <a:ext uri="{FF2B5EF4-FFF2-40B4-BE49-F238E27FC236}">
                <a16:creationId xmlns:a16="http://schemas.microsoft.com/office/drawing/2014/main" id="{B5229DEE-67D3-4C43-CF10-8DA2E6B44C4D}"/>
              </a:ext>
            </a:extLst>
          </p:cNvPr>
          <p:cNvSpPr/>
          <p:nvPr/>
        </p:nvSpPr>
        <p:spPr>
          <a:xfrm>
            <a:off x="538399" y="4309110"/>
            <a:ext cx="2411730" cy="2125980"/>
          </a:xfrm>
          <a:prstGeom prst="noSmoking">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8921341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576B48-959A-C0E5-C15A-E05D7432E040}"/>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DDABBEAB-44FD-72B9-28D9-D19F015F42CD}"/>
              </a:ext>
            </a:extLst>
          </p:cNvPr>
          <p:cNvSpPr txBox="1"/>
          <p:nvPr/>
        </p:nvSpPr>
        <p:spPr>
          <a:xfrm>
            <a:off x="333849" y="2745254"/>
            <a:ext cx="2820831" cy="1367490"/>
          </a:xfrm>
          <a:prstGeom prst="rect">
            <a:avLst/>
          </a:prstGeom>
          <a:noFill/>
        </p:spPr>
        <p:txBody>
          <a:bodyPr wrap="square">
            <a:spAutoFit/>
          </a:bodyPr>
          <a:lstStyle/>
          <a:p>
            <a:pPr marR="0" algn="ctr">
              <a:lnSpc>
                <a:spcPct val="107000"/>
              </a:lnSpc>
              <a:buNone/>
              <a:tabLst>
                <a:tab pos="457200" algn="l"/>
              </a:tabLst>
            </a:pPr>
            <a:r>
              <a:rPr lang="en-US" sz="4000" dirty="0">
                <a:solidFill>
                  <a:srgbClr val="FFFF00"/>
                </a:solidFill>
                <a:effectLst/>
                <a:latin typeface="ADLaM Display" panose="02010000000000000000" pitchFamily="2" charset="0"/>
                <a:ea typeface="ADLaM Display" panose="02010000000000000000" pitchFamily="2" charset="0"/>
                <a:cs typeface="ADLaM Display" panose="02010000000000000000" pitchFamily="2" charset="0"/>
              </a:rPr>
              <a:t>displaying it boldly</a:t>
            </a:r>
            <a:endParaRPr lang="en-US" sz="3600" dirty="0">
              <a:solidFill>
                <a:srgbClr val="FFFF00"/>
              </a:solidFill>
              <a:effectLst/>
              <a:latin typeface="ADLaM Display" panose="02010000000000000000" pitchFamily="2" charset="0"/>
              <a:ea typeface="ADLaM Display" panose="02010000000000000000" pitchFamily="2" charset="0"/>
              <a:cs typeface="ADLaM Display" panose="02010000000000000000" pitchFamily="2" charset="0"/>
            </a:endParaRPr>
          </a:p>
        </p:txBody>
      </p:sp>
      <p:sp>
        <p:nvSpPr>
          <p:cNvPr id="3" name="TextBox 2">
            <a:extLst>
              <a:ext uri="{FF2B5EF4-FFF2-40B4-BE49-F238E27FC236}">
                <a16:creationId xmlns:a16="http://schemas.microsoft.com/office/drawing/2014/main" id="{4AF00DB8-0480-25A1-1742-DF2E477594A6}"/>
              </a:ext>
            </a:extLst>
          </p:cNvPr>
          <p:cNvSpPr txBox="1"/>
          <p:nvPr/>
        </p:nvSpPr>
        <p:spPr>
          <a:xfrm>
            <a:off x="3436620" y="181956"/>
            <a:ext cx="8755380" cy="3600986"/>
          </a:xfrm>
          <a:prstGeom prst="rect">
            <a:avLst/>
          </a:prstGeom>
          <a:noFill/>
        </p:spPr>
        <p:txBody>
          <a:bodyPr wrap="square">
            <a:spAutoFit/>
          </a:bodyPr>
          <a:lstStyle/>
          <a:p>
            <a:pPr algn="ctr">
              <a:buNone/>
            </a:pPr>
            <a:r>
              <a:rPr lang="en-US" sz="3600" b="0" i="0" dirty="0">
                <a:effectLst/>
                <a:latin typeface="system-ui"/>
              </a:rPr>
              <a:t>Matthew 23:1-5 (NLT)</a:t>
            </a:r>
            <a:endParaRPr lang="en-US" sz="3600" dirty="0">
              <a:latin typeface="system-ui"/>
            </a:endParaRPr>
          </a:p>
          <a:p>
            <a:pPr algn="l">
              <a:buNone/>
            </a:pPr>
            <a:r>
              <a:rPr lang="en-US" sz="3600" b="1" i="0" baseline="30000" dirty="0">
                <a:effectLst/>
                <a:latin typeface="system-ui"/>
              </a:rPr>
              <a:t>1</a:t>
            </a:r>
            <a:r>
              <a:rPr lang="en-US" sz="3600" b="1" i="0" dirty="0">
                <a:effectLst/>
                <a:latin typeface="system-ui"/>
              </a:rPr>
              <a:t> </a:t>
            </a:r>
            <a:r>
              <a:rPr lang="en-US" sz="3600" b="0" i="0" dirty="0">
                <a:effectLst/>
                <a:latin typeface="system-ui"/>
              </a:rPr>
              <a:t>Then Jesus said to the crowds and to his disciples, </a:t>
            </a:r>
            <a:r>
              <a:rPr lang="en-US" sz="3600" b="1" i="0" baseline="30000" dirty="0">
                <a:effectLst/>
                <a:latin typeface="system-ui"/>
              </a:rPr>
              <a:t>2 </a:t>
            </a:r>
            <a:r>
              <a:rPr lang="en-US" sz="3600" b="0" i="0" dirty="0">
                <a:effectLst/>
                <a:latin typeface="system-ui"/>
              </a:rPr>
              <a:t>“</a:t>
            </a:r>
            <a:r>
              <a:rPr lang="en-US" sz="4000" b="1" i="0" dirty="0">
                <a:solidFill>
                  <a:srgbClr val="FFFF00"/>
                </a:solidFill>
                <a:effectLst/>
                <a:latin typeface="system-ui"/>
              </a:rPr>
              <a:t>The teachers of religious law and the Pharisees</a:t>
            </a:r>
            <a:r>
              <a:rPr lang="en-US" sz="4000" b="0" i="0" dirty="0">
                <a:effectLst/>
                <a:latin typeface="system-ui"/>
              </a:rPr>
              <a:t> </a:t>
            </a:r>
            <a:r>
              <a:rPr lang="en-US" sz="3600" b="0" i="0" dirty="0">
                <a:effectLst/>
                <a:latin typeface="system-ui"/>
              </a:rPr>
              <a:t>are the official interpreters of the law of Moses. </a:t>
            </a:r>
            <a:r>
              <a:rPr lang="en-US" sz="3600" b="1" i="0" baseline="30000" dirty="0">
                <a:effectLst/>
                <a:latin typeface="system-ui"/>
              </a:rPr>
              <a:t>3 </a:t>
            </a:r>
            <a:r>
              <a:rPr lang="en-US" sz="3600" b="0" i="0" dirty="0">
                <a:effectLst/>
                <a:latin typeface="system-ui"/>
              </a:rPr>
              <a:t>So practice and obey whatever they tell you,</a:t>
            </a:r>
            <a:r>
              <a:rPr lang="en-US" sz="3600" b="0" i="0" dirty="0">
                <a:solidFill>
                  <a:schemeClr val="bg1"/>
                </a:solidFill>
                <a:effectLst/>
                <a:latin typeface="system-ui"/>
              </a:rPr>
              <a:t> </a:t>
            </a:r>
            <a:r>
              <a:rPr lang="en-US" sz="4000" b="1" i="0" dirty="0">
                <a:solidFill>
                  <a:schemeClr val="bg1"/>
                </a:solidFill>
                <a:effectLst/>
                <a:latin typeface="system-ui"/>
              </a:rPr>
              <a:t>but don’t</a:t>
            </a:r>
            <a:endParaRPr lang="en-US" sz="3600" b="1" i="0" dirty="0">
              <a:solidFill>
                <a:schemeClr val="bg1"/>
              </a:solidFill>
              <a:effectLst/>
              <a:latin typeface="system-ui"/>
            </a:endParaRPr>
          </a:p>
        </p:txBody>
      </p:sp>
    </p:spTree>
    <p:extLst>
      <p:ext uri="{BB962C8B-B14F-4D97-AF65-F5344CB8AC3E}">
        <p14:creationId xmlns:p14="http://schemas.microsoft.com/office/powerpoint/2010/main" val="10808535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63A6C4-5129-3D34-347B-766D9CD77F8B}"/>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99D7FB15-8D03-983E-7869-C5F025A6F878}"/>
              </a:ext>
            </a:extLst>
          </p:cNvPr>
          <p:cNvSpPr txBox="1"/>
          <p:nvPr/>
        </p:nvSpPr>
        <p:spPr>
          <a:xfrm>
            <a:off x="333849" y="2745254"/>
            <a:ext cx="2820831" cy="1367490"/>
          </a:xfrm>
          <a:prstGeom prst="rect">
            <a:avLst/>
          </a:prstGeom>
          <a:noFill/>
        </p:spPr>
        <p:txBody>
          <a:bodyPr wrap="square">
            <a:spAutoFit/>
          </a:bodyPr>
          <a:lstStyle/>
          <a:p>
            <a:pPr marR="0" algn="ctr">
              <a:lnSpc>
                <a:spcPct val="107000"/>
              </a:lnSpc>
              <a:buNone/>
              <a:tabLst>
                <a:tab pos="457200" algn="l"/>
              </a:tabLst>
            </a:pPr>
            <a:r>
              <a:rPr lang="en-US" sz="4000" dirty="0">
                <a:solidFill>
                  <a:srgbClr val="FFFF00"/>
                </a:solidFill>
                <a:effectLst/>
                <a:latin typeface="ADLaM Display" panose="02010000000000000000" pitchFamily="2" charset="0"/>
                <a:ea typeface="ADLaM Display" panose="02010000000000000000" pitchFamily="2" charset="0"/>
                <a:cs typeface="ADLaM Display" panose="02010000000000000000" pitchFamily="2" charset="0"/>
              </a:rPr>
              <a:t>displaying it boldly</a:t>
            </a:r>
            <a:endParaRPr lang="en-US" sz="3600" dirty="0">
              <a:solidFill>
                <a:srgbClr val="FFFF00"/>
              </a:solidFill>
              <a:effectLst/>
              <a:latin typeface="ADLaM Display" panose="02010000000000000000" pitchFamily="2" charset="0"/>
              <a:ea typeface="ADLaM Display" panose="02010000000000000000" pitchFamily="2" charset="0"/>
              <a:cs typeface="ADLaM Display" panose="02010000000000000000" pitchFamily="2" charset="0"/>
            </a:endParaRPr>
          </a:p>
        </p:txBody>
      </p:sp>
      <p:sp>
        <p:nvSpPr>
          <p:cNvPr id="3" name="TextBox 2">
            <a:extLst>
              <a:ext uri="{FF2B5EF4-FFF2-40B4-BE49-F238E27FC236}">
                <a16:creationId xmlns:a16="http://schemas.microsoft.com/office/drawing/2014/main" id="{4E481B68-90CD-5ECD-3236-88F50B831453}"/>
              </a:ext>
            </a:extLst>
          </p:cNvPr>
          <p:cNvSpPr txBox="1"/>
          <p:nvPr/>
        </p:nvSpPr>
        <p:spPr>
          <a:xfrm>
            <a:off x="3436620" y="181956"/>
            <a:ext cx="8755380" cy="6494085"/>
          </a:xfrm>
          <a:prstGeom prst="rect">
            <a:avLst/>
          </a:prstGeom>
          <a:noFill/>
        </p:spPr>
        <p:txBody>
          <a:bodyPr wrap="square">
            <a:spAutoFit/>
          </a:bodyPr>
          <a:lstStyle/>
          <a:p>
            <a:pPr algn="ctr">
              <a:buNone/>
            </a:pPr>
            <a:r>
              <a:rPr lang="en-US" sz="3600" b="0" i="0" dirty="0">
                <a:effectLst/>
                <a:latin typeface="system-ui"/>
              </a:rPr>
              <a:t>Matthew 23:1-5 (NLT)</a:t>
            </a:r>
            <a:endParaRPr lang="en-US" sz="3600" dirty="0">
              <a:latin typeface="system-ui"/>
            </a:endParaRPr>
          </a:p>
          <a:p>
            <a:pPr algn="l">
              <a:buNone/>
            </a:pPr>
            <a:r>
              <a:rPr lang="en-US" sz="3600" b="1" i="0" baseline="30000" dirty="0">
                <a:effectLst/>
                <a:latin typeface="system-ui"/>
              </a:rPr>
              <a:t>1</a:t>
            </a:r>
            <a:r>
              <a:rPr lang="en-US" sz="3600" b="1" i="0" dirty="0">
                <a:effectLst/>
                <a:latin typeface="system-ui"/>
              </a:rPr>
              <a:t> </a:t>
            </a:r>
            <a:r>
              <a:rPr lang="en-US" sz="3600" b="0" i="0" dirty="0">
                <a:effectLst/>
                <a:latin typeface="system-ui"/>
              </a:rPr>
              <a:t>Then Jesus said to the crowds and to his disciples, </a:t>
            </a:r>
            <a:r>
              <a:rPr lang="en-US" sz="3600" b="1" i="0" baseline="30000" dirty="0">
                <a:effectLst/>
                <a:latin typeface="system-ui"/>
              </a:rPr>
              <a:t>2 </a:t>
            </a:r>
            <a:r>
              <a:rPr lang="en-US" sz="3600" b="0" i="0" dirty="0">
                <a:effectLst/>
                <a:latin typeface="system-ui"/>
              </a:rPr>
              <a:t>“</a:t>
            </a:r>
            <a:r>
              <a:rPr lang="en-US" sz="4000" b="1" i="0" dirty="0">
                <a:solidFill>
                  <a:srgbClr val="FFFF00"/>
                </a:solidFill>
                <a:effectLst/>
                <a:latin typeface="system-ui"/>
              </a:rPr>
              <a:t>The teachers of religious law and the Pharisees</a:t>
            </a:r>
            <a:r>
              <a:rPr lang="en-US" sz="4000" b="0" i="0" dirty="0">
                <a:effectLst/>
                <a:latin typeface="system-ui"/>
              </a:rPr>
              <a:t> </a:t>
            </a:r>
            <a:r>
              <a:rPr lang="en-US" sz="3600" b="0" i="0" dirty="0">
                <a:effectLst/>
                <a:latin typeface="system-ui"/>
              </a:rPr>
              <a:t>are the official interpreters of the law of Moses. </a:t>
            </a:r>
            <a:r>
              <a:rPr lang="en-US" sz="3600" b="1" i="0" baseline="30000" dirty="0">
                <a:effectLst/>
                <a:latin typeface="system-ui"/>
              </a:rPr>
              <a:t>3 </a:t>
            </a:r>
            <a:r>
              <a:rPr lang="en-US" sz="3600" b="0" i="0" dirty="0">
                <a:effectLst/>
                <a:latin typeface="system-ui"/>
              </a:rPr>
              <a:t>So practice and obey whatever they tell you, </a:t>
            </a:r>
            <a:r>
              <a:rPr lang="en-US" sz="4000" b="1" i="0" dirty="0">
                <a:solidFill>
                  <a:srgbClr val="FFFF00"/>
                </a:solidFill>
                <a:effectLst/>
                <a:latin typeface="system-ui"/>
              </a:rPr>
              <a:t>but don’t follow their example. For they don’t practice what they teach. </a:t>
            </a:r>
            <a:r>
              <a:rPr lang="en-US" sz="3600" b="1" i="0" baseline="30000" dirty="0">
                <a:effectLst/>
                <a:latin typeface="system-ui"/>
              </a:rPr>
              <a:t>4 </a:t>
            </a:r>
            <a:r>
              <a:rPr lang="en-US" sz="3600" b="0" i="0" dirty="0">
                <a:effectLst/>
                <a:latin typeface="system-ui"/>
              </a:rPr>
              <a:t>They crush people with unbearable religious demands and never lift a finger to ease the burden.  </a:t>
            </a:r>
            <a:r>
              <a:rPr lang="en-US" sz="4000" b="1" i="0" baseline="30000" dirty="0">
                <a:solidFill>
                  <a:srgbClr val="FFFF00"/>
                </a:solidFill>
                <a:effectLst/>
                <a:latin typeface="system-ui"/>
              </a:rPr>
              <a:t>5 </a:t>
            </a:r>
            <a:r>
              <a:rPr lang="en-US" sz="4000" b="1" i="0" dirty="0">
                <a:solidFill>
                  <a:srgbClr val="FFFF00"/>
                </a:solidFill>
                <a:effectLst/>
                <a:latin typeface="system-ui"/>
              </a:rPr>
              <a:t>“Everything they do is for show</a:t>
            </a:r>
            <a:endParaRPr lang="en-US" sz="3600" b="1" i="0" dirty="0">
              <a:solidFill>
                <a:srgbClr val="FFFF00"/>
              </a:solidFill>
              <a:effectLst/>
              <a:latin typeface="system-ui"/>
            </a:endParaRPr>
          </a:p>
        </p:txBody>
      </p:sp>
      <p:sp>
        <p:nvSpPr>
          <p:cNvPr id="5" name="&quot;Not Allowed&quot; Symbol 4">
            <a:extLst>
              <a:ext uri="{FF2B5EF4-FFF2-40B4-BE49-F238E27FC236}">
                <a16:creationId xmlns:a16="http://schemas.microsoft.com/office/drawing/2014/main" id="{4F1517CD-F62C-8A19-5793-4CE8337E0C22}"/>
              </a:ext>
            </a:extLst>
          </p:cNvPr>
          <p:cNvSpPr/>
          <p:nvPr/>
        </p:nvSpPr>
        <p:spPr>
          <a:xfrm>
            <a:off x="538399" y="4309110"/>
            <a:ext cx="2411730" cy="2125980"/>
          </a:xfrm>
          <a:prstGeom prst="noSmoking">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1217509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9C18A60-04EC-C90E-8903-B8F8E5267ADC}"/>
              </a:ext>
            </a:extLst>
          </p:cNvPr>
          <p:cNvSpPr txBox="1"/>
          <p:nvPr/>
        </p:nvSpPr>
        <p:spPr>
          <a:xfrm>
            <a:off x="2902504" y="127784"/>
            <a:ext cx="6386991" cy="708848"/>
          </a:xfrm>
          <a:prstGeom prst="rect">
            <a:avLst/>
          </a:prstGeom>
          <a:noFill/>
        </p:spPr>
        <p:txBody>
          <a:bodyPr wrap="square">
            <a:spAutoFit/>
          </a:bodyPr>
          <a:lstStyle/>
          <a:p>
            <a:pPr marR="0" algn="ctr">
              <a:lnSpc>
                <a:spcPct val="107000"/>
              </a:lnSpc>
              <a:buNone/>
              <a:tabLst>
                <a:tab pos="457200" algn="l"/>
              </a:tabLst>
            </a:pPr>
            <a:r>
              <a:rPr lang="en-US" sz="4000" dirty="0">
                <a:solidFill>
                  <a:srgbClr val="FFFF00"/>
                </a:solidFill>
                <a:effectLst/>
                <a:latin typeface="ADLaM Display" panose="02010000000000000000" pitchFamily="2" charset="0"/>
                <a:ea typeface="ADLaM Display" panose="02010000000000000000" pitchFamily="2" charset="0"/>
                <a:cs typeface="ADLaM Display" panose="02010000000000000000" pitchFamily="2" charset="0"/>
              </a:rPr>
              <a:t>displaying it boldly</a:t>
            </a:r>
            <a:endParaRPr lang="en-US" sz="3600" dirty="0">
              <a:solidFill>
                <a:srgbClr val="FFFF00"/>
              </a:solidFill>
              <a:effectLst/>
              <a:latin typeface="ADLaM Display" panose="02010000000000000000" pitchFamily="2" charset="0"/>
              <a:ea typeface="ADLaM Display" panose="02010000000000000000" pitchFamily="2" charset="0"/>
              <a:cs typeface="ADLaM Display" panose="02010000000000000000" pitchFamily="2" charset="0"/>
            </a:endParaRPr>
          </a:p>
        </p:txBody>
      </p:sp>
      <p:sp>
        <p:nvSpPr>
          <p:cNvPr id="4" name="TextBox 3">
            <a:extLst>
              <a:ext uri="{FF2B5EF4-FFF2-40B4-BE49-F238E27FC236}">
                <a16:creationId xmlns:a16="http://schemas.microsoft.com/office/drawing/2014/main" id="{626F8CB6-F778-61A3-5885-2AA67EDB47AB}"/>
              </a:ext>
            </a:extLst>
          </p:cNvPr>
          <p:cNvSpPr txBox="1"/>
          <p:nvPr/>
        </p:nvSpPr>
        <p:spPr>
          <a:xfrm>
            <a:off x="0" y="1905506"/>
            <a:ext cx="12192000" cy="3477875"/>
          </a:xfrm>
          <a:prstGeom prst="rect">
            <a:avLst/>
          </a:prstGeom>
          <a:noFill/>
        </p:spPr>
        <p:txBody>
          <a:bodyPr wrap="square">
            <a:spAutoFit/>
          </a:bodyPr>
          <a:lstStyle/>
          <a:p>
            <a:pPr algn="ctr"/>
            <a:r>
              <a:rPr lang="en-US" sz="4400" dirty="0">
                <a:latin typeface="ADLaM Display" panose="02010000000000000000" pitchFamily="2" charset="0"/>
                <a:ea typeface="ADLaM Display" panose="02010000000000000000" pitchFamily="2" charset="0"/>
                <a:cs typeface="ADLaM Display" panose="02010000000000000000" pitchFamily="2" charset="0"/>
              </a:rPr>
              <a:t>“Bold display” is not about being louder</a:t>
            </a:r>
          </a:p>
          <a:p>
            <a:pPr algn="ctr"/>
            <a:r>
              <a:rPr lang="en-US" sz="4400" dirty="0">
                <a:latin typeface="ADLaM Display" panose="02010000000000000000" pitchFamily="2" charset="0"/>
                <a:ea typeface="ADLaM Display" panose="02010000000000000000" pitchFamily="2" charset="0"/>
                <a:cs typeface="ADLaM Display" panose="02010000000000000000" pitchFamily="2" charset="0"/>
              </a:rPr>
              <a:t>it’s about living truer.</a:t>
            </a:r>
          </a:p>
          <a:p>
            <a:pPr algn="ctr"/>
            <a:br>
              <a:rPr lang="en-US" sz="4400" dirty="0">
                <a:latin typeface="ADLaM Display" panose="02010000000000000000" pitchFamily="2" charset="0"/>
                <a:ea typeface="ADLaM Display" panose="02010000000000000000" pitchFamily="2" charset="0"/>
                <a:cs typeface="ADLaM Display" panose="02010000000000000000" pitchFamily="2" charset="0"/>
              </a:rPr>
            </a:br>
            <a:r>
              <a:rPr lang="en-US" sz="4400" dirty="0">
                <a:latin typeface="ADLaM Display" panose="02010000000000000000" pitchFamily="2" charset="0"/>
                <a:ea typeface="ADLaM Display" panose="02010000000000000000" pitchFamily="2" charset="0"/>
                <a:cs typeface="ADLaM Display" panose="02010000000000000000" pitchFamily="2" charset="0"/>
              </a:rPr>
              <a:t> in words, in love, in endurance, </a:t>
            </a:r>
          </a:p>
          <a:p>
            <a:pPr algn="ctr"/>
            <a:r>
              <a:rPr lang="en-US" sz="4400" dirty="0">
                <a:latin typeface="ADLaM Display" panose="02010000000000000000" pitchFamily="2" charset="0"/>
                <a:ea typeface="ADLaM Display" panose="02010000000000000000" pitchFamily="2" charset="0"/>
                <a:cs typeface="ADLaM Display" panose="02010000000000000000" pitchFamily="2" charset="0"/>
              </a:rPr>
              <a:t>in sacrifice, in community.</a:t>
            </a:r>
          </a:p>
        </p:txBody>
      </p:sp>
    </p:spTree>
    <p:extLst>
      <p:ext uri="{BB962C8B-B14F-4D97-AF65-F5344CB8AC3E}">
        <p14:creationId xmlns:p14="http://schemas.microsoft.com/office/powerpoint/2010/main" val="868738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75E89AD-94C4-00A0-7F7F-6F59C0DAA3CA}"/>
              </a:ext>
            </a:extLst>
          </p:cNvPr>
          <p:cNvSpPr txBox="1"/>
          <p:nvPr/>
        </p:nvSpPr>
        <p:spPr>
          <a:xfrm>
            <a:off x="38100" y="0"/>
            <a:ext cx="12153900" cy="3935180"/>
          </a:xfrm>
          <a:prstGeom prst="rect">
            <a:avLst/>
          </a:prstGeom>
          <a:noFill/>
        </p:spPr>
        <p:txBody>
          <a:bodyPr wrap="square">
            <a:spAutoFit/>
          </a:bodyPr>
          <a:lstStyle/>
          <a:p>
            <a:pPr marL="914400" marR="0" indent="-914400">
              <a:lnSpc>
                <a:spcPct val="107000"/>
              </a:lnSpc>
              <a:spcAft>
                <a:spcPts val="800"/>
              </a:spcAft>
              <a:buNone/>
              <a:tabLst>
                <a:tab pos="457200" algn="l"/>
              </a:tabLst>
            </a:pPr>
            <a:r>
              <a:rPr lang="en-US" sz="3600" b="1" dirty="0">
                <a:effectLst/>
                <a:latin typeface="Aptos" panose="020B0004020202020204" pitchFamily="34" charset="0"/>
                <a:ea typeface="Calibri" panose="020F0502020204030204" pitchFamily="34" charset="0"/>
                <a:cs typeface="Arial" panose="020B0604020202020204" pitchFamily="34" charset="0"/>
              </a:rPr>
              <a:t>Speak the Gospel Clearly, Even When Unpopular</a:t>
            </a:r>
            <a:endParaRPr lang="en-US" sz="3600" dirty="0">
              <a:effectLst/>
              <a:latin typeface="Calibri" panose="020F0502020204030204" pitchFamily="34" charset="0"/>
              <a:ea typeface="Calibri" panose="020F0502020204030204" pitchFamily="34" charset="0"/>
              <a:cs typeface="Arial" panose="020B0604020202020204" pitchFamily="34" charset="0"/>
            </a:endParaRPr>
          </a:p>
          <a:p>
            <a:pPr marL="457200" marR="0">
              <a:lnSpc>
                <a:spcPct val="107000"/>
              </a:lnSpc>
              <a:spcAft>
                <a:spcPts val="800"/>
              </a:spcAft>
              <a:buNone/>
              <a:tabLst>
                <a:tab pos="457200" algn="l"/>
              </a:tabLst>
            </a:pPr>
            <a:r>
              <a:rPr lang="en-US" sz="3600" dirty="0">
                <a:effectLst/>
                <a:latin typeface="Aptos" panose="020B0004020202020204" pitchFamily="34" charset="0"/>
                <a:ea typeface="Calibri" panose="020F0502020204030204" pitchFamily="34" charset="0"/>
                <a:cs typeface="Arial" panose="020B0604020202020204" pitchFamily="34" charset="0"/>
              </a:rPr>
              <a:t>Share the truth of Christ with love and clarity, even if it challenges cultural norms or personal comfort.</a:t>
            </a:r>
            <a:endParaRPr lang="en-US" sz="3600" dirty="0">
              <a:effectLst/>
              <a:latin typeface="Calibri" panose="020F0502020204030204" pitchFamily="34" charset="0"/>
              <a:ea typeface="Calibri" panose="020F0502020204030204" pitchFamily="34" charset="0"/>
              <a:cs typeface="Arial" panose="020B0604020202020204" pitchFamily="34" charset="0"/>
            </a:endParaRPr>
          </a:p>
          <a:p>
            <a:pPr marL="457200" marR="0">
              <a:lnSpc>
                <a:spcPct val="107000"/>
              </a:lnSpc>
              <a:spcAft>
                <a:spcPts val="800"/>
              </a:spcAft>
              <a:buNone/>
              <a:tabLst>
                <a:tab pos="457200" algn="l"/>
              </a:tabLst>
            </a:pPr>
            <a:r>
              <a:rPr lang="en-US" sz="3600" i="1" u="sng" dirty="0">
                <a:effectLst/>
                <a:latin typeface="Aptos" panose="020B0004020202020204" pitchFamily="34" charset="0"/>
                <a:ea typeface="Calibri" panose="020F0502020204030204" pitchFamily="34" charset="0"/>
                <a:cs typeface="Arial" panose="020B0604020202020204" pitchFamily="34" charset="0"/>
              </a:rPr>
              <a:t>Example</a:t>
            </a:r>
            <a:r>
              <a:rPr lang="en-US" sz="3600" i="1" dirty="0">
                <a:effectLst/>
                <a:latin typeface="Aptos" panose="020B0004020202020204" pitchFamily="34" charset="0"/>
                <a:ea typeface="Calibri" panose="020F0502020204030204" pitchFamily="34" charset="0"/>
                <a:cs typeface="Arial" panose="020B0604020202020204" pitchFamily="34" charset="0"/>
              </a:rPr>
              <a:t>:</a:t>
            </a:r>
            <a:r>
              <a:rPr lang="en-US" sz="3600" dirty="0">
                <a:effectLst/>
                <a:latin typeface="Aptos" panose="020B0004020202020204" pitchFamily="34" charset="0"/>
                <a:ea typeface="Calibri" panose="020F0502020204030204" pitchFamily="34" charset="0"/>
                <a:cs typeface="Arial" panose="020B0604020202020204" pitchFamily="34" charset="0"/>
              </a:rPr>
              <a:t> Initiating spiritual conversations at work, in your neighborhood, or with friends—not just when it’s “safe.”</a:t>
            </a:r>
            <a:endParaRPr lang="en-US" sz="3600" dirty="0">
              <a:effectLst/>
              <a:latin typeface="Calibri" panose="020F0502020204030204" pitchFamily="34" charset="0"/>
              <a:ea typeface="Calibri" panose="020F0502020204030204" pitchFamily="34" charset="0"/>
              <a:cs typeface="Arial" panose="020B0604020202020204" pitchFamily="34" charset="0"/>
            </a:endParaRPr>
          </a:p>
          <a:p>
            <a:pPr marL="914400" marR="0" indent="-914400">
              <a:lnSpc>
                <a:spcPct val="107000"/>
              </a:lnSpc>
              <a:spcAft>
                <a:spcPts val="800"/>
              </a:spcAft>
              <a:buNone/>
              <a:tabLst>
                <a:tab pos="457200" algn="l"/>
              </a:tabLst>
            </a:pPr>
            <a:r>
              <a:rPr lang="en-US" sz="3600" b="1" dirty="0">
                <a:effectLst/>
                <a:latin typeface="Aptos" panose="020B0004020202020204" pitchFamily="34" charset="0"/>
                <a:ea typeface="Calibri" panose="020F0502020204030204" pitchFamily="34" charset="0"/>
                <a:cs typeface="Arial" panose="020B0604020202020204" pitchFamily="34" charset="0"/>
              </a:rPr>
              <a:t> </a:t>
            </a:r>
            <a:endParaRPr lang="en-US" sz="36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686652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440DBA-08DF-EBEA-5D37-75E0199E6769}"/>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08DC8A22-6A96-B675-75E5-BE9E9C36F0AA}"/>
              </a:ext>
            </a:extLst>
          </p:cNvPr>
          <p:cNvSpPr txBox="1"/>
          <p:nvPr/>
        </p:nvSpPr>
        <p:spPr>
          <a:xfrm>
            <a:off x="38100" y="0"/>
            <a:ext cx="12153900" cy="5120761"/>
          </a:xfrm>
          <a:prstGeom prst="rect">
            <a:avLst/>
          </a:prstGeom>
          <a:noFill/>
        </p:spPr>
        <p:txBody>
          <a:bodyPr wrap="square">
            <a:spAutoFit/>
          </a:bodyPr>
          <a:lstStyle/>
          <a:p>
            <a:pPr marL="914400" marR="0" indent="-914400">
              <a:lnSpc>
                <a:spcPct val="107000"/>
              </a:lnSpc>
              <a:spcAft>
                <a:spcPts val="800"/>
              </a:spcAft>
              <a:buNone/>
              <a:tabLst>
                <a:tab pos="457200" algn="l"/>
              </a:tabLst>
            </a:pPr>
            <a:r>
              <a:rPr lang="en-US" sz="3600" b="1" dirty="0">
                <a:effectLst/>
                <a:latin typeface="Aptos" panose="020B0004020202020204" pitchFamily="34" charset="0"/>
                <a:ea typeface="Calibri" panose="020F0502020204030204" pitchFamily="34" charset="0"/>
                <a:cs typeface="Arial" panose="020B0604020202020204" pitchFamily="34" charset="0"/>
              </a:rPr>
              <a:t>Live in Unifying Love Across Boundaries</a:t>
            </a:r>
            <a:endParaRPr lang="en-US" sz="3600" dirty="0">
              <a:effectLst/>
              <a:latin typeface="Calibri" panose="020F0502020204030204" pitchFamily="34" charset="0"/>
              <a:ea typeface="Calibri" panose="020F0502020204030204" pitchFamily="34" charset="0"/>
              <a:cs typeface="Arial" panose="020B0604020202020204" pitchFamily="34" charset="0"/>
            </a:endParaRPr>
          </a:p>
          <a:p>
            <a:pPr marL="457200" marR="0">
              <a:lnSpc>
                <a:spcPct val="107000"/>
              </a:lnSpc>
              <a:spcAft>
                <a:spcPts val="800"/>
              </a:spcAft>
              <a:buNone/>
              <a:tabLst>
                <a:tab pos="457200" algn="l"/>
              </a:tabLst>
            </a:pPr>
            <a:r>
              <a:rPr lang="en-US" sz="3600" dirty="0">
                <a:effectLst/>
                <a:latin typeface="Aptos" panose="020B0004020202020204" pitchFamily="34" charset="0"/>
                <a:ea typeface="Calibri" panose="020F0502020204030204" pitchFamily="34" charset="0"/>
                <a:cs typeface="Arial" panose="020B0604020202020204" pitchFamily="34" charset="0"/>
              </a:rPr>
              <a:t>The “mystery” revealed in Ephesians includes Jew and Gentile together—bold display means intentionally crossing divides (ethnic, cultural, social, political) in visible fellowship.</a:t>
            </a:r>
            <a:endParaRPr lang="en-US" sz="3600" dirty="0">
              <a:effectLst/>
              <a:latin typeface="Calibri" panose="020F0502020204030204" pitchFamily="34" charset="0"/>
              <a:ea typeface="Calibri" panose="020F0502020204030204" pitchFamily="34" charset="0"/>
              <a:cs typeface="Arial" panose="020B0604020202020204" pitchFamily="34" charset="0"/>
            </a:endParaRPr>
          </a:p>
          <a:p>
            <a:pPr marL="457200" marR="0">
              <a:lnSpc>
                <a:spcPct val="107000"/>
              </a:lnSpc>
              <a:spcAft>
                <a:spcPts val="800"/>
              </a:spcAft>
              <a:buNone/>
              <a:tabLst>
                <a:tab pos="457200" algn="l"/>
              </a:tabLst>
            </a:pPr>
            <a:r>
              <a:rPr lang="en-US" sz="3600" i="1" u="sng" dirty="0">
                <a:effectLst/>
                <a:latin typeface="Aptos" panose="020B0004020202020204" pitchFamily="34" charset="0"/>
                <a:ea typeface="Calibri" panose="020F0502020204030204" pitchFamily="34" charset="0"/>
                <a:cs typeface="Arial" panose="020B0604020202020204" pitchFamily="34" charset="0"/>
              </a:rPr>
              <a:t>Example</a:t>
            </a:r>
            <a:r>
              <a:rPr lang="en-US" sz="3600" i="1" dirty="0">
                <a:effectLst/>
                <a:latin typeface="Aptos" panose="020B0004020202020204" pitchFamily="34" charset="0"/>
                <a:ea typeface="Calibri" panose="020F0502020204030204" pitchFamily="34" charset="0"/>
                <a:cs typeface="Arial" panose="020B0604020202020204" pitchFamily="34" charset="0"/>
              </a:rPr>
              <a:t>:</a:t>
            </a:r>
            <a:r>
              <a:rPr lang="en-US" sz="3600" dirty="0">
                <a:effectLst/>
                <a:latin typeface="Aptos" panose="020B0004020202020204" pitchFamily="34" charset="0"/>
                <a:ea typeface="Calibri" panose="020F0502020204030204" pitchFamily="34" charset="0"/>
                <a:cs typeface="Arial" panose="020B0604020202020204" pitchFamily="34" charset="0"/>
              </a:rPr>
              <a:t> Show hospitality to people different from you, joining in service with believers from other backgrounds.</a:t>
            </a:r>
            <a:endParaRPr lang="en-US" sz="3600" dirty="0">
              <a:effectLst/>
              <a:latin typeface="Calibri" panose="020F0502020204030204" pitchFamily="34" charset="0"/>
              <a:ea typeface="Calibri" panose="020F0502020204030204" pitchFamily="34" charset="0"/>
              <a:cs typeface="Arial" panose="020B0604020202020204" pitchFamily="34" charset="0"/>
            </a:endParaRPr>
          </a:p>
          <a:p>
            <a:pPr marL="914400" marR="0" indent="-914400">
              <a:lnSpc>
                <a:spcPct val="107000"/>
              </a:lnSpc>
              <a:spcAft>
                <a:spcPts val="800"/>
              </a:spcAft>
              <a:buNone/>
              <a:tabLst>
                <a:tab pos="457200" algn="l"/>
              </a:tabLst>
            </a:pPr>
            <a:r>
              <a:rPr lang="en-US" sz="3600" b="1" dirty="0">
                <a:effectLst/>
                <a:latin typeface="Aptos" panose="020B0004020202020204" pitchFamily="34" charset="0"/>
                <a:ea typeface="Calibri" panose="020F0502020204030204" pitchFamily="34" charset="0"/>
                <a:cs typeface="Arial" panose="020B0604020202020204" pitchFamily="34" charset="0"/>
              </a:rPr>
              <a:t> </a:t>
            </a:r>
            <a:endParaRPr lang="en-US" sz="36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778958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DC33E4-9C18-87E6-1D08-7918632074FD}"/>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0AFC3E0D-4EBF-6B10-A58A-703A37F9EEAE}"/>
              </a:ext>
            </a:extLst>
          </p:cNvPr>
          <p:cNvSpPr txBox="1"/>
          <p:nvPr/>
        </p:nvSpPr>
        <p:spPr>
          <a:xfrm>
            <a:off x="38100" y="0"/>
            <a:ext cx="12153900" cy="3239798"/>
          </a:xfrm>
          <a:prstGeom prst="rect">
            <a:avLst/>
          </a:prstGeom>
          <a:noFill/>
        </p:spPr>
        <p:txBody>
          <a:bodyPr wrap="square">
            <a:spAutoFit/>
          </a:bodyPr>
          <a:lstStyle/>
          <a:p>
            <a:pPr marL="914400" marR="0" indent="-914400">
              <a:lnSpc>
                <a:spcPct val="107000"/>
              </a:lnSpc>
              <a:spcAft>
                <a:spcPts val="800"/>
              </a:spcAft>
              <a:buNone/>
              <a:tabLst>
                <a:tab pos="457200" algn="l"/>
              </a:tabLst>
            </a:pPr>
            <a:r>
              <a:rPr lang="en-US" sz="3600" b="1" dirty="0">
                <a:effectLst/>
                <a:latin typeface="Aptos" panose="020B0004020202020204" pitchFamily="34" charset="0"/>
                <a:ea typeface="Calibri" panose="020F0502020204030204" pitchFamily="34" charset="0"/>
                <a:cs typeface="Arial" panose="020B0604020202020204" pitchFamily="34" charset="0"/>
              </a:rPr>
              <a:t>Demonstrate Grace in the Face of Opposition</a:t>
            </a:r>
            <a:endParaRPr lang="en-US" sz="3600" dirty="0">
              <a:effectLst/>
              <a:latin typeface="Calibri" panose="020F0502020204030204" pitchFamily="34" charset="0"/>
              <a:ea typeface="Calibri" panose="020F0502020204030204" pitchFamily="34" charset="0"/>
              <a:cs typeface="Arial" panose="020B0604020202020204" pitchFamily="34" charset="0"/>
            </a:endParaRPr>
          </a:p>
          <a:p>
            <a:pPr marL="457200" marR="0">
              <a:lnSpc>
                <a:spcPct val="107000"/>
              </a:lnSpc>
              <a:spcAft>
                <a:spcPts val="800"/>
              </a:spcAft>
              <a:buNone/>
              <a:tabLst>
                <a:tab pos="457200" algn="l"/>
              </a:tabLst>
            </a:pPr>
            <a:r>
              <a:rPr lang="en-US" sz="3600" dirty="0">
                <a:effectLst/>
                <a:latin typeface="Aptos" panose="020B0004020202020204" pitchFamily="34" charset="0"/>
                <a:ea typeface="Calibri" panose="020F0502020204030204" pitchFamily="34" charset="0"/>
                <a:cs typeface="Arial" panose="020B0604020202020204" pitchFamily="34" charset="0"/>
              </a:rPr>
              <a:t>Boldness is not aggression—it’s staying gracious and joyful under pressure.</a:t>
            </a:r>
            <a:endParaRPr lang="en-US" sz="3600" dirty="0">
              <a:effectLst/>
              <a:latin typeface="Calibri" panose="020F0502020204030204" pitchFamily="34" charset="0"/>
              <a:ea typeface="Calibri" panose="020F0502020204030204" pitchFamily="34" charset="0"/>
              <a:cs typeface="Arial" panose="020B0604020202020204" pitchFamily="34" charset="0"/>
            </a:endParaRPr>
          </a:p>
          <a:p>
            <a:pPr marL="457200" marR="0">
              <a:lnSpc>
                <a:spcPct val="107000"/>
              </a:lnSpc>
              <a:spcAft>
                <a:spcPts val="800"/>
              </a:spcAft>
              <a:buNone/>
              <a:tabLst>
                <a:tab pos="457200" algn="l"/>
              </a:tabLst>
            </a:pPr>
            <a:r>
              <a:rPr lang="en-US" sz="3600" i="1" u="sng" dirty="0">
                <a:effectLst/>
                <a:latin typeface="Aptos" panose="020B0004020202020204" pitchFamily="34" charset="0"/>
                <a:ea typeface="Calibri" panose="020F0502020204030204" pitchFamily="34" charset="0"/>
                <a:cs typeface="Arial" panose="020B0604020202020204" pitchFamily="34" charset="0"/>
              </a:rPr>
              <a:t>Example</a:t>
            </a:r>
            <a:r>
              <a:rPr lang="en-US" sz="3600" i="1" dirty="0">
                <a:effectLst/>
                <a:latin typeface="Aptos" panose="020B0004020202020204" pitchFamily="34" charset="0"/>
                <a:ea typeface="Calibri" panose="020F0502020204030204" pitchFamily="34" charset="0"/>
                <a:cs typeface="Arial" panose="020B0604020202020204" pitchFamily="34" charset="0"/>
              </a:rPr>
              <a:t>:</a:t>
            </a:r>
            <a:r>
              <a:rPr lang="en-US" sz="3600" dirty="0">
                <a:effectLst/>
                <a:latin typeface="Aptos" panose="020B0004020202020204" pitchFamily="34" charset="0"/>
                <a:ea typeface="Calibri" panose="020F0502020204030204" pitchFamily="34" charset="0"/>
                <a:cs typeface="Arial" panose="020B0604020202020204" pitchFamily="34" charset="0"/>
              </a:rPr>
              <a:t> Responding with kindness when your faith is mocked or misunderstood.</a:t>
            </a:r>
            <a:endParaRPr lang="en-US" sz="36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179126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714769-999E-42D0-5024-6816C9BD7B41}"/>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0899B149-D86D-C873-5DF6-7E2BC338C25E}"/>
              </a:ext>
            </a:extLst>
          </p:cNvPr>
          <p:cNvSpPr txBox="1"/>
          <p:nvPr/>
        </p:nvSpPr>
        <p:spPr>
          <a:xfrm>
            <a:off x="38100" y="0"/>
            <a:ext cx="12153900" cy="3239798"/>
          </a:xfrm>
          <a:prstGeom prst="rect">
            <a:avLst/>
          </a:prstGeom>
          <a:noFill/>
        </p:spPr>
        <p:txBody>
          <a:bodyPr wrap="square">
            <a:spAutoFit/>
          </a:bodyPr>
          <a:lstStyle/>
          <a:p>
            <a:pPr marL="914400" marR="0" indent="-914400">
              <a:lnSpc>
                <a:spcPct val="107000"/>
              </a:lnSpc>
              <a:spcAft>
                <a:spcPts val="800"/>
              </a:spcAft>
              <a:buNone/>
              <a:tabLst>
                <a:tab pos="457200" algn="l"/>
              </a:tabLst>
            </a:pPr>
            <a:r>
              <a:rPr lang="en-US" sz="3600" b="1" dirty="0">
                <a:effectLst/>
                <a:latin typeface="Aptos" panose="020B0004020202020204" pitchFamily="34" charset="0"/>
                <a:ea typeface="Calibri" panose="020F0502020204030204" pitchFamily="34" charset="0"/>
                <a:cs typeface="Arial" panose="020B0604020202020204" pitchFamily="34" charset="0"/>
              </a:rPr>
              <a:t>Prioritize God’s Mission Over Personal Comfort</a:t>
            </a:r>
            <a:endParaRPr lang="en-US" sz="3600" dirty="0">
              <a:effectLst/>
              <a:latin typeface="Calibri" panose="020F0502020204030204" pitchFamily="34" charset="0"/>
              <a:ea typeface="Calibri" panose="020F0502020204030204" pitchFamily="34" charset="0"/>
              <a:cs typeface="Arial" panose="020B0604020202020204" pitchFamily="34" charset="0"/>
            </a:endParaRPr>
          </a:p>
          <a:p>
            <a:pPr marL="457200" marR="0">
              <a:lnSpc>
                <a:spcPct val="107000"/>
              </a:lnSpc>
              <a:spcAft>
                <a:spcPts val="800"/>
              </a:spcAft>
              <a:buNone/>
              <a:tabLst>
                <a:tab pos="457200" algn="l"/>
              </a:tabLst>
            </a:pPr>
            <a:r>
              <a:rPr lang="en-US" sz="3600" dirty="0">
                <a:effectLst/>
                <a:latin typeface="Aptos" panose="020B0004020202020204" pitchFamily="34" charset="0"/>
                <a:ea typeface="Calibri" panose="020F0502020204030204" pitchFamily="34" charset="0"/>
                <a:cs typeface="Arial" panose="020B0604020202020204" pitchFamily="34" charset="0"/>
              </a:rPr>
              <a:t>Paul’s chains in this passage didn’t silence him—they amplified the message.</a:t>
            </a:r>
            <a:endParaRPr lang="en-US" sz="3600" dirty="0">
              <a:effectLst/>
              <a:latin typeface="Calibri" panose="020F0502020204030204" pitchFamily="34" charset="0"/>
              <a:ea typeface="Calibri" panose="020F0502020204030204" pitchFamily="34" charset="0"/>
              <a:cs typeface="Arial" panose="020B0604020202020204" pitchFamily="34" charset="0"/>
            </a:endParaRPr>
          </a:p>
          <a:p>
            <a:pPr marL="457200" marR="0">
              <a:lnSpc>
                <a:spcPct val="107000"/>
              </a:lnSpc>
              <a:spcAft>
                <a:spcPts val="800"/>
              </a:spcAft>
              <a:buNone/>
              <a:tabLst>
                <a:tab pos="457200" algn="l"/>
              </a:tabLst>
            </a:pPr>
            <a:r>
              <a:rPr lang="en-US" sz="3600" i="1" u="sng" dirty="0">
                <a:effectLst/>
                <a:latin typeface="Aptos" panose="020B0004020202020204" pitchFamily="34" charset="0"/>
                <a:ea typeface="Calibri" panose="020F0502020204030204" pitchFamily="34" charset="0"/>
                <a:cs typeface="Arial" panose="020B0604020202020204" pitchFamily="34" charset="0"/>
              </a:rPr>
              <a:t>Example</a:t>
            </a:r>
            <a:r>
              <a:rPr lang="en-US" sz="3600" i="1" dirty="0">
                <a:effectLst/>
                <a:latin typeface="Aptos" panose="020B0004020202020204" pitchFamily="34" charset="0"/>
                <a:ea typeface="Calibri" panose="020F0502020204030204" pitchFamily="34" charset="0"/>
                <a:cs typeface="Arial" panose="020B0604020202020204" pitchFamily="34" charset="0"/>
              </a:rPr>
              <a:t>:</a:t>
            </a:r>
            <a:r>
              <a:rPr lang="en-US" sz="3600" dirty="0">
                <a:effectLst/>
                <a:latin typeface="Aptos" panose="020B0004020202020204" pitchFamily="34" charset="0"/>
                <a:ea typeface="Calibri" panose="020F0502020204030204" pitchFamily="34" charset="0"/>
                <a:cs typeface="Arial" panose="020B0604020202020204" pitchFamily="34" charset="0"/>
              </a:rPr>
              <a:t> Choosing ministry, generosity, or service that costs you time, energy, or status.</a:t>
            </a:r>
            <a:endParaRPr lang="en-US" sz="36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657445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849E90-2A62-FC76-8A72-212007EFDEB4}"/>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FF71D69F-E334-DED0-60C3-15FCCE623470}"/>
              </a:ext>
            </a:extLst>
          </p:cNvPr>
          <p:cNvSpPr txBox="1"/>
          <p:nvPr/>
        </p:nvSpPr>
        <p:spPr>
          <a:xfrm>
            <a:off x="38100" y="0"/>
            <a:ext cx="12153900" cy="7001725"/>
          </a:xfrm>
          <a:prstGeom prst="rect">
            <a:avLst/>
          </a:prstGeom>
          <a:noFill/>
        </p:spPr>
        <p:txBody>
          <a:bodyPr wrap="square">
            <a:spAutoFit/>
          </a:bodyPr>
          <a:lstStyle/>
          <a:p>
            <a:pPr marL="914400" marR="0" indent="-914400">
              <a:lnSpc>
                <a:spcPct val="107000"/>
              </a:lnSpc>
              <a:spcAft>
                <a:spcPts val="800"/>
              </a:spcAft>
              <a:buNone/>
              <a:tabLst>
                <a:tab pos="457200" algn="l"/>
              </a:tabLst>
            </a:pPr>
            <a:r>
              <a:rPr lang="en-US" sz="3600" b="1" dirty="0">
                <a:effectLst/>
                <a:latin typeface="Aptos" panose="020B0004020202020204" pitchFamily="34" charset="0"/>
                <a:ea typeface="Calibri" panose="020F0502020204030204" pitchFamily="34" charset="0"/>
                <a:cs typeface="Arial" panose="020B0604020202020204" pitchFamily="34" charset="0"/>
              </a:rPr>
              <a:t>Showcase God’s Wisdom Through the Church’s Life</a:t>
            </a:r>
            <a:endParaRPr lang="en-US" sz="3600" dirty="0">
              <a:effectLst/>
              <a:latin typeface="Calibri" panose="020F0502020204030204" pitchFamily="34" charset="0"/>
              <a:ea typeface="Calibri" panose="020F0502020204030204" pitchFamily="34" charset="0"/>
              <a:cs typeface="Arial" panose="020B0604020202020204" pitchFamily="34" charset="0"/>
            </a:endParaRPr>
          </a:p>
          <a:p>
            <a:pPr marL="457200" marR="0">
              <a:lnSpc>
                <a:spcPct val="107000"/>
              </a:lnSpc>
              <a:spcAft>
                <a:spcPts val="800"/>
              </a:spcAft>
              <a:buNone/>
              <a:tabLst>
                <a:tab pos="457200" algn="l"/>
              </a:tabLst>
            </a:pPr>
            <a:r>
              <a:rPr lang="en-US" sz="3600" dirty="0">
                <a:effectLst/>
                <a:latin typeface="Aptos" panose="020B0004020202020204" pitchFamily="34" charset="0"/>
                <a:ea typeface="Calibri" panose="020F0502020204030204" pitchFamily="34" charset="0"/>
                <a:cs typeface="Arial" panose="020B0604020202020204" pitchFamily="34" charset="0"/>
              </a:rPr>
              <a:t>Boldness is not just personal; it’s communal—the Church together displays God’s wisdom to the “rulers and authorities” (v. 10).</a:t>
            </a:r>
            <a:endParaRPr lang="en-US" sz="3600" dirty="0">
              <a:effectLst/>
              <a:latin typeface="Calibri" panose="020F0502020204030204" pitchFamily="34" charset="0"/>
              <a:ea typeface="Calibri" panose="020F0502020204030204" pitchFamily="34" charset="0"/>
              <a:cs typeface="Arial" panose="020B0604020202020204" pitchFamily="34" charset="0"/>
            </a:endParaRPr>
          </a:p>
          <a:p>
            <a:pPr marL="457200" marR="0">
              <a:lnSpc>
                <a:spcPct val="107000"/>
              </a:lnSpc>
              <a:spcAft>
                <a:spcPts val="800"/>
              </a:spcAft>
              <a:buNone/>
              <a:tabLst>
                <a:tab pos="457200" algn="l"/>
              </a:tabLst>
            </a:pPr>
            <a:r>
              <a:rPr lang="en-US" sz="3600" i="1" u="sng" dirty="0">
                <a:effectLst/>
                <a:latin typeface="Aptos" panose="020B0004020202020204" pitchFamily="34" charset="0"/>
                <a:ea typeface="Calibri" panose="020F0502020204030204" pitchFamily="34" charset="0"/>
                <a:cs typeface="Arial" panose="020B0604020202020204" pitchFamily="34" charset="0"/>
              </a:rPr>
              <a:t>Example</a:t>
            </a:r>
            <a:r>
              <a:rPr lang="en-US" sz="3600" i="1" dirty="0">
                <a:effectLst/>
                <a:latin typeface="Aptos" panose="020B0004020202020204" pitchFamily="34" charset="0"/>
                <a:ea typeface="Calibri" panose="020F0502020204030204" pitchFamily="34" charset="0"/>
                <a:cs typeface="Arial" panose="020B0604020202020204" pitchFamily="34" charset="0"/>
              </a:rPr>
              <a:t>:</a:t>
            </a:r>
            <a:r>
              <a:rPr lang="en-US" sz="3600" dirty="0">
                <a:effectLst/>
                <a:latin typeface="Aptos" panose="020B0004020202020204" pitchFamily="34" charset="0"/>
                <a:ea typeface="Calibri" panose="020F0502020204030204" pitchFamily="34" charset="0"/>
                <a:cs typeface="Arial" panose="020B0604020202020204" pitchFamily="34" charset="0"/>
              </a:rPr>
              <a:t> Participating actively in church life so the world sees unity, mercy, and joy in action.</a:t>
            </a:r>
            <a:endParaRPr lang="en-US" sz="36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buFont typeface="Symbol" panose="05050102010706020507" pitchFamily="18" charset="2"/>
              <a:buChar char=""/>
              <a:tabLst>
                <a:tab pos="457200" algn="l"/>
              </a:tabLst>
            </a:pPr>
            <a:r>
              <a:rPr lang="en-US" sz="3600" dirty="0">
                <a:effectLst/>
                <a:latin typeface="Aptos" panose="020B0004020202020204" pitchFamily="34" charset="0"/>
                <a:ea typeface="Calibri" panose="020F0502020204030204" pitchFamily="34" charset="0"/>
                <a:cs typeface="Arial" panose="020B0604020202020204" pitchFamily="34" charset="0"/>
              </a:rPr>
              <a:t>Participate in church activities (picnics, group studies, church retreat)</a:t>
            </a:r>
            <a:endParaRPr lang="en-US" sz="36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buFont typeface="Symbol" panose="05050102010706020507" pitchFamily="18" charset="2"/>
              <a:buChar char=""/>
              <a:tabLst>
                <a:tab pos="457200" algn="l"/>
              </a:tabLst>
            </a:pPr>
            <a:r>
              <a:rPr lang="en-US" sz="3600" dirty="0">
                <a:effectLst/>
                <a:latin typeface="Aptos" panose="020B0004020202020204" pitchFamily="34" charset="0"/>
                <a:ea typeface="Calibri" panose="020F0502020204030204" pitchFamily="34" charset="0"/>
                <a:cs typeface="Arial" panose="020B0604020202020204" pitchFamily="34" charset="0"/>
              </a:rPr>
              <a:t>Join (or start) a small group</a:t>
            </a:r>
            <a:endParaRPr lang="en-US" sz="36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Aft>
                <a:spcPts val="800"/>
              </a:spcAft>
              <a:buFont typeface="Symbol" panose="05050102010706020507" pitchFamily="18" charset="2"/>
              <a:buChar char=""/>
              <a:tabLst>
                <a:tab pos="457200" algn="l"/>
              </a:tabLst>
            </a:pPr>
            <a:r>
              <a:rPr lang="en-US" sz="3600" dirty="0">
                <a:effectLst/>
                <a:latin typeface="Aptos" panose="020B0004020202020204" pitchFamily="34" charset="0"/>
                <a:ea typeface="Calibri" panose="020F0502020204030204" pitchFamily="34" charset="0"/>
                <a:cs typeface="Arial" panose="020B0604020202020204" pitchFamily="34" charset="0"/>
              </a:rPr>
              <a:t>Invite friends and family to church and church events</a:t>
            </a:r>
            <a:endParaRPr lang="en-US" sz="3600" dirty="0">
              <a:effectLst/>
              <a:latin typeface="Calibri" panose="020F0502020204030204" pitchFamily="34" charset="0"/>
              <a:ea typeface="Calibri" panose="020F0502020204030204" pitchFamily="34" charset="0"/>
              <a:cs typeface="Arial" panose="020B0604020202020204" pitchFamily="34" charset="0"/>
            </a:endParaRPr>
          </a:p>
          <a:p>
            <a:pPr marL="914400" marR="0" indent="-914400">
              <a:lnSpc>
                <a:spcPct val="107000"/>
              </a:lnSpc>
              <a:spcAft>
                <a:spcPts val="800"/>
              </a:spcAft>
              <a:buNone/>
              <a:tabLst>
                <a:tab pos="457200" algn="l"/>
              </a:tabLst>
            </a:pPr>
            <a:r>
              <a:rPr lang="en-US" sz="3600" dirty="0">
                <a:effectLst/>
                <a:latin typeface="Aptos" panose="020B0004020202020204" pitchFamily="34" charset="0"/>
                <a:ea typeface="Calibri" panose="020F0502020204030204" pitchFamily="34" charset="0"/>
                <a:cs typeface="Arial" panose="020B0604020202020204" pitchFamily="34" charset="0"/>
              </a:rPr>
              <a:t> </a:t>
            </a:r>
            <a:endParaRPr lang="en-US" sz="36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164988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looking at a dog&#10;&#10;AI-generated content may be incorrect.">
            <a:extLst>
              <a:ext uri="{FF2B5EF4-FFF2-40B4-BE49-F238E27FC236}">
                <a16:creationId xmlns:a16="http://schemas.microsoft.com/office/drawing/2014/main" id="{D250D6A3-F296-7D97-8A32-AB217D761A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4348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6DA3714-951A-98B1-3CCA-C6252B46CD9F}"/>
              </a:ext>
            </a:extLst>
          </p:cNvPr>
          <p:cNvPicPr>
            <a:picLocks noChangeAspect="1"/>
          </p:cNvPicPr>
          <p:nvPr/>
        </p:nvPicPr>
        <p:blipFill>
          <a:blip r:embed="rId2"/>
          <a:stretch>
            <a:fillRect/>
          </a:stretch>
        </p:blipFill>
        <p:spPr>
          <a:xfrm>
            <a:off x="7094249" y="2084102"/>
            <a:ext cx="4124901" cy="4086795"/>
          </a:xfrm>
          <a:prstGeom prst="rect">
            <a:avLst/>
          </a:prstGeom>
          <a:effectLst>
            <a:softEdge rad="50800"/>
          </a:effectLst>
        </p:spPr>
      </p:pic>
      <p:sp>
        <p:nvSpPr>
          <p:cNvPr id="6" name="Title 1">
            <a:extLst>
              <a:ext uri="{FF2B5EF4-FFF2-40B4-BE49-F238E27FC236}">
                <a16:creationId xmlns:a16="http://schemas.microsoft.com/office/drawing/2014/main" id="{F1ECDAA1-4F13-FEB3-0C29-E0123C19850A}"/>
              </a:ext>
            </a:extLst>
          </p:cNvPr>
          <p:cNvSpPr txBox="1">
            <a:spLocks/>
          </p:cNvSpPr>
          <p:nvPr/>
        </p:nvSpPr>
        <p:spPr>
          <a:xfrm>
            <a:off x="5930900" y="850900"/>
            <a:ext cx="6261100" cy="106680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TH" sz="4800" b="1" i="0" u="none" strike="noStrike" kern="1200" cap="none" spc="0" normalizeH="0" baseline="0" noProof="0" dirty="0">
                <a:ln>
                  <a:noFill/>
                </a:ln>
                <a:solidFill>
                  <a:srgbClr val="FFFFFF"/>
                </a:solidFill>
                <a:effectLst/>
                <a:uLnTx/>
                <a:uFillTx/>
                <a:latin typeface="Tahoma"/>
                <a:ea typeface="+mj-ea"/>
                <a:cs typeface="Angsana New"/>
              </a:rPr>
              <a:t>LET US PRAY….</a:t>
            </a:r>
          </a:p>
        </p:txBody>
      </p:sp>
    </p:spTree>
    <p:extLst>
      <p:ext uri="{BB962C8B-B14F-4D97-AF65-F5344CB8AC3E}">
        <p14:creationId xmlns:p14="http://schemas.microsoft.com/office/powerpoint/2010/main" val="3531718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0" y="1417639"/>
            <a:ext cx="3571832" cy="2522151"/>
          </a:xfrm>
        </p:spPr>
        <p:txBody>
          <a:bodyPr/>
          <a:lstStyle/>
          <a:p>
            <a:pPr algn="r"/>
            <a:r>
              <a:rPr lang="en-US" dirty="0"/>
              <a:t>Black</a:t>
            </a:r>
          </a:p>
        </p:txBody>
      </p:sp>
    </p:spTree>
    <p:extLst>
      <p:ext uri="{BB962C8B-B14F-4D97-AF65-F5344CB8AC3E}">
        <p14:creationId xmlns:p14="http://schemas.microsoft.com/office/powerpoint/2010/main" val="4262323091"/>
      </p:ext>
    </p:extLst>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12192000" cy="685800"/>
          </a:xfrm>
        </p:spPr>
        <p:txBody>
          <a:bodyPr/>
          <a:lstStyle/>
          <a:p>
            <a:pPr eaLnBrk="1" hangingPunct="1">
              <a:defRPr/>
            </a:pPr>
            <a:r>
              <a:rPr lang="en-US" sz="3733" b="1" dirty="0">
                <a:solidFill>
                  <a:srgbClr val="FFFFFF"/>
                </a:solidFill>
                <a:latin typeface="Arial" charset="0"/>
                <a:ea typeface="ＭＳ Ｐゴシック" charset="0"/>
              </a:rPr>
              <a:t>NT Preaching link at BibleStudyDownloads.org</a:t>
            </a:r>
            <a:endParaRPr lang="en-US" sz="14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12192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4267"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Get this presentation and script for free!</a:t>
            </a:r>
            <a:endParaRPr kumimoji="0" lang="en-US" sz="1467"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pic>
        <p:nvPicPr>
          <p:cNvPr id="8" name="Picture 7" descr="Screen Shot 2016-02-02 at 5.41.18 PM.png"/>
          <p:cNvPicPr>
            <a:picLocks noChangeAspect="1"/>
          </p:cNvPicPr>
          <p:nvPr/>
        </p:nvPicPr>
        <p:blipFill rotWithShape="1">
          <a:blip r:embed="rId3">
            <a:extLst>
              <a:ext uri="{28A0092B-C50C-407E-A947-70E740481C1C}">
                <a14:useLocalDpi xmlns:a14="http://schemas.microsoft.com/office/drawing/2010/main" val="0"/>
              </a:ext>
            </a:extLst>
          </a:blip>
          <a:srcRect t="2841"/>
          <a:stretch/>
        </p:blipFill>
        <p:spPr>
          <a:xfrm>
            <a:off x="-58897" y="636982"/>
            <a:ext cx="12309796"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9631" y="2222340"/>
            <a:ext cx="8204283" cy="3483595"/>
          </a:xfrm>
          <a:prstGeom prst="rect">
            <a:avLst/>
          </a:prstGeom>
        </p:spPr>
      </p:pic>
    </p:spTree>
    <p:extLst>
      <p:ext uri="{BB962C8B-B14F-4D97-AF65-F5344CB8AC3E}">
        <p14:creationId xmlns:p14="http://schemas.microsoft.com/office/powerpoint/2010/main" val="12982845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tarry sky with stars&#10;&#10;AI-generated content may be incorrect.">
            <a:extLst>
              <a:ext uri="{FF2B5EF4-FFF2-40B4-BE49-F238E27FC236}">
                <a16:creationId xmlns:a16="http://schemas.microsoft.com/office/drawing/2014/main" id="{8A169571-C756-2FDA-7676-D0965F8B52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527496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skiing on a pole&#10;&#10;AI-generated content may be incorrect.">
            <a:extLst>
              <a:ext uri="{FF2B5EF4-FFF2-40B4-BE49-F238E27FC236}">
                <a16:creationId xmlns:a16="http://schemas.microsoft.com/office/drawing/2014/main" id="{478AF863-8A7A-41D7-DF4A-A6EB5BE81F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Tree>
    <p:extLst>
      <p:ext uri="{BB962C8B-B14F-4D97-AF65-F5344CB8AC3E}">
        <p14:creationId xmlns:p14="http://schemas.microsoft.com/office/powerpoint/2010/main" val="2482804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2013 - 2022 Theme</Template>
  <TotalTime>1710</TotalTime>
  <Words>3848</Words>
  <Application>Microsoft Macintosh PowerPoint</Application>
  <PresentationFormat>Widescreen</PresentationFormat>
  <Paragraphs>262</Paragraphs>
  <Slides>72</Slides>
  <Notes>2</Notes>
  <HiddenSlides>0</HiddenSlides>
  <MMClips>0</MMClips>
  <ScaleCrop>false</ScaleCrop>
  <HeadingPairs>
    <vt:vector size="6" baseType="variant">
      <vt:variant>
        <vt:lpstr>Fonts Used</vt:lpstr>
      </vt:variant>
      <vt:variant>
        <vt:i4>16</vt:i4>
      </vt:variant>
      <vt:variant>
        <vt:lpstr>Theme</vt:lpstr>
      </vt:variant>
      <vt:variant>
        <vt:i4>2</vt:i4>
      </vt:variant>
      <vt:variant>
        <vt:lpstr>Slide Titles</vt:lpstr>
      </vt:variant>
      <vt:variant>
        <vt:i4>72</vt:i4>
      </vt:variant>
    </vt:vector>
  </HeadingPairs>
  <TitlesOfParts>
    <vt:vector size="90" baseType="lpstr">
      <vt:lpstr>ＭＳ Ｐゴシック</vt:lpstr>
      <vt:lpstr>system-ui</vt:lpstr>
      <vt:lpstr>ADLaM Display</vt:lpstr>
      <vt:lpstr>Amasis MT Pro Black</vt:lpstr>
      <vt:lpstr>Aptos</vt:lpstr>
      <vt:lpstr>Aptos Serif</vt:lpstr>
      <vt:lpstr>Arial</vt:lpstr>
      <vt:lpstr>Arial Rounded MT Bold</vt:lpstr>
      <vt:lpstr>Calibri</vt:lpstr>
      <vt:lpstr>Calibri Light</vt:lpstr>
      <vt:lpstr>Lato</vt:lpstr>
      <vt:lpstr>Neue Haas Grotesk Text Pro</vt:lpstr>
      <vt:lpstr>Symbol</vt:lpstr>
      <vt:lpstr>Tahoma</vt:lpstr>
      <vt:lpstr>Times New Roman</vt:lpstr>
      <vt:lpstr>Wingdings</vt:lpstr>
      <vt:lpstr>Office 2013 - 2022 Theme</vt:lpstr>
      <vt:lpstr>Orbit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Black</vt:lpstr>
      <vt:lpstr>NT Preaching link at BibleStudyDownloads.org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Matt Lyle</dc:creator>
  <cp:lastModifiedBy>Rick Griffith</cp:lastModifiedBy>
  <cp:revision>2</cp:revision>
  <dcterms:created xsi:type="dcterms:W3CDTF">2025-08-07T02:23:39Z</dcterms:created>
  <dcterms:modified xsi:type="dcterms:W3CDTF">2025-08-17T09:20:53Z</dcterms:modified>
</cp:coreProperties>
</file>