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51" r:id="rId3"/>
    <p:sldId id="276" r:id="rId4"/>
    <p:sldId id="277" r:id="rId5"/>
    <p:sldId id="257" r:id="rId6"/>
    <p:sldId id="265" r:id="rId7"/>
    <p:sldId id="278" r:id="rId8"/>
    <p:sldId id="280" r:id="rId9"/>
    <p:sldId id="281" r:id="rId10"/>
    <p:sldId id="279" r:id="rId11"/>
    <p:sldId id="282" r:id="rId12"/>
    <p:sldId id="283" r:id="rId13"/>
    <p:sldId id="284" r:id="rId14"/>
    <p:sldId id="285" r:id="rId15"/>
    <p:sldId id="286" r:id="rId16"/>
    <p:sldId id="287" r:id="rId17"/>
    <p:sldId id="288" r:id="rId18"/>
    <p:sldId id="289" r:id="rId19"/>
    <p:sldId id="290" r:id="rId20"/>
    <p:sldId id="291" r:id="rId21"/>
    <p:sldId id="293"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65E48-B188-0E4A-843F-63FC9AA9503D}" type="datetimeFigureOut">
              <a:rPr lang="en-US" smtClean="0"/>
              <a:t>8/29/21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7587F-A967-BC4E-90D9-6DF73B66F335}" type="slidenum">
              <a:rPr lang="en-US" smtClean="0"/>
              <a:t>‹#›</a:t>
            </a:fld>
            <a:endParaRPr lang="en-US"/>
          </a:p>
        </p:txBody>
      </p:sp>
    </p:spTree>
    <p:extLst>
      <p:ext uri="{BB962C8B-B14F-4D97-AF65-F5344CB8AC3E}">
        <p14:creationId xmlns:p14="http://schemas.microsoft.com/office/powerpoint/2010/main" val="246358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935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318757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990113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423962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601245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708450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830709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075748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671062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800001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56008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698447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8/29/21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8/29/21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8/29/21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8/29/21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8/29/21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8/29/21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48017103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Dead People Made Alive</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2:1-10</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6630843-C9A0-6C43-8FDA-140F297BA6BF}"/>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44750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hy the Coffin Industry Is Dying for Disruption - OZY | A Modern Media  Company">
            <a:extLst>
              <a:ext uri="{FF2B5EF4-FFF2-40B4-BE49-F238E27FC236}">
                <a16:creationId xmlns:a16="http://schemas.microsoft.com/office/drawing/2014/main" id="{34176713-A6F6-436C-915B-899FD9D6CE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2" r="11801"/>
          <a:stretch/>
        </p:blipFill>
        <p:spPr bwMode="auto">
          <a:xfrm>
            <a:off x="21020" y="451947"/>
            <a:ext cx="9099160" cy="6427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F42872-2008-4075-A874-FE80A40A72AB}"/>
              </a:ext>
            </a:extLst>
          </p:cNvPr>
          <p:cNvSpPr txBox="1"/>
          <p:nvPr/>
        </p:nvSpPr>
        <p:spPr>
          <a:xfrm>
            <a:off x="2025784" y="1048494"/>
            <a:ext cx="5089631" cy="548099"/>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were dead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19B7A9-5BCA-4E4E-912F-7F64E7B5AE61}"/>
              </a:ext>
            </a:extLst>
          </p:cNvPr>
          <p:cNvSpPr txBox="1"/>
          <p:nvPr/>
        </p:nvSpPr>
        <p:spPr>
          <a:xfrm>
            <a:off x="354724" y="2119570"/>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violate God’s holy commands (vs. 1-2a)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7989F2-EA8B-4070-898B-7FBD5FB96303}"/>
              </a:ext>
            </a:extLst>
          </p:cNvPr>
          <p:cNvSpPr txBox="1"/>
          <p:nvPr/>
        </p:nvSpPr>
        <p:spPr>
          <a:xfrm>
            <a:off x="354724" y="2894142"/>
            <a:ext cx="7601605"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according to ways of the rest of the world (v. 2b)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E29C517-A909-4C1D-97AC-9B0A3D5CCDBB}"/>
              </a:ext>
            </a:extLst>
          </p:cNvPr>
          <p:cNvSpPr txBox="1"/>
          <p:nvPr/>
        </p:nvSpPr>
        <p:spPr>
          <a:xfrm>
            <a:off x="354725" y="4074722"/>
            <a:ext cx="7601606"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think according to the lies of the devil (v. 2c)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06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928299"/>
            <a:ext cx="6445376" cy="2742289"/>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Corinthians 4:4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their case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the god of this world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has blinded the minds of the unbelievers, to keep them from seeing the light of the gospel of the glory of Christ, who is the image of God. </a:t>
            </a:r>
            <a:endParaRPr lang="en-US" sz="5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74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497376"/>
            <a:ext cx="6445376" cy="1449628"/>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 12:31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Now is the judgment of this world; now will </a:t>
            </a:r>
            <a:r>
              <a:rPr lang="en-US" sz="2800" u="sng" dirty="0">
                <a:effectLst/>
                <a:latin typeface="Times New Roman" panose="02020603050405020304" pitchFamily="18" charset="0"/>
                <a:cs typeface="Times New Roman" panose="02020603050405020304" pitchFamily="18" charset="0"/>
              </a:rPr>
              <a:t>the ruler of this world be cast out.</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33BF01-17E7-4150-85D3-03BE4BE3DFE3}"/>
              </a:ext>
            </a:extLst>
          </p:cNvPr>
          <p:cNvSpPr txBox="1"/>
          <p:nvPr/>
        </p:nvSpPr>
        <p:spPr>
          <a:xfrm>
            <a:off x="1359821" y="3351564"/>
            <a:ext cx="6445376" cy="2034660"/>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Colossians 1:13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has delivered us from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the domain of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transferred us to the kingdom of his beloved Son,</a:t>
            </a:r>
          </a:p>
        </p:txBody>
      </p:sp>
    </p:spTree>
    <p:extLst>
      <p:ext uri="{BB962C8B-B14F-4D97-AF65-F5344CB8AC3E}">
        <p14:creationId xmlns:p14="http://schemas.microsoft.com/office/powerpoint/2010/main" val="91380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hy the Coffin Industry Is Dying for Disruption - OZY | A Modern Media  Company">
            <a:extLst>
              <a:ext uri="{FF2B5EF4-FFF2-40B4-BE49-F238E27FC236}">
                <a16:creationId xmlns:a16="http://schemas.microsoft.com/office/drawing/2014/main" id="{34176713-A6F6-436C-915B-899FD9D6CE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2" r="11801"/>
          <a:stretch/>
        </p:blipFill>
        <p:spPr bwMode="auto">
          <a:xfrm>
            <a:off x="21020" y="451947"/>
            <a:ext cx="9099160" cy="6427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F42872-2008-4075-A874-FE80A40A72AB}"/>
              </a:ext>
            </a:extLst>
          </p:cNvPr>
          <p:cNvSpPr txBox="1"/>
          <p:nvPr/>
        </p:nvSpPr>
        <p:spPr>
          <a:xfrm>
            <a:off x="2025784" y="1048494"/>
            <a:ext cx="5089631" cy="548099"/>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were dead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19B7A9-5BCA-4E4E-912F-7F64E7B5AE61}"/>
              </a:ext>
            </a:extLst>
          </p:cNvPr>
          <p:cNvSpPr txBox="1"/>
          <p:nvPr/>
        </p:nvSpPr>
        <p:spPr>
          <a:xfrm>
            <a:off x="354724" y="2119570"/>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violate God’s holy commands (vs. 1-2a)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7989F2-EA8B-4070-898B-7FBD5FB96303}"/>
              </a:ext>
            </a:extLst>
          </p:cNvPr>
          <p:cNvSpPr txBox="1"/>
          <p:nvPr/>
        </p:nvSpPr>
        <p:spPr>
          <a:xfrm>
            <a:off x="354724" y="2881401"/>
            <a:ext cx="7601605"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according to ways of the rest of the world (v. 2b)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E29C517-A909-4C1D-97AC-9B0A3D5CCDBB}"/>
              </a:ext>
            </a:extLst>
          </p:cNvPr>
          <p:cNvSpPr txBox="1"/>
          <p:nvPr/>
        </p:nvSpPr>
        <p:spPr>
          <a:xfrm>
            <a:off x="354725" y="4049240"/>
            <a:ext cx="7601606"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think according to the lies of the devil (v. 2c)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5D285F5-F06D-4728-8279-07ECB88716C9}"/>
              </a:ext>
            </a:extLst>
          </p:cNvPr>
          <p:cNvSpPr txBox="1"/>
          <p:nvPr/>
        </p:nvSpPr>
        <p:spPr>
          <a:xfrm>
            <a:off x="354724" y="4811071"/>
            <a:ext cx="7601604"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are controlled by impulses of the sinful flesh (v. 3a)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27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928299"/>
            <a:ext cx="6445376" cy="3179588"/>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James 1:13-14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pP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Let no one say when he is tempted, “I am being tempted by God,” for God cannot be tempted with evil, and he himself tempts no one.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But each person is tempted when he is lured and enticed </a:t>
            </a:r>
            <a:r>
              <a:rPr lang="en-US" sz="28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by his own desire</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9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928299"/>
            <a:ext cx="6445376" cy="2034660"/>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James 4:1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causes quarrels and what causes fights among you? Is it not this, that your passions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are at war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within you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796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hy the Coffin Industry Is Dying for Disruption - OZY | A Modern Media  Company">
            <a:extLst>
              <a:ext uri="{FF2B5EF4-FFF2-40B4-BE49-F238E27FC236}">
                <a16:creationId xmlns:a16="http://schemas.microsoft.com/office/drawing/2014/main" id="{34176713-A6F6-436C-915B-899FD9D6CE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2" r="11801"/>
          <a:stretch/>
        </p:blipFill>
        <p:spPr bwMode="auto">
          <a:xfrm>
            <a:off x="21020" y="451947"/>
            <a:ext cx="9099160" cy="6427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F42872-2008-4075-A874-FE80A40A72AB}"/>
              </a:ext>
            </a:extLst>
          </p:cNvPr>
          <p:cNvSpPr txBox="1"/>
          <p:nvPr/>
        </p:nvSpPr>
        <p:spPr>
          <a:xfrm>
            <a:off x="2025784" y="1048494"/>
            <a:ext cx="5089631" cy="548099"/>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were dead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19B7A9-5BCA-4E4E-912F-7F64E7B5AE61}"/>
              </a:ext>
            </a:extLst>
          </p:cNvPr>
          <p:cNvSpPr txBox="1"/>
          <p:nvPr/>
        </p:nvSpPr>
        <p:spPr>
          <a:xfrm>
            <a:off x="354724" y="2119570"/>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violate God’s holy commands (vs. 1-2a)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7989F2-EA8B-4070-898B-7FBD5FB96303}"/>
              </a:ext>
            </a:extLst>
          </p:cNvPr>
          <p:cNvSpPr txBox="1"/>
          <p:nvPr/>
        </p:nvSpPr>
        <p:spPr>
          <a:xfrm>
            <a:off x="354724" y="2893310"/>
            <a:ext cx="7601605"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according to ways of the rest of the world (v. 2b)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E29C517-A909-4C1D-97AC-9B0A3D5CCDBB}"/>
              </a:ext>
            </a:extLst>
          </p:cNvPr>
          <p:cNvSpPr txBox="1"/>
          <p:nvPr/>
        </p:nvSpPr>
        <p:spPr>
          <a:xfrm>
            <a:off x="354724" y="4073058"/>
            <a:ext cx="7601606"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think according to the lies of the devil (v. 2c)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5D285F5-F06D-4728-8279-07ECB88716C9}"/>
              </a:ext>
            </a:extLst>
          </p:cNvPr>
          <p:cNvSpPr txBox="1"/>
          <p:nvPr/>
        </p:nvSpPr>
        <p:spPr>
          <a:xfrm>
            <a:off x="354724" y="4846798"/>
            <a:ext cx="7601604"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are controlled by impulses of the sinful flesh (v. 3a)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420373D-C2AD-4A0F-AC96-85CC48AB3B36}"/>
              </a:ext>
            </a:extLst>
          </p:cNvPr>
          <p:cNvSpPr txBox="1"/>
          <p:nvPr/>
        </p:nvSpPr>
        <p:spPr>
          <a:xfrm>
            <a:off x="354724" y="6026547"/>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are subject to God’s wrath (v. 3b)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Validating Faith in Christ Through the Resurrection | GCU Blog">
            <a:extLst>
              <a:ext uri="{FF2B5EF4-FFF2-40B4-BE49-F238E27FC236}">
                <a16:creationId xmlns:a16="http://schemas.microsoft.com/office/drawing/2014/main" id="{2E36D15C-B742-46DC-A2BB-CA21241CC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6CF848-7FE3-4CC3-A233-4099E67206F5}"/>
              </a:ext>
            </a:extLst>
          </p:cNvPr>
          <p:cNvSpPr txBox="1"/>
          <p:nvPr/>
        </p:nvSpPr>
        <p:spPr>
          <a:xfrm>
            <a:off x="1726324" y="640230"/>
            <a:ext cx="5691351" cy="548099"/>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 made us alive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2:4-10)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CD9227-9EAC-40A0-BB74-FC5382A21C1E}"/>
              </a:ext>
            </a:extLst>
          </p:cNvPr>
          <p:cNvSpPr txBox="1"/>
          <p:nvPr/>
        </p:nvSpPr>
        <p:spPr>
          <a:xfrm>
            <a:off x="352100" y="1679136"/>
            <a:ext cx="7446579" cy="548099"/>
          </a:xfrm>
          <a:prstGeom prst="rect">
            <a:avLst/>
          </a:prstGeom>
          <a:solidFill>
            <a:srgbClr val="FFFF00"/>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acts according to His nature of mercy (v.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A70381-70EC-4374-90FF-B407BD191C0E}"/>
              </a:ext>
            </a:extLst>
          </p:cNvPr>
          <p:cNvSpPr txBox="1"/>
          <p:nvPr/>
        </p:nvSpPr>
        <p:spPr>
          <a:xfrm>
            <a:off x="352100" y="2395464"/>
            <a:ext cx="7446578" cy="548099"/>
          </a:xfrm>
          <a:prstGeom prst="rect">
            <a:avLst/>
          </a:prstGeom>
          <a:solidFill>
            <a:srgbClr val="FFFF00"/>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unites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with His Son (vs. 5-7,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10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Validating Faith in Christ Through the Resurrection | GCU Blog">
            <a:extLst>
              <a:ext uri="{FF2B5EF4-FFF2-40B4-BE49-F238E27FC236}">
                <a16:creationId xmlns:a16="http://schemas.microsoft.com/office/drawing/2014/main" id="{2E36D15C-B742-46DC-A2BB-CA21241CC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4518F26-34A5-440E-BA93-E1BD013C7607}"/>
              </a:ext>
            </a:extLst>
          </p:cNvPr>
          <p:cNvSpPr txBox="1"/>
          <p:nvPr/>
        </p:nvSpPr>
        <p:spPr>
          <a:xfrm>
            <a:off x="160773" y="220717"/>
            <a:ext cx="8842549" cy="6494085"/>
          </a:xfrm>
          <a:prstGeom prst="rect">
            <a:avLst/>
          </a:prstGeom>
          <a:solidFill>
            <a:schemeClr val="bg1"/>
          </a:solidFill>
        </p:spPr>
        <p:txBody>
          <a:bodyPr wrap="square">
            <a:spAutoFit/>
          </a:bodyPr>
          <a:lstStyle/>
          <a:p>
            <a:pPr marL="0" marR="0">
              <a:spcBef>
                <a:spcPts val="1200"/>
              </a:spcBef>
              <a:spcAft>
                <a:spcPts val="0"/>
              </a:spcAft>
            </a:pP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BEFORE							AFTER						</a:t>
            </a:r>
            <a:endParaRPr lang="en-US" sz="24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 God’s wrath				Receive His rich mercy</a:t>
            </a:r>
          </a:p>
          <a:p>
            <a:pPr marL="0" marR="0">
              <a:spcBef>
                <a:spcPts val="1200"/>
              </a:spcBef>
              <a:spcAft>
                <a:spcPts val="0"/>
              </a:spcAft>
            </a:pPr>
            <a:endParaRPr lang="en-US" sz="1000" b="1"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Dead								Alive in Christ</a:t>
            </a:r>
          </a:p>
          <a:p>
            <a:pPr marL="0" marR="0">
              <a:spcBef>
                <a:spcPts val="1200"/>
              </a:spcBef>
              <a:spcAft>
                <a:spcPts val="0"/>
              </a:spcAft>
            </a:pPr>
            <a:endParaRPr lang="en-US" sz="1050" b="1"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Subject to the devil			Raised and seated with </a:t>
            </a:r>
          </a:p>
          <a:p>
            <a:pPr marL="0" marR="0">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Christ</a:t>
            </a:r>
          </a:p>
          <a:p>
            <a:pPr marL="0" marR="0">
              <a:spcAft>
                <a:spcPts val="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Follow this world				Live in heavenly places in </a:t>
            </a:r>
          </a:p>
          <a:p>
            <a:pPr marL="0" marR="0">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Christ</a:t>
            </a:r>
          </a:p>
          <a:p>
            <a:pPr marL="0" marR="0">
              <a:spcAft>
                <a:spcPts val="0"/>
              </a:spcAft>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0" marR="0">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Succumb to sinful 				Created workmanship in</a:t>
            </a:r>
          </a:p>
          <a:p>
            <a:pPr marL="0" marR="0">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impulses of the flesh 			Christ Jesus</a:t>
            </a:r>
          </a:p>
          <a:p>
            <a:pPr marL="0" marR="0">
              <a:spcAft>
                <a:spcPts val="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Walk in trespasses and 		Walk in good works</a:t>
            </a:r>
          </a:p>
          <a:p>
            <a:pPr marL="0" marR="0">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sins</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520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Validating Faith in Christ Through the Resurrection | GCU Blog">
            <a:extLst>
              <a:ext uri="{FF2B5EF4-FFF2-40B4-BE49-F238E27FC236}">
                <a16:creationId xmlns:a16="http://schemas.microsoft.com/office/drawing/2014/main" id="{2E36D15C-B742-46DC-A2BB-CA21241CC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6CF848-7FE3-4CC3-A233-4099E67206F5}"/>
              </a:ext>
            </a:extLst>
          </p:cNvPr>
          <p:cNvSpPr txBox="1"/>
          <p:nvPr/>
        </p:nvSpPr>
        <p:spPr>
          <a:xfrm>
            <a:off x="1726324" y="640230"/>
            <a:ext cx="5691351" cy="548099"/>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 made us alive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2:4-10)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CD9227-9EAC-40A0-BB74-FC5382A21C1E}"/>
              </a:ext>
            </a:extLst>
          </p:cNvPr>
          <p:cNvSpPr txBox="1"/>
          <p:nvPr/>
        </p:nvSpPr>
        <p:spPr>
          <a:xfrm>
            <a:off x="352100" y="1679136"/>
            <a:ext cx="7446579" cy="548099"/>
          </a:xfrm>
          <a:prstGeom prst="rect">
            <a:avLst/>
          </a:prstGeom>
          <a:solidFill>
            <a:srgbClr val="FFFF00"/>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acts according to His nature of mercy (v.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AA70381-70EC-4374-90FF-B407BD191C0E}"/>
              </a:ext>
            </a:extLst>
          </p:cNvPr>
          <p:cNvSpPr txBox="1"/>
          <p:nvPr/>
        </p:nvSpPr>
        <p:spPr>
          <a:xfrm>
            <a:off x="352100" y="2395464"/>
            <a:ext cx="7446578" cy="548099"/>
          </a:xfrm>
          <a:prstGeom prst="rect">
            <a:avLst/>
          </a:prstGeom>
          <a:solidFill>
            <a:srgbClr val="FFFF00"/>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unites us with His Son (vs. 5-7, 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4985F62-EA8D-485F-B6F1-8A45D8678D9E}"/>
              </a:ext>
            </a:extLst>
          </p:cNvPr>
          <p:cNvSpPr txBox="1"/>
          <p:nvPr/>
        </p:nvSpPr>
        <p:spPr>
          <a:xfrm>
            <a:off x="352099" y="3111792"/>
            <a:ext cx="7446577" cy="548099"/>
          </a:xfrm>
          <a:prstGeom prst="rect">
            <a:avLst/>
          </a:prstGeom>
          <a:solidFill>
            <a:srgbClr val="FFFF00"/>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humbles us (vs. 8-9)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31108C1-B7BC-49D6-9BF9-E0D1D7699F44}"/>
              </a:ext>
            </a:extLst>
          </p:cNvPr>
          <p:cNvSpPr txBox="1"/>
          <p:nvPr/>
        </p:nvSpPr>
        <p:spPr>
          <a:xfrm>
            <a:off x="1350579" y="4019413"/>
            <a:ext cx="6448097" cy="2034660"/>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Philippians 1:29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has been granted to you that for the sake of Christ you should not only believe in him but also suffer for his sake,</a:t>
            </a:r>
          </a:p>
        </p:txBody>
      </p:sp>
    </p:spTree>
    <p:extLst>
      <p:ext uri="{BB962C8B-B14F-4D97-AF65-F5344CB8AC3E}">
        <p14:creationId xmlns:p14="http://schemas.microsoft.com/office/powerpoint/2010/main" val="2288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1E60C7-7849-4D33-8EF3-2FAE800A6204}"/>
              </a:ext>
            </a:extLst>
          </p:cNvPr>
          <p:cNvSpPr txBox="1"/>
          <p:nvPr/>
        </p:nvSpPr>
        <p:spPr>
          <a:xfrm>
            <a:off x="630620" y="1082565"/>
            <a:ext cx="7882759" cy="4708981"/>
          </a:xfrm>
          <a:prstGeom prst="rect">
            <a:avLst/>
          </a:prstGeom>
          <a:noFill/>
        </p:spPr>
        <p:txBody>
          <a:bodyPr wrap="square">
            <a:spAutoFit/>
          </a:bodyPr>
          <a:lstStyle/>
          <a:p>
            <a:pPr algn="ctr"/>
            <a:r>
              <a:rPr lang="en-US" sz="3000" dirty="0">
                <a:solidFill>
                  <a:schemeClr val="bg1"/>
                </a:solidFill>
                <a:effectLst/>
                <a:latin typeface="Times New Roman" panose="02020603050405020304" pitchFamily="18" charset="0"/>
                <a:ea typeface="Times New Roman" panose="02020603050405020304" pitchFamily="18" charset="0"/>
              </a:rPr>
              <a:t>“I sometimes wonder if good and thoughtful people have ever been more depressed about the human predicament than they are today. Of course every age is bound to have a blurred vision of its own problems, because it is too close to them to get them into focus. And every generation breeds new prophets of doom. Nevertheless, the media enable us to grasp the worldwide extent of contemporary evil, and it is this which makes the modern scene look so dark.”</a:t>
            </a:r>
            <a:endParaRPr lang="en-US" sz="3000" dirty="0">
              <a:solidFill>
                <a:schemeClr val="bg1"/>
              </a:solidFill>
            </a:endParaRPr>
          </a:p>
        </p:txBody>
      </p:sp>
    </p:spTree>
    <p:extLst>
      <p:ext uri="{BB962C8B-B14F-4D97-AF65-F5344CB8AC3E}">
        <p14:creationId xmlns:p14="http://schemas.microsoft.com/office/powerpoint/2010/main" val="13938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57383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129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1E60C7-7849-4D33-8EF3-2FAE800A6204}"/>
              </a:ext>
            </a:extLst>
          </p:cNvPr>
          <p:cNvSpPr txBox="1"/>
          <p:nvPr/>
        </p:nvSpPr>
        <p:spPr>
          <a:xfrm>
            <a:off x="840827" y="578068"/>
            <a:ext cx="7725103" cy="5632311"/>
          </a:xfrm>
          <a:prstGeom prst="rect">
            <a:avLst/>
          </a:prstGeom>
          <a:noFill/>
        </p:spPr>
        <p:txBody>
          <a:bodyPr wrap="square">
            <a:spAutoFit/>
          </a:bodyPr>
          <a:lstStyle/>
          <a:p>
            <a:pPr algn="ctr"/>
            <a:r>
              <a:rPr lang="en-US" sz="3000" dirty="0">
                <a:solidFill>
                  <a:schemeClr val="bg1"/>
                </a:solidFill>
                <a:effectLst/>
                <a:latin typeface="Times New Roman" panose="02020603050405020304" pitchFamily="18" charset="0"/>
                <a:ea typeface="Times New Roman" panose="02020603050405020304" pitchFamily="18" charset="0"/>
              </a:rPr>
              <a:t>“It is partly the escalating economic problem (population growth, the spoliation of natural resources, inflation, unemployment, hunger), partly the spread of social conflict (racism, tribalism, the class struggle, disintegrating family life) and partly the absence of accepted moral guidelines (leading to violence, dishonesty and sexual promiscuity). Man seems incapable of managing his own affairs or of creating a just, free, humane and tranquil society. For man himself is askew.”</a:t>
            </a:r>
          </a:p>
          <a:p>
            <a:pPr algn="ctr"/>
            <a:r>
              <a:rPr lang="en-US" sz="3000" b="1" dirty="0">
                <a:solidFill>
                  <a:schemeClr val="bg1"/>
                </a:solidFill>
                <a:latin typeface="Times New Roman" panose="02020603050405020304" pitchFamily="18" charset="0"/>
              </a:rPr>
              <a:t>John Stott</a:t>
            </a:r>
            <a:endParaRPr lang="en-US" sz="3000" b="1" dirty="0">
              <a:solidFill>
                <a:schemeClr val="bg1"/>
              </a:solidFill>
            </a:endParaRPr>
          </a:p>
        </p:txBody>
      </p:sp>
    </p:spTree>
    <p:extLst>
      <p:ext uri="{BB962C8B-B14F-4D97-AF65-F5344CB8AC3E}">
        <p14:creationId xmlns:p14="http://schemas.microsoft.com/office/powerpoint/2010/main" val="344096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Dead People Made Alive</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2:1-10</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449628"/>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Psalm 51:5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Behold, I was brought forth in iniquity,</a:t>
            </a:r>
            <a:b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in sin did my mother conceive me.</a:t>
            </a:r>
            <a:endPar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hy the Coffin Industry Is Dying for Disruption - OZY | A Modern Media  Company">
            <a:extLst>
              <a:ext uri="{FF2B5EF4-FFF2-40B4-BE49-F238E27FC236}">
                <a16:creationId xmlns:a16="http://schemas.microsoft.com/office/drawing/2014/main" id="{34176713-A6F6-436C-915B-899FD9D6CE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2" r="11801"/>
          <a:stretch/>
        </p:blipFill>
        <p:spPr bwMode="auto">
          <a:xfrm>
            <a:off x="21020" y="451947"/>
            <a:ext cx="9099160" cy="6427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F42872-2008-4075-A874-FE80A40A72AB}"/>
              </a:ext>
            </a:extLst>
          </p:cNvPr>
          <p:cNvSpPr txBox="1"/>
          <p:nvPr/>
        </p:nvSpPr>
        <p:spPr>
          <a:xfrm>
            <a:off x="2025784" y="1048494"/>
            <a:ext cx="5089631" cy="548099"/>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were dead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CA4B5D2-4FDC-457C-A972-F3B9A0C9862D}"/>
              </a:ext>
            </a:extLst>
          </p:cNvPr>
          <p:cNvSpPr txBox="1"/>
          <p:nvPr/>
        </p:nvSpPr>
        <p:spPr>
          <a:xfrm>
            <a:off x="2288628" y="3228674"/>
            <a:ext cx="4577254" cy="1539139"/>
          </a:xfrm>
          <a:prstGeom prst="rect">
            <a:avLst/>
          </a:prstGeom>
          <a:solidFill>
            <a:schemeClr val="accent4">
              <a:lumMod val="60000"/>
              <a:lumOff val="40000"/>
            </a:schemeClr>
          </a:solidFill>
        </p:spPr>
        <p:txBody>
          <a:bodyPr wrap="square">
            <a:spAutoFit/>
          </a:bodyPr>
          <a:lstStyle/>
          <a:p>
            <a:pPr marL="0" marR="0" algn="ctr">
              <a:lnSpc>
                <a:spcPct val="115000"/>
              </a:lnSpc>
              <a:spcBef>
                <a:spcPts val="1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God we are both rebels and failures.”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 Stott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47747A8-758A-474D-A8D1-233EEAE45ABA}"/>
              </a:ext>
            </a:extLst>
          </p:cNvPr>
          <p:cNvSpPr txBox="1"/>
          <p:nvPr/>
        </p:nvSpPr>
        <p:spPr>
          <a:xfrm>
            <a:off x="354724" y="2119570"/>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violate God’s holy commands (vs. 1-2a)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1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6AD9F-667D-48A1-BDD4-9FD20C3AB6C4}"/>
              </a:ext>
            </a:extLst>
          </p:cNvPr>
          <p:cNvSpPr/>
          <p:nvPr/>
        </p:nvSpPr>
        <p:spPr>
          <a:xfrm>
            <a:off x="0" y="0"/>
            <a:ext cx="9144000" cy="7157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Why the Coffin Industry Is Dying for Disruption - OZY | A Modern Media  Company">
            <a:extLst>
              <a:ext uri="{FF2B5EF4-FFF2-40B4-BE49-F238E27FC236}">
                <a16:creationId xmlns:a16="http://schemas.microsoft.com/office/drawing/2014/main" id="{34176713-A6F6-436C-915B-899FD9D6CE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2" r="11801"/>
          <a:stretch/>
        </p:blipFill>
        <p:spPr bwMode="auto">
          <a:xfrm>
            <a:off x="21020" y="451947"/>
            <a:ext cx="9099160" cy="6427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F42872-2008-4075-A874-FE80A40A72AB}"/>
              </a:ext>
            </a:extLst>
          </p:cNvPr>
          <p:cNvSpPr txBox="1"/>
          <p:nvPr/>
        </p:nvSpPr>
        <p:spPr>
          <a:xfrm>
            <a:off x="2025784" y="1048494"/>
            <a:ext cx="5089631" cy="548099"/>
          </a:xfrm>
          <a:prstGeom prst="rect">
            <a:avLst/>
          </a:prstGeom>
          <a:solidFill>
            <a:schemeClr val="tx1"/>
          </a:solidFill>
        </p:spPr>
        <p:txBody>
          <a:bodyPr wrap="square">
            <a:spAutoFit/>
          </a:bodyPr>
          <a:lstStyle/>
          <a:p>
            <a:pPr marL="0" marR="0" algn="ctr">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were dead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2:1-3)</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812083C-9270-4406-BF6D-53D3221915B3}"/>
              </a:ext>
            </a:extLst>
          </p:cNvPr>
          <p:cNvSpPr txBox="1"/>
          <p:nvPr/>
        </p:nvSpPr>
        <p:spPr>
          <a:xfrm>
            <a:off x="354724" y="2119570"/>
            <a:ext cx="7601604" cy="548099"/>
          </a:xfrm>
          <a:prstGeom prst="rect">
            <a:avLst/>
          </a:prstGeom>
          <a:solidFill>
            <a:schemeClr val="bg2"/>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violate God’s holy commands (vs. 1-2a)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8143289-8D6D-427A-A5C9-166BFF715575}"/>
              </a:ext>
            </a:extLst>
          </p:cNvPr>
          <p:cNvSpPr txBox="1"/>
          <p:nvPr/>
        </p:nvSpPr>
        <p:spPr>
          <a:xfrm>
            <a:off x="354724" y="2848304"/>
            <a:ext cx="7601605" cy="954107"/>
          </a:xfrm>
          <a:prstGeom prst="rect">
            <a:avLst/>
          </a:prstGeom>
          <a:solidFill>
            <a:schemeClr val="bg2"/>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walk according to ways of the rest of the world (v. 2b)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6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A7E1BB-965A-42DD-B8B1-1480FAC7B7D2}"/>
              </a:ext>
            </a:extLst>
          </p:cNvPr>
          <p:cNvSpPr txBox="1"/>
          <p:nvPr/>
        </p:nvSpPr>
        <p:spPr>
          <a:xfrm>
            <a:off x="315310" y="1198181"/>
            <a:ext cx="3016838" cy="3785419"/>
          </a:xfrm>
          <a:prstGeom prst="rect">
            <a:avLst/>
          </a:prstGeom>
        </p:spPr>
        <p:txBody>
          <a:bodyPr vert="horz" lIns="91440" tIns="45720" rIns="91440" bIns="45720" rtlCol="0">
            <a:normAutofit/>
          </a:bodyPr>
          <a:lstStyle/>
          <a:p>
            <a:pPr marR="0" algn="ctr" defTabSz="914400">
              <a:lnSpc>
                <a:spcPct val="90000"/>
              </a:lnSpc>
              <a:spcBef>
                <a:spcPts val="1200"/>
              </a:spcBef>
              <a:spcAft>
                <a:spcPts val="0"/>
              </a:spcAft>
            </a:pPr>
            <a:r>
              <a:rPr lang="en-US" sz="2800" dirty="0">
                <a:effectLst/>
              </a:rPr>
              <a:t>“Their behavior has been determined by the powerful influences of society’s attitudes, habits, and preferences which were alien to God and his standards.”</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Letter to the Ephesians by Peter T. O&amp;#39;Brien">
            <a:extLst>
              <a:ext uri="{FF2B5EF4-FFF2-40B4-BE49-F238E27FC236}">
                <a16:creationId xmlns:a16="http://schemas.microsoft.com/office/drawing/2014/main" id="{30A386C1-AD53-46F8-B35C-96530A5F4F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5335" y="807593"/>
            <a:ext cx="3392620"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1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930</Words>
  <Application>Microsoft Macintosh PowerPoint</Application>
  <PresentationFormat>On-screen Show (4:3)</PresentationFormat>
  <Paragraphs>73</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8</cp:revision>
  <dcterms:created xsi:type="dcterms:W3CDTF">2021-07-26T07:39:37Z</dcterms:created>
  <dcterms:modified xsi:type="dcterms:W3CDTF">2021-08-29T11:54:33Z</dcterms:modified>
</cp:coreProperties>
</file>