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A10"/>
    <a:srgbClr val="415120"/>
    <a:srgbClr val="FF6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662" autoAdjust="0"/>
  </p:normalViewPr>
  <p:slideViewPr>
    <p:cSldViewPr snapToGrid="0" snapToObjects="1">
      <p:cViewPr varScale="1">
        <p:scale>
          <a:sx n="95" d="100"/>
          <a:sy n="95" d="100"/>
        </p:scale>
        <p:origin x="-19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6A3B9-3010-ED47-9C6C-B5A8E371DCAE}" type="datetimeFigureOut">
              <a:rPr lang="en-US" smtClean="0"/>
              <a:pPr/>
              <a:t>31/5/17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CE036-26D1-3349-9573-CA83651E4ABA}" type="slidenum">
              <a:rPr lang="en-US" smtClean="0"/>
              <a:pPr/>
              <a:t>‹#›</a:t>
            </a:fld>
            <a:endParaRPr lang="en-US"/>
          </a:p>
        </p:txBody>
      </p:sp>
    </p:spTree>
    <p:extLst>
      <p:ext uri="{BB962C8B-B14F-4D97-AF65-F5344CB8AC3E}">
        <p14:creationId xmlns:p14="http://schemas.microsoft.com/office/powerpoint/2010/main" val="14954884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Interest: Who is the worst boss/teacher you ever had? What was it like working/studying under such a superior? Did you get the work done? Why?</a:t>
            </a:r>
          </a:p>
          <a:p>
            <a:r>
              <a:rPr lang="en-US" sz="1200" b="1" kern="1200" dirty="0" smtClean="0">
                <a:solidFill>
                  <a:schemeClr val="tx1"/>
                </a:solidFill>
                <a:latin typeface="+mn-lt"/>
                <a:ea typeface="+mn-ea"/>
                <a:cs typeface="+mn-cs"/>
              </a:rPr>
              <a:t>Need: What about now? What motivates you to study or work hard? Is it your scary boss or our scary lecturers?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Subject: As followers of Christ, we ask ourselves – “How should we relate to our superiors? Why or for what should we work/study?”</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thus far established that the general principle with which we are to relate to our superiors is obedience. But is it simply the outward action of obedience that is important? What about our inward attitude? </a:t>
            </a:r>
            <a:r>
              <a:rPr lang="en-US" sz="1200" kern="1200" smtClean="0">
                <a:solidFill>
                  <a:schemeClr val="tx1"/>
                </a:solidFill>
                <a:latin typeface="+mn-lt"/>
                <a:ea typeface="+mn-ea"/>
                <a:cs typeface="+mn-cs"/>
              </a:rPr>
              <a:t>Ultimately</a:t>
            </a:r>
            <a:r>
              <a:rPr lang="en-US" sz="1200" kern="1200" baseline="0" smtClean="0">
                <a:solidFill>
                  <a:schemeClr val="tx1"/>
                </a:solidFill>
                <a:latin typeface="+mn-lt"/>
                <a:ea typeface="+mn-ea"/>
                <a:cs typeface="+mn-cs"/>
              </a:rPr>
              <a:t> what motivates us to obey?</a:t>
            </a:r>
            <a:endParaRPr lang="en-US" sz="1200" kern="120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a:t>
            </a:r>
            <a:r>
              <a:rPr lang="en-US" sz="1200" b="1" i="1" kern="1200" dirty="0" smtClean="0">
                <a:solidFill>
                  <a:schemeClr val="tx1"/>
                </a:solidFill>
                <a:latin typeface="+mn-lt"/>
                <a:ea typeface="+mn-ea"/>
                <a:cs typeface="+mn-cs"/>
              </a:rPr>
              <a:t>Read 22b,c.</a:t>
            </a:r>
            <a:r>
              <a:rPr lang="en-US" sz="1200" kern="1200" dirty="0" smtClean="0">
                <a:solidFill>
                  <a:schemeClr val="tx1"/>
                </a:solidFill>
                <a:latin typeface="+mn-lt"/>
                <a:ea typeface="+mn-ea"/>
                <a:cs typeface="+mn-cs"/>
              </a:rPr>
              <a:t> Verse 22b,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tells us this…)</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Do not obey hypocritically out of a fear of man. (22b,c)</a:t>
            </a:r>
          </a:p>
          <a:p>
            <a:r>
              <a:rPr lang="en-US" sz="1200" kern="1200" dirty="0" smtClean="0">
                <a:solidFill>
                  <a:schemeClr val="tx1"/>
                </a:solidFill>
                <a:latin typeface="+mn-lt"/>
                <a:ea typeface="+mn-ea"/>
                <a:cs typeface="+mn-cs"/>
              </a:rPr>
              <a:t>[We are always to obey our superiors, but never for the purpose of being seen and pleasing man]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Taken together as a whole, the Greek phrase for “not by way of eye service, as people pleasers” is “</a:t>
            </a:r>
            <a:r>
              <a:rPr lang="en-US" sz="1200" b="1" kern="1200" dirty="0" err="1" smtClean="0">
                <a:solidFill>
                  <a:schemeClr val="tx1"/>
                </a:solidFill>
                <a:latin typeface="+mn-lt"/>
                <a:ea typeface="+mn-ea"/>
                <a:cs typeface="+mn-cs"/>
              </a:rPr>
              <a:t>ὀφθαλμοδουλίᾳ</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ως</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ἀνθρωπάρεσκοι</a:t>
            </a:r>
            <a:r>
              <a:rPr lang="en-US" sz="1200" b="1" kern="1200" dirty="0" smtClean="0">
                <a:solidFill>
                  <a:schemeClr val="tx1"/>
                </a:solidFill>
                <a:latin typeface="+mn-lt"/>
                <a:ea typeface="+mn-ea"/>
                <a:cs typeface="+mn-cs"/>
              </a:rPr>
              <a:t>.” Both Eph 6:6 and Col 3:22 have the same phrase. And notably, “eye-service” is consistently followed by “people pleasing.”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“By way of eye-service” (</a:t>
            </a:r>
            <a:r>
              <a:rPr lang="en-US" sz="1200" b="1" kern="1200" dirty="0" err="1" smtClean="0">
                <a:solidFill>
                  <a:schemeClr val="tx1"/>
                </a:solidFill>
                <a:latin typeface="+mn-lt"/>
                <a:ea typeface="+mn-ea"/>
                <a:cs typeface="+mn-cs"/>
              </a:rPr>
              <a:t>ὀφθαλμοδουλίᾳ</a:t>
            </a:r>
            <a:r>
              <a:rPr lang="en-US" sz="1200" b="1" kern="1200" dirty="0" smtClean="0">
                <a:solidFill>
                  <a:schemeClr val="tx1"/>
                </a:solidFill>
                <a:latin typeface="+mn-lt"/>
                <a:ea typeface="+mn-ea"/>
                <a:cs typeface="+mn-cs"/>
              </a:rPr>
              <a:t>) implies a hypocritical, skin-deep “willingness” or obedience with the intention of having people see what is done. (22b)</a:t>
            </a:r>
          </a:p>
          <a:p>
            <a:r>
              <a:rPr lang="en-US" sz="1200" b="1" kern="1200" dirty="0" smtClean="0">
                <a:solidFill>
                  <a:schemeClr val="tx1"/>
                </a:solidFill>
                <a:latin typeface="+mn-lt"/>
                <a:ea typeface="+mn-ea"/>
                <a:cs typeface="+mn-cs"/>
              </a:rPr>
              <a:t>The focus is on the external action and the visibility of the action.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other words, the servant obeys with the intention that others see this, and the goal of being seen is to please the superior. </a:t>
            </a:r>
          </a:p>
          <a:p>
            <a:r>
              <a:rPr lang="en-US" sz="1200" b="1" kern="1200" dirty="0" smtClean="0">
                <a:solidFill>
                  <a:schemeClr val="tx1"/>
                </a:solidFill>
                <a:latin typeface="+mn-lt"/>
                <a:ea typeface="+mn-ea"/>
                <a:cs typeface="+mn-cs"/>
              </a:rPr>
              <a:t>This implies, that the root motivation is really people pleasing, or the fear of men. </a:t>
            </a:r>
          </a:p>
          <a:p>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In those days, it was not uncommon for slaves to be cruelly controlled. “Beatings were frequent and could be severe, including flogging and mutilation. If a slave was required to give testimony in court, torture preceded testimony… Sexual abuse of slaves was common. If a slave killed, the penalty was burning at the stake or crucifixion.” Its not difficult to understand why the slaves would obey their masters for the purpose of pleasing them, being motivated out of fear. </a:t>
            </a:r>
          </a:p>
          <a:p>
            <a:r>
              <a:rPr lang="en-US" sz="1200" b="1" kern="1200" dirty="0" smtClean="0">
                <a:solidFill>
                  <a:schemeClr val="tx1"/>
                </a:solidFill>
                <a:latin typeface="+mn-lt"/>
                <a:ea typeface="+mn-ea"/>
                <a:cs typeface="+mn-cs"/>
              </a:rPr>
              <a:t>(But Paul instructs the slaves and likewise us today that…)</a:t>
            </a:r>
          </a:p>
          <a:p>
            <a:r>
              <a:rPr lang="en-US" sz="1200" kern="1200" dirty="0" smtClean="0">
                <a:solidFill>
                  <a:schemeClr val="tx1"/>
                </a:solidFill>
                <a:latin typeface="+mn-lt"/>
                <a:ea typeface="+mn-ea"/>
                <a:cs typeface="+mn-cs"/>
              </a:rPr>
              <a:t>	 Gary M. Burge, Lynn H. </a:t>
            </a:r>
            <a:r>
              <a:rPr lang="en-US" sz="1200" kern="1200" dirty="0" err="1" smtClean="0">
                <a:solidFill>
                  <a:schemeClr val="tx1"/>
                </a:solidFill>
                <a:latin typeface="+mn-lt"/>
                <a:ea typeface="+mn-ea"/>
                <a:cs typeface="+mn-cs"/>
              </a:rPr>
              <a:t>Cohick</a:t>
            </a:r>
            <a:r>
              <a:rPr lang="en-US" sz="1200" kern="1200" dirty="0" smtClean="0">
                <a:solidFill>
                  <a:schemeClr val="tx1"/>
                </a:solidFill>
                <a:latin typeface="+mn-lt"/>
                <a:ea typeface="+mn-ea"/>
                <a:cs typeface="+mn-cs"/>
              </a:rPr>
              <a:t>, and Gene L. Green, </a:t>
            </a:r>
            <a:r>
              <a:rPr lang="en-US" sz="1200" i="1" kern="1200" dirty="0" smtClean="0">
                <a:solidFill>
                  <a:schemeClr val="tx1"/>
                </a:solidFill>
                <a:latin typeface="+mn-lt"/>
                <a:ea typeface="+mn-ea"/>
                <a:cs typeface="+mn-cs"/>
              </a:rPr>
              <a:t>The New Testament in Antiquity,</a:t>
            </a:r>
            <a:r>
              <a:rPr lang="en-US" sz="1200" kern="1200" dirty="0" smtClean="0">
                <a:solidFill>
                  <a:schemeClr val="tx1"/>
                </a:solidFill>
                <a:latin typeface="+mn-lt"/>
                <a:ea typeface="+mn-ea"/>
                <a:cs typeface="+mn-cs"/>
              </a:rPr>
              <a:t> 359.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(But Paul instructs the slaves and likewise us today that…)</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The root motivation for us to obey should not be a fear of man and a desire to please man. (22c)</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But we might ask: what is wrong with doing work to please our superiors? After all, in Romans 15:2, believers are told to please one another! We see that in the context of Romans the believers are to please one another for the purpose of building one another up. What Paul is opposing here in Col 3:22 however, is referring not to a pleasing for the up-building of another, but a pleasing of man that stems from a concern for self benefit, and a fear of what man can do to us. It is a people-pleasing that ascribes glory and power to men, to those who have earthly authority over us.</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Illustration: So lets say its Monday night and you have not completed both your homiletics and Greek assignments. What do you do? Should you do them because you’re scared of what Dr Rick and Dr Jerry would say? Do you do them because you’re worried about what they can do to you? And how that will affect others perspective of you when they see your grades? Even if you do the homework well with all diligence and no short cuts – if the root motivation behind your doing the assignments is because you are scared of what the Drs can do to you and how others will perceive you, that is not God’s will. </a:t>
            </a:r>
          </a:p>
          <a:p>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So let us obey our superiors always, but not hypocritically, to be seen by others, because we are scared of men and what they can do to us.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(Granted that we should not obey out of an inward fear of man, how then should we obey? </a:t>
            </a:r>
            <a:r>
              <a:rPr lang="en-US" sz="1200" b="1" i="1" kern="1200" dirty="0" smtClean="0">
                <a:solidFill>
                  <a:schemeClr val="tx1"/>
                </a:solidFill>
                <a:latin typeface="+mn-lt"/>
                <a:ea typeface="+mn-ea"/>
                <a:cs typeface="+mn-cs"/>
              </a:rPr>
              <a:t> Lets Read 22d,e. </a:t>
            </a:r>
            <a:r>
              <a:rPr lang="en-US" sz="1200" kern="1200" dirty="0" smtClean="0">
                <a:solidFill>
                  <a:schemeClr val="tx1"/>
                </a:solidFill>
                <a:latin typeface="+mn-lt"/>
                <a:ea typeface="+mn-ea"/>
                <a:cs typeface="+mn-cs"/>
              </a:rPr>
              <a:t>Col 3:22d,e tells us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Obey in genuine willingness out of a fear of the Lord. (22d,e) </a:t>
            </a:r>
          </a:p>
          <a:p>
            <a:r>
              <a:rPr lang="en-US" sz="1200" kern="1200" dirty="0" smtClean="0">
                <a:solidFill>
                  <a:schemeClr val="tx1"/>
                </a:solidFill>
                <a:latin typeface="+mn-lt"/>
                <a:ea typeface="+mn-ea"/>
                <a:cs typeface="+mn-cs"/>
              </a:rPr>
              <a:t>      [Let a desire to please the Lord be the only motivation that drives your obedience]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To obey in “sincerity of heart” implies that we work in genuine willingness.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“Sincerity of heart” comes from the phrase “</a:t>
            </a:r>
            <a:r>
              <a:rPr lang="en-US" sz="1200" b="1" kern="1200" dirty="0" err="1" smtClean="0">
                <a:solidFill>
                  <a:schemeClr val="tx1"/>
                </a:solidFill>
                <a:latin typeface="+mn-lt"/>
                <a:ea typeface="+mn-ea"/>
                <a:cs typeface="+mn-cs"/>
              </a:rPr>
              <a:t>a`plo,thti</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kardi,aj</a:t>
            </a:r>
            <a:r>
              <a:rPr lang="en-US" sz="1200" b="1" kern="1200" dirty="0" smtClean="0">
                <a:solidFill>
                  <a:schemeClr val="tx1"/>
                </a:solidFill>
                <a:latin typeface="+mn-lt"/>
                <a:ea typeface="+mn-ea"/>
                <a:cs typeface="+mn-cs"/>
              </a:rPr>
              <a:t>” The phrase refers to a simple, unmixed, or pure heart/intention. </a:t>
            </a:r>
          </a:p>
          <a:p>
            <a:r>
              <a:rPr lang="en-US" sz="1200" b="1" kern="1200" dirty="0" smtClean="0">
                <a:solidFill>
                  <a:schemeClr val="tx1"/>
                </a:solidFill>
                <a:latin typeface="+mn-lt"/>
                <a:ea typeface="+mn-ea"/>
                <a:cs typeface="+mn-cs"/>
              </a:rPr>
              <a:t>The emphasis is on the singularity of one’s internal intention. It implies integrity and unity between one’s internal being and one’s external actions.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 servants and workers are to obey their earthly masters/superiors with a heart and intention that is unmixed and pure. But what could this pure motivation be? v22e tells us to…)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(So servants and workers are to obey their earthly masters/superiors with a heart and intention that is unmixed and pure. But what could this pure motivation be? v22e tells us this singular</a:t>
            </a:r>
            <a:r>
              <a:rPr lang="en-US" sz="1200" b="1" kern="1200" baseline="0" dirty="0" smtClean="0">
                <a:solidFill>
                  <a:schemeClr val="tx1"/>
                </a:solidFill>
                <a:latin typeface="+mn-lt"/>
                <a:ea typeface="+mn-ea"/>
                <a:cs typeface="+mn-cs"/>
              </a:rPr>
              <a:t> motivation is</a:t>
            </a:r>
            <a:r>
              <a:rPr lang="en-US" sz="1200" b="1"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 fear of the Lord…</a:t>
            </a:r>
          </a:p>
          <a:p>
            <a:r>
              <a:rPr lang="en-US" sz="1200" kern="1200" dirty="0" smtClean="0">
                <a:solidFill>
                  <a:schemeClr val="tx1"/>
                </a:solidFill>
                <a:latin typeface="+mn-lt"/>
                <a:ea typeface="+mn-ea"/>
                <a:cs typeface="+mn-cs"/>
              </a:rPr>
              <a:t>[The root motivation for our wholehearted and sincere obedience is a fear of the Lord.</a:t>
            </a:r>
            <a:r>
              <a:rPr lang="en-US" sz="1200" kern="1200" baseline="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what does it mean to fear the Lord?]</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a:t>
            </a:r>
            <a:r>
              <a:rPr lang="en-US" sz="1200" b="1" kern="1200" dirty="0" err="1" smtClean="0">
                <a:solidFill>
                  <a:schemeClr val="tx1"/>
                </a:solidFill>
                <a:latin typeface="+mn-lt"/>
                <a:ea typeface="+mn-ea"/>
                <a:cs typeface="+mn-cs"/>
              </a:rPr>
              <a:t>greek</a:t>
            </a:r>
            <a:r>
              <a:rPr lang="en-US" sz="1200" b="1" kern="1200" dirty="0" smtClean="0">
                <a:solidFill>
                  <a:schemeClr val="tx1"/>
                </a:solidFill>
                <a:latin typeface="+mn-lt"/>
                <a:ea typeface="+mn-ea"/>
                <a:cs typeface="+mn-cs"/>
              </a:rPr>
              <a:t> for “fearing the Lord” is </a:t>
            </a:r>
            <a:r>
              <a:rPr lang="en-US" sz="1200" b="1" kern="1200" dirty="0" err="1" smtClean="0">
                <a:solidFill>
                  <a:schemeClr val="tx1"/>
                </a:solidFill>
                <a:latin typeface="+mn-lt"/>
                <a:ea typeface="+mn-ea"/>
                <a:cs typeface="+mn-cs"/>
              </a:rPr>
              <a:t>οβούμενοι</a:t>
            </a:r>
            <a:r>
              <a:rPr lang="en-US" sz="1200" b="1" kern="1200" dirty="0" smtClean="0">
                <a:solidFill>
                  <a:schemeClr val="tx1"/>
                </a:solidFill>
                <a:latin typeface="+mn-lt"/>
                <a:ea typeface="+mn-ea"/>
                <a:cs typeface="+mn-cs"/>
              </a:rPr>
              <a:t>, a verb participle from </a:t>
            </a:r>
            <a:r>
              <a:rPr lang="en-US" sz="1200" b="1" kern="1200" dirty="0" err="1" smtClean="0">
                <a:solidFill>
                  <a:schemeClr val="tx1"/>
                </a:solidFill>
                <a:latin typeface="+mn-lt"/>
                <a:ea typeface="+mn-ea"/>
                <a:cs typeface="+mn-cs"/>
              </a:rPr>
              <a:t>φοβέω</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The phrase literally and simply refers to being afraid of God, having a deep reverence and awe for Him. There is an acknowledgement and knowing of His power and ability and character, a fear of going against Him.  </a:t>
            </a:r>
          </a:p>
          <a:p>
            <a:r>
              <a:rPr lang="en-US" sz="1200" b="1" kern="1200" dirty="0" smtClean="0">
                <a:solidFill>
                  <a:schemeClr val="tx1"/>
                </a:solidFill>
                <a:latin typeface="+mn-lt"/>
                <a:ea typeface="+mn-ea"/>
                <a:cs typeface="+mn-cs"/>
              </a:rPr>
              <a:t>But this knowing is not one that is held in disgust or which one finds repulsive and stifling. Rather it inspires respect, attraction and adoration.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In Col 3:24-25, Paul gives specific truths about who the Lord is that motivates the servants to fear Him instead of men.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It is from the Lord that they will receive an inheritance as reward. (v24a) </a:t>
            </a:r>
          </a:p>
          <a:p>
            <a:r>
              <a:rPr lang="en-US" sz="1200" b="1" kern="1200" dirty="0" smtClean="0">
                <a:solidFill>
                  <a:schemeClr val="tx1"/>
                </a:solidFill>
                <a:latin typeface="+mn-lt"/>
                <a:ea typeface="+mn-ea"/>
                <a:cs typeface="+mn-cs"/>
              </a:rPr>
              <a:t>It is the Lord Christ that they are serving. (v24b) </a:t>
            </a:r>
          </a:p>
          <a:p>
            <a:r>
              <a:rPr lang="en-US" sz="1200" b="1" kern="1200" dirty="0" smtClean="0">
                <a:solidFill>
                  <a:schemeClr val="tx1"/>
                </a:solidFill>
                <a:latin typeface="+mn-lt"/>
                <a:ea typeface="+mn-ea"/>
                <a:cs typeface="+mn-cs"/>
              </a:rPr>
              <a:t>And it is the Lord who will pay back unto the master the wrong done to the servants. (v25)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other words, Paul ascribes true/real power to both reward and punish unto the Lord and not to men. Hence, the servants are to fear the Lord as is appropriate and work for Him alone.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At the end of the day the crux of the matter is this: do we know who the Lord is and do we thus love Him and fear Him more than we fear man? When we work out of fear of men, it reveals a deficiency in our knowing of who the Lord is. On the contrary, if we know the Lord and trust Him to be who He says He is, our provider and protector, then let us work and study with fearless obedience to our superiors as an expression of Christ love because of our union with Christ.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Background: </a:t>
            </a:r>
            <a:r>
              <a:rPr lang="en-US" sz="1200" b="0" kern="1200" dirty="0" smtClean="0">
                <a:solidFill>
                  <a:schemeClr val="tx1"/>
                </a:solidFill>
                <a:latin typeface="+mn-lt"/>
                <a:ea typeface="+mn-ea"/>
                <a:cs typeface="+mn-cs"/>
              </a:rPr>
              <a:t>Like us today, the Colossae servants in Paul’s time were subordinates who often lived under harsh treatment by their masters. Paul saw a need to instruct them concerning what it means to walk in Christ like love within their specific context as subordinates working under earthly masters.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Preview: </a:t>
            </a:r>
            <a:r>
              <a:rPr lang="en-US" sz="1200" b="0" kern="1200" dirty="0" smtClean="0">
                <a:solidFill>
                  <a:schemeClr val="tx1"/>
                </a:solidFill>
                <a:latin typeface="+mn-lt"/>
                <a:ea typeface="+mn-ea"/>
                <a:cs typeface="+mn-cs"/>
              </a:rPr>
              <a:t>In today’s text of Col 3:22, Paul tells the Colossae servants how they are to relate to their masters and why/how they should work. </a:t>
            </a:r>
          </a:p>
          <a:p>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At the end of the day the crux of the matter is this: do we know who the Lord is and do we thus love Him and fear Him more than we fear man? When we work out of fear of men, it reveals a deficiency in our knowing of who the Lord is. On the contrary, if we know the Lord and trust Him to be who He says He is, our provider and protector, then let us work and study with fearless obedience to our superiors as an expression of Christ love because of our union with Christ.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Illustration: Its Monday night again and you have not completed both your homiletics and Greek assignments. What do you do? Remember; don’t do your work in fear as you think of how Dr Rick and Jerry will slash your grades. Instead, lets do whatever we can in diligence – in fear of our Lord alone - remembering that it is He alone who ultimately educates and disciplines His leaders.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Illustration: Or say in 2 years time when you graduate, you start working in a church and your really scary head pastor tasks you with preaching. Don’t prepare like mad for the sermon because it will win you the applause of the congregation and help you avoid verbal abuse from the head pastor and members. You can win all the applause possible and yet if you did it in fear of man, all you did is but  futility and a sham that doesn’t please God. In the end, it is before the Lord whom we have to give a record of our lives, and it is Him who will judge and reward. His opinion, His approval, His pleasure is all that matters because He alone is worthy – so let Him be the motivation for all that you do, let Him be the reason you obey your superiors.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Let us recognize that there is but one person whose opinion really matters in the end and let us fear Him alone. </a:t>
            </a:r>
          </a:p>
          <a:p>
            <a:r>
              <a:rPr lang="en-US" sz="1200" b="1" kern="1200" dirty="0" smtClean="0">
                <a:solidFill>
                  <a:schemeClr val="tx1"/>
                </a:solidFill>
                <a:latin typeface="+mn-lt"/>
                <a:ea typeface="+mn-ea"/>
                <a:cs typeface="+mn-cs"/>
              </a:rPr>
              <a:t>Whether in study or work, let us obey our superiors – to please an audience of one.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Let us recognize that there is but one person whose opinion really matters in the end and let us fear Him alone. </a:t>
            </a:r>
          </a:p>
          <a:p>
            <a:r>
              <a:rPr lang="en-US" sz="1200" b="1" kern="1200" dirty="0" smtClean="0">
                <a:solidFill>
                  <a:schemeClr val="tx1"/>
                </a:solidFill>
                <a:latin typeface="+mn-lt"/>
                <a:ea typeface="+mn-ea"/>
                <a:cs typeface="+mn-cs"/>
              </a:rPr>
              <a:t>Whether in study or work, let us obey our superiors – to please an audience of one.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what are Paul’s instructions for how to work/study in relation to our superiors? This verse basically says…)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Conclusion</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Always obey our superiors only because we fear the Lord (MI).</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Don’t obey hypocritically to be seen by others because you fear man. (Restated MI)</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(Application): Reflect upon what drives you at work and school. Pray that God would grant you a greater understanding of who He is, that you may work/study out of fear of Him and not man.</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Restatement: </a:t>
            </a:r>
            <a:r>
              <a:rPr lang="en-US" sz="1200" b="0" kern="1200" dirty="0" smtClean="0">
                <a:solidFill>
                  <a:schemeClr val="tx1"/>
                </a:solidFill>
                <a:latin typeface="+mn-lt"/>
                <a:ea typeface="+mn-ea"/>
                <a:cs typeface="+mn-cs"/>
              </a:rPr>
              <a:t>In terms of structure, Col 3:22 gives us a general principle for how we should relate to our superiors, followed by a negative and then positive way to apply this principle, which also sheds light on why/how we should work/study.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 what is the general principle given as to how we should relate to our superiors?]</a:t>
            </a:r>
          </a:p>
          <a:p>
            <a:r>
              <a:rPr lang="en-US" sz="1200" b="1" kern="1200" dirty="0" smtClean="0">
                <a:solidFill>
                  <a:schemeClr val="tx1"/>
                </a:solidFill>
                <a:latin typeface="+mn-lt"/>
                <a:ea typeface="+mn-ea"/>
                <a:cs typeface="+mn-cs"/>
              </a:rPr>
              <a:t>Text: Verse 22a tells us…</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Always obey our earthly superiors. (22a)</a:t>
            </a:r>
          </a:p>
          <a:p>
            <a:r>
              <a:rPr lang="en-US" sz="1200" kern="1200" dirty="0" smtClean="0">
                <a:solidFill>
                  <a:schemeClr val="tx1"/>
                </a:solidFill>
                <a:latin typeface="+mn-lt"/>
                <a:ea typeface="+mn-ea"/>
                <a:cs typeface="+mn-cs"/>
              </a:rPr>
              <a:t>     [When your nasty boss tells you to do something, do it!]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Obedience to our earthly superiors is an expression of Christ-like love which stems from our union with Christ.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[When we hear the word “obey” – the immediate reaction of most young people today is repulsion. “obey” brings with it today the connotations of not having a mind of your own, it is thoroughly out of fashion. Why should we obey?]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Let us consider the context of the epistle. Col 2:6-8 represents Paul’s main concern in the epistle. In the midst of a pluralistic, syncretistic society, his desire is for the believers to walk in Christ Jesus, and be built up in Christ unto maturity. Not wanting them to be deceived, he tells them that in union with Christ, they have been filled, circumcised, buried and raised to life. </a:t>
            </a: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As a result, they are to seek what is above, not what is earthly. This is done by putting off the old self and putting on the new self – which implies being renewed in the image of Christ. Under this call to put on the new self, Paul gives a series of varied instructions, but he tells them in 3:14 that the overarching quality that binds these commandments together – is love.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It is within this overarching instruction for the believers to put on the new self, renewed in the image of Christ, that Paul makes the specific applications to servants and masters in 3:22-4:1. This has tremendous implications for how we perceive Col 3:22. </a:t>
            </a: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Firstly, in the specific context of the Colossae servants, we note that obedience is the appropriate expression of their being in union with Christ and walking in Christ. (2:6) If they were to relate to their masters in a Christ like manner, it would look like – obedience.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Secondly, we note that the primary overarching quality over this instruction for servants to obey their masters – is love. The reason why the Colossae servants are to obey their masters is ultimately not submission for submission’s sake, nor is it to show the superiority of the master! Rather, the ultimate aim of obedience is love.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other words what is Paul calling upon the Colossae Christians to do? He is asking them to obey their earthly masters in all things – as an expression of their union with Christ for the sake of living out Christ like love. It is not a call for mindless obedience, but a call for intentional, willing submission in the path of sacrificial love, as they are renewed in the image of Christ.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Likewise we who are in the position of being subordinate today as employees and students should seek to obey our earthly superiors as an expression of our union with Christ and our walking in His ways. We do not mindlessly obey, but intentionally and willingly submit to our superiors in the path of sacrificial love as we are renewed in the image of Christ.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Illustration: Say your boss asks you to work on a certain proposal, and you know that its not going to work out, but he insists on doing this in-spite of your reasonable objections. What will you do? Just ignore him anyway and do things your way? Or do as he says even if it’s just to help him see that he’s in the wrong? The second path is in one sense a waste of time, but sometimes, round-a-bouts are necessary to intentionally show love through submission.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Let us obey our superiors, because this is an expression of Christ-like love which stems from our union with Christ, our walking in His ways.</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[But some will surely say ‘so how if my boss asks me to jump off the building? So I jump </a:t>
            </a:r>
            <a:r>
              <a:rPr lang="en-US" sz="1200" b="1" kern="1200" dirty="0" err="1" smtClean="0">
                <a:solidFill>
                  <a:schemeClr val="tx1"/>
                </a:solidFill>
                <a:latin typeface="+mn-lt"/>
                <a:ea typeface="+mn-ea"/>
                <a:cs typeface="+mn-cs"/>
              </a:rPr>
              <a:t>lah</a:t>
            </a:r>
            <a:r>
              <a:rPr lang="en-US" sz="1200" b="1" kern="1200" dirty="0" smtClean="0">
                <a:solidFill>
                  <a:schemeClr val="tx1"/>
                </a:solidFill>
                <a:latin typeface="+mn-lt"/>
                <a:ea typeface="+mn-ea"/>
                <a:cs typeface="+mn-cs"/>
              </a:rPr>
              <a:t>? Obedient what.’]</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The instruction to obey must be read in tandem with all other instructions in scripture.</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The believing slave is not simply told to obey their masters in everything, they have also been instructed to seek the things above, to put to death what is earthly in them – whether sexual immorality, covetousness, malice, obscene talk, etc. (even lying) They have even been instructed to let no one pass judgment on them in questions of food or drink.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In other words, they are not un-thinking floor mats to be trampled upon – blindly doing whatever they are told even if it is immoral or wrong or plainly suicidal. Rather - within the constrains of all portions of scripture, they are to obey their earthly masters in “everything.”</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Illustration: So say your boss asks you to work 24/7, will you do that to the blatant neglect of your family? No, for God also instructs us to love our family. Or say your boss asks you to go entertain the guests by taking them to some sleazy location – do you say yes? No, for God also says to flee sexual immorality.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We are to always obey our superiors as an expression of love, but this obedience must be one practiced through the holistic wisdom of scripture. </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We are to always obey our superiors as an expression of love, but this obedience must be one practiced through the holistic wisdom of scripture. </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8900247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0687703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7777754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86079736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401565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0875517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6159154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9124898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0411936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4864208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19868322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38915-64CC-7B4E-9B05-43EF25BE61BF}"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38915-64CC-7B4E-9B05-43EF25BE61BF}" type="datetimeFigureOut">
              <a:rPr lang="en-US" smtClean="0"/>
              <a:pPr/>
              <a:t>31/5/17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38915-64CC-7B4E-9B05-43EF25BE61BF}" type="datetimeFigureOut">
              <a:rPr lang="en-US" smtClean="0"/>
              <a:pPr/>
              <a:t>31/5/17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38915-64CC-7B4E-9B05-43EF25BE61BF}" type="datetimeFigureOut">
              <a:rPr lang="en-US" smtClean="0"/>
              <a:pPr/>
              <a:t>31/5/17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38915-64CC-7B4E-9B05-43EF25BE61BF}"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38915-64CC-7B4E-9B05-43EF25BE61BF}"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38915-64CC-7B4E-9B05-43EF25BE61BF}" type="datetimeFigureOut">
              <a:rPr lang="en-US" smtClean="0"/>
              <a:pPr/>
              <a:t>31/5/17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0D540-FABC-2740-86C0-EB99425F97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43027674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6" name="TextBox 5"/>
          <p:cNvSpPr txBox="1"/>
          <p:nvPr/>
        </p:nvSpPr>
        <p:spPr>
          <a:xfrm>
            <a:off x="2351003" y="2475250"/>
            <a:ext cx="5563416" cy="1538883"/>
          </a:xfrm>
          <a:prstGeom prst="rect">
            <a:avLst/>
          </a:prstGeom>
          <a:noFill/>
        </p:spPr>
        <p:txBody>
          <a:bodyPr wrap="square" rtlCol="0">
            <a:spAutoFit/>
          </a:bodyPr>
          <a:lstStyle/>
          <a:p>
            <a:r>
              <a:rPr lang="en-US" sz="4000" b="1" i="1" dirty="0" smtClean="0">
                <a:latin typeface="Avenir Book"/>
                <a:cs typeface="Avenir Book"/>
              </a:rPr>
              <a:t>                 </a:t>
            </a:r>
            <a:r>
              <a:rPr lang="en-US" sz="4000" i="1" dirty="0" smtClean="0">
                <a:latin typeface="Avenir Book"/>
                <a:cs typeface="Avenir Book"/>
              </a:rPr>
              <a:t>F</a:t>
            </a:r>
            <a:r>
              <a:rPr lang="en-US" sz="3600" i="1" dirty="0" smtClean="0">
                <a:latin typeface="Avenir Book"/>
                <a:cs typeface="Avenir Book"/>
              </a:rPr>
              <a:t>or an</a:t>
            </a:r>
          </a:p>
          <a:p>
            <a:pPr algn="ctr"/>
            <a:r>
              <a:rPr lang="en-US" sz="5400" b="1" dirty="0" smtClean="0">
                <a:latin typeface="Avenir Book"/>
                <a:cs typeface="Avenir Book"/>
              </a:rPr>
              <a:t>AUDIENCE OF     </a:t>
            </a:r>
          </a:p>
        </p:txBody>
      </p:sp>
      <p:sp>
        <p:nvSpPr>
          <p:cNvPr id="7" name="TextBox 6"/>
          <p:cNvSpPr txBox="1"/>
          <p:nvPr/>
        </p:nvSpPr>
        <p:spPr>
          <a:xfrm>
            <a:off x="6986317" y="1671597"/>
            <a:ext cx="1959188" cy="2754600"/>
          </a:xfrm>
          <a:prstGeom prst="rect">
            <a:avLst/>
          </a:prstGeom>
          <a:noFill/>
        </p:spPr>
        <p:txBody>
          <a:bodyPr wrap="square" rtlCol="0">
            <a:spAutoFit/>
          </a:bodyPr>
          <a:lstStyle/>
          <a:p>
            <a:r>
              <a:rPr lang="en-US" sz="17300" dirty="0" smtClean="0">
                <a:latin typeface="Avenir Medium"/>
                <a:cs typeface="Avenir Medium"/>
              </a:rPr>
              <a:t>1</a:t>
            </a:r>
            <a:endParaRPr lang="en-US" sz="17300" dirty="0">
              <a:latin typeface="Avenir Medium"/>
              <a:cs typeface="Avenir Medium"/>
            </a:endParaRPr>
          </a:p>
        </p:txBody>
      </p:sp>
      <p:sp>
        <p:nvSpPr>
          <p:cNvPr id="9" name="Rectangle 8"/>
          <p:cNvSpPr>
            <a:spLocks noChangeArrowheads="1"/>
          </p:cNvSpPr>
          <p:nvPr/>
        </p:nvSpPr>
        <p:spPr bwMode="auto">
          <a:xfrm>
            <a:off x="-22282" y="0"/>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Sarah Lim • Homiletics 1 Class Sermon</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Singapore Bible College</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10" name="TextBox 9"/>
          <p:cNvSpPr txBox="1"/>
          <p:nvPr/>
        </p:nvSpPr>
        <p:spPr>
          <a:xfrm>
            <a:off x="3580584" y="6106930"/>
            <a:ext cx="5563416" cy="630942"/>
          </a:xfrm>
          <a:prstGeom prst="rect">
            <a:avLst/>
          </a:prstGeom>
          <a:noFill/>
        </p:spPr>
        <p:txBody>
          <a:bodyPr wrap="square" rtlCol="0">
            <a:spAutoFit/>
          </a:bodyPr>
          <a:lstStyle/>
          <a:p>
            <a:pPr algn="ctr"/>
            <a:r>
              <a:rPr lang="en-US" sz="3500" b="1" i="1" dirty="0" smtClean="0">
                <a:latin typeface="Avenir Book"/>
                <a:cs typeface="Avenir Book"/>
              </a:rPr>
              <a:t>Colossians 3:22</a:t>
            </a:r>
            <a:endParaRPr lang="en-US" sz="4500" b="1" dirty="0" smtClean="0">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96240" y="137288"/>
            <a:ext cx="8697911" cy="1785104"/>
          </a:xfrm>
          <a:prstGeom prst="rect">
            <a:avLst/>
          </a:prstGeom>
          <a:noFill/>
        </p:spPr>
        <p:txBody>
          <a:bodyPr wrap="square" rtlCol="0">
            <a:spAutoFit/>
          </a:bodyPr>
          <a:lstStyle/>
          <a:p>
            <a:pPr algn="ctr"/>
            <a:r>
              <a:rPr lang="en-US" sz="4000" dirty="0" smtClean="0">
                <a:solidFill>
                  <a:srgbClr val="000000"/>
                </a:solidFill>
                <a:latin typeface="Avenir Book"/>
                <a:cs typeface="Avenir Book"/>
              </a:rPr>
              <a:t>ALWAYS </a:t>
            </a:r>
            <a:r>
              <a:rPr lang="en-US" sz="4000" u="sng" dirty="0" smtClean="0">
                <a:solidFill>
                  <a:srgbClr val="000000"/>
                </a:solidFill>
                <a:latin typeface="Avenir Book"/>
                <a:cs typeface="Avenir Book"/>
              </a:rPr>
              <a:t>OBEY </a:t>
            </a:r>
          </a:p>
          <a:p>
            <a:pPr algn="ctr"/>
            <a:r>
              <a:rPr lang="en-US" sz="3000" dirty="0" smtClean="0">
                <a:solidFill>
                  <a:srgbClr val="000000"/>
                </a:solidFill>
                <a:latin typeface="Avenir Book"/>
                <a:cs typeface="Avenir Book"/>
              </a:rPr>
              <a:t>YOUR </a:t>
            </a:r>
          </a:p>
          <a:p>
            <a:pPr algn="ctr"/>
            <a:r>
              <a:rPr lang="en-US" sz="4000" dirty="0" smtClean="0">
                <a:solidFill>
                  <a:srgbClr val="000000"/>
                </a:solidFill>
                <a:latin typeface="Avenir Book"/>
                <a:cs typeface="Avenir Book"/>
              </a:rPr>
              <a:t>EARTHLY SUPERIORS</a:t>
            </a:r>
            <a:endParaRPr lang="en-US" sz="4000" dirty="0">
              <a:solidFill>
                <a:srgbClr val="000000"/>
              </a:solidFill>
              <a:latin typeface="Avenir Book"/>
              <a:cs typeface="Avenir Book"/>
            </a:endParaRPr>
          </a:p>
        </p:txBody>
      </p:sp>
      <p:pic>
        <p:nvPicPr>
          <p:cNvPr id="14" name="Picture 13"/>
          <p:cNvPicPr>
            <a:picLocks noChangeAspect="1"/>
          </p:cNvPicPr>
          <p:nvPr/>
        </p:nvPicPr>
        <p:blipFill>
          <a:blip r:embed="rId3" cstate="screen">
            <a:alphaModFix amt="86000"/>
            <a:lum bright="-18000" contrast="-30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16" name="Rounded Rectangle 15"/>
          <p:cNvSpPr/>
          <p:nvPr/>
        </p:nvSpPr>
        <p:spPr>
          <a:xfrm>
            <a:off x="552194" y="2963716"/>
            <a:ext cx="7772141" cy="2036812"/>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latin typeface="Avenir Book"/>
                <a:cs typeface="Avenir Book"/>
              </a:rPr>
              <a:t>1. Obedience to our earthly superiors </a:t>
            </a:r>
          </a:p>
          <a:p>
            <a:pPr algn="ctr"/>
            <a:r>
              <a:rPr lang="en-US" sz="3200" dirty="0" smtClean="0">
                <a:solidFill>
                  <a:schemeClr val="bg1"/>
                </a:solidFill>
                <a:latin typeface="Avenir Book"/>
                <a:cs typeface="Avenir Book"/>
              </a:rPr>
              <a:t>is an </a:t>
            </a:r>
            <a:r>
              <a:rPr lang="en-US" sz="3200" i="1" dirty="0" smtClean="0">
                <a:solidFill>
                  <a:schemeClr val="bg1"/>
                </a:solidFill>
                <a:latin typeface="Avenir Book"/>
                <a:cs typeface="Avenir Book"/>
              </a:rPr>
              <a:t>expression </a:t>
            </a:r>
            <a:r>
              <a:rPr lang="en-US" sz="3200" dirty="0" smtClean="0">
                <a:solidFill>
                  <a:schemeClr val="bg1"/>
                </a:solidFill>
                <a:latin typeface="Avenir Book"/>
                <a:cs typeface="Avenir Book"/>
              </a:rPr>
              <a:t>of </a:t>
            </a:r>
            <a:r>
              <a:rPr lang="en-US" sz="3200" u="sng" dirty="0" smtClean="0">
                <a:solidFill>
                  <a:schemeClr val="bg1"/>
                </a:solidFill>
                <a:latin typeface="Avenir Book"/>
                <a:cs typeface="Avenir Book"/>
              </a:rPr>
              <a:t>Christ-like love </a:t>
            </a:r>
          </a:p>
          <a:p>
            <a:pPr algn="ctr"/>
            <a:r>
              <a:rPr lang="en-US" sz="3200" dirty="0" smtClean="0">
                <a:solidFill>
                  <a:schemeClr val="bg1"/>
                </a:solidFill>
                <a:latin typeface="Avenir Book"/>
                <a:cs typeface="Avenir Book"/>
              </a:rPr>
              <a:t>which </a:t>
            </a:r>
            <a:r>
              <a:rPr lang="en-US" sz="3200" i="1" dirty="0" smtClean="0">
                <a:solidFill>
                  <a:schemeClr val="bg1"/>
                </a:solidFill>
                <a:latin typeface="Avenir Book"/>
                <a:cs typeface="Avenir Book"/>
              </a:rPr>
              <a:t>stems</a:t>
            </a:r>
            <a:r>
              <a:rPr lang="en-US" sz="3200" dirty="0" smtClean="0">
                <a:solidFill>
                  <a:schemeClr val="bg1"/>
                </a:solidFill>
                <a:latin typeface="Avenir Book"/>
                <a:cs typeface="Avenir Book"/>
              </a:rPr>
              <a:t> </a:t>
            </a:r>
            <a:r>
              <a:rPr lang="en-US" sz="3200" i="1" dirty="0" smtClean="0">
                <a:solidFill>
                  <a:schemeClr val="bg1"/>
                </a:solidFill>
                <a:latin typeface="Avenir Book"/>
                <a:cs typeface="Avenir Book"/>
              </a:rPr>
              <a:t>from </a:t>
            </a:r>
            <a:r>
              <a:rPr lang="en-US" sz="3200" dirty="0" smtClean="0">
                <a:solidFill>
                  <a:schemeClr val="bg1"/>
                </a:solidFill>
                <a:latin typeface="Avenir Book"/>
                <a:cs typeface="Avenir Book"/>
              </a:rPr>
              <a:t>our </a:t>
            </a:r>
            <a:r>
              <a:rPr lang="en-US" sz="3200" u="sng" dirty="0" smtClean="0">
                <a:solidFill>
                  <a:schemeClr val="bg1"/>
                </a:solidFill>
                <a:latin typeface="Avenir Book"/>
                <a:cs typeface="Avenir Book"/>
              </a:rPr>
              <a:t>union with Christ.   </a:t>
            </a:r>
            <a:endParaRPr lang="en-US" sz="3200" u="sng" dirty="0">
              <a:solidFill>
                <a:schemeClr val="bg1"/>
              </a:solidFill>
              <a:latin typeface="Avenir Book"/>
              <a:cs typeface="Avenir Book"/>
            </a:endParaRPr>
          </a:p>
        </p:txBody>
      </p:sp>
      <p:sp>
        <p:nvSpPr>
          <p:cNvPr id="10" name="Rounded Rectangle 9"/>
          <p:cNvSpPr/>
          <p:nvPr/>
        </p:nvSpPr>
        <p:spPr>
          <a:xfrm>
            <a:off x="552194" y="4921507"/>
            <a:ext cx="7772141" cy="1622411"/>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latin typeface="Avenir Book"/>
                <a:cs typeface="Avenir Book"/>
              </a:rPr>
              <a:t>2. The instruction to obey must be read in tandem with all other portions of Scripture</a:t>
            </a:r>
            <a:endParaRPr lang="en-US" sz="3200" u="sng" dirty="0">
              <a:solidFill>
                <a:schemeClr val="bg1"/>
              </a:solidFill>
              <a:latin typeface="Avenir Book"/>
              <a:cs typeface="Avenir Book"/>
            </a:endParaRPr>
          </a:p>
        </p:txBody>
      </p:sp>
      <p:sp>
        <p:nvSpPr>
          <p:cNvPr id="33" name="Freeform 32"/>
          <p:cNvSpPr/>
          <p:nvPr/>
        </p:nvSpPr>
        <p:spPr>
          <a:xfrm>
            <a:off x="-4845772" y="4272821"/>
            <a:ext cx="702650" cy="705646"/>
          </a:xfrm>
          <a:custGeom>
            <a:avLst/>
            <a:gdLst>
              <a:gd name="connsiteX0" fmla="*/ 702650 w 702650"/>
              <a:gd name="connsiteY0" fmla="*/ 705646 h 705646"/>
              <a:gd name="connsiteX1" fmla="*/ 49979 w 702650"/>
              <a:gd name="connsiteY1" fmla="*/ 441029 h 705646"/>
              <a:gd name="connsiteX2" fmla="*/ 402774 w 702650"/>
              <a:gd name="connsiteY2" fmla="*/ 0 h 705646"/>
            </a:gdLst>
            <a:ahLst/>
            <a:cxnLst>
              <a:cxn ang="0">
                <a:pos x="connsiteX0" y="connsiteY0"/>
              </a:cxn>
              <a:cxn ang="0">
                <a:pos x="connsiteX1" y="connsiteY1"/>
              </a:cxn>
              <a:cxn ang="0">
                <a:pos x="connsiteX2" y="connsiteY2"/>
              </a:cxn>
            </a:cxnLst>
            <a:rect l="l" t="t" r="r" b="b"/>
            <a:pathLst>
              <a:path w="702650" h="705646">
                <a:moveTo>
                  <a:pt x="702650" y="705646"/>
                </a:moveTo>
                <a:cubicBezTo>
                  <a:pt x="401304" y="632141"/>
                  <a:pt x="99958" y="558637"/>
                  <a:pt x="49979" y="441029"/>
                </a:cubicBezTo>
                <a:cubicBezTo>
                  <a:pt x="0" y="323421"/>
                  <a:pt x="402774" y="0"/>
                  <a:pt x="402774" y="0"/>
                </a:cubicBezTo>
              </a:path>
            </a:pathLst>
          </a:cu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p:cNvGrpSpPr/>
          <p:nvPr/>
        </p:nvGrpSpPr>
        <p:grpSpPr>
          <a:xfrm>
            <a:off x="5185710" y="89838"/>
            <a:ext cx="4215258" cy="4030688"/>
            <a:chOff x="5185710" y="89838"/>
            <a:chExt cx="4215258" cy="4030688"/>
          </a:xfrm>
        </p:grpSpPr>
        <p:sp>
          <p:nvSpPr>
            <p:cNvPr id="26" name="TextBox 25"/>
            <p:cNvSpPr txBox="1"/>
            <p:nvPr/>
          </p:nvSpPr>
          <p:spPr>
            <a:xfrm rot="380168">
              <a:off x="5224155" y="1490880"/>
              <a:ext cx="4176813" cy="1077218"/>
            </a:xfrm>
            <a:prstGeom prst="rect">
              <a:avLst/>
            </a:prstGeom>
            <a:solidFill>
              <a:srgbClr val="FFFFFF"/>
            </a:solidFill>
            <a:ln>
              <a:solidFill>
                <a:schemeClr val="tx1"/>
              </a:solidFill>
            </a:ln>
          </p:spPr>
          <p:txBody>
            <a:bodyPr wrap="square" rtlCol="0">
              <a:spAutoFit/>
            </a:bodyPr>
            <a:lstStyle/>
            <a:p>
              <a:r>
                <a:rPr lang="en-US" sz="3200" dirty="0" smtClean="0">
                  <a:latin typeface="DK Lemon Yellow Sun"/>
                  <a:cs typeface="DK Lemon Yellow Sun"/>
                </a:rPr>
                <a:t>How should we relate to our superiors? </a:t>
              </a:r>
              <a:endParaRPr lang="en-US" sz="3200" dirty="0">
                <a:latin typeface="DK Lemon Yellow Sun"/>
                <a:cs typeface="DK Lemon Yellow Sun"/>
              </a:endParaRPr>
            </a:p>
          </p:txBody>
        </p:sp>
        <p:sp>
          <p:nvSpPr>
            <p:cNvPr id="27" name="TextBox 26"/>
            <p:cNvSpPr txBox="1"/>
            <p:nvPr/>
          </p:nvSpPr>
          <p:spPr>
            <a:xfrm rot="284733">
              <a:off x="5264983" y="89838"/>
              <a:ext cx="3976085" cy="923330"/>
            </a:xfrm>
            <a:prstGeom prst="rect">
              <a:avLst/>
            </a:prstGeom>
            <a:solidFill>
              <a:srgbClr val="FFFFFF"/>
            </a:solidFill>
            <a:ln>
              <a:noFill/>
            </a:ln>
          </p:spPr>
          <p:txBody>
            <a:bodyPr wrap="square" rtlCol="0">
              <a:spAutoFit/>
            </a:bodyPr>
            <a:lstStyle/>
            <a:p>
              <a:pPr algn="ctr"/>
              <a:r>
                <a:rPr lang="en-US" dirty="0" smtClean="0">
                  <a:solidFill>
                    <a:srgbClr val="0D0D0D"/>
                  </a:solidFill>
                  <a:latin typeface="Avenir Book"/>
                  <a:cs typeface="Avenir Book"/>
                </a:rPr>
                <a:t>(22a) </a:t>
              </a:r>
            </a:p>
            <a:p>
              <a:pPr algn="ctr"/>
              <a:r>
                <a:rPr lang="en-US" dirty="0" smtClean="0">
                  <a:solidFill>
                    <a:srgbClr val="0D0D0D"/>
                  </a:solidFill>
                  <a:latin typeface="Avenir Book"/>
                  <a:cs typeface="Avenir Book"/>
                </a:rPr>
                <a:t>Bondservants, obey in everything </a:t>
              </a:r>
            </a:p>
            <a:p>
              <a:pPr algn="ctr"/>
              <a:r>
                <a:rPr lang="en-US" dirty="0" smtClean="0">
                  <a:solidFill>
                    <a:srgbClr val="0D0D0D"/>
                  </a:solidFill>
                  <a:latin typeface="Avenir Book"/>
                  <a:cs typeface="Avenir Book"/>
                </a:rPr>
                <a:t>those who are your earthly masters, </a:t>
              </a:r>
              <a:endParaRPr lang="en-US" dirty="0">
                <a:solidFill>
                  <a:srgbClr val="0D0D0D"/>
                </a:solidFill>
                <a:latin typeface="Avenir Book"/>
                <a:cs typeface="Avenir Book"/>
              </a:endParaRPr>
            </a:p>
          </p:txBody>
        </p:sp>
        <p:sp>
          <p:nvSpPr>
            <p:cNvPr id="35" name="Rectangle 34"/>
            <p:cNvSpPr/>
            <p:nvPr/>
          </p:nvSpPr>
          <p:spPr>
            <a:xfrm rot="265484">
              <a:off x="5185710" y="1026991"/>
              <a:ext cx="3861184" cy="44102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u="sng" dirty="0" smtClean="0">
                  <a:solidFill>
                    <a:schemeClr val="bg1"/>
                  </a:solidFill>
                  <a:latin typeface="Avenir Book"/>
                  <a:cs typeface="Avenir Book"/>
                </a:rPr>
                <a:t>GP:</a:t>
              </a:r>
              <a:r>
                <a:rPr lang="en-US" sz="2500" b="1" dirty="0" smtClean="0">
                  <a:solidFill>
                    <a:schemeClr val="bg1"/>
                  </a:solidFill>
                  <a:latin typeface="Avenir Book"/>
                  <a:cs typeface="Avenir Book"/>
                </a:rPr>
                <a:t> GENERAL PRINCIPLE</a:t>
              </a:r>
              <a:endParaRPr lang="en-US" sz="2500" b="1" dirty="0">
                <a:solidFill>
                  <a:schemeClr val="bg1"/>
                </a:solidFill>
                <a:latin typeface="Avenir Book"/>
                <a:cs typeface="Avenir Book"/>
              </a:endParaRPr>
            </a:p>
          </p:txBody>
        </p:sp>
        <p:sp>
          <p:nvSpPr>
            <p:cNvPr id="36" name="TextBox 35"/>
            <p:cNvSpPr txBox="1"/>
            <p:nvPr/>
          </p:nvSpPr>
          <p:spPr>
            <a:xfrm rot="674462">
              <a:off x="8138240" y="1719869"/>
              <a:ext cx="873316" cy="2400657"/>
            </a:xfrm>
            <a:prstGeom prst="rect">
              <a:avLst/>
            </a:prstGeom>
            <a:noFill/>
          </p:spPr>
          <p:txBody>
            <a:bodyPr wrap="none" rtlCol="0">
              <a:spAutoFit/>
            </a:bodyPr>
            <a:lstStyle/>
            <a:p>
              <a:r>
                <a:rPr lang="en-US" sz="15000" dirty="0" smtClean="0">
                  <a:solidFill>
                    <a:srgbClr val="FF6386"/>
                  </a:solidFill>
                  <a:latin typeface="DK Lemon Yellow Sun"/>
                  <a:cs typeface="DK Lemon Yellow Sun"/>
                </a:rPr>
                <a:t>?</a:t>
              </a:r>
              <a:endParaRPr lang="en-US" sz="15000" dirty="0">
                <a:solidFill>
                  <a:srgbClr val="FF6386"/>
                </a:solidFill>
                <a:latin typeface="DK Lemon Yellow Sun"/>
                <a:cs typeface="DK Lemon Yellow Sun"/>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2.5"/>
                                          </p:val>
                                        </p:tav>
                                        <p:tav tm="100000">
                                          <p:val>
                                            <p:strVal val="#ppt_w"/>
                                          </p:val>
                                        </p:tav>
                                      </p:tavLst>
                                    </p:anim>
                                    <p:anim calcmode="lin" valueType="num">
                                      <p:cBhvr>
                                        <p:cTn id="8" dur="500" fill="hold"/>
                                        <p:tgtEl>
                                          <p:spTgt spid="11"/>
                                        </p:tgtEl>
                                        <p:attrNameLst>
                                          <p:attrName>ppt_h</p:attrName>
                                        </p:attrNameLst>
                                      </p:cBhvr>
                                      <p:tavLst>
                                        <p:tav tm="0">
                                          <p:val>
                                            <p:strVal val="#ppt_h*0.01"/>
                                          </p:val>
                                        </p:tav>
                                        <p:tav tm="100000">
                                          <p:val>
                                            <p:strVal val="#ppt_h"/>
                                          </p:val>
                                        </p:tav>
                                      </p:tavLst>
                                    </p:anim>
                                    <p:anim calcmode="lin" valueType="num">
                                      <p:cBhvr>
                                        <p:cTn id="9" dur="500" fill="hold"/>
                                        <p:tgtEl>
                                          <p:spTgt spid="11"/>
                                        </p:tgtEl>
                                        <p:attrNameLst>
                                          <p:attrName>ppt_x</p:attrName>
                                        </p:attrNameLst>
                                      </p:cBhvr>
                                      <p:tavLst>
                                        <p:tav tm="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h+1"/>
                                          </p:val>
                                        </p:tav>
                                        <p:tav tm="100000">
                                          <p:val>
                                            <p:strVal val="#ppt_y"/>
                                          </p:val>
                                        </p:tav>
                                      </p:tavLst>
                                    </p:anim>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60000"/>
          </a:blip>
          <a:stretch>
            <a:fillRect/>
          </a:stretch>
        </p:blipFill>
        <p:spPr>
          <a:xfrm>
            <a:off x="0" y="1834810"/>
            <a:ext cx="9144000" cy="5040351"/>
          </a:xfrm>
          <a:prstGeom prst="rect">
            <a:avLst/>
          </a:prstGeom>
        </p:spPr>
      </p:pic>
      <p:sp>
        <p:nvSpPr>
          <p:cNvPr id="8" name="TextBox 7"/>
          <p:cNvSpPr txBox="1"/>
          <p:nvPr/>
        </p:nvSpPr>
        <p:spPr>
          <a:xfrm rot="21102164">
            <a:off x="3675624" y="654714"/>
            <a:ext cx="5034299" cy="1169551"/>
          </a:xfrm>
          <a:prstGeom prst="rect">
            <a:avLst/>
          </a:prstGeom>
          <a:noFill/>
        </p:spPr>
        <p:txBody>
          <a:bodyPr wrap="square" rtlCol="0">
            <a:spAutoFit/>
          </a:bodyPr>
          <a:lstStyle/>
          <a:p>
            <a:r>
              <a:rPr lang="en-US" sz="3500" dirty="0" smtClean="0">
                <a:latin typeface="DK Lemon Yellow Sun"/>
                <a:cs typeface="DK Lemon Yellow Sun"/>
              </a:rPr>
              <a:t>How should we relate to our superiors? </a:t>
            </a:r>
            <a:endParaRPr lang="en-US" sz="3500" dirty="0">
              <a:latin typeface="DK Lemon Yellow Sun"/>
              <a:cs typeface="DK Lemon Yellow Sun"/>
            </a:endParaRPr>
          </a:p>
        </p:txBody>
      </p:sp>
      <p:sp>
        <p:nvSpPr>
          <p:cNvPr id="10" name="TextBox 9"/>
          <p:cNvSpPr txBox="1"/>
          <p:nvPr/>
        </p:nvSpPr>
        <p:spPr>
          <a:xfrm rot="21314093">
            <a:off x="4797001" y="5314982"/>
            <a:ext cx="4646204" cy="1261884"/>
          </a:xfrm>
          <a:prstGeom prst="rect">
            <a:avLst/>
          </a:prstGeom>
          <a:noFill/>
        </p:spPr>
        <p:txBody>
          <a:bodyPr wrap="square" rtlCol="0">
            <a:spAutoFit/>
          </a:bodyPr>
          <a:lstStyle/>
          <a:p>
            <a:pPr algn="ctr"/>
            <a:r>
              <a:rPr lang="en-US" sz="3800" b="1" dirty="0" smtClean="0">
                <a:latin typeface="DK Lemon Yellow Sun"/>
                <a:cs typeface="DK Lemon Yellow Sun"/>
              </a:rPr>
              <a:t>How should we work/study??</a:t>
            </a:r>
            <a:endParaRPr lang="en-US" sz="3800" b="1" dirty="0">
              <a:latin typeface="DK Lemon Yellow Sun"/>
              <a:cs typeface="DK Lemon Yellow Sun"/>
            </a:endParaRPr>
          </a:p>
        </p:txBody>
      </p:sp>
      <p:sp>
        <p:nvSpPr>
          <p:cNvPr id="12" name="TextBox 11"/>
          <p:cNvSpPr txBox="1"/>
          <p:nvPr/>
        </p:nvSpPr>
        <p:spPr>
          <a:xfrm>
            <a:off x="227251" y="5989219"/>
            <a:ext cx="3655884" cy="707886"/>
          </a:xfrm>
          <a:prstGeom prst="rect">
            <a:avLst/>
          </a:prstGeom>
          <a:solidFill>
            <a:schemeClr val="bg2">
              <a:lumMod val="10000"/>
              <a:alpha val="71000"/>
            </a:schemeClr>
          </a:solidFill>
          <a:ln>
            <a:noFill/>
          </a:ln>
        </p:spPr>
        <p:txBody>
          <a:bodyPr wrap="square" rtlCol="0">
            <a:spAutoFit/>
          </a:bodyPr>
          <a:lstStyle/>
          <a:p>
            <a:r>
              <a:rPr lang="en-US" sz="4000" dirty="0" smtClean="0">
                <a:solidFill>
                  <a:schemeClr val="bg1"/>
                </a:solidFill>
                <a:latin typeface="Avenir Light"/>
                <a:cs typeface="Avenir Light"/>
              </a:rPr>
              <a:t>Colossians 3:22</a:t>
            </a:r>
            <a:endParaRPr lang="en-US" sz="4000" dirty="0">
              <a:solidFill>
                <a:schemeClr val="bg1"/>
              </a:solidFill>
              <a:latin typeface="Avenir Light"/>
              <a:cs typeface="Avenir Light"/>
            </a:endParaRPr>
          </a:p>
        </p:txBody>
      </p:sp>
      <p:sp>
        <p:nvSpPr>
          <p:cNvPr id="7" name="TextBox 6"/>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(22a) </a:t>
            </a:r>
          </a:p>
          <a:p>
            <a:pPr algn="ctr"/>
            <a:r>
              <a:rPr lang="en-US" sz="2400" dirty="0" smtClean="0">
                <a:latin typeface="Avenir Book"/>
                <a:cs typeface="Avenir Book"/>
              </a:rPr>
              <a:t>Bondservants, obey in everything </a:t>
            </a:r>
          </a:p>
          <a:p>
            <a:pPr algn="ctr"/>
            <a:r>
              <a:rPr lang="en-US" sz="2400" dirty="0" smtClean="0">
                <a:latin typeface="Avenir Book"/>
                <a:cs typeface="Avenir Book"/>
              </a:rPr>
              <a:t>those who are your earthly masters, </a:t>
            </a:r>
            <a:endParaRPr lang="en-US" sz="1500" dirty="0">
              <a:latin typeface="Avenir Book"/>
              <a:cs typeface="Avenir Book"/>
            </a:endParaRPr>
          </a:p>
        </p:txBody>
      </p:sp>
      <p:sp>
        <p:nvSpPr>
          <p:cNvPr id="9" name="TextBox 8"/>
          <p:cNvSpPr txBox="1"/>
          <p:nvPr/>
        </p:nvSpPr>
        <p:spPr>
          <a:xfrm>
            <a:off x="350731" y="3340216"/>
            <a:ext cx="4076845"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 (22b)</a:t>
            </a:r>
          </a:p>
          <a:p>
            <a:pPr algn="ctr"/>
            <a:r>
              <a:rPr lang="en-US" sz="2400" dirty="0" smtClean="0">
                <a:latin typeface="Avenir Book"/>
                <a:cs typeface="Avenir Book"/>
              </a:rPr>
              <a:t>Not by way of eye service, </a:t>
            </a:r>
          </a:p>
          <a:p>
            <a:pPr algn="ctr"/>
            <a:r>
              <a:rPr lang="en-US" sz="2400" dirty="0" smtClean="0">
                <a:latin typeface="Avenir Book"/>
                <a:cs typeface="Avenir Book"/>
              </a:rPr>
              <a:t>as people pleasers, </a:t>
            </a:r>
          </a:p>
        </p:txBody>
      </p:sp>
      <p:sp>
        <p:nvSpPr>
          <p:cNvPr id="13" name="TextBox 12"/>
          <p:cNvSpPr txBox="1"/>
          <p:nvPr/>
        </p:nvSpPr>
        <p:spPr>
          <a:xfrm>
            <a:off x="4633891" y="3340216"/>
            <a:ext cx="4188127"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sincerity of heart, fearing the Lord. </a:t>
            </a:r>
          </a:p>
        </p:txBody>
      </p:sp>
      <p:sp>
        <p:nvSpPr>
          <p:cNvPr id="14" name="Freeform 13"/>
          <p:cNvSpPr/>
          <p:nvPr/>
        </p:nvSpPr>
        <p:spPr>
          <a:xfrm rot="1656923">
            <a:off x="3097499" y="1312982"/>
            <a:ext cx="683115" cy="535542"/>
          </a:xfrm>
          <a:custGeom>
            <a:avLst/>
            <a:gdLst>
              <a:gd name="connsiteX0" fmla="*/ 702650 w 702650"/>
              <a:gd name="connsiteY0" fmla="*/ 705646 h 705646"/>
              <a:gd name="connsiteX1" fmla="*/ 49979 w 702650"/>
              <a:gd name="connsiteY1" fmla="*/ 441029 h 705646"/>
              <a:gd name="connsiteX2" fmla="*/ 402774 w 702650"/>
              <a:gd name="connsiteY2" fmla="*/ 0 h 705646"/>
            </a:gdLst>
            <a:ahLst/>
            <a:cxnLst>
              <a:cxn ang="0">
                <a:pos x="connsiteX0" y="connsiteY0"/>
              </a:cxn>
              <a:cxn ang="0">
                <a:pos x="connsiteX1" y="connsiteY1"/>
              </a:cxn>
              <a:cxn ang="0">
                <a:pos x="connsiteX2" y="connsiteY2"/>
              </a:cxn>
            </a:cxnLst>
            <a:rect l="l" t="t" r="r" b="b"/>
            <a:pathLst>
              <a:path w="702650" h="705646">
                <a:moveTo>
                  <a:pt x="702650" y="705646"/>
                </a:moveTo>
                <a:cubicBezTo>
                  <a:pt x="401304" y="632141"/>
                  <a:pt x="99958" y="558637"/>
                  <a:pt x="49979" y="441029"/>
                </a:cubicBezTo>
                <a:cubicBezTo>
                  <a:pt x="0" y="323421"/>
                  <a:pt x="402774" y="0"/>
                  <a:pt x="402774" y="0"/>
                </a:cubicBezTo>
              </a:path>
            </a:pathLst>
          </a:cu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rot="21084262">
            <a:off x="2696285" y="458064"/>
            <a:ext cx="3861184" cy="44102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u="sng" dirty="0" smtClean="0">
                <a:solidFill>
                  <a:schemeClr val="bg1"/>
                </a:solidFill>
                <a:latin typeface="Avenir Book"/>
                <a:cs typeface="Avenir Book"/>
              </a:rPr>
              <a:t>GP:</a:t>
            </a:r>
            <a:r>
              <a:rPr lang="en-US" sz="2500" b="1" dirty="0" smtClean="0">
                <a:solidFill>
                  <a:schemeClr val="bg1"/>
                </a:solidFill>
                <a:latin typeface="Avenir Book"/>
                <a:cs typeface="Avenir Book"/>
              </a:rPr>
              <a:t> GENERAL PRINCIPLE</a:t>
            </a:r>
            <a:endParaRPr lang="en-US" sz="2500" b="1" dirty="0">
              <a:solidFill>
                <a:schemeClr val="bg1"/>
              </a:solidFill>
              <a:latin typeface="Avenir Book"/>
              <a:cs typeface="Avenir Book"/>
            </a:endParaRPr>
          </a:p>
        </p:txBody>
      </p:sp>
      <p:sp>
        <p:nvSpPr>
          <p:cNvPr id="18" name="Freeform 17"/>
          <p:cNvSpPr/>
          <p:nvPr/>
        </p:nvSpPr>
        <p:spPr>
          <a:xfrm>
            <a:off x="4039500" y="4427931"/>
            <a:ext cx="1199503" cy="1373070"/>
          </a:xfrm>
          <a:custGeom>
            <a:avLst/>
            <a:gdLst>
              <a:gd name="connsiteX0" fmla="*/ 0 w 1199503"/>
              <a:gd name="connsiteY0" fmla="*/ 0 h 1373070"/>
              <a:gd name="connsiteX1" fmla="*/ 246957 w 1199503"/>
              <a:gd name="connsiteY1" fmla="*/ 617440 h 1373070"/>
              <a:gd name="connsiteX2" fmla="*/ 476273 w 1199503"/>
              <a:gd name="connsiteY2" fmla="*/ 1252522 h 1373070"/>
              <a:gd name="connsiteX3" fmla="*/ 1199503 w 1199503"/>
              <a:gd name="connsiteY3" fmla="*/ 1340728 h 1373070"/>
            </a:gdLst>
            <a:ahLst/>
            <a:cxnLst>
              <a:cxn ang="0">
                <a:pos x="connsiteX0" y="connsiteY0"/>
              </a:cxn>
              <a:cxn ang="0">
                <a:pos x="connsiteX1" y="connsiteY1"/>
              </a:cxn>
              <a:cxn ang="0">
                <a:pos x="connsiteX2" y="connsiteY2"/>
              </a:cxn>
              <a:cxn ang="0">
                <a:pos x="connsiteX3" y="connsiteY3"/>
              </a:cxn>
            </a:cxnLst>
            <a:rect l="l" t="t" r="r" b="b"/>
            <a:pathLst>
              <a:path w="1199503" h="1373070">
                <a:moveTo>
                  <a:pt x="0" y="0"/>
                </a:moveTo>
                <a:cubicBezTo>
                  <a:pt x="83789" y="204343"/>
                  <a:pt x="167578" y="408686"/>
                  <a:pt x="246957" y="617440"/>
                </a:cubicBezTo>
                <a:cubicBezTo>
                  <a:pt x="326336" y="826194"/>
                  <a:pt x="317515" y="1131974"/>
                  <a:pt x="476273" y="1252522"/>
                </a:cubicBezTo>
                <a:cubicBezTo>
                  <a:pt x="635031" y="1373070"/>
                  <a:pt x="1199503" y="1340728"/>
                  <a:pt x="1199503" y="1340728"/>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809769" y="4392648"/>
            <a:ext cx="411594" cy="1146675"/>
          </a:xfrm>
          <a:custGeom>
            <a:avLst/>
            <a:gdLst>
              <a:gd name="connsiteX0" fmla="*/ 58799 w 411594"/>
              <a:gd name="connsiteY0" fmla="*/ 0 h 1146675"/>
              <a:gd name="connsiteX1" fmla="*/ 58799 w 411594"/>
              <a:gd name="connsiteY1" fmla="*/ 864417 h 1146675"/>
              <a:gd name="connsiteX2" fmla="*/ 411594 w 411594"/>
              <a:gd name="connsiteY2" fmla="*/ 1146675 h 1146675"/>
            </a:gdLst>
            <a:ahLst/>
            <a:cxnLst>
              <a:cxn ang="0">
                <a:pos x="connsiteX0" y="connsiteY0"/>
              </a:cxn>
              <a:cxn ang="0">
                <a:pos x="connsiteX1" y="connsiteY1"/>
              </a:cxn>
              <a:cxn ang="0">
                <a:pos x="connsiteX2" y="connsiteY2"/>
              </a:cxn>
            </a:cxnLst>
            <a:rect l="l" t="t" r="r" b="b"/>
            <a:pathLst>
              <a:path w="411594" h="1146675">
                <a:moveTo>
                  <a:pt x="58799" y="0"/>
                </a:moveTo>
                <a:cubicBezTo>
                  <a:pt x="29399" y="336652"/>
                  <a:pt x="0" y="673305"/>
                  <a:pt x="58799" y="864417"/>
                </a:cubicBezTo>
                <a:cubicBezTo>
                  <a:pt x="117598" y="1055530"/>
                  <a:pt x="411594" y="1146675"/>
                  <a:pt x="411594" y="1146675"/>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rot="674462">
            <a:off x="7764344" y="735909"/>
            <a:ext cx="873316" cy="2400657"/>
          </a:xfrm>
          <a:prstGeom prst="rect">
            <a:avLst/>
          </a:prstGeom>
          <a:noFill/>
        </p:spPr>
        <p:txBody>
          <a:bodyPr wrap="none" rtlCol="0">
            <a:spAutoFit/>
          </a:bodyPr>
          <a:lstStyle/>
          <a:p>
            <a:r>
              <a:rPr lang="en-US" sz="15000" dirty="0" smtClean="0">
                <a:solidFill>
                  <a:srgbClr val="FF6386"/>
                </a:solidFill>
                <a:latin typeface="DK Lemon Yellow Sun"/>
                <a:cs typeface="DK Lemon Yellow Sun"/>
              </a:rPr>
              <a:t>?</a:t>
            </a:r>
            <a:endParaRPr lang="en-US" sz="15000" dirty="0">
              <a:solidFill>
                <a:srgbClr val="FF6386"/>
              </a:solidFill>
              <a:latin typeface="DK Lemon Yellow Sun"/>
              <a:cs typeface="DK Lemon Yellow Sun"/>
            </a:endParaRPr>
          </a:p>
        </p:txBody>
      </p:sp>
      <p:sp>
        <p:nvSpPr>
          <p:cNvPr id="20" name="TextBox 19"/>
          <p:cNvSpPr txBox="1"/>
          <p:nvPr/>
        </p:nvSpPr>
        <p:spPr>
          <a:xfrm>
            <a:off x="1417337" y="1974568"/>
            <a:ext cx="6424184" cy="1184940"/>
          </a:xfrm>
          <a:prstGeom prst="rect">
            <a:avLst/>
          </a:prstGeom>
          <a:solidFill>
            <a:srgbClr val="FF6386">
              <a:alpha val="89000"/>
            </a:srgbClr>
          </a:solidFill>
          <a:ln>
            <a:solidFill>
              <a:schemeClr val="bg1"/>
            </a:solidFill>
          </a:ln>
        </p:spPr>
        <p:txBody>
          <a:bodyPr wrap="square" rtlCol="0">
            <a:spAutoFit/>
          </a:bodyPr>
          <a:lstStyle/>
          <a:p>
            <a:pPr algn="ctr"/>
            <a:r>
              <a:rPr lang="en-US" sz="2800" dirty="0" smtClean="0">
                <a:solidFill>
                  <a:srgbClr val="000000"/>
                </a:solidFill>
                <a:latin typeface="Avenir Book"/>
                <a:cs typeface="Avenir Book"/>
              </a:rPr>
              <a:t>(22a) ALWAYS </a:t>
            </a:r>
            <a:r>
              <a:rPr lang="en-US" sz="2800" u="sng" dirty="0" smtClean="0">
                <a:solidFill>
                  <a:srgbClr val="000000"/>
                </a:solidFill>
                <a:latin typeface="Avenir Book"/>
                <a:cs typeface="Avenir Book"/>
              </a:rPr>
              <a:t>OBEY </a:t>
            </a:r>
          </a:p>
          <a:p>
            <a:pPr algn="ctr"/>
            <a:r>
              <a:rPr lang="en-US" sz="1500" dirty="0" smtClean="0">
                <a:solidFill>
                  <a:srgbClr val="000000"/>
                </a:solidFill>
                <a:latin typeface="Avenir Book"/>
                <a:cs typeface="Avenir Book"/>
              </a:rPr>
              <a:t>OUR </a:t>
            </a:r>
          </a:p>
          <a:p>
            <a:pPr algn="ctr"/>
            <a:r>
              <a:rPr lang="en-US" sz="2800" dirty="0" smtClean="0">
                <a:solidFill>
                  <a:srgbClr val="000000"/>
                </a:solidFill>
                <a:latin typeface="Avenir Book"/>
                <a:cs typeface="Avenir Book"/>
              </a:rPr>
              <a:t>EARTHLY SUPERIORS</a:t>
            </a:r>
            <a:endParaRPr lang="en-US" sz="2800" dirty="0">
              <a:solidFill>
                <a:srgbClr val="000000"/>
              </a:solidFill>
              <a:latin typeface="Avenir Book"/>
              <a:cs typeface="Avenir Book"/>
            </a:endParaRPr>
          </a:p>
        </p:txBody>
      </p:sp>
      <p:sp>
        <p:nvSpPr>
          <p:cNvPr id="22" name="Rectangle 21"/>
          <p:cNvSpPr/>
          <p:nvPr/>
        </p:nvSpPr>
        <p:spPr>
          <a:xfrm rot="338035">
            <a:off x="596065" y="4658252"/>
            <a:ext cx="3455243" cy="87869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cap="all" dirty="0">
                <a:solidFill>
                  <a:schemeClr val="accent5">
                    <a:lumMod val="40000"/>
                    <a:lumOff val="60000"/>
                  </a:schemeClr>
                </a:solidFill>
                <a:latin typeface="Avenir Book"/>
                <a:cs typeface="Avenir Book"/>
              </a:rPr>
              <a:t>NEGATIVE</a:t>
            </a:r>
            <a:br>
              <a:rPr lang="en-US" sz="3500" b="1" cap="all" dirty="0">
                <a:solidFill>
                  <a:schemeClr val="accent5">
                    <a:lumMod val="40000"/>
                    <a:lumOff val="60000"/>
                  </a:schemeClr>
                </a:solidFill>
                <a:latin typeface="Avenir Book"/>
                <a:cs typeface="Avenir Book"/>
              </a:rPr>
            </a:br>
            <a:r>
              <a:rPr lang="en-US" b="1" cap="all" dirty="0" smtClean="0">
                <a:solidFill>
                  <a:schemeClr val="bg1"/>
                </a:solidFill>
                <a:latin typeface="Avenir Book"/>
                <a:cs typeface="Avenir Book"/>
              </a:rPr>
              <a:t> way of applying GP</a:t>
            </a:r>
            <a:endParaRPr lang="en-US" b="1" cap="all" dirty="0">
              <a:solidFill>
                <a:schemeClr val="bg1"/>
              </a:solidFill>
              <a:latin typeface="Avenir Book"/>
              <a:cs typeface="Avenir Book"/>
            </a:endParaRPr>
          </a:p>
        </p:txBody>
      </p:sp>
      <p:sp>
        <p:nvSpPr>
          <p:cNvPr id="23" name="Rectangle 22"/>
          <p:cNvSpPr/>
          <p:nvPr/>
        </p:nvSpPr>
        <p:spPr>
          <a:xfrm rot="21310800">
            <a:off x="5370987" y="4570367"/>
            <a:ext cx="3455243" cy="857946"/>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cap="all" dirty="0">
                <a:solidFill>
                  <a:srgbClr val="FF6386"/>
                </a:solidFill>
                <a:latin typeface="Avenir Book"/>
                <a:cs typeface="Avenir Book"/>
              </a:rPr>
              <a:t>POSITI</a:t>
            </a:r>
            <a:r>
              <a:rPr lang="en-US" sz="3000" b="1" cap="all" dirty="0" err="1" smtClean="0">
                <a:solidFill>
                  <a:srgbClr val="FF6386"/>
                </a:solidFill>
                <a:latin typeface="Avenir Book"/>
                <a:cs typeface="Avenir Book"/>
              </a:rPr>
              <a:t>ve</a:t>
            </a:r>
            <a:r>
              <a:rPr lang="en-US" b="1" cap="all" dirty="0" smtClean="0">
                <a:solidFill>
                  <a:schemeClr val="bg1"/>
                </a:solidFill>
                <a:latin typeface="Avenir Book"/>
                <a:cs typeface="Avenir Book"/>
              </a:rPr>
              <a:t> </a:t>
            </a:r>
            <a:br>
              <a:rPr lang="en-US" b="1" cap="all" dirty="0" smtClean="0">
                <a:solidFill>
                  <a:schemeClr val="bg1"/>
                </a:solidFill>
                <a:latin typeface="Avenir Book"/>
                <a:cs typeface="Avenir Book"/>
              </a:rPr>
            </a:br>
            <a:r>
              <a:rPr lang="en-US" b="1" cap="all" dirty="0" smtClean="0">
                <a:solidFill>
                  <a:schemeClr val="bg1"/>
                </a:solidFill>
                <a:latin typeface="Avenir Book"/>
                <a:cs typeface="Avenir Book"/>
              </a:rPr>
              <a:t>way of applying GP</a:t>
            </a:r>
            <a:endParaRPr lang="en-US" b="1" cap="all" dirty="0">
              <a:solidFill>
                <a:schemeClr val="bg1"/>
              </a:solidFill>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 y="1853395"/>
            <a:ext cx="9144002" cy="5074322"/>
            <a:chOff x="-2" y="1853395"/>
            <a:chExt cx="9144002" cy="507432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r="2404"/>
            <a:stretch>
              <a:fillRect/>
            </a:stretch>
          </p:blipFill>
          <p:spPr>
            <a:xfrm>
              <a:off x="-2" y="1853395"/>
              <a:ext cx="9144002" cy="5040000"/>
            </a:xfrm>
            <a:prstGeom prst="rect">
              <a:avLst/>
            </a:prstGeom>
          </p:spPr>
        </p:pic>
        <p:sp>
          <p:nvSpPr>
            <p:cNvPr id="10" name="Rectangle 9"/>
            <p:cNvSpPr/>
            <p:nvPr/>
          </p:nvSpPr>
          <p:spPr>
            <a:xfrm>
              <a:off x="-2" y="1887717"/>
              <a:ext cx="9144002" cy="5040000"/>
            </a:xfrm>
            <a:prstGeom prst="rect">
              <a:avLst/>
            </a:prstGeom>
            <a:solidFill>
              <a:srgbClr val="415120">
                <a:alpha val="5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 (22b)</a:t>
            </a:r>
          </a:p>
          <a:p>
            <a:pPr algn="ctr"/>
            <a:r>
              <a:rPr lang="en-US" sz="2400" dirty="0" smtClean="0">
                <a:latin typeface="Avenir Book"/>
                <a:cs typeface="Avenir Book"/>
              </a:rPr>
              <a:t>Not by way of eye service, </a:t>
            </a:r>
          </a:p>
          <a:p>
            <a:pPr algn="ctr"/>
            <a:r>
              <a:rPr lang="en-US" sz="2400" dirty="0" smtClean="0">
                <a:latin typeface="Avenir Book"/>
                <a:cs typeface="Avenir Book"/>
              </a:rPr>
              <a:t>as people pleasers, </a:t>
            </a:r>
          </a:p>
        </p:txBody>
      </p:sp>
      <p:sp>
        <p:nvSpPr>
          <p:cNvPr id="21" name="TextBox 20"/>
          <p:cNvSpPr txBox="1"/>
          <p:nvPr/>
        </p:nvSpPr>
        <p:spPr>
          <a:xfrm>
            <a:off x="205968" y="3176669"/>
            <a:ext cx="8697911" cy="3477875"/>
          </a:xfrm>
          <a:prstGeom prst="rect">
            <a:avLst/>
          </a:prstGeom>
          <a:noFill/>
        </p:spPr>
        <p:txBody>
          <a:bodyPr wrap="square" rtlCol="0">
            <a:spAutoFit/>
          </a:bodyPr>
          <a:lstStyle/>
          <a:p>
            <a:pPr algn="ctr"/>
            <a:r>
              <a:rPr lang="en-US" sz="4500" b="1" cap="all" dirty="0">
                <a:solidFill>
                  <a:schemeClr val="bg1"/>
                </a:solidFill>
                <a:latin typeface="Avenir Book"/>
                <a:cs typeface="Avenir Book"/>
              </a:rPr>
              <a:t>Do not obey </a:t>
            </a:r>
            <a:r>
              <a:rPr lang="en-US" sz="6000" b="1" cap="all" dirty="0">
                <a:solidFill>
                  <a:schemeClr val="bg1"/>
                </a:solidFill>
                <a:latin typeface="Avenir Book"/>
                <a:cs typeface="Avenir Book"/>
              </a:rPr>
              <a:t>hypocritically</a:t>
            </a:r>
            <a:r>
              <a:rPr lang="en-US" sz="6000" b="1" cap="all" dirty="0" smtClean="0">
                <a:solidFill>
                  <a:schemeClr val="bg1"/>
                </a:solidFill>
                <a:latin typeface="Avenir Book"/>
                <a:cs typeface="Avenir Book"/>
              </a:rPr>
              <a:t> </a:t>
            </a:r>
          </a:p>
          <a:p>
            <a:pPr algn="ctr"/>
            <a:r>
              <a:rPr lang="en-US" sz="4500" b="1" cap="all" dirty="0" smtClean="0">
                <a:solidFill>
                  <a:schemeClr val="bg1"/>
                </a:solidFill>
                <a:latin typeface="Avenir Book"/>
                <a:cs typeface="Avenir Book"/>
              </a:rPr>
              <a:t>out </a:t>
            </a:r>
            <a:r>
              <a:rPr lang="en-US" sz="4500" b="1" cap="all" dirty="0">
                <a:solidFill>
                  <a:schemeClr val="bg1"/>
                </a:solidFill>
                <a:latin typeface="Avenir Book"/>
                <a:cs typeface="Avenir Book"/>
              </a:rPr>
              <a:t>of</a:t>
            </a:r>
            <a:r>
              <a:rPr lang="en-US" sz="5000" b="1" cap="all" dirty="0" smtClean="0">
                <a:solidFill>
                  <a:schemeClr val="bg1"/>
                </a:solidFill>
                <a:latin typeface="Avenir Book"/>
                <a:cs typeface="Avenir Book"/>
              </a:rPr>
              <a:t> </a:t>
            </a:r>
          </a:p>
          <a:p>
            <a:pPr algn="ctr"/>
            <a:r>
              <a:rPr lang="en-US" sz="6500" b="1" cap="all" dirty="0" smtClean="0">
                <a:solidFill>
                  <a:schemeClr val="bg1"/>
                </a:solidFill>
                <a:latin typeface="Avenir Book"/>
                <a:cs typeface="Avenir Book"/>
              </a:rPr>
              <a:t>a </a:t>
            </a:r>
            <a:r>
              <a:rPr lang="en-US" sz="6500" b="1" cap="all" dirty="0">
                <a:solidFill>
                  <a:schemeClr val="bg1"/>
                </a:solidFill>
                <a:latin typeface="Avenir Book"/>
                <a:cs typeface="Avenir Book"/>
              </a:rPr>
              <a:t>fear of </a:t>
            </a:r>
            <a:r>
              <a:rPr lang="en-US" sz="6500" b="1" cap="all" dirty="0" smtClean="0">
                <a:solidFill>
                  <a:schemeClr val="bg1"/>
                </a:solidFill>
                <a:latin typeface="Avenir Book"/>
                <a:cs typeface="Avenir Book"/>
              </a:rPr>
              <a:t>man</a:t>
            </a:r>
            <a:endParaRPr lang="en-US" sz="6500" cap="all" dirty="0">
              <a:solidFill>
                <a:schemeClr val="bg1"/>
              </a:solidFill>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r="2404"/>
          <a:stretch>
            <a:fillRect/>
          </a:stretch>
        </p:blipFill>
        <p:spPr>
          <a:xfrm>
            <a:off x="-2" y="1853395"/>
            <a:ext cx="9144002" cy="5040000"/>
          </a:xfrm>
          <a:prstGeom prst="rect">
            <a:avLst/>
          </a:prstGeom>
        </p:spPr>
      </p:pic>
      <p:sp>
        <p:nvSpPr>
          <p:cNvPr id="10" name="Rectangle 9"/>
          <p:cNvSpPr/>
          <p:nvPr/>
        </p:nvSpPr>
        <p:spPr>
          <a:xfrm>
            <a:off x="-2" y="1853395"/>
            <a:ext cx="9144002" cy="5040000"/>
          </a:xfrm>
          <a:prstGeom prst="rect">
            <a:avLst/>
          </a:prstGeom>
          <a:solidFill>
            <a:srgbClr val="212A10">
              <a:alpha val="7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417337" y="3372174"/>
            <a:ext cx="6462759" cy="553998"/>
          </a:xfrm>
          <a:prstGeom prst="rect">
            <a:avLst/>
          </a:prstGeom>
          <a:noFill/>
        </p:spPr>
        <p:txBody>
          <a:bodyPr wrap="square" rtlCol="0">
            <a:spAutoFit/>
          </a:bodyPr>
          <a:lstStyle/>
          <a:p>
            <a:r>
              <a:rPr lang="en-US" sz="3000" b="1" dirty="0" err="1" smtClean="0">
                <a:solidFill>
                  <a:srgbClr val="FFFFFF"/>
                </a:solidFill>
              </a:rPr>
              <a:t>ὀφθαλμοδουλίᾳ</a:t>
            </a:r>
            <a:r>
              <a:rPr lang="en-US" sz="3000" b="1" dirty="0" smtClean="0">
                <a:solidFill>
                  <a:srgbClr val="FFFFFF"/>
                </a:solidFill>
              </a:rPr>
              <a:t>  </a:t>
            </a:r>
            <a:r>
              <a:rPr lang="en-US" sz="3000" b="1" dirty="0" err="1" smtClean="0">
                <a:solidFill>
                  <a:srgbClr val="FFFFFF"/>
                </a:solidFill>
              </a:rPr>
              <a:t>ως</a:t>
            </a:r>
            <a:r>
              <a:rPr lang="en-US" sz="3000" b="1" dirty="0" smtClean="0">
                <a:solidFill>
                  <a:srgbClr val="FFFFFF"/>
                </a:solidFill>
              </a:rPr>
              <a:t>  </a:t>
            </a:r>
            <a:r>
              <a:rPr lang="en-US" sz="3000" b="1" dirty="0" err="1" smtClean="0">
                <a:solidFill>
                  <a:srgbClr val="FFFFFF"/>
                </a:solidFill>
              </a:rPr>
              <a:t>ἀνθρωπάρεσκοι</a:t>
            </a:r>
            <a:endParaRPr lang="en-US" sz="3000" dirty="0">
              <a:solidFill>
                <a:srgbClr val="FFFFFF"/>
              </a:solidFill>
            </a:endParaRPr>
          </a:p>
        </p:txBody>
      </p:sp>
      <p:sp>
        <p:nvSpPr>
          <p:cNvPr id="8" name="TextBox 7"/>
          <p:cNvSpPr txBox="1"/>
          <p:nvPr/>
        </p:nvSpPr>
        <p:spPr>
          <a:xfrm>
            <a:off x="-1373108" y="-17161"/>
            <a:ext cx="8697911" cy="2000548"/>
          </a:xfrm>
          <a:prstGeom prst="rect">
            <a:avLst/>
          </a:prstGeom>
          <a:noFill/>
        </p:spPr>
        <p:txBody>
          <a:bodyPr wrap="square" rtlCol="0">
            <a:spAutoFit/>
          </a:bodyPr>
          <a:lstStyle/>
          <a:p>
            <a:pPr algn="ctr"/>
            <a:r>
              <a:rPr lang="en-US" sz="3500" cap="all" dirty="0" smtClean="0">
                <a:latin typeface="Avenir Book"/>
                <a:cs typeface="Avenir Book"/>
              </a:rPr>
              <a:t>Do not obey </a:t>
            </a:r>
          </a:p>
          <a:p>
            <a:pPr algn="ctr"/>
            <a:r>
              <a:rPr lang="en-US" sz="3500" b="1" cap="all" dirty="0" smtClean="0">
                <a:latin typeface="Avenir Book"/>
                <a:cs typeface="Avenir Book"/>
              </a:rPr>
              <a:t>hypocritically</a:t>
            </a:r>
            <a:r>
              <a:rPr lang="en-US" sz="3500" cap="all" dirty="0" smtClean="0">
                <a:latin typeface="Avenir Book"/>
                <a:cs typeface="Avenir Book"/>
              </a:rPr>
              <a:t> </a:t>
            </a:r>
            <a:r>
              <a:rPr lang="en-US" sz="3000" cap="all" dirty="0" smtClean="0">
                <a:latin typeface="Avenir Book"/>
                <a:cs typeface="Avenir Book"/>
              </a:rPr>
              <a:t>out of</a:t>
            </a:r>
            <a:r>
              <a:rPr lang="en-US" sz="3500" cap="all" dirty="0" smtClean="0">
                <a:latin typeface="Avenir Book"/>
                <a:cs typeface="Avenir Book"/>
              </a:rPr>
              <a:t> </a:t>
            </a:r>
          </a:p>
          <a:p>
            <a:pPr algn="ctr"/>
            <a:r>
              <a:rPr lang="en-US" sz="5400" b="1" cap="all" dirty="0" smtClean="0">
                <a:latin typeface="Avenir Book"/>
                <a:cs typeface="Avenir Book"/>
              </a:rPr>
              <a:t>a fear of man</a:t>
            </a:r>
            <a:endParaRPr lang="en-US" sz="5400" b="1" cap="all" dirty="0">
              <a:latin typeface="Avenir Book"/>
              <a:cs typeface="Avenir Book"/>
            </a:endParaRPr>
          </a:p>
        </p:txBody>
      </p:sp>
      <p:sp>
        <p:nvSpPr>
          <p:cNvPr id="20" name="TextBox 19"/>
          <p:cNvSpPr txBox="1"/>
          <p:nvPr/>
        </p:nvSpPr>
        <p:spPr>
          <a:xfrm>
            <a:off x="880484" y="4343124"/>
            <a:ext cx="7010965" cy="400110"/>
          </a:xfrm>
          <a:prstGeom prst="rect">
            <a:avLst/>
          </a:prstGeom>
          <a:solidFill>
            <a:srgbClr val="FFFFFF">
              <a:alpha val="16000"/>
            </a:srgbClr>
          </a:solidFill>
          <a:ln>
            <a:solidFill>
              <a:srgbClr val="FFFFFF"/>
            </a:solidFill>
          </a:ln>
        </p:spPr>
        <p:txBody>
          <a:bodyPr wrap="square" rtlCol="0">
            <a:spAutoFit/>
          </a:bodyPr>
          <a:lstStyle/>
          <a:p>
            <a:pPr algn="ctr"/>
            <a:r>
              <a:rPr lang="en-US" sz="2000" dirty="0" smtClean="0">
                <a:solidFill>
                  <a:srgbClr val="FFFFFF"/>
                </a:solidFill>
                <a:latin typeface="Avenir Book"/>
                <a:cs typeface="Avenir Book"/>
              </a:rPr>
              <a:t>Hypocritical, skin-deep “willingness” or obedience </a:t>
            </a:r>
          </a:p>
        </p:txBody>
      </p:sp>
      <p:sp>
        <p:nvSpPr>
          <p:cNvPr id="22" name="TextBox 21"/>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 (22b)</a:t>
            </a:r>
          </a:p>
          <a:p>
            <a:pPr algn="ctr"/>
            <a:r>
              <a:rPr lang="en-US" sz="2400" dirty="0" smtClean="0">
                <a:latin typeface="Avenir Book"/>
                <a:cs typeface="Avenir Book"/>
              </a:rPr>
              <a:t>Not by way of </a:t>
            </a:r>
            <a:r>
              <a:rPr lang="en-US" sz="2400" u="sng" dirty="0" smtClean="0">
                <a:latin typeface="Avenir Book"/>
                <a:cs typeface="Avenir Book"/>
              </a:rPr>
              <a:t>eye service, </a:t>
            </a:r>
          </a:p>
          <a:p>
            <a:pPr algn="ctr"/>
            <a:r>
              <a:rPr lang="en-US" sz="2400" u="sng" dirty="0" smtClean="0">
                <a:latin typeface="Avenir Book"/>
                <a:cs typeface="Avenir Book"/>
              </a:rPr>
              <a:t>as people pleasers, </a:t>
            </a:r>
          </a:p>
        </p:txBody>
      </p:sp>
      <p:sp>
        <p:nvSpPr>
          <p:cNvPr id="23" name="Freeform 22"/>
          <p:cNvSpPr/>
          <p:nvPr/>
        </p:nvSpPr>
        <p:spPr>
          <a:xfrm>
            <a:off x="5979872" y="2851987"/>
            <a:ext cx="661490" cy="693886"/>
          </a:xfrm>
          <a:custGeom>
            <a:avLst/>
            <a:gdLst>
              <a:gd name="connsiteX0" fmla="*/ 158757 w 661490"/>
              <a:gd name="connsiteY0" fmla="*/ 23522 h 693886"/>
              <a:gd name="connsiteX1" fmla="*/ 635030 w 661490"/>
              <a:gd name="connsiteY1" fmla="*/ 111727 h 693886"/>
              <a:gd name="connsiteX2" fmla="*/ 0 w 661490"/>
              <a:gd name="connsiteY2" fmla="*/ 693886 h 693886"/>
            </a:gdLst>
            <a:ahLst/>
            <a:cxnLst>
              <a:cxn ang="0">
                <a:pos x="connsiteX0" y="connsiteY0"/>
              </a:cxn>
              <a:cxn ang="0">
                <a:pos x="connsiteX1" y="connsiteY1"/>
              </a:cxn>
              <a:cxn ang="0">
                <a:pos x="connsiteX2" y="connsiteY2"/>
              </a:cxn>
            </a:cxnLst>
            <a:rect l="l" t="t" r="r" b="b"/>
            <a:pathLst>
              <a:path w="661490" h="693886">
                <a:moveTo>
                  <a:pt x="158757" y="23522"/>
                </a:moveTo>
                <a:cubicBezTo>
                  <a:pt x="410123" y="11761"/>
                  <a:pt x="661490" y="0"/>
                  <a:pt x="635030" y="111727"/>
                </a:cubicBezTo>
                <a:cubicBezTo>
                  <a:pt x="608570" y="223454"/>
                  <a:pt x="0" y="693886"/>
                  <a:pt x="0" y="693886"/>
                </a:cubicBez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541962" y="3802685"/>
            <a:ext cx="6443974" cy="369332"/>
          </a:xfrm>
          <a:prstGeom prst="rect">
            <a:avLst/>
          </a:prstGeom>
          <a:noFill/>
          <a:ln>
            <a:noFill/>
          </a:ln>
        </p:spPr>
        <p:txBody>
          <a:bodyPr wrap="square" rtlCol="0">
            <a:spAutoFit/>
          </a:bodyPr>
          <a:lstStyle/>
          <a:p>
            <a:r>
              <a:rPr lang="en-US" u="sng" dirty="0" smtClean="0">
                <a:solidFill>
                  <a:srgbClr val="FFFFFF"/>
                </a:solidFill>
                <a:latin typeface="Avenir Book"/>
                <a:cs typeface="Avenir Book"/>
              </a:rPr>
              <a:t>“eye service”</a:t>
            </a:r>
            <a:r>
              <a:rPr lang="en-US" dirty="0" smtClean="0">
                <a:solidFill>
                  <a:srgbClr val="FFFFFF"/>
                </a:solidFill>
                <a:latin typeface="Avenir Book"/>
                <a:cs typeface="Avenir Book"/>
              </a:rPr>
              <a:t> consistently followed by </a:t>
            </a:r>
            <a:r>
              <a:rPr lang="en-US" u="sng" dirty="0" smtClean="0">
                <a:solidFill>
                  <a:srgbClr val="FFFFFF"/>
                </a:solidFill>
                <a:latin typeface="Avenir Book"/>
                <a:cs typeface="Avenir Book"/>
              </a:rPr>
              <a:t>“people pleasing”</a:t>
            </a:r>
            <a:endParaRPr lang="en-US" u="sng" dirty="0">
              <a:solidFill>
                <a:srgbClr val="FFFFFF"/>
              </a:solidFill>
              <a:latin typeface="Avenir Book"/>
              <a:cs typeface="Avenir Book"/>
            </a:endParaRPr>
          </a:p>
        </p:txBody>
      </p:sp>
      <p:sp>
        <p:nvSpPr>
          <p:cNvPr id="25" name="TextBox 24"/>
          <p:cNvSpPr txBox="1"/>
          <p:nvPr/>
        </p:nvSpPr>
        <p:spPr>
          <a:xfrm>
            <a:off x="949163" y="4806676"/>
            <a:ext cx="3428126" cy="707886"/>
          </a:xfrm>
          <a:prstGeom prst="rect">
            <a:avLst/>
          </a:prstGeom>
          <a:solidFill>
            <a:srgbClr val="FFFFFF">
              <a:alpha val="16000"/>
            </a:srgbClr>
          </a:solidFill>
          <a:ln>
            <a:solidFill>
              <a:srgbClr val="FFFFFF"/>
            </a:solidFill>
          </a:ln>
        </p:spPr>
        <p:txBody>
          <a:bodyPr wrap="square" rtlCol="0">
            <a:spAutoFit/>
          </a:bodyPr>
          <a:lstStyle/>
          <a:p>
            <a:pPr algn="ctr"/>
            <a:r>
              <a:rPr lang="en-US" sz="2000" dirty="0" smtClean="0">
                <a:solidFill>
                  <a:srgbClr val="FFFFFF"/>
                </a:solidFill>
                <a:latin typeface="Avenir Book"/>
                <a:cs typeface="Avenir Book"/>
              </a:rPr>
              <a:t>Focus on External action </a:t>
            </a:r>
          </a:p>
          <a:p>
            <a:pPr algn="ctr"/>
            <a:r>
              <a:rPr lang="en-US" sz="2000" dirty="0" smtClean="0">
                <a:solidFill>
                  <a:srgbClr val="FFFFFF"/>
                </a:solidFill>
                <a:latin typeface="Avenir Book"/>
                <a:cs typeface="Avenir Book"/>
              </a:rPr>
              <a:t>&amp; its Visibility</a:t>
            </a:r>
          </a:p>
        </p:txBody>
      </p:sp>
      <p:sp>
        <p:nvSpPr>
          <p:cNvPr id="26" name="TextBox 25"/>
          <p:cNvSpPr txBox="1"/>
          <p:nvPr/>
        </p:nvSpPr>
        <p:spPr>
          <a:xfrm>
            <a:off x="949163" y="5528056"/>
            <a:ext cx="3428126" cy="707886"/>
          </a:xfrm>
          <a:prstGeom prst="rect">
            <a:avLst/>
          </a:prstGeom>
          <a:solidFill>
            <a:srgbClr val="FFFFFF">
              <a:alpha val="16000"/>
            </a:srgbClr>
          </a:solidFill>
          <a:ln>
            <a:solidFill>
              <a:srgbClr val="FFFFFF"/>
            </a:solidFill>
          </a:ln>
        </p:spPr>
        <p:txBody>
          <a:bodyPr wrap="square" rtlCol="0">
            <a:spAutoFit/>
          </a:bodyPr>
          <a:lstStyle/>
          <a:p>
            <a:pPr algn="ctr">
              <a:spcAft>
                <a:spcPts val="1800"/>
              </a:spcAft>
            </a:pPr>
            <a:r>
              <a:rPr lang="en-US" sz="2000" dirty="0" smtClean="0">
                <a:solidFill>
                  <a:srgbClr val="FFFFFF"/>
                </a:solidFill>
                <a:latin typeface="Avenir Book"/>
                <a:cs typeface="Avenir Book"/>
              </a:rPr>
              <a:t>Obeying with the intention that others see it </a:t>
            </a:r>
          </a:p>
        </p:txBody>
      </p:sp>
      <p:sp>
        <p:nvSpPr>
          <p:cNvPr id="28" name="TextBox 27"/>
          <p:cNvSpPr txBox="1"/>
          <p:nvPr/>
        </p:nvSpPr>
        <p:spPr>
          <a:xfrm>
            <a:off x="4391610" y="4801790"/>
            <a:ext cx="3428126" cy="707886"/>
          </a:xfrm>
          <a:prstGeom prst="rect">
            <a:avLst/>
          </a:prstGeom>
          <a:solidFill>
            <a:srgbClr val="212A10">
              <a:alpha val="45000"/>
            </a:srgbClr>
          </a:solidFill>
          <a:ln>
            <a:solidFill>
              <a:srgbClr val="FFFFFF"/>
            </a:solidFill>
          </a:ln>
        </p:spPr>
        <p:txBody>
          <a:bodyPr wrap="square" rtlCol="0">
            <a:spAutoFit/>
          </a:bodyPr>
          <a:lstStyle/>
          <a:p>
            <a:pPr algn="ctr"/>
            <a:r>
              <a:rPr lang="en-US" sz="2000" dirty="0" smtClean="0">
                <a:solidFill>
                  <a:srgbClr val="FFFFFF"/>
                </a:solidFill>
                <a:latin typeface="Avenir Book"/>
                <a:cs typeface="Avenir Book"/>
              </a:rPr>
              <a:t>Goal of being seen is to Please the Superior </a:t>
            </a:r>
          </a:p>
        </p:txBody>
      </p:sp>
      <p:sp>
        <p:nvSpPr>
          <p:cNvPr id="30" name="Freeform 29"/>
          <p:cNvSpPr/>
          <p:nvPr/>
        </p:nvSpPr>
        <p:spPr>
          <a:xfrm rot="21429785">
            <a:off x="620333" y="4022184"/>
            <a:ext cx="1037805" cy="1425937"/>
          </a:xfrm>
          <a:custGeom>
            <a:avLst/>
            <a:gdLst>
              <a:gd name="connsiteX0" fmla="*/ 1037805 w 1037805"/>
              <a:gd name="connsiteY0" fmla="*/ 0 h 864417"/>
              <a:gd name="connsiteX1" fmla="*/ 49979 w 1037805"/>
              <a:gd name="connsiteY1" fmla="*/ 441029 h 864417"/>
              <a:gd name="connsiteX2" fmla="*/ 737929 w 1037805"/>
              <a:gd name="connsiteY2" fmla="*/ 864417 h 864417"/>
            </a:gdLst>
            <a:ahLst/>
            <a:cxnLst>
              <a:cxn ang="0">
                <a:pos x="connsiteX0" y="connsiteY0"/>
              </a:cxn>
              <a:cxn ang="0">
                <a:pos x="connsiteX1" y="connsiteY1"/>
              </a:cxn>
              <a:cxn ang="0">
                <a:pos x="connsiteX2" y="connsiteY2"/>
              </a:cxn>
            </a:cxnLst>
            <a:rect l="l" t="t" r="r" b="b"/>
            <a:pathLst>
              <a:path w="1037805" h="864417">
                <a:moveTo>
                  <a:pt x="1037805" y="0"/>
                </a:moveTo>
                <a:cubicBezTo>
                  <a:pt x="568881" y="148480"/>
                  <a:pt x="99958" y="296960"/>
                  <a:pt x="49979" y="441029"/>
                </a:cubicBezTo>
                <a:cubicBezTo>
                  <a:pt x="0" y="585098"/>
                  <a:pt x="737929" y="864417"/>
                  <a:pt x="737929" y="864417"/>
                </a:cubicBez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4391610" y="5530833"/>
            <a:ext cx="3428126" cy="707886"/>
          </a:xfrm>
          <a:prstGeom prst="rect">
            <a:avLst/>
          </a:prstGeom>
          <a:solidFill>
            <a:srgbClr val="212A10">
              <a:alpha val="85000"/>
            </a:srgbClr>
          </a:solidFill>
          <a:ln>
            <a:solidFill>
              <a:srgbClr val="FFFFFF"/>
            </a:solidFill>
          </a:ln>
        </p:spPr>
        <p:txBody>
          <a:bodyPr wrap="square" rtlCol="0" anchor="b">
            <a:spAutoFit/>
          </a:bodyPr>
          <a:lstStyle/>
          <a:p>
            <a:pPr algn="ctr"/>
            <a:r>
              <a:rPr lang="en-US" sz="2000" dirty="0" smtClean="0">
                <a:solidFill>
                  <a:srgbClr val="FFFFFF"/>
                </a:solidFill>
                <a:latin typeface="Avenir Book"/>
                <a:cs typeface="Avenir Book"/>
              </a:rPr>
              <a:t>Root motivation = People pleasing, or a fear of man</a:t>
            </a:r>
          </a:p>
        </p:txBody>
      </p:sp>
      <p:sp>
        <p:nvSpPr>
          <p:cNvPr id="34" name="Freeform 33"/>
          <p:cNvSpPr/>
          <p:nvPr/>
        </p:nvSpPr>
        <p:spPr>
          <a:xfrm>
            <a:off x="7496889" y="4004543"/>
            <a:ext cx="1322981" cy="1536881"/>
          </a:xfrm>
          <a:custGeom>
            <a:avLst/>
            <a:gdLst>
              <a:gd name="connsiteX0" fmla="*/ 0 w 1322981"/>
              <a:gd name="connsiteY0" fmla="*/ 0 h 1202539"/>
              <a:gd name="connsiteX1" fmla="*/ 1234782 w 1322981"/>
              <a:gd name="connsiteY1" fmla="*/ 1005546 h 1202539"/>
              <a:gd name="connsiteX2" fmla="*/ 529193 w 1322981"/>
              <a:gd name="connsiteY2" fmla="*/ 1181957 h 1202539"/>
            </a:gdLst>
            <a:ahLst/>
            <a:cxnLst>
              <a:cxn ang="0">
                <a:pos x="connsiteX0" y="connsiteY0"/>
              </a:cxn>
              <a:cxn ang="0">
                <a:pos x="connsiteX1" y="connsiteY1"/>
              </a:cxn>
              <a:cxn ang="0">
                <a:pos x="connsiteX2" y="connsiteY2"/>
              </a:cxn>
            </a:cxnLst>
            <a:rect l="l" t="t" r="r" b="b"/>
            <a:pathLst>
              <a:path w="1322981" h="1202539">
                <a:moveTo>
                  <a:pt x="0" y="0"/>
                </a:moveTo>
                <a:cubicBezTo>
                  <a:pt x="573291" y="404276"/>
                  <a:pt x="1146583" y="808553"/>
                  <a:pt x="1234782" y="1005546"/>
                </a:cubicBezTo>
                <a:cubicBezTo>
                  <a:pt x="1322981" y="1202539"/>
                  <a:pt x="529193" y="1181957"/>
                  <a:pt x="529193" y="1181957"/>
                </a:cubicBez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3" grpId="0" animBg="1"/>
      <p:bldP spid="24" grpId="0"/>
      <p:bldP spid="25" grpId="0" animBg="1"/>
      <p:bldP spid="26" grpId="0" animBg="1"/>
      <p:bldP spid="28" grpId="0" animBg="1"/>
      <p:bldP spid="30" grpId="0" animBg="1"/>
      <p:bldP spid="3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r="2404"/>
          <a:stretch>
            <a:fillRect/>
          </a:stretch>
        </p:blipFill>
        <p:spPr>
          <a:xfrm>
            <a:off x="-2" y="1853395"/>
            <a:ext cx="9144002" cy="5040000"/>
          </a:xfrm>
          <a:prstGeom prst="rect">
            <a:avLst/>
          </a:prstGeom>
        </p:spPr>
      </p:pic>
      <p:sp>
        <p:nvSpPr>
          <p:cNvPr id="10" name="Rectangle 9"/>
          <p:cNvSpPr/>
          <p:nvPr/>
        </p:nvSpPr>
        <p:spPr>
          <a:xfrm>
            <a:off x="-2" y="1853395"/>
            <a:ext cx="9144002" cy="5040000"/>
          </a:xfrm>
          <a:prstGeom prst="rect">
            <a:avLst/>
          </a:prstGeom>
          <a:solidFill>
            <a:srgbClr val="212A10">
              <a:alpha val="7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417337" y="3372174"/>
            <a:ext cx="6462759" cy="553998"/>
          </a:xfrm>
          <a:prstGeom prst="rect">
            <a:avLst/>
          </a:prstGeom>
          <a:noFill/>
        </p:spPr>
        <p:txBody>
          <a:bodyPr wrap="square" rtlCol="0">
            <a:spAutoFit/>
          </a:bodyPr>
          <a:lstStyle/>
          <a:p>
            <a:r>
              <a:rPr lang="en-US" sz="3000" b="1" dirty="0" err="1" smtClean="0">
                <a:solidFill>
                  <a:srgbClr val="FFFFFF"/>
                </a:solidFill>
              </a:rPr>
              <a:t>ὀφθαλμοδουλίᾳ</a:t>
            </a:r>
            <a:r>
              <a:rPr lang="en-US" sz="3000" b="1" dirty="0" smtClean="0">
                <a:solidFill>
                  <a:srgbClr val="FFFFFF"/>
                </a:solidFill>
              </a:rPr>
              <a:t>  </a:t>
            </a:r>
            <a:r>
              <a:rPr lang="en-US" sz="3000" b="1" dirty="0" err="1" smtClean="0">
                <a:solidFill>
                  <a:srgbClr val="FFFFFF"/>
                </a:solidFill>
              </a:rPr>
              <a:t>ως</a:t>
            </a:r>
            <a:r>
              <a:rPr lang="en-US" sz="3000" b="1" dirty="0" smtClean="0">
                <a:solidFill>
                  <a:srgbClr val="FFFFFF"/>
                </a:solidFill>
              </a:rPr>
              <a:t>  </a:t>
            </a:r>
            <a:r>
              <a:rPr lang="en-US" sz="3000" b="1" dirty="0" err="1" smtClean="0">
                <a:solidFill>
                  <a:srgbClr val="FFFFFF"/>
                </a:solidFill>
              </a:rPr>
              <a:t>ἀνθρωπάρεσκοι</a:t>
            </a:r>
            <a:endParaRPr lang="en-US" sz="3000" dirty="0">
              <a:solidFill>
                <a:srgbClr val="FFFFFF"/>
              </a:solidFill>
            </a:endParaRPr>
          </a:p>
        </p:txBody>
      </p:sp>
      <p:sp>
        <p:nvSpPr>
          <p:cNvPr id="8" name="TextBox 7"/>
          <p:cNvSpPr txBox="1"/>
          <p:nvPr/>
        </p:nvSpPr>
        <p:spPr>
          <a:xfrm>
            <a:off x="-1373108" y="-17161"/>
            <a:ext cx="8697911" cy="2000548"/>
          </a:xfrm>
          <a:prstGeom prst="rect">
            <a:avLst/>
          </a:prstGeom>
          <a:noFill/>
        </p:spPr>
        <p:txBody>
          <a:bodyPr wrap="square" rtlCol="0">
            <a:spAutoFit/>
          </a:bodyPr>
          <a:lstStyle/>
          <a:p>
            <a:pPr algn="ctr"/>
            <a:r>
              <a:rPr lang="en-US" sz="3500" cap="all" dirty="0" smtClean="0">
                <a:latin typeface="Avenir Book"/>
                <a:cs typeface="Avenir Book"/>
              </a:rPr>
              <a:t>Do not obey </a:t>
            </a:r>
          </a:p>
          <a:p>
            <a:pPr algn="ctr"/>
            <a:r>
              <a:rPr lang="en-US" sz="3500" b="1" cap="all" dirty="0" smtClean="0">
                <a:latin typeface="Avenir Book"/>
                <a:cs typeface="Avenir Book"/>
              </a:rPr>
              <a:t>hypocritically</a:t>
            </a:r>
            <a:r>
              <a:rPr lang="en-US" sz="3500" cap="all" dirty="0" smtClean="0">
                <a:latin typeface="Avenir Book"/>
                <a:cs typeface="Avenir Book"/>
              </a:rPr>
              <a:t> </a:t>
            </a:r>
            <a:r>
              <a:rPr lang="en-US" sz="3000" cap="all" dirty="0" smtClean="0">
                <a:latin typeface="Avenir Book"/>
                <a:cs typeface="Avenir Book"/>
              </a:rPr>
              <a:t>out of</a:t>
            </a:r>
            <a:r>
              <a:rPr lang="en-US" sz="3500" cap="all" dirty="0" smtClean="0">
                <a:latin typeface="Avenir Book"/>
                <a:cs typeface="Avenir Book"/>
              </a:rPr>
              <a:t> </a:t>
            </a:r>
          </a:p>
          <a:p>
            <a:pPr algn="ctr"/>
            <a:r>
              <a:rPr lang="en-US" sz="5400" b="1" cap="all" dirty="0" smtClean="0">
                <a:latin typeface="Avenir Book"/>
                <a:cs typeface="Avenir Book"/>
              </a:rPr>
              <a:t>a fear of man</a:t>
            </a:r>
            <a:endParaRPr lang="en-US" sz="5400" b="1" cap="all" dirty="0">
              <a:latin typeface="Avenir Book"/>
              <a:cs typeface="Avenir Book"/>
            </a:endParaRPr>
          </a:p>
        </p:txBody>
      </p:sp>
      <p:sp>
        <p:nvSpPr>
          <p:cNvPr id="20" name="TextBox 19"/>
          <p:cNvSpPr txBox="1"/>
          <p:nvPr/>
        </p:nvSpPr>
        <p:spPr>
          <a:xfrm>
            <a:off x="1546801" y="4343124"/>
            <a:ext cx="6144128" cy="369332"/>
          </a:xfrm>
          <a:prstGeom prst="rect">
            <a:avLst/>
          </a:prstGeom>
          <a:solidFill>
            <a:srgbClr val="FFFFFF">
              <a:alpha val="16000"/>
            </a:srgbClr>
          </a:solidFill>
          <a:ln>
            <a:solidFill>
              <a:srgbClr val="FFFFFF"/>
            </a:solidFill>
          </a:ln>
        </p:spPr>
        <p:txBody>
          <a:bodyPr wrap="square" rtlCol="0">
            <a:spAutoFit/>
          </a:bodyPr>
          <a:lstStyle/>
          <a:p>
            <a:r>
              <a:rPr lang="en-US" dirty="0" smtClean="0">
                <a:solidFill>
                  <a:srgbClr val="FFFFFF"/>
                </a:solidFill>
                <a:latin typeface="Avenir Book"/>
                <a:cs typeface="Avenir Book"/>
              </a:rPr>
              <a:t>Hypocritical, skin-deep “willingness” or obedience </a:t>
            </a:r>
          </a:p>
        </p:txBody>
      </p:sp>
      <p:sp>
        <p:nvSpPr>
          <p:cNvPr id="22" name="TextBox 21"/>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 (22b)</a:t>
            </a:r>
          </a:p>
          <a:p>
            <a:pPr algn="ctr"/>
            <a:r>
              <a:rPr lang="en-US" sz="2400" dirty="0" smtClean="0">
                <a:latin typeface="Avenir Book"/>
                <a:cs typeface="Avenir Book"/>
              </a:rPr>
              <a:t>Not by way of </a:t>
            </a:r>
            <a:r>
              <a:rPr lang="en-US" sz="2400" u="sng" dirty="0" smtClean="0">
                <a:latin typeface="Avenir Book"/>
                <a:cs typeface="Avenir Book"/>
              </a:rPr>
              <a:t>eye service, </a:t>
            </a:r>
          </a:p>
          <a:p>
            <a:pPr algn="ctr"/>
            <a:r>
              <a:rPr lang="en-US" sz="2400" u="sng" dirty="0" smtClean="0">
                <a:latin typeface="Avenir Book"/>
                <a:cs typeface="Avenir Book"/>
              </a:rPr>
              <a:t>as people pleasers, </a:t>
            </a:r>
          </a:p>
        </p:txBody>
      </p:sp>
      <p:sp>
        <p:nvSpPr>
          <p:cNvPr id="23" name="Freeform 22"/>
          <p:cNvSpPr/>
          <p:nvPr/>
        </p:nvSpPr>
        <p:spPr>
          <a:xfrm>
            <a:off x="5979872" y="2851987"/>
            <a:ext cx="661490" cy="693886"/>
          </a:xfrm>
          <a:custGeom>
            <a:avLst/>
            <a:gdLst>
              <a:gd name="connsiteX0" fmla="*/ 158757 w 661490"/>
              <a:gd name="connsiteY0" fmla="*/ 23522 h 693886"/>
              <a:gd name="connsiteX1" fmla="*/ 635030 w 661490"/>
              <a:gd name="connsiteY1" fmla="*/ 111727 h 693886"/>
              <a:gd name="connsiteX2" fmla="*/ 0 w 661490"/>
              <a:gd name="connsiteY2" fmla="*/ 693886 h 693886"/>
            </a:gdLst>
            <a:ahLst/>
            <a:cxnLst>
              <a:cxn ang="0">
                <a:pos x="connsiteX0" y="connsiteY0"/>
              </a:cxn>
              <a:cxn ang="0">
                <a:pos x="connsiteX1" y="connsiteY1"/>
              </a:cxn>
              <a:cxn ang="0">
                <a:pos x="connsiteX2" y="connsiteY2"/>
              </a:cxn>
            </a:cxnLst>
            <a:rect l="l" t="t" r="r" b="b"/>
            <a:pathLst>
              <a:path w="661490" h="693886">
                <a:moveTo>
                  <a:pt x="158757" y="23522"/>
                </a:moveTo>
                <a:cubicBezTo>
                  <a:pt x="410123" y="11761"/>
                  <a:pt x="661490" y="0"/>
                  <a:pt x="635030" y="111727"/>
                </a:cubicBezTo>
                <a:cubicBezTo>
                  <a:pt x="608570" y="223454"/>
                  <a:pt x="0" y="693886"/>
                  <a:pt x="0" y="693886"/>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541962" y="3802685"/>
            <a:ext cx="6443974" cy="369332"/>
          </a:xfrm>
          <a:prstGeom prst="rect">
            <a:avLst/>
          </a:prstGeom>
          <a:noFill/>
          <a:ln>
            <a:noFill/>
          </a:ln>
        </p:spPr>
        <p:txBody>
          <a:bodyPr wrap="square" rtlCol="0">
            <a:spAutoFit/>
          </a:bodyPr>
          <a:lstStyle/>
          <a:p>
            <a:r>
              <a:rPr lang="en-US" u="sng" dirty="0" smtClean="0">
                <a:solidFill>
                  <a:srgbClr val="FFFFFF"/>
                </a:solidFill>
                <a:latin typeface="Avenir Book"/>
                <a:cs typeface="Avenir Book"/>
              </a:rPr>
              <a:t>“eye service”</a:t>
            </a:r>
            <a:r>
              <a:rPr lang="en-US" dirty="0" smtClean="0">
                <a:solidFill>
                  <a:srgbClr val="FFFFFF"/>
                </a:solidFill>
                <a:latin typeface="Avenir Book"/>
                <a:cs typeface="Avenir Book"/>
              </a:rPr>
              <a:t> consistently followed by </a:t>
            </a:r>
            <a:r>
              <a:rPr lang="en-US" u="sng" dirty="0" smtClean="0">
                <a:solidFill>
                  <a:srgbClr val="FFFFFF"/>
                </a:solidFill>
                <a:latin typeface="Avenir Book"/>
                <a:cs typeface="Avenir Book"/>
              </a:rPr>
              <a:t>“people pleasing”</a:t>
            </a:r>
            <a:endParaRPr lang="en-US" u="sng" dirty="0">
              <a:solidFill>
                <a:srgbClr val="FFFFFF"/>
              </a:solidFill>
              <a:latin typeface="Avenir Book"/>
              <a:cs typeface="Avenir Book"/>
            </a:endParaRPr>
          </a:p>
        </p:txBody>
      </p:sp>
      <p:sp>
        <p:nvSpPr>
          <p:cNvPr id="25" name="TextBox 24"/>
          <p:cNvSpPr txBox="1"/>
          <p:nvPr/>
        </p:nvSpPr>
        <p:spPr>
          <a:xfrm>
            <a:off x="1546801" y="4806676"/>
            <a:ext cx="3004272" cy="646331"/>
          </a:xfrm>
          <a:prstGeom prst="rect">
            <a:avLst/>
          </a:prstGeom>
          <a:solidFill>
            <a:srgbClr val="FFFFFF">
              <a:alpha val="16000"/>
            </a:srgbClr>
          </a:solidFill>
          <a:ln>
            <a:solidFill>
              <a:srgbClr val="FFFFFF"/>
            </a:solidFill>
          </a:ln>
        </p:spPr>
        <p:txBody>
          <a:bodyPr wrap="square" rtlCol="0">
            <a:spAutoFit/>
          </a:bodyPr>
          <a:lstStyle/>
          <a:p>
            <a:r>
              <a:rPr lang="en-US" dirty="0" smtClean="0">
                <a:solidFill>
                  <a:srgbClr val="FFFFFF"/>
                </a:solidFill>
                <a:latin typeface="Avenir Book"/>
                <a:cs typeface="Avenir Book"/>
              </a:rPr>
              <a:t>Focus on External action </a:t>
            </a:r>
          </a:p>
          <a:p>
            <a:r>
              <a:rPr lang="en-US" dirty="0" smtClean="0">
                <a:solidFill>
                  <a:srgbClr val="FFFFFF"/>
                </a:solidFill>
                <a:latin typeface="Avenir Book"/>
                <a:cs typeface="Avenir Book"/>
              </a:rPr>
              <a:t>&amp; its Visibility</a:t>
            </a:r>
          </a:p>
        </p:txBody>
      </p:sp>
      <p:sp>
        <p:nvSpPr>
          <p:cNvPr id="26" name="TextBox 25"/>
          <p:cNvSpPr txBox="1"/>
          <p:nvPr/>
        </p:nvSpPr>
        <p:spPr>
          <a:xfrm>
            <a:off x="1546801" y="5541424"/>
            <a:ext cx="3004272" cy="646331"/>
          </a:xfrm>
          <a:prstGeom prst="rect">
            <a:avLst/>
          </a:prstGeom>
          <a:solidFill>
            <a:srgbClr val="FFFFFF">
              <a:alpha val="16000"/>
            </a:srgbClr>
          </a:solidFill>
          <a:ln>
            <a:solidFill>
              <a:srgbClr val="FFFFFF"/>
            </a:solidFill>
          </a:ln>
        </p:spPr>
        <p:txBody>
          <a:bodyPr wrap="square" rtlCol="0">
            <a:spAutoFit/>
          </a:bodyPr>
          <a:lstStyle/>
          <a:p>
            <a:pPr>
              <a:spcAft>
                <a:spcPts val="1800"/>
              </a:spcAft>
            </a:pPr>
            <a:r>
              <a:rPr lang="en-US" dirty="0" smtClean="0">
                <a:solidFill>
                  <a:srgbClr val="FFFFFF"/>
                </a:solidFill>
                <a:latin typeface="Avenir Book"/>
                <a:cs typeface="Avenir Book"/>
              </a:rPr>
              <a:t>Obeying with the intention that others see it </a:t>
            </a:r>
          </a:p>
        </p:txBody>
      </p:sp>
      <p:sp>
        <p:nvSpPr>
          <p:cNvPr id="28" name="TextBox 27"/>
          <p:cNvSpPr txBox="1"/>
          <p:nvPr/>
        </p:nvSpPr>
        <p:spPr>
          <a:xfrm>
            <a:off x="4681784" y="4801790"/>
            <a:ext cx="3004272" cy="646331"/>
          </a:xfrm>
          <a:prstGeom prst="rect">
            <a:avLst/>
          </a:prstGeom>
          <a:solidFill>
            <a:srgbClr val="FFFFFF">
              <a:alpha val="16000"/>
            </a:srgbClr>
          </a:solidFill>
          <a:ln>
            <a:solidFill>
              <a:srgbClr val="FFFFFF"/>
            </a:solidFill>
          </a:ln>
        </p:spPr>
        <p:txBody>
          <a:bodyPr wrap="square" rtlCol="0">
            <a:spAutoFit/>
          </a:bodyPr>
          <a:lstStyle/>
          <a:p>
            <a:r>
              <a:rPr lang="en-US" dirty="0" smtClean="0">
                <a:solidFill>
                  <a:srgbClr val="FFFFFF"/>
                </a:solidFill>
                <a:latin typeface="Avenir Book"/>
                <a:cs typeface="Avenir Book"/>
              </a:rPr>
              <a:t>Goal of being seen is to Please the Superior </a:t>
            </a:r>
          </a:p>
        </p:txBody>
      </p:sp>
      <p:sp>
        <p:nvSpPr>
          <p:cNvPr id="30" name="Freeform 29"/>
          <p:cNvSpPr/>
          <p:nvPr/>
        </p:nvSpPr>
        <p:spPr>
          <a:xfrm rot="21429785">
            <a:off x="620333" y="4022184"/>
            <a:ext cx="1037805" cy="1425937"/>
          </a:xfrm>
          <a:custGeom>
            <a:avLst/>
            <a:gdLst>
              <a:gd name="connsiteX0" fmla="*/ 1037805 w 1037805"/>
              <a:gd name="connsiteY0" fmla="*/ 0 h 864417"/>
              <a:gd name="connsiteX1" fmla="*/ 49979 w 1037805"/>
              <a:gd name="connsiteY1" fmla="*/ 441029 h 864417"/>
              <a:gd name="connsiteX2" fmla="*/ 737929 w 1037805"/>
              <a:gd name="connsiteY2" fmla="*/ 864417 h 864417"/>
            </a:gdLst>
            <a:ahLst/>
            <a:cxnLst>
              <a:cxn ang="0">
                <a:pos x="connsiteX0" y="connsiteY0"/>
              </a:cxn>
              <a:cxn ang="0">
                <a:pos x="connsiteX1" y="connsiteY1"/>
              </a:cxn>
              <a:cxn ang="0">
                <a:pos x="connsiteX2" y="connsiteY2"/>
              </a:cxn>
            </a:cxnLst>
            <a:rect l="l" t="t" r="r" b="b"/>
            <a:pathLst>
              <a:path w="1037805" h="864417">
                <a:moveTo>
                  <a:pt x="1037805" y="0"/>
                </a:moveTo>
                <a:cubicBezTo>
                  <a:pt x="568881" y="148480"/>
                  <a:pt x="99958" y="296960"/>
                  <a:pt x="49979" y="441029"/>
                </a:cubicBezTo>
                <a:cubicBezTo>
                  <a:pt x="0" y="585098"/>
                  <a:pt x="737929" y="864417"/>
                  <a:pt x="737929" y="864417"/>
                </a:cubicBez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4681784" y="5537084"/>
            <a:ext cx="3004272" cy="646331"/>
          </a:xfrm>
          <a:prstGeom prst="rect">
            <a:avLst/>
          </a:prstGeom>
          <a:solidFill>
            <a:srgbClr val="FFFFFF">
              <a:alpha val="16000"/>
            </a:srgbClr>
          </a:solidFill>
          <a:ln>
            <a:solidFill>
              <a:srgbClr val="FFFFFF"/>
            </a:solidFill>
          </a:ln>
        </p:spPr>
        <p:txBody>
          <a:bodyPr wrap="square" rtlCol="0" anchor="b">
            <a:spAutoFit/>
          </a:bodyPr>
          <a:lstStyle/>
          <a:p>
            <a:r>
              <a:rPr lang="en-US" dirty="0" smtClean="0">
                <a:solidFill>
                  <a:srgbClr val="FFFFFF"/>
                </a:solidFill>
                <a:latin typeface="Avenir Book"/>
                <a:cs typeface="Avenir Book"/>
              </a:rPr>
              <a:t>Root motivation = People pleasing, or a fear of man</a:t>
            </a:r>
          </a:p>
        </p:txBody>
      </p:sp>
      <p:sp>
        <p:nvSpPr>
          <p:cNvPr id="34" name="Freeform 33"/>
          <p:cNvSpPr/>
          <p:nvPr/>
        </p:nvSpPr>
        <p:spPr>
          <a:xfrm>
            <a:off x="7496889" y="4004543"/>
            <a:ext cx="1322981" cy="1536881"/>
          </a:xfrm>
          <a:custGeom>
            <a:avLst/>
            <a:gdLst>
              <a:gd name="connsiteX0" fmla="*/ 0 w 1322981"/>
              <a:gd name="connsiteY0" fmla="*/ 0 h 1202539"/>
              <a:gd name="connsiteX1" fmla="*/ 1234782 w 1322981"/>
              <a:gd name="connsiteY1" fmla="*/ 1005546 h 1202539"/>
              <a:gd name="connsiteX2" fmla="*/ 529193 w 1322981"/>
              <a:gd name="connsiteY2" fmla="*/ 1181957 h 1202539"/>
            </a:gdLst>
            <a:ahLst/>
            <a:cxnLst>
              <a:cxn ang="0">
                <a:pos x="connsiteX0" y="connsiteY0"/>
              </a:cxn>
              <a:cxn ang="0">
                <a:pos x="connsiteX1" y="connsiteY1"/>
              </a:cxn>
              <a:cxn ang="0">
                <a:pos x="connsiteX2" y="connsiteY2"/>
              </a:cxn>
            </a:cxnLst>
            <a:rect l="l" t="t" r="r" b="b"/>
            <a:pathLst>
              <a:path w="1322981" h="1202539">
                <a:moveTo>
                  <a:pt x="0" y="0"/>
                </a:moveTo>
                <a:cubicBezTo>
                  <a:pt x="573291" y="404276"/>
                  <a:pt x="1146583" y="808553"/>
                  <a:pt x="1234782" y="1005546"/>
                </a:cubicBezTo>
                <a:cubicBezTo>
                  <a:pt x="1322981" y="1202539"/>
                  <a:pt x="529193" y="1181957"/>
                  <a:pt x="529193" y="1181957"/>
                </a:cubicBez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476084" y="-59039"/>
            <a:ext cx="7723698" cy="7026441"/>
          </a:xfrm>
          <a:custGeom>
            <a:avLst/>
            <a:gdLst>
              <a:gd name="connsiteX0" fmla="*/ 0 w 7723698"/>
              <a:gd name="connsiteY0" fmla="*/ 6898757 h 6950241"/>
              <a:gd name="connsiteX1" fmla="*/ 4565564 w 7723698"/>
              <a:gd name="connsiteY1" fmla="*/ 17161 h 6950241"/>
              <a:gd name="connsiteX2" fmla="*/ 7723698 w 7723698"/>
              <a:gd name="connsiteY2" fmla="*/ 0 h 6950241"/>
              <a:gd name="connsiteX3" fmla="*/ 7706534 w 7723698"/>
              <a:gd name="connsiteY3" fmla="*/ 6950241 h 6950241"/>
              <a:gd name="connsiteX4" fmla="*/ 0 w 7723698"/>
              <a:gd name="connsiteY4" fmla="*/ 6898757 h 695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3698" h="6950241">
                <a:moveTo>
                  <a:pt x="0" y="6898757"/>
                </a:moveTo>
                <a:lnTo>
                  <a:pt x="4565564" y="17161"/>
                </a:lnTo>
                <a:lnTo>
                  <a:pt x="7723698" y="0"/>
                </a:lnTo>
                <a:cubicBezTo>
                  <a:pt x="7717977" y="2316747"/>
                  <a:pt x="7712255" y="4633494"/>
                  <a:pt x="7706534" y="6950241"/>
                </a:cubicBezTo>
                <a:lnTo>
                  <a:pt x="0" y="6898757"/>
                </a:lnTo>
                <a:close/>
              </a:path>
            </a:pathLst>
          </a:custGeom>
          <a:solidFill>
            <a:srgbClr val="800000">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690212" y="4004543"/>
            <a:ext cx="5207032" cy="2585323"/>
          </a:xfrm>
          <a:prstGeom prst="rect">
            <a:avLst/>
          </a:prstGeom>
          <a:noFill/>
        </p:spPr>
        <p:txBody>
          <a:bodyPr wrap="square" rtlCol="0">
            <a:spAutoFit/>
          </a:bodyPr>
          <a:lstStyle/>
          <a:p>
            <a:r>
              <a:rPr lang="en-US" b="1" dirty="0">
                <a:solidFill>
                  <a:srgbClr val="FFFFFF"/>
                </a:solidFill>
                <a:latin typeface="Avenir Book"/>
                <a:cs typeface="Avenir Book"/>
              </a:rPr>
              <a:t>“Beatings were frequent and could be severe, including flogging and mutilation.</a:t>
            </a:r>
            <a:r>
              <a:rPr lang="en-US" b="1" dirty="0" smtClean="0">
                <a:solidFill>
                  <a:srgbClr val="FFFFFF"/>
                </a:solidFill>
                <a:latin typeface="Avenir Book"/>
                <a:cs typeface="Avenir Book"/>
              </a:rPr>
              <a:t> </a:t>
            </a:r>
          </a:p>
          <a:p>
            <a:r>
              <a:rPr lang="en-US" b="1" dirty="0" smtClean="0">
                <a:solidFill>
                  <a:srgbClr val="FFFFFF"/>
                </a:solidFill>
                <a:latin typeface="Avenir Book"/>
                <a:cs typeface="Avenir Book"/>
              </a:rPr>
              <a:t>If </a:t>
            </a:r>
            <a:r>
              <a:rPr lang="en-US" b="1" dirty="0">
                <a:solidFill>
                  <a:srgbClr val="FFFFFF"/>
                </a:solidFill>
                <a:latin typeface="Avenir Book"/>
                <a:cs typeface="Avenir Book"/>
              </a:rPr>
              <a:t>a slave was required to give testimony in court, torture preceded testimony…</a:t>
            </a:r>
            <a:r>
              <a:rPr lang="en-US" b="1" dirty="0" smtClean="0">
                <a:solidFill>
                  <a:srgbClr val="FFFFFF"/>
                </a:solidFill>
                <a:latin typeface="Avenir Book"/>
                <a:cs typeface="Avenir Book"/>
              </a:rPr>
              <a:t> </a:t>
            </a:r>
          </a:p>
          <a:p>
            <a:r>
              <a:rPr lang="en-US" b="1" dirty="0" smtClean="0">
                <a:solidFill>
                  <a:srgbClr val="FFFFFF"/>
                </a:solidFill>
                <a:latin typeface="Avenir Book"/>
                <a:cs typeface="Avenir Book"/>
              </a:rPr>
              <a:t>Sexual </a:t>
            </a:r>
            <a:r>
              <a:rPr lang="en-US" b="1" dirty="0">
                <a:solidFill>
                  <a:srgbClr val="FFFFFF"/>
                </a:solidFill>
                <a:latin typeface="Avenir Book"/>
                <a:cs typeface="Avenir Book"/>
              </a:rPr>
              <a:t>abuse of slaves was common.</a:t>
            </a:r>
            <a:r>
              <a:rPr lang="en-US" b="1" dirty="0" smtClean="0">
                <a:solidFill>
                  <a:srgbClr val="FFFFFF"/>
                </a:solidFill>
                <a:latin typeface="Avenir Book"/>
                <a:cs typeface="Avenir Book"/>
              </a:rPr>
              <a:t> </a:t>
            </a:r>
          </a:p>
          <a:p>
            <a:r>
              <a:rPr lang="en-US" b="1" dirty="0" smtClean="0">
                <a:solidFill>
                  <a:srgbClr val="FFFFFF"/>
                </a:solidFill>
                <a:latin typeface="Avenir Book"/>
                <a:cs typeface="Avenir Book"/>
              </a:rPr>
              <a:t>If </a:t>
            </a:r>
            <a:r>
              <a:rPr lang="en-US" b="1" dirty="0">
                <a:solidFill>
                  <a:srgbClr val="FFFFFF"/>
                </a:solidFill>
                <a:latin typeface="Avenir Book"/>
                <a:cs typeface="Avenir Book"/>
              </a:rPr>
              <a:t>a slave killed, the penalty was burning at the stake or crucifixion.”</a:t>
            </a:r>
            <a:r>
              <a:rPr lang="en-US" b="1" dirty="0" smtClean="0">
                <a:solidFill>
                  <a:srgbClr val="FFFFFF"/>
                </a:solidFill>
                <a:latin typeface="Avenir Book"/>
                <a:cs typeface="Avenir Book"/>
              </a:rPr>
              <a:t> </a:t>
            </a:r>
          </a:p>
          <a:p>
            <a:endParaRPr lang="en-US" sz="1200" dirty="0" smtClean="0">
              <a:solidFill>
                <a:srgbClr val="FFFFFF"/>
              </a:solidFill>
              <a:latin typeface="Avenir Book"/>
              <a:cs typeface="Avenir Book"/>
            </a:endParaRPr>
          </a:p>
          <a:p>
            <a:r>
              <a:rPr lang="en-US" sz="1200" dirty="0" smtClean="0">
                <a:solidFill>
                  <a:srgbClr val="FFFFFF"/>
                </a:solidFill>
                <a:latin typeface="Avenir Book"/>
                <a:cs typeface="Avenir Book"/>
              </a:rPr>
              <a:t>Gary </a:t>
            </a:r>
            <a:r>
              <a:rPr lang="en-US" sz="1200" dirty="0">
                <a:solidFill>
                  <a:srgbClr val="FFFFFF"/>
                </a:solidFill>
                <a:latin typeface="Avenir Book"/>
                <a:cs typeface="Avenir Book"/>
              </a:rPr>
              <a:t>M. Burge, Lynn H. </a:t>
            </a:r>
            <a:r>
              <a:rPr lang="en-US" sz="1200" dirty="0" err="1">
                <a:solidFill>
                  <a:srgbClr val="FFFFFF"/>
                </a:solidFill>
                <a:latin typeface="Avenir Book"/>
                <a:cs typeface="Avenir Book"/>
              </a:rPr>
              <a:t>Cohick</a:t>
            </a:r>
            <a:r>
              <a:rPr lang="en-US" sz="1200" dirty="0">
                <a:solidFill>
                  <a:srgbClr val="FFFFFF"/>
                </a:solidFill>
                <a:latin typeface="Avenir Book"/>
                <a:cs typeface="Avenir Book"/>
              </a:rPr>
              <a:t>, and Gene L. Green, </a:t>
            </a:r>
            <a:r>
              <a:rPr lang="en-US" sz="1200" i="1" dirty="0">
                <a:solidFill>
                  <a:srgbClr val="FFFFFF"/>
                </a:solidFill>
                <a:latin typeface="Avenir Book"/>
                <a:cs typeface="Avenir Book"/>
              </a:rPr>
              <a:t>The New Testament in Antiquity,</a:t>
            </a:r>
            <a:r>
              <a:rPr lang="en-US" sz="1200" dirty="0">
                <a:solidFill>
                  <a:srgbClr val="FFFFFF"/>
                </a:solidFill>
                <a:latin typeface="Avenir Book"/>
                <a:cs typeface="Avenir Book"/>
              </a:rPr>
              <a:t> 359</a:t>
            </a:r>
          </a:p>
        </p:txBody>
      </p:sp>
      <p:pic>
        <p:nvPicPr>
          <p:cNvPr id="27" name="Picture 26"/>
          <p:cNvPicPr>
            <a:picLocks noChangeAspect="1"/>
          </p:cNvPicPr>
          <p:nvPr/>
        </p:nvPicPr>
        <p:blipFill>
          <a:blip r:embed="rId4" cstate="screen">
            <a:alphaModFix amt="81000"/>
            <a:extLst>
              <a:ext uri="{28A0092B-C50C-407E-A947-70E740481C1C}">
                <a14:useLocalDpi xmlns:a14="http://schemas.microsoft.com/office/drawing/2010/main"/>
              </a:ext>
            </a:extLst>
          </a:blip>
          <a:srcRect/>
          <a:stretch>
            <a:fillRect/>
          </a:stretch>
        </p:blipFill>
        <p:spPr>
          <a:xfrm>
            <a:off x="3829569" y="131725"/>
            <a:ext cx="4671025" cy="382972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r="2404"/>
          <a:stretch>
            <a:fillRect/>
          </a:stretch>
        </p:blipFill>
        <p:spPr>
          <a:xfrm>
            <a:off x="-2" y="1853395"/>
            <a:ext cx="9144002" cy="5040000"/>
          </a:xfrm>
          <a:prstGeom prst="rect">
            <a:avLst/>
          </a:prstGeom>
        </p:spPr>
      </p:pic>
      <p:sp>
        <p:nvSpPr>
          <p:cNvPr id="10" name="Rectangle 9"/>
          <p:cNvSpPr/>
          <p:nvPr/>
        </p:nvSpPr>
        <p:spPr>
          <a:xfrm>
            <a:off x="-2" y="1853395"/>
            <a:ext cx="9144002" cy="5040000"/>
          </a:xfrm>
          <a:prstGeom prst="rect">
            <a:avLst/>
          </a:prstGeom>
          <a:solidFill>
            <a:srgbClr val="212A10">
              <a:alpha val="7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73108" y="-17161"/>
            <a:ext cx="8697911" cy="2000548"/>
          </a:xfrm>
          <a:prstGeom prst="rect">
            <a:avLst/>
          </a:prstGeom>
          <a:noFill/>
        </p:spPr>
        <p:txBody>
          <a:bodyPr wrap="square" rtlCol="0">
            <a:spAutoFit/>
          </a:bodyPr>
          <a:lstStyle/>
          <a:p>
            <a:pPr algn="ctr"/>
            <a:r>
              <a:rPr lang="en-US" sz="3500" cap="all" dirty="0" smtClean="0">
                <a:latin typeface="Avenir Book"/>
                <a:cs typeface="Avenir Book"/>
              </a:rPr>
              <a:t>Do not obey </a:t>
            </a:r>
          </a:p>
          <a:p>
            <a:pPr algn="ctr"/>
            <a:r>
              <a:rPr lang="en-US" sz="3500" b="1" cap="all" dirty="0" smtClean="0">
                <a:latin typeface="Avenir Book"/>
                <a:cs typeface="Avenir Book"/>
              </a:rPr>
              <a:t>hypocritically</a:t>
            </a:r>
            <a:r>
              <a:rPr lang="en-US" sz="3500" cap="all" dirty="0" smtClean="0">
                <a:latin typeface="Avenir Book"/>
                <a:cs typeface="Avenir Book"/>
              </a:rPr>
              <a:t> </a:t>
            </a:r>
            <a:r>
              <a:rPr lang="en-US" sz="3000" cap="all" dirty="0" smtClean="0">
                <a:latin typeface="Avenir Book"/>
                <a:cs typeface="Avenir Book"/>
              </a:rPr>
              <a:t>out of</a:t>
            </a:r>
            <a:r>
              <a:rPr lang="en-US" sz="3500" cap="all" dirty="0" smtClean="0">
                <a:latin typeface="Avenir Book"/>
                <a:cs typeface="Avenir Book"/>
              </a:rPr>
              <a:t> </a:t>
            </a:r>
          </a:p>
          <a:p>
            <a:pPr algn="ctr"/>
            <a:r>
              <a:rPr lang="en-US" sz="5400" b="1" cap="all" dirty="0" smtClean="0">
                <a:latin typeface="Avenir Book"/>
                <a:cs typeface="Avenir Book"/>
              </a:rPr>
              <a:t>a fear of man</a:t>
            </a:r>
            <a:endParaRPr lang="en-US" sz="5400" b="1" cap="all" dirty="0">
              <a:latin typeface="Avenir Book"/>
              <a:cs typeface="Avenir Book"/>
            </a:endParaRPr>
          </a:p>
        </p:txBody>
      </p:sp>
      <p:sp>
        <p:nvSpPr>
          <p:cNvPr id="20" name="TextBox 19"/>
          <p:cNvSpPr txBox="1"/>
          <p:nvPr/>
        </p:nvSpPr>
        <p:spPr>
          <a:xfrm>
            <a:off x="1434501" y="3245313"/>
            <a:ext cx="6407020" cy="769441"/>
          </a:xfrm>
          <a:prstGeom prst="rect">
            <a:avLst/>
          </a:prstGeom>
          <a:solidFill>
            <a:srgbClr val="FFFFFF">
              <a:alpha val="72000"/>
            </a:srgbClr>
          </a:solidFill>
          <a:ln>
            <a:solidFill>
              <a:srgbClr val="FFFFFF"/>
            </a:solidFill>
          </a:ln>
        </p:spPr>
        <p:txBody>
          <a:bodyPr wrap="square" rtlCol="0">
            <a:spAutoFit/>
          </a:bodyPr>
          <a:lstStyle/>
          <a:p>
            <a:pPr algn="ctr"/>
            <a:r>
              <a:rPr lang="en-US" sz="2200" dirty="0">
                <a:latin typeface="Avenir Book"/>
                <a:cs typeface="Avenir Book"/>
              </a:rPr>
              <a:t>The root motivation for</a:t>
            </a:r>
            <a:r>
              <a:rPr lang="en-US" sz="2200" dirty="0" smtClean="0">
                <a:latin typeface="Avenir Book"/>
                <a:cs typeface="Avenir Book"/>
              </a:rPr>
              <a:t> obedience should </a:t>
            </a:r>
            <a:r>
              <a:rPr lang="en-US" sz="2200" dirty="0">
                <a:latin typeface="Avenir Book"/>
                <a:cs typeface="Avenir Book"/>
              </a:rPr>
              <a:t>not be</a:t>
            </a:r>
            <a:r>
              <a:rPr lang="en-US" sz="2200" dirty="0" smtClean="0">
                <a:latin typeface="Avenir Book"/>
                <a:cs typeface="Avenir Book"/>
              </a:rPr>
              <a:t> </a:t>
            </a:r>
          </a:p>
          <a:p>
            <a:pPr algn="ctr"/>
            <a:r>
              <a:rPr lang="en-US" sz="2200" dirty="0" smtClean="0">
                <a:latin typeface="Avenir Book"/>
                <a:cs typeface="Avenir Book"/>
              </a:rPr>
              <a:t>a </a:t>
            </a:r>
            <a:r>
              <a:rPr lang="en-US" sz="2200" dirty="0">
                <a:latin typeface="Avenir Book"/>
                <a:cs typeface="Avenir Book"/>
              </a:rPr>
              <a:t>fear of man</a:t>
            </a:r>
            <a:r>
              <a:rPr lang="en-US" sz="2200" dirty="0" smtClean="0">
                <a:latin typeface="Avenir Book"/>
                <a:cs typeface="Avenir Book"/>
              </a:rPr>
              <a:t> or </a:t>
            </a:r>
            <a:r>
              <a:rPr lang="en-US" sz="2200" dirty="0">
                <a:latin typeface="Avenir Book"/>
                <a:cs typeface="Avenir Book"/>
              </a:rPr>
              <a:t>a desire to please man. </a:t>
            </a:r>
            <a:endParaRPr lang="en-US" sz="2200" dirty="0" smtClean="0">
              <a:latin typeface="Avenir Book"/>
              <a:cs typeface="Avenir Book"/>
            </a:endParaRPr>
          </a:p>
        </p:txBody>
      </p:sp>
      <p:sp>
        <p:nvSpPr>
          <p:cNvPr id="22" name="TextBox 21"/>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 (22b)</a:t>
            </a:r>
          </a:p>
          <a:p>
            <a:pPr algn="ctr"/>
            <a:r>
              <a:rPr lang="en-US" sz="2400" dirty="0" smtClean="0">
                <a:latin typeface="Avenir Book"/>
                <a:cs typeface="Avenir Book"/>
              </a:rPr>
              <a:t>Not by way of </a:t>
            </a:r>
            <a:r>
              <a:rPr lang="en-US" sz="2400" u="sng" dirty="0" smtClean="0">
                <a:latin typeface="Avenir Book"/>
                <a:cs typeface="Avenir Book"/>
              </a:rPr>
              <a:t>eye service, </a:t>
            </a:r>
          </a:p>
          <a:p>
            <a:pPr algn="ctr"/>
            <a:r>
              <a:rPr lang="en-US" sz="2400" u="sng" dirty="0" smtClean="0">
                <a:latin typeface="Avenir Book"/>
                <a:cs typeface="Avenir Book"/>
              </a:rPr>
              <a:t>as people pleasers, </a:t>
            </a:r>
          </a:p>
        </p:txBody>
      </p:sp>
      <p:sp>
        <p:nvSpPr>
          <p:cNvPr id="29" name="Freeform 28"/>
          <p:cNvSpPr/>
          <p:nvPr/>
        </p:nvSpPr>
        <p:spPr>
          <a:xfrm>
            <a:off x="1333053" y="3895568"/>
            <a:ext cx="434816" cy="514832"/>
          </a:xfrm>
          <a:custGeom>
            <a:avLst/>
            <a:gdLst>
              <a:gd name="connsiteX0" fmla="*/ 434816 w 434816"/>
              <a:gd name="connsiteY0" fmla="*/ 0 h 789410"/>
              <a:gd name="connsiteX1" fmla="*/ 40049 w 434816"/>
              <a:gd name="connsiteY1" fmla="*/ 549155 h 789410"/>
              <a:gd name="connsiteX2" fmla="*/ 194523 w 434816"/>
              <a:gd name="connsiteY2" fmla="*/ 789410 h 789410"/>
            </a:gdLst>
            <a:ahLst/>
            <a:cxnLst>
              <a:cxn ang="0">
                <a:pos x="connsiteX0" y="connsiteY0"/>
              </a:cxn>
              <a:cxn ang="0">
                <a:pos x="connsiteX1" y="connsiteY1"/>
              </a:cxn>
              <a:cxn ang="0">
                <a:pos x="connsiteX2" y="connsiteY2"/>
              </a:cxn>
            </a:cxnLst>
            <a:rect l="l" t="t" r="r" b="b"/>
            <a:pathLst>
              <a:path w="434816" h="789410">
                <a:moveTo>
                  <a:pt x="434816" y="0"/>
                </a:moveTo>
                <a:cubicBezTo>
                  <a:pt x="257457" y="208793"/>
                  <a:pt x="80098" y="417587"/>
                  <a:pt x="40049" y="549155"/>
                </a:cubicBezTo>
                <a:cubicBezTo>
                  <a:pt x="0" y="680723"/>
                  <a:pt x="194523" y="789410"/>
                  <a:pt x="194523" y="789410"/>
                </a:cubicBez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rot="21243108">
            <a:off x="123599" y="4245439"/>
            <a:ext cx="4949498" cy="1046440"/>
          </a:xfrm>
          <a:prstGeom prst="rect">
            <a:avLst/>
          </a:prstGeom>
          <a:noFill/>
        </p:spPr>
        <p:txBody>
          <a:bodyPr wrap="square" rtlCol="0">
            <a:spAutoFit/>
          </a:bodyPr>
          <a:lstStyle/>
          <a:p>
            <a:r>
              <a:rPr lang="en-US" sz="2200" dirty="0" smtClean="0">
                <a:solidFill>
                  <a:srgbClr val="FFFFFF"/>
                </a:solidFill>
                <a:latin typeface="DK Lemon Yellow Sun"/>
                <a:cs typeface="DK Lemon Yellow Sun"/>
              </a:rPr>
              <a:t>What’s wrong working to please our boss? </a:t>
            </a:r>
          </a:p>
          <a:p>
            <a:r>
              <a:rPr lang="en-US" dirty="0" smtClean="0">
                <a:solidFill>
                  <a:srgbClr val="FFFFFF"/>
                </a:solidFill>
                <a:latin typeface="DK Lemon Yellow Sun"/>
                <a:cs typeface="DK Lemon Yellow Sun"/>
              </a:rPr>
              <a:t>Rom 15:2 ?? “Please one another?”</a:t>
            </a:r>
            <a:endParaRPr lang="en-US" dirty="0">
              <a:solidFill>
                <a:srgbClr val="FFFFFF"/>
              </a:solidFill>
              <a:latin typeface="DK Lemon Yellow Sun"/>
              <a:cs typeface="DK Lemon Yellow Sun"/>
            </a:endParaRPr>
          </a:p>
        </p:txBody>
      </p:sp>
      <p:sp>
        <p:nvSpPr>
          <p:cNvPr id="33" name="TextBox 32"/>
          <p:cNvSpPr txBox="1"/>
          <p:nvPr/>
        </p:nvSpPr>
        <p:spPr>
          <a:xfrm rot="21263918">
            <a:off x="1169199" y="5367028"/>
            <a:ext cx="2744142" cy="646331"/>
          </a:xfrm>
          <a:prstGeom prst="rect">
            <a:avLst/>
          </a:prstGeom>
          <a:solidFill>
            <a:srgbClr val="FFFFFF">
              <a:alpha val="16000"/>
            </a:srgbClr>
          </a:solidFill>
          <a:ln>
            <a:solidFill>
              <a:srgbClr val="FFFFFF"/>
            </a:solidFill>
          </a:ln>
        </p:spPr>
        <p:txBody>
          <a:bodyPr wrap="square" rtlCol="0">
            <a:spAutoFit/>
          </a:bodyPr>
          <a:lstStyle/>
          <a:p>
            <a:r>
              <a:rPr lang="en-US" dirty="0" smtClean="0">
                <a:solidFill>
                  <a:srgbClr val="FFFFFF"/>
                </a:solidFill>
                <a:latin typeface="Avenir Book"/>
                <a:cs typeface="Avenir Book"/>
              </a:rPr>
              <a:t>Purpose: </a:t>
            </a:r>
          </a:p>
          <a:p>
            <a:r>
              <a:rPr lang="en-US" dirty="0" smtClean="0">
                <a:solidFill>
                  <a:srgbClr val="FFFFFF"/>
                </a:solidFill>
                <a:latin typeface="Avenir Book"/>
                <a:cs typeface="Avenir Book"/>
              </a:rPr>
              <a:t>Building one another up</a:t>
            </a:r>
          </a:p>
        </p:txBody>
      </p:sp>
      <p:sp>
        <p:nvSpPr>
          <p:cNvPr id="35" name="Freeform 34"/>
          <p:cNvSpPr/>
          <p:nvPr/>
        </p:nvSpPr>
        <p:spPr>
          <a:xfrm>
            <a:off x="646500" y="5422905"/>
            <a:ext cx="520634" cy="534853"/>
          </a:xfrm>
          <a:custGeom>
            <a:avLst/>
            <a:gdLst>
              <a:gd name="connsiteX0" fmla="*/ 74376 w 520634"/>
              <a:gd name="connsiteY0" fmla="*/ 0 h 534853"/>
              <a:gd name="connsiteX1" fmla="*/ 74376 w 520634"/>
              <a:gd name="connsiteY1" fmla="*/ 480510 h 534853"/>
              <a:gd name="connsiteX2" fmla="*/ 520634 w 520634"/>
              <a:gd name="connsiteY2" fmla="*/ 326061 h 534853"/>
            </a:gdLst>
            <a:ahLst/>
            <a:cxnLst>
              <a:cxn ang="0">
                <a:pos x="connsiteX0" y="connsiteY0"/>
              </a:cxn>
              <a:cxn ang="0">
                <a:pos x="connsiteX1" y="connsiteY1"/>
              </a:cxn>
              <a:cxn ang="0">
                <a:pos x="connsiteX2" y="connsiteY2"/>
              </a:cxn>
            </a:cxnLst>
            <a:rect l="l" t="t" r="r" b="b"/>
            <a:pathLst>
              <a:path w="520634" h="534853">
                <a:moveTo>
                  <a:pt x="74376" y="0"/>
                </a:moveTo>
                <a:cubicBezTo>
                  <a:pt x="37188" y="213083"/>
                  <a:pt x="0" y="426167"/>
                  <a:pt x="74376" y="480510"/>
                </a:cubicBezTo>
                <a:cubicBezTo>
                  <a:pt x="148752" y="534853"/>
                  <a:pt x="520634" y="326061"/>
                  <a:pt x="520634" y="326061"/>
                </a:cubicBezTo>
              </a:path>
            </a:pathLst>
          </a:custGeom>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rot="262841">
            <a:off x="4960066" y="4340280"/>
            <a:ext cx="3638981" cy="923330"/>
          </a:xfrm>
          <a:prstGeom prst="rect">
            <a:avLst/>
          </a:prstGeom>
          <a:solidFill>
            <a:srgbClr val="FFFFFF">
              <a:alpha val="16000"/>
            </a:srgbClr>
          </a:solidFill>
          <a:ln>
            <a:solidFill>
              <a:srgbClr val="FFFFFF"/>
            </a:solidFill>
          </a:ln>
        </p:spPr>
        <p:txBody>
          <a:bodyPr wrap="square" rtlCol="0">
            <a:spAutoFit/>
          </a:bodyPr>
          <a:lstStyle/>
          <a:p>
            <a:r>
              <a:rPr lang="en-US" dirty="0" smtClean="0">
                <a:solidFill>
                  <a:srgbClr val="FFFFFF"/>
                </a:solidFill>
                <a:latin typeface="Avenir Book"/>
                <a:cs typeface="Avenir Book"/>
              </a:rPr>
              <a:t>Pleasing </a:t>
            </a:r>
            <a:r>
              <a:rPr lang="en-US" dirty="0">
                <a:solidFill>
                  <a:srgbClr val="FFFFFF"/>
                </a:solidFill>
                <a:latin typeface="Avenir Book"/>
                <a:cs typeface="Avenir Book"/>
              </a:rPr>
              <a:t>of man that stems </a:t>
            </a:r>
            <a:r>
              <a:rPr lang="en-US" dirty="0" smtClean="0">
                <a:solidFill>
                  <a:srgbClr val="FFFFFF"/>
                </a:solidFill>
                <a:latin typeface="Avenir Book"/>
                <a:cs typeface="Avenir Book"/>
              </a:rPr>
              <a:t>from: </a:t>
            </a:r>
          </a:p>
          <a:p>
            <a:r>
              <a:rPr lang="en-US" dirty="0" smtClean="0">
                <a:solidFill>
                  <a:srgbClr val="FFFFFF"/>
                </a:solidFill>
                <a:latin typeface="Avenir Book"/>
                <a:cs typeface="Avenir Book"/>
              </a:rPr>
              <a:t>- Concern </a:t>
            </a:r>
            <a:r>
              <a:rPr lang="en-US" dirty="0">
                <a:solidFill>
                  <a:srgbClr val="FFFFFF"/>
                </a:solidFill>
                <a:latin typeface="Avenir Book"/>
                <a:cs typeface="Avenir Book"/>
              </a:rPr>
              <a:t>for self </a:t>
            </a:r>
            <a:r>
              <a:rPr lang="en-US" dirty="0" smtClean="0">
                <a:solidFill>
                  <a:srgbClr val="FFFFFF"/>
                </a:solidFill>
                <a:latin typeface="Avenir Book"/>
                <a:cs typeface="Avenir Book"/>
              </a:rPr>
              <a:t>benefit  </a:t>
            </a:r>
          </a:p>
          <a:p>
            <a:r>
              <a:rPr lang="en-US" dirty="0" smtClean="0">
                <a:solidFill>
                  <a:srgbClr val="FFFFFF"/>
                </a:solidFill>
                <a:latin typeface="Avenir Book"/>
                <a:cs typeface="Avenir Book"/>
              </a:rPr>
              <a:t>- Fear </a:t>
            </a:r>
            <a:r>
              <a:rPr lang="en-US" dirty="0">
                <a:solidFill>
                  <a:srgbClr val="FFFFFF"/>
                </a:solidFill>
                <a:latin typeface="Avenir Book"/>
                <a:cs typeface="Avenir Book"/>
              </a:rPr>
              <a:t>of what man can do to </a:t>
            </a:r>
            <a:r>
              <a:rPr lang="en-US" dirty="0" smtClean="0">
                <a:solidFill>
                  <a:srgbClr val="FFFFFF"/>
                </a:solidFill>
                <a:latin typeface="Avenir Book"/>
                <a:cs typeface="Avenir Book"/>
              </a:rPr>
              <a:t>us </a:t>
            </a:r>
            <a:endParaRPr lang="en-US" dirty="0">
              <a:solidFill>
                <a:srgbClr val="FFFFFF"/>
              </a:solidFill>
              <a:latin typeface="Avenir Book"/>
              <a:cs typeface="Avenir Book"/>
            </a:endParaRPr>
          </a:p>
        </p:txBody>
      </p:sp>
      <p:sp>
        <p:nvSpPr>
          <p:cNvPr id="37" name="TextBox 36"/>
          <p:cNvSpPr txBox="1"/>
          <p:nvPr/>
        </p:nvSpPr>
        <p:spPr>
          <a:xfrm rot="262841">
            <a:off x="4874247" y="5350626"/>
            <a:ext cx="3638980" cy="923330"/>
          </a:xfrm>
          <a:prstGeom prst="rect">
            <a:avLst/>
          </a:prstGeom>
          <a:solidFill>
            <a:srgbClr val="FFFFFF">
              <a:alpha val="16000"/>
            </a:srgbClr>
          </a:solidFill>
          <a:ln>
            <a:solidFill>
              <a:srgbClr val="FFFFFF"/>
            </a:solidFill>
          </a:ln>
        </p:spPr>
        <p:txBody>
          <a:bodyPr wrap="square" rtlCol="0">
            <a:spAutoFit/>
          </a:bodyPr>
          <a:lstStyle/>
          <a:p>
            <a:r>
              <a:rPr lang="en-US" dirty="0" smtClean="0">
                <a:solidFill>
                  <a:srgbClr val="FFFFFF"/>
                </a:solidFill>
                <a:latin typeface="Avenir Book"/>
                <a:cs typeface="Avenir Book"/>
              </a:rPr>
              <a:t>Ascribes </a:t>
            </a:r>
            <a:r>
              <a:rPr lang="en-US" dirty="0">
                <a:solidFill>
                  <a:srgbClr val="FFFFFF"/>
                </a:solidFill>
                <a:latin typeface="Avenir Book"/>
                <a:cs typeface="Avenir Book"/>
              </a:rPr>
              <a:t>glory and power to </a:t>
            </a:r>
            <a:r>
              <a:rPr lang="en-US" dirty="0" smtClean="0">
                <a:solidFill>
                  <a:srgbClr val="FFFFFF"/>
                </a:solidFill>
                <a:latin typeface="Avenir Book"/>
                <a:cs typeface="Avenir Book"/>
              </a:rPr>
              <a:t>men! To </a:t>
            </a:r>
            <a:r>
              <a:rPr lang="en-US" dirty="0">
                <a:solidFill>
                  <a:srgbClr val="FFFFFF"/>
                </a:solidFill>
                <a:latin typeface="Avenir Book"/>
                <a:cs typeface="Avenir Book"/>
              </a:rPr>
              <a:t>those</a:t>
            </a:r>
            <a:r>
              <a:rPr lang="en-US" dirty="0" smtClean="0">
                <a:solidFill>
                  <a:srgbClr val="FFFFFF"/>
                </a:solidFill>
                <a:latin typeface="Avenir Book"/>
                <a:cs typeface="Avenir Book"/>
              </a:rPr>
              <a:t> with </a:t>
            </a:r>
            <a:r>
              <a:rPr lang="en-US" dirty="0">
                <a:solidFill>
                  <a:srgbClr val="FFFFFF"/>
                </a:solidFill>
                <a:latin typeface="Avenir Book"/>
                <a:cs typeface="Avenir Book"/>
              </a:rPr>
              <a:t>earthly authority over us.</a:t>
            </a:r>
          </a:p>
        </p:txBody>
      </p:sp>
      <p:sp>
        <p:nvSpPr>
          <p:cNvPr id="38" name="Freeform 37"/>
          <p:cNvSpPr/>
          <p:nvPr/>
        </p:nvSpPr>
        <p:spPr>
          <a:xfrm>
            <a:off x="7534896" y="2225221"/>
            <a:ext cx="941147" cy="2185179"/>
          </a:xfrm>
          <a:custGeom>
            <a:avLst/>
            <a:gdLst>
              <a:gd name="connsiteX0" fmla="*/ 0 w 941147"/>
              <a:gd name="connsiteY0" fmla="*/ 400426 h 2185179"/>
              <a:gd name="connsiteX1" fmla="*/ 858189 w 941147"/>
              <a:gd name="connsiteY1" fmla="*/ 297459 h 2185179"/>
              <a:gd name="connsiteX2" fmla="*/ 497750 w 941147"/>
              <a:gd name="connsiteY2" fmla="*/ 2185179 h 2185179"/>
            </a:gdLst>
            <a:ahLst/>
            <a:cxnLst>
              <a:cxn ang="0">
                <a:pos x="connsiteX0" y="connsiteY0"/>
              </a:cxn>
              <a:cxn ang="0">
                <a:pos x="connsiteX1" y="connsiteY1"/>
              </a:cxn>
              <a:cxn ang="0">
                <a:pos x="connsiteX2" y="connsiteY2"/>
              </a:cxn>
            </a:cxnLst>
            <a:rect l="l" t="t" r="r" b="b"/>
            <a:pathLst>
              <a:path w="941147" h="2185179">
                <a:moveTo>
                  <a:pt x="0" y="400426"/>
                </a:moveTo>
                <a:cubicBezTo>
                  <a:pt x="387615" y="200213"/>
                  <a:pt x="775231" y="0"/>
                  <a:pt x="858189" y="297459"/>
                </a:cubicBezTo>
                <a:cubicBezTo>
                  <a:pt x="941147" y="594918"/>
                  <a:pt x="497750" y="2185179"/>
                  <a:pt x="497750" y="2185179"/>
                </a:cubicBez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1" name="Group 20"/>
          <p:cNvGrpSpPr/>
          <p:nvPr/>
        </p:nvGrpSpPr>
        <p:grpSpPr>
          <a:xfrm>
            <a:off x="7246593" y="5431290"/>
            <a:ext cx="2173334" cy="1507432"/>
            <a:chOff x="7246593" y="5431290"/>
            <a:chExt cx="2173334" cy="1507432"/>
          </a:xfrm>
        </p:grpSpPr>
        <p:pic>
          <p:nvPicPr>
            <p:cNvPr id="42" name="Picture 41"/>
            <p:cNvPicPr>
              <a:picLocks noChangeAspect="1"/>
            </p:cNvPicPr>
            <p:nvPr/>
          </p:nvPicPr>
          <p:blipFill>
            <a:blip r:embed="rId4" cstate="screen">
              <a:duotone>
                <a:schemeClr val="bg1"/>
                <a:srgbClr val="FFF1C1"/>
              </a:duotone>
              <a:extLst>
                <a:ext uri="{28A0092B-C50C-407E-A947-70E740481C1C}">
                  <a14:useLocalDpi xmlns:a14="http://schemas.microsoft.com/office/drawing/2010/main"/>
                </a:ext>
              </a:extLst>
            </a:blip>
            <a:stretch>
              <a:fillRect/>
            </a:stretch>
          </p:blipFill>
          <p:spPr>
            <a:xfrm rot="21426616" flipH="1">
              <a:off x="7246593" y="6161978"/>
              <a:ext cx="1057197" cy="706560"/>
            </a:xfrm>
            <a:prstGeom prst="rect">
              <a:avLst/>
            </a:prstGeom>
          </p:spPr>
        </p:pic>
        <p:pic>
          <p:nvPicPr>
            <p:cNvPr id="45" name="Picture 44"/>
            <p:cNvPicPr>
              <a:picLocks noChangeAspect="1"/>
            </p:cNvPicPr>
            <p:nvPr/>
          </p:nvPicPr>
          <p:blipFill>
            <a:blip r:embed="rId5">
              <a:duotone>
                <a:schemeClr val="bg1"/>
                <a:srgbClr val="FFF1C1"/>
              </a:duotone>
            </a:blip>
            <a:stretch>
              <a:fillRect/>
            </a:stretch>
          </p:blipFill>
          <p:spPr>
            <a:xfrm flipH="1">
              <a:off x="7912495" y="5431290"/>
              <a:ext cx="1507432" cy="1507432"/>
            </a:xfrm>
            <a:prstGeom prst="rect">
              <a:avLst/>
            </a:prstGeom>
          </p:spPr>
        </p:pic>
      </p:grpSp>
      <p:grpSp>
        <p:nvGrpSpPr>
          <p:cNvPr id="19" name="Group 18"/>
          <p:cNvGrpSpPr/>
          <p:nvPr/>
        </p:nvGrpSpPr>
        <p:grpSpPr>
          <a:xfrm>
            <a:off x="2787298" y="5710429"/>
            <a:ext cx="1897003" cy="1080000"/>
            <a:chOff x="2787298" y="5710429"/>
            <a:chExt cx="1897003" cy="1080000"/>
          </a:xfrm>
        </p:grpSpPr>
        <p:pic>
          <p:nvPicPr>
            <p:cNvPr id="39" name="Picture 38"/>
            <p:cNvPicPr>
              <a:picLocks noChangeAspect="1"/>
            </p:cNvPicPr>
            <p:nvPr/>
          </p:nvPicPr>
          <p:blipFill>
            <a:blip r:embed="rId6" cstate="screen">
              <a:duotone>
                <a:schemeClr val="bg1"/>
                <a:srgbClr val="FFF1C1"/>
              </a:duotone>
              <a:extLst>
                <a:ext uri="{28A0092B-C50C-407E-A947-70E740481C1C}">
                  <a14:useLocalDpi xmlns:a14="http://schemas.microsoft.com/office/drawing/2010/main"/>
                </a:ext>
              </a:extLst>
            </a:blip>
            <a:stretch>
              <a:fillRect/>
            </a:stretch>
          </p:blipFill>
          <p:spPr>
            <a:xfrm rot="542161">
              <a:off x="3604301" y="5710429"/>
              <a:ext cx="1080000" cy="1080000"/>
            </a:xfrm>
            <a:prstGeom prst="rect">
              <a:avLst/>
            </a:prstGeom>
          </p:spPr>
        </p:pic>
        <p:sp>
          <p:nvSpPr>
            <p:cNvPr id="41" name="Heart 40"/>
            <p:cNvSpPr/>
            <p:nvPr/>
          </p:nvSpPr>
          <p:spPr>
            <a:xfrm>
              <a:off x="3423208" y="6046382"/>
              <a:ext cx="412141" cy="412141"/>
            </a:xfrm>
            <a:prstGeom prst="hear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7" cstate="screen">
              <a:duotone>
                <a:schemeClr val="bg1"/>
                <a:srgbClr val="FFF1C1"/>
              </a:duotone>
              <a:extLst>
                <a:ext uri="{28A0092B-C50C-407E-A947-70E740481C1C}">
                  <a14:useLocalDpi xmlns:a14="http://schemas.microsoft.com/office/drawing/2010/main"/>
                </a:ext>
              </a:extLst>
            </a:blip>
            <a:stretch>
              <a:fillRect/>
            </a:stretch>
          </p:blipFill>
          <p:spPr>
            <a:xfrm rot="21261587">
              <a:off x="2787298" y="5925448"/>
              <a:ext cx="864000" cy="8640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58" presetClass="entr" presetSubtype="0" accel="10000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strVal val="#ppt_w*2.5"/>
                                          </p:val>
                                        </p:tav>
                                        <p:tav tm="100000">
                                          <p:val>
                                            <p:strVal val="#ppt_w"/>
                                          </p:val>
                                        </p:tav>
                                      </p:tavLst>
                                    </p:anim>
                                    <p:anim calcmode="lin" valueType="num">
                                      <p:cBhvr>
                                        <p:cTn id="17" dur="500" fill="hold"/>
                                        <p:tgtEl>
                                          <p:spTgt spid="32"/>
                                        </p:tgtEl>
                                        <p:attrNameLst>
                                          <p:attrName>ppt_h</p:attrName>
                                        </p:attrNameLst>
                                      </p:cBhvr>
                                      <p:tavLst>
                                        <p:tav tm="0">
                                          <p:val>
                                            <p:strVal val="#ppt_h*0.01"/>
                                          </p:val>
                                        </p:tav>
                                        <p:tav tm="100000">
                                          <p:val>
                                            <p:strVal val="#ppt_h"/>
                                          </p:val>
                                        </p:tav>
                                      </p:tavLst>
                                    </p:anim>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h+1"/>
                                          </p:val>
                                        </p:tav>
                                        <p:tav tm="100000">
                                          <p:val>
                                            <p:strVal val="#ppt_y"/>
                                          </p:val>
                                        </p:tav>
                                      </p:tavLst>
                                    </p:anim>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0"/>
                            </p:stCondLst>
                            <p:childTnLst>
                              <p:par>
                                <p:cTn id="47" presetID="22" presetClass="entr" presetSubtype="4"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2" grpId="0"/>
      <p:bldP spid="33" grpId="0" animBg="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60000"/>
          </a:blip>
          <a:stretch>
            <a:fillRect/>
          </a:stretch>
        </p:blipFill>
        <p:spPr>
          <a:xfrm>
            <a:off x="0" y="1834810"/>
            <a:ext cx="9144000" cy="5040351"/>
          </a:xfrm>
          <a:prstGeom prst="rect">
            <a:avLst/>
          </a:prstGeom>
        </p:spPr>
      </p:pic>
      <p:sp>
        <p:nvSpPr>
          <p:cNvPr id="8" name="TextBox 7"/>
          <p:cNvSpPr txBox="1"/>
          <p:nvPr/>
        </p:nvSpPr>
        <p:spPr>
          <a:xfrm rot="21102164">
            <a:off x="3682120" y="744264"/>
            <a:ext cx="3793193" cy="1169551"/>
          </a:xfrm>
          <a:prstGeom prst="rect">
            <a:avLst/>
          </a:prstGeom>
          <a:noFill/>
        </p:spPr>
        <p:txBody>
          <a:bodyPr wrap="square" rtlCol="0">
            <a:spAutoFit/>
          </a:bodyPr>
          <a:lstStyle/>
          <a:p>
            <a:r>
              <a:rPr lang="en-US" sz="3500" dirty="0" smtClean="0">
                <a:latin typeface="DK Lemon Yellow Sun"/>
                <a:cs typeface="DK Lemon Yellow Sun"/>
              </a:rPr>
              <a:t>How should we relate to our superiors? </a:t>
            </a:r>
            <a:endParaRPr lang="en-US" sz="3500" dirty="0">
              <a:latin typeface="DK Lemon Yellow Sun"/>
              <a:cs typeface="DK Lemon Yellow Sun"/>
            </a:endParaRPr>
          </a:p>
        </p:txBody>
      </p:sp>
      <p:sp>
        <p:nvSpPr>
          <p:cNvPr id="12" name="TextBox 11"/>
          <p:cNvSpPr txBox="1"/>
          <p:nvPr/>
        </p:nvSpPr>
        <p:spPr>
          <a:xfrm>
            <a:off x="227251" y="5989219"/>
            <a:ext cx="3655884" cy="707886"/>
          </a:xfrm>
          <a:prstGeom prst="rect">
            <a:avLst/>
          </a:prstGeom>
          <a:solidFill>
            <a:schemeClr val="bg2">
              <a:lumMod val="10000"/>
              <a:alpha val="71000"/>
            </a:schemeClr>
          </a:solidFill>
          <a:ln>
            <a:noFill/>
          </a:ln>
        </p:spPr>
        <p:txBody>
          <a:bodyPr wrap="square" rtlCol="0">
            <a:spAutoFit/>
          </a:bodyPr>
          <a:lstStyle/>
          <a:p>
            <a:r>
              <a:rPr lang="en-US" sz="4000" dirty="0" smtClean="0">
                <a:solidFill>
                  <a:schemeClr val="bg1"/>
                </a:solidFill>
                <a:latin typeface="Avenir Light"/>
                <a:cs typeface="Avenir Light"/>
              </a:rPr>
              <a:t>Colossians 3:22</a:t>
            </a:r>
            <a:endParaRPr lang="en-US" sz="4000" dirty="0">
              <a:solidFill>
                <a:schemeClr val="bg1"/>
              </a:solidFill>
              <a:latin typeface="Avenir Light"/>
              <a:cs typeface="Avenir Light"/>
            </a:endParaRPr>
          </a:p>
        </p:txBody>
      </p:sp>
      <p:sp>
        <p:nvSpPr>
          <p:cNvPr id="7" name="TextBox 6"/>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(22a) </a:t>
            </a:r>
          </a:p>
          <a:p>
            <a:pPr algn="ctr"/>
            <a:r>
              <a:rPr lang="en-US" sz="2400" dirty="0" smtClean="0">
                <a:latin typeface="Avenir Book"/>
                <a:cs typeface="Avenir Book"/>
              </a:rPr>
              <a:t>Bondservants, obey in everything </a:t>
            </a:r>
          </a:p>
          <a:p>
            <a:pPr algn="ctr"/>
            <a:r>
              <a:rPr lang="en-US" sz="2400" dirty="0" smtClean="0">
                <a:latin typeface="Avenir Book"/>
                <a:cs typeface="Avenir Book"/>
              </a:rPr>
              <a:t>those who are your earthly masters, </a:t>
            </a:r>
            <a:endParaRPr lang="en-US" sz="1500" dirty="0">
              <a:latin typeface="Avenir Book"/>
              <a:cs typeface="Avenir Book"/>
            </a:endParaRPr>
          </a:p>
        </p:txBody>
      </p:sp>
      <p:sp>
        <p:nvSpPr>
          <p:cNvPr id="9" name="TextBox 8"/>
          <p:cNvSpPr txBox="1"/>
          <p:nvPr/>
        </p:nvSpPr>
        <p:spPr>
          <a:xfrm>
            <a:off x="350731" y="3340216"/>
            <a:ext cx="4076845"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 (22b)</a:t>
            </a:r>
          </a:p>
          <a:p>
            <a:pPr algn="ctr"/>
            <a:r>
              <a:rPr lang="en-US" sz="2400" dirty="0" smtClean="0">
                <a:latin typeface="Avenir Book"/>
                <a:cs typeface="Avenir Book"/>
              </a:rPr>
              <a:t>Not by way of eye service, </a:t>
            </a:r>
          </a:p>
          <a:p>
            <a:pPr algn="ctr"/>
            <a:r>
              <a:rPr lang="en-US" sz="2400" dirty="0" smtClean="0">
                <a:latin typeface="Avenir Book"/>
                <a:cs typeface="Avenir Book"/>
              </a:rPr>
              <a:t>as people pleasers, </a:t>
            </a:r>
          </a:p>
        </p:txBody>
      </p:sp>
      <p:sp>
        <p:nvSpPr>
          <p:cNvPr id="13" name="TextBox 12"/>
          <p:cNvSpPr txBox="1"/>
          <p:nvPr/>
        </p:nvSpPr>
        <p:spPr>
          <a:xfrm>
            <a:off x="4633891" y="3340216"/>
            <a:ext cx="4188127"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sincerity of heart, fearing the Lord. </a:t>
            </a:r>
          </a:p>
        </p:txBody>
      </p:sp>
      <p:sp>
        <p:nvSpPr>
          <p:cNvPr id="14" name="Freeform 13"/>
          <p:cNvSpPr/>
          <p:nvPr/>
        </p:nvSpPr>
        <p:spPr>
          <a:xfrm rot="1656923">
            <a:off x="3097499" y="1312982"/>
            <a:ext cx="683115" cy="535542"/>
          </a:xfrm>
          <a:custGeom>
            <a:avLst/>
            <a:gdLst>
              <a:gd name="connsiteX0" fmla="*/ 702650 w 702650"/>
              <a:gd name="connsiteY0" fmla="*/ 705646 h 705646"/>
              <a:gd name="connsiteX1" fmla="*/ 49979 w 702650"/>
              <a:gd name="connsiteY1" fmla="*/ 441029 h 705646"/>
              <a:gd name="connsiteX2" fmla="*/ 402774 w 702650"/>
              <a:gd name="connsiteY2" fmla="*/ 0 h 705646"/>
            </a:gdLst>
            <a:ahLst/>
            <a:cxnLst>
              <a:cxn ang="0">
                <a:pos x="connsiteX0" y="connsiteY0"/>
              </a:cxn>
              <a:cxn ang="0">
                <a:pos x="connsiteX1" y="connsiteY1"/>
              </a:cxn>
              <a:cxn ang="0">
                <a:pos x="connsiteX2" y="connsiteY2"/>
              </a:cxn>
            </a:cxnLst>
            <a:rect l="l" t="t" r="r" b="b"/>
            <a:pathLst>
              <a:path w="702650" h="705646">
                <a:moveTo>
                  <a:pt x="702650" y="705646"/>
                </a:moveTo>
                <a:cubicBezTo>
                  <a:pt x="401304" y="632141"/>
                  <a:pt x="99958" y="558637"/>
                  <a:pt x="49979" y="441029"/>
                </a:cubicBezTo>
                <a:cubicBezTo>
                  <a:pt x="0" y="323421"/>
                  <a:pt x="402774" y="0"/>
                  <a:pt x="402774" y="0"/>
                </a:cubicBezTo>
              </a:path>
            </a:pathLst>
          </a:cu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rot="21084262">
            <a:off x="2696285" y="458064"/>
            <a:ext cx="3861184" cy="44102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u="sng" dirty="0" smtClean="0">
                <a:solidFill>
                  <a:schemeClr val="bg1"/>
                </a:solidFill>
                <a:latin typeface="Avenir Book"/>
                <a:cs typeface="Avenir Book"/>
              </a:rPr>
              <a:t>GP:</a:t>
            </a:r>
            <a:r>
              <a:rPr lang="en-US" sz="2500" b="1" dirty="0" smtClean="0">
                <a:solidFill>
                  <a:schemeClr val="bg1"/>
                </a:solidFill>
                <a:latin typeface="Avenir Book"/>
                <a:cs typeface="Avenir Book"/>
              </a:rPr>
              <a:t> GENERAL PRINCIPLE</a:t>
            </a:r>
            <a:endParaRPr lang="en-US" sz="2500" b="1" dirty="0">
              <a:solidFill>
                <a:schemeClr val="bg1"/>
              </a:solidFill>
              <a:latin typeface="Avenir Book"/>
              <a:cs typeface="Avenir Book"/>
            </a:endParaRPr>
          </a:p>
        </p:txBody>
      </p:sp>
      <p:sp>
        <p:nvSpPr>
          <p:cNvPr id="18" name="Freeform 17"/>
          <p:cNvSpPr/>
          <p:nvPr/>
        </p:nvSpPr>
        <p:spPr>
          <a:xfrm>
            <a:off x="4039500" y="4427931"/>
            <a:ext cx="1199503" cy="1373070"/>
          </a:xfrm>
          <a:custGeom>
            <a:avLst/>
            <a:gdLst>
              <a:gd name="connsiteX0" fmla="*/ 0 w 1199503"/>
              <a:gd name="connsiteY0" fmla="*/ 0 h 1373070"/>
              <a:gd name="connsiteX1" fmla="*/ 246957 w 1199503"/>
              <a:gd name="connsiteY1" fmla="*/ 617440 h 1373070"/>
              <a:gd name="connsiteX2" fmla="*/ 476273 w 1199503"/>
              <a:gd name="connsiteY2" fmla="*/ 1252522 h 1373070"/>
              <a:gd name="connsiteX3" fmla="*/ 1199503 w 1199503"/>
              <a:gd name="connsiteY3" fmla="*/ 1340728 h 1373070"/>
            </a:gdLst>
            <a:ahLst/>
            <a:cxnLst>
              <a:cxn ang="0">
                <a:pos x="connsiteX0" y="connsiteY0"/>
              </a:cxn>
              <a:cxn ang="0">
                <a:pos x="connsiteX1" y="connsiteY1"/>
              </a:cxn>
              <a:cxn ang="0">
                <a:pos x="connsiteX2" y="connsiteY2"/>
              </a:cxn>
              <a:cxn ang="0">
                <a:pos x="connsiteX3" y="connsiteY3"/>
              </a:cxn>
            </a:cxnLst>
            <a:rect l="l" t="t" r="r" b="b"/>
            <a:pathLst>
              <a:path w="1199503" h="1373070">
                <a:moveTo>
                  <a:pt x="0" y="0"/>
                </a:moveTo>
                <a:cubicBezTo>
                  <a:pt x="83789" y="204343"/>
                  <a:pt x="167578" y="408686"/>
                  <a:pt x="246957" y="617440"/>
                </a:cubicBezTo>
                <a:cubicBezTo>
                  <a:pt x="326336" y="826194"/>
                  <a:pt x="317515" y="1131974"/>
                  <a:pt x="476273" y="1252522"/>
                </a:cubicBezTo>
                <a:cubicBezTo>
                  <a:pt x="635031" y="1373070"/>
                  <a:pt x="1199503" y="1340728"/>
                  <a:pt x="1199503" y="1340728"/>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809769" y="4392648"/>
            <a:ext cx="411594" cy="1146675"/>
          </a:xfrm>
          <a:custGeom>
            <a:avLst/>
            <a:gdLst>
              <a:gd name="connsiteX0" fmla="*/ 58799 w 411594"/>
              <a:gd name="connsiteY0" fmla="*/ 0 h 1146675"/>
              <a:gd name="connsiteX1" fmla="*/ 58799 w 411594"/>
              <a:gd name="connsiteY1" fmla="*/ 864417 h 1146675"/>
              <a:gd name="connsiteX2" fmla="*/ 411594 w 411594"/>
              <a:gd name="connsiteY2" fmla="*/ 1146675 h 1146675"/>
            </a:gdLst>
            <a:ahLst/>
            <a:cxnLst>
              <a:cxn ang="0">
                <a:pos x="connsiteX0" y="connsiteY0"/>
              </a:cxn>
              <a:cxn ang="0">
                <a:pos x="connsiteX1" y="connsiteY1"/>
              </a:cxn>
              <a:cxn ang="0">
                <a:pos x="connsiteX2" y="connsiteY2"/>
              </a:cxn>
            </a:cxnLst>
            <a:rect l="l" t="t" r="r" b="b"/>
            <a:pathLst>
              <a:path w="411594" h="1146675">
                <a:moveTo>
                  <a:pt x="58799" y="0"/>
                </a:moveTo>
                <a:cubicBezTo>
                  <a:pt x="29399" y="336652"/>
                  <a:pt x="0" y="673305"/>
                  <a:pt x="58799" y="864417"/>
                </a:cubicBezTo>
                <a:cubicBezTo>
                  <a:pt x="117598" y="1055530"/>
                  <a:pt x="411594" y="1146675"/>
                  <a:pt x="411594" y="1146675"/>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rot="674462">
            <a:off x="6795816" y="80224"/>
            <a:ext cx="873316" cy="2400657"/>
          </a:xfrm>
          <a:prstGeom prst="rect">
            <a:avLst/>
          </a:prstGeom>
          <a:noFill/>
        </p:spPr>
        <p:txBody>
          <a:bodyPr wrap="none" rtlCol="0">
            <a:spAutoFit/>
          </a:bodyPr>
          <a:lstStyle/>
          <a:p>
            <a:r>
              <a:rPr lang="en-US" sz="15000" dirty="0" smtClean="0">
                <a:solidFill>
                  <a:srgbClr val="FF6386"/>
                </a:solidFill>
                <a:latin typeface="DK Lemon Yellow Sun"/>
                <a:cs typeface="DK Lemon Yellow Sun"/>
              </a:rPr>
              <a:t>?</a:t>
            </a:r>
            <a:endParaRPr lang="en-US" sz="15000" dirty="0">
              <a:solidFill>
                <a:srgbClr val="FF6386"/>
              </a:solidFill>
              <a:latin typeface="DK Lemon Yellow Sun"/>
              <a:cs typeface="DK Lemon Yellow Sun"/>
            </a:endParaRPr>
          </a:p>
        </p:txBody>
      </p:sp>
      <p:sp>
        <p:nvSpPr>
          <p:cNvPr id="20" name="TextBox 19"/>
          <p:cNvSpPr txBox="1"/>
          <p:nvPr/>
        </p:nvSpPr>
        <p:spPr>
          <a:xfrm>
            <a:off x="1417337" y="1974568"/>
            <a:ext cx="6424184" cy="1184940"/>
          </a:xfrm>
          <a:prstGeom prst="rect">
            <a:avLst/>
          </a:prstGeom>
          <a:solidFill>
            <a:srgbClr val="FF6386">
              <a:alpha val="89000"/>
            </a:srgbClr>
          </a:solidFill>
          <a:ln>
            <a:solidFill>
              <a:schemeClr val="bg1"/>
            </a:solidFill>
          </a:ln>
        </p:spPr>
        <p:txBody>
          <a:bodyPr wrap="square" rtlCol="0">
            <a:spAutoFit/>
          </a:bodyPr>
          <a:lstStyle/>
          <a:p>
            <a:pPr algn="ctr"/>
            <a:r>
              <a:rPr lang="en-US" sz="2800" dirty="0" smtClean="0">
                <a:solidFill>
                  <a:srgbClr val="000000"/>
                </a:solidFill>
                <a:latin typeface="Avenir Book"/>
                <a:cs typeface="Avenir Book"/>
              </a:rPr>
              <a:t>(22a) ALWAYS </a:t>
            </a:r>
            <a:r>
              <a:rPr lang="en-US" sz="2800" u="sng" dirty="0" smtClean="0">
                <a:solidFill>
                  <a:srgbClr val="000000"/>
                </a:solidFill>
                <a:latin typeface="Avenir Book"/>
                <a:cs typeface="Avenir Book"/>
              </a:rPr>
              <a:t>OBEY </a:t>
            </a:r>
          </a:p>
          <a:p>
            <a:pPr algn="ctr"/>
            <a:r>
              <a:rPr lang="en-US" sz="1500" dirty="0" smtClean="0">
                <a:solidFill>
                  <a:srgbClr val="000000"/>
                </a:solidFill>
                <a:latin typeface="Avenir Book"/>
                <a:cs typeface="Avenir Book"/>
              </a:rPr>
              <a:t>OUR </a:t>
            </a:r>
          </a:p>
          <a:p>
            <a:pPr algn="ctr"/>
            <a:r>
              <a:rPr lang="en-US" sz="2800" dirty="0" smtClean="0">
                <a:solidFill>
                  <a:srgbClr val="000000"/>
                </a:solidFill>
                <a:latin typeface="Avenir Book"/>
                <a:cs typeface="Avenir Book"/>
              </a:rPr>
              <a:t>EARTHLY SUPERIORS</a:t>
            </a:r>
            <a:endParaRPr lang="en-US" sz="2800" dirty="0">
              <a:solidFill>
                <a:srgbClr val="000000"/>
              </a:solidFill>
              <a:latin typeface="Avenir Book"/>
              <a:cs typeface="Avenir Book"/>
            </a:endParaRPr>
          </a:p>
        </p:txBody>
      </p:sp>
      <p:sp>
        <p:nvSpPr>
          <p:cNvPr id="22" name="TextBox 21"/>
          <p:cNvSpPr txBox="1"/>
          <p:nvPr/>
        </p:nvSpPr>
        <p:spPr>
          <a:xfrm>
            <a:off x="350732" y="3340216"/>
            <a:ext cx="4076844" cy="1200328"/>
          </a:xfrm>
          <a:prstGeom prst="rect">
            <a:avLst/>
          </a:prstGeom>
          <a:solidFill>
            <a:srgbClr val="FF6386">
              <a:alpha val="89000"/>
            </a:srgbClr>
          </a:solidFill>
          <a:ln>
            <a:solidFill>
              <a:schemeClr val="bg1"/>
            </a:solidFill>
          </a:ln>
        </p:spPr>
        <p:txBody>
          <a:bodyPr wrap="square" rtlCol="0">
            <a:spAutoFit/>
          </a:bodyPr>
          <a:lstStyle/>
          <a:p>
            <a:pPr algn="ctr"/>
            <a:r>
              <a:rPr lang="en-US" sz="2400" cap="all" dirty="0" smtClean="0">
                <a:solidFill>
                  <a:srgbClr val="000000"/>
                </a:solidFill>
                <a:latin typeface="Avenir Book"/>
                <a:cs typeface="Avenir Book"/>
              </a:rPr>
              <a:t>(22b) Do not obey hypocritically </a:t>
            </a:r>
          </a:p>
          <a:p>
            <a:pPr algn="ctr"/>
            <a:r>
              <a:rPr lang="en-US" sz="2400" cap="all" dirty="0" smtClean="0">
                <a:solidFill>
                  <a:srgbClr val="000000"/>
                </a:solidFill>
                <a:latin typeface="Avenir Book"/>
                <a:cs typeface="Avenir Book"/>
              </a:rPr>
              <a:t>out of a fear of man</a:t>
            </a:r>
            <a:endParaRPr lang="en-US" sz="2400" cap="all" dirty="0">
              <a:solidFill>
                <a:srgbClr val="000000"/>
              </a:solidFill>
              <a:latin typeface="Avenir Book"/>
              <a:cs typeface="Avenir Book"/>
            </a:endParaRPr>
          </a:p>
        </p:txBody>
      </p:sp>
      <p:sp>
        <p:nvSpPr>
          <p:cNvPr id="23" name="TextBox 22"/>
          <p:cNvSpPr txBox="1"/>
          <p:nvPr/>
        </p:nvSpPr>
        <p:spPr>
          <a:xfrm rot="21314093">
            <a:off x="4797001" y="5314982"/>
            <a:ext cx="4646204" cy="1261884"/>
          </a:xfrm>
          <a:prstGeom prst="rect">
            <a:avLst/>
          </a:prstGeom>
          <a:noFill/>
        </p:spPr>
        <p:txBody>
          <a:bodyPr wrap="square" rtlCol="0">
            <a:spAutoFit/>
          </a:bodyPr>
          <a:lstStyle/>
          <a:p>
            <a:pPr algn="ctr"/>
            <a:r>
              <a:rPr lang="en-US" sz="3800" b="1" dirty="0" smtClean="0">
                <a:latin typeface="DK Lemon Yellow Sun"/>
                <a:cs typeface="DK Lemon Yellow Sun"/>
              </a:rPr>
              <a:t>How should we work/study??</a:t>
            </a:r>
            <a:endParaRPr lang="en-US" sz="3800" b="1" dirty="0">
              <a:latin typeface="DK Lemon Yellow Sun"/>
              <a:cs typeface="DK Lemon Yellow Sun"/>
            </a:endParaRPr>
          </a:p>
        </p:txBody>
      </p:sp>
      <p:sp>
        <p:nvSpPr>
          <p:cNvPr id="24" name="Rectangle 23"/>
          <p:cNvSpPr/>
          <p:nvPr/>
        </p:nvSpPr>
        <p:spPr>
          <a:xfrm rot="338035">
            <a:off x="596065" y="4658252"/>
            <a:ext cx="3455243" cy="87869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cap="all" dirty="0">
                <a:solidFill>
                  <a:schemeClr val="accent5">
                    <a:lumMod val="40000"/>
                    <a:lumOff val="60000"/>
                  </a:schemeClr>
                </a:solidFill>
                <a:latin typeface="Avenir Book"/>
                <a:cs typeface="Avenir Book"/>
              </a:rPr>
              <a:t>NEGATIVE</a:t>
            </a:r>
            <a:br>
              <a:rPr lang="en-US" sz="3500" b="1" cap="all" dirty="0">
                <a:solidFill>
                  <a:schemeClr val="accent5">
                    <a:lumMod val="40000"/>
                    <a:lumOff val="60000"/>
                  </a:schemeClr>
                </a:solidFill>
                <a:latin typeface="Avenir Book"/>
                <a:cs typeface="Avenir Book"/>
              </a:rPr>
            </a:br>
            <a:r>
              <a:rPr lang="en-US" b="1" cap="all" dirty="0" smtClean="0">
                <a:solidFill>
                  <a:schemeClr val="bg1"/>
                </a:solidFill>
                <a:latin typeface="Avenir Book"/>
                <a:cs typeface="Avenir Book"/>
              </a:rPr>
              <a:t> way of applying GP</a:t>
            </a:r>
            <a:endParaRPr lang="en-US" b="1" cap="all" dirty="0">
              <a:solidFill>
                <a:schemeClr val="bg1"/>
              </a:solidFill>
              <a:latin typeface="Avenir Book"/>
              <a:cs typeface="Avenir Book"/>
            </a:endParaRPr>
          </a:p>
        </p:txBody>
      </p:sp>
      <p:sp>
        <p:nvSpPr>
          <p:cNvPr id="25" name="Rectangle 24"/>
          <p:cNvSpPr/>
          <p:nvPr/>
        </p:nvSpPr>
        <p:spPr>
          <a:xfrm rot="21310800">
            <a:off x="5370987" y="4570367"/>
            <a:ext cx="3455243" cy="857946"/>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cap="all" dirty="0">
                <a:solidFill>
                  <a:srgbClr val="FF6386"/>
                </a:solidFill>
                <a:latin typeface="Avenir Book"/>
                <a:cs typeface="Avenir Book"/>
              </a:rPr>
              <a:t>POSITI</a:t>
            </a:r>
            <a:r>
              <a:rPr lang="en-US" sz="3000" b="1" cap="all" dirty="0" err="1" smtClean="0">
                <a:solidFill>
                  <a:srgbClr val="FF6386"/>
                </a:solidFill>
                <a:latin typeface="Avenir Book"/>
                <a:cs typeface="Avenir Book"/>
              </a:rPr>
              <a:t>ve</a:t>
            </a:r>
            <a:r>
              <a:rPr lang="en-US" b="1" cap="all" dirty="0" smtClean="0">
                <a:solidFill>
                  <a:schemeClr val="bg1"/>
                </a:solidFill>
                <a:latin typeface="Avenir Book"/>
                <a:cs typeface="Avenir Book"/>
              </a:rPr>
              <a:t> </a:t>
            </a:r>
            <a:br>
              <a:rPr lang="en-US" b="1" cap="all" dirty="0" smtClean="0">
                <a:solidFill>
                  <a:schemeClr val="bg1"/>
                </a:solidFill>
                <a:latin typeface="Avenir Book"/>
                <a:cs typeface="Avenir Book"/>
              </a:rPr>
            </a:br>
            <a:r>
              <a:rPr lang="en-US" b="1" cap="all" dirty="0" smtClean="0">
                <a:solidFill>
                  <a:schemeClr val="bg1"/>
                </a:solidFill>
                <a:latin typeface="Avenir Book"/>
                <a:cs typeface="Avenir Book"/>
              </a:rPr>
              <a:t>way of applying GP</a:t>
            </a:r>
            <a:endParaRPr lang="en-US" b="1" cap="all" dirty="0">
              <a:solidFill>
                <a:schemeClr val="bg1"/>
              </a:solidFill>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0" y="1844997"/>
            <a:ext cx="9180000" cy="5040000"/>
          </a:xfrm>
          <a:prstGeom prst="rect">
            <a:avLst/>
          </a:prstGeom>
        </p:spPr>
      </p:pic>
      <p:sp>
        <p:nvSpPr>
          <p:cNvPr id="7" name="TextBox 6"/>
          <p:cNvSpPr txBox="1"/>
          <p:nvPr/>
        </p:nvSpPr>
        <p:spPr>
          <a:xfrm>
            <a:off x="1417337" y="1976341"/>
            <a:ext cx="6424184" cy="830997"/>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sincerity of heart, fearing the Lord. </a:t>
            </a:r>
          </a:p>
        </p:txBody>
      </p:sp>
      <p:sp>
        <p:nvSpPr>
          <p:cNvPr id="21" name="TextBox 20"/>
          <p:cNvSpPr txBox="1"/>
          <p:nvPr/>
        </p:nvSpPr>
        <p:spPr>
          <a:xfrm>
            <a:off x="0" y="3193830"/>
            <a:ext cx="9144000" cy="3323987"/>
          </a:xfrm>
          <a:prstGeom prst="rect">
            <a:avLst/>
          </a:prstGeom>
          <a:noFill/>
        </p:spPr>
        <p:txBody>
          <a:bodyPr wrap="square" rtlCol="0">
            <a:spAutoFit/>
          </a:bodyPr>
          <a:lstStyle/>
          <a:p>
            <a:pPr algn="ctr"/>
            <a:r>
              <a:rPr lang="en-US" sz="4500" b="1" cap="all" dirty="0" smtClean="0">
                <a:solidFill>
                  <a:schemeClr val="bg1"/>
                </a:solidFill>
                <a:latin typeface="Avenir Book"/>
                <a:cs typeface="Avenir Book"/>
              </a:rPr>
              <a:t>OBEY in </a:t>
            </a:r>
          </a:p>
          <a:p>
            <a:pPr algn="ctr"/>
            <a:r>
              <a:rPr lang="en-US" sz="4500" b="1" cap="all" dirty="0" smtClean="0">
                <a:solidFill>
                  <a:schemeClr val="bg1"/>
                </a:solidFill>
                <a:latin typeface="Avenir Book"/>
                <a:cs typeface="Avenir Book"/>
              </a:rPr>
              <a:t>genuine willingness </a:t>
            </a:r>
          </a:p>
          <a:p>
            <a:pPr algn="ctr"/>
            <a:r>
              <a:rPr lang="en-US" sz="4500" b="1" cap="all" dirty="0" smtClean="0">
                <a:solidFill>
                  <a:schemeClr val="bg1"/>
                </a:solidFill>
                <a:latin typeface="Avenir Book"/>
                <a:cs typeface="Avenir Book"/>
              </a:rPr>
              <a:t>out of a </a:t>
            </a:r>
          </a:p>
          <a:p>
            <a:pPr algn="ctr"/>
            <a:r>
              <a:rPr lang="en-US" sz="7500" b="1" cap="all" dirty="0" smtClean="0">
                <a:solidFill>
                  <a:schemeClr val="bg1"/>
                </a:solidFill>
                <a:latin typeface="Avenir Book"/>
                <a:cs typeface="Avenir Book"/>
              </a:rPr>
              <a:t>fear of the Lord</a:t>
            </a:r>
            <a:endParaRPr lang="en-US" sz="7500" cap="all" dirty="0">
              <a:solidFill>
                <a:schemeClr val="bg1"/>
              </a:solidFill>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0" y="1844997"/>
            <a:ext cx="9180000" cy="5040000"/>
          </a:xfrm>
          <a:prstGeom prst="rect">
            <a:avLst/>
          </a:prstGeom>
        </p:spPr>
      </p:pic>
      <p:sp>
        <p:nvSpPr>
          <p:cNvPr id="7" name="TextBox 6"/>
          <p:cNvSpPr txBox="1"/>
          <p:nvPr/>
        </p:nvSpPr>
        <p:spPr>
          <a:xfrm>
            <a:off x="1417337" y="1976341"/>
            <a:ext cx="6424184" cy="830997"/>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a:t>
            </a:r>
            <a:r>
              <a:rPr lang="en-US" sz="2400" u="sng" dirty="0" smtClean="0">
                <a:latin typeface="Avenir Book"/>
                <a:cs typeface="Avenir Book"/>
              </a:rPr>
              <a:t>sincerity of heart</a:t>
            </a:r>
            <a:r>
              <a:rPr lang="en-US" sz="2400" dirty="0" smtClean="0">
                <a:latin typeface="Avenir Book"/>
                <a:cs typeface="Avenir Book"/>
              </a:rPr>
              <a:t>, fearing the Lord. </a:t>
            </a:r>
          </a:p>
        </p:txBody>
      </p:sp>
      <p:sp>
        <p:nvSpPr>
          <p:cNvPr id="5" name="TextBox 4"/>
          <p:cNvSpPr txBox="1"/>
          <p:nvPr/>
        </p:nvSpPr>
        <p:spPr>
          <a:xfrm>
            <a:off x="-875352" y="0"/>
            <a:ext cx="8697911" cy="2000548"/>
          </a:xfrm>
          <a:prstGeom prst="rect">
            <a:avLst/>
          </a:prstGeom>
          <a:noFill/>
        </p:spPr>
        <p:txBody>
          <a:bodyPr wrap="square" rtlCol="0">
            <a:spAutoFit/>
          </a:bodyPr>
          <a:lstStyle/>
          <a:p>
            <a:pPr algn="ctr"/>
            <a:r>
              <a:rPr lang="en-US" sz="3500" cap="all" dirty="0" smtClean="0">
                <a:latin typeface="Avenir Book"/>
                <a:cs typeface="Avenir Book"/>
              </a:rPr>
              <a:t>Obey in </a:t>
            </a:r>
            <a:r>
              <a:rPr lang="en-US" sz="3500" b="1" cap="all" dirty="0" smtClean="0">
                <a:latin typeface="Avenir Book"/>
                <a:cs typeface="Avenir Book"/>
              </a:rPr>
              <a:t>GENIUNE </a:t>
            </a:r>
          </a:p>
          <a:p>
            <a:pPr algn="ctr"/>
            <a:r>
              <a:rPr lang="en-US" sz="3500" b="1" cap="all" dirty="0" smtClean="0">
                <a:latin typeface="Avenir Book"/>
                <a:cs typeface="Avenir Book"/>
              </a:rPr>
              <a:t>WILLINGNESS out of a</a:t>
            </a:r>
            <a:endParaRPr lang="en-US" sz="3500" cap="all" dirty="0" smtClean="0">
              <a:latin typeface="Avenir Book"/>
              <a:cs typeface="Avenir Book"/>
            </a:endParaRPr>
          </a:p>
          <a:p>
            <a:pPr algn="ctr"/>
            <a:r>
              <a:rPr lang="en-US" sz="5400" b="1" cap="all" dirty="0" smtClean="0">
                <a:latin typeface="Avenir Book"/>
                <a:cs typeface="Avenir Book"/>
              </a:rPr>
              <a:t>fear of THE LORD</a:t>
            </a:r>
            <a:endParaRPr lang="en-US" sz="5400" b="1" cap="all" dirty="0">
              <a:latin typeface="Avenir Book"/>
              <a:cs typeface="Avenir Book"/>
            </a:endParaRPr>
          </a:p>
        </p:txBody>
      </p:sp>
      <p:sp>
        <p:nvSpPr>
          <p:cNvPr id="9" name="TextBox 8"/>
          <p:cNvSpPr txBox="1"/>
          <p:nvPr/>
        </p:nvSpPr>
        <p:spPr>
          <a:xfrm>
            <a:off x="1003404" y="3614335"/>
            <a:ext cx="4545263" cy="830997"/>
          </a:xfrm>
          <a:prstGeom prst="rect">
            <a:avLst/>
          </a:prstGeom>
          <a:solidFill>
            <a:srgbClr val="FFFFFF">
              <a:alpha val="16000"/>
            </a:srgbClr>
          </a:solidFill>
          <a:ln>
            <a:solidFill>
              <a:srgbClr val="FFFFFF"/>
            </a:solidFill>
          </a:ln>
        </p:spPr>
        <p:txBody>
          <a:bodyPr wrap="square" rtlCol="0">
            <a:spAutoFit/>
          </a:bodyPr>
          <a:lstStyle/>
          <a:p>
            <a:pPr algn="ctr"/>
            <a:r>
              <a:rPr lang="en-US" sz="2400" dirty="0" smtClean="0">
                <a:solidFill>
                  <a:srgbClr val="FFFFFF"/>
                </a:solidFill>
                <a:latin typeface="Avenir Book"/>
                <a:cs typeface="Avenir Book"/>
              </a:rPr>
              <a:t>= a simple &amp; pure </a:t>
            </a:r>
          </a:p>
          <a:p>
            <a:pPr algn="ctr"/>
            <a:r>
              <a:rPr lang="en-US" sz="2400" dirty="0">
                <a:solidFill>
                  <a:srgbClr val="FFFFFF"/>
                </a:solidFill>
                <a:latin typeface="Avenir Book"/>
                <a:cs typeface="Avenir Book"/>
              </a:rPr>
              <a:t>h</a:t>
            </a:r>
            <a:r>
              <a:rPr lang="en-US" sz="2400" dirty="0" smtClean="0">
                <a:solidFill>
                  <a:srgbClr val="FFFFFF"/>
                </a:solidFill>
                <a:latin typeface="Avenir Book"/>
                <a:cs typeface="Avenir Book"/>
              </a:rPr>
              <a:t>eart/ intention</a:t>
            </a:r>
          </a:p>
        </p:txBody>
      </p:sp>
      <p:sp>
        <p:nvSpPr>
          <p:cNvPr id="10" name="TextBox 9"/>
          <p:cNvSpPr txBox="1"/>
          <p:nvPr/>
        </p:nvSpPr>
        <p:spPr>
          <a:xfrm>
            <a:off x="1709167" y="3048709"/>
            <a:ext cx="3133736" cy="584776"/>
          </a:xfrm>
          <a:prstGeom prst="rect">
            <a:avLst/>
          </a:prstGeom>
          <a:noFill/>
        </p:spPr>
        <p:txBody>
          <a:bodyPr wrap="square" rtlCol="0">
            <a:spAutoFit/>
          </a:bodyPr>
          <a:lstStyle/>
          <a:p>
            <a:r>
              <a:rPr lang="en-US" sz="3200" dirty="0" err="1">
                <a:solidFill>
                  <a:srgbClr val="FFFFFF"/>
                </a:solidFill>
                <a:latin typeface="Bwgrki"/>
                <a:cs typeface="Bwgrki"/>
              </a:rPr>
              <a:t>a`plo,thti</a:t>
            </a:r>
            <a:r>
              <a:rPr lang="en-US" sz="3200" dirty="0">
                <a:solidFill>
                  <a:srgbClr val="FFFFFF"/>
                </a:solidFill>
                <a:latin typeface="Bwgrki"/>
                <a:cs typeface="Bwgrki"/>
              </a:rPr>
              <a:t> </a:t>
            </a:r>
            <a:r>
              <a:rPr lang="en-US" sz="3200" dirty="0" err="1">
                <a:solidFill>
                  <a:srgbClr val="FFFFFF"/>
                </a:solidFill>
                <a:latin typeface="Bwgrki"/>
                <a:cs typeface="Bwgrki"/>
              </a:rPr>
              <a:t>kardi,aj</a:t>
            </a:r>
            <a:r>
              <a:rPr lang="en-US" sz="3200" dirty="0" smtClean="0">
                <a:solidFill>
                  <a:srgbClr val="FFFFFF"/>
                </a:solidFill>
                <a:latin typeface="Bwgrki"/>
                <a:cs typeface="Bwgrki"/>
              </a:rPr>
              <a:t> </a:t>
            </a:r>
            <a:endParaRPr lang="en-US" sz="3000" dirty="0">
              <a:solidFill>
                <a:srgbClr val="FFFFFF"/>
              </a:solidFill>
              <a:latin typeface="Bwgrki"/>
              <a:cs typeface="Bwgrki"/>
            </a:endParaRPr>
          </a:p>
        </p:txBody>
      </p:sp>
      <p:sp>
        <p:nvSpPr>
          <p:cNvPr id="11" name="Freeform 10"/>
          <p:cNvSpPr/>
          <p:nvPr/>
        </p:nvSpPr>
        <p:spPr>
          <a:xfrm>
            <a:off x="1301586" y="2762935"/>
            <a:ext cx="2749065" cy="652122"/>
          </a:xfrm>
          <a:custGeom>
            <a:avLst/>
            <a:gdLst>
              <a:gd name="connsiteX0" fmla="*/ 2319970 w 2749065"/>
              <a:gd name="connsiteY0" fmla="*/ 0 h 652122"/>
              <a:gd name="connsiteX1" fmla="*/ 2422953 w 2749065"/>
              <a:gd name="connsiteY1" fmla="*/ 377544 h 652122"/>
              <a:gd name="connsiteX2" fmla="*/ 363300 w 2749065"/>
              <a:gd name="connsiteY2" fmla="*/ 411866 h 652122"/>
              <a:gd name="connsiteX3" fmla="*/ 243154 w 2749065"/>
              <a:gd name="connsiteY3" fmla="*/ 652122 h 652122"/>
            </a:gdLst>
            <a:ahLst/>
            <a:cxnLst>
              <a:cxn ang="0">
                <a:pos x="connsiteX0" y="connsiteY0"/>
              </a:cxn>
              <a:cxn ang="0">
                <a:pos x="connsiteX1" y="connsiteY1"/>
              </a:cxn>
              <a:cxn ang="0">
                <a:pos x="connsiteX2" y="connsiteY2"/>
              </a:cxn>
              <a:cxn ang="0">
                <a:pos x="connsiteX3" y="connsiteY3"/>
              </a:cxn>
            </a:cxnLst>
            <a:rect l="l" t="t" r="r" b="b"/>
            <a:pathLst>
              <a:path w="2749065" h="652122">
                <a:moveTo>
                  <a:pt x="2319970" y="0"/>
                </a:moveTo>
                <a:cubicBezTo>
                  <a:pt x="2534517" y="154450"/>
                  <a:pt x="2749065" y="308900"/>
                  <a:pt x="2422953" y="377544"/>
                </a:cubicBezTo>
                <a:cubicBezTo>
                  <a:pt x="2096841" y="446188"/>
                  <a:pt x="726600" y="366103"/>
                  <a:pt x="363300" y="411866"/>
                </a:cubicBezTo>
                <a:cubicBezTo>
                  <a:pt x="0" y="457629"/>
                  <a:pt x="243154" y="652122"/>
                  <a:pt x="243154" y="652122"/>
                </a:cubicBezTo>
              </a:path>
            </a:pathLst>
          </a:custGeom>
          <a:ln>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1003404" y="4486536"/>
            <a:ext cx="4545263" cy="830997"/>
          </a:xfrm>
          <a:prstGeom prst="rect">
            <a:avLst/>
          </a:prstGeom>
          <a:solidFill>
            <a:srgbClr val="FFFFFF">
              <a:alpha val="16000"/>
            </a:srgbClr>
          </a:solidFill>
          <a:ln>
            <a:solidFill>
              <a:srgbClr val="FFFFFF"/>
            </a:solidFill>
          </a:ln>
        </p:spPr>
        <p:txBody>
          <a:bodyPr wrap="square" rtlCol="0">
            <a:spAutoFit/>
          </a:bodyPr>
          <a:lstStyle/>
          <a:p>
            <a:pPr algn="ctr"/>
            <a:r>
              <a:rPr lang="en-US" sz="2400" dirty="0" smtClean="0">
                <a:solidFill>
                  <a:srgbClr val="FFFFFF"/>
                </a:solidFill>
                <a:latin typeface="Avenir Book"/>
                <a:cs typeface="Avenir Book"/>
              </a:rPr>
              <a:t>Emphasis: singularity </a:t>
            </a:r>
          </a:p>
          <a:p>
            <a:pPr algn="ctr"/>
            <a:r>
              <a:rPr lang="en-US" sz="2400" dirty="0" smtClean="0">
                <a:solidFill>
                  <a:srgbClr val="FFFFFF"/>
                </a:solidFill>
                <a:latin typeface="Avenir Book"/>
                <a:cs typeface="Avenir Book"/>
              </a:rPr>
              <a:t>of one’s intention </a:t>
            </a:r>
          </a:p>
        </p:txBody>
      </p:sp>
      <p:sp>
        <p:nvSpPr>
          <p:cNvPr id="13" name="TextBox 12"/>
          <p:cNvSpPr txBox="1"/>
          <p:nvPr/>
        </p:nvSpPr>
        <p:spPr>
          <a:xfrm>
            <a:off x="1003404" y="5358737"/>
            <a:ext cx="4545263" cy="830997"/>
          </a:xfrm>
          <a:prstGeom prst="rect">
            <a:avLst/>
          </a:prstGeom>
          <a:solidFill>
            <a:srgbClr val="FFFFFF">
              <a:alpha val="16000"/>
            </a:srgbClr>
          </a:solidFill>
          <a:ln>
            <a:solidFill>
              <a:srgbClr val="FFFFFF"/>
            </a:solidFill>
          </a:ln>
        </p:spPr>
        <p:txBody>
          <a:bodyPr wrap="square" rtlCol="0">
            <a:spAutoFit/>
          </a:bodyPr>
          <a:lstStyle/>
          <a:p>
            <a:pPr algn="ctr"/>
            <a:r>
              <a:rPr lang="en-US" sz="2400" dirty="0" smtClean="0">
                <a:solidFill>
                  <a:srgbClr val="FFFFFF"/>
                </a:solidFill>
                <a:latin typeface="Avenir Book"/>
                <a:cs typeface="Avenir Book"/>
              </a:rPr>
              <a:t>Integrity/Unity between internal being and external actions</a:t>
            </a:r>
          </a:p>
        </p:txBody>
      </p:sp>
      <p:sp>
        <p:nvSpPr>
          <p:cNvPr id="14" name="TextBox 13"/>
          <p:cNvSpPr txBox="1"/>
          <p:nvPr/>
        </p:nvSpPr>
        <p:spPr>
          <a:xfrm>
            <a:off x="88463" y="6230937"/>
            <a:ext cx="6435322" cy="461665"/>
          </a:xfrm>
          <a:prstGeom prst="rect">
            <a:avLst/>
          </a:prstGeom>
          <a:solidFill>
            <a:srgbClr val="000090">
              <a:alpha val="44000"/>
            </a:srgbClr>
          </a:solidFill>
          <a:ln>
            <a:solidFill>
              <a:srgbClr val="FFFFFF"/>
            </a:solidFill>
          </a:ln>
        </p:spPr>
        <p:txBody>
          <a:bodyPr wrap="square" rtlCol="0">
            <a:spAutoFit/>
          </a:bodyPr>
          <a:lstStyle/>
          <a:p>
            <a:pPr algn="ctr"/>
            <a:r>
              <a:rPr lang="en-US" sz="2400" cap="all" dirty="0" smtClean="0">
                <a:solidFill>
                  <a:srgbClr val="FFFFFF"/>
                </a:solidFill>
                <a:latin typeface="Avenir Book"/>
                <a:cs typeface="Avenir Book"/>
              </a:rPr>
              <a:t>= working in genuine willingness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0" y="1844997"/>
            <a:ext cx="9180000" cy="5040000"/>
          </a:xfrm>
          <a:prstGeom prst="rect">
            <a:avLst/>
          </a:prstGeom>
        </p:spPr>
      </p:pic>
      <p:sp>
        <p:nvSpPr>
          <p:cNvPr id="7" name="TextBox 6"/>
          <p:cNvSpPr txBox="1"/>
          <p:nvPr/>
        </p:nvSpPr>
        <p:spPr>
          <a:xfrm>
            <a:off x="1417337" y="1976341"/>
            <a:ext cx="6424184" cy="830997"/>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a:t>
            </a:r>
            <a:r>
              <a:rPr lang="en-US" sz="2400" u="sng" dirty="0" smtClean="0">
                <a:latin typeface="Avenir Book"/>
                <a:cs typeface="Avenir Book"/>
              </a:rPr>
              <a:t>sincerity of heart</a:t>
            </a:r>
            <a:r>
              <a:rPr lang="en-US" sz="2400" dirty="0" smtClean="0">
                <a:latin typeface="Avenir Book"/>
                <a:cs typeface="Avenir Book"/>
              </a:rPr>
              <a:t>, </a:t>
            </a:r>
            <a:r>
              <a:rPr lang="en-US" sz="2400" u="sng" dirty="0" smtClean="0">
                <a:latin typeface="Avenir Book"/>
                <a:cs typeface="Avenir Book"/>
              </a:rPr>
              <a:t>fearing the Lord.</a:t>
            </a:r>
            <a:r>
              <a:rPr lang="en-US" sz="2400" dirty="0" smtClean="0">
                <a:latin typeface="Avenir Book"/>
                <a:cs typeface="Avenir Book"/>
              </a:rPr>
              <a:t> </a:t>
            </a:r>
          </a:p>
        </p:txBody>
      </p:sp>
      <p:sp>
        <p:nvSpPr>
          <p:cNvPr id="5" name="TextBox 4"/>
          <p:cNvSpPr txBox="1"/>
          <p:nvPr/>
        </p:nvSpPr>
        <p:spPr>
          <a:xfrm>
            <a:off x="-875352" y="0"/>
            <a:ext cx="8697911" cy="2000548"/>
          </a:xfrm>
          <a:prstGeom prst="rect">
            <a:avLst/>
          </a:prstGeom>
          <a:noFill/>
        </p:spPr>
        <p:txBody>
          <a:bodyPr wrap="square" rtlCol="0">
            <a:spAutoFit/>
          </a:bodyPr>
          <a:lstStyle/>
          <a:p>
            <a:pPr algn="ctr"/>
            <a:r>
              <a:rPr lang="en-US" sz="3500" cap="all" dirty="0" smtClean="0">
                <a:latin typeface="Avenir Book"/>
                <a:cs typeface="Avenir Book"/>
              </a:rPr>
              <a:t>Obey in </a:t>
            </a:r>
            <a:r>
              <a:rPr lang="en-US" sz="3500" b="1" cap="all" dirty="0" smtClean="0">
                <a:latin typeface="Avenir Book"/>
                <a:cs typeface="Avenir Book"/>
              </a:rPr>
              <a:t>GENIUNE </a:t>
            </a:r>
          </a:p>
          <a:p>
            <a:pPr algn="ctr"/>
            <a:r>
              <a:rPr lang="en-US" sz="3500" b="1" cap="all" dirty="0" smtClean="0">
                <a:latin typeface="Avenir Book"/>
                <a:cs typeface="Avenir Book"/>
              </a:rPr>
              <a:t>WILLINGNESS out of a</a:t>
            </a:r>
            <a:endParaRPr lang="en-US" sz="3500" cap="all" dirty="0" smtClean="0">
              <a:latin typeface="Avenir Book"/>
              <a:cs typeface="Avenir Book"/>
            </a:endParaRPr>
          </a:p>
          <a:p>
            <a:pPr algn="ctr"/>
            <a:r>
              <a:rPr lang="en-US" sz="5400" b="1" cap="all" dirty="0" smtClean="0">
                <a:latin typeface="Avenir Book"/>
                <a:cs typeface="Avenir Book"/>
              </a:rPr>
              <a:t>fear of THE LORD</a:t>
            </a:r>
            <a:endParaRPr lang="en-US" sz="5400" b="1" cap="all" dirty="0">
              <a:latin typeface="Avenir Book"/>
              <a:cs typeface="Avenir Book"/>
            </a:endParaRPr>
          </a:p>
        </p:txBody>
      </p:sp>
      <p:sp>
        <p:nvSpPr>
          <p:cNvPr id="9" name="TextBox 8"/>
          <p:cNvSpPr txBox="1"/>
          <p:nvPr/>
        </p:nvSpPr>
        <p:spPr>
          <a:xfrm>
            <a:off x="559137" y="3502164"/>
            <a:ext cx="3415672" cy="1631216"/>
          </a:xfrm>
          <a:prstGeom prst="rect">
            <a:avLst/>
          </a:prstGeom>
          <a:solidFill>
            <a:srgbClr val="FFFFFF">
              <a:alpha val="16000"/>
            </a:srgbClr>
          </a:solidFill>
          <a:ln>
            <a:solidFill>
              <a:srgbClr val="FFFFFF"/>
            </a:solidFill>
          </a:ln>
        </p:spPr>
        <p:txBody>
          <a:bodyPr wrap="square" rtlCol="0">
            <a:spAutoFit/>
          </a:bodyPr>
          <a:lstStyle/>
          <a:p>
            <a:pPr algn="ctr"/>
            <a:r>
              <a:rPr lang="en-US" sz="2000" dirty="0" smtClean="0">
                <a:solidFill>
                  <a:srgbClr val="FFFFFF"/>
                </a:solidFill>
                <a:latin typeface="Avenir Book"/>
                <a:cs typeface="Avenir Book"/>
              </a:rPr>
              <a:t>Servants are to obey their superiors in genuine willingness – </a:t>
            </a:r>
          </a:p>
          <a:p>
            <a:pPr algn="ctr"/>
            <a:r>
              <a:rPr lang="en-US" sz="2000" dirty="0" smtClean="0">
                <a:solidFill>
                  <a:srgbClr val="FFFFFF"/>
                </a:solidFill>
                <a:latin typeface="Avenir Book"/>
                <a:cs typeface="Avenir Book"/>
              </a:rPr>
              <a:t>with a heart/intention </a:t>
            </a:r>
          </a:p>
          <a:p>
            <a:pPr algn="ctr"/>
            <a:r>
              <a:rPr lang="en-US" sz="2000" dirty="0" smtClean="0">
                <a:solidFill>
                  <a:srgbClr val="FFFFFF"/>
                </a:solidFill>
                <a:latin typeface="Avenir Book"/>
                <a:cs typeface="Avenir Book"/>
              </a:rPr>
              <a:t>that is pure…</a:t>
            </a:r>
          </a:p>
        </p:txBody>
      </p:sp>
      <p:sp>
        <p:nvSpPr>
          <p:cNvPr id="11" name="Freeform 10"/>
          <p:cNvSpPr/>
          <p:nvPr/>
        </p:nvSpPr>
        <p:spPr>
          <a:xfrm>
            <a:off x="1301586" y="2762935"/>
            <a:ext cx="2749065" cy="652122"/>
          </a:xfrm>
          <a:custGeom>
            <a:avLst/>
            <a:gdLst>
              <a:gd name="connsiteX0" fmla="*/ 2319970 w 2749065"/>
              <a:gd name="connsiteY0" fmla="*/ 0 h 652122"/>
              <a:gd name="connsiteX1" fmla="*/ 2422953 w 2749065"/>
              <a:gd name="connsiteY1" fmla="*/ 377544 h 652122"/>
              <a:gd name="connsiteX2" fmla="*/ 363300 w 2749065"/>
              <a:gd name="connsiteY2" fmla="*/ 411866 h 652122"/>
              <a:gd name="connsiteX3" fmla="*/ 243154 w 2749065"/>
              <a:gd name="connsiteY3" fmla="*/ 652122 h 652122"/>
            </a:gdLst>
            <a:ahLst/>
            <a:cxnLst>
              <a:cxn ang="0">
                <a:pos x="connsiteX0" y="connsiteY0"/>
              </a:cxn>
              <a:cxn ang="0">
                <a:pos x="connsiteX1" y="connsiteY1"/>
              </a:cxn>
              <a:cxn ang="0">
                <a:pos x="connsiteX2" y="connsiteY2"/>
              </a:cxn>
              <a:cxn ang="0">
                <a:pos x="connsiteX3" y="connsiteY3"/>
              </a:cxn>
            </a:cxnLst>
            <a:rect l="l" t="t" r="r" b="b"/>
            <a:pathLst>
              <a:path w="2749065" h="652122">
                <a:moveTo>
                  <a:pt x="2319970" y="0"/>
                </a:moveTo>
                <a:cubicBezTo>
                  <a:pt x="2534517" y="154450"/>
                  <a:pt x="2749065" y="308900"/>
                  <a:pt x="2422953" y="377544"/>
                </a:cubicBezTo>
                <a:cubicBezTo>
                  <a:pt x="2096841" y="446188"/>
                  <a:pt x="726600" y="366103"/>
                  <a:pt x="363300" y="411866"/>
                </a:cubicBezTo>
                <a:cubicBezTo>
                  <a:pt x="0" y="457629"/>
                  <a:pt x="243154" y="652122"/>
                  <a:pt x="243154" y="652122"/>
                </a:cubicBezTo>
              </a:path>
            </a:pathLst>
          </a:custGeom>
          <a:ln>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rot="21243108">
            <a:off x="-28257" y="5255786"/>
            <a:ext cx="4240587" cy="430887"/>
          </a:xfrm>
          <a:prstGeom prst="rect">
            <a:avLst/>
          </a:prstGeom>
          <a:noFill/>
        </p:spPr>
        <p:txBody>
          <a:bodyPr wrap="square" rtlCol="0">
            <a:spAutoFit/>
          </a:bodyPr>
          <a:lstStyle/>
          <a:p>
            <a:r>
              <a:rPr lang="en-US" sz="2200" dirty="0" smtClean="0">
                <a:solidFill>
                  <a:srgbClr val="FFFFFF"/>
                </a:solidFill>
                <a:latin typeface="DK Lemon Yellow Sun"/>
                <a:cs typeface="DK Lemon Yellow Sun"/>
              </a:rPr>
              <a:t>But what is this pure motivation?</a:t>
            </a:r>
            <a:endParaRPr lang="en-US" dirty="0">
              <a:solidFill>
                <a:srgbClr val="FFFFFF"/>
              </a:solidFill>
              <a:latin typeface="DK Lemon Yellow Sun"/>
              <a:cs typeface="DK Lemon Yellow Sun"/>
            </a:endParaRPr>
          </a:p>
        </p:txBody>
      </p:sp>
      <p:pic>
        <p:nvPicPr>
          <p:cNvPr id="16" name="Picture 15"/>
          <p:cNvPicPr>
            <a:picLocks noChangeAspect="1"/>
          </p:cNvPicPr>
          <p:nvPr/>
        </p:nvPicPr>
        <p:blipFill>
          <a:blip r:embed="rId4">
            <a:duotone>
              <a:schemeClr val="bg1"/>
              <a:srgbClr val="FFF1C1"/>
            </a:duotone>
          </a:blip>
          <a:stretch>
            <a:fillRect/>
          </a:stretch>
        </p:blipFill>
        <p:spPr>
          <a:xfrm>
            <a:off x="2752445" y="5431007"/>
            <a:ext cx="1440000" cy="1440000"/>
          </a:xfrm>
          <a:prstGeom prst="rect">
            <a:avLst/>
          </a:prstGeom>
        </p:spPr>
      </p:pic>
      <p:sp>
        <p:nvSpPr>
          <p:cNvPr id="17" name="Freeform 16"/>
          <p:cNvSpPr/>
          <p:nvPr/>
        </p:nvSpPr>
        <p:spPr>
          <a:xfrm>
            <a:off x="6402087" y="2762935"/>
            <a:ext cx="0" cy="531994"/>
          </a:xfrm>
          <a:custGeom>
            <a:avLst/>
            <a:gdLst>
              <a:gd name="connsiteX0" fmla="*/ 0 w 0"/>
              <a:gd name="connsiteY0" fmla="*/ 0 h 531994"/>
              <a:gd name="connsiteX1" fmla="*/ 0 w 0"/>
              <a:gd name="connsiteY1" fmla="*/ 531994 h 531994"/>
            </a:gdLst>
            <a:ahLst/>
            <a:cxnLst>
              <a:cxn ang="0">
                <a:pos x="connsiteX0" y="connsiteY0"/>
              </a:cxn>
              <a:cxn ang="0">
                <a:pos x="connsiteX1" y="connsiteY1"/>
              </a:cxn>
            </a:cxnLst>
            <a:rect l="l" t="t" r="r" b="b"/>
            <a:pathLst>
              <a:path h="531994">
                <a:moveTo>
                  <a:pt x="0" y="0"/>
                </a:moveTo>
                <a:lnTo>
                  <a:pt x="0" y="531994"/>
                </a:ln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376754" y="3089649"/>
            <a:ext cx="3677815" cy="892552"/>
          </a:xfrm>
          <a:prstGeom prst="rect">
            <a:avLst/>
          </a:prstGeom>
          <a:noFill/>
        </p:spPr>
        <p:txBody>
          <a:bodyPr wrap="square" rtlCol="0">
            <a:spAutoFit/>
          </a:bodyPr>
          <a:lstStyle/>
          <a:p>
            <a:pPr algn="ctr"/>
            <a:r>
              <a:rPr lang="en-US" sz="3200" dirty="0" err="1">
                <a:solidFill>
                  <a:srgbClr val="FFFFFF"/>
                </a:solidFill>
                <a:latin typeface="Bwgrki"/>
                <a:cs typeface="Bwgrki"/>
              </a:rPr>
              <a:t>o</a:t>
            </a:r>
            <a:r>
              <a:rPr lang="en-US" sz="3200" dirty="0" err="1" smtClean="0">
                <a:solidFill>
                  <a:srgbClr val="FFFFFF"/>
                </a:solidFill>
                <a:latin typeface="Bwgrki"/>
                <a:cs typeface="Bwgrki"/>
              </a:rPr>
              <a:t>bou,menoi</a:t>
            </a:r>
            <a:endParaRPr lang="en-US" sz="3200" dirty="0" smtClean="0">
              <a:solidFill>
                <a:srgbClr val="FFFFFF"/>
              </a:solidFill>
              <a:latin typeface="Bwgrki"/>
              <a:cs typeface="Bwgrki"/>
            </a:endParaRPr>
          </a:p>
          <a:p>
            <a:pPr algn="ctr"/>
            <a:r>
              <a:rPr lang="en-US" sz="2000" dirty="0" smtClean="0">
                <a:solidFill>
                  <a:srgbClr val="FFFFFF"/>
                </a:solidFill>
                <a:latin typeface="Avenir Book"/>
                <a:cs typeface="Avenir Book"/>
              </a:rPr>
              <a:t>Verb participle from</a:t>
            </a:r>
            <a:r>
              <a:rPr lang="en-US" sz="2000" dirty="0" smtClean="0">
                <a:solidFill>
                  <a:srgbClr val="FFFFFF"/>
                </a:solidFill>
                <a:latin typeface="Bwgrkd"/>
                <a:cs typeface="Bwgrkd"/>
              </a:rPr>
              <a:t> </a:t>
            </a:r>
            <a:r>
              <a:rPr lang="en-US" sz="2000" dirty="0" err="1" smtClean="0">
                <a:solidFill>
                  <a:srgbClr val="FFFFFF"/>
                </a:solidFill>
                <a:latin typeface="Bwgrki"/>
                <a:cs typeface="Bwgrki"/>
              </a:rPr>
              <a:t>Fobe,w</a:t>
            </a:r>
            <a:endParaRPr lang="en-US" sz="2000" dirty="0">
              <a:solidFill>
                <a:srgbClr val="FFFFFF"/>
              </a:solidFill>
              <a:latin typeface="Bwgrki"/>
              <a:cs typeface="Bwgrki"/>
            </a:endParaRPr>
          </a:p>
        </p:txBody>
      </p:sp>
      <p:sp>
        <p:nvSpPr>
          <p:cNvPr id="20" name="TextBox 19"/>
          <p:cNvSpPr txBox="1"/>
          <p:nvPr/>
        </p:nvSpPr>
        <p:spPr>
          <a:xfrm>
            <a:off x="4106626" y="3999362"/>
            <a:ext cx="5037374" cy="707886"/>
          </a:xfrm>
          <a:prstGeom prst="rect">
            <a:avLst/>
          </a:prstGeom>
          <a:solidFill>
            <a:srgbClr val="FFFFFF">
              <a:alpha val="16000"/>
            </a:srgbClr>
          </a:solidFill>
          <a:ln>
            <a:solidFill>
              <a:srgbClr val="FFFFFF"/>
            </a:solidFill>
          </a:ln>
        </p:spPr>
        <p:txBody>
          <a:bodyPr wrap="square" rtlCol="0">
            <a:spAutoFit/>
          </a:bodyPr>
          <a:lstStyle/>
          <a:p>
            <a:pPr algn="ctr"/>
            <a:r>
              <a:rPr lang="en-US" sz="2000" dirty="0" smtClean="0">
                <a:solidFill>
                  <a:srgbClr val="FFFFFF"/>
                </a:solidFill>
                <a:latin typeface="Avenir Book"/>
                <a:cs typeface="Avenir Book"/>
              </a:rPr>
              <a:t>Being </a:t>
            </a:r>
            <a:r>
              <a:rPr lang="en-US" sz="2000" dirty="0">
                <a:solidFill>
                  <a:srgbClr val="FFFFFF"/>
                </a:solidFill>
                <a:latin typeface="Avenir Book"/>
                <a:cs typeface="Avenir Book"/>
              </a:rPr>
              <a:t>afraid of God, having a deep reverence and awe for Him.</a:t>
            </a:r>
            <a:r>
              <a:rPr lang="en-US" sz="2000" dirty="0" smtClean="0">
                <a:solidFill>
                  <a:srgbClr val="FFFFFF"/>
                </a:solidFill>
                <a:latin typeface="Avenir Book"/>
                <a:cs typeface="Avenir Book"/>
              </a:rPr>
              <a:t> </a:t>
            </a:r>
          </a:p>
        </p:txBody>
      </p:sp>
      <p:sp>
        <p:nvSpPr>
          <p:cNvPr id="21" name="TextBox 20"/>
          <p:cNvSpPr txBox="1"/>
          <p:nvPr/>
        </p:nvSpPr>
        <p:spPr>
          <a:xfrm>
            <a:off x="4106626" y="4714337"/>
            <a:ext cx="5037374" cy="1015663"/>
          </a:xfrm>
          <a:prstGeom prst="rect">
            <a:avLst/>
          </a:prstGeom>
          <a:solidFill>
            <a:srgbClr val="FFFFFF">
              <a:alpha val="16000"/>
            </a:srgbClr>
          </a:solidFill>
          <a:ln>
            <a:solidFill>
              <a:srgbClr val="FFFFFF"/>
            </a:solidFill>
          </a:ln>
        </p:spPr>
        <p:txBody>
          <a:bodyPr wrap="square" rtlCol="0">
            <a:spAutoFit/>
          </a:bodyPr>
          <a:lstStyle/>
          <a:p>
            <a:pPr algn="ctr"/>
            <a:r>
              <a:rPr lang="en-US" sz="2000" dirty="0" smtClean="0">
                <a:solidFill>
                  <a:srgbClr val="FFFFFF"/>
                </a:solidFill>
                <a:latin typeface="Avenir Book"/>
                <a:cs typeface="Avenir Book"/>
              </a:rPr>
              <a:t>Acknowledgement &amp; </a:t>
            </a:r>
            <a:r>
              <a:rPr lang="en-US" sz="2000" dirty="0">
                <a:solidFill>
                  <a:srgbClr val="FFFFFF"/>
                </a:solidFill>
                <a:latin typeface="Avenir Book"/>
                <a:cs typeface="Avenir Book"/>
              </a:rPr>
              <a:t>knowing</a:t>
            </a:r>
            <a:r>
              <a:rPr lang="en-US" sz="2000" dirty="0" smtClean="0">
                <a:solidFill>
                  <a:srgbClr val="FFFFFF"/>
                </a:solidFill>
                <a:latin typeface="Avenir Book"/>
                <a:cs typeface="Avenir Book"/>
              </a:rPr>
              <a:t> </a:t>
            </a:r>
          </a:p>
          <a:p>
            <a:pPr algn="ctr"/>
            <a:r>
              <a:rPr lang="en-US" sz="2000" dirty="0" smtClean="0">
                <a:solidFill>
                  <a:srgbClr val="FFFFFF"/>
                </a:solidFill>
                <a:latin typeface="Avenir Book"/>
                <a:cs typeface="Avenir Book"/>
              </a:rPr>
              <a:t>of </a:t>
            </a:r>
            <a:r>
              <a:rPr lang="en-US" sz="2000" dirty="0">
                <a:solidFill>
                  <a:srgbClr val="FFFFFF"/>
                </a:solidFill>
                <a:latin typeface="Avenir Book"/>
                <a:cs typeface="Avenir Book"/>
              </a:rPr>
              <a:t>His </a:t>
            </a:r>
            <a:r>
              <a:rPr lang="en-US" sz="2000" dirty="0" smtClean="0">
                <a:solidFill>
                  <a:srgbClr val="FFFFFF"/>
                </a:solidFill>
                <a:latin typeface="Avenir Book"/>
                <a:cs typeface="Avenir Book"/>
              </a:rPr>
              <a:t>power, ability </a:t>
            </a:r>
            <a:r>
              <a:rPr lang="en-US" sz="2000" dirty="0">
                <a:solidFill>
                  <a:srgbClr val="FFFFFF"/>
                </a:solidFill>
                <a:latin typeface="Avenir Book"/>
                <a:cs typeface="Avenir Book"/>
              </a:rPr>
              <a:t>and character,</a:t>
            </a:r>
            <a:r>
              <a:rPr lang="en-US" sz="2000" dirty="0" smtClean="0">
                <a:solidFill>
                  <a:srgbClr val="FFFFFF"/>
                </a:solidFill>
                <a:latin typeface="Avenir Book"/>
                <a:cs typeface="Avenir Book"/>
              </a:rPr>
              <a:t> </a:t>
            </a:r>
          </a:p>
          <a:p>
            <a:pPr algn="ctr"/>
            <a:r>
              <a:rPr lang="en-US" sz="2000" dirty="0" smtClean="0">
                <a:solidFill>
                  <a:srgbClr val="FFFFFF"/>
                </a:solidFill>
                <a:latin typeface="Avenir Book"/>
                <a:cs typeface="Avenir Book"/>
              </a:rPr>
              <a:t>a </a:t>
            </a:r>
            <a:r>
              <a:rPr lang="en-US" sz="2000" dirty="0">
                <a:solidFill>
                  <a:srgbClr val="FFFFFF"/>
                </a:solidFill>
                <a:latin typeface="Avenir Book"/>
                <a:cs typeface="Avenir Book"/>
              </a:rPr>
              <a:t>fear of going against Him.</a:t>
            </a:r>
            <a:endParaRPr lang="en-US" sz="2000" dirty="0" smtClean="0">
              <a:solidFill>
                <a:srgbClr val="FFFFFF"/>
              </a:solidFill>
              <a:latin typeface="Avenir Book"/>
              <a:cs typeface="Avenir Book"/>
            </a:endParaRPr>
          </a:p>
        </p:txBody>
      </p:sp>
      <p:sp>
        <p:nvSpPr>
          <p:cNvPr id="22" name="TextBox 21"/>
          <p:cNvSpPr txBox="1"/>
          <p:nvPr/>
        </p:nvSpPr>
        <p:spPr>
          <a:xfrm>
            <a:off x="4106626" y="5689150"/>
            <a:ext cx="5037374" cy="1015663"/>
          </a:xfrm>
          <a:prstGeom prst="rect">
            <a:avLst/>
          </a:prstGeom>
          <a:solidFill>
            <a:srgbClr val="FFFFFF">
              <a:alpha val="16000"/>
            </a:srgbClr>
          </a:solidFill>
          <a:ln>
            <a:solidFill>
              <a:srgbClr val="FFFFFF"/>
            </a:solidFill>
          </a:ln>
        </p:spPr>
        <p:txBody>
          <a:bodyPr wrap="square" rtlCol="0">
            <a:spAutoFit/>
          </a:bodyPr>
          <a:lstStyle/>
          <a:p>
            <a:r>
              <a:rPr lang="en-US" sz="2000" dirty="0">
                <a:solidFill>
                  <a:srgbClr val="FFFFFF"/>
                </a:solidFill>
                <a:latin typeface="Avenir Book"/>
                <a:cs typeface="Avenir Book"/>
              </a:rPr>
              <a:t>But this </a:t>
            </a:r>
            <a:r>
              <a:rPr lang="en-US" sz="2000" dirty="0" smtClean="0">
                <a:solidFill>
                  <a:srgbClr val="FFFFFF"/>
                </a:solidFill>
                <a:latin typeface="Avenir Book"/>
                <a:cs typeface="Avenir Book"/>
              </a:rPr>
              <a:t>knowing is </a:t>
            </a:r>
            <a:r>
              <a:rPr lang="en-US" sz="2000" dirty="0">
                <a:solidFill>
                  <a:srgbClr val="FFFFFF"/>
                </a:solidFill>
                <a:latin typeface="Avenir Book"/>
                <a:cs typeface="Avenir Book"/>
              </a:rPr>
              <a:t>not</a:t>
            </a:r>
            <a:r>
              <a:rPr lang="en-US" sz="2000" dirty="0" smtClean="0">
                <a:solidFill>
                  <a:srgbClr val="FFFFFF"/>
                </a:solidFill>
                <a:latin typeface="Avenir Book"/>
                <a:cs typeface="Avenir Book"/>
              </a:rPr>
              <a:t> held </a:t>
            </a:r>
            <a:r>
              <a:rPr lang="en-US" sz="2000" dirty="0">
                <a:solidFill>
                  <a:srgbClr val="FFFFFF"/>
                </a:solidFill>
                <a:latin typeface="Avenir Book"/>
                <a:cs typeface="Avenir Book"/>
              </a:rPr>
              <a:t>in disgust </a:t>
            </a:r>
            <a:r>
              <a:rPr lang="en-US" sz="2000" dirty="0" smtClean="0">
                <a:solidFill>
                  <a:srgbClr val="FFFFFF"/>
                </a:solidFill>
                <a:latin typeface="Avenir Book"/>
                <a:cs typeface="Avenir Book"/>
              </a:rPr>
              <a:t>or found to be </a:t>
            </a:r>
            <a:r>
              <a:rPr lang="en-US" sz="2000" dirty="0">
                <a:solidFill>
                  <a:srgbClr val="FFFFFF"/>
                </a:solidFill>
                <a:latin typeface="Avenir Book"/>
                <a:cs typeface="Avenir Book"/>
              </a:rPr>
              <a:t>repulsive and stifling. </a:t>
            </a:r>
            <a:r>
              <a:rPr lang="en-US" sz="2000" dirty="0" smtClean="0">
                <a:solidFill>
                  <a:srgbClr val="FFFFFF"/>
                </a:solidFill>
                <a:latin typeface="Avenir Book"/>
                <a:cs typeface="Avenir Book"/>
              </a:rPr>
              <a:t>Rather, </a:t>
            </a:r>
            <a:r>
              <a:rPr lang="en-US" sz="2000" dirty="0">
                <a:solidFill>
                  <a:srgbClr val="FFFFFF"/>
                </a:solidFill>
                <a:latin typeface="Avenir Book"/>
                <a:cs typeface="Avenir Book"/>
              </a:rPr>
              <a:t>it inspires respect, attraction &amp; adoration. </a:t>
            </a:r>
          </a:p>
        </p:txBody>
      </p:sp>
      <p:pic>
        <p:nvPicPr>
          <p:cNvPr id="23" name="Picture 22"/>
          <p:cNvPicPr>
            <a:picLocks noChangeAspect="1"/>
          </p:cNvPicPr>
          <p:nvPr/>
        </p:nvPicPr>
        <p:blipFill>
          <a:blip r:embed="rId5" cstate="screen">
            <a:clrChange>
              <a:clrFrom>
                <a:srgbClr val="FFFFFF"/>
              </a:clrFrom>
              <a:clrTo>
                <a:srgbClr val="FFFFFF">
                  <a:alpha val="0"/>
                </a:srgbClr>
              </a:clrTo>
            </a:clrChange>
            <a:duotone>
              <a:schemeClr val="bg1"/>
              <a:srgbClr val="FFF1C1"/>
            </a:duotone>
            <a:extLst>
              <a:ext uri="{28A0092B-C50C-407E-A947-70E740481C1C}">
                <a14:useLocalDpi xmlns:a14="http://schemas.microsoft.com/office/drawing/2010/main"/>
              </a:ext>
            </a:extLst>
          </a:blip>
          <a:stretch>
            <a:fillRect/>
          </a:stretch>
        </p:blipFill>
        <p:spPr>
          <a:xfrm>
            <a:off x="7978833" y="2593684"/>
            <a:ext cx="578462" cy="1440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2.5"/>
                                          </p:val>
                                        </p:tav>
                                        <p:tav tm="100000">
                                          <p:val>
                                            <p:strVal val="#ppt_w"/>
                                          </p:val>
                                        </p:tav>
                                      </p:tavLst>
                                    </p:anim>
                                    <p:anim calcmode="lin" valueType="num">
                                      <p:cBhvr>
                                        <p:cTn id="13" dur="500" fill="hold"/>
                                        <p:tgtEl>
                                          <p:spTgt spid="15"/>
                                        </p:tgtEl>
                                        <p:attrNameLst>
                                          <p:attrName>ppt_h</p:attrName>
                                        </p:attrNameLst>
                                      </p:cBhvr>
                                      <p:tavLst>
                                        <p:tav tm="0">
                                          <p:val>
                                            <p:strVal val="#ppt_h*0.01"/>
                                          </p:val>
                                        </p:tav>
                                        <p:tav tm="100000">
                                          <p:val>
                                            <p:strVal val="#ppt_h"/>
                                          </p:val>
                                        </p:tav>
                                      </p:tavLst>
                                    </p:anim>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h+1"/>
                                          </p:val>
                                        </p:tav>
                                        <p:tav tm="100000">
                                          <p:val>
                                            <p:strVal val="#ppt_y"/>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lide(fromBottom)">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dissolv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7" grpId="0" animBg="1"/>
      <p:bldP spid="18" grpId="0"/>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111" y="2625646"/>
            <a:ext cx="5543900" cy="861774"/>
          </a:xfrm>
          <a:prstGeom prst="rect">
            <a:avLst/>
          </a:prstGeom>
          <a:solidFill>
            <a:schemeClr val="bg1">
              <a:alpha val="90000"/>
            </a:schemeClr>
          </a:solidFill>
        </p:spPr>
        <p:txBody>
          <a:bodyPr wrap="square" rtlCol="0">
            <a:spAutoFit/>
          </a:bodyPr>
          <a:lstStyle/>
          <a:p>
            <a:r>
              <a:rPr lang="en-US" sz="2500" dirty="0" smtClean="0">
                <a:latin typeface="Avenir Light"/>
                <a:cs typeface="Avenir Light"/>
              </a:rPr>
              <a:t>Who is the worst </a:t>
            </a:r>
            <a:r>
              <a:rPr lang="en-US" sz="2500" b="1" u="sng" dirty="0" smtClean="0">
                <a:latin typeface="Avenir Light"/>
                <a:cs typeface="Avenir Light"/>
              </a:rPr>
              <a:t>boss</a:t>
            </a:r>
            <a:r>
              <a:rPr lang="en-US" sz="2500" dirty="0" smtClean="0">
                <a:latin typeface="Avenir Light"/>
                <a:cs typeface="Avenir Light"/>
              </a:rPr>
              <a:t> you ever had? </a:t>
            </a:r>
          </a:p>
          <a:p>
            <a:r>
              <a:rPr lang="en-US" sz="2500" dirty="0" smtClean="0">
                <a:latin typeface="Avenir Light"/>
                <a:cs typeface="Avenir Light"/>
              </a:rPr>
              <a:t>What </a:t>
            </a:r>
            <a:r>
              <a:rPr lang="en-US" sz="2500" b="1" u="sng" dirty="0" smtClean="0">
                <a:latin typeface="Avenir Light"/>
                <a:cs typeface="Avenir Light"/>
              </a:rPr>
              <a:t>motivates</a:t>
            </a:r>
            <a:r>
              <a:rPr lang="en-US" sz="2500" dirty="0" smtClean="0">
                <a:latin typeface="Avenir Light"/>
                <a:cs typeface="Avenir Light"/>
              </a:rPr>
              <a:t> you to study/work?</a:t>
            </a:r>
            <a:endParaRPr lang="en-US" sz="2500" dirty="0">
              <a:latin typeface="Avenir Light"/>
              <a:cs typeface="Avenir Light"/>
            </a:endParaRPr>
          </a:p>
        </p:txBody>
      </p:sp>
      <p:sp>
        <p:nvSpPr>
          <p:cNvPr id="7" name="Freeform 6"/>
          <p:cNvSpPr/>
          <p:nvPr/>
        </p:nvSpPr>
        <p:spPr>
          <a:xfrm>
            <a:off x="2849191" y="1647464"/>
            <a:ext cx="1201465" cy="1046826"/>
          </a:xfrm>
          <a:custGeom>
            <a:avLst/>
            <a:gdLst>
              <a:gd name="connsiteX0" fmla="*/ 171638 w 1201465"/>
              <a:gd name="connsiteY0" fmla="*/ 1046826 h 1046826"/>
              <a:gd name="connsiteX1" fmla="*/ 171638 w 1201465"/>
              <a:gd name="connsiteY1" fmla="*/ 343221 h 1046826"/>
              <a:gd name="connsiteX2" fmla="*/ 1201465 w 1201465"/>
              <a:gd name="connsiteY2" fmla="*/ 0 h 1046826"/>
            </a:gdLst>
            <a:ahLst/>
            <a:cxnLst>
              <a:cxn ang="0">
                <a:pos x="connsiteX0" y="connsiteY0"/>
              </a:cxn>
              <a:cxn ang="0">
                <a:pos x="connsiteX1" y="connsiteY1"/>
              </a:cxn>
              <a:cxn ang="0">
                <a:pos x="connsiteX2" y="connsiteY2"/>
              </a:cxn>
            </a:cxnLst>
            <a:rect l="l" t="t" r="r" b="b"/>
            <a:pathLst>
              <a:path w="1201465" h="1046826">
                <a:moveTo>
                  <a:pt x="171638" y="1046826"/>
                </a:moveTo>
                <a:cubicBezTo>
                  <a:pt x="85819" y="782259"/>
                  <a:pt x="0" y="517692"/>
                  <a:pt x="171638" y="343221"/>
                </a:cubicBezTo>
                <a:cubicBezTo>
                  <a:pt x="343276" y="168750"/>
                  <a:pt x="1201465" y="0"/>
                  <a:pt x="1201465" y="0"/>
                </a:cubicBezTo>
              </a:path>
            </a:pathLst>
          </a:cu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21102164">
            <a:off x="4132297" y="989204"/>
            <a:ext cx="4591792" cy="1169551"/>
          </a:xfrm>
          <a:prstGeom prst="rect">
            <a:avLst/>
          </a:prstGeom>
          <a:noFill/>
        </p:spPr>
        <p:txBody>
          <a:bodyPr wrap="square" rtlCol="0">
            <a:spAutoFit/>
          </a:bodyPr>
          <a:lstStyle/>
          <a:p>
            <a:r>
              <a:rPr lang="en-US" sz="3500" dirty="0" smtClean="0">
                <a:latin typeface="DK Lemon Yellow Sun"/>
                <a:cs typeface="DK Lemon Yellow Sun"/>
              </a:rPr>
              <a:t>How should we relate to our superiors? </a:t>
            </a:r>
            <a:endParaRPr lang="en-US" sz="3500" dirty="0">
              <a:latin typeface="DK Lemon Yellow Sun"/>
              <a:cs typeface="DK Lemon Yellow Sun"/>
            </a:endParaRPr>
          </a:p>
        </p:txBody>
      </p:sp>
      <p:sp>
        <p:nvSpPr>
          <p:cNvPr id="9" name="Freeform 8"/>
          <p:cNvSpPr/>
          <p:nvPr/>
        </p:nvSpPr>
        <p:spPr>
          <a:xfrm>
            <a:off x="663666" y="1184115"/>
            <a:ext cx="1344495" cy="1939203"/>
          </a:xfrm>
          <a:custGeom>
            <a:avLst/>
            <a:gdLst>
              <a:gd name="connsiteX0" fmla="*/ 1344495 w 1344495"/>
              <a:gd name="connsiteY0" fmla="*/ 1939203 h 1939203"/>
              <a:gd name="connsiteX1" fmla="*/ 125868 w 1344495"/>
              <a:gd name="connsiteY1" fmla="*/ 634960 h 1939203"/>
              <a:gd name="connsiteX2" fmla="*/ 589289 w 1344495"/>
              <a:gd name="connsiteY2" fmla="*/ 0 h 1939203"/>
            </a:gdLst>
            <a:ahLst/>
            <a:cxnLst>
              <a:cxn ang="0">
                <a:pos x="connsiteX0" y="connsiteY0"/>
              </a:cxn>
              <a:cxn ang="0">
                <a:pos x="connsiteX1" y="connsiteY1"/>
              </a:cxn>
              <a:cxn ang="0">
                <a:pos x="connsiteX2" y="connsiteY2"/>
              </a:cxn>
            </a:cxnLst>
            <a:rect l="l" t="t" r="r" b="b"/>
            <a:pathLst>
              <a:path w="1344495" h="1939203">
                <a:moveTo>
                  <a:pt x="1344495" y="1939203"/>
                </a:moveTo>
                <a:cubicBezTo>
                  <a:pt x="798115" y="1448682"/>
                  <a:pt x="251736" y="958161"/>
                  <a:pt x="125868" y="634960"/>
                </a:cubicBezTo>
                <a:cubicBezTo>
                  <a:pt x="0" y="311760"/>
                  <a:pt x="589289" y="0"/>
                  <a:pt x="589289" y="0"/>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rot="21314093">
            <a:off x="1286245" y="454921"/>
            <a:ext cx="7369864" cy="677108"/>
          </a:xfrm>
          <a:prstGeom prst="rect">
            <a:avLst/>
          </a:prstGeom>
          <a:noFill/>
        </p:spPr>
        <p:txBody>
          <a:bodyPr wrap="square" rtlCol="0">
            <a:spAutoFit/>
          </a:bodyPr>
          <a:lstStyle/>
          <a:p>
            <a:r>
              <a:rPr lang="en-US" sz="3800" b="1" dirty="0">
                <a:latin typeface="DK Lemon Yellow Sun"/>
                <a:cs typeface="DK Lemon Yellow Sun"/>
              </a:rPr>
              <a:t>Why </a:t>
            </a:r>
            <a:r>
              <a:rPr lang="en-US" sz="3800" b="1" dirty="0" smtClean="0">
                <a:latin typeface="DK Lemon Yellow Sun"/>
                <a:cs typeface="DK Lemon Yellow Sun"/>
              </a:rPr>
              <a:t>should we work/study??</a:t>
            </a:r>
            <a:endParaRPr lang="en-US" sz="3800" b="1" dirty="0">
              <a:latin typeface="DK Lemon Yellow Sun"/>
              <a:cs typeface="DK Lemon Yellow Su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nimBg="1"/>
      <p:bldP spid="7" grpId="0" animBg="1"/>
      <p:bldP spid="8"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0" y="1844997"/>
            <a:ext cx="9180000" cy="5040000"/>
          </a:xfrm>
          <a:prstGeom prst="rect">
            <a:avLst/>
          </a:prstGeom>
        </p:spPr>
      </p:pic>
      <p:sp>
        <p:nvSpPr>
          <p:cNvPr id="7" name="TextBox 6"/>
          <p:cNvSpPr txBox="1"/>
          <p:nvPr/>
        </p:nvSpPr>
        <p:spPr>
          <a:xfrm>
            <a:off x="1417337" y="1976341"/>
            <a:ext cx="6424184" cy="830997"/>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a:t>
            </a:r>
            <a:r>
              <a:rPr lang="en-US" sz="2400" u="sng" dirty="0" smtClean="0">
                <a:latin typeface="Avenir Book"/>
                <a:cs typeface="Avenir Book"/>
              </a:rPr>
              <a:t>sincerity of heart</a:t>
            </a:r>
            <a:r>
              <a:rPr lang="en-US" sz="2400" dirty="0" smtClean="0">
                <a:latin typeface="Avenir Book"/>
                <a:cs typeface="Avenir Book"/>
              </a:rPr>
              <a:t>, </a:t>
            </a:r>
            <a:r>
              <a:rPr lang="en-US" sz="2400" u="sng" dirty="0" smtClean="0">
                <a:latin typeface="Avenir Book"/>
                <a:cs typeface="Avenir Book"/>
              </a:rPr>
              <a:t>fearing the Lord.</a:t>
            </a:r>
            <a:r>
              <a:rPr lang="en-US" sz="2400" dirty="0" smtClean="0">
                <a:latin typeface="Avenir Book"/>
                <a:cs typeface="Avenir Book"/>
              </a:rPr>
              <a:t> </a:t>
            </a:r>
          </a:p>
        </p:txBody>
      </p:sp>
      <p:sp>
        <p:nvSpPr>
          <p:cNvPr id="5" name="TextBox 4"/>
          <p:cNvSpPr txBox="1"/>
          <p:nvPr/>
        </p:nvSpPr>
        <p:spPr>
          <a:xfrm>
            <a:off x="-875352" y="0"/>
            <a:ext cx="8697911" cy="2000548"/>
          </a:xfrm>
          <a:prstGeom prst="rect">
            <a:avLst/>
          </a:prstGeom>
          <a:noFill/>
        </p:spPr>
        <p:txBody>
          <a:bodyPr wrap="square" rtlCol="0">
            <a:spAutoFit/>
          </a:bodyPr>
          <a:lstStyle/>
          <a:p>
            <a:pPr algn="ctr"/>
            <a:r>
              <a:rPr lang="en-US" sz="3500" cap="all" dirty="0" smtClean="0">
                <a:latin typeface="Avenir Book"/>
                <a:cs typeface="Avenir Book"/>
              </a:rPr>
              <a:t>Obey in </a:t>
            </a:r>
            <a:r>
              <a:rPr lang="en-US" sz="3500" b="1" cap="all" dirty="0" smtClean="0">
                <a:latin typeface="Avenir Book"/>
                <a:cs typeface="Avenir Book"/>
              </a:rPr>
              <a:t>GENIUNE </a:t>
            </a:r>
          </a:p>
          <a:p>
            <a:pPr algn="ctr"/>
            <a:r>
              <a:rPr lang="en-US" sz="3500" b="1" cap="all" dirty="0" smtClean="0">
                <a:latin typeface="Avenir Book"/>
                <a:cs typeface="Avenir Book"/>
              </a:rPr>
              <a:t>WILLINGNESS out of a</a:t>
            </a:r>
            <a:endParaRPr lang="en-US" sz="3500" cap="all" dirty="0" smtClean="0">
              <a:latin typeface="Avenir Book"/>
              <a:cs typeface="Avenir Book"/>
            </a:endParaRPr>
          </a:p>
          <a:p>
            <a:pPr algn="ctr"/>
            <a:r>
              <a:rPr lang="en-US" sz="5400" b="1" cap="all" dirty="0" smtClean="0">
                <a:latin typeface="Avenir Book"/>
                <a:cs typeface="Avenir Book"/>
              </a:rPr>
              <a:t>fear of THE LORD</a:t>
            </a:r>
            <a:endParaRPr lang="en-US" sz="5400" b="1" cap="all" dirty="0">
              <a:latin typeface="Avenir Book"/>
              <a:cs typeface="Avenir Book"/>
            </a:endParaRPr>
          </a:p>
        </p:txBody>
      </p:sp>
      <p:sp>
        <p:nvSpPr>
          <p:cNvPr id="17" name="Freeform 16"/>
          <p:cNvSpPr/>
          <p:nvPr/>
        </p:nvSpPr>
        <p:spPr>
          <a:xfrm>
            <a:off x="6402087" y="2762935"/>
            <a:ext cx="0" cy="531994"/>
          </a:xfrm>
          <a:custGeom>
            <a:avLst/>
            <a:gdLst>
              <a:gd name="connsiteX0" fmla="*/ 0 w 0"/>
              <a:gd name="connsiteY0" fmla="*/ 0 h 531994"/>
              <a:gd name="connsiteX1" fmla="*/ 0 w 0"/>
              <a:gd name="connsiteY1" fmla="*/ 531994 h 531994"/>
            </a:gdLst>
            <a:ahLst/>
            <a:cxnLst>
              <a:cxn ang="0">
                <a:pos x="connsiteX0" y="connsiteY0"/>
              </a:cxn>
              <a:cxn ang="0">
                <a:pos x="connsiteX1" y="connsiteY1"/>
              </a:cxn>
            </a:cxnLst>
            <a:rect l="l" t="t" r="r" b="b"/>
            <a:pathLst>
              <a:path h="531994">
                <a:moveTo>
                  <a:pt x="0" y="0"/>
                </a:moveTo>
                <a:lnTo>
                  <a:pt x="0" y="531994"/>
                </a:lnTo>
              </a:path>
            </a:pathLst>
          </a:cu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rot="188897">
            <a:off x="2897353" y="3179890"/>
            <a:ext cx="6448564" cy="1107996"/>
          </a:xfrm>
          <a:prstGeom prst="rect">
            <a:avLst/>
          </a:prstGeom>
          <a:noFill/>
        </p:spPr>
        <p:txBody>
          <a:bodyPr wrap="square" rtlCol="0">
            <a:spAutoFit/>
          </a:bodyPr>
          <a:lstStyle/>
          <a:p>
            <a:pPr algn="ctr"/>
            <a:r>
              <a:rPr lang="en-US" sz="2200" dirty="0" smtClean="0">
                <a:solidFill>
                  <a:srgbClr val="FFFFFF"/>
                </a:solidFill>
                <a:latin typeface="DK Lemon Yellow Sun"/>
                <a:cs typeface="DK Lemon Yellow Sun"/>
              </a:rPr>
              <a:t>Col 3:24-25 </a:t>
            </a:r>
          </a:p>
          <a:p>
            <a:pPr algn="ctr"/>
            <a:r>
              <a:rPr lang="en-US" sz="2200" dirty="0" smtClean="0">
                <a:solidFill>
                  <a:srgbClr val="FFFFFF"/>
                </a:solidFill>
                <a:latin typeface="DK Lemon Yellow Sun"/>
                <a:cs typeface="DK Lemon Yellow Sun"/>
              </a:rPr>
              <a:t>Paul gives specific truths about who the Lord is… </a:t>
            </a:r>
          </a:p>
          <a:p>
            <a:pPr algn="ctr"/>
            <a:r>
              <a:rPr lang="en-US" sz="2200" dirty="0" smtClean="0">
                <a:solidFill>
                  <a:srgbClr val="FFFFFF"/>
                </a:solidFill>
                <a:latin typeface="DK Lemon Yellow Sun"/>
                <a:cs typeface="DK Lemon Yellow Sun"/>
              </a:rPr>
              <a:t>That motivates servants to fear him, not man</a:t>
            </a:r>
            <a:endParaRPr lang="en-US" dirty="0">
              <a:solidFill>
                <a:srgbClr val="FFFFFF"/>
              </a:solidFill>
              <a:latin typeface="DK Lemon Yellow Sun"/>
              <a:cs typeface="DK Lemon Yellow Sun"/>
            </a:endParaRPr>
          </a:p>
        </p:txBody>
      </p:sp>
      <p:sp>
        <p:nvSpPr>
          <p:cNvPr id="24" name="TextBox 23"/>
          <p:cNvSpPr txBox="1"/>
          <p:nvPr/>
        </p:nvSpPr>
        <p:spPr>
          <a:xfrm rot="207487">
            <a:off x="688732" y="4245141"/>
            <a:ext cx="8049515" cy="369332"/>
          </a:xfrm>
          <a:prstGeom prst="rect">
            <a:avLst/>
          </a:prstGeom>
          <a:solidFill>
            <a:schemeClr val="bg1">
              <a:alpha val="61000"/>
            </a:schemeClr>
          </a:solidFill>
          <a:ln>
            <a:solidFill>
              <a:srgbClr val="FFFFFF"/>
            </a:solidFill>
          </a:ln>
        </p:spPr>
        <p:txBody>
          <a:bodyPr wrap="square" rtlCol="0">
            <a:spAutoFit/>
          </a:bodyPr>
          <a:lstStyle/>
          <a:p>
            <a:r>
              <a:rPr lang="en-US" dirty="0">
                <a:solidFill>
                  <a:srgbClr val="0D0D0D"/>
                </a:solidFill>
                <a:latin typeface="Avenir Book"/>
                <a:cs typeface="Avenir Book"/>
              </a:rPr>
              <a:t>It is from the Lord that</a:t>
            </a:r>
            <a:r>
              <a:rPr lang="en-US" dirty="0" smtClean="0">
                <a:solidFill>
                  <a:srgbClr val="0D0D0D"/>
                </a:solidFill>
                <a:latin typeface="Avenir Book"/>
                <a:cs typeface="Avenir Book"/>
              </a:rPr>
              <a:t> servants </a:t>
            </a:r>
            <a:r>
              <a:rPr lang="en-US" dirty="0">
                <a:solidFill>
                  <a:srgbClr val="0D0D0D"/>
                </a:solidFill>
                <a:latin typeface="Avenir Book"/>
                <a:cs typeface="Avenir Book"/>
              </a:rPr>
              <a:t>will receive an inheritance as reward (v 24a). </a:t>
            </a:r>
          </a:p>
        </p:txBody>
      </p:sp>
      <p:sp>
        <p:nvSpPr>
          <p:cNvPr id="25" name="TextBox 24"/>
          <p:cNvSpPr txBox="1"/>
          <p:nvPr/>
        </p:nvSpPr>
        <p:spPr>
          <a:xfrm rot="213646">
            <a:off x="841132" y="4635869"/>
            <a:ext cx="5114698" cy="369332"/>
          </a:xfrm>
          <a:prstGeom prst="rect">
            <a:avLst/>
          </a:prstGeom>
          <a:solidFill>
            <a:schemeClr val="bg1">
              <a:alpha val="61000"/>
            </a:schemeClr>
          </a:solidFill>
          <a:ln>
            <a:solidFill>
              <a:srgbClr val="FFFFFF"/>
            </a:solidFill>
          </a:ln>
        </p:spPr>
        <p:txBody>
          <a:bodyPr wrap="square" rtlCol="0">
            <a:spAutoFit/>
          </a:bodyPr>
          <a:lstStyle/>
          <a:p>
            <a:r>
              <a:rPr lang="en-US" dirty="0">
                <a:solidFill>
                  <a:srgbClr val="404040"/>
                </a:solidFill>
                <a:latin typeface="Avenir Book"/>
                <a:cs typeface="Avenir Book"/>
              </a:rPr>
              <a:t>It is the Lord Christ that they are serving. (v24b) </a:t>
            </a:r>
          </a:p>
        </p:txBody>
      </p:sp>
      <p:sp>
        <p:nvSpPr>
          <p:cNvPr id="26" name="TextBox 25"/>
          <p:cNvSpPr txBox="1"/>
          <p:nvPr/>
        </p:nvSpPr>
        <p:spPr>
          <a:xfrm>
            <a:off x="2574724" y="5145650"/>
            <a:ext cx="5526577" cy="646331"/>
          </a:xfrm>
          <a:prstGeom prst="rect">
            <a:avLst/>
          </a:prstGeom>
          <a:solidFill>
            <a:schemeClr val="bg1">
              <a:alpha val="61000"/>
            </a:schemeClr>
          </a:solidFill>
          <a:ln>
            <a:solidFill>
              <a:srgbClr val="FFFFFF"/>
            </a:solidFill>
          </a:ln>
        </p:spPr>
        <p:txBody>
          <a:bodyPr wrap="square" rtlCol="0">
            <a:spAutoFit/>
          </a:bodyPr>
          <a:lstStyle/>
          <a:p>
            <a:r>
              <a:rPr lang="en-US" dirty="0">
                <a:solidFill>
                  <a:srgbClr val="0D0D0D"/>
                </a:solidFill>
                <a:latin typeface="Avenir Book"/>
                <a:cs typeface="Avenir Book"/>
              </a:rPr>
              <a:t>And it is the Lord who will pay back unto the master</a:t>
            </a:r>
            <a:r>
              <a:rPr lang="en-US" dirty="0" smtClean="0">
                <a:solidFill>
                  <a:srgbClr val="0D0D0D"/>
                </a:solidFill>
                <a:latin typeface="Avenir Book"/>
                <a:cs typeface="Avenir Book"/>
              </a:rPr>
              <a:t> </a:t>
            </a:r>
          </a:p>
          <a:p>
            <a:r>
              <a:rPr lang="en-US" dirty="0" smtClean="0">
                <a:solidFill>
                  <a:srgbClr val="0D0D0D"/>
                </a:solidFill>
                <a:latin typeface="Avenir Book"/>
                <a:cs typeface="Avenir Book"/>
              </a:rPr>
              <a:t>the </a:t>
            </a:r>
            <a:r>
              <a:rPr lang="en-US" dirty="0">
                <a:solidFill>
                  <a:srgbClr val="0D0D0D"/>
                </a:solidFill>
                <a:latin typeface="Avenir Book"/>
                <a:cs typeface="Avenir Book"/>
              </a:rPr>
              <a:t>wrong done to the servants. (v25) </a:t>
            </a:r>
          </a:p>
        </p:txBody>
      </p:sp>
      <p:pic>
        <p:nvPicPr>
          <p:cNvPr id="27" name="Picture 26"/>
          <p:cNvPicPr>
            <a:picLocks noChangeAspect="1"/>
          </p:cNvPicPr>
          <p:nvPr/>
        </p:nvPicPr>
        <p:blipFill>
          <a:blip r:embed="rId4">
            <a:duotone>
              <a:schemeClr val="bg1"/>
              <a:srgbClr val="FFF1C1"/>
            </a:duotone>
          </a:blip>
          <a:stretch>
            <a:fillRect/>
          </a:stretch>
        </p:blipFill>
        <p:spPr>
          <a:xfrm flipH="1">
            <a:off x="7568360" y="5071981"/>
            <a:ext cx="1440000" cy="1440000"/>
          </a:xfrm>
          <a:prstGeom prst="rect">
            <a:avLst/>
          </a:prstGeom>
        </p:spPr>
      </p:pic>
      <p:pic>
        <p:nvPicPr>
          <p:cNvPr id="28" name="Picture 27"/>
          <p:cNvPicPr>
            <a:picLocks noChangeAspect="1"/>
          </p:cNvPicPr>
          <p:nvPr/>
        </p:nvPicPr>
        <p:blipFill>
          <a:blip r:embed="rId5" cstate="screen">
            <a:duotone>
              <a:schemeClr val="bg1"/>
              <a:srgbClr val="FFF1C1"/>
            </a:duotone>
            <a:extLst>
              <a:ext uri="{28A0092B-C50C-407E-A947-70E740481C1C}">
                <a14:useLocalDpi xmlns:a14="http://schemas.microsoft.com/office/drawing/2010/main"/>
              </a:ext>
            </a:extLst>
          </a:blip>
          <a:stretch>
            <a:fillRect/>
          </a:stretch>
        </p:blipFill>
        <p:spPr>
          <a:xfrm rot="322619">
            <a:off x="2050298" y="2841504"/>
            <a:ext cx="1440000" cy="1440000"/>
          </a:xfrm>
          <a:prstGeom prst="rect">
            <a:avLst/>
          </a:prstGeom>
        </p:spPr>
      </p:pic>
      <p:sp>
        <p:nvSpPr>
          <p:cNvPr id="30" name="Rounded Rectangular Callout 29"/>
          <p:cNvSpPr/>
          <p:nvPr/>
        </p:nvSpPr>
        <p:spPr>
          <a:xfrm>
            <a:off x="588211" y="4319547"/>
            <a:ext cx="6116075" cy="1074718"/>
          </a:xfrm>
          <a:prstGeom prst="wedgeRoundRectCallout">
            <a:avLst>
              <a:gd name="adj1" fmla="val 72957"/>
              <a:gd name="adj2" fmla="val 44274"/>
              <a:gd name="adj3" fmla="val 16667"/>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latin typeface="DK Lemon Yellow Sun"/>
                <a:cs typeface="DK Lemon Yellow Sun"/>
              </a:rPr>
              <a:t>PAUL ASCRIBES TRUE/REAL POWER TO BOTH REWARD AND PUNISH UNTO THE LORD, NOT MAN! </a:t>
            </a:r>
            <a:endParaRPr lang="en-US" sz="2400" b="1" dirty="0">
              <a:solidFill>
                <a:srgbClr val="800000"/>
              </a:solidFill>
              <a:latin typeface="DK Lemon Yellow Sun"/>
              <a:cs typeface="DK Lemon Yellow Sun"/>
            </a:endParaRPr>
          </a:p>
        </p:txBody>
      </p:sp>
      <p:sp>
        <p:nvSpPr>
          <p:cNvPr id="31" name="Rounded Rectangular Callout 30"/>
          <p:cNvSpPr/>
          <p:nvPr/>
        </p:nvSpPr>
        <p:spPr>
          <a:xfrm>
            <a:off x="1956670" y="5437263"/>
            <a:ext cx="4747616" cy="1074718"/>
          </a:xfrm>
          <a:prstGeom prst="wedgeRoundRectCallout">
            <a:avLst>
              <a:gd name="adj1" fmla="val 76211"/>
              <a:gd name="adj2" fmla="val -43550"/>
              <a:gd name="adj3" fmla="val 16667"/>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800000"/>
                </a:solidFill>
                <a:latin typeface="DK Lemon Yellow Sun"/>
                <a:cs typeface="DK Lemon Yellow Sun"/>
              </a:rPr>
              <a:t>Hence servants are to fear the Lord alone </a:t>
            </a:r>
          </a:p>
          <a:p>
            <a:pPr algn="ctr"/>
            <a:r>
              <a:rPr lang="en-US" sz="2400" dirty="0" smtClean="0">
                <a:solidFill>
                  <a:srgbClr val="800000"/>
                </a:solidFill>
                <a:latin typeface="DK Lemon Yellow Sun"/>
                <a:cs typeface="DK Lemon Yellow Sun"/>
              </a:rPr>
              <a:t>(the only appropriate response)</a:t>
            </a:r>
            <a:endParaRPr lang="en-US" sz="2400" dirty="0">
              <a:solidFill>
                <a:srgbClr val="800000"/>
              </a:solidFill>
              <a:latin typeface="DK Lemon Yellow Sun"/>
              <a:cs typeface="DK Lemon Yellow Su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0"/>
                            </p:stCondLst>
                            <p:childTnLst>
                              <p:par>
                                <p:cTn id="29" presetID="58" presetClass="entr" presetSubtype="0" accel="10000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strVal val="#ppt_w*2.5"/>
                                          </p:val>
                                        </p:tav>
                                        <p:tav tm="100000">
                                          <p:val>
                                            <p:strVal val="#ppt_w"/>
                                          </p:val>
                                        </p:tav>
                                      </p:tavLst>
                                    </p:anim>
                                    <p:anim calcmode="lin" valueType="num">
                                      <p:cBhvr>
                                        <p:cTn id="32" dur="500" fill="hold"/>
                                        <p:tgtEl>
                                          <p:spTgt spid="27"/>
                                        </p:tgtEl>
                                        <p:attrNameLst>
                                          <p:attrName>ppt_h</p:attrName>
                                        </p:attrNameLst>
                                      </p:cBhvr>
                                      <p:tavLst>
                                        <p:tav tm="0">
                                          <p:val>
                                            <p:strVal val="#ppt_h*0.01"/>
                                          </p:val>
                                        </p:tav>
                                        <p:tav tm="100000">
                                          <p:val>
                                            <p:strVal val="#ppt_h"/>
                                          </p:val>
                                        </p:tav>
                                      </p:tavLst>
                                    </p:anim>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h+1"/>
                                          </p:val>
                                        </p:tav>
                                        <p:tav tm="100000">
                                          <p:val>
                                            <p:strVal val="#ppt_y"/>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5" grpId="0" animBg="1"/>
      <p:bldP spid="26"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0" y="1844997"/>
            <a:ext cx="9180000" cy="5040000"/>
          </a:xfrm>
          <a:prstGeom prst="rect">
            <a:avLst/>
          </a:prstGeom>
        </p:spPr>
      </p:pic>
      <p:sp>
        <p:nvSpPr>
          <p:cNvPr id="7" name="TextBox 6"/>
          <p:cNvSpPr txBox="1"/>
          <p:nvPr/>
        </p:nvSpPr>
        <p:spPr>
          <a:xfrm>
            <a:off x="1417337" y="1976341"/>
            <a:ext cx="6424184" cy="830997"/>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a:t>
            </a:r>
            <a:r>
              <a:rPr lang="en-US" sz="2400" u="sng" dirty="0" smtClean="0">
                <a:latin typeface="Avenir Book"/>
                <a:cs typeface="Avenir Book"/>
              </a:rPr>
              <a:t>sincerity of heart</a:t>
            </a:r>
            <a:r>
              <a:rPr lang="en-US" sz="2400" dirty="0" smtClean="0">
                <a:latin typeface="Avenir Book"/>
                <a:cs typeface="Avenir Book"/>
              </a:rPr>
              <a:t>, </a:t>
            </a:r>
            <a:r>
              <a:rPr lang="en-US" sz="2400" u="sng" dirty="0" smtClean="0">
                <a:latin typeface="Avenir Book"/>
                <a:cs typeface="Avenir Book"/>
              </a:rPr>
              <a:t>fearing the Lord.</a:t>
            </a:r>
            <a:r>
              <a:rPr lang="en-US" sz="2400" dirty="0" smtClean="0">
                <a:latin typeface="Avenir Book"/>
                <a:cs typeface="Avenir Book"/>
              </a:rPr>
              <a:t> </a:t>
            </a:r>
          </a:p>
        </p:txBody>
      </p:sp>
      <p:sp>
        <p:nvSpPr>
          <p:cNvPr id="5" name="TextBox 4"/>
          <p:cNvSpPr txBox="1"/>
          <p:nvPr/>
        </p:nvSpPr>
        <p:spPr>
          <a:xfrm>
            <a:off x="-875352" y="0"/>
            <a:ext cx="8697911" cy="2000548"/>
          </a:xfrm>
          <a:prstGeom prst="rect">
            <a:avLst/>
          </a:prstGeom>
          <a:noFill/>
        </p:spPr>
        <p:txBody>
          <a:bodyPr wrap="square" rtlCol="0">
            <a:spAutoFit/>
          </a:bodyPr>
          <a:lstStyle/>
          <a:p>
            <a:pPr algn="ctr"/>
            <a:r>
              <a:rPr lang="en-US" sz="3500" cap="all" dirty="0" smtClean="0">
                <a:latin typeface="Avenir Book"/>
                <a:cs typeface="Avenir Book"/>
              </a:rPr>
              <a:t>Obey in </a:t>
            </a:r>
            <a:r>
              <a:rPr lang="en-US" sz="3500" b="1" cap="all" dirty="0" smtClean="0">
                <a:latin typeface="Avenir Book"/>
                <a:cs typeface="Avenir Book"/>
              </a:rPr>
              <a:t>GENIUNE </a:t>
            </a:r>
          </a:p>
          <a:p>
            <a:pPr algn="ctr"/>
            <a:r>
              <a:rPr lang="en-US" sz="3500" b="1" cap="all" dirty="0" smtClean="0">
                <a:latin typeface="Avenir Book"/>
                <a:cs typeface="Avenir Book"/>
              </a:rPr>
              <a:t>WILLINGNESS out of a</a:t>
            </a:r>
            <a:endParaRPr lang="en-US" sz="3500" cap="all" dirty="0" smtClean="0">
              <a:latin typeface="Avenir Book"/>
              <a:cs typeface="Avenir Book"/>
            </a:endParaRPr>
          </a:p>
          <a:p>
            <a:pPr algn="ctr"/>
            <a:r>
              <a:rPr lang="en-US" sz="5400" b="1" cap="all" dirty="0" smtClean="0">
                <a:latin typeface="Avenir Book"/>
                <a:cs typeface="Avenir Book"/>
              </a:rPr>
              <a:t>fear of THE LORD</a:t>
            </a:r>
            <a:endParaRPr lang="en-US" sz="5400" b="1" cap="all" dirty="0">
              <a:latin typeface="Avenir Book"/>
              <a:cs typeface="Avenir Book"/>
            </a:endParaRPr>
          </a:p>
        </p:txBody>
      </p:sp>
      <p:pic>
        <p:nvPicPr>
          <p:cNvPr id="27" name="Picture 26"/>
          <p:cNvPicPr>
            <a:picLocks noChangeAspect="1"/>
          </p:cNvPicPr>
          <p:nvPr/>
        </p:nvPicPr>
        <p:blipFill>
          <a:blip r:embed="rId4">
            <a:duotone>
              <a:schemeClr val="bg1"/>
              <a:srgbClr val="FFF1C1"/>
            </a:duotone>
          </a:blip>
          <a:stretch>
            <a:fillRect/>
          </a:stretch>
        </p:blipFill>
        <p:spPr>
          <a:xfrm flipH="1">
            <a:off x="7568360" y="5071981"/>
            <a:ext cx="1440000" cy="1440000"/>
          </a:xfrm>
          <a:prstGeom prst="rect">
            <a:avLst/>
          </a:prstGeom>
        </p:spPr>
      </p:pic>
      <p:sp>
        <p:nvSpPr>
          <p:cNvPr id="15" name="Rounded Rectangular Callout 14"/>
          <p:cNvSpPr/>
          <p:nvPr/>
        </p:nvSpPr>
        <p:spPr>
          <a:xfrm>
            <a:off x="280737" y="2934550"/>
            <a:ext cx="8099598" cy="1979207"/>
          </a:xfrm>
          <a:prstGeom prst="wedgeRoundRectCallout">
            <a:avLst>
              <a:gd name="adj1" fmla="val 54730"/>
              <a:gd name="adj2" fmla="val 72020"/>
              <a:gd name="adj3" fmla="val 16667"/>
            </a:avLst>
          </a:prstGeom>
          <a:solidFill>
            <a:schemeClr val="tx1">
              <a:alpha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cap="all" dirty="0" smtClean="0">
                <a:solidFill>
                  <a:schemeClr val="bg1"/>
                </a:solidFill>
                <a:latin typeface="DK Lemon Yellow Sun"/>
                <a:cs typeface="DK Lemon Yellow Sun"/>
              </a:rPr>
              <a:t>At the end of the day…</a:t>
            </a:r>
          </a:p>
          <a:p>
            <a:pPr algn="ctr"/>
            <a:r>
              <a:rPr lang="en-US" sz="3000" cap="all" dirty="0" smtClean="0">
                <a:solidFill>
                  <a:schemeClr val="bg1"/>
                </a:solidFill>
                <a:latin typeface="DK Lemon Yellow Sun"/>
                <a:cs typeface="DK Lemon Yellow Sun"/>
              </a:rPr>
              <a:t>do we know who the Lord is &amp; </a:t>
            </a:r>
          </a:p>
          <a:p>
            <a:pPr algn="ctr"/>
            <a:r>
              <a:rPr lang="en-US" sz="3000" cap="all" dirty="0" smtClean="0">
                <a:solidFill>
                  <a:schemeClr val="bg1"/>
                </a:solidFill>
                <a:latin typeface="DK Lemon Yellow Sun"/>
                <a:cs typeface="DK Lemon Yellow Sun"/>
              </a:rPr>
              <a:t>do we thus love Him and fear Him </a:t>
            </a:r>
          </a:p>
          <a:p>
            <a:pPr algn="ctr"/>
            <a:r>
              <a:rPr lang="en-US" sz="3000" cap="all" dirty="0" smtClean="0">
                <a:solidFill>
                  <a:schemeClr val="bg1"/>
                </a:solidFill>
                <a:latin typeface="DK Lemon Yellow Sun"/>
                <a:cs typeface="DK Lemon Yellow Sun"/>
              </a:rPr>
              <a:t>MORE THAN we fear man? </a:t>
            </a:r>
          </a:p>
        </p:txBody>
      </p:sp>
      <p:sp>
        <p:nvSpPr>
          <p:cNvPr id="18" name="Rounded Rectangular Callout 17"/>
          <p:cNvSpPr/>
          <p:nvPr/>
        </p:nvSpPr>
        <p:spPr>
          <a:xfrm>
            <a:off x="716968" y="5071981"/>
            <a:ext cx="4844296" cy="1580676"/>
          </a:xfrm>
          <a:prstGeom prst="wedgeRoundRectCallout">
            <a:avLst>
              <a:gd name="adj1" fmla="val 118055"/>
              <a:gd name="adj2" fmla="val -23960"/>
              <a:gd name="adj3" fmla="val 16667"/>
            </a:avLst>
          </a:prstGeom>
          <a:solidFill>
            <a:srgbClr val="000000">
              <a:alpha val="56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rgbClr val="FFFFFF"/>
                </a:solidFill>
                <a:latin typeface="DK Lemon Yellow Sun"/>
                <a:cs typeface="DK Lemon Yellow Sun"/>
              </a:rPr>
              <a:t>Then let us work </a:t>
            </a:r>
          </a:p>
          <a:p>
            <a:pPr algn="ctr"/>
            <a:r>
              <a:rPr lang="en-US" sz="2500" dirty="0" smtClean="0">
                <a:solidFill>
                  <a:srgbClr val="FFFFFF"/>
                </a:solidFill>
                <a:latin typeface="DK Lemon Yellow Sun"/>
                <a:cs typeface="DK Lemon Yellow Sun"/>
              </a:rPr>
              <a:t>with fearless obedience, </a:t>
            </a:r>
          </a:p>
          <a:p>
            <a:pPr algn="ctr"/>
            <a:r>
              <a:rPr lang="en-US" sz="2500" dirty="0" smtClean="0">
                <a:solidFill>
                  <a:srgbClr val="FFFFFF"/>
                </a:solidFill>
                <a:latin typeface="DK Lemon Yellow Sun"/>
                <a:cs typeface="DK Lemon Yellow Sun"/>
              </a:rPr>
              <a:t>knowing who is truly worthy </a:t>
            </a:r>
          </a:p>
          <a:p>
            <a:pPr algn="ctr"/>
            <a:r>
              <a:rPr lang="en-US" sz="2500" dirty="0" smtClean="0">
                <a:solidFill>
                  <a:srgbClr val="FFFFFF"/>
                </a:solidFill>
                <a:latin typeface="DK Lemon Yellow Sun"/>
                <a:cs typeface="DK Lemon Yellow Sun"/>
              </a:rPr>
              <a:t>and truly in control</a:t>
            </a:r>
            <a:endParaRPr lang="en-US" sz="2500" dirty="0">
              <a:solidFill>
                <a:srgbClr val="FFFFFF"/>
              </a:solidFill>
              <a:latin typeface="DK Lemon Yellow Sun"/>
              <a:cs typeface="DK Lemon Yellow Su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0" y="1844997"/>
            <a:ext cx="9180000" cy="5040000"/>
          </a:xfrm>
          <a:prstGeom prst="rect">
            <a:avLst/>
          </a:prstGeom>
        </p:spPr>
      </p:pic>
      <p:sp>
        <p:nvSpPr>
          <p:cNvPr id="5" name="TextBox 4"/>
          <p:cNvSpPr txBox="1"/>
          <p:nvPr/>
        </p:nvSpPr>
        <p:spPr>
          <a:xfrm>
            <a:off x="-875352" y="0"/>
            <a:ext cx="8697911" cy="2000548"/>
          </a:xfrm>
          <a:prstGeom prst="rect">
            <a:avLst/>
          </a:prstGeom>
          <a:noFill/>
        </p:spPr>
        <p:txBody>
          <a:bodyPr wrap="square" rtlCol="0">
            <a:spAutoFit/>
          </a:bodyPr>
          <a:lstStyle/>
          <a:p>
            <a:pPr algn="ctr"/>
            <a:r>
              <a:rPr lang="en-US" sz="3500" cap="all" dirty="0" smtClean="0">
                <a:latin typeface="Avenir Book"/>
                <a:cs typeface="Avenir Book"/>
              </a:rPr>
              <a:t>Obey in </a:t>
            </a:r>
            <a:r>
              <a:rPr lang="en-US" sz="3500" b="1" cap="all" dirty="0" smtClean="0">
                <a:latin typeface="Avenir Book"/>
                <a:cs typeface="Avenir Book"/>
              </a:rPr>
              <a:t>GENIUNE </a:t>
            </a:r>
          </a:p>
          <a:p>
            <a:pPr algn="ctr"/>
            <a:r>
              <a:rPr lang="en-US" sz="3500" b="1" cap="all" dirty="0" smtClean="0">
                <a:latin typeface="Avenir Book"/>
                <a:cs typeface="Avenir Book"/>
              </a:rPr>
              <a:t>WILLINGNESS out of a</a:t>
            </a:r>
            <a:endParaRPr lang="en-US" sz="3500" cap="all" dirty="0" smtClean="0">
              <a:latin typeface="Avenir Book"/>
              <a:cs typeface="Avenir Book"/>
            </a:endParaRPr>
          </a:p>
          <a:p>
            <a:pPr algn="ctr"/>
            <a:r>
              <a:rPr lang="en-US" sz="5400" b="1" cap="all" dirty="0" smtClean="0">
                <a:latin typeface="Avenir Book"/>
                <a:cs typeface="Avenir Book"/>
              </a:rPr>
              <a:t>fear of THE LORD</a:t>
            </a:r>
            <a:endParaRPr lang="en-US" sz="5400" b="1" cap="all" dirty="0">
              <a:latin typeface="Avenir Book"/>
              <a:cs typeface="Avenir Book"/>
            </a:endParaRPr>
          </a:p>
        </p:txBody>
      </p:sp>
      <p:sp>
        <p:nvSpPr>
          <p:cNvPr id="9" name="Rounded Rectangle 8"/>
          <p:cNvSpPr/>
          <p:nvPr/>
        </p:nvSpPr>
        <p:spPr>
          <a:xfrm>
            <a:off x="343275" y="2024740"/>
            <a:ext cx="8800725" cy="3799900"/>
          </a:xfrm>
          <a:prstGeom prst="roundRect">
            <a:avLst/>
          </a:prstGeom>
          <a:solidFill>
            <a:srgbClr val="000000">
              <a:alpha val="6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3275" y="2152174"/>
            <a:ext cx="8500898" cy="3554819"/>
          </a:xfrm>
          <a:prstGeom prst="rect">
            <a:avLst/>
          </a:prstGeom>
          <a:noFill/>
        </p:spPr>
        <p:txBody>
          <a:bodyPr wrap="square" rtlCol="0">
            <a:spAutoFit/>
          </a:bodyPr>
          <a:lstStyle/>
          <a:p>
            <a:pPr algn="ctr"/>
            <a:r>
              <a:rPr lang="en-US" sz="3000" b="1" dirty="0">
                <a:solidFill>
                  <a:srgbClr val="FFFFFF"/>
                </a:solidFill>
                <a:latin typeface="DK Lemon Yellow Sun"/>
                <a:cs typeface="DK Lemon Yellow Sun"/>
              </a:rPr>
              <a:t>Let us recognize that there is but</a:t>
            </a:r>
            <a:r>
              <a:rPr lang="en-US" sz="3000" b="1" dirty="0" smtClean="0">
                <a:solidFill>
                  <a:srgbClr val="FFFFFF"/>
                </a:solidFill>
                <a:latin typeface="DK Lemon Yellow Sun"/>
                <a:cs typeface="DK Lemon Yellow Sun"/>
              </a:rPr>
              <a:t> ONE </a:t>
            </a:r>
            <a:r>
              <a:rPr lang="en-US" sz="3000" b="1" dirty="0">
                <a:solidFill>
                  <a:srgbClr val="FFFFFF"/>
                </a:solidFill>
                <a:latin typeface="DK Lemon Yellow Sun"/>
                <a:cs typeface="DK Lemon Yellow Sun"/>
              </a:rPr>
              <a:t>person</a:t>
            </a:r>
            <a:r>
              <a:rPr lang="en-US" sz="3000" b="1" dirty="0" smtClean="0">
                <a:solidFill>
                  <a:srgbClr val="FFFFFF"/>
                </a:solidFill>
                <a:latin typeface="DK Lemon Yellow Sun"/>
                <a:cs typeface="DK Lemon Yellow Sun"/>
              </a:rPr>
              <a:t> </a:t>
            </a:r>
          </a:p>
          <a:p>
            <a:pPr algn="ctr">
              <a:spcAft>
                <a:spcPts val="1200"/>
              </a:spcAft>
            </a:pPr>
            <a:r>
              <a:rPr lang="en-US" sz="3000" b="1" dirty="0" smtClean="0">
                <a:solidFill>
                  <a:srgbClr val="FFFFFF"/>
                </a:solidFill>
                <a:latin typeface="DK Lemon Yellow Sun"/>
                <a:cs typeface="DK Lemon Yellow Sun"/>
              </a:rPr>
              <a:t>whose </a:t>
            </a:r>
            <a:r>
              <a:rPr lang="en-US" sz="3000" b="1" dirty="0">
                <a:solidFill>
                  <a:srgbClr val="FFFFFF"/>
                </a:solidFill>
                <a:latin typeface="DK Lemon Yellow Sun"/>
                <a:cs typeface="DK Lemon Yellow Sun"/>
              </a:rPr>
              <a:t>opinion really matters in the end</a:t>
            </a:r>
            <a:r>
              <a:rPr lang="en-US" sz="3000" b="1" dirty="0" smtClean="0">
                <a:solidFill>
                  <a:srgbClr val="FFFFFF"/>
                </a:solidFill>
                <a:latin typeface="DK Lemon Yellow Sun"/>
                <a:cs typeface="DK Lemon Yellow Sun"/>
              </a:rPr>
              <a:t> </a:t>
            </a:r>
          </a:p>
          <a:p>
            <a:pPr algn="ctr">
              <a:spcAft>
                <a:spcPts val="1200"/>
              </a:spcAft>
            </a:pPr>
            <a:r>
              <a:rPr lang="en-US" sz="3000" b="1" dirty="0" smtClean="0">
                <a:solidFill>
                  <a:srgbClr val="FFFFFF"/>
                </a:solidFill>
                <a:latin typeface="DK Lemon Yellow Sun"/>
                <a:cs typeface="DK Lemon Yellow Sun"/>
              </a:rPr>
              <a:t> . let </a:t>
            </a:r>
            <a:r>
              <a:rPr lang="en-US" sz="3000" b="1" dirty="0">
                <a:solidFill>
                  <a:srgbClr val="FFFFFF"/>
                </a:solidFill>
                <a:latin typeface="DK Lemon Yellow Sun"/>
                <a:cs typeface="DK Lemon Yellow Sun"/>
              </a:rPr>
              <a:t>us fear Him </a:t>
            </a:r>
            <a:r>
              <a:rPr lang="en-US" sz="3000" b="1" dirty="0" smtClean="0">
                <a:solidFill>
                  <a:srgbClr val="FFFFFF"/>
                </a:solidFill>
                <a:latin typeface="DK Lemon Yellow Sun"/>
                <a:cs typeface="DK Lemon Yellow Sun"/>
              </a:rPr>
              <a:t>alone . </a:t>
            </a:r>
            <a:endParaRPr lang="en-US" sz="3000" b="1" dirty="0">
              <a:solidFill>
                <a:srgbClr val="FFFFFF"/>
              </a:solidFill>
              <a:latin typeface="DK Lemon Yellow Sun"/>
              <a:cs typeface="DK Lemon Yellow Sun"/>
            </a:endParaRPr>
          </a:p>
          <a:p>
            <a:pPr algn="ctr"/>
            <a:r>
              <a:rPr lang="en-US" sz="3000" b="1" dirty="0">
                <a:solidFill>
                  <a:srgbClr val="FFFFFF"/>
                </a:solidFill>
                <a:latin typeface="DK Lemon Yellow Sun"/>
                <a:cs typeface="DK Lemon Yellow Sun"/>
              </a:rPr>
              <a:t>Whether in study or work,</a:t>
            </a:r>
            <a:r>
              <a:rPr lang="en-US" sz="3000" b="1" dirty="0" smtClean="0">
                <a:solidFill>
                  <a:srgbClr val="FFFFFF"/>
                </a:solidFill>
                <a:latin typeface="DK Lemon Yellow Sun"/>
                <a:cs typeface="DK Lemon Yellow Sun"/>
              </a:rPr>
              <a:t> </a:t>
            </a:r>
          </a:p>
          <a:p>
            <a:pPr algn="ctr"/>
            <a:r>
              <a:rPr lang="en-US" sz="4000" b="1" dirty="0" smtClean="0">
                <a:solidFill>
                  <a:srgbClr val="FFFF00"/>
                </a:solidFill>
                <a:latin typeface="DK Lemon Yellow Sun"/>
                <a:cs typeface="DK Lemon Yellow Sun"/>
              </a:rPr>
              <a:t>let </a:t>
            </a:r>
            <a:r>
              <a:rPr lang="en-US" sz="4000" b="1" dirty="0">
                <a:solidFill>
                  <a:srgbClr val="FFFF00"/>
                </a:solidFill>
                <a:latin typeface="DK Lemon Yellow Sun"/>
                <a:cs typeface="DK Lemon Yellow Sun"/>
              </a:rPr>
              <a:t>us obey our superiors</a:t>
            </a:r>
            <a:r>
              <a:rPr lang="en-US" sz="4000" b="1" dirty="0" smtClean="0">
                <a:solidFill>
                  <a:srgbClr val="FFFF00"/>
                </a:solidFill>
                <a:latin typeface="DK Lemon Yellow Sun"/>
                <a:cs typeface="DK Lemon Yellow Sun"/>
              </a:rPr>
              <a:t> to </a:t>
            </a:r>
            <a:r>
              <a:rPr lang="en-US" sz="4000" b="1" dirty="0">
                <a:solidFill>
                  <a:srgbClr val="FFFF00"/>
                </a:solidFill>
                <a:latin typeface="DK Lemon Yellow Sun"/>
                <a:cs typeface="DK Lemon Yellow Sun"/>
              </a:rPr>
              <a:t>please</a:t>
            </a:r>
            <a:r>
              <a:rPr lang="en-US" sz="4000" b="1" dirty="0" smtClean="0">
                <a:solidFill>
                  <a:srgbClr val="FFFF00"/>
                </a:solidFill>
                <a:latin typeface="DK Lemon Yellow Sun"/>
                <a:cs typeface="DK Lemon Yellow Sun"/>
              </a:rPr>
              <a:t> an </a:t>
            </a:r>
            <a:r>
              <a:rPr lang="en-US" sz="4000" b="1" dirty="0">
                <a:solidFill>
                  <a:srgbClr val="FFFF00"/>
                </a:solidFill>
                <a:latin typeface="DK Lemon Yellow Sun"/>
                <a:cs typeface="DK Lemon Yellow Sun"/>
              </a:rPr>
              <a:t>audience </a:t>
            </a:r>
            <a:r>
              <a:rPr lang="en-US" sz="4000" b="1" dirty="0" smtClean="0">
                <a:solidFill>
                  <a:srgbClr val="FFFF00"/>
                </a:solidFill>
                <a:latin typeface="DK Lemon Yellow Sun"/>
                <a:cs typeface="DK Lemon Yellow Sun"/>
              </a:rPr>
              <a:t>of </a:t>
            </a:r>
            <a:r>
              <a:rPr lang="en-US" sz="4500" b="1" u="sng" dirty="0" smtClean="0">
                <a:solidFill>
                  <a:srgbClr val="FFFF00"/>
                </a:solidFill>
                <a:latin typeface="DK Lemon Yellow Sun"/>
                <a:cs typeface="DK Lemon Yellow Sun"/>
              </a:rPr>
              <a:t>ONE</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5807" y="2771492"/>
            <a:ext cx="2171105" cy="2160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dissolv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dissolv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dissolv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screen">
            <a:alphaModFix amt="95000"/>
            <a:extLst>
              <a:ext uri="{28A0092B-C50C-407E-A947-70E740481C1C}">
                <a14:useLocalDpi xmlns:a14="http://schemas.microsoft.com/office/drawing/2010/main"/>
              </a:ext>
            </a:extLst>
          </a:blip>
          <a:srcRect/>
          <a:stretch>
            <a:fillRect/>
          </a:stretch>
        </p:blipFill>
        <p:spPr>
          <a:xfrm>
            <a:off x="0" y="2035756"/>
            <a:ext cx="9144000" cy="4845839"/>
          </a:xfrm>
          <a:prstGeom prst="rect">
            <a:avLst/>
          </a:prstGeom>
        </p:spPr>
      </p:pic>
      <p:sp>
        <p:nvSpPr>
          <p:cNvPr id="21" name="TextBox 20"/>
          <p:cNvSpPr txBox="1"/>
          <p:nvPr/>
        </p:nvSpPr>
        <p:spPr>
          <a:xfrm rot="21102164">
            <a:off x="4131307" y="975561"/>
            <a:ext cx="4780864" cy="1169551"/>
          </a:xfrm>
          <a:prstGeom prst="rect">
            <a:avLst/>
          </a:prstGeom>
          <a:noFill/>
        </p:spPr>
        <p:txBody>
          <a:bodyPr wrap="square" rtlCol="0">
            <a:spAutoFit/>
          </a:bodyPr>
          <a:lstStyle/>
          <a:p>
            <a:r>
              <a:rPr lang="en-US" sz="3500" dirty="0" smtClean="0">
                <a:latin typeface="DK Lemon Yellow Sun"/>
                <a:cs typeface="DK Lemon Yellow Sun"/>
              </a:rPr>
              <a:t>How should we relate to our superiors? </a:t>
            </a:r>
            <a:endParaRPr lang="en-US" sz="3500" dirty="0">
              <a:latin typeface="DK Lemon Yellow Sun"/>
              <a:cs typeface="DK Lemon Yellow Sun"/>
            </a:endParaRPr>
          </a:p>
        </p:txBody>
      </p:sp>
      <p:sp>
        <p:nvSpPr>
          <p:cNvPr id="22" name="TextBox 21"/>
          <p:cNvSpPr txBox="1"/>
          <p:nvPr/>
        </p:nvSpPr>
        <p:spPr>
          <a:xfrm rot="21314093">
            <a:off x="1286245" y="454921"/>
            <a:ext cx="7369864" cy="677108"/>
          </a:xfrm>
          <a:prstGeom prst="rect">
            <a:avLst/>
          </a:prstGeom>
          <a:noFill/>
        </p:spPr>
        <p:txBody>
          <a:bodyPr wrap="square" rtlCol="0">
            <a:spAutoFit/>
          </a:bodyPr>
          <a:lstStyle/>
          <a:p>
            <a:r>
              <a:rPr lang="en-US" sz="3800" b="1" dirty="0" smtClean="0">
                <a:latin typeface="DK Lemon Yellow Sun"/>
                <a:cs typeface="DK Lemon Yellow Sun"/>
              </a:rPr>
              <a:t>Why should we work/study??</a:t>
            </a:r>
            <a:endParaRPr lang="en-US" sz="3800" b="1" dirty="0">
              <a:latin typeface="DK Lemon Yellow Sun"/>
              <a:cs typeface="DK Lemon Yellow Sun"/>
            </a:endParaRPr>
          </a:p>
        </p:txBody>
      </p:sp>
      <p:sp>
        <p:nvSpPr>
          <p:cNvPr id="23" name="Rounded Rectangle 22"/>
          <p:cNvSpPr/>
          <p:nvPr/>
        </p:nvSpPr>
        <p:spPr>
          <a:xfrm>
            <a:off x="308947" y="2412412"/>
            <a:ext cx="8564723" cy="4154820"/>
          </a:xfrm>
          <a:prstGeom prst="roundRect">
            <a:avLst/>
          </a:prstGeom>
          <a:solidFill>
            <a:srgbClr val="000000">
              <a:alpha val="78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b="1" dirty="0" smtClean="0">
                <a:solidFill>
                  <a:srgbClr val="FFFF00"/>
                </a:solidFill>
                <a:latin typeface="DK Lemon Yellow Sun"/>
                <a:cs typeface="DK Lemon Yellow Sun"/>
              </a:rPr>
              <a:t>Always obey your superiors only because you fear the Lord</a:t>
            </a:r>
          </a:p>
          <a:p>
            <a:pPr algn="ctr"/>
            <a:r>
              <a:rPr lang="en-US" sz="2800" b="1" dirty="0" smtClean="0">
                <a:solidFill>
                  <a:srgbClr val="FFFF00"/>
                </a:solidFill>
                <a:latin typeface="DK Lemon Yellow Sun"/>
                <a:cs typeface="DK Lemon Yellow Sun"/>
              </a:rPr>
              <a:t>(Main Idea)</a:t>
            </a:r>
          </a:p>
          <a:p>
            <a:pPr algn="ctr"/>
            <a:endParaRPr lang="en-US" sz="2800" b="1" dirty="0" smtClean="0">
              <a:solidFill>
                <a:srgbClr val="FFFF00"/>
              </a:solidFill>
              <a:latin typeface="DK Lemon Yellow Sun"/>
              <a:cs typeface="DK Lemon Yellow Sun"/>
            </a:endParaRPr>
          </a:p>
          <a:p>
            <a:pPr algn="ctr"/>
            <a:endParaRPr lang="en-US" sz="2800" dirty="0">
              <a:solidFill>
                <a:srgbClr val="FFFF00"/>
              </a:solidFill>
              <a:latin typeface="DK Lemon Yellow Sun"/>
              <a:cs typeface="DK Lemon Yellow Sun"/>
            </a:endParaRPr>
          </a:p>
        </p:txBody>
      </p:sp>
      <p:pic>
        <p:nvPicPr>
          <p:cNvPr id="25" name="Picture 24"/>
          <p:cNvPicPr>
            <a:picLocks noChangeAspect="1"/>
          </p:cNvPicPr>
          <p:nvPr/>
        </p:nvPicPr>
        <p:blipFill>
          <a:blip r:embed="rId4" cstate="screen">
            <a:duotone>
              <a:schemeClr val="bg1"/>
              <a:srgbClr val="FFF1C1"/>
            </a:duotone>
            <a:extLst>
              <a:ext uri="{28A0092B-C50C-407E-A947-70E740481C1C}">
                <a14:useLocalDpi xmlns:a14="http://schemas.microsoft.com/office/drawing/2010/main"/>
              </a:ext>
            </a:extLst>
          </a:blip>
          <a:stretch>
            <a:fillRect/>
          </a:stretch>
        </p:blipFill>
        <p:spPr>
          <a:xfrm>
            <a:off x="582758" y="4628935"/>
            <a:ext cx="2520000" cy="2520000"/>
          </a:xfrm>
          <a:prstGeom prst="rect">
            <a:avLst/>
          </a:prstGeom>
        </p:spPr>
      </p:pic>
      <p:sp>
        <p:nvSpPr>
          <p:cNvPr id="27" name="TextBox 26"/>
          <p:cNvSpPr txBox="1"/>
          <p:nvPr/>
        </p:nvSpPr>
        <p:spPr>
          <a:xfrm rot="165373">
            <a:off x="3175292" y="5196765"/>
            <a:ext cx="5625427" cy="1508105"/>
          </a:xfrm>
          <a:prstGeom prst="rect">
            <a:avLst/>
          </a:prstGeom>
          <a:noFill/>
        </p:spPr>
        <p:txBody>
          <a:bodyPr wrap="square" rtlCol="0">
            <a:spAutoFit/>
          </a:bodyPr>
          <a:lstStyle/>
          <a:p>
            <a:r>
              <a:rPr lang="en-US" sz="2000" dirty="0">
                <a:solidFill>
                  <a:schemeClr val="bg1"/>
                </a:solidFill>
                <a:latin typeface="DK Lemon Yellow Sun"/>
                <a:cs typeface="DK Lemon Yellow Sun"/>
              </a:rPr>
              <a:t>W</a:t>
            </a:r>
            <a:r>
              <a:rPr lang="en-US" sz="2000" dirty="0" smtClean="0">
                <a:solidFill>
                  <a:schemeClr val="bg1"/>
                </a:solidFill>
                <a:latin typeface="DK Lemon Yellow Sun"/>
                <a:cs typeface="DK Lemon Yellow Sun"/>
              </a:rPr>
              <a:t>hat drives you at work and school? </a:t>
            </a:r>
          </a:p>
          <a:p>
            <a:r>
              <a:rPr lang="en-US" dirty="0" smtClean="0">
                <a:solidFill>
                  <a:schemeClr val="bg1"/>
                </a:solidFill>
                <a:latin typeface="DK Lemon Yellow Sun"/>
                <a:cs typeface="DK Lemon Yellow Sun"/>
              </a:rPr>
              <a:t>Pray that God would grant you a greater understanding of who He is, that you may work/study out of fear of Him and not man.</a:t>
            </a:r>
          </a:p>
          <a:p>
            <a:endParaRPr lang="en-US" dirty="0">
              <a:solidFill>
                <a:schemeClr val="bg1"/>
              </a:solidFill>
              <a:latin typeface="DK Lemon Yellow Sun"/>
              <a:cs typeface="DK Lemon Yellow Su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6" name="TextBox 5"/>
          <p:cNvSpPr txBox="1"/>
          <p:nvPr/>
        </p:nvSpPr>
        <p:spPr>
          <a:xfrm>
            <a:off x="2351003" y="2715504"/>
            <a:ext cx="5563416" cy="1323439"/>
          </a:xfrm>
          <a:prstGeom prst="rect">
            <a:avLst/>
          </a:prstGeom>
          <a:noFill/>
        </p:spPr>
        <p:txBody>
          <a:bodyPr wrap="square" rtlCol="0">
            <a:spAutoFit/>
          </a:bodyPr>
          <a:lstStyle/>
          <a:p>
            <a:pPr algn="ctr"/>
            <a:r>
              <a:rPr lang="en-US" sz="3500" b="1" dirty="0" smtClean="0">
                <a:latin typeface="Avenir Book"/>
                <a:cs typeface="Avenir Book"/>
              </a:rPr>
              <a:t>OBEY</a:t>
            </a:r>
            <a:r>
              <a:rPr lang="en-US" dirty="0" smtClean="0">
                <a:latin typeface="Avenir Book"/>
                <a:cs typeface="Avenir Book"/>
              </a:rPr>
              <a:t> </a:t>
            </a:r>
            <a:r>
              <a:rPr lang="en-US" sz="3000" i="1" dirty="0" smtClean="0">
                <a:latin typeface="Avenir Book"/>
                <a:cs typeface="Avenir Book"/>
              </a:rPr>
              <a:t>for an</a:t>
            </a:r>
          </a:p>
          <a:p>
            <a:pPr algn="ctr"/>
            <a:r>
              <a:rPr lang="en-US" sz="4500" b="1" dirty="0" smtClean="0">
                <a:latin typeface="Avenir Book"/>
                <a:cs typeface="Avenir Book"/>
              </a:rPr>
              <a:t>AUDIENCE OF     </a:t>
            </a:r>
          </a:p>
        </p:txBody>
      </p:sp>
      <p:sp>
        <p:nvSpPr>
          <p:cNvPr id="7" name="TextBox 6"/>
          <p:cNvSpPr txBox="1"/>
          <p:nvPr/>
        </p:nvSpPr>
        <p:spPr>
          <a:xfrm>
            <a:off x="6934825" y="2323715"/>
            <a:ext cx="1959188" cy="1938992"/>
          </a:xfrm>
          <a:prstGeom prst="rect">
            <a:avLst/>
          </a:prstGeom>
          <a:noFill/>
        </p:spPr>
        <p:txBody>
          <a:bodyPr wrap="square" rtlCol="0">
            <a:spAutoFit/>
          </a:bodyPr>
          <a:lstStyle/>
          <a:p>
            <a:r>
              <a:rPr lang="en-US" sz="12000" dirty="0" smtClean="0">
                <a:latin typeface="Avenir Medium"/>
                <a:cs typeface="Avenir Medium"/>
              </a:rPr>
              <a:t>1</a:t>
            </a:r>
            <a:endParaRPr lang="en-US" sz="12000" dirty="0">
              <a:latin typeface="Avenir Medium"/>
              <a:cs typeface="Avenir Medium"/>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133963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121266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834810"/>
            <a:ext cx="9144000" cy="5040351"/>
          </a:xfrm>
          <a:prstGeom prst="rect">
            <a:avLst/>
          </a:prstGeom>
        </p:spPr>
      </p:pic>
      <p:sp>
        <p:nvSpPr>
          <p:cNvPr id="8" name="TextBox 7"/>
          <p:cNvSpPr txBox="1"/>
          <p:nvPr/>
        </p:nvSpPr>
        <p:spPr>
          <a:xfrm rot="21102164">
            <a:off x="4131303" y="975509"/>
            <a:ext cx="4781592" cy="1169551"/>
          </a:xfrm>
          <a:prstGeom prst="rect">
            <a:avLst/>
          </a:prstGeom>
          <a:noFill/>
        </p:spPr>
        <p:txBody>
          <a:bodyPr wrap="square" rtlCol="0">
            <a:spAutoFit/>
          </a:bodyPr>
          <a:lstStyle/>
          <a:p>
            <a:r>
              <a:rPr lang="en-US" sz="3500" dirty="0" smtClean="0">
                <a:latin typeface="DK Lemon Yellow Sun"/>
                <a:cs typeface="DK Lemon Yellow Sun"/>
              </a:rPr>
              <a:t>How should we relate to our superiors? </a:t>
            </a:r>
            <a:endParaRPr lang="en-US" sz="3500" dirty="0">
              <a:latin typeface="DK Lemon Yellow Sun"/>
              <a:cs typeface="DK Lemon Yellow Sun"/>
            </a:endParaRPr>
          </a:p>
        </p:txBody>
      </p:sp>
      <p:sp>
        <p:nvSpPr>
          <p:cNvPr id="10" name="TextBox 9"/>
          <p:cNvSpPr txBox="1"/>
          <p:nvPr/>
        </p:nvSpPr>
        <p:spPr>
          <a:xfrm rot="21314093">
            <a:off x="1286245" y="454921"/>
            <a:ext cx="7369864" cy="677108"/>
          </a:xfrm>
          <a:prstGeom prst="rect">
            <a:avLst/>
          </a:prstGeom>
          <a:noFill/>
        </p:spPr>
        <p:txBody>
          <a:bodyPr wrap="square" rtlCol="0">
            <a:spAutoFit/>
          </a:bodyPr>
          <a:lstStyle/>
          <a:p>
            <a:r>
              <a:rPr lang="en-US" sz="3800" b="1" dirty="0" smtClean="0">
                <a:latin typeface="DK Lemon Yellow Sun"/>
                <a:cs typeface="DK Lemon Yellow Sun"/>
              </a:rPr>
              <a:t>Why should we work/study??</a:t>
            </a:r>
            <a:endParaRPr lang="en-US" sz="3800" b="1" dirty="0">
              <a:latin typeface="DK Lemon Yellow Sun"/>
              <a:cs typeface="DK Lemon Yellow Sun"/>
            </a:endParaRPr>
          </a:p>
        </p:txBody>
      </p:sp>
      <p:sp>
        <p:nvSpPr>
          <p:cNvPr id="12" name="TextBox 11"/>
          <p:cNvSpPr txBox="1"/>
          <p:nvPr/>
        </p:nvSpPr>
        <p:spPr>
          <a:xfrm>
            <a:off x="227251" y="5989219"/>
            <a:ext cx="3655884" cy="707886"/>
          </a:xfrm>
          <a:prstGeom prst="rect">
            <a:avLst/>
          </a:prstGeom>
          <a:solidFill>
            <a:schemeClr val="bg2">
              <a:lumMod val="10000"/>
              <a:alpha val="71000"/>
            </a:schemeClr>
          </a:solidFill>
          <a:ln>
            <a:noFill/>
          </a:ln>
        </p:spPr>
        <p:txBody>
          <a:bodyPr wrap="square" rtlCol="0">
            <a:spAutoFit/>
          </a:bodyPr>
          <a:lstStyle/>
          <a:p>
            <a:r>
              <a:rPr lang="en-US" sz="4000" dirty="0" smtClean="0">
                <a:solidFill>
                  <a:schemeClr val="bg1"/>
                </a:solidFill>
                <a:latin typeface="Avenir Light"/>
                <a:cs typeface="Avenir Light"/>
              </a:rPr>
              <a:t>Colossians 3:22</a:t>
            </a:r>
            <a:endParaRPr lang="en-US" sz="4000" dirty="0">
              <a:solidFill>
                <a:schemeClr val="bg1"/>
              </a:solidFill>
              <a:latin typeface="Avenir Light"/>
              <a:cs typeface="Avenir Light"/>
            </a:endParaRPr>
          </a:p>
        </p:txBody>
      </p:sp>
      <p:sp>
        <p:nvSpPr>
          <p:cNvPr id="14" name="TextBox 13"/>
          <p:cNvSpPr txBox="1"/>
          <p:nvPr/>
        </p:nvSpPr>
        <p:spPr>
          <a:xfrm>
            <a:off x="896308" y="3112035"/>
            <a:ext cx="7466242" cy="1800493"/>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Bondservants, obey in everything </a:t>
            </a:r>
          </a:p>
          <a:p>
            <a:pPr algn="ctr"/>
            <a:r>
              <a:rPr lang="en-US" sz="2400" dirty="0" smtClean="0">
                <a:latin typeface="Avenir Book"/>
                <a:cs typeface="Avenir Book"/>
              </a:rPr>
              <a:t>those who are your earthly masters, </a:t>
            </a:r>
          </a:p>
          <a:p>
            <a:pPr algn="ctr"/>
            <a:r>
              <a:rPr lang="en-US" sz="2400" dirty="0" smtClean="0">
                <a:latin typeface="Avenir Book"/>
                <a:cs typeface="Avenir Book"/>
              </a:rPr>
              <a:t>Not by way of eye service, as people pleasers, </a:t>
            </a:r>
          </a:p>
          <a:p>
            <a:pPr algn="ctr"/>
            <a:r>
              <a:rPr lang="en-US" sz="2400" dirty="0" smtClean="0">
                <a:latin typeface="Avenir Book"/>
                <a:cs typeface="Avenir Book"/>
              </a:rPr>
              <a:t>but with sincerity of heart, fearing the Lord. </a:t>
            </a:r>
          </a:p>
          <a:p>
            <a:pPr algn="ctr"/>
            <a:r>
              <a:rPr lang="en-US" sz="1500" dirty="0" smtClean="0">
                <a:latin typeface="Avenir Book"/>
                <a:cs typeface="Avenir Book"/>
              </a:rPr>
              <a:t>(ESV)</a:t>
            </a:r>
            <a:endParaRPr lang="en-US" sz="1500" dirty="0">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60000"/>
          </a:blip>
          <a:stretch>
            <a:fillRect/>
          </a:stretch>
        </p:blipFill>
        <p:spPr>
          <a:xfrm>
            <a:off x="0" y="1834810"/>
            <a:ext cx="9144000" cy="5040351"/>
          </a:xfrm>
          <a:prstGeom prst="rect">
            <a:avLst/>
          </a:prstGeom>
        </p:spPr>
      </p:pic>
      <p:sp>
        <p:nvSpPr>
          <p:cNvPr id="12" name="TextBox 11"/>
          <p:cNvSpPr txBox="1"/>
          <p:nvPr/>
        </p:nvSpPr>
        <p:spPr>
          <a:xfrm>
            <a:off x="227251" y="5989219"/>
            <a:ext cx="3655884" cy="707886"/>
          </a:xfrm>
          <a:prstGeom prst="rect">
            <a:avLst/>
          </a:prstGeom>
          <a:solidFill>
            <a:schemeClr val="bg2">
              <a:lumMod val="10000"/>
              <a:alpha val="71000"/>
            </a:schemeClr>
          </a:solidFill>
          <a:ln>
            <a:noFill/>
          </a:ln>
        </p:spPr>
        <p:txBody>
          <a:bodyPr wrap="square" rtlCol="0">
            <a:spAutoFit/>
          </a:bodyPr>
          <a:lstStyle/>
          <a:p>
            <a:r>
              <a:rPr lang="en-US" sz="4000" dirty="0" smtClean="0">
                <a:solidFill>
                  <a:schemeClr val="bg1"/>
                </a:solidFill>
                <a:latin typeface="Avenir Light"/>
                <a:cs typeface="Avenir Light"/>
              </a:rPr>
              <a:t>Colossians 3:22</a:t>
            </a:r>
            <a:endParaRPr lang="en-US" sz="4000" dirty="0">
              <a:solidFill>
                <a:schemeClr val="bg1"/>
              </a:solidFill>
              <a:latin typeface="Avenir Light"/>
              <a:cs typeface="Avenir Light"/>
            </a:endParaRPr>
          </a:p>
        </p:txBody>
      </p:sp>
      <p:sp>
        <p:nvSpPr>
          <p:cNvPr id="7" name="TextBox 6"/>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(22a) </a:t>
            </a:r>
          </a:p>
          <a:p>
            <a:pPr algn="ctr"/>
            <a:r>
              <a:rPr lang="en-US" sz="2400" dirty="0" smtClean="0">
                <a:latin typeface="Avenir Book"/>
                <a:cs typeface="Avenir Book"/>
              </a:rPr>
              <a:t>Bondservants, obey in everything </a:t>
            </a:r>
          </a:p>
          <a:p>
            <a:pPr algn="ctr"/>
            <a:r>
              <a:rPr lang="en-US" sz="2400" dirty="0" smtClean="0">
                <a:latin typeface="Avenir Book"/>
                <a:cs typeface="Avenir Book"/>
              </a:rPr>
              <a:t>those who are your earthly masters, </a:t>
            </a:r>
            <a:endParaRPr lang="en-US" sz="1500" dirty="0">
              <a:latin typeface="Avenir Book"/>
              <a:cs typeface="Avenir Book"/>
            </a:endParaRPr>
          </a:p>
        </p:txBody>
      </p:sp>
      <p:sp>
        <p:nvSpPr>
          <p:cNvPr id="9" name="TextBox 8"/>
          <p:cNvSpPr txBox="1"/>
          <p:nvPr/>
        </p:nvSpPr>
        <p:spPr>
          <a:xfrm>
            <a:off x="350731" y="3340216"/>
            <a:ext cx="4076845"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 (22b)</a:t>
            </a:r>
          </a:p>
          <a:p>
            <a:pPr algn="ctr"/>
            <a:r>
              <a:rPr lang="en-US" sz="2400" dirty="0" smtClean="0">
                <a:latin typeface="Avenir Book"/>
                <a:cs typeface="Avenir Book"/>
              </a:rPr>
              <a:t>Not by way of eye service, </a:t>
            </a:r>
          </a:p>
          <a:p>
            <a:pPr algn="ctr"/>
            <a:r>
              <a:rPr lang="en-US" sz="2400" dirty="0" smtClean="0">
                <a:latin typeface="Avenir Book"/>
                <a:cs typeface="Avenir Book"/>
              </a:rPr>
              <a:t>as people pleasers, </a:t>
            </a:r>
          </a:p>
        </p:txBody>
      </p:sp>
      <p:sp>
        <p:nvSpPr>
          <p:cNvPr id="13" name="TextBox 12"/>
          <p:cNvSpPr txBox="1"/>
          <p:nvPr/>
        </p:nvSpPr>
        <p:spPr>
          <a:xfrm>
            <a:off x="4633891" y="3340216"/>
            <a:ext cx="4188127"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(22c) </a:t>
            </a:r>
          </a:p>
          <a:p>
            <a:pPr algn="ctr"/>
            <a:r>
              <a:rPr lang="en-US" sz="2400" dirty="0" smtClean="0">
                <a:latin typeface="Avenir Book"/>
                <a:cs typeface="Avenir Book"/>
              </a:rPr>
              <a:t>but with sincerity of heart, fearing the Lord. </a:t>
            </a:r>
          </a:p>
        </p:txBody>
      </p:sp>
      <p:grpSp>
        <p:nvGrpSpPr>
          <p:cNvPr id="20" name="Group 19"/>
          <p:cNvGrpSpPr/>
          <p:nvPr/>
        </p:nvGrpSpPr>
        <p:grpSpPr>
          <a:xfrm>
            <a:off x="3319211" y="680405"/>
            <a:ext cx="5036507" cy="1542381"/>
            <a:chOff x="3319211" y="680405"/>
            <a:chExt cx="5036507" cy="1542381"/>
          </a:xfrm>
        </p:grpSpPr>
        <p:sp>
          <p:nvSpPr>
            <p:cNvPr id="8" name="TextBox 7"/>
            <p:cNvSpPr txBox="1"/>
            <p:nvPr/>
          </p:nvSpPr>
          <p:spPr>
            <a:xfrm rot="21102164">
              <a:off x="3677487" y="680405"/>
              <a:ext cx="4678231" cy="1169551"/>
            </a:xfrm>
            <a:prstGeom prst="rect">
              <a:avLst/>
            </a:prstGeom>
            <a:noFill/>
          </p:spPr>
          <p:txBody>
            <a:bodyPr wrap="square" rtlCol="0">
              <a:spAutoFit/>
            </a:bodyPr>
            <a:lstStyle/>
            <a:p>
              <a:r>
                <a:rPr lang="en-US" sz="3500" dirty="0" smtClean="0">
                  <a:latin typeface="DK Lemon Yellow Sun"/>
                  <a:cs typeface="DK Lemon Yellow Sun"/>
                </a:rPr>
                <a:t>How should we relate to our superiors? </a:t>
              </a:r>
              <a:endParaRPr lang="en-US" sz="3500" dirty="0">
                <a:latin typeface="DK Lemon Yellow Sun"/>
                <a:cs typeface="DK Lemon Yellow Sun"/>
              </a:endParaRPr>
            </a:p>
          </p:txBody>
        </p:sp>
        <p:sp>
          <p:nvSpPr>
            <p:cNvPr id="14" name="Freeform 13"/>
            <p:cNvSpPr/>
            <p:nvPr/>
          </p:nvSpPr>
          <p:spPr>
            <a:xfrm>
              <a:off x="3319211" y="1517140"/>
              <a:ext cx="702650" cy="705646"/>
            </a:xfrm>
            <a:custGeom>
              <a:avLst/>
              <a:gdLst>
                <a:gd name="connsiteX0" fmla="*/ 702650 w 702650"/>
                <a:gd name="connsiteY0" fmla="*/ 705646 h 705646"/>
                <a:gd name="connsiteX1" fmla="*/ 49979 w 702650"/>
                <a:gd name="connsiteY1" fmla="*/ 441029 h 705646"/>
                <a:gd name="connsiteX2" fmla="*/ 402774 w 702650"/>
                <a:gd name="connsiteY2" fmla="*/ 0 h 705646"/>
              </a:gdLst>
              <a:ahLst/>
              <a:cxnLst>
                <a:cxn ang="0">
                  <a:pos x="connsiteX0" y="connsiteY0"/>
                </a:cxn>
                <a:cxn ang="0">
                  <a:pos x="connsiteX1" y="connsiteY1"/>
                </a:cxn>
                <a:cxn ang="0">
                  <a:pos x="connsiteX2" y="connsiteY2"/>
                </a:cxn>
              </a:cxnLst>
              <a:rect l="l" t="t" r="r" b="b"/>
              <a:pathLst>
                <a:path w="702650" h="705646">
                  <a:moveTo>
                    <a:pt x="702650" y="705646"/>
                  </a:moveTo>
                  <a:cubicBezTo>
                    <a:pt x="401304" y="632141"/>
                    <a:pt x="99958" y="558637"/>
                    <a:pt x="49979" y="441029"/>
                  </a:cubicBezTo>
                  <a:cubicBezTo>
                    <a:pt x="0" y="323421"/>
                    <a:pt x="402774" y="0"/>
                    <a:pt x="402774" y="0"/>
                  </a:cubicBezTo>
                </a:path>
              </a:pathLst>
            </a:cu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 name="Rectangle 14"/>
          <p:cNvSpPr/>
          <p:nvPr/>
        </p:nvSpPr>
        <p:spPr>
          <a:xfrm rot="21084262">
            <a:off x="2696285" y="458064"/>
            <a:ext cx="3861184" cy="44102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u="sng" dirty="0" smtClean="0">
                <a:solidFill>
                  <a:schemeClr val="bg1"/>
                </a:solidFill>
                <a:latin typeface="Avenir Book"/>
                <a:cs typeface="Avenir Book"/>
              </a:rPr>
              <a:t>GP:</a:t>
            </a:r>
            <a:r>
              <a:rPr lang="en-US" sz="2500" b="1" dirty="0" smtClean="0">
                <a:solidFill>
                  <a:schemeClr val="bg1"/>
                </a:solidFill>
                <a:latin typeface="Avenir Book"/>
                <a:cs typeface="Avenir Book"/>
              </a:rPr>
              <a:t> GENERAL PRINCIPLE</a:t>
            </a:r>
            <a:endParaRPr lang="en-US" sz="2500" b="1" dirty="0">
              <a:solidFill>
                <a:schemeClr val="bg1"/>
              </a:solidFill>
              <a:latin typeface="Avenir Book"/>
              <a:cs typeface="Avenir Book"/>
            </a:endParaRPr>
          </a:p>
        </p:txBody>
      </p:sp>
      <p:sp>
        <p:nvSpPr>
          <p:cNvPr id="16" name="Rectangle 15"/>
          <p:cNvSpPr/>
          <p:nvPr/>
        </p:nvSpPr>
        <p:spPr>
          <a:xfrm rot="338035">
            <a:off x="596065" y="4658252"/>
            <a:ext cx="3455243" cy="87869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cap="all" dirty="0">
                <a:solidFill>
                  <a:schemeClr val="accent5">
                    <a:lumMod val="40000"/>
                    <a:lumOff val="60000"/>
                  </a:schemeClr>
                </a:solidFill>
                <a:latin typeface="Avenir Book"/>
                <a:cs typeface="Avenir Book"/>
              </a:rPr>
              <a:t>NEGATIVE</a:t>
            </a:r>
            <a:br>
              <a:rPr lang="en-US" sz="3500" b="1" cap="all" dirty="0">
                <a:solidFill>
                  <a:schemeClr val="accent5">
                    <a:lumMod val="40000"/>
                    <a:lumOff val="60000"/>
                  </a:schemeClr>
                </a:solidFill>
                <a:latin typeface="Avenir Book"/>
                <a:cs typeface="Avenir Book"/>
              </a:rPr>
            </a:br>
            <a:r>
              <a:rPr lang="en-US" b="1" cap="all" dirty="0" smtClean="0">
                <a:solidFill>
                  <a:schemeClr val="bg1"/>
                </a:solidFill>
                <a:latin typeface="Avenir Book"/>
                <a:cs typeface="Avenir Book"/>
              </a:rPr>
              <a:t> way of applying GP</a:t>
            </a:r>
            <a:endParaRPr lang="en-US" b="1" cap="all" dirty="0">
              <a:solidFill>
                <a:schemeClr val="bg1"/>
              </a:solidFill>
              <a:latin typeface="Avenir Book"/>
              <a:cs typeface="Avenir Book"/>
            </a:endParaRPr>
          </a:p>
        </p:txBody>
      </p:sp>
      <p:sp>
        <p:nvSpPr>
          <p:cNvPr id="17" name="Rectangle 16"/>
          <p:cNvSpPr/>
          <p:nvPr/>
        </p:nvSpPr>
        <p:spPr>
          <a:xfrm rot="21310800">
            <a:off x="5370987" y="4570367"/>
            <a:ext cx="3455243" cy="857946"/>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cap="all" dirty="0">
                <a:solidFill>
                  <a:srgbClr val="FFFF00"/>
                </a:solidFill>
                <a:latin typeface="Avenir Book"/>
                <a:cs typeface="Avenir Book"/>
              </a:rPr>
              <a:t>POSITI</a:t>
            </a:r>
            <a:r>
              <a:rPr lang="en-US" sz="3600" b="1" cap="all" dirty="0" err="1" smtClean="0">
                <a:solidFill>
                  <a:srgbClr val="FFFF00"/>
                </a:solidFill>
                <a:latin typeface="Avenir Book"/>
                <a:cs typeface="Avenir Book"/>
              </a:rPr>
              <a:t>ve</a:t>
            </a:r>
            <a:r>
              <a:rPr lang="en-US" sz="2400" b="1" cap="all" dirty="0" smtClean="0">
                <a:solidFill>
                  <a:srgbClr val="FFFF00"/>
                </a:solidFill>
                <a:latin typeface="Avenir Book"/>
                <a:cs typeface="Avenir Book"/>
              </a:rPr>
              <a:t> </a:t>
            </a:r>
            <a:r>
              <a:rPr lang="en-US" b="1" cap="all" dirty="0" smtClean="0">
                <a:solidFill>
                  <a:schemeClr val="bg1"/>
                </a:solidFill>
                <a:latin typeface="Avenir Book"/>
                <a:cs typeface="Avenir Book"/>
              </a:rPr>
              <a:t/>
            </a:r>
            <a:br>
              <a:rPr lang="en-US" b="1" cap="all" dirty="0" smtClean="0">
                <a:solidFill>
                  <a:schemeClr val="bg1"/>
                </a:solidFill>
                <a:latin typeface="Avenir Book"/>
                <a:cs typeface="Avenir Book"/>
              </a:rPr>
            </a:br>
            <a:r>
              <a:rPr lang="en-US" b="1" cap="all" dirty="0" smtClean="0">
                <a:solidFill>
                  <a:schemeClr val="bg1"/>
                </a:solidFill>
                <a:latin typeface="Avenir Book"/>
                <a:cs typeface="Avenir Book"/>
              </a:rPr>
              <a:t>way of applying GP</a:t>
            </a:r>
            <a:endParaRPr lang="en-US" b="1" cap="all" dirty="0">
              <a:solidFill>
                <a:schemeClr val="bg1"/>
              </a:solidFill>
              <a:latin typeface="Avenir Book"/>
              <a:cs typeface="Avenir Book"/>
            </a:endParaRPr>
          </a:p>
        </p:txBody>
      </p:sp>
      <p:grpSp>
        <p:nvGrpSpPr>
          <p:cNvPr id="22" name="Group 21"/>
          <p:cNvGrpSpPr/>
          <p:nvPr/>
        </p:nvGrpSpPr>
        <p:grpSpPr>
          <a:xfrm>
            <a:off x="4039500" y="4392648"/>
            <a:ext cx="5376969" cy="2331266"/>
            <a:chOff x="4039500" y="4392648"/>
            <a:chExt cx="5376969" cy="2331266"/>
          </a:xfrm>
        </p:grpSpPr>
        <p:sp>
          <p:nvSpPr>
            <p:cNvPr id="10" name="TextBox 9"/>
            <p:cNvSpPr txBox="1"/>
            <p:nvPr/>
          </p:nvSpPr>
          <p:spPr>
            <a:xfrm rot="21314093">
              <a:off x="4770265" y="5462030"/>
              <a:ext cx="4646204" cy="1261884"/>
            </a:xfrm>
            <a:prstGeom prst="rect">
              <a:avLst/>
            </a:prstGeom>
            <a:noFill/>
          </p:spPr>
          <p:txBody>
            <a:bodyPr wrap="square" rtlCol="0">
              <a:spAutoFit/>
            </a:bodyPr>
            <a:lstStyle/>
            <a:p>
              <a:pPr algn="ctr"/>
              <a:r>
                <a:rPr lang="en-US" sz="3800" b="1" dirty="0" smtClean="0">
                  <a:latin typeface="DK Lemon Yellow Sun"/>
                  <a:cs typeface="DK Lemon Yellow Sun"/>
                </a:rPr>
                <a:t>How should we work/study??</a:t>
              </a:r>
              <a:endParaRPr lang="en-US" sz="3800" b="1" dirty="0">
                <a:latin typeface="DK Lemon Yellow Sun"/>
                <a:cs typeface="DK Lemon Yellow Sun"/>
              </a:endParaRPr>
            </a:p>
          </p:txBody>
        </p:sp>
        <p:sp>
          <p:nvSpPr>
            <p:cNvPr id="18" name="Freeform 17"/>
            <p:cNvSpPr/>
            <p:nvPr/>
          </p:nvSpPr>
          <p:spPr>
            <a:xfrm>
              <a:off x="4039500" y="4427931"/>
              <a:ext cx="1199503" cy="1373070"/>
            </a:xfrm>
            <a:custGeom>
              <a:avLst/>
              <a:gdLst>
                <a:gd name="connsiteX0" fmla="*/ 0 w 1199503"/>
                <a:gd name="connsiteY0" fmla="*/ 0 h 1373070"/>
                <a:gd name="connsiteX1" fmla="*/ 246957 w 1199503"/>
                <a:gd name="connsiteY1" fmla="*/ 617440 h 1373070"/>
                <a:gd name="connsiteX2" fmla="*/ 476273 w 1199503"/>
                <a:gd name="connsiteY2" fmla="*/ 1252522 h 1373070"/>
                <a:gd name="connsiteX3" fmla="*/ 1199503 w 1199503"/>
                <a:gd name="connsiteY3" fmla="*/ 1340728 h 1373070"/>
              </a:gdLst>
              <a:ahLst/>
              <a:cxnLst>
                <a:cxn ang="0">
                  <a:pos x="connsiteX0" y="connsiteY0"/>
                </a:cxn>
                <a:cxn ang="0">
                  <a:pos x="connsiteX1" y="connsiteY1"/>
                </a:cxn>
                <a:cxn ang="0">
                  <a:pos x="connsiteX2" y="connsiteY2"/>
                </a:cxn>
                <a:cxn ang="0">
                  <a:pos x="connsiteX3" y="connsiteY3"/>
                </a:cxn>
              </a:cxnLst>
              <a:rect l="l" t="t" r="r" b="b"/>
              <a:pathLst>
                <a:path w="1199503" h="1373070">
                  <a:moveTo>
                    <a:pt x="0" y="0"/>
                  </a:moveTo>
                  <a:cubicBezTo>
                    <a:pt x="83789" y="204343"/>
                    <a:pt x="167578" y="408686"/>
                    <a:pt x="246957" y="617440"/>
                  </a:cubicBezTo>
                  <a:cubicBezTo>
                    <a:pt x="326336" y="826194"/>
                    <a:pt x="317515" y="1131974"/>
                    <a:pt x="476273" y="1252522"/>
                  </a:cubicBezTo>
                  <a:cubicBezTo>
                    <a:pt x="635031" y="1373070"/>
                    <a:pt x="1199503" y="1340728"/>
                    <a:pt x="1199503" y="1340728"/>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809769" y="4392648"/>
              <a:ext cx="411594" cy="1146675"/>
            </a:xfrm>
            <a:custGeom>
              <a:avLst/>
              <a:gdLst>
                <a:gd name="connsiteX0" fmla="*/ 58799 w 411594"/>
                <a:gd name="connsiteY0" fmla="*/ 0 h 1146675"/>
                <a:gd name="connsiteX1" fmla="*/ 58799 w 411594"/>
                <a:gd name="connsiteY1" fmla="*/ 864417 h 1146675"/>
                <a:gd name="connsiteX2" fmla="*/ 411594 w 411594"/>
                <a:gd name="connsiteY2" fmla="*/ 1146675 h 1146675"/>
              </a:gdLst>
              <a:ahLst/>
              <a:cxnLst>
                <a:cxn ang="0">
                  <a:pos x="connsiteX0" y="connsiteY0"/>
                </a:cxn>
                <a:cxn ang="0">
                  <a:pos x="connsiteX1" y="connsiteY1"/>
                </a:cxn>
                <a:cxn ang="0">
                  <a:pos x="connsiteX2" y="connsiteY2"/>
                </a:cxn>
              </a:cxnLst>
              <a:rect l="l" t="t" r="r" b="b"/>
              <a:pathLst>
                <a:path w="411594" h="1146675">
                  <a:moveTo>
                    <a:pt x="58799" y="0"/>
                  </a:moveTo>
                  <a:cubicBezTo>
                    <a:pt x="29399" y="336652"/>
                    <a:pt x="0" y="673305"/>
                    <a:pt x="58799" y="864417"/>
                  </a:cubicBezTo>
                  <a:cubicBezTo>
                    <a:pt x="117598" y="1055530"/>
                    <a:pt x="411594" y="1146675"/>
                    <a:pt x="411594" y="1146675"/>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rot="674462">
            <a:off x="7689871" y="-281358"/>
            <a:ext cx="873316" cy="2400657"/>
          </a:xfrm>
          <a:prstGeom prst="rect">
            <a:avLst/>
          </a:prstGeom>
          <a:noFill/>
        </p:spPr>
        <p:txBody>
          <a:bodyPr wrap="none" rtlCol="0">
            <a:spAutoFit/>
          </a:bodyPr>
          <a:lstStyle/>
          <a:p>
            <a:r>
              <a:rPr lang="en-US" sz="15000" dirty="0" smtClean="0">
                <a:solidFill>
                  <a:srgbClr val="FF6386"/>
                </a:solidFill>
                <a:latin typeface="DK Lemon Yellow Sun"/>
                <a:cs typeface="DK Lemon Yellow Sun"/>
              </a:rPr>
              <a:t>?</a:t>
            </a:r>
            <a:endParaRPr lang="en-US" sz="15000" dirty="0">
              <a:solidFill>
                <a:srgbClr val="FF6386"/>
              </a:solidFill>
              <a:latin typeface="DK Lemon Yellow Sun"/>
              <a:cs typeface="DK Lemon Yellow Su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2.5"/>
                                          </p:val>
                                        </p:tav>
                                        <p:tav tm="100000">
                                          <p:val>
                                            <p:strVal val="#ppt_w"/>
                                          </p:val>
                                        </p:tav>
                                      </p:tavLst>
                                    </p:anim>
                                    <p:anim calcmode="lin" valueType="num">
                                      <p:cBhvr>
                                        <p:cTn id="25" dur="500" fill="hold"/>
                                        <p:tgtEl>
                                          <p:spTgt spid="15"/>
                                        </p:tgtEl>
                                        <p:attrNameLst>
                                          <p:attrName>ppt_h</p:attrName>
                                        </p:attrNameLst>
                                      </p:cBhvr>
                                      <p:tavLst>
                                        <p:tav tm="0">
                                          <p:val>
                                            <p:strVal val="#ppt_h*0.01"/>
                                          </p:val>
                                        </p:tav>
                                        <p:tav tm="100000">
                                          <p:val>
                                            <p:strVal val="#ppt_h"/>
                                          </p:val>
                                        </p:tav>
                                      </p:tavLst>
                                    </p:anim>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h+1"/>
                                          </p:val>
                                        </p:tav>
                                        <p:tav tm="100000">
                                          <p:val>
                                            <p:strVal val="#ppt_y"/>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ppt_w*2.5"/>
                                          </p:val>
                                        </p:tav>
                                        <p:tav tm="100000">
                                          <p:val>
                                            <p:strVal val="#ppt_w"/>
                                          </p:val>
                                        </p:tav>
                                      </p:tavLst>
                                    </p:anim>
                                    <p:anim calcmode="lin" valueType="num">
                                      <p:cBhvr>
                                        <p:cTn id="34" dur="500" fill="hold"/>
                                        <p:tgtEl>
                                          <p:spTgt spid="16"/>
                                        </p:tgtEl>
                                        <p:attrNameLst>
                                          <p:attrName>ppt_h</p:attrName>
                                        </p:attrNameLst>
                                      </p:cBhvr>
                                      <p:tavLst>
                                        <p:tav tm="0">
                                          <p:val>
                                            <p:strVal val="#ppt_h*0.01"/>
                                          </p:val>
                                        </p:tav>
                                        <p:tav tm="100000">
                                          <p:val>
                                            <p:strVal val="#ppt_h"/>
                                          </p:val>
                                        </p:tav>
                                      </p:tavLst>
                                    </p:anim>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h+1"/>
                                          </p:val>
                                        </p:tav>
                                        <p:tav tm="100000">
                                          <p:val>
                                            <p:strVal val="#ppt_y"/>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strVal val="#ppt_w*2.5"/>
                                          </p:val>
                                        </p:tav>
                                        <p:tav tm="100000">
                                          <p:val>
                                            <p:strVal val="#ppt_w"/>
                                          </p:val>
                                        </p:tav>
                                      </p:tavLst>
                                    </p:anim>
                                    <p:anim calcmode="lin" valueType="num">
                                      <p:cBhvr>
                                        <p:cTn id="43" dur="500" fill="hold"/>
                                        <p:tgtEl>
                                          <p:spTgt spid="17"/>
                                        </p:tgtEl>
                                        <p:attrNameLst>
                                          <p:attrName>ppt_h</p:attrName>
                                        </p:attrNameLst>
                                      </p:cBhvr>
                                      <p:tavLst>
                                        <p:tav tm="0">
                                          <p:val>
                                            <p:strVal val="#ppt_h*0.01"/>
                                          </p:val>
                                        </p:tav>
                                        <p:tav tm="100000">
                                          <p:val>
                                            <p:strVal val="#ppt_h"/>
                                          </p:val>
                                        </p:tav>
                                      </p:tavLst>
                                    </p:anim>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h+1"/>
                                          </p:val>
                                        </p:tav>
                                        <p:tav tm="100000">
                                          <p:val>
                                            <p:strVal val="#ppt_y"/>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8" presetClass="entr" presetSubtype="0" accel="10000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strVal val="#ppt_w*2.5"/>
                                          </p:val>
                                        </p:tav>
                                        <p:tav tm="100000">
                                          <p:val>
                                            <p:strVal val="#ppt_w"/>
                                          </p:val>
                                        </p:tav>
                                      </p:tavLst>
                                    </p:anim>
                                    <p:anim calcmode="lin" valueType="num">
                                      <p:cBhvr>
                                        <p:cTn id="57" dur="500" fill="hold"/>
                                        <p:tgtEl>
                                          <p:spTgt spid="21"/>
                                        </p:tgtEl>
                                        <p:attrNameLst>
                                          <p:attrName>ppt_h</p:attrName>
                                        </p:attrNameLst>
                                      </p:cBhvr>
                                      <p:tavLst>
                                        <p:tav tm="0">
                                          <p:val>
                                            <p:strVal val="#ppt_h*0.01"/>
                                          </p:val>
                                        </p:tav>
                                        <p:tav tm="100000">
                                          <p:val>
                                            <p:strVal val="#ppt_h"/>
                                          </p:val>
                                        </p:tav>
                                      </p:tavLst>
                                    </p:anim>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h+1"/>
                                          </p:val>
                                        </p:tav>
                                        <p:tav tm="100000">
                                          <p:val>
                                            <p:strVal val="#ppt_y"/>
                                          </p:val>
                                        </p:tav>
                                      </p:tavLst>
                                    </p:anim>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animBg="1"/>
      <p:bldP spid="16" grpId="0" animBg="1"/>
      <p:bldP spid="17"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screen">
            <a:lum bright="-14000" contrast="-30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8" name="TextBox 7"/>
          <p:cNvSpPr txBox="1"/>
          <p:nvPr/>
        </p:nvSpPr>
        <p:spPr>
          <a:xfrm rot="21102164">
            <a:off x="3676762" y="670402"/>
            <a:ext cx="4816855" cy="1169551"/>
          </a:xfrm>
          <a:prstGeom prst="rect">
            <a:avLst/>
          </a:prstGeom>
          <a:noFill/>
        </p:spPr>
        <p:txBody>
          <a:bodyPr wrap="square" rtlCol="0">
            <a:spAutoFit/>
          </a:bodyPr>
          <a:lstStyle/>
          <a:p>
            <a:r>
              <a:rPr lang="en-US" sz="3500" dirty="0" smtClean="0">
                <a:latin typeface="DK Lemon Yellow Sun"/>
                <a:cs typeface="DK Lemon Yellow Sun"/>
              </a:rPr>
              <a:t>How should we relate to our superiors? </a:t>
            </a:r>
            <a:endParaRPr lang="en-US" sz="3500" dirty="0">
              <a:latin typeface="DK Lemon Yellow Sun"/>
              <a:cs typeface="DK Lemon Yellow Sun"/>
            </a:endParaRPr>
          </a:p>
        </p:txBody>
      </p:sp>
      <p:sp>
        <p:nvSpPr>
          <p:cNvPr id="7" name="TextBox 6"/>
          <p:cNvSpPr txBox="1"/>
          <p:nvPr/>
        </p:nvSpPr>
        <p:spPr>
          <a:xfrm>
            <a:off x="1417337" y="1976341"/>
            <a:ext cx="6424184" cy="1200328"/>
          </a:xfrm>
          <a:prstGeom prst="rect">
            <a:avLst/>
          </a:prstGeom>
          <a:solidFill>
            <a:schemeClr val="bg1">
              <a:alpha val="80000"/>
            </a:schemeClr>
          </a:solidFill>
        </p:spPr>
        <p:txBody>
          <a:bodyPr wrap="square" rtlCol="0">
            <a:spAutoFit/>
          </a:bodyPr>
          <a:lstStyle/>
          <a:p>
            <a:pPr algn="ctr"/>
            <a:r>
              <a:rPr lang="en-US" sz="2400" dirty="0" smtClean="0">
                <a:latin typeface="Avenir Book"/>
                <a:cs typeface="Avenir Book"/>
              </a:rPr>
              <a:t>(22a) </a:t>
            </a:r>
          </a:p>
          <a:p>
            <a:pPr algn="ctr"/>
            <a:r>
              <a:rPr lang="en-US" sz="2400" dirty="0" smtClean="0">
                <a:latin typeface="Avenir Book"/>
                <a:cs typeface="Avenir Book"/>
              </a:rPr>
              <a:t>Bondservants, obey in everything </a:t>
            </a:r>
          </a:p>
          <a:p>
            <a:pPr algn="ctr"/>
            <a:r>
              <a:rPr lang="en-US" sz="2400" dirty="0" smtClean="0">
                <a:latin typeface="Avenir Book"/>
                <a:cs typeface="Avenir Book"/>
              </a:rPr>
              <a:t>those who are your earthly masters, </a:t>
            </a:r>
            <a:endParaRPr lang="en-US" sz="1500" dirty="0">
              <a:latin typeface="Avenir Book"/>
              <a:cs typeface="Avenir Book"/>
            </a:endParaRPr>
          </a:p>
        </p:txBody>
      </p:sp>
      <p:sp>
        <p:nvSpPr>
          <p:cNvPr id="14" name="Freeform 13"/>
          <p:cNvSpPr/>
          <p:nvPr/>
        </p:nvSpPr>
        <p:spPr>
          <a:xfrm>
            <a:off x="3319211" y="1517140"/>
            <a:ext cx="702650" cy="705646"/>
          </a:xfrm>
          <a:custGeom>
            <a:avLst/>
            <a:gdLst>
              <a:gd name="connsiteX0" fmla="*/ 702650 w 702650"/>
              <a:gd name="connsiteY0" fmla="*/ 705646 h 705646"/>
              <a:gd name="connsiteX1" fmla="*/ 49979 w 702650"/>
              <a:gd name="connsiteY1" fmla="*/ 441029 h 705646"/>
              <a:gd name="connsiteX2" fmla="*/ 402774 w 702650"/>
              <a:gd name="connsiteY2" fmla="*/ 0 h 705646"/>
            </a:gdLst>
            <a:ahLst/>
            <a:cxnLst>
              <a:cxn ang="0">
                <a:pos x="connsiteX0" y="connsiteY0"/>
              </a:cxn>
              <a:cxn ang="0">
                <a:pos x="connsiteX1" y="connsiteY1"/>
              </a:cxn>
              <a:cxn ang="0">
                <a:pos x="connsiteX2" y="connsiteY2"/>
              </a:cxn>
            </a:cxnLst>
            <a:rect l="l" t="t" r="r" b="b"/>
            <a:pathLst>
              <a:path w="702650" h="705646">
                <a:moveTo>
                  <a:pt x="702650" y="705646"/>
                </a:moveTo>
                <a:cubicBezTo>
                  <a:pt x="401304" y="632141"/>
                  <a:pt x="99958" y="558637"/>
                  <a:pt x="49979" y="441029"/>
                </a:cubicBezTo>
                <a:cubicBezTo>
                  <a:pt x="0" y="323421"/>
                  <a:pt x="402774" y="0"/>
                  <a:pt x="402774" y="0"/>
                </a:cubicBezTo>
              </a:path>
            </a:pathLst>
          </a:cu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rot="21084262">
            <a:off x="2696285" y="458064"/>
            <a:ext cx="3861184" cy="44102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u="sng" dirty="0" smtClean="0">
                <a:solidFill>
                  <a:schemeClr val="bg1"/>
                </a:solidFill>
                <a:latin typeface="Avenir Book"/>
                <a:cs typeface="Avenir Book"/>
              </a:rPr>
              <a:t>GP:</a:t>
            </a:r>
            <a:r>
              <a:rPr lang="en-US" sz="2500" b="1" dirty="0" smtClean="0">
                <a:solidFill>
                  <a:schemeClr val="bg1"/>
                </a:solidFill>
                <a:latin typeface="Avenir Book"/>
                <a:cs typeface="Avenir Book"/>
              </a:rPr>
              <a:t> GENERAL PRINCIPLE</a:t>
            </a:r>
            <a:endParaRPr lang="en-US" sz="2500" b="1" dirty="0">
              <a:solidFill>
                <a:schemeClr val="bg1"/>
              </a:solidFill>
              <a:latin typeface="Avenir Book"/>
              <a:cs typeface="Avenir Book"/>
            </a:endParaRPr>
          </a:p>
        </p:txBody>
      </p:sp>
      <p:sp>
        <p:nvSpPr>
          <p:cNvPr id="20" name="TextBox 19"/>
          <p:cNvSpPr txBox="1"/>
          <p:nvPr/>
        </p:nvSpPr>
        <p:spPr>
          <a:xfrm rot="674462">
            <a:off x="7932132" y="-269375"/>
            <a:ext cx="873316" cy="2400657"/>
          </a:xfrm>
          <a:prstGeom prst="rect">
            <a:avLst/>
          </a:prstGeom>
          <a:noFill/>
        </p:spPr>
        <p:txBody>
          <a:bodyPr wrap="none" rtlCol="0">
            <a:spAutoFit/>
          </a:bodyPr>
          <a:lstStyle/>
          <a:p>
            <a:r>
              <a:rPr lang="en-US" sz="15000" dirty="0" smtClean="0">
                <a:solidFill>
                  <a:srgbClr val="FF6386"/>
                </a:solidFill>
                <a:latin typeface="DK Lemon Yellow Sun"/>
                <a:cs typeface="DK Lemon Yellow Sun"/>
              </a:rPr>
              <a:t>?</a:t>
            </a:r>
            <a:endParaRPr lang="en-US" sz="15000" dirty="0">
              <a:solidFill>
                <a:srgbClr val="FF6386"/>
              </a:solidFill>
              <a:latin typeface="DK Lemon Yellow Sun"/>
              <a:cs typeface="DK Lemon Yellow Sun"/>
            </a:endParaRPr>
          </a:p>
        </p:txBody>
      </p:sp>
      <p:sp>
        <p:nvSpPr>
          <p:cNvPr id="21" name="TextBox 20"/>
          <p:cNvSpPr txBox="1"/>
          <p:nvPr/>
        </p:nvSpPr>
        <p:spPr>
          <a:xfrm>
            <a:off x="205968" y="3176669"/>
            <a:ext cx="8697911" cy="2739211"/>
          </a:xfrm>
          <a:prstGeom prst="rect">
            <a:avLst/>
          </a:prstGeom>
          <a:noFill/>
        </p:spPr>
        <p:txBody>
          <a:bodyPr wrap="square" rtlCol="0">
            <a:spAutoFit/>
          </a:bodyPr>
          <a:lstStyle/>
          <a:p>
            <a:pPr algn="ctr"/>
            <a:r>
              <a:rPr lang="en-US" sz="6600" dirty="0" smtClean="0">
                <a:solidFill>
                  <a:srgbClr val="FFFFFF"/>
                </a:solidFill>
                <a:latin typeface="Avenir Book"/>
                <a:cs typeface="Avenir Book"/>
              </a:rPr>
              <a:t>ALWAYS </a:t>
            </a:r>
            <a:r>
              <a:rPr lang="en-US" sz="6600" u="sng" dirty="0" smtClean="0">
                <a:solidFill>
                  <a:srgbClr val="FFFFFF"/>
                </a:solidFill>
                <a:latin typeface="Avenir Book"/>
                <a:cs typeface="Avenir Book"/>
              </a:rPr>
              <a:t>OBEY </a:t>
            </a:r>
          </a:p>
          <a:p>
            <a:pPr algn="ctr"/>
            <a:r>
              <a:rPr lang="en-US" sz="4000" dirty="0" smtClean="0">
                <a:solidFill>
                  <a:srgbClr val="FFFFFF"/>
                </a:solidFill>
                <a:latin typeface="Avenir Book"/>
                <a:cs typeface="Avenir Book"/>
              </a:rPr>
              <a:t>YOUR </a:t>
            </a:r>
          </a:p>
          <a:p>
            <a:pPr algn="ctr"/>
            <a:r>
              <a:rPr lang="en-US" sz="6600" dirty="0" smtClean="0">
                <a:solidFill>
                  <a:srgbClr val="FFFFFF"/>
                </a:solidFill>
                <a:latin typeface="Avenir Book"/>
                <a:cs typeface="Avenir Book"/>
              </a:rPr>
              <a:t>EARTHLY SUPERIORS</a:t>
            </a:r>
            <a:endParaRPr lang="en-US" sz="6600" dirty="0">
              <a:solidFill>
                <a:srgbClr val="FFFFFF"/>
              </a:solidFill>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screen">
            <a:lum bright="38000" contrast="-30000"/>
            <a:alphaModFix amt="86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21" name="TextBox 20"/>
          <p:cNvSpPr txBox="1"/>
          <p:nvPr/>
        </p:nvSpPr>
        <p:spPr>
          <a:xfrm>
            <a:off x="-1596240" y="137288"/>
            <a:ext cx="8697911" cy="1785104"/>
          </a:xfrm>
          <a:prstGeom prst="rect">
            <a:avLst/>
          </a:prstGeom>
          <a:noFill/>
        </p:spPr>
        <p:txBody>
          <a:bodyPr wrap="square" rtlCol="0">
            <a:spAutoFit/>
          </a:bodyPr>
          <a:lstStyle/>
          <a:p>
            <a:pPr algn="ctr"/>
            <a:r>
              <a:rPr lang="en-US" sz="4000" dirty="0" smtClean="0">
                <a:solidFill>
                  <a:srgbClr val="000000"/>
                </a:solidFill>
                <a:latin typeface="Avenir Book"/>
                <a:cs typeface="Avenir Book"/>
              </a:rPr>
              <a:t>ALWAYS </a:t>
            </a:r>
            <a:r>
              <a:rPr lang="en-US" sz="4000" u="sng" dirty="0" smtClean="0">
                <a:solidFill>
                  <a:srgbClr val="000000"/>
                </a:solidFill>
                <a:latin typeface="Avenir Book"/>
                <a:cs typeface="Avenir Book"/>
              </a:rPr>
              <a:t>OBEY </a:t>
            </a:r>
          </a:p>
          <a:p>
            <a:pPr algn="ctr"/>
            <a:r>
              <a:rPr lang="en-US" sz="3000" dirty="0" smtClean="0">
                <a:solidFill>
                  <a:srgbClr val="000000"/>
                </a:solidFill>
                <a:latin typeface="Avenir Book"/>
                <a:cs typeface="Avenir Book"/>
              </a:rPr>
              <a:t>YOUR </a:t>
            </a:r>
          </a:p>
          <a:p>
            <a:pPr algn="ctr"/>
            <a:r>
              <a:rPr lang="en-US" sz="4000" dirty="0" smtClean="0">
                <a:solidFill>
                  <a:srgbClr val="000000"/>
                </a:solidFill>
                <a:latin typeface="Avenir Book"/>
                <a:cs typeface="Avenir Book"/>
              </a:rPr>
              <a:t>EARTHLY SUPERIORS</a:t>
            </a:r>
            <a:endParaRPr lang="en-US" sz="4000" dirty="0">
              <a:solidFill>
                <a:srgbClr val="000000"/>
              </a:solidFill>
              <a:latin typeface="Avenir Book"/>
              <a:cs typeface="Avenir Book"/>
            </a:endParaRPr>
          </a:p>
        </p:txBody>
      </p:sp>
      <p:sp>
        <p:nvSpPr>
          <p:cNvPr id="10" name="Rounded Rectangle 9"/>
          <p:cNvSpPr/>
          <p:nvPr/>
        </p:nvSpPr>
        <p:spPr>
          <a:xfrm>
            <a:off x="5334001" y="-2175"/>
            <a:ext cx="3823368" cy="3123321"/>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latin typeface="Arial"/>
                <a:cs typeface="Arial"/>
              </a:rPr>
              <a:t>1. Obedience to our </a:t>
            </a:r>
          </a:p>
          <a:p>
            <a:pPr algn="ctr">
              <a:spcAft>
                <a:spcPts val="600"/>
              </a:spcAft>
            </a:pPr>
            <a:r>
              <a:rPr lang="en-US" sz="2800" dirty="0" smtClean="0">
                <a:solidFill>
                  <a:schemeClr val="bg1"/>
                </a:solidFill>
                <a:latin typeface="Arial"/>
                <a:cs typeface="Arial"/>
              </a:rPr>
              <a:t>earthly superiors </a:t>
            </a:r>
          </a:p>
          <a:p>
            <a:pPr algn="ctr"/>
            <a:r>
              <a:rPr lang="en-US" sz="2800" dirty="0" smtClean="0">
                <a:solidFill>
                  <a:schemeClr val="bg1"/>
                </a:solidFill>
                <a:latin typeface="Arial"/>
                <a:cs typeface="Arial"/>
              </a:rPr>
              <a:t>is an </a:t>
            </a:r>
            <a:r>
              <a:rPr lang="en-US" sz="2800" i="1" dirty="0" smtClean="0">
                <a:solidFill>
                  <a:schemeClr val="bg1"/>
                </a:solidFill>
                <a:latin typeface="Arial"/>
                <a:cs typeface="Arial"/>
              </a:rPr>
              <a:t>expression </a:t>
            </a:r>
          </a:p>
          <a:p>
            <a:pPr algn="ctr">
              <a:spcAft>
                <a:spcPts val="600"/>
              </a:spcAft>
            </a:pPr>
            <a:r>
              <a:rPr lang="en-US" sz="2800" dirty="0" smtClean="0">
                <a:solidFill>
                  <a:schemeClr val="bg1"/>
                </a:solidFill>
                <a:latin typeface="Arial"/>
                <a:cs typeface="Arial"/>
              </a:rPr>
              <a:t>of </a:t>
            </a:r>
            <a:r>
              <a:rPr lang="en-US" sz="2800" u="sng" dirty="0" smtClean="0">
                <a:solidFill>
                  <a:schemeClr val="bg1"/>
                </a:solidFill>
                <a:latin typeface="Arial"/>
                <a:cs typeface="Arial"/>
              </a:rPr>
              <a:t>Christ-like love </a:t>
            </a:r>
          </a:p>
          <a:p>
            <a:pPr algn="ctr"/>
            <a:r>
              <a:rPr lang="en-US" sz="2800" dirty="0" smtClean="0">
                <a:solidFill>
                  <a:schemeClr val="bg1"/>
                </a:solidFill>
                <a:latin typeface="Arial"/>
                <a:cs typeface="Arial"/>
              </a:rPr>
              <a:t>which </a:t>
            </a:r>
            <a:r>
              <a:rPr lang="en-US" sz="2800" i="1" dirty="0" smtClean="0">
                <a:solidFill>
                  <a:schemeClr val="bg1"/>
                </a:solidFill>
                <a:latin typeface="Arial"/>
                <a:cs typeface="Arial"/>
              </a:rPr>
              <a:t>stems</a:t>
            </a:r>
            <a:r>
              <a:rPr lang="en-US" sz="2800" dirty="0" smtClean="0">
                <a:solidFill>
                  <a:schemeClr val="bg1"/>
                </a:solidFill>
                <a:latin typeface="Arial"/>
                <a:cs typeface="Arial"/>
              </a:rPr>
              <a:t> </a:t>
            </a:r>
            <a:r>
              <a:rPr lang="en-US" sz="2800" i="1" dirty="0" smtClean="0">
                <a:solidFill>
                  <a:schemeClr val="bg1"/>
                </a:solidFill>
                <a:latin typeface="Arial"/>
                <a:cs typeface="Arial"/>
              </a:rPr>
              <a:t>from </a:t>
            </a:r>
            <a:r>
              <a:rPr lang="en-US" sz="2800" dirty="0" smtClean="0">
                <a:solidFill>
                  <a:schemeClr val="bg1"/>
                </a:solidFill>
                <a:latin typeface="Arial"/>
                <a:cs typeface="Arial"/>
              </a:rPr>
              <a:t>our </a:t>
            </a:r>
            <a:r>
              <a:rPr lang="en-US" sz="2800" u="sng" dirty="0" smtClean="0">
                <a:solidFill>
                  <a:schemeClr val="bg1"/>
                </a:solidFill>
                <a:latin typeface="Arial"/>
                <a:cs typeface="Arial"/>
              </a:rPr>
              <a:t>union with Christ.   </a:t>
            </a:r>
            <a:endParaRPr lang="en-US" sz="2800" u="sng" dirty="0">
              <a:solidFill>
                <a:schemeClr val="bg1"/>
              </a:solidFill>
              <a:latin typeface="Arial"/>
              <a:cs typeface="Arial"/>
            </a:endParaRPr>
          </a:p>
        </p:txBody>
      </p:sp>
      <p:sp>
        <p:nvSpPr>
          <p:cNvPr id="11" name="TextBox 10"/>
          <p:cNvSpPr txBox="1"/>
          <p:nvPr/>
        </p:nvSpPr>
        <p:spPr>
          <a:xfrm>
            <a:off x="429092" y="3294931"/>
            <a:ext cx="8290104" cy="2292935"/>
          </a:xfrm>
          <a:prstGeom prst="rect">
            <a:avLst/>
          </a:prstGeom>
          <a:solidFill>
            <a:schemeClr val="bg1">
              <a:alpha val="67000"/>
            </a:schemeClr>
          </a:solidFill>
          <a:ln>
            <a:solidFill>
              <a:srgbClr val="FFFFFF"/>
            </a:solidFill>
          </a:ln>
        </p:spPr>
        <p:txBody>
          <a:bodyPr wrap="square" rtlCol="0">
            <a:spAutoFit/>
          </a:bodyPr>
          <a:lstStyle/>
          <a:p>
            <a:r>
              <a:rPr lang="en-US" dirty="0" smtClean="0">
                <a:solidFill>
                  <a:schemeClr val="tx1">
                    <a:lumMod val="65000"/>
                    <a:lumOff val="35000"/>
                  </a:schemeClr>
                </a:solidFill>
                <a:latin typeface="Avenir Book"/>
                <a:cs typeface="Avenir Book"/>
              </a:rPr>
              <a:t>Therefore</a:t>
            </a:r>
            <a:r>
              <a:rPr lang="en-US" dirty="0">
                <a:solidFill>
                  <a:schemeClr val="tx1">
                    <a:lumMod val="65000"/>
                    <a:lumOff val="35000"/>
                  </a:schemeClr>
                </a:solidFill>
                <a:latin typeface="Avenir Book"/>
                <a:cs typeface="Avenir Book"/>
              </a:rPr>
              <a:t>, as you received Christ Jesus the Lord,</a:t>
            </a:r>
            <a:r>
              <a:rPr lang="en-US" dirty="0" smtClean="0">
                <a:solidFill>
                  <a:schemeClr val="tx1">
                    <a:lumMod val="65000"/>
                    <a:lumOff val="35000"/>
                  </a:schemeClr>
                </a:solidFill>
                <a:latin typeface="Avenir Book"/>
                <a:cs typeface="Avenir Book"/>
              </a:rPr>
              <a:t> </a:t>
            </a:r>
          </a:p>
          <a:p>
            <a:r>
              <a:rPr lang="en-US" sz="2400" b="1" dirty="0" smtClean="0">
                <a:solidFill>
                  <a:schemeClr val="tx1">
                    <a:lumMod val="65000"/>
                    <a:lumOff val="35000"/>
                  </a:schemeClr>
                </a:solidFill>
                <a:latin typeface="Avenir Book"/>
                <a:cs typeface="Avenir Book"/>
              </a:rPr>
              <a:t>so </a:t>
            </a:r>
            <a:r>
              <a:rPr lang="en-US" sz="2400" b="1" dirty="0">
                <a:solidFill>
                  <a:schemeClr val="tx1">
                    <a:lumMod val="65000"/>
                    <a:lumOff val="35000"/>
                  </a:schemeClr>
                </a:solidFill>
                <a:latin typeface="Avenir Book"/>
                <a:cs typeface="Avenir Book"/>
              </a:rPr>
              <a:t>walk in him,</a:t>
            </a:r>
            <a:r>
              <a:rPr lang="en-US" sz="2400" b="1" dirty="0" smtClean="0">
                <a:solidFill>
                  <a:schemeClr val="tx1">
                    <a:lumMod val="65000"/>
                    <a:lumOff val="35000"/>
                  </a:schemeClr>
                </a:solidFill>
                <a:latin typeface="Avenir Book"/>
                <a:cs typeface="Avenir Book"/>
              </a:rPr>
              <a:t> rooted </a:t>
            </a:r>
            <a:r>
              <a:rPr lang="en-US" sz="2400" b="1" dirty="0">
                <a:solidFill>
                  <a:schemeClr val="tx1">
                    <a:lumMod val="65000"/>
                    <a:lumOff val="35000"/>
                  </a:schemeClr>
                </a:solidFill>
                <a:latin typeface="Avenir Book"/>
                <a:cs typeface="Avenir Book"/>
              </a:rPr>
              <a:t>and built up in him</a:t>
            </a:r>
            <a:r>
              <a:rPr lang="en-US" sz="2400" b="1" dirty="0" smtClean="0">
                <a:solidFill>
                  <a:schemeClr val="tx1">
                    <a:lumMod val="65000"/>
                    <a:lumOff val="35000"/>
                  </a:schemeClr>
                </a:solidFill>
                <a:latin typeface="Avenir Book"/>
                <a:cs typeface="Avenir Book"/>
              </a:rPr>
              <a:t> </a:t>
            </a:r>
          </a:p>
          <a:p>
            <a:r>
              <a:rPr lang="en-US" sz="2400" b="1" dirty="0" smtClean="0">
                <a:solidFill>
                  <a:schemeClr val="tx1">
                    <a:lumMod val="65000"/>
                    <a:lumOff val="35000"/>
                  </a:schemeClr>
                </a:solidFill>
                <a:latin typeface="Avenir Book"/>
                <a:cs typeface="Avenir Book"/>
              </a:rPr>
              <a:t>and </a:t>
            </a:r>
            <a:r>
              <a:rPr lang="en-US" sz="2400" b="1" dirty="0">
                <a:solidFill>
                  <a:schemeClr val="tx1">
                    <a:lumMod val="65000"/>
                    <a:lumOff val="35000"/>
                  </a:schemeClr>
                </a:solidFill>
                <a:latin typeface="Avenir Book"/>
                <a:cs typeface="Avenir Book"/>
              </a:rPr>
              <a:t>established in the faith,</a:t>
            </a:r>
            <a:r>
              <a:rPr lang="en-US" sz="2400" b="1" dirty="0" smtClean="0">
                <a:solidFill>
                  <a:schemeClr val="tx1">
                    <a:lumMod val="65000"/>
                    <a:lumOff val="35000"/>
                  </a:schemeClr>
                </a:solidFill>
                <a:latin typeface="Avenir Book"/>
                <a:cs typeface="Avenir Book"/>
              </a:rPr>
              <a:t> </a:t>
            </a:r>
          </a:p>
          <a:p>
            <a:pPr>
              <a:spcAft>
                <a:spcPts val="600"/>
              </a:spcAft>
            </a:pPr>
            <a:r>
              <a:rPr lang="en-US" dirty="0" smtClean="0">
                <a:solidFill>
                  <a:schemeClr val="tx1">
                    <a:lumMod val="65000"/>
                    <a:lumOff val="35000"/>
                  </a:schemeClr>
                </a:solidFill>
                <a:latin typeface="Avenir Book"/>
                <a:cs typeface="Avenir Book"/>
              </a:rPr>
              <a:t>just </a:t>
            </a:r>
            <a:r>
              <a:rPr lang="en-US" dirty="0">
                <a:solidFill>
                  <a:schemeClr val="tx1">
                    <a:lumMod val="65000"/>
                    <a:lumOff val="35000"/>
                  </a:schemeClr>
                </a:solidFill>
                <a:latin typeface="Avenir Book"/>
                <a:cs typeface="Avenir Book"/>
              </a:rPr>
              <a:t>as you were taught, abounding in thanksgiving</a:t>
            </a:r>
            <a:r>
              <a:rPr lang="en-US" dirty="0" smtClean="0">
                <a:solidFill>
                  <a:schemeClr val="tx1">
                    <a:lumMod val="65000"/>
                    <a:lumOff val="35000"/>
                  </a:schemeClr>
                </a:solidFill>
                <a:latin typeface="Avenir Book"/>
                <a:cs typeface="Avenir Book"/>
              </a:rPr>
              <a:t>.</a:t>
            </a:r>
          </a:p>
          <a:p>
            <a:r>
              <a:rPr lang="en-US" dirty="0" smtClean="0">
                <a:solidFill>
                  <a:schemeClr val="tx1">
                    <a:lumMod val="65000"/>
                    <a:lumOff val="35000"/>
                  </a:schemeClr>
                </a:solidFill>
                <a:latin typeface="Avenir Book"/>
                <a:cs typeface="Avenir Book"/>
              </a:rPr>
              <a:t>See </a:t>
            </a:r>
            <a:r>
              <a:rPr lang="en-US" dirty="0">
                <a:solidFill>
                  <a:schemeClr val="tx1">
                    <a:lumMod val="65000"/>
                    <a:lumOff val="35000"/>
                  </a:schemeClr>
                </a:solidFill>
                <a:latin typeface="Avenir Book"/>
                <a:cs typeface="Avenir Book"/>
              </a:rPr>
              <a:t>to it that no one takes you captive by philosophy and empty deceit, according to human tradition,</a:t>
            </a:r>
            <a:r>
              <a:rPr lang="en-US" dirty="0" smtClean="0">
                <a:solidFill>
                  <a:schemeClr val="tx1">
                    <a:lumMod val="65000"/>
                    <a:lumOff val="35000"/>
                  </a:schemeClr>
                </a:solidFill>
                <a:latin typeface="Avenir Book"/>
                <a:cs typeface="Avenir Book"/>
              </a:rPr>
              <a:t> according </a:t>
            </a:r>
            <a:r>
              <a:rPr lang="en-US" dirty="0">
                <a:solidFill>
                  <a:schemeClr val="tx1">
                    <a:lumMod val="65000"/>
                    <a:lumOff val="35000"/>
                  </a:schemeClr>
                </a:solidFill>
                <a:latin typeface="Avenir Book"/>
                <a:cs typeface="Avenir Book"/>
              </a:rPr>
              <a:t>to the elemental </a:t>
            </a:r>
            <a:r>
              <a:rPr lang="en-US" dirty="0" smtClean="0">
                <a:solidFill>
                  <a:schemeClr val="tx1">
                    <a:lumMod val="65000"/>
                    <a:lumOff val="35000"/>
                  </a:schemeClr>
                </a:solidFill>
                <a:latin typeface="Avenir Book"/>
                <a:cs typeface="Avenir Book"/>
              </a:rPr>
              <a:t>spirits </a:t>
            </a:r>
            <a:r>
              <a:rPr lang="en-US" dirty="0">
                <a:solidFill>
                  <a:schemeClr val="tx1">
                    <a:lumMod val="65000"/>
                    <a:lumOff val="35000"/>
                  </a:schemeClr>
                </a:solidFill>
                <a:latin typeface="Avenir Book"/>
                <a:cs typeface="Avenir Book"/>
              </a:rPr>
              <a:t>of the world, and not according to Christ.</a:t>
            </a:r>
          </a:p>
        </p:txBody>
      </p:sp>
      <p:sp>
        <p:nvSpPr>
          <p:cNvPr id="12" name="Rectangle 11"/>
          <p:cNvSpPr/>
          <p:nvPr/>
        </p:nvSpPr>
        <p:spPr>
          <a:xfrm rot="21437816">
            <a:off x="266918" y="2262216"/>
            <a:ext cx="3861184" cy="10244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smtClean="0">
                <a:solidFill>
                  <a:schemeClr val="bg1"/>
                </a:solidFill>
                <a:latin typeface="Avenir Book"/>
                <a:cs typeface="Avenir Book"/>
              </a:rPr>
              <a:t>Context of Colossians </a:t>
            </a:r>
          </a:p>
          <a:p>
            <a:pPr algn="ctr"/>
            <a:r>
              <a:rPr lang="en-US" sz="2500" b="1" u="sng" dirty="0" smtClean="0">
                <a:solidFill>
                  <a:schemeClr val="bg1"/>
                </a:solidFill>
                <a:latin typeface="Avenir Book"/>
                <a:cs typeface="Avenir Book"/>
              </a:rPr>
              <a:t>Main Thesis: Col 2:6-8</a:t>
            </a:r>
            <a:endParaRPr lang="en-US" sz="2500" b="1" u="sng" dirty="0">
              <a:solidFill>
                <a:schemeClr val="bg1"/>
              </a:solidFill>
              <a:latin typeface="Avenir Book"/>
              <a:cs typeface="Avenir Book"/>
            </a:endParaRPr>
          </a:p>
        </p:txBody>
      </p:sp>
      <p:sp>
        <p:nvSpPr>
          <p:cNvPr id="13" name="TextBox 12"/>
          <p:cNvSpPr txBox="1"/>
          <p:nvPr/>
        </p:nvSpPr>
        <p:spPr>
          <a:xfrm rot="175160">
            <a:off x="3854477" y="5302287"/>
            <a:ext cx="5079355" cy="1384995"/>
          </a:xfrm>
          <a:prstGeom prst="rect">
            <a:avLst/>
          </a:prstGeom>
          <a:noFill/>
          <a:ln>
            <a:solidFill>
              <a:schemeClr val="tx1"/>
            </a:solidFill>
          </a:ln>
        </p:spPr>
        <p:txBody>
          <a:bodyPr wrap="square" rtlCol="0">
            <a:spAutoFit/>
          </a:bodyPr>
          <a:lstStyle/>
          <a:p>
            <a:r>
              <a:rPr lang="en-US" sz="2800" b="1" dirty="0" smtClean="0">
                <a:latin typeface="DK Lemon Yellow Sun"/>
                <a:cs typeface="DK Lemon Yellow Sun"/>
              </a:rPr>
              <a:t>WALK IN CHRIST, </a:t>
            </a:r>
          </a:p>
          <a:p>
            <a:r>
              <a:rPr lang="en-US" sz="2800" b="1" dirty="0" smtClean="0">
                <a:latin typeface="DK Lemon Yellow Sun"/>
                <a:cs typeface="DK Lemon Yellow Sun"/>
              </a:rPr>
              <a:t>BE BUILT UP UNTO MATURITY!</a:t>
            </a:r>
            <a:endParaRPr lang="en-US" sz="2800" b="1" dirty="0">
              <a:latin typeface="DK Lemon Yellow Sun"/>
              <a:cs typeface="DK Lemon Yellow Su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screen">
            <a:lum bright="38000" contrast="-30000"/>
            <a:alphaModFix amt="86000"/>
            <a:extLst>
              <a:ext uri="{28A0092B-C50C-407E-A947-70E740481C1C}">
                <a14:useLocalDpi xmlns:a14="http://schemas.microsoft.com/office/drawing/2010/main"/>
              </a:ext>
            </a:extLst>
          </a:blip>
          <a:srcRect/>
          <a:stretch>
            <a:fillRect/>
          </a:stretch>
        </p:blipFill>
        <p:spPr>
          <a:xfrm>
            <a:off x="13368" y="1828800"/>
            <a:ext cx="9144000" cy="5029200"/>
          </a:xfrm>
          <a:prstGeom prst="rect">
            <a:avLst/>
          </a:prstGeom>
        </p:spPr>
      </p:pic>
      <p:sp>
        <p:nvSpPr>
          <p:cNvPr id="21" name="TextBox 20"/>
          <p:cNvSpPr txBox="1"/>
          <p:nvPr/>
        </p:nvSpPr>
        <p:spPr>
          <a:xfrm>
            <a:off x="-1596240" y="137288"/>
            <a:ext cx="8697911" cy="1785104"/>
          </a:xfrm>
          <a:prstGeom prst="rect">
            <a:avLst/>
          </a:prstGeom>
          <a:noFill/>
        </p:spPr>
        <p:txBody>
          <a:bodyPr wrap="square" rtlCol="0">
            <a:spAutoFit/>
          </a:bodyPr>
          <a:lstStyle/>
          <a:p>
            <a:pPr algn="ctr"/>
            <a:r>
              <a:rPr lang="en-US" sz="4000" dirty="0" smtClean="0">
                <a:solidFill>
                  <a:srgbClr val="000000"/>
                </a:solidFill>
                <a:latin typeface="Avenir Book"/>
                <a:cs typeface="Avenir Book"/>
              </a:rPr>
              <a:t>ALWAYS </a:t>
            </a:r>
            <a:r>
              <a:rPr lang="en-US" sz="4000" u="sng" dirty="0" smtClean="0">
                <a:solidFill>
                  <a:srgbClr val="000000"/>
                </a:solidFill>
                <a:latin typeface="Avenir Book"/>
                <a:cs typeface="Avenir Book"/>
              </a:rPr>
              <a:t>OBEY </a:t>
            </a:r>
          </a:p>
          <a:p>
            <a:pPr algn="ctr"/>
            <a:r>
              <a:rPr lang="en-US" sz="3000" dirty="0" smtClean="0">
                <a:solidFill>
                  <a:srgbClr val="000000"/>
                </a:solidFill>
                <a:latin typeface="Avenir Book"/>
                <a:cs typeface="Avenir Book"/>
              </a:rPr>
              <a:t>YOUR </a:t>
            </a:r>
          </a:p>
          <a:p>
            <a:pPr algn="ctr"/>
            <a:r>
              <a:rPr lang="en-US" sz="4000" dirty="0" smtClean="0">
                <a:solidFill>
                  <a:srgbClr val="000000"/>
                </a:solidFill>
                <a:latin typeface="Avenir Book"/>
                <a:cs typeface="Avenir Book"/>
              </a:rPr>
              <a:t>EARTHLY SUPERIORS</a:t>
            </a:r>
            <a:endParaRPr lang="en-US" sz="4000" dirty="0">
              <a:solidFill>
                <a:srgbClr val="000000"/>
              </a:solidFill>
              <a:latin typeface="Avenir Book"/>
              <a:cs typeface="Avenir Book"/>
            </a:endParaRPr>
          </a:p>
        </p:txBody>
      </p:sp>
      <p:sp>
        <p:nvSpPr>
          <p:cNvPr id="10" name="Rounded Rectangle 9"/>
          <p:cNvSpPr/>
          <p:nvPr/>
        </p:nvSpPr>
        <p:spPr>
          <a:xfrm>
            <a:off x="5194446" y="0"/>
            <a:ext cx="3962922" cy="2848740"/>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latin typeface="Arial"/>
                <a:cs typeface="Arial"/>
              </a:rPr>
              <a:t>1. Obedience to our </a:t>
            </a:r>
          </a:p>
          <a:p>
            <a:pPr algn="ctr">
              <a:spcAft>
                <a:spcPts val="600"/>
              </a:spcAft>
            </a:pPr>
            <a:r>
              <a:rPr lang="en-US" sz="2800" dirty="0" smtClean="0">
                <a:solidFill>
                  <a:schemeClr val="bg1"/>
                </a:solidFill>
                <a:latin typeface="Arial"/>
                <a:cs typeface="Arial"/>
              </a:rPr>
              <a:t>earthly superiors </a:t>
            </a:r>
          </a:p>
          <a:p>
            <a:pPr algn="ctr"/>
            <a:r>
              <a:rPr lang="en-US" sz="2800" dirty="0" smtClean="0">
                <a:solidFill>
                  <a:schemeClr val="bg1"/>
                </a:solidFill>
                <a:latin typeface="Arial"/>
                <a:cs typeface="Arial"/>
              </a:rPr>
              <a:t>is an </a:t>
            </a:r>
            <a:r>
              <a:rPr lang="en-US" sz="2800" i="1" dirty="0" smtClean="0">
                <a:solidFill>
                  <a:schemeClr val="bg1"/>
                </a:solidFill>
                <a:latin typeface="Arial"/>
                <a:cs typeface="Arial"/>
              </a:rPr>
              <a:t>expression </a:t>
            </a:r>
          </a:p>
          <a:p>
            <a:pPr algn="ctr">
              <a:spcAft>
                <a:spcPts val="600"/>
              </a:spcAft>
            </a:pPr>
            <a:r>
              <a:rPr lang="en-US" sz="2800" dirty="0" smtClean="0">
                <a:solidFill>
                  <a:schemeClr val="bg1"/>
                </a:solidFill>
                <a:latin typeface="Arial"/>
                <a:cs typeface="Arial"/>
              </a:rPr>
              <a:t>of </a:t>
            </a:r>
            <a:r>
              <a:rPr lang="en-US" sz="2800" u="sng" dirty="0" smtClean="0">
                <a:solidFill>
                  <a:schemeClr val="bg1"/>
                </a:solidFill>
                <a:latin typeface="Arial"/>
                <a:cs typeface="Arial"/>
              </a:rPr>
              <a:t>Christ-like love </a:t>
            </a:r>
          </a:p>
          <a:p>
            <a:pPr algn="ctr"/>
            <a:r>
              <a:rPr lang="en-US" sz="2800" dirty="0" smtClean="0">
                <a:solidFill>
                  <a:schemeClr val="bg1"/>
                </a:solidFill>
                <a:latin typeface="Arial"/>
                <a:cs typeface="Arial"/>
              </a:rPr>
              <a:t>which </a:t>
            </a:r>
            <a:r>
              <a:rPr lang="en-US" sz="2800" i="1" dirty="0" smtClean="0">
                <a:solidFill>
                  <a:schemeClr val="bg1"/>
                </a:solidFill>
                <a:latin typeface="Arial"/>
                <a:cs typeface="Arial"/>
              </a:rPr>
              <a:t>stems</a:t>
            </a:r>
            <a:r>
              <a:rPr lang="en-US" sz="2800" dirty="0" smtClean="0">
                <a:solidFill>
                  <a:schemeClr val="bg1"/>
                </a:solidFill>
                <a:latin typeface="Arial"/>
                <a:cs typeface="Arial"/>
              </a:rPr>
              <a:t> </a:t>
            </a:r>
            <a:r>
              <a:rPr lang="en-US" sz="2800" i="1" dirty="0" smtClean="0">
                <a:solidFill>
                  <a:schemeClr val="bg1"/>
                </a:solidFill>
                <a:latin typeface="Arial"/>
                <a:cs typeface="Arial"/>
              </a:rPr>
              <a:t>from </a:t>
            </a:r>
            <a:r>
              <a:rPr lang="en-US" sz="2800" dirty="0" smtClean="0">
                <a:solidFill>
                  <a:schemeClr val="bg1"/>
                </a:solidFill>
                <a:latin typeface="Arial"/>
                <a:cs typeface="Arial"/>
              </a:rPr>
              <a:t>our </a:t>
            </a:r>
            <a:r>
              <a:rPr lang="en-US" sz="2800" u="sng" dirty="0" smtClean="0">
                <a:solidFill>
                  <a:schemeClr val="bg1"/>
                </a:solidFill>
                <a:latin typeface="Arial"/>
                <a:cs typeface="Arial"/>
              </a:rPr>
              <a:t>union with Christ.   </a:t>
            </a:r>
            <a:endParaRPr lang="en-US" sz="2800" u="sng" dirty="0">
              <a:solidFill>
                <a:schemeClr val="bg1"/>
              </a:solidFill>
              <a:latin typeface="Arial"/>
              <a:cs typeface="Arial"/>
            </a:endParaRPr>
          </a:p>
        </p:txBody>
      </p:sp>
      <p:sp>
        <p:nvSpPr>
          <p:cNvPr id="13" name="TextBox 12"/>
          <p:cNvSpPr txBox="1"/>
          <p:nvPr/>
        </p:nvSpPr>
        <p:spPr>
          <a:xfrm>
            <a:off x="2145604" y="2798543"/>
            <a:ext cx="6998396" cy="1169551"/>
          </a:xfrm>
          <a:prstGeom prst="rect">
            <a:avLst/>
          </a:prstGeom>
          <a:noFill/>
          <a:ln>
            <a:solidFill>
              <a:schemeClr val="tx1"/>
            </a:solidFill>
          </a:ln>
        </p:spPr>
        <p:txBody>
          <a:bodyPr wrap="square" rtlCol="0">
            <a:spAutoFit/>
          </a:bodyPr>
          <a:lstStyle/>
          <a:p>
            <a:pPr algn="r"/>
            <a:r>
              <a:rPr lang="en-US" sz="3500" dirty="0" smtClean="0">
                <a:latin typeface="DK Lemon Yellow Sun"/>
                <a:cs typeface="DK Lemon Yellow Sun"/>
              </a:rPr>
              <a:t>Walk IN CHRIST, </a:t>
            </a:r>
          </a:p>
          <a:p>
            <a:pPr algn="r"/>
            <a:r>
              <a:rPr lang="en-US" sz="3500" dirty="0" smtClean="0">
                <a:latin typeface="DK Lemon Yellow Sun"/>
                <a:cs typeface="DK Lemon Yellow Sun"/>
              </a:rPr>
              <a:t>BE BUILT UP UNTO MATURITY!</a:t>
            </a:r>
            <a:endParaRPr lang="en-US" sz="3500" dirty="0">
              <a:latin typeface="DK Lemon Yellow Sun"/>
              <a:cs typeface="DK Lemon Yellow Sun"/>
            </a:endParaRPr>
          </a:p>
        </p:txBody>
      </p:sp>
      <p:sp>
        <p:nvSpPr>
          <p:cNvPr id="8" name="TextBox 7"/>
          <p:cNvSpPr txBox="1"/>
          <p:nvPr/>
        </p:nvSpPr>
        <p:spPr>
          <a:xfrm>
            <a:off x="933717" y="4120494"/>
            <a:ext cx="3535855" cy="1384995"/>
          </a:xfrm>
          <a:prstGeom prst="rect">
            <a:avLst/>
          </a:prstGeom>
          <a:noFill/>
          <a:ln w="9525" cap="flat" cmpd="sng" algn="ctr">
            <a:solidFill>
              <a:schemeClr val="tx1"/>
            </a:solidFill>
            <a:prstDash val="solid"/>
            <a:round/>
            <a:headEnd type="none" w="med" len="med"/>
            <a:tailEnd type="none" w="med" len="med"/>
          </a:ln>
        </p:spPr>
        <p:txBody>
          <a:bodyPr wrap="square" rtlCol="0">
            <a:spAutoFit/>
          </a:bodyPr>
          <a:lstStyle/>
          <a:p>
            <a:pPr algn="r"/>
            <a:r>
              <a:rPr lang="en-US" sz="2800" dirty="0" smtClean="0">
                <a:latin typeface="DK Lemon Yellow Sun"/>
                <a:cs typeface="DK Lemon Yellow Sun"/>
              </a:rPr>
              <a:t>3:1 Seek what is above, </a:t>
            </a:r>
          </a:p>
          <a:p>
            <a:pPr algn="r"/>
            <a:r>
              <a:rPr lang="en-US" sz="2800" dirty="0" smtClean="0">
                <a:latin typeface="DK Lemon Yellow Sun"/>
                <a:cs typeface="DK Lemon Yellow Sun"/>
              </a:rPr>
              <a:t>not what is earthly!</a:t>
            </a:r>
            <a:endParaRPr lang="en-US" sz="2800" dirty="0">
              <a:latin typeface="DK Lemon Yellow Sun"/>
              <a:cs typeface="DK Lemon Yellow Sun"/>
            </a:endParaRPr>
          </a:p>
        </p:txBody>
      </p:sp>
      <p:sp>
        <p:nvSpPr>
          <p:cNvPr id="9" name="Freeform 8"/>
          <p:cNvSpPr/>
          <p:nvPr/>
        </p:nvSpPr>
        <p:spPr>
          <a:xfrm rot="680875">
            <a:off x="1023631" y="3564227"/>
            <a:ext cx="1172513" cy="1166954"/>
          </a:xfrm>
          <a:custGeom>
            <a:avLst/>
            <a:gdLst>
              <a:gd name="connsiteX0" fmla="*/ 1169997 w 1375962"/>
              <a:gd name="connsiteY0" fmla="*/ 0 h 1166954"/>
              <a:gd name="connsiteX1" fmla="*/ 225989 w 1375962"/>
              <a:gd name="connsiteY1" fmla="*/ 308900 h 1166954"/>
              <a:gd name="connsiteX2" fmla="*/ 191662 w 1375962"/>
              <a:gd name="connsiteY2" fmla="*/ 858055 h 1166954"/>
              <a:gd name="connsiteX3" fmla="*/ 1375962 w 1375962"/>
              <a:gd name="connsiteY3" fmla="*/ 1166954 h 1166954"/>
            </a:gdLst>
            <a:ahLst/>
            <a:cxnLst>
              <a:cxn ang="0">
                <a:pos x="connsiteX0" y="connsiteY0"/>
              </a:cxn>
              <a:cxn ang="0">
                <a:pos x="connsiteX1" y="connsiteY1"/>
              </a:cxn>
              <a:cxn ang="0">
                <a:pos x="connsiteX2" y="connsiteY2"/>
              </a:cxn>
              <a:cxn ang="0">
                <a:pos x="connsiteX3" y="connsiteY3"/>
              </a:cxn>
            </a:cxnLst>
            <a:rect l="l" t="t" r="r" b="b"/>
            <a:pathLst>
              <a:path w="1375962" h="1166954">
                <a:moveTo>
                  <a:pt x="1169997" y="0"/>
                </a:moveTo>
                <a:cubicBezTo>
                  <a:pt x="779521" y="82945"/>
                  <a:pt x="389045" y="165891"/>
                  <a:pt x="225989" y="308900"/>
                </a:cubicBezTo>
                <a:cubicBezTo>
                  <a:pt x="62933" y="451909"/>
                  <a:pt x="0" y="715046"/>
                  <a:pt x="191662" y="858055"/>
                </a:cubicBezTo>
                <a:cubicBezTo>
                  <a:pt x="383324" y="1001064"/>
                  <a:pt x="1375962" y="1166954"/>
                  <a:pt x="1375962" y="1166954"/>
                </a:cubicBezTo>
              </a:path>
            </a:pathLst>
          </a:custGeom>
          <a:ln w="381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3" name="Group 22"/>
          <p:cNvGrpSpPr/>
          <p:nvPr/>
        </p:nvGrpSpPr>
        <p:grpSpPr>
          <a:xfrm>
            <a:off x="4448540" y="4044473"/>
            <a:ext cx="4695460" cy="461665"/>
            <a:chOff x="5198235" y="4050890"/>
            <a:chExt cx="3795328" cy="458582"/>
          </a:xfrm>
        </p:grpSpPr>
        <p:sp>
          <p:nvSpPr>
            <p:cNvPr id="14" name="Freeform 13"/>
            <p:cNvSpPr/>
            <p:nvPr/>
          </p:nvSpPr>
          <p:spPr>
            <a:xfrm>
              <a:off x="5198235" y="4319315"/>
              <a:ext cx="823861" cy="85806"/>
            </a:xfrm>
            <a:custGeom>
              <a:avLst/>
              <a:gdLst>
                <a:gd name="connsiteX0" fmla="*/ 0 w 823861"/>
                <a:gd name="connsiteY0" fmla="*/ 85806 h 85806"/>
                <a:gd name="connsiteX1" fmla="*/ 823861 w 823861"/>
                <a:gd name="connsiteY1" fmla="*/ 0 h 85806"/>
              </a:gdLst>
              <a:ahLst/>
              <a:cxnLst>
                <a:cxn ang="0">
                  <a:pos x="connsiteX0" y="connsiteY0"/>
                </a:cxn>
                <a:cxn ang="0">
                  <a:pos x="connsiteX1" y="connsiteY1"/>
                </a:cxn>
              </a:cxnLst>
              <a:rect l="l" t="t" r="r" b="b"/>
              <a:pathLst>
                <a:path w="823861" h="85806">
                  <a:moveTo>
                    <a:pt x="0" y="85806"/>
                  </a:moveTo>
                  <a:lnTo>
                    <a:pt x="823861" y="0"/>
                  </a:lnTo>
                </a:path>
              </a:pathLst>
            </a:custGeom>
            <a:ln>
              <a:solidFill>
                <a:srgbClr val="000000"/>
              </a:solid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5" name="TextBox 14"/>
            <p:cNvSpPr txBox="1"/>
            <p:nvPr/>
          </p:nvSpPr>
          <p:spPr>
            <a:xfrm>
              <a:off x="6098925" y="4050890"/>
              <a:ext cx="2894638" cy="458582"/>
            </a:xfrm>
            <a:prstGeom prst="rect">
              <a:avLst/>
            </a:prstGeom>
            <a:noFill/>
            <a:ln>
              <a:solidFill>
                <a:srgbClr val="000000"/>
              </a:solidFill>
            </a:ln>
          </p:spPr>
          <p:txBody>
            <a:bodyPr wrap="square" rtlCol="0">
              <a:spAutoFit/>
            </a:bodyPr>
            <a:lstStyle/>
            <a:p>
              <a:r>
                <a:rPr lang="en-US" sz="2400" dirty="0" smtClean="0">
                  <a:latin typeface="DK Lemon Yellow Sun"/>
                  <a:cs typeface="DK Lemon Yellow Sun"/>
                </a:rPr>
                <a:t>PUT OFF OLD SELF</a:t>
              </a:r>
              <a:endParaRPr lang="en-US" sz="2400" dirty="0">
                <a:latin typeface="DK Lemon Yellow Sun"/>
                <a:cs typeface="DK Lemon Yellow Sun"/>
              </a:endParaRPr>
            </a:p>
          </p:txBody>
        </p:sp>
      </p:grpSp>
      <p:grpSp>
        <p:nvGrpSpPr>
          <p:cNvPr id="24" name="Group 23"/>
          <p:cNvGrpSpPr/>
          <p:nvPr/>
        </p:nvGrpSpPr>
        <p:grpSpPr>
          <a:xfrm>
            <a:off x="4438316" y="4654933"/>
            <a:ext cx="4705684" cy="738664"/>
            <a:chOff x="5187172" y="4665483"/>
            <a:chExt cx="3803592" cy="733730"/>
          </a:xfrm>
        </p:grpSpPr>
        <p:sp>
          <p:nvSpPr>
            <p:cNvPr id="16" name="Freeform 15"/>
            <p:cNvSpPr/>
            <p:nvPr/>
          </p:nvSpPr>
          <p:spPr>
            <a:xfrm rot="1094582">
              <a:off x="5187172" y="4781727"/>
              <a:ext cx="823861" cy="85806"/>
            </a:xfrm>
            <a:custGeom>
              <a:avLst/>
              <a:gdLst>
                <a:gd name="connsiteX0" fmla="*/ 0 w 823861"/>
                <a:gd name="connsiteY0" fmla="*/ 85806 h 85806"/>
                <a:gd name="connsiteX1" fmla="*/ 823861 w 823861"/>
                <a:gd name="connsiteY1" fmla="*/ 0 h 85806"/>
              </a:gdLst>
              <a:ahLst/>
              <a:cxnLst>
                <a:cxn ang="0">
                  <a:pos x="connsiteX0" y="connsiteY0"/>
                </a:cxn>
                <a:cxn ang="0">
                  <a:pos x="connsiteX1" y="connsiteY1"/>
                </a:cxn>
              </a:cxnLst>
              <a:rect l="l" t="t" r="r" b="b"/>
              <a:pathLst>
                <a:path w="823861" h="85806">
                  <a:moveTo>
                    <a:pt x="0" y="85806"/>
                  </a:moveTo>
                  <a:lnTo>
                    <a:pt x="823861" y="0"/>
                  </a:lnTo>
                </a:path>
              </a:pathLst>
            </a:custGeom>
            <a:ln>
              <a:solidFill>
                <a:srgbClr val="000000"/>
              </a:solid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TextBox 16"/>
            <p:cNvSpPr txBox="1"/>
            <p:nvPr/>
          </p:nvSpPr>
          <p:spPr>
            <a:xfrm>
              <a:off x="6081761" y="4665483"/>
              <a:ext cx="2909003" cy="733730"/>
            </a:xfrm>
            <a:prstGeom prst="rect">
              <a:avLst/>
            </a:prstGeom>
            <a:noFill/>
            <a:ln>
              <a:solidFill>
                <a:srgbClr val="000000"/>
              </a:solidFill>
            </a:ln>
          </p:spPr>
          <p:txBody>
            <a:bodyPr wrap="square" rtlCol="0">
              <a:spAutoFit/>
            </a:bodyPr>
            <a:lstStyle/>
            <a:p>
              <a:r>
                <a:rPr lang="en-US" sz="2400" dirty="0" smtClean="0">
                  <a:latin typeface="DK Lemon Yellow Sun"/>
                  <a:cs typeface="DK Lemon Yellow Sun"/>
                </a:rPr>
                <a:t>PUT ON NEW SELF!!</a:t>
              </a:r>
            </a:p>
            <a:p>
              <a:r>
                <a:rPr lang="en-US" dirty="0" smtClean="0">
                  <a:latin typeface="DK Lemon Yellow Sun"/>
                  <a:cs typeface="DK Lemon Yellow Sun"/>
                </a:rPr>
                <a:t>Renewed in image of CHRIST</a:t>
              </a:r>
              <a:endParaRPr lang="en-US" dirty="0">
                <a:latin typeface="DK Lemon Yellow Sun"/>
                <a:cs typeface="DK Lemon Yellow Sun"/>
              </a:endParaRPr>
            </a:p>
          </p:txBody>
        </p:sp>
      </p:grpSp>
      <p:sp>
        <p:nvSpPr>
          <p:cNvPr id="18" name="TextBox 17"/>
          <p:cNvSpPr txBox="1"/>
          <p:nvPr/>
        </p:nvSpPr>
        <p:spPr>
          <a:xfrm>
            <a:off x="5993084" y="5580180"/>
            <a:ext cx="2974515" cy="1092607"/>
          </a:xfrm>
          <a:prstGeom prst="rect">
            <a:avLst/>
          </a:prstGeom>
          <a:solidFill>
            <a:schemeClr val="bg1">
              <a:alpha val="79000"/>
            </a:schemeClr>
          </a:solidFill>
          <a:ln w="9525" cap="flat" cmpd="sng" algn="ctr">
            <a:solidFill>
              <a:srgbClr val="000000"/>
            </a:solidFill>
            <a:prstDash val="sysDash"/>
            <a:round/>
            <a:headEnd type="none" w="med" len="med"/>
            <a:tailEnd type="none" w="med" len="med"/>
          </a:ln>
        </p:spPr>
        <p:txBody>
          <a:bodyPr wrap="square" rtlCol="0">
            <a:spAutoFit/>
          </a:bodyPr>
          <a:lstStyle/>
          <a:p>
            <a:pPr>
              <a:spcAft>
                <a:spcPts val="600"/>
              </a:spcAft>
            </a:pPr>
            <a:r>
              <a:rPr lang="en-US" sz="1500" b="1" dirty="0" smtClean="0">
                <a:latin typeface="Avenir Book"/>
                <a:cs typeface="Avenir Book"/>
              </a:rPr>
              <a:t>* SERIES OF INSTRUCTIONS*</a:t>
            </a:r>
          </a:p>
          <a:p>
            <a:r>
              <a:rPr lang="en-US" sz="1500" dirty="0" smtClean="0">
                <a:latin typeface="Avenir Book"/>
                <a:cs typeface="Avenir Book"/>
              </a:rPr>
              <a:t>- xxx</a:t>
            </a:r>
          </a:p>
          <a:p>
            <a:r>
              <a:rPr lang="en-US" sz="1500" dirty="0" smtClean="0">
                <a:latin typeface="Avenir Book"/>
                <a:cs typeface="Avenir Book"/>
              </a:rPr>
              <a:t>- xxx </a:t>
            </a:r>
          </a:p>
          <a:p>
            <a:r>
              <a:rPr lang="en-US" sz="1500" b="1" dirty="0" smtClean="0">
                <a:latin typeface="Avenir Book"/>
                <a:cs typeface="Avenir Book"/>
              </a:rPr>
              <a:t>- 3:22-4:1 (Servants &amp; Masters)</a:t>
            </a:r>
            <a:r>
              <a:rPr lang="en-US" sz="1500" dirty="0" smtClean="0">
                <a:solidFill>
                  <a:srgbClr val="000000"/>
                </a:solidFill>
                <a:latin typeface="Avenir Book"/>
                <a:cs typeface="Avenir Book"/>
              </a:rPr>
              <a:t>!!</a:t>
            </a:r>
            <a:r>
              <a:rPr lang="en-US" sz="1500" dirty="0" smtClean="0">
                <a:latin typeface="Avenir Book"/>
                <a:cs typeface="Avenir Book"/>
              </a:rPr>
              <a:t> </a:t>
            </a:r>
          </a:p>
        </p:txBody>
      </p:sp>
      <p:grpSp>
        <p:nvGrpSpPr>
          <p:cNvPr id="25" name="Group 24"/>
          <p:cNvGrpSpPr/>
          <p:nvPr/>
        </p:nvGrpSpPr>
        <p:grpSpPr>
          <a:xfrm>
            <a:off x="1298349" y="5588805"/>
            <a:ext cx="4694735" cy="1015663"/>
            <a:chOff x="1298349" y="5588805"/>
            <a:chExt cx="4694735" cy="1015663"/>
          </a:xfrm>
        </p:grpSpPr>
        <p:sp>
          <p:nvSpPr>
            <p:cNvPr id="19" name="Freeform 18"/>
            <p:cNvSpPr/>
            <p:nvPr/>
          </p:nvSpPr>
          <p:spPr>
            <a:xfrm>
              <a:off x="5194446" y="6103841"/>
              <a:ext cx="798638" cy="45719"/>
            </a:xfrm>
            <a:custGeom>
              <a:avLst/>
              <a:gdLst>
                <a:gd name="connsiteX0" fmla="*/ 0 w 823861"/>
                <a:gd name="connsiteY0" fmla="*/ 85806 h 85806"/>
                <a:gd name="connsiteX1" fmla="*/ 823861 w 823861"/>
                <a:gd name="connsiteY1" fmla="*/ 0 h 85806"/>
              </a:gdLst>
              <a:ahLst/>
              <a:cxnLst>
                <a:cxn ang="0">
                  <a:pos x="connsiteX0" y="connsiteY0"/>
                </a:cxn>
                <a:cxn ang="0">
                  <a:pos x="connsiteX1" y="connsiteY1"/>
                </a:cxn>
              </a:cxnLst>
              <a:rect l="l" t="t" r="r" b="b"/>
              <a:pathLst>
                <a:path w="823861" h="85806">
                  <a:moveTo>
                    <a:pt x="0" y="85806"/>
                  </a:moveTo>
                  <a:lnTo>
                    <a:pt x="823861" y="0"/>
                  </a:lnTo>
                </a:path>
              </a:pathLst>
            </a:custGeom>
            <a:ln>
              <a:solidFill>
                <a:srgbClr val="000000"/>
              </a:solidFill>
              <a:headEnd type="oval" w="lg" len="lg"/>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1298349" y="5588805"/>
              <a:ext cx="4065223" cy="1015663"/>
            </a:xfrm>
            <a:prstGeom prst="rect">
              <a:avLst/>
            </a:prstGeom>
            <a:noFill/>
          </p:spPr>
          <p:txBody>
            <a:bodyPr wrap="square" rtlCol="0">
              <a:spAutoFit/>
            </a:bodyPr>
            <a:lstStyle/>
            <a:p>
              <a:r>
                <a:rPr lang="en-US" sz="2000" dirty="0" smtClean="0">
                  <a:latin typeface="Avenir Book"/>
                  <a:cs typeface="Avenir Book"/>
                </a:rPr>
                <a:t>“above all these put on </a:t>
              </a:r>
              <a:r>
                <a:rPr lang="en-US" sz="2000" b="1" dirty="0" smtClean="0">
                  <a:latin typeface="Avenir Book"/>
                  <a:cs typeface="Avenir Book"/>
                </a:rPr>
                <a:t>love</a:t>
              </a:r>
              <a:r>
                <a:rPr lang="en-US" sz="2000" dirty="0" smtClean="0">
                  <a:latin typeface="Avenir Book"/>
                  <a:cs typeface="Avenir Book"/>
                </a:rPr>
                <a:t>, </a:t>
              </a:r>
            </a:p>
            <a:p>
              <a:r>
                <a:rPr lang="en-US" sz="2000" dirty="0" smtClean="0">
                  <a:latin typeface="Avenir Book"/>
                  <a:cs typeface="Avenir Book"/>
                </a:rPr>
                <a:t>which binds everything together </a:t>
              </a:r>
            </a:p>
            <a:p>
              <a:r>
                <a:rPr lang="en-US" sz="2000" dirty="0" smtClean="0">
                  <a:latin typeface="Avenir Book"/>
                  <a:cs typeface="Avenir Book"/>
                </a:rPr>
                <a:t>in perfect harmony” (3:14)</a:t>
              </a:r>
              <a:endParaRPr lang="en-US" sz="2000" dirty="0">
                <a:latin typeface="Avenir Book"/>
                <a:cs typeface="Avenir Book"/>
              </a:endParaRPr>
            </a:p>
          </p:txBody>
        </p:sp>
      </p:grpSp>
      <p:sp>
        <p:nvSpPr>
          <p:cNvPr id="12" name="Rectangle 11"/>
          <p:cNvSpPr/>
          <p:nvPr/>
        </p:nvSpPr>
        <p:spPr>
          <a:xfrm rot="21437816">
            <a:off x="178718" y="2291257"/>
            <a:ext cx="3861184" cy="10244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smtClean="0">
                <a:solidFill>
                  <a:schemeClr val="bg1"/>
                </a:solidFill>
                <a:latin typeface="Avenir Book"/>
                <a:cs typeface="Avenir Book"/>
              </a:rPr>
              <a:t>Context of Colossians </a:t>
            </a:r>
          </a:p>
          <a:p>
            <a:pPr algn="ctr"/>
            <a:r>
              <a:rPr lang="en-US" sz="2500" b="1" u="sng" dirty="0" smtClean="0">
                <a:solidFill>
                  <a:schemeClr val="bg1"/>
                </a:solidFill>
                <a:latin typeface="Avenir Book"/>
                <a:cs typeface="Avenir Book"/>
              </a:rPr>
              <a:t>Main Thesis: Col 2:6-8</a:t>
            </a:r>
            <a:endParaRPr lang="en-US" sz="2500" b="1" u="sng" dirty="0">
              <a:solidFill>
                <a:schemeClr val="bg1"/>
              </a:solidFill>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ppt_x</p:attrName>
                                        </p:attrNameLst>
                                      </p:cBhvr>
                                      <p:tavLst>
                                        <p:tav tm="0">
                                          <p:val>
                                            <p:strVal val="#ppt_x-.2"/>
                                          </p:val>
                                        </p:tav>
                                        <p:tav tm="100000">
                                          <p:val>
                                            <p:strVal val="#ppt_x"/>
                                          </p:val>
                                        </p:tav>
                                      </p:tavLst>
                                    </p:anim>
                                    <p:anim calcmode="lin" valueType="num">
                                      <p:cBhvr>
                                        <p:cTn id="17"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ppt_x</p:attrName>
                                        </p:attrNameLst>
                                      </p:cBhvr>
                                      <p:tavLst>
                                        <p:tav tm="0">
                                          <p:val>
                                            <p:strVal val="#ppt_x-.2"/>
                                          </p:val>
                                        </p:tav>
                                        <p:tav tm="100000">
                                          <p:val>
                                            <p:strVal val="#ppt_x"/>
                                          </p:val>
                                        </p:tav>
                                      </p:tavLst>
                                    </p:anim>
                                    <p:anim calcmode="lin" valueType="num">
                                      <p:cBhvr>
                                        <p:cTn id="24"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ppt_x</p:attrName>
                                        </p:attrNameLst>
                                      </p:cBhvr>
                                      <p:tavLst>
                                        <p:tav tm="0">
                                          <p:val>
                                            <p:strVal val="#ppt_x-.2"/>
                                          </p:val>
                                        </p:tav>
                                        <p:tav tm="100000">
                                          <p:val>
                                            <p:strVal val="#ppt_x"/>
                                          </p:val>
                                        </p:tav>
                                      </p:tavLst>
                                    </p:anim>
                                    <p:anim calcmode="lin" valueType="num">
                                      <p:cBhvr>
                                        <p:cTn id="3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screen">
            <a:lum bright="38000" contrast="-30000"/>
            <a:alphaModFix amt="86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21" name="TextBox 20"/>
          <p:cNvSpPr txBox="1"/>
          <p:nvPr/>
        </p:nvSpPr>
        <p:spPr>
          <a:xfrm>
            <a:off x="-1596240" y="137288"/>
            <a:ext cx="8697911" cy="1785104"/>
          </a:xfrm>
          <a:prstGeom prst="rect">
            <a:avLst/>
          </a:prstGeom>
          <a:noFill/>
        </p:spPr>
        <p:txBody>
          <a:bodyPr wrap="square" rtlCol="0">
            <a:spAutoFit/>
          </a:bodyPr>
          <a:lstStyle/>
          <a:p>
            <a:pPr algn="ctr"/>
            <a:r>
              <a:rPr lang="en-US" sz="4000" dirty="0" smtClean="0">
                <a:solidFill>
                  <a:srgbClr val="000000"/>
                </a:solidFill>
                <a:latin typeface="Avenir Book"/>
                <a:cs typeface="Avenir Book"/>
              </a:rPr>
              <a:t>ALWAYS </a:t>
            </a:r>
            <a:r>
              <a:rPr lang="en-US" sz="4000" u="sng" dirty="0" smtClean="0">
                <a:solidFill>
                  <a:srgbClr val="000000"/>
                </a:solidFill>
                <a:latin typeface="Avenir Book"/>
                <a:cs typeface="Avenir Book"/>
              </a:rPr>
              <a:t>OBEY </a:t>
            </a:r>
          </a:p>
          <a:p>
            <a:pPr algn="ctr"/>
            <a:r>
              <a:rPr lang="en-US" sz="3000" dirty="0" smtClean="0">
                <a:solidFill>
                  <a:srgbClr val="000000"/>
                </a:solidFill>
                <a:latin typeface="Avenir Book"/>
                <a:cs typeface="Avenir Book"/>
              </a:rPr>
              <a:t>YOUR </a:t>
            </a:r>
          </a:p>
          <a:p>
            <a:pPr algn="ctr"/>
            <a:r>
              <a:rPr lang="en-US" sz="4000" dirty="0" smtClean="0">
                <a:solidFill>
                  <a:srgbClr val="000000"/>
                </a:solidFill>
                <a:latin typeface="Avenir Book"/>
                <a:cs typeface="Avenir Book"/>
              </a:rPr>
              <a:t>EARTHLY SUPERIORS</a:t>
            </a:r>
            <a:endParaRPr lang="en-US" sz="4000" dirty="0">
              <a:solidFill>
                <a:srgbClr val="000000"/>
              </a:solidFill>
              <a:latin typeface="Avenir Book"/>
              <a:cs typeface="Avenir Book"/>
            </a:endParaRPr>
          </a:p>
        </p:txBody>
      </p:sp>
      <p:sp>
        <p:nvSpPr>
          <p:cNvPr id="10" name="Rounded Rectangle 9"/>
          <p:cNvSpPr/>
          <p:nvPr/>
        </p:nvSpPr>
        <p:spPr>
          <a:xfrm>
            <a:off x="5543898" y="171610"/>
            <a:ext cx="3381266" cy="2677130"/>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bg1"/>
                </a:solidFill>
                <a:latin typeface="Avenir Book"/>
                <a:cs typeface="Avenir Book"/>
              </a:rPr>
              <a:t>1. Obedience to our </a:t>
            </a:r>
          </a:p>
          <a:p>
            <a:pPr algn="ctr">
              <a:spcAft>
                <a:spcPts val="600"/>
              </a:spcAft>
            </a:pPr>
            <a:r>
              <a:rPr lang="en-US" sz="2200" dirty="0" smtClean="0">
                <a:solidFill>
                  <a:schemeClr val="bg1"/>
                </a:solidFill>
                <a:latin typeface="Avenir Book"/>
                <a:cs typeface="Avenir Book"/>
              </a:rPr>
              <a:t>earthly superiors </a:t>
            </a:r>
          </a:p>
          <a:p>
            <a:pPr algn="ctr"/>
            <a:r>
              <a:rPr lang="en-US" sz="2200" dirty="0" smtClean="0">
                <a:solidFill>
                  <a:schemeClr val="bg1"/>
                </a:solidFill>
                <a:latin typeface="Avenir Book"/>
                <a:cs typeface="Avenir Book"/>
              </a:rPr>
              <a:t>is an </a:t>
            </a:r>
            <a:r>
              <a:rPr lang="en-US" sz="2200" i="1" dirty="0" smtClean="0">
                <a:solidFill>
                  <a:schemeClr val="bg1"/>
                </a:solidFill>
                <a:latin typeface="Avenir Book"/>
                <a:cs typeface="Avenir Book"/>
              </a:rPr>
              <a:t>expression </a:t>
            </a:r>
          </a:p>
          <a:p>
            <a:pPr algn="ctr">
              <a:spcAft>
                <a:spcPts val="600"/>
              </a:spcAft>
            </a:pPr>
            <a:r>
              <a:rPr lang="en-US" sz="2200" dirty="0" smtClean="0">
                <a:solidFill>
                  <a:schemeClr val="bg1"/>
                </a:solidFill>
                <a:latin typeface="Avenir Book"/>
                <a:cs typeface="Avenir Book"/>
              </a:rPr>
              <a:t>of </a:t>
            </a:r>
            <a:r>
              <a:rPr lang="en-US" sz="2200" u="sng" dirty="0" smtClean="0">
                <a:solidFill>
                  <a:schemeClr val="bg1"/>
                </a:solidFill>
                <a:latin typeface="Avenir Book"/>
                <a:cs typeface="Avenir Book"/>
              </a:rPr>
              <a:t>Christ-like love </a:t>
            </a:r>
          </a:p>
          <a:p>
            <a:pPr algn="ctr"/>
            <a:r>
              <a:rPr lang="en-US" sz="2200" dirty="0" smtClean="0">
                <a:solidFill>
                  <a:schemeClr val="bg1"/>
                </a:solidFill>
                <a:latin typeface="Avenir Book"/>
                <a:cs typeface="Avenir Book"/>
              </a:rPr>
              <a:t>which </a:t>
            </a:r>
            <a:r>
              <a:rPr lang="en-US" sz="2200" i="1" dirty="0" smtClean="0">
                <a:solidFill>
                  <a:schemeClr val="bg1"/>
                </a:solidFill>
                <a:latin typeface="Avenir Book"/>
                <a:cs typeface="Avenir Book"/>
              </a:rPr>
              <a:t>stems</a:t>
            </a:r>
            <a:r>
              <a:rPr lang="en-US" sz="2200" dirty="0" smtClean="0">
                <a:solidFill>
                  <a:schemeClr val="bg1"/>
                </a:solidFill>
                <a:latin typeface="Avenir Book"/>
                <a:cs typeface="Avenir Book"/>
              </a:rPr>
              <a:t> </a:t>
            </a:r>
            <a:r>
              <a:rPr lang="en-US" sz="2200" i="1" dirty="0" smtClean="0">
                <a:solidFill>
                  <a:schemeClr val="bg1"/>
                </a:solidFill>
                <a:latin typeface="Avenir Book"/>
                <a:cs typeface="Avenir Book"/>
              </a:rPr>
              <a:t>from </a:t>
            </a:r>
            <a:r>
              <a:rPr lang="en-US" sz="2200" dirty="0" smtClean="0">
                <a:solidFill>
                  <a:schemeClr val="bg1"/>
                </a:solidFill>
                <a:latin typeface="Avenir Book"/>
                <a:cs typeface="Avenir Book"/>
              </a:rPr>
              <a:t>our </a:t>
            </a:r>
            <a:r>
              <a:rPr lang="en-US" sz="2200" u="sng" dirty="0" smtClean="0">
                <a:solidFill>
                  <a:schemeClr val="bg1"/>
                </a:solidFill>
                <a:latin typeface="Avenir Book"/>
                <a:cs typeface="Avenir Book"/>
              </a:rPr>
              <a:t>union with Christ.   </a:t>
            </a:r>
            <a:endParaRPr lang="en-US" sz="2200" u="sng" dirty="0">
              <a:solidFill>
                <a:schemeClr val="bg1"/>
              </a:solidFill>
              <a:latin typeface="Avenir Book"/>
              <a:cs typeface="Avenir Book"/>
            </a:endParaRPr>
          </a:p>
        </p:txBody>
      </p:sp>
      <p:sp>
        <p:nvSpPr>
          <p:cNvPr id="13" name="TextBox 12"/>
          <p:cNvSpPr txBox="1"/>
          <p:nvPr/>
        </p:nvSpPr>
        <p:spPr>
          <a:xfrm>
            <a:off x="1" y="1809666"/>
            <a:ext cx="4550776" cy="1200328"/>
          </a:xfrm>
          <a:prstGeom prst="rect">
            <a:avLst/>
          </a:prstGeom>
          <a:solidFill>
            <a:srgbClr val="FFFFFF">
              <a:alpha val="74000"/>
            </a:srgbClr>
          </a:solidFill>
          <a:ln>
            <a:solidFill>
              <a:schemeClr val="tx1"/>
            </a:solidFill>
          </a:ln>
        </p:spPr>
        <p:txBody>
          <a:bodyPr wrap="square" rtlCol="0">
            <a:spAutoFit/>
          </a:bodyPr>
          <a:lstStyle/>
          <a:p>
            <a:pPr algn="ctr"/>
            <a:r>
              <a:rPr lang="en-US" sz="2400" dirty="0" smtClean="0">
                <a:latin typeface="DK Lemon Yellow Sun"/>
                <a:cs typeface="DK Lemon Yellow Sun"/>
              </a:rPr>
              <a:t>WALK IN CHRIST, </a:t>
            </a:r>
          </a:p>
          <a:p>
            <a:pPr algn="ctr"/>
            <a:r>
              <a:rPr lang="en-US" sz="2400" dirty="0" smtClean="0">
                <a:latin typeface="DK Lemon Yellow Sun"/>
                <a:cs typeface="DK Lemon Yellow Sun"/>
              </a:rPr>
              <a:t>BE BUILT UP UNTO MATURITY!</a:t>
            </a:r>
            <a:endParaRPr lang="en-US" sz="2400" dirty="0">
              <a:latin typeface="DK Lemon Yellow Sun"/>
              <a:cs typeface="DK Lemon Yellow Sun"/>
            </a:endParaRPr>
          </a:p>
        </p:txBody>
      </p:sp>
      <p:sp>
        <p:nvSpPr>
          <p:cNvPr id="8" name="TextBox 7"/>
          <p:cNvSpPr txBox="1"/>
          <p:nvPr/>
        </p:nvSpPr>
        <p:spPr>
          <a:xfrm>
            <a:off x="920283" y="3462826"/>
            <a:ext cx="3535855" cy="830997"/>
          </a:xfrm>
          <a:prstGeom prst="rect">
            <a:avLst/>
          </a:prstGeom>
          <a:solidFill>
            <a:srgbClr val="FFFFFF">
              <a:alpha val="74000"/>
            </a:srgbClr>
          </a:solidFill>
          <a:ln w="9525" cap="flat" cmpd="sng" algn="ctr">
            <a:solidFill>
              <a:schemeClr val="tx1"/>
            </a:solidFill>
            <a:prstDash val="solid"/>
            <a:round/>
            <a:headEnd type="none" w="med" len="med"/>
            <a:tailEnd type="none" w="med" len="med"/>
          </a:ln>
        </p:spPr>
        <p:txBody>
          <a:bodyPr wrap="square" rtlCol="0">
            <a:spAutoFit/>
          </a:bodyPr>
          <a:lstStyle/>
          <a:p>
            <a:pPr algn="r"/>
            <a:r>
              <a:rPr lang="en-US" sz="2400" dirty="0" smtClean="0">
                <a:latin typeface="DK Lemon Yellow Sun"/>
                <a:cs typeface="DK Lemon Yellow Sun"/>
              </a:rPr>
              <a:t>3:1 Seek what is above, </a:t>
            </a:r>
          </a:p>
          <a:p>
            <a:pPr algn="r"/>
            <a:r>
              <a:rPr lang="en-US" sz="2400" dirty="0" smtClean="0">
                <a:latin typeface="DK Lemon Yellow Sun"/>
                <a:cs typeface="DK Lemon Yellow Sun"/>
              </a:rPr>
              <a:t>not what is earthly!</a:t>
            </a:r>
            <a:endParaRPr lang="en-US" sz="2400" dirty="0">
              <a:latin typeface="DK Lemon Yellow Sun"/>
              <a:cs typeface="DK Lemon Yellow Sun"/>
            </a:endParaRPr>
          </a:p>
        </p:txBody>
      </p:sp>
      <p:sp>
        <p:nvSpPr>
          <p:cNvPr id="17" name="TextBox 16"/>
          <p:cNvSpPr txBox="1"/>
          <p:nvPr/>
        </p:nvSpPr>
        <p:spPr>
          <a:xfrm>
            <a:off x="920283" y="4511961"/>
            <a:ext cx="2703702" cy="2246769"/>
          </a:xfrm>
          <a:prstGeom prst="rect">
            <a:avLst/>
          </a:prstGeom>
          <a:solidFill>
            <a:srgbClr val="FFFFFF">
              <a:alpha val="74000"/>
            </a:srgbClr>
          </a:solidFill>
          <a:ln>
            <a:solidFill>
              <a:srgbClr val="000000"/>
            </a:solidFill>
          </a:ln>
        </p:spPr>
        <p:txBody>
          <a:bodyPr wrap="square" rtlCol="0">
            <a:spAutoFit/>
          </a:bodyPr>
          <a:lstStyle/>
          <a:p>
            <a:r>
              <a:rPr lang="en-US" sz="3000" dirty="0" smtClean="0">
                <a:latin typeface="DK Lemon Yellow Sun"/>
                <a:cs typeface="DK Lemon Yellow Sun"/>
              </a:rPr>
              <a:t>PUT ON NEW SELF!!</a:t>
            </a:r>
          </a:p>
          <a:p>
            <a:r>
              <a:rPr lang="en-US" sz="2000" dirty="0" smtClean="0">
                <a:latin typeface="DK Lemon Yellow Sun"/>
                <a:cs typeface="DK Lemon Yellow Sun"/>
              </a:rPr>
              <a:t>Renewed in image of CHRIST</a:t>
            </a:r>
          </a:p>
          <a:p>
            <a:r>
              <a:rPr lang="en-US" sz="1500" dirty="0" smtClean="0">
                <a:latin typeface="Avenir Book"/>
                <a:cs typeface="Avenir Book"/>
              </a:rPr>
              <a:t>** Love as overarching quality that binds all commandments TOGETHER</a:t>
            </a:r>
          </a:p>
          <a:p>
            <a:r>
              <a:rPr lang="en-US" sz="1500" dirty="0" smtClean="0">
                <a:latin typeface="Avenir Book"/>
                <a:cs typeface="Avenir Book"/>
              </a:rPr>
              <a:t>…</a:t>
            </a:r>
          </a:p>
          <a:p>
            <a:r>
              <a:rPr lang="en-US" sz="1500" dirty="0" smtClean="0">
                <a:latin typeface="Avenir Book"/>
                <a:cs typeface="Avenir Book"/>
              </a:rPr>
              <a:t>…</a:t>
            </a:r>
          </a:p>
          <a:p>
            <a:r>
              <a:rPr lang="en-US" sz="1500" b="1" u="sng" dirty="0" smtClean="0">
                <a:latin typeface="Avenir Book"/>
                <a:cs typeface="Avenir Book"/>
              </a:rPr>
              <a:t>COL 3:22</a:t>
            </a:r>
            <a:r>
              <a:rPr lang="en-US" sz="1500" b="1" dirty="0" smtClean="0">
                <a:latin typeface="Avenir Book"/>
                <a:cs typeface="Avenir Book"/>
              </a:rPr>
              <a:t>  OBEY YR …</a:t>
            </a:r>
            <a:endParaRPr lang="en-US" sz="1500" b="1" dirty="0">
              <a:latin typeface="Avenir Book"/>
              <a:cs typeface="Avenir Book"/>
            </a:endParaRPr>
          </a:p>
        </p:txBody>
      </p:sp>
      <p:sp>
        <p:nvSpPr>
          <p:cNvPr id="23" name="Freeform 22"/>
          <p:cNvSpPr/>
          <p:nvPr/>
        </p:nvSpPr>
        <p:spPr>
          <a:xfrm>
            <a:off x="337554" y="3123318"/>
            <a:ext cx="760927" cy="923839"/>
          </a:xfrm>
          <a:custGeom>
            <a:avLst/>
            <a:gdLst>
              <a:gd name="connsiteX0" fmla="*/ 108704 w 760927"/>
              <a:gd name="connsiteY0" fmla="*/ 0 h 923839"/>
              <a:gd name="connsiteX1" fmla="*/ 108704 w 760927"/>
              <a:gd name="connsiteY1" fmla="*/ 772249 h 923839"/>
              <a:gd name="connsiteX2" fmla="*/ 760927 w 760927"/>
              <a:gd name="connsiteY2" fmla="*/ 909538 h 923839"/>
            </a:gdLst>
            <a:ahLst/>
            <a:cxnLst>
              <a:cxn ang="0">
                <a:pos x="connsiteX0" y="connsiteY0"/>
              </a:cxn>
              <a:cxn ang="0">
                <a:pos x="connsiteX1" y="connsiteY1"/>
              </a:cxn>
              <a:cxn ang="0">
                <a:pos x="connsiteX2" y="connsiteY2"/>
              </a:cxn>
            </a:cxnLst>
            <a:rect l="l" t="t" r="r" b="b"/>
            <a:pathLst>
              <a:path w="760927" h="923839">
                <a:moveTo>
                  <a:pt x="108704" y="0"/>
                </a:moveTo>
                <a:cubicBezTo>
                  <a:pt x="54352" y="310329"/>
                  <a:pt x="0" y="620659"/>
                  <a:pt x="108704" y="772249"/>
                </a:cubicBezTo>
                <a:cubicBezTo>
                  <a:pt x="217408" y="923839"/>
                  <a:pt x="760927" y="909538"/>
                  <a:pt x="760927" y="909538"/>
                </a:cubicBezTo>
              </a:path>
            </a:pathLst>
          </a:custGeom>
          <a:ln>
            <a:solidFill>
              <a:srgbClr val="000000"/>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3398426" y="4393239"/>
            <a:ext cx="597871" cy="1215577"/>
          </a:xfrm>
          <a:custGeom>
            <a:avLst/>
            <a:gdLst>
              <a:gd name="connsiteX0" fmla="*/ 497749 w 597871"/>
              <a:gd name="connsiteY0" fmla="*/ 0 h 1215577"/>
              <a:gd name="connsiteX1" fmla="*/ 514913 w 597871"/>
              <a:gd name="connsiteY1" fmla="*/ 1029665 h 1215577"/>
              <a:gd name="connsiteX2" fmla="*/ 0 w 597871"/>
              <a:gd name="connsiteY2" fmla="*/ 1115470 h 1215577"/>
            </a:gdLst>
            <a:ahLst/>
            <a:cxnLst>
              <a:cxn ang="0">
                <a:pos x="connsiteX0" y="connsiteY0"/>
              </a:cxn>
              <a:cxn ang="0">
                <a:pos x="connsiteX1" y="connsiteY1"/>
              </a:cxn>
              <a:cxn ang="0">
                <a:pos x="connsiteX2" y="connsiteY2"/>
              </a:cxn>
            </a:cxnLst>
            <a:rect l="l" t="t" r="r" b="b"/>
            <a:pathLst>
              <a:path w="597871" h="1215577">
                <a:moveTo>
                  <a:pt x="497749" y="0"/>
                </a:moveTo>
                <a:cubicBezTo>
                  <a:pt x="547810" y="421876"/>
                  <a:pt x="597871" y="843753"/>
                  <a:pt x="514913" y="1029665"/>
                </a:cubicBezTo>
                <a:cubicBezTo>
                  <a:pt x="431955" y="1215577"/>
                  <a:pt x="0" y="1115470"/>
                  <a:pt x="0" y="1115470"/>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rot="16200000">
            <a:off x="-815311" y="5091789"/>
            <a:ext cx="2660318" cy="707886"/>
          </a:xfrm>
          <a:prstGeom prst="rect">
            <a:avLst/>
          </a:prstGeom>
          <a:solidFill>
            <a:srgbClr val="000000"/>
          </a:solidFill>
        </p:spPr>
        <p:txBody>
          <a:bodyPr wrap="square" rtlCol="0">
            <a:spAutoFit/>
          </a:bodyPr>
          <a:lstStyle/>
          <a:p>
            <a:r>
              <a:rPr lang="en-US" sz="4000" dirty="0" smtClean="0">
                <a:solidFill>
                  <a:srgbClr val="FFFFFF"/>
                </a:solidFill>
                <a:latin typeface="Avenir Book"/>
                <a:cs typeface="Avenir Book"/>
              </a:rPr>
              <a:t>CONTEXT</a:t>
            </a:r>
            <a:endParaRPr lang="en-US" sz="4000" dirty="0">
              <a:solidFill>
                <a:srgbClr val="FFFFFF"/>
              </a:solidFill>
              <a:latin typeface="Avenir Book"/>
              <a:cs typeface="Avenir Book"/>
            </a:endParaRPr>
          </a:p>
        </p:txBody>
      </p:sp>
      <p:sp>
        <p:nvSpPr>
          <p:cNvPr id="26" name="Right Brace 25"/>
          <p:cNvSpPr/>
          <p:nvPr/>
        </p:nvSpPr>
        <p:spPr>
          <a:xfrm>
            <a:off x="4550776" y="1922392"/>
            <a:ext cx="375228" cy="4836338"/>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5011824" y="3561629"/>
            <a:ext cx="3758865" cy="2277547"/>
          </a:xfrm>
          <a:prstGeom prst="rect">
            <a:avLst/>
          </a:prstGeom>
          <a:noFill/>
        </p:spPr>
        <p:txBody>
          <a:bodyPr wrap="square" rtlCol="0">
            <a:spAutoFit/>
          </a:bodyPr>
          <a:lstStyle/>
          <a:p>
            <a:pPr marL="342900" indent="-342900">
              <a:spcAft>
                <a:spcPts val="1200"/>
              </a:spcAft>
              <a:buAutoNum type="arabicPeriod"/>
            </a:pPr>
            <a:r>
              <a:rPr lang="en-US" sz="2200" dirty="0" smtClean="0">
                <a:latin typeface="Avenir Book"/>
                <a:cs typeface="Avenir Book"/>
              </a:rPr>
              <a:t>Obedience is the           appropriate expression of      their union with Christ</a:t>
            </a:r>
          </a:p>
          <a:p>
            <a:pPr marL="342900" indent="-342900">
              <a:buAutoNum type="arabicPeriod"/>
            </a:pPr>
            <a:r>
              <a:rPr lang="en-US" sz="2200" dirty="0" smtClean="0">
                <a:latin typeface="Avenir Book"/>
                <a:cs typeface="Avenir Book"/>
              </a:rPr>
              <a:t>Overarching quality &amp; goal that characterizes this instruction = love</a:t>
            </a:r>
            <a:endParaRPr lang="en-US" sz="2200" dirty="0">
              <a:latin typeface="Avenir Book"/>
              <a:cs typeface="Avenir 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dissolve">
                                      <p:cBhvr>
                                        <p:cTn id="14" dur="500"/>
                                        <p:tgtEl>
                                          <p:spTgt spid="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dissolve">
                                      <p:cBhvr>
                                        <p:cTn id="19"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lum bright="38000" contrast="-30000"/>
            <a:alphaModFix amt="86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21" name="TextBox 20"/>
          <p:cNvSpPr txBox="1"/>
          <p:nvPr/>
        </p:nvSpPr>
        <p:spPr>
          <a:xfrm>
            <a:off x="-1596240" y="137288"/>
            <a:ext cx="8697911" cy="1785104"/>
          </a:xfrm>
          <a:prstGeom prst="rect">
            <a:avLst/>
          </a:prstGeom>
          <a:noFill/>
        </p:spPr>
        <p:txBody>
          <a:bodyPr wrap="square" rtlCol="0">
            <a:spAutoFit/>
          </a:bodyPr>
          <a:lstStyle/>
          <a:p>
            <a:pPr algn="ctr"/>
            <a:r>
              <a:rPr lang="en-US" sz="4000" dirty="0" smtClean="0">
                <a:solidFill>
                  <a:srgbClr val="000000"/>
                </a:solidFill>
                <a:latin typeface="Avenir Book"/>
                <a:cs typeface="Avenir Book"/>
              </a:rPr>
              <a:t>ALWAYS </a:t>
            </a:r>
            <a:r>
              <a:rPr lang="en-US" sz="4000" u="sng" dirty="0" smtClean="0">
                <a:solidFill>
                  <a:srgbClr val="000000"/>
                </a:solidFill>
                <a:latin typeface="Avenir Book"/>
                <a:cs typeface="Avenir Book"/>
              </a:rPr>
              <a:t>OBEY </a:t>
            </a:r>
          </a:p>
          <a:p>
            <a:pPr algn="ctr"/>
            <a:r>
              <a:rPr lang="en-US" sz="3000" dirty="0" smtClean="0">
                <a:solidFill>
                  <a:srgbClr val="000000"/>
                </a:solidFill>
                <a:latin typeface="Avenir Book"/>
                <a:cs typeface="Avenir Book"/>
              </a:rPr>
              <a:t>YOUR </a:t>
            </a:r>
          </a:p>
          <a:p>
            <a:pPr algn="ctr"/>
            <a:r>
              <a:rPr lang="en-US" sz="4000" dirty="0" smtClean="0">
                <a:solidFill>
                  <a:srgbClr val="000000"/>
                </a:solidFill>
                <a:latin typeface="Avenir Book"/>
                <a:cs typeface="Avenir Book"/>
              </a:rPr>
              <a:t>EARTHLY SUPERIORS</a:t>
            </a:r>
            <a:endParaRPr lang="en-US" sz="4000" dirty="0">
              <a:solidFill>
                <a:srgbClr val="000000"/>
              </a:solidFill>
              <a:latin typeface="Avenir Book"/>
              <a:cs typeface="Avenir Book"/>
            </a:endParaRPr>
          </a:p>
        </p:txBody>
      </p:sp>
      <p:sp>
        <p:nvSpPr>
          <p:cNvPr id="10" name="Rounded Rectangle 9"/>
          <p:cNvSpPr/>
          <p:nvPr/>
        </p:nvSpPr>
        <p:spPr>
          <a:xfrm>
            <a:off x="5543898" y="171610"/>
            <a:ext cx="3381266" cy="1504790"/>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bg1"/>
                </a:solidFill>
                <a:latin typeface="Avenir Book"/>
                <a:cs typeface="Avenir Book"/>
              </a:rPr>
              <a:t>2. The instruction to obey must be read in tandem with all other portions of Scripture</a:t>
            </a:r>
            <a:endParaRPr lang="en-US" sz="2200" u="sng" dirty="0">
              <a:solidFill>
                <a:schemeClr val="bg1"/>
              </a:solidFill>
              <a:latin typeface="Avenir Book"/>
              <a:cs typeface="Avenir Book"/>
            </a:endParaRPr>
          </a:p>
        </p:txBody>
      </p:sp>
      <p:pic>
        <p:nvPicPr>
          <p:cNvPr id="18" name="Picture 17"/>
          <p:cNvPicPr>
            <a:picLocks noChangeAspect="1"/>
          </p:cNvPicPr>
          <p:nvPr/>
        </p:nvPicPr>
        <p:blipFill>
          <a:blip r:embed="rId4"/>
          <a:stretch>
            <a:fillRect/>
          </a:stretch>
        </p:blipFill>
        <p:spPr>
          <a:xfrm flipH="1">
            <a:off x="-216454" y="2298420"/>
            <a:ext cx="4610380" cy="4610380"/>
          </a:xfrm>
          <a:prstGeom prst="rect">
            <a:avLst/>
          </a:prstGeom>
        </p:spPr>
      </p:pic>
      <p:sp>
        <p:nvSpPr>
          <p:cNvPr id="19" name="TextBox 18"/>
          <p:cNvSpPr txBox="1"/>
          <p:nvPr/>
        </p:nvSpPr>
        <p:spPr>
          <a:xfrm rot="207487">
            <a:off x="2454416" y="2373963"/>
            <a:ext cx="5972992" cy="1200329"/>
          </a:xfrm>
          <a:prstGeom prst="rect">
            <a:avLst/>
          </a:prstGeom>
          <a:solidFill>
            <a:schemeClr val="bg1">
              <a:alpha val="67000"/>
            </a:schemeClr>
          </a:solidFill>
          <a:ln>
            <a:solidFill>
              <a:srgbClr val="FFFFFF"/>
            </a:solidFill>
          </a:ln>
        </p:spPr>
        <p:txBody>
          <a:bodyPr wrap="square" rtlCol="0">
            <a:spAutoFit/>
          </a:bodyPr>
          <a:lstStyle/>
          <a:p>
            <a:r>
              <a:rPr lang="en-US" b="1" dirty="0" smtClean="0">
                <a:solidFill>
                  <a:schemeClr val="tx1">
                    <a:lumMod val="95000"/>
                    <a:lumOff val="5000"/>
                  </a:schemeClr>
                </a:solidFill>
                <a:latin typeface="Avenir Book"/>
                <a:cs typeface="Avenir Book"/>
              </a:rPr>
              <a:t>“ Therefore </a:t>
            </a:r>
            <a:r>
              <a:rPr lang="en-US" b="1" dirty="0">
                <a:solidFill>
                  <a:schemeClr val="tx1">
                    <a:lumMod val="95000"/>
                    <a:lumOff val="5000"/>
                  </a:schemeClr>
                </a:solidFill>
                <a:latin typeface="Avenir Book"/>
                <a:cs typeface="Avenir Book"/>
              </a:rPr>
              <a:t>let no one pass judgment on you in questions of food and </a:t>
            </a:r>
            <a:r>
              <a:rPr lang="en-US" b="1" dirty="0" smtClean="0">
                <a:solidFill>
                  <a:schemeClr val="tx1">
                    <a:lumMod val="95000"/>
                    <a:lumOff val="5000"/>
                  </a:schemeClr>
                </a:solidFill>
                <a:latin typeface="Avenir Book"/>
                <a:cs typeface="Avenir Book"/>
              </a:rPr>
              <a:t>drink… Let </a:t>
            </a:r>
            <a:r>
              <a:rPr lang="en-US" b="1" dirty="0">
                <a:solidFill>
                  <a:schemeClr val="tx1">
                    <a:lumMod val="95000"/>
                    <a:lumOff val="5000"/>
                  </a:schemeClr>
                </a:solidFill>
                <a:latin typeface="Avenir Book"/>
                <a:cs typeface="Avenir Book"/>
              </a:rPr>
              <a:t>no one disqualify you, insisting on asceticism and worship of angels, going on in detail about </a:t>
            </a:r>
            <a:r>
              <a:rPr lang="en-US" b="1" dirty="0" smtClean="0">
                <a:solidFill>
                  <a:schemeClr val="tx1">
                    <a:lumMod val="95000"/>
                    <a:lumOff val="5000"/>
                  </a:schemeClr>
                </a:solidFill>
                <a:latin typeface="Avenir Book"/>
                <a:cs typeface="Avenir Book"/>
              </a:rPr>
              <a:t>visions” Col 2:16-18 (ESV)</a:t>
            </a:r>
            <a:endParaRPr lang="en-US" b="1" dirty="0">
              <a:solidFill>
                <a:schemeClr val="tx1">
                  <a:lumMod val="95000"/>
                  <a:lumOff val="5000"/>
                </a:schemeClr>
              </a:solidFill>
              <a:latin typeface="Avenir Book"/>
              <a:cs typeface="Avenir Book"/>
            </a:endParaRPr>
          </a:p>
        </p:txBody>
      </p:sp>
      <p:grpSp>
        <p:nvGrpSpPr>
          <p:cNvPr id="14" name="Group 13"/>
          <p:cNvGrpSpPr/>
          <p:nvPr/>
        </p:nvGrpSpPr>
        <p:grpSpPr>
          <a:xfrm>
            <a:off x="2179794" y="5139377"/>
            <a:ext cx="2351437" cy="712554"/>
            <a:chOff x="2179794" y="5139377"/>
            <a:chExt cx="2351437" cy="712554"/>
          </a:xfrm>
        </p:grpSpPr>
        <p:sp>
          <p:nvSpPr>
            <p:cNvPr id="20" name="TextBox 19"/>
            <p:cNvSpPr txBox="1"/>
            <p:nvPr/>
          </p:nvSpPr>
          <p:spPr>
            <a:xfrm rot="21039407">
              <a:off x="2179794" y="5139377"/>
              <a:ext cx="2351437" cy="369332"/>
            </a:xfrm>
            <a:prstGeom prst="rect">
              <a:avLst/>
            </a:prstGeom>
            <a:noFill/>
          </p:spPr>
          <p:txBody>
            <a:bodyPr wrap="square" rtlCol="0">
              <a:spAutoFit/>
            </a:bodyPr>
            <a:lstStyle/>
            <a:p>
              <a:r>
                <a:rPr lang="en-US" dirty="0" smtClean="0">
                  <a:latin typeface="DK Lemon Yellow Sun"/>
                  <a:cs typeface="DK Lemon Yellow Sun"/>
                </a:rPr>
                <a:t>I instruct you to jump now!</a:t>
              </a:r>
              <a:endParaRPr lang="en-US" dirty="0">
                <a:latin typeface="DK Lemon Yellow Sun"/>
                <a:cs typeface="DK Lemon Yellow Sun"/>
              </a:endParaRPr>
            </a:p>
          </p:txBody>
        </p:sp>
        <p:sp>
          <p:nvSpPr>
            <p:cNvPr id="28" name="Freeform 27"/>
            <p:cNvSpPr/>
            <p:nvPr/>
          </p:nvSpPr>
          <p:spPr>
            <a:xfrm>
              <a:off x="3209626" y="5440065"/>
              <a:ext cx="120146" cy="411866"/>
            </a:xfrm>
            <a:custGeom>
              <a:avLst/>
              <a:gdLst>
                <a:gd name="connsiteX0" fmla="*/ 0 w 120146"/>
                <a:gd name="connsiteY0" fmla="*/ 411866 h 411866"/>
                <a:gd name="connsiteX1" fmla="*/ 102982 w 120146"/>
                <a:gd name="connsiteY1" fmla="*/ 326061 h 411866"/>
                <a:gd name="connsiteX2" fmla="*/ 102982 w 120146"/>
                <a:gd name="connsiteY2" fmla="*/ 0 h 411866"/>
              </a:gdLst>
              <a:ahLst/>
              <a:cxnLst>
                <a:cxn ang="0">
                  <a:pos x="connsiteX0" y="connsiteY0"/>
                </a:cxn>
                <a:cxn ang="0">
                  <a:pos x="connsiteX1" y="connsiteY1"/>
                </a:cxn>
                <a:cxn ang="0">
                  <a:pos x="connsiteX2" y="connsiteY2"/>
                </a:cxn>
              </a:cxnLst>
              <a:rect l="l" t="t" r="r" b="b"/>
              <a:pathLst>
                <a:path w="120146" h="411866">
                  <a:moveTo>
                    <a:pt x="0" y="411866"/>
                  </a:moveTo>
                  <a:cubicBezTo>
                    <a:pt x="42909" y="403285"/>
                    <a:pt x="85818" y="394705"/>
                    <a:pt x="102982" y="326061"/>
                  </a:cubicBezTo>
                  <a:cubicBezTo>
                    <a:pt x="120146" y="257417"/>
                    <a:pt x="102982" y="0"/>
                    <a:pt x="102982"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 name="TextBox 28"/>
          <p:cNvSpPr txBox="1"/>
          <p:nvPr/>
        </p:nvSpPr>
        <p:spPr>
          <a:xfrm rot="21405075">
            <a:off x="3209626" y="3650376"/>
            <a:ext cx="5540334" cy="923330"/>
          </a:xfrm>
          <a:prstGeom prst="rect">
            <a:avLst/>
          </a:prstGeom>
          <a:solidFill>
            <a:schemeClr val="bg1">
              <a:alpha val="70000"/>
            </a:schemeClr>
          </a:solidFill>
          <a:ln>
            <a:solidFill>
              <a:schemeClr val="bg1"/>
            </a:solidFill>
          </a:ln>
        </p:spPr>
        <p:txBody>
          <a:bodyPr wrap="square" rtlCol="0">
            <a:spAutoFit/>
          </a:bodyPr>
          <a:lstStyle/>
          <a:p>
            <a:r>
              <a:rPr lang="en-US" dirty="0" smtClean="0">
                <a:solidFill>
                  <a:srgbClr val="0D0D0D"/>
                </a:solidFill>
                <a:latin typeface="Avenir Book"/>
                <a:cs typeface="Avenir Book"/>
              </a:rPr>
              <a:t>“But </a:t>
            </a:r>
            <a:r>
              <a:rPr lang="en-US" dirty="0">
                <a:solidFill>
                  <a:srgbClr val="0D0D0D"/>
                </a:solidFill>
                <a:latin typeface="Avenir Book"/>
                <a:cs typeface="Avenir Book"/>
              </a:rPr>
              <a:t>now you must put them all away: anger, wrath, malice, slander, and obscene </a:t>
            </a:r>
            <a:r>
              <a:rPr lang="en-US" dirty="0" smtClean="0">
                <a:solidFill>
                  <a:srgbClr val="0D0D0D"/>
                </a:solidFill>
                <a:latin typeface="Avenir Book"/>
                <a:cs typeface="Avenir Book"/>
              </a:rPr>
              <a:t>talk…Do </a:t>
            </a:r>
            <a:r>
              <a:rPr lang="en-US" dirty="0">
                <a:solidFill>
                  <a:srgbClr val="0D0D0D"/>
                </a:solidFill>
                <a:latin typeface="Avenir Book"/>
                <a:cs typeface="Avenir Book"/>
              </a:rPr>
              <a:t>not lie to one </a:t>
            </a:r>
            <a:r>
              <a:rPr lang="en-US" dirty="0" smtClean="0">
                <a:solidFill>
                  <a:srgbClr val="0D0D0D"/>
                </a:solidFill>
                <a:latin typeface="Avenir Book"/>
                <a:cs typeface="Avenir Book"/>
              </a:rPr>
              <a:t>another…” Col 3:8-9</a:t>
            </a:r>
            <a:endParaRPr lang="en-US" dirty="0">
              <a:solidFill>
                <a:srgbClr val="0D0D0D"/>
              </a:solidFill>
              <a:latin typeface="Avenir Book"/>
              <a:cs typeface="Avenir Book"/>
            </a:endParaRPr>
          </a:p>
        </p:txBody>
      </p:sp>
      <p:sp>
        <p:nvSpPr>
          <p:cNvPr id="30" name="Rectangle 29"/>
          <p:cNvSpPr/>
          <p:nvPr/>
        </p:nvSpPr>
        <p:spPr>
          <a:xfrm rot="21437816">
            <a:off x="7518657" y="2251935"/>
            <a:ext cx="1293303" cy="5055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smtClean="0">
                <a:solidFill>
                  <a:schemeClr val="bg1"/>
                </a:solidFill>
                <a:latin typeface="Avenir Book"/>
                <a:cs typeface="Avenir Book"/>
              </a:rPr>
              <a:t>E.g.</a:t>
            </a:r>
            <a:endParaRPr lang="en-US" sz="2500" b="1" u="sng" dirty="0">
              <a:solidFill>
                <a:schemeClr val="bg1"/>
              </a:solidFill>
              <a:latin typeface="Avenir Book"/>
              <a:cs typeface="Avenir Book"/>
            </a:endParaRPr>
          </a:p>
        </p:txBody>
      </p:sp>
      <p:pic>
        <p:nvPicPr>
          <p:cNvPr id="31" name="Picture 30"/>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2409" y="3275641"/>
            <a:ext cx="3404250" cy="3600000"/>
          </a:xfrm>
          <a:prstGeom prst="rect">
            <a:avLst/>
          </a:prstGeom>
        </p:spPr>
      </p:pic>
      <p:sp>
        <p:nvSpPr>
          <p:cNvPr id="32" name="TextBox 31"/>
          <p:cNvSpPr txBox="1"/>
          <p:nvPr/>
        </p:nvSpPr>
        <p:spPr>
          <a:xfrm rot="19989061">
            <a:off x="6307083" y="4215432"/>
            <a:ext cx="2734944" cy="1938992"/>
          </a:xfrm>
          <a:prstGeom prst="rect">
            <a:avLst/>
          </a:prstGeom>
          <a:noFill/>
          <a:ln w="9525" cap="flat" cmpd="sng" algn="ctr">
            <a:noFill/>
            <a:prstDash val="solid"/>
            <a:round/>
            <a:headEnd type="none" w="med" len="med"/>
            <a:tailEnd type="none" w="med" len="med"/>
          </a:ln>
        </p:spPr>
        <p:txBody>
          <a:bodyPr wrap="square" rtlCol="0">
            <a:spAutoFit/>
          </a:bodyPr>
          <a:lstStyle/>
          <a:p>
            <a:pPr algn="ctr"/>
            <a:r>
              <a:rPr lang="en-US" sz="2400" dirty="0" smtClean="0">
                <a:solidFill>
                  <a:srgbClr val="FFFFFF"/>
                </a:solidFill>
                <a:latin typeface="DK Lemon Yellow Sun"/>
                <a:cs typeface="DK Lemon Yellow Sun"/>
              </a:rPr>
              <a:t>They are not unthinking floor mats to be trampled upon, blindly obeying! </a:t>
            </a:r>
            <a:endParaRPr lang="en-US" sz="2400" dirty="0">
              <a:solidFill>
                <a:srgbClr val="FFFFFF"/>
              </a:solidFill>
              <a:latin typeface="DK Lemon Yellow Sun"/>
              <a:cs typeface="DK Lemon Yellow Sun"/>
            </a:endParaRPr>
          </a:p>
        </p:txBody>
      </p:sp>
      <p:sp>
        <p:nvSpPr>
          <p:cNvPr id="34" name="Rounded Rectangular Callout 33"/>
          <p:cNvSpPr/>
          <p:nvPr/>
        </p:nvSpPr>
        <p:spPr>
          <a:xfrm>
            <a:off x="2701675" y="2956770"/>
            <a:ext cx="5684445" cy="1074718"/>
          </a:xfrm>
          <a:prstGeom prst="wedgeRoundRectCallout">
            <a:avLst>
              <a:gd name="adj1" fmla="val -61106"/>
              <a:gd name="adj2" fmla="val -51534"/>
              <a:gd name="adj3" fmla="val 16667"/>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DK Lemon Yellow Sun"/>
                <a:cs typeface="DK Lemon Yellow Sun"/>
              </a:rPr>
              <a:t>Within the constraints of all portions of Scripture</a:t>
            </a:r>
          </a:p>
          <a:p>
            <a:pPr algn="ctr"/>
            <a:r>
              <a:rPr lang="en-US" sz="2400" dirty="0" smtClean="0">
                <a:solidFill>
                  <a:schemeClr val="tx1"/>
                </a:solidFill>
                <a:latin typeface="DK Lemon Yellow Sun"/>
                <a:cs typeface="DK Lemon Yellow Sun"/>
              </a:rPr>
              <a:t> I will obey you in “everything”</a:t>
            </a:r>
            <a:endParaRPr lang="en-US" sz="2400" dirty="0">
              <a:solidFill>
                <a:schemeClr val="tx1"/>
              </a:solidFill>
              <a:latin typeface="DK Lemon Yellow Sun"/>
              <a:cs typeface="DK Lemon Yellow Su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dissolv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2.5"/>
                                          </p:val>
                                        </p:tav>
                                        <p:tav tm="100000">
                                          <p:val>
                                            <p:strVal val="#ppt_w"/>
                                          </p:val>
                                        </p:tav>
                                      </p:tavLst>
                                    </p:anim>
                                    <p:anim calcmode="lin" valueType="num">
                                      <p:cBhvr>
                                        <p:cTn id="44" dur="500" fill="hold"/>
                                        <p:tgtEl>
                                          <p:spTgt spid="34"/>
                                        </p:tgtEl>
                                        <p:attrNameLst>
                                          <p:attrName>ppt_h</p:attrName>
                                        </p:attrNameLst>
                                      </p:cBhvr>
                                      <p:tavLst>
                                        <p:tav tm="0">
                                          <p:val>
                                            <p:strVal val="#ppt_h*0.01"/>
                                          </p:val>
                                        </p:tav>
                                        <p:tav tm="100000">
                                          <p:val>
                                            <p:strVal val="#ppt_h"/>
                                          </p:val>
                                        </p:tav>
                                      </p:tavLst>
                                    </p:anim>
                                    <p:anim calcmode="lin" valueType="num">
                                      <p:cBhvr>
                                        <p:cTn id="45" dur="500" fill="hold"/>
                                        <p:tgtEl>
                                          <p:spTgt spid="34"/>
                                        </p:tgtEl>
                                        <p:attrNameLst>
                                          <p:attrName>ppt_x</p:attrName>
                                        </p:attrNameLst>
                                      </p:cBhvr>
                                      <p:tavLst>
                                        <p:tav tm="0">
                                          <p:val>
                                            <p:strVal val="#ppt_x"/>
                                          </p:val>
                                        </p:tav>
                                        <p:tav tm="100000">
                                          <p:val>
                                            <p:strVal val="#ppt_x"/>
                                          </p:val>
                                        </p:tav>
                                      </p:tavLst>
                                    </p:anim>
                                    <p:anim calcmode="lin" valueType="num">
                                      <p:cBhvr>
                                        <p:cTn id="46" dur="500" fill="hold"/>
                                        <p:tgtEl>
                                          <p:spTgt spid="34"/>
                                        </p:tgtEl>
                                        <p:attrNameLst>
                                          <p:attrName>ppt_y</p:attrName>
                                        </p:attrNameLst>
                                      </p:cBhvr>
                                      <p:tavLst>
                                        <p:tav tm="0">
                                          <p:val>
                                            <p:strVal val="#ppt_h+1"/>
                                          </p:val>
                                        </p:tav>
                                        <p:tav tm="100000">
                                          <p:val>
                                            <p:strVal val="#ppt_y"/>
                                          </p:val>
                                        </p:tav>
                                      </p:tavLst>
                                    </p:anim>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9" grpId="0" animBg="1"/>
      <p:bldP spid="30" grpId="0" animBg="1"/>
      <p:bldP spid="32" grpId="0"/>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660</TotalTime>
  <Words>4425</Words>
  <Application>Microsoft Macintosh PowerPoint</Application>
  <PresentationFormat>On-screen Show (4:3)</PresentationFormat>
  <Paragraphs>442</Paragraphs>
  <Slides>26</Slides>
  <Notes>23</Notes>
  <HiddenSlides>1</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lpstr>Black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Lim Wenjie Sarah</dc:creator>
  <cp:lastModifiedBy>Rick Griffith</cp:lastModifiedBy>
  <cp:revision>71</cp:revision>
  <dcterms:created xsi:type="dcterms:W3CDTF">2017-03-27T12:50:44Z</dcterms:created>
  <dcterms:modified xsi:type="dcterms:W3CDTF">2017-05-31T23:14:35Z</dcterms:modified>
</cp:coreProperties>
</file>