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2" r:id="rId2"/>
  </p:sldMasterIdLst>
  <p:notesMasterIdLst>
    <p:notesMasterId r:id="rId41"/>
  </p:notesMasterIdLst>
  <p:handoutMasterIdLst>
    <p:handoutMasterId r:id="rId42"/>
  </p:handoutMasterIdLst>
  <p:sldIdLst>
    <p:sldId id="4484" r:id="rId3"/>
    <p:sldId id="4478" r:id="rId4"/>
    <p:sldId id="4482" r:id="rId5"/>
    <p:sldId id="4479" r:id="rId6"/>
    <p:sldId id="4485" r:id="rId7"/>
    <p:sldId id="4487" r:id="rId8"/>
    <p:sldId id="4492" r:id="rId9"/>
    <p:sldId id="4494" r:id="rId10"/>
    <p:sldId id="4483" r:id="rId11"/>
    <p:sldId id="4481" r:id="rId12"/>
    <p:sldId id="4495" r:id="rId13"/>
    <p:sldId id="4496" r:id="rId14"/>
    <p:sldId id="4498" r:id="rId15"/>
    <p:sldId id="4499" r:id="rId16"/>
    <p:sldId id="4500" r:id="rId17"/>
    <p:sldId id="4501" r:id="rId18"/>
    <p:sldId id="4488" r:id="rId19"/>
    <p:sldId id="4504" r:id="rId20"/>
    <p:sldId id="4507" r:id="rId21"/>
    <p:sldId id="4508" r:id="rId22"/>
    <p:sldId id="4510" r:id="rId23"/>
    <p:sldId id="4509" r:id="rId24"/>
    <p:sldId id="4517" r:id="rId25"/>
    <p:sldId id="3920" r:id="rId26"/>
    <p:sldId id="4511" r:id="rId27"/>
    <p:sldId id="4512" r:id="rId28"/>
    <p:sldId id="4514" r:id="rId29"/>
    <p:sldId id="4516" r:id="rId30"/>
    <p:sldId id="4518" r:id="rId31"/>
    <p:sldId id="4519" r:id="rId32"/>
    <p:sldId id="4513" r:id="rId33"/>
    <p:sldId id="4520" r:id="rId34"/>
    <p:sldId id="4505" r:id="rId35"/>
    <p:sldId id="4521" r:id="rId36"/>
    <p:sldId id="4515" r:id="rId37"/>
    <p:sldId id="3774" r:id="rId38"/>
    <p:sldId id="267" r:id="rId39"/>
    <p:sldId id="35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8469A2-5090-403E-A589-18DDF8106C5C}">
          <p14:sldIdLst/>
        </p14:section>
        <p14:section name="Service" id="{2AA2B6A4-B253-4A39-9162-E4E04CF64E63}">
          <p14:sldIdLst>
            <p14:sldId id="4484"/>
            <p14:sldId id="4478"/>
            <p14:sldId id="4482"/>
            <p14:sldId id="4479"/>
            <p14:sldId id="4485"/>
            <p14:sldId id="4487"/>
            <p14:sldId id="4492"/>
            <p14:sldId id="4494"/>
            <p14:sldId id="4483"/>
            <p14:sldId id="4481"/>
            <p14:sldId id="4495"/>
            <p14:sldId id="4496"/>
            <p14:sldId id="4498"/>
            <p14:sldId id="4499"/>
            <p14:sldId id="4500"/>
            <p14:sldId id="4501"/>
            <p14:sldId id="4488"/>
            <p14:sldId id="4504"/>
            <p14:sldId id="4507"/>
            <p14:sldId id="4508"/>
            <p14:sldId id="4510"/>
            <p14:sldId id="4509"/>
            <p14:sldId id="4517"/>
            <p14:sldId id="3920"/>
            <p14:sldId id="4511"/>
            <p14:sldId id="4512"/>
            <p14:sldId id="4514"/>
            <p14:sldId id="4516"/>
            <p14:sldId id="4518"/>
            <p14:sldId id="4519"/>
            <p14:sldId id="4513"/>
            <p14:sldId id="4520"/>
            <p14:sldId id="4505"/>
            <p14:sldId id="4521"/>
            <p14:sldId id="4515"/>
            <p14:sldId id="3774"/>
            <p14:sldId id="267"/>
            <p14:sldId id="35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 initials="m" lastIdx="1" clrIdx="0">
    <p:extLst>
      <p:ext uri="{19B8F6BF-5375-455C-9EA6-DF929625EA0E}">
        <p15:presenceInfo xmlns:p15="http://schemas.microsoft.com/office/powerpoint/2012/main" userId="m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8C3"/>
    <a:srgbClr val="ECEAE7"/>
    <a:srgbClr val="FF00FF"/>
    <a:srgbClr val="66FFFF"/>
    <a:srgbClr val="FF8000"/>
    <a:srgbClr val="253652"/>
    <a:srgbClr val="D7D6BA"/>
    <a:srgbClr val="000000"/>
    <a:srgbClr val="011D38"/>
    <a:srgbClr val="3C39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46" autoAdjust="0"/>
    <p:restoredTop sz="81402" autoAdjust="0"/>
  </p:normalViewPr>
  <p:slideViewPr>
    <p:cSldViewPr snapToGrid="0">
      <p:cViewPr varScale="1">
        <p:scale>
          <a:sx n="118" d="100"/>
          <a:sy n="118" d="100"/>
        </p:scale>
        <p:origin x="2344" y="192"/>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6" d="100"/>
          <a:sy n="86" d="100"/>
        </p:scale>
        <p:origin x="155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C564EF-C62E-4AE9-9D30-311F964A12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7A4DD580-BD40-4D2A-8D5D-C1210B2137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932592C-FA0B-49FC-81AE-9BC1FC41720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E2EAF8-FDAC-4D11-AB31-49B76D518F62}" type="slidenum">
              <a:rPr lang="en-US" smtClean="0"/>
              <a:t>‹#›</a:t>
            </a:fld>
            <a:endParaRPr lang="en-US"/>
          </a:p>
        </p:txBody>
      </p:sp>
    </p:spTree>
    <p:extLst>
      <p:ext uri="{BB962C8B-B14F-4D97-AF65-F5344CB8AC3E}">
        <p14:creationId xmlns:p14="http://schemas.microsoft.com/office/powerpoint/2010/main" val="37799751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9362D8-EA4A-44B1-AF1F-D31D11AFCEF8}" type="datetimeFigureOut">
              <a:rPr lang="en-US" smtClean="0"/>
              <a:t>3/22/21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5DC19-8BC9-4B03-9D9D-04B6C6BA09A8}" type="slidenum">
              <a:rPr lang="en-US" smtClean="0"/>
              <a:t>‹#›</a:t>
            </a:fld>
            <a:endParaRPr lang="en-US"/>
          </a:p>
        </p:txBody>
      </p:sp>
    </p:spTree>
    <p:extLst>
      <p:ext uri="{BB962C8B-B14F-4D97-AF65-F5344CB8AC3E}">
        <p14:creationId xmlns:p14="http://schemas.microsoft.com/office/powerpoint/2010/main" val="3843474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phrase “The best-laid plans of mice and men often go awry” is found in a poem written in 1785.</a:t>
            </a:r>
          </a:p>
          <a:p>
            <a:endParaRPr lang="en-US" dirty="0"/>
          </a:p>
          <a:p>
            <a:r>
              <a:rPr lang="en-US" dirty="0"/>
              <a:t>John Steinbeck took the title of his 1937 novel Of Mice and Men from this poem.</a:t>
            </a:r>
          </a:p>
          <a:p>
            <a:endParaRPr lang="en-US"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1</a:t>
            </a:fld>
            <a:endParaRPr lang="en-US"/>
          </a:p>
        </p:txBody>
      </p:sp>
    </p:spTree>
    <p:extLst>
      <p:ext uri="{BB962C8B-B14F-4D97-AF65-F5344CB8AC3E}">
        <p14:creationId xmlns:p14="http://schemas.microsoft.com/office/powerpoint/2010/main" val="32698277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 xmlns:ma14="http://schemas.microsoft.com/office/mac/drawingml/2011/main" val="1"/>
            </a:ext>
          </a:extLst>
        </p:spPr>
        <p:txBody>
          <a:bodyPr/>
          <a:lstStyle/>
          <a:p>
            <a:pPr eaLnBrk="1" hangingPunct="1"/>
            <a:r>
              <a:rPr lang="en-US" sz="1200" dirty="0">
                <a:ea typeface="ＭＳ Ｐゴシック" charset="0"/>
                <a:cs typeface="Arial" panose="020B0604020202020204" pitchFamily="34" charset="0"/>
              </a:rPr>
              <a:t>First key point takes us back to Acts 1:8.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Jesus told his disciples that “they will receive power when the Holy Spirit comes upon them. And they will be his witnesses, and they will tell people about Jesus everywhere—in Jerusalem, throughout Judea, in Samaria, and to the ends of the earth.”</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Luke, the author of Acts, is making a point that the disciples are fulfilling the statement of Acts 1:8.  Because up until now, the gospel pretty much remained in Jerusalem.</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It took Saul’s persecution in Acts 8:1 to cause the disciples and the church to participate in God’s plan given in Acts 1:8</a:t>
            </a:r>
          </a:p>
          <a:p>
            <a:pPr eaLnBrk="1" hangingPunct="1"/>
            <a:endParaRPr lang="en-US" sz="1200" dirty="0">
              <a:ea typeface="ＭＳ Ｐゴシック" charset="0"/>
              <a:cs typeface="Arial" panose="020B0604020202020204" pitchFamily="34" charset="0"/>
            </a:endParaRP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35942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ma14="http://schemas.microsoft.com/office/mac/drawingml/2011/main" xmlns="" val="1"/>
            </a:ext>
          </a:extLst>
        </p:spPr>
        <p:txBody>
          <a:bodyPr/>
          <a:lstStyle/>
          <a:p>
            <a:pPr eaLnBrk="1" hangingPunct="1"/>
            <a:r>
              <a:rPr lang="en-US" sz="1200" dirty="0">
                <a:ea typeface="ＭＳ Ｐゴシック" charset="0"/>
                <a:cs typeface="Arial" panose="020B0604020202020204" pitchFamily="34" charset="0"/>
              </a:rPr>
              <a:t>The second key point goes a bit further back, about 900 years.  There was animosity between the Jews and the Samaritans. Its roots can be traced back to 1 Kings 12.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The Kingdom has been split.</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Samaria is associated with the Northern Kingdom, called Israel, whereas Judea is associated with Southern Kingdom, called Judah. </a:t>
            </a:r>
          </a:p>
          <a:p>
            <a:pPr eaLnBrk="1" hangingPunct="1"/>
            <a:endParaRPr lang="en-US" sz="1200" dirty="0">
              <a:ea typeface="ＭＳ Ｐゴシック" charset="0"/>
              <a:cs typeface="Arial" panose="020B0604020202020204" pitchFamily="34" charset="0"/>
            </a:endParaRP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3007132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diagram shows a timeline of the entire history of the world from creation in Genesis 1 to the new heavens and new earth in Revelation 22 from a biblical perspective.</a:t>
            </a:r>
          </a:p>
          <a:p>
            <a:endParaRPr lang="en-US" sz="1100" dirty="0"/>
          </a:p>
          <a:p>
            <a:r>
              <a:rPr lang="en-US" sz="1100" dirty="0"/>
              <a:t>It is helpful when reading Old Testament stories, or New Testament references to the Old Testament to be able to put them into a historical context.  This simple timeline helps with that.  </a:t>
            </a:r>
          </a:p>
          <a:p>
            <a:endParaRPr lang="en-US" sz="1100" dirty="0"/>
          </a:p>
          <a:p>
            <a:r>
              <a:rPr lang="en-US" sz="1100" dirty="0"/>
              <a:t>The Reason for animosity between the Jews and the Samaritans goes back to the period following the United Kingdom under Saul, then David, and finally Solomon.</a:t>
            </a:r>
          </a:p>
          <a:p>
            <a:endParaRPr lang="en-US" sz="1100" dirty="0"/>
          </a:p>
          <a:p>
            <a:r>
              <a:rPr lang="en-US" sz="1100" dirty="0"/>
              <a:t>Upon Solomon’s death, the Kingdom split, with Solomon’s son, Rehoboam ruling in Judah, the southern Kingdom, and Jeroboam ruling in Israel, the Northern Kingdom.</a:t>
            </a:r>
          </a:p>
          <a:p>
            <a:endParaRPr lang="en-US" sz="1100" dirty="0"/>
          </a:p>
          <a:p>
            <a:r>
              <a:rPr lang="en-US" sz="1100" dirty="0"/>
              <a:t>Because of disobedience to God’s word, both Kingdoms were eventually exiled from the land, first Israel, the Northern, Kingdom was exiled by the Assyrians, then Judah, the Southern Kingdom was exiled by the Babylonians.   The Babylonians were defeated by the Persians, and King Cyrus decreed the return of the exiled Jews from Babylon. This is the restoration and was led first by Zerubbabel, then Ezra, then Nehemiah.  </a:t>
            </a:r>
          </a:p>
          <a:p>
            <a:endParaRPr lang="en-US" sz="1100" dirty="0"/>
          </a:p>
          <a:p>
            <a:r>
              <a:rPr lang="en-US" sz="1100" dirty="0"/>
              <a:t>During the exile, the land was not empty. Not everyone was taken away. And some non Jewish people moved in, but mostly in the northern Kingdom. There was intermarriage between the Jews and the non-Jewish people that moved in, and these eventually became the Samaritans. </a:t>
            </a:r>
          </a:p>
          <a:p>
            <a:endParaRPr lang="en-US" sz="1100" dirty="0"/>
          </a:p>
          <a:p>
            <a:r>
              <a:rPr lang="en-US" sz="1100" dirty="0"/>
              <a:t>So when the Jews returned from exile, they looked down upon those who had intermarried. </a:t>
            </a:r>
          </a:p>
        </p:txBody>
      </p:sp>
      <p:sp>
        <p:nvSpPr>
          <p:cNvPr id="4" name="Slide Number Placeholder 3"/>
          <p:cNvSpPr>
            <a:spLocks noGrp="1"/>
          </p:cNvSpPr>
          <p:nvPr>
            <p:ph type="sldNum" sz="quarter" idx="5"/>
          </p:nvPr>
        </p:nvSpPr>
        <p:spPr/>
        <p:txBody>
          <a:bodyPr/>
          <a:lstStyle/>
          <a:p>
            <a:fld id="{D965DC19-8BC9-4B03-9D9D-04B6C6BA09A8}" type="slidenum">
              <a:rPr lang="en-US" smtClean="0"/>
              <a:t>12</a:t>
            </a:fld>
            <a:endParaRPr lang="en-US"/>
          </a:p>
        </p:txBody>
      </p:sp>
    </p:spTree>
    <p:extLst>
      <p:ext uri="{BB962C8B-B14F-4D97-AF65-F5344CB8AC3E}">
        <p14:creationId xmlns:p14="http://schemas.microsoft.com/office/powerpoint/2010/main" val="3072476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ma14="http://schemas.microsoft.com/office/mac/drawingml/2011/main" xmlns="" val="1"/>
            </a:ext>
          </a:extLst>
        </p:spPr>
        <p:txBody>
          <a:bodyPr/>
          <a:lstStyle/>
          <a:p>
            <a:pPr eaLnBrk="1" hangingPunct="1"/>
            <a:r>
              <a:rPr lang="en-US" sz="1200" dirty="0">
                <a:ea typeface="ＭＳ Ｐゴシック" charset="0"/>
                <a:cs typeface="Arial" panose="020B0604020202020204" pitchFamily="34" charset="0"/>
              </a:rPr>
              <a:t>That animosity between the Jews and Samaritans was present during Jesus’ time.</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Jesus spent quite a bit of time around the Sea of Galilee. John 4 tells us that when he returned to Galilee he went through Samaria.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Many commentaries will tell you that was not the preferred route. Instead most Jews would cross over to the Jordan river valley, and then go up, which took a bit longer, but avoided going through Samaria.</a:t>
            </a:r>
          </a:p>
          <a:p>
            <a:pPr eaLnBrk="1" hangingPunct="1"/>
            <a:endParaRPr lang="en-US" sz="1200" dirty="0">
              <a:ea typeface="ＭＳ Ｐゴシック" charset="0"/>
              <a:cs typeface="Arial" panose="020B0604020202020204" pitchFamily="34" charset="0"/>
            </a:endParaRP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4033907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ma14="http://schemas.microsoft.com/office/mac/drawingml/2011/main" xmlns="" val="1"/>
            </a:ext>
          </a:extLst>
        </p:spPr>
        <p:txBody>
          <a:bodyPr/>
          <a:lstStyle/>
          <a:p>
            <a:pPr eaLnBrk="1" hangingPunct="1"/>
            <a:r>
              <a:rPr lang="en-US" sz="1200" dirty="0">
                <a:ea typeface="ＭＳ Ｐゴシック" charset="0"/>
                <a:cs typeface="Arial" panose="020B0604020202020204" pitchFamily="34" charset="0"/>
              </a:rPr>
              <a:t>There is a story in Mark chapter 7 / Matthew 15,  about Jesus when he was near Tyre and Sidon, which is in Samaria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I am not going to explain this passage, but just want to show you the animosity between Jews and Samaritans.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Jesus made a play on words, the woman even acknowledged this play on words. In the end her faith was acknowledged and daughter was healed,</a:t>
            </a: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302425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 xmlns:ma14="http://schemas.microsoft.com/office/mac/drawingml/2011/main" val="1"/>
            </a:ext>
          </a:extLst>
        </p:spPr>
        <p:txBody>
          <a:bodyPr/>
          <a:lstStyle/>
          <a:p>
            <a:pPr eaLnBrk="1" hangingPunct="1"/>
            <a:r>
              <a:rPr lang="en-US" sz="1200" dirty="0">
                <a:ea typeface="ＭＳ Ｐゴシック" charset="0"/>
                <a:cs typeface="Arial" panose="020B0604020202020204" pitchFamily="34" charset="0"/>
              </a:rPr>
              <a:t>This is the background from which Philip the Evangelist heeded God’s call and went to Samaria.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What happened when he went?  </a:t>
            </a:r>
            <a:r>
              <a:rPr lang="en-US" sz="1200" b="1" i="1" dirty="0">
                <a:ea typeface="ＭＳ Ｐゴシック" charset="0"/>
                <a:cs typeface="Arial" panose="020B0604020202020204" pitchFamily="34" charset="0"/>
              </a:rPr>
              <a:t>Read vs 6-8</a:t>
            </a:r>
            <a:endParaRPr lang="en-US" sz="1200" b="0" i="0" dirty="0">
              <a:ea typeface="ＭＳ Ｐゴシック" charset="0"/>
              <a:cs typeface="Arial" panose="020B0604020202020204" pitchFamily="34" charset="0"/>
            </a:endParaRP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Crowds listened.  They wanted to hear his message. They wanted to see miraculous signs.</a:t>
            </a:r>
            <a:endParaRPr lang="en-US" sz="1200" b="1" i="1" dirty="0">
              <a:ea typeface="ＭＳ Ｐゴシック" charset="0"/>
              <a:cs typeface="Arial" panose="020B0604020202020204" pitchFamily="34" charset="0"/>
            </a:endParaRPr>
          </a:p>
        </p:txBody>
      </p:sp>
    </p:spTree>
    <p:extLst>
      <p:ext uri="{BB962C8B-B14F-4D97-AF65-F5344CB8AC3E}">
        <p14:creationId xmlns:p14="http://schemas.microsoft.com/office/powerpoint/2010/main" val="3530615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ma14="http://schemas.microsoft.com/office/mac/drawingml/2011/main" xmlns="" val="1"/>
            </a:ext>
          </a:extLst>
        </p:spPr>
        <p:txBody>
          <a:bodyPr/>
          <a:lstStyle/>
          <a:p>
            <a:pPr eaLnBrk="1" hangingPunct="1"/>
            <a:r>
              <a:rPr lang="en-US" sz="1200" dirty="0">
                <a:ea typeface="ＭＳ Ｐゴシック" charset="0"/>
                <a:cs typeface="Arial" panose="020B0604020202020204" pitchFamily="34" charset="0"/>
              </a:rPr>
              <a:t>Just like Philip, you too can participate in God’s plan.</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Jesus told his disciples to go to the ends of the earth. Well, if you are flying from the East Coast of the United States, Singapore is considered the ends of the earth.  You can fly east or west, it takes about the same amount of time to get here.    </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Now that you are here in Singapore,  people will listen.  Just tell them your story. Your testimony.  What has God done in your life.  What were you like before you knew Jesus as your personal savior? What is your life like now? </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Instead of miraculous signs, let people see a changed life in you. Nothing is more powerful of a testimony than that of a changed life.  Let people see you participating in God’s plan.</a:t>
            </a:r>
          </a:p>
          <a:p>
            <a:pPr eaLnBrk="1" hangingPunct="1"/>
            <a:endParaRPr lang="en-US" sz="1200" b="0" i="0" dirty="0">
              <a:ea typeface="ＭＳ Ｐゴシック" charset="0"/>
              <a:cs typeface="Arial" panose="020B0604020202020204" pitchFamily="34" charset="0"/>
            </a:endParaRPr>
          </a:p>
          <a:p>
            <a:pPr eaLnBrk="1" hangingPunct="1"/>
            <a:endParaRPr lang="en-US" sz="1200" b="1" i="1" dirty="0">
              <a:ea typeface="ＭＳ Ｐゴシック" charset="0"/>
              <a:cs typeface="Arial" panose="020B0604020202020204" pitchFamily="34" charset="0"/>
            </a:endParaRPr>
          </a:p>
        </p:txBody>
      </p:sp>
    </p:spTree>
    <p:extLst>
      <p:ext uri="{BB962C8B-B14F-4D97-AF65-F5344CB8AC3E}">
        <p14:creationId xmlns:p14="http://schemas.microsoft.com/office/powerpoint/2010/main" val="3411151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
                <a:srgbClr val="0000FF"/>
              </a:buClr>
              <a:buSzTx/>
              <a:buFontTx/>
              <a:buNone/>
              <a:tabLst/>
              <a:defRPr/>
            </a:pPr>
            <a:fld id="{ED707F6E-E190-344A-9A6A-E354816EB84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
                  <a:srgbClr val="0000FF"/>
                </a:buClr>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542722" name="Rectangle 2"/>
          <p:cNvSpPr>
            <a:spLocks noGrp="1" noRot="1" noChangeAspect="1" noChangeArrowheads="1"/>
          </p:cNvSpPr>
          <p:nvPr>
            <p:ph type="sldImg"/>
          </p:nvPr>
        </p:nvSpPr>
        <p:spPr>
          <a:solidFill>
            <a:srgbClr val="FFFFFF"/>
          </a:solidFill>
          <a:ln/>
        </p:spPr>
      </p:sp>
      <p:sp>
        <p:nvSpPr>
          <p:cNvPr id="542723" name="Rectangle 3"/>
          <p:cNvSpPr>
            <a:spLocks noGrp="1" noChangeArrowheads="1"/>
          </p:cNvSpPr>
          <p:nvPr>
            <p:ph type="body" idx="1"/>
          </p:nvPr>
        </p:nvSpPr>
        <p:spPr>
          <a:solidFill>
            <a:srgbClr val="FFFFFF"/>
          </a:solidFill>
          <a:ln>
            <a:noFill/>
          </a:ln>
          <a:extLst>
            <a:ext uri="{FAA26D3D-D897-4be2-8F04-BA451C77F1D7}">
              <ma14:placeholder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charset="0"/>
                <a:cs typeface="Arial" panose="020B0604020202020204" pitchFamily="34" charset="0"/>
              </a:rPr>
              <a:t>A new character is introduced in vs 9 to 11.  His name is Simon.  The text tells us that </a:t>
            </a:r>
            <a:r>
              <a:rPr lang="en-US" sz="1200" b="1" i="1" dirty="0">
                <a:ea typeface="ＭＳ Ｐゴシック" charset="0"/>
                <a:cs typeface="Arial" panose="020B0604020202020204" pitchFamily="34" charset="0"/>
              </a:rPr>
              <a:t>Read vs 9-11</a:t>
            </a:r>
            <a:endParaRPr lang="en-US" sz="1200" b="0" i="0" dirty="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a typeface="ＭＳ Ｐゴシック" charset="0"/>
                <a:cs typeface="Arial" panose="020B0604020202020204" pitchFamily="34" charset="0"/>
              </a:rPr>
              <a:t>So this new character is a sorcerer, he astounded people with his magic, the people listened to him.  Is Simon going to be a problem? Will the enemy use Simon to mount some external opposition to the church?</a:t>
            </a: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1490253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ＭＳ Ｐゴシック" charset="0"/>
                <a:cs typeface="Arial" panose="020B0604020202020204" pitchFamily="34" charset="0"/>
              </a:rPr>
              <a:t>Vs 12 tells us that  </a:t>
            </a:r>
            <a:r>
              <a:rPr lang="en-US" sz="1200" b="1" i="1" dirty="0">
                <a:ea typeface="ＭＳ Ｐゴシック" charset="0"/>
                <a:cs typeface="Arial" panose="020B0604020202020204" pitchFamily="34" charset="0"/>
              </a:rPr>
              <a:t>Read vs 12</a:t>
            </a:r>
            <a:endParaRPr lang="en-US" sz="1200" b="0" i="0" dirty="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a typeface="ＭＳ Ｐゴシック" charset="0"/>
                <a:cs typeface="Arial" panose="020B0604020202020204" pitchFamily="34" charset="0"/>
              </a:rPr>
              <a:t>The people are no longer listening to Simon, instead they listen to Philip.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dirty="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a typeface="ＭＳ Ｐゴシック" charset="0"/>
                <a:cs typeface="Arial" panose="020B0604020202020204" pitchFamily="34" charset="0"/>
              </a:rPr>
              <a:t>But </a:t>
            </a:r>
            <a:r>
              <a:rPr lang="en-US" sz="1200" b="1" i="1" dirty="0">
                <a:ea typeface="ＭＳ Ｐゴシック" charset="0"/>
                <a:cs typeface="Arial" panose="020B0604020202020204" pitchFamily="34" charset="0"/>
              </a:rPr>
              <a:t>guess</a:t>
            </a:r>
            <a:r>
              <a:rPr lang="en-US" sz="1200" b="0" i="0" dirty="0">
                <a:ea typeface="ＭＳ Ｐゴシック" charset="0"/>
                <a:cs typeface="Arial" panose="020B0604020202020204" pitchFamily="34" charset="0"/>
              </a:rPr>
              <a:t> what, </a:t>
            </a:r>
            <a:r>
              <a:rPr lang="en-US" sz="1200" b="1" i="1" dirty="0">
                <a:ea typeface="ＭＳ Ｐゴシック" charset="0"/>
                <a:cs typeface="Arial" panose="020B0604020202020204" pitchFamily="34" charset="0"/>
              </a:rPr>
              <a:t>Read vs 13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ea typeface="ＭＳ Ｐゴシック"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965DC19-8BC9-4B03-9D9D-04B6C6BA09A8}" type="slidenum">
              <a:rPr lang="en-US" smtClean="0"/>
              <a:t>18</a:t>
            </a:fld>
            <a:endParaRPr lang="en-US"/>
          </a:p>
        </p:txBody>
      </p:sp>
    </p:spTree>
    <p:extLst>
      <p:ext uri="{BB962C8B-B14F-4D97-AF65-F5344CB8AC3E}">
        <p14:creationId xmlns:p14="http://schemas.microsoft.com/office/powerpoint/2010/main" val="28806797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overall theme of our text today is seeing the fulfillment of God’s plan.</a:t>
            </a:r>
          </a:p>
          <a:p>
            <a:endParaRPr lang="en-US" dirty="0"/>
          </a:p>
          <a:p>
            <a:r>
              <a:rPr lang="en-US" dirty="0"/>
              <a:t>Participating in God’s plan, Phillip went to Samaria, the crowds listened, they believed and were baptized. The apostles were curious.   </a:t>
            </a:r>
            <a:r>
              <a:rPr lang="en-US" b="1" i="1" dirty="0"/>
              <a:t>Read vs 14-17</a:t>
            </a:r>
          </a:p>
          <a:p>
            <a:endParaRPr lang="en-US" dirty="0"/>
          </a:p>
          <a:p>
            <a:r>
              <a:rPr lang="en-US" dirty="0"/>
              <a:t>Why had the Holy Spirit not come upon the Samaritans?</a:t>
            </a:r>
            <a:endParaRPr lang="en-US" b="1" i="1" dirty="0"/>
          </a:p>
        </p:txBody>
      </p:sp>
      <p:sp>
        <p:nvSpPr>
          <p:cNvPr id="4" name="Slide Number Placeholder 3"/>
          <p:cNvSpPr>
            <a:spLocks noGrp="1"/>
          </p:cNvSpPr>
          <p:nvPr>
            <p:ph type="sldNum" sz="quarter" idx="5"/>
          </p:nvPr>
        </p:nvSpPr>
        <p:spPr/>
        <p:txBody>
          <a:bodyPr/>
          <a:lstStyle/>
          <a:p>
            <a:fld id="{D965DC19-8BC9-4B03-9D9D-04B6C6BA09A8}" type="slidenum">
              <a:rPr lang="en-US" smtClean="0"/>
              <a:t>19</a:t>
            </a:fld>
            <a:endParaRPr lang="en-US"/>
          </a:p>
        </p:txBody>
      </p:sp>
    </p:spTree>
    <p:extLst>
      <p:ext uri="{BB962C8B-B14F-4D97-AF65-F5344CB8AC3E}">
        <p14:creationId xmlns:p14="http://schemas.microsoft.com/office/powerpoint/2010/main" val="137103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
                <a:srgbClr val="0000FF"/>
              </a:buClr>
              <a:buSzTx/>
              <a:buFontTx/>
              <a:buNone/>
              <a:tabLst/>
              <a:defRPr/>
            </a:pPr>
            <a:fld id="{ED707F6E-E190-344A-9A6A-E354816EB84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
                  <a:srgbClr val="0000FF"/>
                </a:buClr>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42722" name="Rectangle 2"/>
          <p:cNvSpPr>
            <a:spLocks noGrp="1" noRot="1" noChangeAspect="1" noChangeArrowheads="1"/>
          </p:cNvSpPr>
          <p:nvPr>
            <p:ph type="sldImg"/>
          </p:nvPr>
        </p:nvSpPr>
        <p:spPr>
          <a:solidFill>
            <a:srgbClr val="FFFFFF"/>
          </a:solidFill>
          <a:ln/>
        </p:spPr>
      </p:sp>
      <p:sp>
        <p:nvSpPr>
          <p:cNvPr id="542723" name="Rectangle 3"/>
          <p:cNvSpPr>
            <a:spLocks noGrp="1" noChangeArrowheads="1"/>
          </p:cNvSpPr>
          <p:nvPr>
            <p:ph type="body" idx="1"/>
          </p:nvPr>
        </p:nvSpPr>
        <p:spPr>
          <a:solidFill>
            <a:srgbClr val="FFFFFF"/>
          </a:solidFill>
          <a:ln>
            <a:noFill/>
          </a:ln>
          <a:extLst>
            <a:ext uri="{FAA26D3D-D897-4be2-8F04-BA451C77F1D7}">
              <ma14:placeholderFlag xmlns:ma14="http://schemas.microsoft.com/office/mac/drawingml/2011/main" xmlns=""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Stephen Spielberg, in the mid 90’s produced an animated television series called Pinky and the Brain.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TV show is about two mice. In each episode, Brain, the smart one, devises an elaborate plan to take over the world which ultimately ends in failure.  However at the end of the each episode Pinky asks, Why, Brain? What are we going to do tomorrow night?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Brain answers “The same thing we do every night - try to take over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Brain always had best laid plans, they just never seemed to work out. </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125483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Acts 2, the Jews who repented were baptized and then received the Holy Spirit.</a:t>
            </a:r>
          </a:p>
          <a:p>
            <a:endParaRPr lang="en-US" dirty="0"/>
          </a:p>
          <a:p>
            <a:r>
              <a:rPr lang="en-US" dirty="0"/>
              <a:t>However, in Acts 8, after the Samaritans believed and were baptized, it was not until the Apostles, Peter and John came, that they received the Holy Spirit.</a:t>
            </a:r>
          </a:p>
          <a:p>
            <a:endParaRPr lang="en-US" dirty="0"/>
          </a:p>
          <a:p>
            <a:r>
              <a:rPr lang="en-US" dirty="0"/>
              <a:t>In both cases they were saved in the same way, by faith in the Lord Jesus Christ.</a:t>
            </a:r>
          </a:p>
          <a:p>
            <a:endParaRPr lang="en-US" dirty="0"/>
          </a:p>
          <a:p>
            <a:r>
              <a:rPr lang="en-US" dirty="0"/>
              <a:t>The reason for this one time unique event is because it was part of God’s plan to prevent internal opposition with in the church.</a:t>
            </a:r>
          </a:p>
          <a:p>
            <a:endParaRPr lang="en-US" dirty="0"/>
          </a:p>
          <a:p>
            <a:r>
              <a:rPr lang="en-US" dirty="0"/>
              <a:t>As we already discussed, Jewish believers were likely to have animosity towards the Samaritans.  By having Peter and John witness the Samaritans receiving the Holy Spirit, no one could doubt the truthfulness of their conversion. </a:t>
            </a:r>
          </a:p>
          <a:p>
            <a:endParaRPr lang="en-US"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20</a:t>
            </a:fld>
            <a:endParaRPr lang="en-US"/>
          </a:p>
        </p:txBody>
      </p:sp>
    </p:spTree>
    <p:extLst>
      <p:ext uri="{BB962C8B-B14F-4D97-AF65-F5344CB8AC3E}">
        <p14:creationId xmlns:p14="http://schemas.microsoft.com/office/powerpoint/2010/main" val="2545650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chiastic structure can often be used to help understand narrative or stories within the Bible.  Usually the center of the chiasm is the climax of the story, or the main point. </a:t>
            </a:r>
          </a:p>
          <a:p>
            <a:endParaRPr lang="en-US" dirty="0"/>
          </a:p>
          <a:p>
            <a:r>
              <a:rPr lang="en-US" dirty="0"/>
              <a:t>So the center of this first story is the Samaritan’s receiving the Holy Spirit.  God’s plan in action prevented the enemy from using the animosity between the Jewish believers and the Samaritans believers from causing internal opposition to the growth of the church.</a:t>
            </a:r>
          </a:p>
          <a:p>
            <a:endParaRPr lang="en-US" dirty="0"/>
          </a:p>
          <a:p>
            <a:r>
              <a:rPr lang="en-US" dirty="0"/>
              <a:t>The application is to simply participate in God’s plan. We see the Philip and the other believers participating by preaching the good news. You too can participate in God’s plan. </a:t>
            </a:r>
          </a:p>
          <a:p>
            <a:endParaRPr lang="en-US" dirty="0"/>
          </a:p>
          <a:p>
            <a:r>
              <a:rPr lang="en-US" dirty="0"/>
              <a:t>But what about Simon?  Is Simon going to participate in God’s plan?</a:t>
            </a:r>
          </a:p>
        </p:txBody>
      </p:sp>
      <p:sp>
        <p:nvSpPr>
          <p:cNvPr id="4" name="Slide Number Placeholder 3"/>
          <p:cNvSpPr>
            <a:spLocks noGrp="1"/>
          </p:cNvSpPr>
          <p:nvPr>
            <p:ph type="sldNum" sz="quarter" idx="5"/>
          </p:nvPr>
        </p:nvSpPr>
        <p:spPr/>
        <p:txBody>
          <a:bodyPr/>
          <a:lstStyle/>
          <a:p>
            <a:fld id="{D965DC19-8BC9-4B03-9D9D-04B6C6BA09A8}" type="slidenum">
              <a:rPr lang="en-US" smtClean="0"/>
              <a:t>21</a:t>
            </a:fld>
            <a:endParaRPr lang="en-US"/>
          </a:p>
        </p:txBody>
      </p:sp>
    </p:spTree>
    <p:extLst>
      <p:ext uri="{BB962C8B-B14F-4D97-AF65-F5344CB8AC3E}">
        <p14:creationId xmlns:p14="http://schemas.microsoft.com/office/powerpoint/2010/main" val="3504772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vs 18-19 it appears Simon is not interested in God’s plan but only in Simon’s plan. For </a:t>
            </a:r>
            <a:r>
              <a:rPr lang="en-US" b="1" i="1" dirty="0"/>
              <a:t>Read vs 18-19</a:t>
            </a:r>
            <a:endParaRPr lang="en-US" b="0" i="0" dirty="0"/>
          </a:p>
          <a:p>
            <a:endParaRPr lang="en-US" b="0" i="0" dirty="0"/>
          </a:p>
          <a:p>
            <a:r>
              <a:rPr lang="en-US" dirty="0"/>
              <a:t>We can understand Simon’s motive by simply going back to vs 13, where it says Simon was amazed by the signs and great miracles he saw.  </a:t>
            </a:r>
          </a:p>
          <a:p>
            <a:endParaRPr lang="en-US" dirty="0"/>
          </a:p>
          <a:p>
            <a:r>
              <a:rPr lang="en-US" dirty="0"/>
              <a:t>Simon </a:t>
            </a:r>
            <a:r>
              <a:rPr lang="en-US" b="1" u="sng" dirty="0"/>
              <a:t>saw</a:t>
            </a:r>
            <a:r>
              <a:rPr lang="en-US" dirty="0"/>
              <a:t> the miracles, but did he </a:t>
            </a:r>
            <a:r>
              <a:rPr lang="en-US" b="1" u="sng" dirty="0"/>
              <a:t>hear</a:t>
            </a:r>
            <a:r>
              <a:rPr lang="en-US" dirty="0"/>
              <a:t> the message?  Did he </a:t>
            </a:r>
            <a:r>
              <a:rPr lang="en-US" b="1" u="sng" dirty="0"/>
              <a:t>hear</a:t>
            </a:r>
            <a:r>
              <a:rPr lang="en-US" dirty="0"/>
              <a:t> the message about Jesus who came to die for our sins and make a way for us to be righteous before a Holy God?  Did Simon know Jesus as his Savior? The text is clear in verse 13 that “…</a:t>
            </a:r>
            <a:r>
              <a:rPr lang="en-US" sz="1200" kern="1200" dirty="0">
                <a:solidFill>
                  <a:schemeClr val="tx1"/>
                </a:solidFill>
                <a:effectLst/>
                <a:latin typeface="+mn-lt"/>
                <a:ea typeface="+mn-ea"/>
                <a:cs typeface="+mn-cs"/>
              </a:rPr>
              <a:t>Simon himself believed and was baptized.”</a:t>
            </a:r>
            <a:endParaRPr lang="en-US" dirty="0"/>
          </a:p>
          <a:p>
            <a:endParaRPr lang="en-US" dirty="0"/>
          </a:p>
          <a:p>
            <a:r>
              <a:rPr lang="en-US" dirty="0"/>
              <a:t>Take this as a warning.  How many people have a spiritual experience but never really </a:t>
            </a:r>
            <a:r>
              <a:rPr lang="en-US" b="1" u="sng" dirty="0"/>
              <a:t>hear</a:t>
            </a:r>
            <a:r>
              <a:rPr lang="en-US" dirty="0"/>
              <a:t> the gospel message and never really </a:t>
            </a:r>
            <a:r>
              <a:rPr lang="en-US" b="1" u="sng" dirty="0"/>
              <a:t>know</a:t>
            </a:r>
            <a:r>
              <a:rPr lang="en-US" dirty="0"/>
              <a:t> who Jesus is?  </a:t>
            </a:r>
          </a:p>
          <a:p>
            <a:endParaRPr lang="en-US" dirty="0"/>
          </a:p>
          <a:p>
            <a:r>
              <a:rPr lang="en-US" dirty="0"/>
              <a:t>You want to know who Jesus is?  Simply read the Bible.  </a:t>
            </a:r>
          </a:p>
          <a:p>
            <a:endParaRPr lang="en-US"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22</a:t>
            </a:fld>
            <a:endParaRPr lang="en-US"/>
          </a:p>
        </p:txBody>
      </p:sp>
    </p:spTree>
    <p:extLst>
      <p:ext uri="{BB962C8B-B14F-4D97-AF65-F5344CB8AC3E}">
        <p14:creationId xmlns:p14="http://schemas.microsoft.com/office/powerpoint/2010/main" val="2305841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painting by Avanzino Nucci shows us Peter’s response to Simon’s request: </a:t>
            </a:r>
            <a:r>
              <a:rPr lang="en-US" b="1" i="1" dirty="0"/>
              <a:t>Read vs 20-23</a:t>
            </a:r>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23</a:t>
            </a:fld>
            <a:endParaRPr lang="en-US"/>
          </a:p>
        </p:txBody>
      </p:sp>
    </p:spTree>
    <p:extLst>
      <p:ext uri="{BB962C8B-B14F-4D97-AF65-F5344CB8AC3E}">
        <p14:creationId xmlns:p14="http://schemas.microsoft.com/office/powerpoint/2010/main" val="9910047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ea typeface="ＭＳ Ｐゴシック" charset="0"/>
                <a:cs typeface="Arial" panose="020B0604020202020204" pitchFamily="34" charset="0"/>
              </a:rPr>
              <a:t>So how did Simon respond?  Vs 24 tells us    </a:t>
            </a:r>
            <a:r>
              <a:rPr lang="en-US" sz="1200" b="1" i="1" dirty="0">
                <a:ea typeface="ＭＳ Ｐゴシック" charset="0"/>
                <a:cs typeface="Arial" panose="020B0604020202020204" pitchFamily="34" charset="0"/>
              </a:rPr>
              <a:t>Read vs 24</a:t>
            </a:r>
            <a:r>
              <a:rPr lang="en-US" sz="1200" b="0" i="0" dirty="0">
                <a:ea typeface="ＭＳ Ｐゴシック" charset="0"/>
                <a:cs typeface="Arial" panose="020B0604020202020204" pitchFamily="34" charset="0"/>
              </a:rPr>
              <a:t> </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You may be thinking, did Simon really repent? Did he mean what he said?</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Most commentators say no.  The artist also thinks no, which is why he is wearing black. But the more important takeaway is that believers can be tempted with worldly desires.  The apostle John calls them lust of the eyes, lust of the flesh and pride of life. </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You can learn lessons from Simon.  You need to avoid the worldly desires. But when you succumb to them, acknowledge your sin and pray. </a:t>
            </a:r>
          </a:p>
          <a:p>
            <a:pPr eaLnBrk="1" hangingPunct="1"/>
            <a:endParaRPr lang="en-US" sz="1200" b="0" i="0" dirty="0">
              <a:ea typeface="ＭＳ Ｐゴシック" charset="0"/>
              <a:cs typeface="Arial" panose="020B0604020202020204" pitchFamily="34" charset="0"/>
            </a:endParaRPr>
          </a:p>
          <a:p>
            <a:pPr eaLnBrk="1" hangingPunct="1"/>
            <a:endParaRPr lang="en-US" sz="1200" b="0" i="0" dirty="0">
              <a:ea typeface="ＭＳ Ｐゴシック" charset="0"/>
              <a:cs typeface="Arial" panose="020B0604020202020204" pitchFamily="34" charset="0"/>
            </a:endParaRPr>
          </a:p>
          <a:p>
            <a:pPr eaLnBrk="1" hangingPunct="1"/>
            <a:endParaRPr lang="en-US" sz="1200" b="0" i="0" dirty="0">
              <a:ea typeface="ＭＳ Ｐゴシック" charset="0"/>
              <a:cs typeface="Arial" panose="020B0604020202020204" pitchFamily="34" charset="0"/>
            </a:endParaRPr>
          </a:p>
          <a:p>
            <a:pPr eaLnBrk="1" hangingPunct="1"/>
            <a:endParaRPr lang="en-US" sz="1200" b="0" i="0" dirty="0">
              <a:ea typeface="ＭＳ Ｐゴシック" charset="0"/>
              <a:cs typeface="Arial" panose="020B0604020202020204" pitchFamily="34" charset="0"/>
            </a:endParaRPr>
          </a:p>
          <a:p>
            <a:pPr eaLnBrk="1" hangingPunct="1"/>
            <a:endParaRPr lang="en-US" sz="1200" b="0" i="0" dirty="0">
              <a:ea typeface="ＭＳ Ｐゴシック" charset="0"/>
              <a:cs typeface="Arial" panose="020B0604020202020204" pitchFamily="34" charset="0"/>
            </a:endParaRPr>
          </a:p>
          <a:p>
            <a:pPr eaLnBrk="1" hangingPunct="1"/>
            <a:endParaRPr lang="en-US" sz="1200" b="1" i="1" dirty="0">
              <a:ea typeface="ＭＳ Ｐゴシック"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965DC19-8BC9-4B03-9D9D-04B6C6BA09A8}" type="slidenum">
              <a:rPr lang="en-US" smtClean="0"/>
              <a:t>24</a:t>
            </a:fld>
            <a:endParaRPr lang="en-US"/>
          </a:p>
        </p:txBody>
      </p:sp>
    </p:spTree>
    <p:extLst>
      <p:ext uri="{BB962C8B-B14F-4D97-AF65-F5344CB8AC3E}">
        <p14:creationId xmlns:p14="http://schemas.microsoft.com/office/powerpoint/2010/main" val="17576404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first story ends the way it began.  </a:t>
            </a:r>
            <a:r>
              <a:rPr lang="en-US" b="1" i="1" dirty="0"/>
              <a:t>Read vs 25</a:t>
            </a:r>
            <a:endParaRPr lang="en-US" b="0" i="0" dirty="0"/>
          </a:p>
          <a:p>
            <a:endParaRPr lang="en-US" b="0" i="0" dirty="0"/>
          </a:p>
          <a:p>
            <a:r>
              <a:rPr lang="en-US" b="0" i="0" dirty="0"/>
              <a:t>Believers, including Peter, and John are participating in God’s plan by preaching the word of God.</a:t>
            </a:r>
          </a:p>
          <a:p>
            <a:endParaRPr lang="en-US" b="0" i="0"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25</a:t>
            </a:fld>
            <a:endParaRPr lang="en-US"/>
          </a:p>
        </p:txBody>
      </p:sp>
    </p:spTree>
    <p:extLst>
      <p:ext uri="{BB962C8B-B14F-4D97-AF65-F5344CB8AC3E}">
        <p14:creationId xmlns:p14="http://schemas.microsoft.com/office/powerpoint/2010/main" val="33214702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dirty="0">
                <a:ea typeface="ＭＳ Ｐゴシック" charset="0"/>
                <a:cs typeface="Arial" panose="020B0604020202020204" pitchFamily="34" charset="0"/>
              </a:rPr>
              <a:t>the overall theme of the second story found in vs 25 to 40 is also the fulfillment of God’s plans.</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This story involves Philip and an Ethiopian Eunuch.  </a:t>
            </a: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2154880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a typeface="ＭＳ Ｐゴシック" charset="0"/>
                <a:cs typeface="Arial" panose="020B0604020202020204" pitchFamily="34" charset="0"/>
              </a:rPr>
              <a:t>Read vs 26-28     </a:t>
            </a:r>
            <a:r>
              <a:rPr lang="en-US" sz="1200" dirty="0">
                <a:ea typeface="ＭＳ Ｐゴシック" charset="0"/>
                <a:cs typeface="Arial" panose="020B0604020202020204" pitchFamily="34" charset="0"/>
              </a:rPr>
              <a:t>A lot of information is packed into these 3 verses.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For Philip it shows him participating in God’s plan.  The Spirit said go, so Philip went.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More information is given about the Ethiopian. He is of a prominent position, the treasurer for the queen.  And he is travelling in a carriage.</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He was seeking God.  He had travelled over 2,400 km to worship at the temple.  He was reading Scriptures.</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He was excluded from temple worship because he was a eunuch.  He could not fully participate. Deuteronomy 23:1 (. . . may not be admitted to the assembly of the Lord)</a:t>
            </a: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28390265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that the Ethiopian Eunuch was reading the Scriptures aloud. </a:t>
            </a:r>
          </a:p>
          <a:p>
            <a:endParaRPr lang="en-US" dirty="0"/>
          </a:p>
          <a:p>
            <a:r>
              <a:rPr lang="en-US" dirty="0"/>
              <a:t>In our small group we have been reviewing lessons on how to study the Bible.</a:t>
            </a:r>
          </a:p>
          <a:p>
            <a:endParaRPr lang="en-US" dirty="0"/>
          </a:p>
          <a:p>
            <a:r>
              <a:rPr lang="en-US" dirty="0"/>
              <a:t>In the section on "Read Repeatedly," we are told to read an entire book of Scripture, start at the beginning, use different translations, listen to an audio version, and finally to read out loud.  </a:t>
            </a:r>
          </a:p>
          <a:p>
            <a:endParaRPr lang="en-US" dirty="0"/>
          </a:p>
          <a:p>
            <a:r>
              <a:rPr lang="en-US" dirty="0"/>
              <a:t>The Ethiopian Eunuch is employing the strategy of reading out loud to assist in his study of the word.</a:t>
            </a:r>
          </a:p>
          <a:p>
            <a:endParaRPr lang="en-US"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28</a:t>
            </a:fld>
            <a:endParaRPr lang="en-US"/>
          </a:p>
        </p:txBody>
      </p:sp>
    </p:spTree>
    <p:extLst>
      <p:ext uri="{BB962C8B-B14F-4D97-AF65-F5344CB8AC3E}">
        <p14:creationId xmlns:p14="http://schemas.microsoft.com/office/powerpoint/2010/main" val="2221086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vs 29-31 we see that </a:t>
            </a:r>
            <a:r>
              <a:rPr lang="en-US" b="1" i="1" dirty="0"/>
              <a:t>Read vs 29-31</a:t>
            </a:r>
            <a:endParaRPr lang="en-US" b="0" i="0" dirty="0"/>
          </a:p>
          <a:p>
            <a:endParaRPr lang="en-US" b="0" i="0" dirty="0"/>
          </a:p>
          <a:p>
            <a:r>
              <a:rPr lang="en-US" b="0" i="0" dirty="0"/>
              <a:t>Here is another picture of obedience, of Philip participating in God’s plan. The Holy spirit says go over and by that carriage, so Philip goes and walk by the carriage.</a:t>
            </a:r>
          </a:p>
          <a:p>
            <a:endParaRPr lang="en-US" b="0" i="0" dirty="0"/>
          </a:p>
          <a:p>
            <a:r>
              <a:rPr lang="en-US" b="0" i="0" dirty="0"/>
              <a:t>Imagine his surprise when he hears this foreigner reading from the Prophet Isaiah.  So he asks do you understand and the Ethiopian responds “How can I understand”</a:t>
            </a:r>
          </a:p>
          <a:p>
            <a:endParaRPr lang="en-US" b="0" i="0" dirty="0"/>
          </a:p>
          <a:p>
            <a:r>
              <a:rPr lang="en-US" b="0" i="0" dirty="0"/>
              <a:t>How can I understand is a fair question for the Ethiopian Eunuch to ask. Today we may ask the same question.  How do I understand a difficult passage?</a:t>
            </a:r>
          </a:p>
          <a:p>
            <a:endParaRPr lang="en-US" b="0" i="0"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29</a:t>
            </a:fld>
            <a:endParaRPr lang="en-US"/>
          </a:p>
        </p:txBody>
      </p:sp>
    </p:spTree>
    <p:extLst>
      <p:ext uri="{BB962C8B-B14F-4D97-AF65-F5344CB8AC3E}">
        <p14:creationId xmlns:p14="http://schemas.microsoft.com/office/powerpoint/2010/main" val="3300121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ma14="http://schemas.microsoft.com/office/mac/drawingml/2011/main" xmlns="" val="1"/>
            </a:ext>
          </a:extLst>
        </p:spPr>
        <p:txBody>
          <a:bodyPr/>
          <a:lstStyle/>
          <a:p>
            <a:pPr eaLnBrk="1" hangingPunct="1"/>
            <a:r>
              <a:rPr lang="en-US" dirty="0">
                <a:latin typeface="+mn-lt"/>
                <a:ea typeface="ＭＳ Ｐゴシック" charset="0"/>
                <a:cs typeface="Arial" panose="020B0604020202020204" pitchFamily="34" charset="0"/>
              </a:rPr>
              <a:t>As we are moving through our series on the Book of Acts called Good News on the Move, we have seen God’s Plan for growing the church. </a:t>
            </a:r>
          </a:p>
        </p:txBody>
      </p:sp>
    </p:spTree>
    <p:extLst>
      <p:ext uri="{BB962C8B-B14F-4D97-AF65-F5344CB8AC3E}">
        <p14:creationId xmlns:p14="http://schemas.microsoft.com/office/powerpoint/2010/main" val="4034034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thing to remember is that the Bible is a unified story that leads to Jesus.  This is especially true of the passage from Isaiah.   </a:t>
            </a:r>
            <a:r>
              <a:rPr lang="en-US" b="1" i="1" dirty="0"/>
              <a:t>Read vs 32-34</a:t>
            </a:r>
            <a:endParaRPr lang="en-US" b="0" i="1" dirty="0"/>
          </a:p>
          <a:p>
            <a:endParaRPr lang="en-US"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30</a:t>
            </a:fld>
            <a:endParaRPr lang="en-US"/>
          </a:p>
        </p:txBody>
      </p:sp>
    </p:spTree>
    <p:extLst>
      <p:ext uri="{BB962C8B-B14F-4D97-AF65-F5344CB8AC3E}">
        <p14:creationId xmlns:p14="http://schemas.microsoft.com/office/powerpoint/2010/main" val="32627406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dirty="0">
                <a:ea typeface="ＭＳ Ｐゴシック" charset="0"/>
                <a:cs typeface="Arial" panose="020B0604020202020204" pitchFamily="34" charset="0"/>
              </a:rPr>
              <a:t>That is a difficult passage to understand.  One method of Bible study is to ask questions of the text. That is what the Ethiopian does.  </a:t>
            </a:r>
            <a:r>
              <a:rPr lang="en-US" sz="1200" b="1" i="1" dirty="0">
                <a:ea typeface="ＭＳ Ｐゴシック" charset="0"/>
                <a:cs typeface="Arial" panose="020B0604020202020204" pitchFamily="34" charset="0"/>
              </a:rPr>
              <a:t>Read vs 34-35</a:t>
            </a:r>
            <a:endParaRPr lang="en-US" sz="1200" b="1" i="0" dirty="0">
              <a:ea typeface="ＭＳ Ｐゴシック" charset="0"/>
              <a:cs typeface="Arial" panose="020B0604020202020204" pitchFamily="34" charset="0"/>
            </a:endParaRPr>
          </a:p>
          <a:p>
            <a:pPr eaLnBrk="1" hangingPunct="1"/>
            <a:endParaRPr lang="en-US" sz="1200" b="1" i="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Philip answers rightly that the text in question is about Jesus and then shares the gospel message with the Ethiopian Eunuch.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We mentioned earlier that Philip was one of seven men commissioned in Acts 6 because they were well respected and full of the Spirit and wisdom.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But 1 Peter 3:15 shows us that we don’t need to be specially commissioned like Philip and Stephen, to explain our hope as a believer.   Peter writes that if …</a:t>
            </a:r>
          </a:p>
          <a:p>
            <a:pPr eaLnBrk="1" hangingPunct="1"/>
            <a:endParaRPr lang="en-US" sz="1200" dirty="0">
              <a:ea typeface="ＭＳ Ｐゴシック" charset="0"/>
              <a:cs typeface="Arial" panose="020B0604020202020204" pitchFamily="34" charset="0"/>
            </a:endParaRPr>
          </a:p>
          <a:p>
            <a:pPr eaLnBrk="1" hangingPunct="1"/>
            <a:endParaRPr lang="en-US" sz="1200" dirty="0">
              <a:ea typeface="ＭＳ Ｐゴシック" charset="0"/>
              <a:cs typeface="Arial" panose="020B0604020202020204" pitchFamily="34" charset="0"/>
            </a:endParaRP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9487023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dirty="0">
                <a:ea typeface="ＭＳ Ｐゴシック" charset="0"/>
                <a:cs typeface="Arial" panose="020B0604020202020204" pitchFamily="34" charset="0"/>
              </a:rPr>
              <a:t>So now the Ethiopian Eunuch heard the Good News, what was his response?  Is he going to participate in God’s plan?  </a:t>
            </a:r>
            <a:r>
              <a:rPr lang="en-US" sz="1200" b="1" i="1" dirty="0">
                <a:ea typeface="ＭＳ Ｐゴシック" charset="0"/>
                <a:cs typeface="Arial" panose="020B0604020202020204" pitchFamily="34" charset="0"/>
              </a:rPr>
              <a:t>Read vs 36-38</a:t>
            </a:r>
            <a:endParaRPr lang="en-US" sz="1200" b="0" i="0" dirty="0">
              <a:ea typeface="ＭＳ Ｐゴシック" charset="0"/>
              <a:cs typeface="Arial" panose="020B0604020202020204" pitchFamily="34" charset="0"/>
            </a:endParaRP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Now let’s compare the Ethiopian Eunuch with the Samaritans. </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The Samaritan crowd listened, the Ethiopian not only listened but was asking questions. </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They both heard the good news. But the Ethiopian did not need to see miraculous signs.  </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The Samaritans believed and were baptized.  The Ethiopian was also baptized. But why did he ask the question, “Why can’t I get baptized?"</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Remember, he was not allowed to enter and participate in temple worship. He was ceremonially impure. But he understood the good news that because of Jesus, everyone can become pure, everyone can participate in baptism. </a:t>
            </a:r>
          </a:p>
          <a:p>
            <a:pPr eaLnBrk="1" hangingPunct="1"/>
            <a:endParaRPr lang="en-US" sz="1200" b="0" i="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What do you have to believe in order to get baptized?</a:t>
            </a:r>
          </a:p>
          <a:p>
            <a:pPr eaLnBrk="1" hangingPunct="1"/>
            <a:endParaRPr lang="en-US" sz="1200" b="0" i="0" dirty="0">
              <a:ea typeface="ＭＳ Ｐゴシック" charset="0"/>
              <a:cs typeface="Arial" panose="020B0604020202020204" pitchFamily="34" charset="0"/>
            </a:endParaRP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2749320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can be found in vs 37.  </a:t>
            </a:r>
          </a:p>
        </p:txBody>
      </p:sp>
      <p:sp>
        <p:nvSpPr>
          <p:cNvPr id="4" name="Slide Number Placeholder 3"/>
          <p:cNvSpPr>
            <a:spLocks noGrp="1"/>
          </p:cNvSpPr>
          <p:nvPr>
            <p:ph type="sldNum" sz="quarter" idx="5"/>
          </p:nvPr>
        </p:nvSpPr>
        <p:spPr/>
        <p:txBody>
          <a:bodyPr/>
          <a:lstStyle/>
          <a:p>
            <a:fld id="{D965DC19-8BC9-4B03-9D9D-04B6C6BA09A8}" type="slidenum">
              <a:rPr lang="en-US" smtClean="0"/>
              <a:t>33</a:t>
            </a:fld>
            <a:endParaRPr lang="en-US"/>
          </a:p>
        </p:txBody>
      </p:sp>
    </p:spTree>
    <p:extLst>
      <p:ext uri="{BB962C8B-B14F-4D97-AF65-F5344CB8AC3E}">
        <p14:creationId xmlns:p14="http://schemas.microsoft.com/office/powerpoint/2010/main" val="2790783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second story also ends the same way the first story began and ended.   </a:t>
            </a:r>
            <a:r>
              <a:rPr lang="en-US" b="1" i="1" dirty="0"/>
              <a:t>Read vs 39-40.</a:t>
            </a:r>
            <a:endParaRPr lang="en-US" b="0" i="0" dirty="0"/>
          </a:p>
          <a:p>
            <a:endParaRPr lang="en-US" b="0" i="0" dirty="0"/>
          </a:p>
          <a:p>
            <a:r>
              <a:rPr lang="en-US" dirty="0"/>
              <a:t>The overall theme of these 2 stories is fulfillment of God’s plan.  You can also call it God’s plan in action.</a:t>
            </a:r>
          </a:p>
        </p:txBody>
      </p:sp>
      <p:sp>
        <p:nvSpPr>
          <p:cNvPr id="4" name="Slide Number Placeholder 3"/>
          <p:cNvSpPr>
            <a:spLocks noGrp="1"/>
          </p:cNvSpPr>
          <p:nvPr>
            <p:ph type="sldNum" sz="quarter" idx="5"/>
          </p:nvPr>
        </p:nvSpPr>
        <p:spPr/>
        <p:txBody>
          <a:bodyPr/>
          <a:lstStyle/>
          <a:p>
            <a:fld id="{D965DC19-8BC9-4B03-9D9D-04B6C6BA09A8}" type="slidenum">
              <a:rPr lang="en-US" smtClean="0"/>
              <a:t>34</a:t>
            </a:fld>
            <a:endParaRPr lang="en-US"/>
          </a:p>
        </p:txBody>
      </p:sp>
    </p:spTree>
    <p:extLst>
      <p:ext uri="{BB962C8B-B14F-4D97-AF65-F5344CB8AC3E}">
        <p14:creationId xmlns:p14="http://schemas.microsoft.com/office/powerpoint/2010/main" val="3117518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dirty="0">
                <a:ea typeface="ＭＳ Ｐゴシック" charset="0"/>
                <a:cs typeface="Arial" panose="020B0604020202020204" pitchFamily="34" charset="0"/>
              </a:rPr>
              <a:t>We see God’s plan in action when we comparing the Ethiopian Eunuch with Simon the Sorcerer</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The diligence with which the eunuch pursued his reading, the earnestness with which he inquired of Philip, </a:t>
            </a:r>
          </a:p>
          <a:p>
            <a:pPr eaLnBrk="1" hangingPunct="1"/>
            <a:r>
              <a:rPr lang="en-US" sz="1200" dirty="0">
                <a:ea typeface="ＭＳ Ｐゴシック" charset="0"/>
                <a:cs typeface="Arial" panose="020B0604020202020204" pitchFamily="34" charset="0"/>
              </a:rPr>
              <a:t>and the promptness with which he asked for baptism –</a:t>
            </a:r>
          </a:p>
          <a:p>
            <a:pPr eaLnBrk="1" hangingPunct="1"/>
            <a:r>
              <a:rPr lang="en-US" sz="1200" dirty="0">
                <a:ea typeface="ＭＳ Ｐゴシック" charset="0"/>
                <a:cs typeface="Arial" panose="020B0604020202020204" pitchFamily="34" charset="0"/>
              </a:rPr>
              <a:t>all testify to the lofty nature of his character and demonstrate God’s plan in action.</a:t>
            </a:r>
          </a:p>
          <a:p>
            <a:pPr eaLnBrk="1" hangingPunct="1"/>
            <a:endParaRPr lang="en-US" sz="1200" dirty="0">
              <a:ea typeface="ＭＳ Ｐゴシック" charset="0"/>
              <a:cs typeface="Arial" panose="020B0604020202020204" pitchFamily="34" charset="0"/>
            </a:endParaRPr>
          </a:p>
        </p:txBody>
      </p:sp>
    </p:spTree>
    <p:extLst>
      <p:ext uri="{BB962C8B-B14F-4D97-AF65-F5344CB8AC3E}">
        <p14:creationId xmlns:p14="http://schemas.microsoft.com/office/powerpoint/2010/main" val="18293759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a:ea typeface="ＭＳ Ｐゴシック" charset="0"/>
                <a:cs typeface="Arial" panose="020B0604020202020204" pitchFamily="34" charset="0"/>
              </a:rPr>
              <a:t>God’s plan in action can also be called God’s Providence. </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John Piper has a podcast about God’s providence, in which he concludes that a good summary of God’s providence is God's wise and purposeful sovereignty.</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But the wonderful news is that you can be a part of God’s providence.  You can participate in God’s plan.</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If you are not yet a believer, follow the example of the Ethiopian Eunuch, simply believe with all your heart that Jesus Christ is the Son of God.  If you have done that, ask to follow through with baptism.</a:t>
            </a: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If you are already a believer, follow the example of Philip. Avoid the temptations that Simon the sorcerer gave into. Philip followed the guidance of the Holy Spirit. When we follow the guidance of the Holy Spirit, we can avoid the worldly temptations, the lust of the eyes, lust of the flesh, and pride of life.</a:t>
            </a:r>
          </a:p>
          <a:p>
            <a:pPr eaLnBrk="1" hangingPunct="1"/>
            <a:endParaRPr lang="en-US" sz="1200" dirty="0">
              <a:ea typeface="ＭＳ Ｐゴシック"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965DC19-8BC9-4B03-9D9D-04B6C6BA09A8}" type="slidenum">
              <a:rPr lang="en-US" smtClean="0"/>
              <a:t>36</a:t>
            </a:fld>
            <a:endParaRPr lang="en-US"/>
          </a:p>
        </p:txBody>
      </p:sp>
    </p:spTree>
    <p:extLst>
      <p:ext uri="{BB962C8B-B14F-4D97-AF65-F5344CB8AC3E}">
        <p14:creationId xmlns:p14="http://schemas.microsoft.com/office/powerpoint/2010/main" val="27872005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The Bible</a:t>
            </a:r>
            <a:r>
              <a:rPr lang="is-IS" dirty="0">
                <a:latin typeface="Arial" charset="0"/>
                <a:ea typeface="ＭＳ Ｐゴシック" charset="0"/>
                <a:cs typeface="ＭＳ Ｐゴシック" charset="0"/>
              </a:rPr>
              <a:t>…Basically (bb)</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288443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Arial" panose="020B0604020202020204" pitchFamily="34" charset="0"/>
              </a:rPr>
              <a:t>In Acts chapter 2, we see God’s plan for growing the church following Peter’s speech at Pentecost, where about 3,000 believed, were baptized, and added to the church that day.</a:t>
            </a:r>
          </a:p>
          <a:p>
            <a:pPr eaLnBrk="1" hangingPunct="1"/>
            <a:endParaRPr lang="en-US" dirty="0">
              <a:ea typeface="ＭＳ Ｐゴシック" charset="0"/>
              <a:cs typeface="Arial" panose="020B0604020202020204" pitchFamily="34" charset="0"/>
            </a:endParaRPr>
          </a:p>
          <a:p>
            <a:pPr eaLnBrk="1" hangingPunct="1"/>
            <a:r>
              <a:rPr lang="en-US" dirty="0">
                <a:ea typeface="ＭＳ Ｐゴシック" charset="0"/>
                <a:cs typeface="Arial" panose="020B0604020202020204" pitchFamily="34" charset="0"/>
              </a:rPr>
              <a:t>In Acts chapter 4, we see God’s plan for growing the church after Peter and John were arrested, where the number of just men alone was about 5,000.</a:t>
            </a:r>
          </a:p>
          <a:p>
            <a:pPr eaLnBrk="1" hangingPunct="1"/>
            <a:endParaRPr lang="en-US" dirty="0">
              <a:ea typeface="ＭＳ Ｐゴシック" charset="0"/>
              <a:cs typeface="Arial" panose="020B0604020202020204" pitchFamily="34" charset="0"/>
            </a:endParaRPr>
          </a:p>
          <a:p>
            <a:pPr eaLnBrk="1" hangingPunct="1"/>
            <a:r>
              <a:rPr lang="en-US" dirty="0">
                <a:ea typeface="ＭＳ Ｐゴシック" charset="0"/>
                <a:cs typeface="Arial" panose="020B0604020202020204" pitchFamily="34" charset="0"/>
              </a:rPr>
              <a:t>In Acts chapter 6, we see God’s plan for growing the church with the believers rapidly multiplying.  Thus making it necessary to choose additional leaders to help the apostles. </a:t>
            </a:r>
          </a:p>
        </p:txBody>
      </p:sp>
    </p:spTree>
    <p:extLst>
      <p:ext uri="{BB962C8B-B14F-4D97-AF65-F5344CB8AC3E}">
        <p14:creationId xmlns:p14="http://schemas.microsoft.com/office/powerpoint/2010/main" val="1456917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 xmlns:ma14="http://schemas.microsoft.com/office/mac/drawingml/2011/main" val="1"/>
            </a:ext>
          </a:extLst>
        </p:spPr>
        <p:txBody>
          <a:bodyPr/>
          <a:lstStyle/>
          <a:p>
            <a:pPr eaLnBrk="1" hangingPunct="1"/>
            <a:r>
              <a:rPr lang="en-US" dirty="0">
                <a:ea typeface="ＭＳ Ｐゴシック" charset="0"/>
                <a:cs typeface="Arial" panose="020B0604020202020204" pitchFamily="34" charset="0"/>
              </a:rPr>
              <a:t>But with church growth comes opposition.  </a:t>
            </a:r>
          </a:p>
          <a:p>
            <a:pPr eaLnBrk="1" hangingPunct="1"/>
            <a:endParaRPr lang="en-US" dirty="0">
              <a:ea typeface="ＭＳ Ｐゴシック" charset="0"/>
              <a:cs typeface="Arial" panose="020B0604020202020204" pitchFamily="34" charset="0"/>
            </a:endParaRPr>
          </a:p>
          <a:p>
            <a:pPr eaLnBrk="1" hangingPunct="1"/>
            <a:r>
              <a:rPr lang="en-US" dirty="0">
                <a:ea typeface="ＭＳ Ｐゴシック" charset="0"/>
                <a:cs typeface="Arial" panose="020B0604020202020204" pitchFamily="34" charset="0"/>
              </a:rPr>
              <a:t>God’s plan is for the church to grow.  The enemies’ plans involve both external and internal opposition to the church and gospel message.</a:t>
            </a:r>
          </a:p>
          <a:p>
            <a:pPr eaLnBrk="1" hangingPunct="1"/>
            <a:endParaRPr lang="en-US" dirty="0">
              <a:ea typeface="ＭＳ Ｐゴシック" charset="0"/>
              <a:cs typeface="Arial" panose="020B0604020202020204" pitchFamily="34" charset="0"/>
            </a:endParaRPr>
          </a:p>
          <a:p>
            <a:pPr marL="0" indent="0" eaLnBrk="1" hangingPunct="1">
              <a:buFont typeface="Arial" panose="020B0604020202020204" pitchFamily="34" charset="0"/>
              <a:buNone/>
            </a:pPr>
            <a:r>
              <a:rPr lang="en-US" dirty="0">
                <a:ea typeface="ＭＳ Ｐゴシック" charset="0"/>
                <a:cs typeface="Arial" panose="020B0604020202020204" pitchFamily="34" charset="0"/>
              </a:rPr>
              <a:t>In Acts chapter 4, we see external opposition to the church when Peter and John are arrested . . . for proclaiming the Gospel.</a:t>
            </a:r>
          </a:p>
          <a:p>
            <a:pPr marL="0" indent="0" eaLnBrk="1" hangingPunct="1">
              <a:buFont typeface="Arial" panose="020B0604020202020204" pitchFamily="34" charset="0"/>
              <a:buNone/>
            </a:pPr>
            <a:endParaRPr lang="en-US" dirty="0">
              <a:ea typeface="ＭＳ Ｐゴシック" charset="0"/>
              <a:cs typeface="Arial" panose="020B0604020202020204" pitchFamily="34" charset="0"/>
            </a:endParaRPr>
          </a:p>
          <a:p>
            <a:pPr marL="0" indent="0" eaLnBrk="1" hangingPunct="1">
              <a:buFont typeface="Arial" panose="020B0604020202020204" pitchFamily="34" charset="0"/>
              <a:buNone/>
            </a:pPr>
            <a:r>
              <a:rPr lang="en-US" dirty="0">
                <a:ea typeface="ＭＳ Ｐゴシック" charset="0"/>
                <a:cs typeface="Arial" panose="020B0604020202020204" pitchFamily="34" charset="0"/>
              </a:rPr>
              <a:t>In Acts chapter 5, we  see external opposition to the church  when Peter and John are arrested again . . .  for continuing to proclaim the Gospel.</a:t>
            </a:r>
          </a:p>
          <a:p>
            <a:pPr marL="0" indent="0" eaLnBrk="1" hangingPunct="1">
              <a:buFont typeface="Arial" panose="020B0604020202020204" pitchFamily="34" charset="0"/>
              <a:buNone/>
            </a:pPr>
            <a:endParaRPr lang="en-US" dirty="0">
              <a:ea typeface="ＭＳ Ｐゴシック" charset="0"/>
              <a:cs typeface="Arial" panose="020B0604020202020204" pitchFamily="34" charset="0"/>
            </a:endParaRPr>
          </a:p>
          <a:p>
            <a:pPr marL="0" indent="0" eaLnBrk="1" hangingPunct="1">
              <a:buFont typeface="Arial" panose="020B0604020202020204" pitchFamily="34" charset="0"/>
              <a:buNone/>
            </a:pPr>
            <a:r>
              <a:rPr lang="en-US" dirty="0">
                <a:ea typeface="ＭＳ Ｐゴシック" charset="0"/>
                <a:cs typeface="Arial" panose="020B0604020202020204" pitchFamily="34" charset="0"/>
              </a:rPr>
              <a:t>In Acts chapter 7, we  see external opposition to the church when Stephen is brought before the council and eventually stoned . . . For proclaiming the Gospel.</a:t>
            </a:r>
          </a:p>
          <a:p>
            <a:pPr marL="0" indent="0" eaLnBrk="1" hangingPunct="1">
              <a:buFont typeface="Arial" panose="020B0604020202020204" pitchFamily="34" charset="0"/>
              <a:buNone/>
            </a:pPr>
            <a:endParaRPr lang="en-US" dirty="0">
              <a:ea typeface="ＭＳ Ｐゴシック" charset="0"/>
              <a:cs typeface="Arial" panose="020B0604020202020204" pitchFamily="34" charset="0"/>
            </a:endParaRPr>
          </a:p>
          <a:p>
            <a:pPr marL="0" indent="0" eaLnBrk="1" hangingPunct="1">
              <a:buFont typeface="Arial" panose="020B0604020202020204" pitchFamily="34" charset="0"/>
              <a:buNone/>
            </a:pPr>
            <a:r>
              <a:rPr lang="en-US" dirty="0">
                <a:ea typeface="ＭＳ Ｐゴシック" charset="0"/>
                <a:cs typeface="Arial" panose="020B0604020202020204" pitchFamily="34" charset="0"/>
              </a:rPr>
              <a:t>And at the beginning of Acts chapter 8, where we finished up last week, we saw external opposition to the church in the form of intense persecution, being lead by Saul</a:t>
            </a:r>
          </a:p>
        </p:txBody>
      </p:sp>
    </p:spTree>
    <p:extLst>
      <p:ext uri="{BB962C8B-B14F-4D97-AF65-F5344CB8AC3E}">
        <p14:creationId xmlns:p14="http://schemas.microsoft.com/office/powerpoint/2010/main" val="210771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fld id="{6A8B0E3E-4C19-1E4E-BB60-77CA92537176}" type="slidenum">
              <a:rPr kumimoji="0" lang="en-US" sz="1200" b="0" i="0" u="none" strike="noStrike" kern="1200" cap="none" spc="0" normalizeH="0" baseline="0" noProof="0">
                <a:ln>
                  <a:noFill/>
                </a:ln>
                <a:solidFill>
                  <a:prstClr val="black"/>
                </a:solidFill>
                <a:effectLst/>
                <a:uLnTx/>
                <a:uFillTx/>
                <a:latin typeface="Arial" charset="0"/>
                <a:ea typeface="ＭＳ Ｐゴシック" charset="0"/>
              </a:rPr>
              <a:pPr marL="0" marR="0" lvl="0" indent="0" algn="r" defTabSz="914400" rtl="0" eaLnBrk="1" fontAlgn="base" latinLnBrk="0" hangingPunct="1">
                <a:lnSpc>
                  <a:spcPct val="100000"/>
                </a:lnSpc>
                <a:spcBef>
                  <a:spcPct val="2000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36898" name="Rectangle 2"/>
          <p:cNvSpPr>
            <a:spLocks noGrp="1" noRot="1" noChangeAspect="1" noChangeArrowheads="1"/>
          </p:cNvSpPr>
          <p:nvPr>
            <p:ph type="sldImg"/>
          </p:nvPr>
        </p:nvSpPr>
        <p:spPr>
          <a:solidFill>
            <a:srgbClr val="FFFFFF"/>
          </a:solidFill>
          <a:ln/>
        </p:spPr>
      </p:sp>
      <p:sp>
        <p:nvSpPr>
          <p:cNvPr id="336899" name="Rectangle 3"/>
          <p:cNvSpPr>
            <a:spLocks noGrp="1" noChangeArrowheads="1"/>
          </p:cNvSpPr>
          <p:nvPr>
            <p:ph type="body" idx="1"/>
          </p:nvPr>
        </p:nvSpPr>
        <p:spPr>
          <a:solidFill>
            <a:srgbClr val="FFFFFF"/>
          </a:solidFill>
          <a:ln>
            <a:noFill/>
          </a:ln>
          <a:extLst>
            <a:ext uri="{FAA26D3D-D897-4be2-8F04-BA451C77F1D7}">
              <ma14:placeholderFlag xmlns:ma14="http://schemas.microsoft.com/office/mac/drawingml/2011/main" xmlns="" val="1"/>
            </a:ext>
          </a:extLst>
        </p:spPr>
        <p:txBody>
          <a:bodyPr/>
          <a:lstStyle/>
          <a:p>
            <a:pPr marL="0" indent="0" eaLnBrk="1" hangingPunct="1">
              <a:buFont typeface="Arial" panose="020B0604020202020204" pitchFamily="34" charset="0"/>
              <a:buNone/>
            </a:pPr>
            <a:r>
              <a:rPr lang="en-US" dirty="0">
                <a:ea typeface="ＭＳ Ｐゴシック" charset="0"/>
                <a:cs typeface="Arial" panose="020B0604020202020204" pitchFamily="34" charset="0"/>
              </a:rPr>
              <a:t>The enemies’ plans not only involve external opposition.  The enemy stirs up internal disputes within the church</a:t>
            </a:r>
          </a:p>
          <a:p>
            <a:pPr marL="0" indent="0" eaLnBrk="1" hangingPunct="1">
              <a:buFont typeface="Arial" panose="020B0604020202020204" pitchFamily="34" charset="0"/>
              <a:buNone/>
            </a:pPr>
            <a:endParaRPr lang="en-US" dirty="0">
              <a:ea typeface="ＭＳ Ｐゴシック" charset="0"/>
              <a:cs typeface="Arial" panose="020B0604020202020204" pitchFamily="34" charset="0"/>
            </a:endParaRPr>
          </a:p>
          <a:p>
            <a:pPr marL="0" indent="0" eaLnBrk="1" hangingPunct="1">
              <a:buFont typeface="Arial" panose="020B0604020202020204" pitchFamily="34" charset="0"/>
              <a:buNone/>
            </a:pPr>
            <a:r>
              <a:rPr lang="en-US" dirty="0">
                <a:ea typeface="ＭＳ Ｐゴシック" charset="0"/>
                <a:cs typeface="Arial" panose="020B0604020202020204" pitchFamily="34" charset="0"/>
              </a:rPr>
              <a:t>In Acts 5, the enemy stirred Ananias and Sapphira to not commit to fully serving God and then to lie about it.</a:t>
            </a:r>
          </a:p>
          <a:p>
            <a:pPr marL="0" indent="0" eaLnBrk="1" hangingPunct="1">
              <a:buFont typeface="Arial" panose="020B0604020202020204" pitchFamily="34" charset="0"/>
              <a:buNone/>
            </a:pPr>
            <a:endParaRPr lang="en-US" dirty="0">
              <a:ea typeface="ＭＳ Ｐゴシック" charset="0"/>
              <a:cs typeface="Arial" panose="020B0604020202020204" pitchFamily="34" charset="0"/>
            </a:endParaRPr>
          </a:p>
          <a:p>
            <a:pPr marL="0" indent="0" eaLnBrk="1" hangingPunct="1">
              <a:buFont typeface="Arial" panose="020B0604020202020204" pitchFamily="34" charset="0"/>
              <a:buNone/>
            </a:pPr>
            <a:r>
              <a:rPr lang="en-US" dirty="0">
                <a:ea typeface="ＭＳ Ｐゴシック" charset="0"/>
                <a:cs typeface="Arial" panose="020B0604020202020204" pitchFamily="34" charset="0"/>
              </a:rPr>
              <a:t>In Acts 6, the enemy stirred up strife between the Greek speaking and Hebrew speaking widows. </a:t>
            </a:r>
          </a:p>
          <a:p>
            <a:pPr marL="0" indent="0" eaLnBrk="1" hangingPunct="1">
              <a:buFont typeface="Arial" panose="020B0604020202020204" pitchFamily="34" charset="0"/>
              <a:buNone/>
            </a:pPr>
            <a:endParaRPr lang="en-US" dirty="0">
              <a:ea typeface="ＭＳ Ｐゴシック" charset="0"/>
              <a:cs typeface="Arial" panose="020B0604020202020204" pitchFamily="34" charset="0"/>
            </a:endParaRPr>
          </a:p>
          <a:p>
            <a:pPr marL="0" indent="0" eaLnBrk="1" hangingPunct="1">
              <a:buFont typeface="Arial" panose="020B0604020202020204" pitchFamily="34" charset="0"/>
              <a:buNone/>
            </a:pPr>
            <a:r>
              <a:rPr lang="en-US" dirty="0">
                <a:ea typeface="ＭＳ Ｐゴシック" charset="0"/>
                <a:cs typeface="Arial" panose="020B0604020202020204" pitchFamily="34" charset="0"/>
              </a:rPr>
              <a:t>The enemy is always looking for a foothold to stir up strife within the church.  </a:t>
            </a:r>
          </a:p>
          <a:p>
            <a:pPr marL="0" indent="0" eaLnBrk="1" hangingPunct="1">
              <a:buFont typeface="Arial" panose="020B0604020202020204" pitchFamily="34" charset="0"/>
              <a:buNone/>
            </a:pPr>
            <a:endParaRPr lang="en-US" dirty="0">
              <a:ea typeface="ＭＳ Ｐゴシック" charset="0"/>
              <a:cs typeface="Arial" panose="020B0604020202020204" pitchFamily="34" charset="0"/>
            </a:endParaRPr>
          </a:p>
        </p:txBody>
      </p:sp>
    </p:spTree>
    <p:extLst>
      <p:ext uri="{BB962C8B-B14F-4D97-AF65-F5344CB8AC3E}">
        <p14:creationId xmlns:p14="http://schemas.microsoft.com/office/powerpoint/2010/main" val="878908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0"/>
                <a:cs typeface="Arial" panose="020B0604020202020204" pitchFamily="34" charset="0"/>
              </a:rPr>
              <a:t>Today we are in Acts 8.  We looked at verses 1-3 last week.  This week we will look at the remaining verses in chapter 8, vs 4-40.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charset="0"/>
                <a:cs typeface="Arial" panose="020B0604020202020204" pitchFamily="34" charset="0"/>
              </a:rPr>
              <a:t>So go ahead and open up your Bibles, or go to your apps, and turn to or click on Acts 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charset="0"/>
              <a:cs typeface="Arial" panose="020B0604020202020204" pitchFamily="34" charset="0"/>
            </a:endParaRPr>
          </a:p>
          <a:p>
            <a:r>
              <a:rPr lang="en-US" dirty="0"/>
              <a:t>The story we are going to read today is about Philip. Not Philip, one of the 12 apostles, but Philip the Evangelist.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7</a:t>
            </a:fld>
            <a:endParaRPr lang="en-US"/>
          </a:p>
        </p:txBody>
      </p:sp>
    </p:spTree>
    <p:extLst>
      <p:ext uri="{BB962C8B-B14F-4D97-AF65-F5344CB8AC3E}">
        <p14:creationId xmlns:p14="http://schemas.microsoft.com/office/powerpoint/2010/main" val="82005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Philip the Evangelist, the Philip in Acts 8, was one of the seven men who were selected in Acts 6 because they were well respected and full of the Spirit and wisdom.  </a:t>
            </a:r>
          </a:p>
          <a:p>
            <a:endParaRPr lang="en-US" dirty="0"/>
          </a:p>
          <a:p>
            <a:r>
              <a:rPr lang="en-US" dirty="0"/>
              <a:t>They were needed because the church was growing and there was conflict between the Hebrew and Greek believers.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week we read about Stephen, the first on the list of seven. Today we are going to read 2 stories about Philip the Evangelist, the second person on the list from chapter 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t>Although we are reading a story about Philip the Evangelist, the overall theme of the text is fulfillment of God’s plan. So pay close attention to the people we read about today and see how they participated in God’s plan.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965DC19-8BC9-4B03-9D9D-04B6C6BA09A8}" type="slidenum">
              <a:rPr lang="en-US" smtClean="0"/>
              <a:t>8</a:t>
            </a:fld>
            <a:endParaRPr lang="en-US"/>
          </a:p>
        </p:txBody>
      </p:sp>
    </p:spTree>
    <p:extLst>
      <p:ext uri="{BB962C8B-B14F-4D97-AF65-F5344CB8AC3E}">
        <p14:creationId xmlns:p14="http://schemas.microsoft.com/office/powerpoint/2010/main" val="3454700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
                <a:srgbClr val="0000FF"/>
              </a:buClr>
              <a:buSzTx/>
              <a:buFontTx/>
              <a:buNone/>
              <a:tabLst/>
              <a:defRPr/>
            </a:pPr>
            <a:fld id="{ED707F6E-E190-344A-9A6A-E354816EB84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
                  <a:srgbClr val="0000FF"/>
                </a:buClr>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542722" name="Rectangle 2"/>
          <p:cNvSpPr>
            <a:spLocks noGrp="1" noRot="1" noChangeAspect="1" noChangeArrowheads="1"/>
          </p:cNvSpPr>
          <p:nvPr>
            <p:ph type="sldImg"/>
          </p:nvPr>
        </p:nvSpPr>
        <p:spPr>
          <a:solidFill>
            <a:srgbClr val="FFFFFF"/>
          </a:solidFill>
          <a:ln/>
        </p:spPr>
      </p:sp>
      <p:sp>
        <p:nvSpPr>
          <p:cNvPr id="542723" name="Rectangle 3"/>
          <p:cNvSpPr>
            <a:spLocks noGrp="1" noChangeArrowheads="1"/>
          </p:cNvSpPr>
          <p:nvPr>
            <p:ph type="body" idx="1"/>
          </p:nvPr>
        </p:nvSpPr>
        <p:spPr>
          <a:solidFill>
            <a:srgbClr val="FFFFFF"/>
          </a:solidFill>
          <a:ln>
            <a:noFill/>
          </a:ln>
          <a:extLst>
            <a:ext uri="{FAA26D3D-D897-4be2-8F04-BA451C77F1D7}">
              <ma14:placeholderFlag xmlns="" xmlns:ma14="http://schemas.microsoft.com/office/mac/drawingml/2011/main" val="1"/>
            </a:ext>
          </a:extLst>
        </p:spPr>
        <p:txBody>
          <a:bodyPr/>
          <a:lstStyle/>
          <a:p>
            <a:pPr eaLnBrk="1" hangingPunct="1"/>
            <a:r>
              <a:rPr lang="en-US" sz="1200" dirty="0">
                <a:ea typeface="ＭＳ Ｐゴシック" charset="0"/>
                <a:cs typeface="Arial" panose="020B0604020202020204" pitchFamily="34" charset="0"/>
              </a:rPr>
              <a:t>The first group of people we see participating in God’s plan are “the believers”  Verse 4 tells us </a:t>
            </a:r>
            <a:r>
              <a:rPr lang="en-US" sz="1200" b="1" i="1" dirty="0">
                <a:ea typeface="ＭＳ Ｐゴシック" charset="0"/>
                <a:cs typeface="Arial" panose="020B0604020202020204" pitchFamily="34" charset="0"/>
              </a:rPr>
              <a:t>Read vs 4</a:t>
            </a:r>
            <a:endParaRPr lang="en-US" sz="1200" dirty="0">
              <a:ea typeface="ＭＳ Ｐゴシック" charset="0"/>
              <a:cs typeface="Arial" panose="020B0604020202020204" pitchFamily="34" charset="0"/>
            </a:endParaRP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Even though the church was facing external opposition in the form of Saul and his persecution, this opposition was overcome because the believers participated in God’s plan. </a:t>
            </a:r>
          </a:p>
          <a:p>
            <a:pPr eaLnBrk="1" hangingPunct="1"/>
            <a:endParaRPr lang="en-US" sz="1200" dirty="0">
              <a:ea typeface="ＭＳ Ｐゴシック" charset="0"/>
              <a:cs typeface="Arial" panose="020B0604020202020204" pitchFamily="34" charset="0"/>
            </a:endParaRPr>
          </a:p>
          <a:p>
            <a:pPr eaLnBrk="1" hangingPunct="1"/>
            <a:r>
              <a:rPr lang="en-US" sz="1200" b="0" i="0" dirty="0">
                <a:ea typeface="ＭＳ Ｐゴシック" charset="0"/>
                <a:cs typeface="Arial" panose="020B0604020202020204" pitchFamily="34" charset="0"/>
              </a:rPr>
              <a:t>Verse 4 is the introduction to the story, now we focus on one particular believer, Philip.  We read in verse 5 that </a:t>
            </a:r>
            <a:r>
              <a:rPr lang="en-US" sz="1200" b="1" i="1" dirty="0">
                <a:ea typeface="ＭＳ Ｐゴシック" charset="0"/>
                <a:cs typeface="Arial" panose="020B0604020202020204" pitchFamily="34" charset="0"/>
              </a:rPr>
              <a:t>Read vs 5</a:t>
            </a:r>
            <a:endParaRPr lang="en-US" sz="1200" dirty="0">
              <a:ea typeface="ＭＳ Ｐゴシック" charset="0"/>
              <a:cs typeface="Arial" panose="020B0604020202020204" pitchFamily="34" charset="0"/>
            </a:endParaRPr>
          </a:p>
          <a:p>
            <a:pPr eaLnBrk="1" hangingPunct="1"/>
            <a:endParaRPr lang="en-US" sz="1200" dirty="0">
              <a:ea typeface="ＭＳ Ｐゴシック" charset="0"/>
              <a:cs typeface="Arial" panose="020B0604020202020204" pitchFamily="34" charset="0"/>
            </a:endParaRPr>
          </a:p>
          <a:p>
            <a:pPr eaLnBrk="1" hangingPunct="1"/>
            <a:r>
              <a:rPr lang="en-US" sz="1200" dirty="0">
                <a:ea typeface="ＭＳ Ｐゴシック" charset="0"/>
                <a:cs typeface="Arial" panose="020B0604020202020204" pitchFamily="34" charset="0"/>
              </a:rPr>
              <a:t>I have 2 key points to make about Philip going to Samaria.</a:t>
            </a:r>
          </a:p>
        </p:txBody>
      </p:sp>
    </p:spTree>
    <p:extLst>
      <p:ext uri="{BB962C8B-B14F-4D97-AF65-F5344CB8AC3E}">
        <p14:creationId xmlns:p14="http://schemas.microsoft.com/office/powerpoint/2010/main" val="1416203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pic>
        <p:nvPicPr>
          <p:cNvPr id="5" name="Picture 4">
            <a:extLst>
              <a:ext uri="{FF2B5EF4-FFF2-40B4-BE49-F238E27FC236}">
                <a16:creationId xmlns:a16="http://schemas.microsoft.com/office/drawing/2014/main" id="{3FFB5A12-9C13-446F-AD8E-BB03A1EBF2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71" y="428"/>
            <a:ext cx="9142857" cy="6857143"/>
          </a:xfrm>
          <a:prstGeom prst="rect">
            <a:avLst/>
          </a:prstGeom>
        </p:spPr>
      </p:pic>
    </p:spTree>
    <p:extLst>
      <p:ext uri="{BB962C8B-B14F-4D97-AF65-F5344CB8AC3E}">
        <p14:creationId xmlns:p14="http://schemas.microsoft.com/office/powerpoint/2010/main" val="276024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0_Blank">
    <p:bg>
      <p:bgPr>
        <a:solidFill>
          <a:schemeClr val="bg1"/>
        </a:solidFill>
        <a:effectLst/>
      </p:bgPr>
    </p:bg>
    <p:spTree>
      <p:nvGrpSpPr>
        <p:cNvPr id="1" name=""/>
        <p:cNvGrpSpPr/>
        <p:nvPr/>
      </p:nvGrpSpPr>
      <p:grpSpPr>
        <a:xfrm>
          <a:off x="0" y="0"/>
          <a:ext cx="0" cy="0"/>
          <a:chOff x="0" y="0"/>
          <a:chExt cx="0" cy="0"/>
        </a:xfrm>
      </p:grpSpPr>
      <p:pic>
        <p:nvPicPr>
          <p:cNvPr id="2" name="Picture 2" descr="DSS">
            <a:extLst>
              <a:ext uri="{FF2B5EF4-FFF2-40B4-BE49-F238E27FC236}">
                <a16:creationId xmlns:a16="http://schemas.microsoft.com/office/drawing/2014/main" id="{9A6A0A1B-89EE-4C24-9B65-0780A1FC65B5}"/>
              </a:ext>
            </a:extLst>
          </p:cNvPr>
          <p:cNvPicPr>
            <a:picLocks noChangeAspect="1" noChangeArrowheads="1"/>
          </p:cNvPicPr>
          <p:nvPr userDrawn="1"/>
        </p:nvPicPr>
        <p:blipFill>
          <a:blip r:embed="rId2">
            <a:lum bright="-36000"/>
            <a:extLst>
              <a:ext uri="{28A0092B-C50C-407E-A947-70E740481C1C}">
                <a14:useLocalDpi xmlns:a14="http://schemas.microsoft.com/office/drawing/2010/main"/>
              </a:ext>
            </a:extLst>
          </a:blip>
          <a:srcRect/>
          <a:stretch>
            <a:fillRect/>
          </a:stretch>
        </p:blipFill>
        <p:spPr bwMode="auto">
          <a:xfrm>
            <a:off x="-228600" y="-42863"/>
            <a:ext cx="9372600" cy="6900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50388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6_Blank">
    <p:bg>
      <p:bgPr>
        <a:solidFill>
          <a:schemeClr val="bg1"/>
        </a:solidFill>
        <a:effectLst/>
      </p:bgPr>
    </p:bg>
    <p:spTree>
      <p:nvGrpSpPr>
        <p:cNvPr id="1" name=""/>
        <p:cNvGrpSpPr/>
        <p:nvPr/>
      </p:nvGrpSpPr>
      <p:grpSpPr>
        <a:xfrm>
          <a:off x="0" y="0"/>
          <a:ext cx="0" cy="0"/>
          <a:chOff x="0" y="0"/>
          <a:chExt cx="0" cy="0"/>
        </a:xfrm>
      </p:grpSpPr>
      <p:pic>
        <p:nvPicPr>
          <p:cNvPr id="2" name="Picture 2" descr="bible page on gray concrete surface">
            <a:extLst>
              <a:ext uri="{FF2B5EF4-FFF2-40B4-BE49-F238E27FC236}">
                <a16:creationId xmlns:a16="http://schemas.microsoft.com/office/drawing/2014/main" id="{BABCC1E7-8976-4891-95C3-431104AFED5E}"/>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345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90322034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12866649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86820576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15387505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35651703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3277003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66469302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7592582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9553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61899463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73062698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42676797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1_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91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5_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5C8EFD-0870-4400-802D-C41EFAA2E3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8328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1_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5C8EFD-0870-4400-802D-C41EFAA2E3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24340936-A7A8-4DC4-B0E3-8D1FBF333E1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b="-1562"/>
          <a:stretch/>
        </p:blipFill>
        <p:spPr>
          <a:xfrm>
            <a:off x="-1" y="5279010"/>
            <a:ext cx="9144001" cy="1590971"/>
          </a:xfrm>
          <a:prstGeom prst="rect">
            <a:avLst/>
          </a:prstGeom>
        </p:spPr>
      </p:pic>
    </p:spTree>
    <p:extLst>
      <p:ext uri="{BB962C8B-B14F-4D97-AF65-F5344CB8AC3E}">
        <p14:creationId xmlns:p14="http://schemas.microsoft.com/office/powerpoint/2010/main" val="2951014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7_Blank">
    <p:bg>
      <p:bgPr>
        <a:gradFill flip="none" rotWithShape="1">
          <a:gsLst>
            <a:gs pos="0">
              <a:srgbClr val="DFDBD5">
                <a:alpha val="0"/>
              </a:srgbClr>
            </a:gs>
            <a:gs pos="100000">
              <a:srgbClr val="DFDBD5"/>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9ADA04-41C4-485B-9537-12256DBF56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562"/>
          <a:stretch/>
        </p:blipFill>
        <p:spPr>
          <a:xfrm>
            <a:off x="-1" y="5279010"/>
            <a:ext cx="9144001" cy="1590971"/>
          </a:xfrm>
          <a:prstGeom prst="rect">
            <a:avLst/>
          </a:prstGeom>
        </p:spPr>
      </p:pic>
      <p:sp>
        <p:nvSpPr>
          <p:cNvPr id="4" name="Rectangle 3">
            <a:extLst>
              <a:ext uri="{FF2B5EF4-FFF2-40B4-BE49-F238E27FC236}">
                <a16:creationId xmlns:a16="http://schemas.microsoft.com/office/drawing/2014/main" id="{0C99E948-3C38-4047-8CBC-9688A53DC3CE}"/>
              </a:ext>
            </a:extLst>
          </p:cNvPr>
          <p:cNvSpPr/>
          <p:nvPr userDrawn="1"/>
        </p:nvSpPr>
        <p:spPr>
          <a:xfrm>
            <a:off x="0" y="1"/>
            <a:ext cx="9144000" cy="5279010"/>
          </a:xfrm>
          <a:prstGeom prst="rect">
            <a:avLst/>
          </a:prstGeom>
          <a:gradFill flip="none" rotWithShape="1">
            <a:gsLst>
              <a:gs pos="0">
                <a:srgbClr val="DFDBD5">
                  <a:alpha val="0"/>
                </a:srgbClr>
              </a:gs>
              <a:gs pos="100000">
                <a:srgbClr val="DFDBD5"/>
              </a:gs>
            </a:gsLst>
            <a:lin ang="5400000" scaled="0"/>
            <a:tileRect/>
          </a:gra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31433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9_Blank">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F08FB7-9294-4A28-841D-A369D83FACA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700" y="5799"/>
            <a:ext cx="9132600" cy="6846401"/>
          </a:xfrm>
          <a:prstGeom prst="rect">
            <a:avLst/>
          </a:prstGeom>
        </p:spPr>
      </p:pic>
    </p:spTree>
    <p:extLst>
      <p:ext uri="{BB962C8B-B14F-4D97-AF65-F5344CB8AC3E}">
        <p14:creationId xmlns:p14="http://schemas.microsoft.com/office/powerpoint/2010/main" val="820158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8_Blank">
    <p:bg>
      <p:bgPr>
        <a:solidFill>
          <a:schemeClr val="bg1"/>
        </a:solidFill>
        <a:effectLst/>
      </p:bgPr>
    </p:bg>
    <p:spTree>
      <p:nvGrpSpPr>
        <p:cNvPr id="1" name=""/>
        <p:cNvGrpSpPr/>
        <p:nvPr/>
      </p:nvGrpSpPr>
      <p:grpSpPr>
        <a:xfrm>
          <a:off x="0" y="0"/>
          <a:ext cx="0" cy="0"/>
          <a:chOff x="0" y="0"/>
          <a:chExt cx="0" cy="0"/>
        </a:xfrm>
      </p:grpSpPr>
      <p:pic>
        <p:nvPicPr>
          <p:cNvPr id="2" name="Picture 2" descr="sunsetcross">
            <a:extLst>
              <a:ext uri="{FF2B5EF4-FFF2-40B4-BE49-F238E27FC236}">
                <a16:creationId xmlns:a16="http://schemas.microsoft.com/office/drawing/2014/main" id="{B825BF47-36A3-4A4B-B238-58E0C53D56EC}"/>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41905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3_Blank">
    <p:bg>
      <p:bgPr>
        <a:solidFill>
          <a:schemeClr val="bg1"/>
        </a:solidFill>
        <a:effectLst/>
      </p:bgPr>
    </p:bg>
    <p:spTree>
      <p:nvGrpSpPr>
        <p:cNvPr id="1" name=""/>
        <p:cNvGrpSpPr/>
        <p:nvPr/>
      </p:nvGrpSpPr>
      <p:grpSpPr>
        <a:xfrm>
          <a:off x="0" y="0"/>
          <a:ext cx="0" cy="0"/>
          <a:chOff x="0" y="0"/>
          <a:chExt cx="0" cy="0"/>
        </a:xfrm>
      </p:grpSpPr>
      <p:pic>
        <p:nvPicPr>
          <p:cNvPr id="3" name="Picture 2" descr="Nephilim in the Bible - Olive Tree Blog">
            <a:extLst>
              <a:ext uri="{FF2B5EF4-FFF2-40B4-BE49-F238E27FC236}">
                <a16:creationId xmlns:a16="http://schemas.microsoft.com/office/drawing/2014/main" id="{16153032-F590-4DBB-8792-16745FA35059}"/>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2301" y="0"/>
            <a:ext cx="91416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734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152768"/>
      </p:ext>
    </p:extLst>
  </p:cSld>
  <p:clrMap bg1="lt1" tx1="dk1" bg2="lt2" tx2="dk2" accent1="accent1" accent2="accent2" accent3="accent3" accent4="accent4" accent5="accent5" accent6="accent6" hlink="hlink" folHlink="folHlink"/>
  <p:sldLayoutIdLst>
    <p:sldLayoutId id="2147483713" r:id="rId1"/>
    <p:sldLayoutId id="2147483762" r:id="rId2"/>
    <p:sldLayoutId id="2147483761" r:id="rId3"/>
    <p:sldLayoutId id="2147483765" r:id="rId4"/>
    <p:sldLayoutId id="2147483815" r:id="rId5"/>
    <p:sldLayoutId id="2147483767" r:id="rId6"/>
    <p:sldLayoutId id="2147483813" r:id="rId7"/>
    <p:sldLayoutId id="2147483812" r:id="rId8"/>
    <p:sldLayoutId id="2147483817" r:id="rId9"/>
    <p:sldLayoutId id="2147483814" r:id="rId10"/>
    <p:sldLayoutId id="21474837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243578429"/>
      </p:ext>
    </p:extLst>
  </p:cSld>
  <p:clrMap bg1="dk2" tx1="lt1" bg2="dk1"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2.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ABBE436-08A0-4ABA-B74E-0C9147FCBD16}"/>
              </a:ext>
            </a:extLst>
          </p:cNvPr>
          <p:cNvSpPr/>
          <p:nvPr/>
        </p:nvSpPr>
        <p:spPr>
          <a:xfrm rot="21162242">
            <a:off x="856880" y="2319302"/>
            <a:ext cx="7430240" cy="3146279"/>
          </a:xfrm>
          <a:prstGeom prst="roundRect">
            <a:avLst>
              <a:gd name="adj" fmla="val 0"/>
            </a:avLst>
          </a:prstGeom>
          <a:noFill/>
          <a:ln w="57150">
            <a:noFill/>
          </a:ln>
        </p:spPr>
        <p:style>
          <a:lnRef idx="1">
            <a:schemeClr val="accent1"/>
          </a:lnRef>
          <a:fillRef idx="3">
            <a:schemeClr val="accent1"/>
          </a:fillRef>
          <a:effectRef idx="2">
            <a:schemeClr val="accent1"/>
          </a:effectRef>
          <a:fontRef idx="minor">
            <a:schemeClr val="lt1"/>
          </a:fontRef>
        </p:style>
        <p:txBody>
          <a:bodyPr rtlCol="0" anchor="t"/>
          <a:lstStyle/>
          <a:p>
            <a:pPr marR="0" lvl="0" algn="ctr" defTabSz="457200" rtl="0" eaLnBrk="0" fontAlgn="base" latinLnBrk="0" hangingPunct="0">
              <a:lnSpc>
                <a:spcPct val="80000"/>
              </a:lnSpc>
              <a:spcBef>
                <a:spcPct val="0"/>
              </a:spcBef>
              <a:spcAft>
                <a:spcPct val="0"/>
              </a:spcAft>
              <a:buClrTx/>
              <a:buSzTx/>
              <a:tabLst/>
              <a:defRPr/>
            </a:pPr>
            <a:r>
              <a:rPr lang="en-US" sz="8000" b="1" kern="0" dirty="0">
                <a:solidFill>
                  <a:srgbClr val="D7D6BA"/>
                </a:solidFill>
                <a:effectLst>
                  <a:glow rad="127000">
                    <a:srgbClr val="000000"/>
                  </a:glow>
                </a:effectLst>
                <a:latin typeface="Arial" charset="0"/>
                <a:ea typeface="ＭＳ Ｐゴシック" charset="0"/>
              </a:rPr>
              <a:t>Best Laid Plans</a:t>
            </a:r>
            <a:endParaRPr kumimoji="0" lang="en-US" sz="6000" b="1" i="0" strike="noStrike" kern="0" cap="none" spc="0" normalizeH="0" baseline="0" noProof="0" dirty="0">
              <a:ln>
                <a:noFill/>
              </a:ln>
              <a:solidFill>
                <a:srgbClr val="D7D6BA"/>
              </a:solidFill>
              <a:effectLst>
                <a:glow rad="127000">
                  <a:srgbClr val="000000"/>
                </a:glow>
              </a:effectLst>
              <a:uLnTx/>
              <a:uFillTx/>
              <a:latin typeface="Arial" charset="0"/>
              <a:ea typeface="ＭＳ Ｐゴシック" charset="0"/>
              <a:cs typeface="+mn-cs"/>
            </a:endParaRPr>
          </a:p>
        </p:txBody>
      </p:sp>
      <p:sp>
        <p:nvSpPr>
          <p:cNvPr id="4" name="TextBox 3">
            <a:extLst>
              <a:ext uri="{FF2B5EF4-FFF2-40B4-BE49-F238E27FC236}">
                <a16:creationId xmlns:a16="http://schemas.microsoft.com/office/drawing/2014/main" id="{5427A735-27B4-3743-A5EA-07763A8636DF}"/>
              </a:ext>
            </a:extLst>
          </p:cNvPr>
          <p:cNvSpPr txBox="1"/>
          <p:nvPr/>
        </p:nvSpPr>
        <p:spPr>
          <a:xfrm rot="21133608">
            <a:off x="3279969" y="4385329"/>
            <a:ext cx="2952880" cy="523220"/>
          </a:xfrm>
          <a:prstGeom prst="rect">
            <a:avLst/>
          </a:prstGeom>
          <a:solidFill>
            <a:schemeClr val="tx1"/>
          </a:solidFill>
        </p:spPr>
        <p:txBody>
          <a:bodyPr wrap="square">
            <a:spAutoFit/>
          </a:bodyPr>
          <a:lstStyle/>
          <a:p>
            <a:pPr marL="0" marR="0" lvl="0" indent="0" algn="ctr" defTabSz="457177"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Arial" panose="020B0604020202020204" pitchFamily="34" charset="0"/>
              </a:rPr>
              <a:t>Acts 8:4-40</a:t>
            </a:r>
            <a:endParaRPr kumimoji="0" lang="en-US" sz="2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E27B0F2-7DBD-0743-85D8-901EB3D97CB7}"/>
              </a:ext>
            </a:extLst>
          </p:cNvPr>
          <p:cNvSpPr>
            <a:spLocks noChangeArrowheads="1"/>
          </p:cNvSpPr>
          <p:nvPr/>
        </p:nvSpPr>
        <p:spPr bwMode="auto">
          <a:xfrm>
            <a:off x="0" y="5325117"/>
            <a:ext cx="9158502" cy="1532883"/>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Matt Lyle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437359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D1376E5-43E3-4D67-8C27-494F6229F04D}"/>
              </a:ext>
            </a:extLst>
          </p:cNvPr>
          <p:cNvSpPr txBox="1">
            <a:spLocks noChangeArrowheads="1"/>
          </p:cNvSpPr>
          <p:nvPr/>
        </p:nvSpPr>
        <p:spPr bwMode="auto">
          <a:xfrm>
            <a:off x="-152399" y="304800"/>
            <a:ext cx="4648200" cy="9906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6686"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337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0051"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6739"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Acts 1:8 </a:t>
            </a:r>
            <a:r>
              <a:rPr kumimoji="0" lang="en-US" sz="32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NLT</a:t>
            </a:r>
            <a:endParaRPr kumimoji="0" lang="en-US" sz="18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pic>
        <p:nvPicPr>
          <p:cNvPr id="3" name="Picture 3" descr="Maps and Charts of Israel">
            <a:extLst>
              <a:ext uri="{FF2B5EF4-FFF2-40B4-BE49-F238E27FC236}">
                <a16:creationId xmlns:a16="http://schemas.microsoft.com/office/drawing/2014/main" id="{E900B783-BB6E-4111-B10D-D665417BE6D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4">
            <a:extLst>
              <a:ext uri="{FF2B5EF4-FFF2-40B4-BE49-F238E27FC236}">
                <a16:creationId xmlns:a16="http://schemas.microsoft.com/office/drawing/2014/main" id="{ED09B98E-11DC-4B33-A551-D4B1B04801C2}"/>
              </a:ext>
            </a:extLst>
          </p:cNvPr>
          <p:cNvSpPr txBox="1">
            <a:spLocks noChangeArrowheads="1"/>
          </p:cNvSpPr>
          <p:nvPr/>
        </p:nvSpPr>
        <p:spPr bwMode="auto">
          <a:xfrm>
            <a:off x="90439" y="1247274"/>
            <a:ext cx="4648200" cy="55090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fontAlgn="base">
              <a:spcBef>
                <a:spcPct val="0"/>
              </a:spcBef>
              <a:spcAft>
                <a:spcPct val="0"/>
              </a:spcAft>
              <a:defRPr/>
            </a:pPr>
            <a:r>
              <a:rPr lang="ru-RU" altLang="ja-JP" sz="3200" b="1" dirty="0">
                <a:solidFill>
                  <a:srgbClr val="FFFFFF"/>
                </a:solidFill>
                <a:latin typeface="Arial" charset="0"/>
              </a:rPr>
              <a:t>"</a:t>
            </a:r>
            <a:r>
              <a:rPr lang="en-US" altLang="ja-JP" sz="3200" b="1" dirty="0">
                <a:solidFill>
                  <a:srgbClr val="FFFFFF"/>
                </a:solidFill>
                <a:latin typeface="Arial" charset="0"/>
              </a:rPr>
              <a:t>But you will receive power when the Holy Spirit comes upon you. And you will be my witnesses, telling people about me everywhere—in </a:t>
            </a:r>
            <a:r>
              <a:rPr lang="en-US" altLang="ja-JP" sz="3200" b="1" dirty="0">
                <a:solidFill>
                  <a:srgbClr val="FF8000"/>
                </a:solidFill>
                <a:latin typeface="Arial" charset="0"/>
              </a:rPr>
              <a:t>Jerusalem</a:t>
            </a:r>
            <a:r>
              <a:rPr lang="en-US" altLang="ja-JP" sz="3200" b="1" dirty="0">
                <a:solidFill>
                  <a:srgbClr val="FFFFFF"/>
                </a:solidFill>
                <a:latin typeface="Arial" charset="0"/>
              </a:rPr>
              <a:t>, throughout </a:t>
            </a:r>
            <a:r>
              <a:rPr lang="en-US" altLang="ja-JP" sz="3200" b="1" dirty="0">
                <a:solidFill>
                  <a:srgbClr val="66FFFF"/>
                </a:solidFill>
                <a:latin typeface="Arial" charset="0"/>
              </a:rPr>
              <a:t>Judea</a:t>
            </a:r>
            <a:r>
              <a:rPr lang="en-US" altLang="ja-JP" sz="3200" b="1" dirty="0">
                <a:solidFill>
                  <a:srgbClr val="FFFFFF"/>
                </a:solidFill>
                <a:latin typeface="Arial" charset="0"/>
              </a:rPr>
              <a:t>, in </a:t>
            </a:r>
            <a:r>
              <a:rPr lang="en-US" altLang="ja-JP" sz="3200" b="1" dirty="0">
                <a:solidFill>
                  <a:srgbClr val="FF00FF"/>
                </a:solidFill>
                <a:latin typeface="Arial" charset="0"/>
              </a:rPr>
              <a:t>Samaria</a:t>
            </a:r>
            <a:r>
              <a:rPr lang="en-US" altLang="ja-JP" sz="3200" b="1" dirty="0">
                <a:solidFill>
                  <a:srgbClr val="FFFFFF"/>
                </a:solidFill>
                <a:latin typeface="Arial" charset="0"/>
              </a:rPr>
              <a:t>, and to the </a:t>
            </a:r>
            <a:r>
              <a:rPr lang="en-US" altLang="ja-JP" sz="3200" b="1" dirty="0">
                <a:solidFill>
                  <a:srgbClr val="FFFF00"/>
                </a:solidFill>
                <a:latin typeface="Arial" charset="0"/>
              </a:rPr>
              <a:t>ends of the earth</a:t>
            </a:r>
            <a:r>
              <a:rPr lang="en-US" altLang="ja-JP" sz="3200" b="1" dirty="0">
                <a:solidFill>
                  <a:srgbClr val="FFFFFF"/>
                </a:solidFill>
                <a:latin typeface="Arial" charset="0"/>
              </a:rPr>
              <a:t>.”</a:t>
            </a:r>
            <a:endParaRPr lang="en-US" sz="3200" b="1" dirty="0">
              <a:solidFill>
                <a:srgbClr val="FFFFFF"/>
              </a:solidFill>
              <a:latin typeface="Arial" charset="0"/>
            </a:endParaRPr>
          </a:p>
        </p:txBody>
      </p:sp>
      <p:sp>
        <p:nvSpPr>
          <p:cNvPr id="5" name="Freeform 5">
            <a:extLst>
              <a:ext uri="{FF2B5EF4-FFF2-40B4-BE49-F238E27FC236}">
                <a16:creationId xmlns:a16="http://schemas.microsoft.com/office/drawing/2014/main" id="{2DF8E183-3E16-4B1C-B7E1-82ABE2910C3F}"/>
              </a:ext>
            </a:extLst>
          </p:cNvPr>
          <p:cNvSpPr>
            <a:spLocks/>
          </p:cNvSpPr>
          <p:nvPr/>
        </p:nvSpPr>
        <p:spPr bwMode="auto">
          <a:xfrm>
            <a:off x="6384927" y="2635252"/>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6" name="Text Box 6">
            <a:extLst>
              <a:ext uri="{FF2B5EF4-FFF2-40B4-BE49-F238E27FC236}">
                <a16:creationId xmlns:a16="http://schemas.microsoft.com/office/drawing/2014/main" id="{6DE6BD12-A200-4749-B2D6-B3DF9540B03A}"/>
              </a:ext>
            </a:extLst>
          </p:cNvPr>
          <p:cNvSpPr txBox="1">
            <a:spLocks noChangeArrowheads="1"/>
          </p:cNvSpPr>
          <p:nvPr/>
        </p:nvSpPr>
        <p:spPr bwMode="auto">
          <a:xfrm>
            <a:off x="6858000" y="3276600"/>
            <a:ext cx="16764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66FFFF"/>
                </a:solidFill>
                <a:effectLst>
                  <a:glow rad="101600">
                    <a:srgbClr val="000000">
                      <a:alpha val="75000"/>
                    </a:srgbClr>
                  </a:glow>
                </a:effectLst>
                <a:latin typeface="Arial" pitchFamily="-112" charset="0"/>
                <a:ea typeface="ＭＳ Ｐゴシック"/>
              </a:rPr>
              <a:t>Judea</a:t>
            </a:r>
          </a:p>
        </p:txBody>
      </p:sp>
      <p:sp>
        <p:nvSpPr>
          <p:cNvPr id="9" name="Freeform 9">
            <a:extLst>
              <a:ext uri="{FF2B5EF4-FFF2-40B4-BE49-F238E27FC236}">
                <a16:creationId xmlns:a16="http://schemas.microsoft.com/office/drawing/2014/main" id="{45AAA4AC-028A-4D67-8986-4548E2567057}"/>
              </a:ext>
            </a:extLst>
          </p:cNvPr>
          <p:cNvSpPr>
            <a:spLocks/>
          </p:cNvSpPr>
          <p:nvPr/>
        </p:nvSpPr>
        <p:spPr bwMode="auto">
          <a:xfrm>
            <a:off x="7015179"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9999"/>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0" name="Text Box 10">
            <a:extLst>
              <a:ext uri="{FF2B5EF4-FFF2-40B4-BE49-F238E27FC236}">
                <a16:creationId xmlns:a16="http://schemas.microsoft.com/office/drawing/2014/main" id="{76221DF0-CA2F-4921-A11A-495977696D8E}"/>
              </a:ext>
            </a:extLst>
          </p:cNvPr>
          <p:cNvSpPr txBox="1">
            <a:spLocks noChangeArrowheads="1"/>
          </p:cNvSpPr>
          <p:nvPr/>
        </p:nvSpPr>
        <p:spPr bwMode="auto">
          <a:xfrm>
            <a:off x="6629400" y="1981200"/>
            <a:ext cx="18288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00FF"/>
                </a:solidFill>
                <a:effectLst>
                  <a:glow rad="101600">
                    <a:srgbClr val="000000">
                      <a:alpha val="75000"/>
                    </a:srgbClr>
                  </a:glow>
                </a:effectLst>
                <a:latin typeface="Arial" pitchFamily="-112" charset="0"/>
                <a:ea typeface="ＭＳ Ｐゴシック"/>
              </a:rPr>
              <a:t>Samaria</a:t>
            </a:r>
          </a:p>
        </p:txBody>
      </p:sp>
      <p:grpSp>
        <p:nvGrpSpPr>
          <p:cNvPr id="13" name="Group 12">
            <a:extLst>
              <a:ext uri="{FF2B5EF4-FFF2-40B4-BE49-F238E27FC236}">
                <a16:creationId xmlns:a16="http://schemas.microsoft.com/office/drawing/2014/main" id="{D3F9E9B8-24C6-4B3F-ACE4-EDB20CCF4BC8}"/>
              </a:ext>
            </a:extLst>
          </p:cNvPr>
          <p:cNvGrpSpPr/>
          <p:nvPr/>
        </p:nvGrpSpPr>
        <p:grpSpPr>
          <a:xfrm>
            <a:off x="5646742" y="2669109"/>
            <a:ext cx="2667000" cy="590092"/>
            <a:chOff x="5646742" y="2669109"/>
            <a:chExt cx="2667000" cy="590092"/>
          </a:xfrm>
        </p:grpSpPr>
        <p:sp>
          <p:nvSpPr>
            <p:cNvPr id="8" name="Freeform 8">
              <a:extLst>
                <a:ext uri="{FF2B5EF4-FFF2-40B4-BE49-F238E27FC236}">
                  <a16:creationId xmlns:a16="http://schemas.microsoft.com/office/drawing/2014/main" id="{9CC0B067-B8A7-47AA-8F33-0F40DA94A681}"/>
                </a:ext>
              </a:extLst>
            </p:cNvPr>
            <p:cNvSpPr>
              <a:spLocks/>
            </p:cNvSpPr>
            <p:nvPr/>
          </p:nvSpPr>
          <p:spPr bwMode="auto">
            <a:xfrm>
              <a:off x="7856550" y="2998791"/>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1" name="Text Box 11">
              <a:extLst>
                <a:ext uri="{FF2B5EF4-FFF2-40B4-BE49-F238E27FC236}">
                  <a16:creationId xmlns:a16="http://schemas.microsoft.com/office/drawing/2014/main" id="{0873A871-98C0-4633-933C-FC46C17DBDB6}"/>
                </a:ext>
              </a:extLst>
            </p:cNvPr>
            <p:cNvSpPr txBox="1">
              <a:spLocks noChangeArrowheads="1"/>
            </p:cNvSpPr>
            <p:nvPr/>
          </p:nvSpPr>
          <p:spPr bwMode="auto">
            <a:xfrm>
              <a:off x="5646742" y="2669109"/>
              <a:ext cx="26670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8000"/>
                  </a:solidFill>
                  <a:effectLst>
                    <a:glow rad="101600">
                      <a:srgbClr val="000000">
                        <a:alpha val="75000"/>
                      </a:srgbClr>
                    </a:glow>
                  </a:effectLst>
                  <a:latin typeface="Arial" pitchFamily="-112" charset="0"/>
                  <a:ea typeface="ＭＳ Ｐゴシック"/>
                </a:rPr>
                <a:t>Jerusalem</a:t>
              </a:r>
            </a:p>
          </p:txBody>
        </p:sp>
      </p:grpSp>
      <p:sp>
        <p:nvSpPr>
          <p:cNvPr id="15" name="AutoShape 12">
            <a:extLst>
              <a:ext uri="{FF2B5EF4-FFF2-40B4-BE49-F238E27FC236}">
                <a16:creationId xmlns:a16="http://schemas.microsoft.com/office/drawing/2014/main" id="{A6DBC612-D33D-4F39-88F9-BCDBD1201C42}"/>
              </a:ext>
            </a:extLst>
          </p:cNvPr>
          <p:cNvSpPr>
            <a:spLocks noChangeArrowheads="1"/>
          </p:cNvSpPr>
          <p:nvPr/>
        </p:nvSpPr>
        <p:spPr bwMode="auto">
          <a:xfrm rot="-2232108">
            <a:off x="6369050" y="898525"/>
            <a:ext cx="1143000" cy="914400"/>
          </a:xfrm>
          <a:prstGeom prst="upArrow">
            <a:avLst>
              <a:gd name="adj1" fmla="val 50000"/>
              <a:gd name="adj2" fmla="val 25000"/>
            </a:avLst>
          </a:prstGeom>
          <a:solidFill>
            <a:srgbClr val="BBE0E3"/>
          </a:solidFill>
          <a:ln w="9525">
            <a:solidFill>
              <a:srgbClr val="000000"/>
            </a:solidFill>
            <a:miter lim="800000"/>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4" name="Text Box 7">
            <a:extLst>
              <a:ext uri="{FF2B5EF4-FFF2-40B4-BE49-F238E27FC236}">
                <a16:creationId xmlns:a16="http://schemas.microsoft.com/office/drawing/2014/main" id="{A6A9A980-3198-4B20-95E0-29E8E8541D5A}"/>
              </a:ext>
            </a:extLst>
          </p:cNvPr>
          <p:cNvSpPr txBox="1">
            <a:spLocks noChangeArrowheads="1"/>
          </p:cNvSpPr>
          <p:nvPr/>
        </p:nvSpPr>
        <p:spPr bwMode="auto">
          <a:xfrm>
            <a:off x="4662079" y="108090"/>
            <a:ext cx="2286000" cy="1077111"/>
          </a:xfrm>
          <a:prstGeom prst="rect">
            <a:avLst/>
          </a:prstGeom>
          <a:noFill/>
          <a:ln w="9525">
            <a:noFill/>
            <a:miter lim="800000"/>
            <a:headEnd/>
            <a:tailEnd/>
          </a:ln>
          <a:effectLst/>
        </p:spPr>
        <p:txBody>
          <a:bodyPr lIns="91334" tIns="45667" rIns="91334" bIns="45667">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fontAlgn="base">
              <a:spcBef>
                <a:spcPct val="0"/>
              </a:spcBef>
              <a:spcAft>
                <a:spcPct val="0"/>
              </a:spcAft>
              <a:defRPr/>
            </a:pPr>
            <a:r>
              <a:rPr lang="ru-RU" altLang="ja-JP" sz="3200" b="1" dirty="0">
                <a:solidFill>
                  <a:srgbClr val="FFFF00"/>
                </a:solidFill>
                <a:effectLst>
                  <a:glow rad="101600">
                    <a:srgbClr val="000000">
                      <a:alpha val="75000"/>
                    </a:srgbClr>
                  </a:glow>
                </a:effectLst>
                <a:latin typeface="Arial" charset="0"/>
              </a:rPr>
              <a:t>“</a:t>
            </a:r>
            <a:r>
              <a:rPr lang="en-US" altLang="ja-JP" sz="3200" b="1" dirty="0">
                <a:solidFill>
                  <a:srgbClr val="FFFF00"/>
                </a:solidFill>
                <a:effectLst>
                  <a:glow rad="101600">
                    <a:srgbClr val="000000">
                      <a:alpha val="75000"/>
                    </a:srgbClr>
                  </a:glow>
                </a:effectLst>
                <a:latin typeface="Arial" charset="0"/>
              </a:rPr>
              <a:t>ends of the earth</a:t>
            </a:r>
            <a:r>
              <a:rPr lang="ru-RU" altLang="ja-JP" sz="3200" b="1" dirty="0">
                <a:solidFill>
                  <a:srgbClr val="FFFF00"/>
                </a:solidFill>
                <a:effectLst>
                  <a:glow rad="101600">
                    <a:srgbClr val="000000">
                      <a:alpha val="75000"/>
                    </a:srgbClr>
                  </a:glow>
                </a:effectLst>
                <a:latin typeface="Arial" charset="0"/>
              </a:rPr>
              <a:t>"</a:t>
            </a:r>
            <a:endParaRPr lang="en-US" sz="3200" b="1" dirty="0">
              <a:solidFill>
                <a:srgbClr val="FFFF00"/>
              </a:solidFill>
              <a:effectLst>
                <a:glow rad="101600">
                  <a:srgbClr val="000000">
                    <a:alpha val="75000"/>
                  </a:srgbClr>
                </a:glow>
              </a:effectLst>
              <a:latin typeface="Arial" charset="0"/>
            </a:endParaRPr>
          </a:p>
        </p:txBody>
      </p:sp>
    </p:spTree>
    <p:extLst>
      <p:ext uri="{BB962C8B-B14F-4D97-AF65-F5344CB8AC3E}">
        <p14:creationId xmlns:p14="http://schemas.microsoft.com/office/powerpoint/2010/main" val="3183275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5" grpId="0" animBg="1"/>
      <p:bldP spid="14"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a:extLst>
              <a:ext uri="{FF2B5EF4-FFF2-40B4-BE49-F238E27FC236}">
                <a16:creationId xmlns:a16="http://schemas.microsoft.com/office/drawing/2014/main" id="{872DB838-37D8-4FC5-A76E-FE70CD3E987D}"/>
              </a:ext>
            </a:extLst>
          </p:cNvPr>
          <p:cNvSpPr txBox="1">
            <a:spLocks noChangeArrowheads="1"/>
          </p:cNvSpPr>
          <p:nvPr/>
        </p:nvSpPr>
        <p:spPr bwMode="auto">
          <a:xfrm>
            <a:off x="-76200" y="262382"/>
            <a:ext cx="4648200" cy="990600"/>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34" tIns="45667" rIns="91334" bIns="45667"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5pPr>
            <a:lvl6pPr marL="456686"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6pPr>
            <a:lvl7pPr marL="913370"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7pPr>
            <a:lvl8pPr marL="1370051"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8pPr>
            <a:lvl9pPr marL="1826739" algn="ctr" rtl="0" fontAlgn="base">
              <a:spcBef>
                <a:spcPct val="0"/>
              </a:spcBef>
              <a:spcAft>
                <a:spcPct val="0"/>
              </a:spcAft>
              <a:defRPr sz="4400">
                <a:solidFill>
                  <a:schemeClr val="bg1"/>
                </a:solidFill>
                <a:latin typeface="Arial" pitchFamily="-110" charset="0"/>
                <a:ea typeface="ＭＳ Ｐゴシック" pitchFamily="-110" charset="-128"/>
                <a:cs typeface="ＭＳ Ｐゴシック" pitchFamily="-11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rPr>
              <a:t>1 Kings 12</a:t>
            </a:r>
            <a:endParaRPr kumimoji="0" lang="en-US" sz="1800" b="1" i="0" u="none" strike="noStrike" kern="0" cap="none" spc="0" normalizeH="0" baseline="0" noProof="0" dirty="0">
              <a:ln>
                <a:noFill/>
              </a:ln>
              <a:solidFill>
                <a:srgbClr val="FFFFFF"/>
              </a:solidFill>
              <a:effectLst/>
              <a:uLnTx/>
              <a:uFillTx/>
              <a:latin typeface="Arial" charset="0"/>
              <a:ea typeface="ＭＳ Ｐゴシック" charset="0"/>
              <a:cs typeface="ＭＳ Ｐゴシック" charset="0"/>
            </a:endParaRPr>
          </a:p>
        </p:txBody>
      </p:sp>
      <p:pic>
        <p:nvPicPr>
          <p:cNvPr id="3" name="Picture 3" descr="Maps and Charts of Israel">
            <a:extLst>
              <a:ext uri="{FF2B5EF4-FFF2-40B4-BE49-F238E27FC236}">
                <a16:creationId xmlns:a16="http://schemas.microsoft.com/office/drawing/2014/main" id="{E900B783-BB6E-4111-B10D-D665417BE6D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0"/>
            <a:ext cx="449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reeform 5">
            <a:extLst>
              <a:ext uri="{FF2B5EF4-FFF2-40B4-BE49-F238E27FC236}">
                <a16:creationId xmlns:a16="http://schemas.microsoft.com/office/drawing/2014/main" id="{2DF8E183-3E16-4B1C-B7E1-82ABE2910C3F}"/>
              </a:ext>
            </a:extLst>
          </p:cNvPr>
          <p:cNvSpPr>
            <a:spLocks/>
          </p:cNvSpPr>
          <p:nvPr/>
        </p:nvSpPr>
        <p:spPr bwMode="auto">
          <a:xfrm>
            <a:off x="6384927" y="2635252"/>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6" name="Text Box 6">
            <a:extLst>
              <a:ext uri="{FF2B5EF4-FFF2-40B4-BE49-F238E27FC236}">
                <a16:creationId xmlns:a16="http://schemas.microsoft.com/office/drawing/2014/main" id="{6DE6BD12-A200-4749-B2D6-B3DF9540B03A}"/>
              </a:ext>
            </a:extLst>
          </p:cNvPr>
          <p:cNvSpPr txBox="1">
            <a:spLocks noChangeArrowheads="1"/>
          </p:cNvSpPr>
          <p:nvPr/>
        </p:nvSpPr>
        <p:spPr bwMode="auto">
          <a:xfrm>
            <a:off x="6858000" y="3276600"/>
            <a:ext cx="16764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66FFFF"/>
                </a:solidFill>
                <a:effectLst>
                  <a:glow rad="101600">
                    <a:srgbClr val="000000">
                      <a:alpha val="75000"/>
                    </a:srgbClr>
                  </a:glow>
                </a:effectLst>
                <a:latin typeface="Arial" pitchFamily="-112" charset="0"/>
                <a:ea typeface="ＭＳ Ｐゴシック"/>
              </a:rPr>
              <a:t>Judea</a:t>
            </a:r>
          </a:p>
        </p:txBody>
      </p:sp>
      <p:sp>
        <p:nvSpPr>
          <p:cNvPr id="9" name="Freeform 9">
            <a:extLst>
              <a:ext uri="{FF2B5EF4-FFF2-40B4-BE49-F238E27FC236}">
                <a16:creationId xmlns:a16="http://schemas.microsoft.com/office/drawing/2014/main" id="{45AAA4AC-028A-4D67-8986-4548E2567057}"/>
              </a:ext>
            </a:extLst>
          </p:cNvPr>
          <p:cNvSpPr>
            <a:spLocks/>
          </p:cNvSpPr>
          <p:nvPr/>
        </p:nvSpPr>
        <p:spPr bwMode="auto">
          <a:xfrm>
            <a:off x="7015179"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9999"/>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0" name="Text Box 10">
            <a:extLst>
              <a:ext uri="{FF2B5EF4-FFF2-40B4-BE49-F238E27FC236}">
                <a16:creationId xmlns:a16="http://schemas.microsoft.com/office/drawing/2014/main" id="{76221DF0-CA2F-4921-A11A-495977696D8E}"/>
              </a:ext>
            </a:extLst>
          </p:cNvPr>
          <p:cNvSpPr txBox="1">
            <a:spLocks noChangeArrowheads="1"/>
          </p:cNvSpPr>
          <p:nvPr/>
        </p:nvSpPr>
        <p:spPr bwMode="auto">
          <a:xfrm>
            <a:off x="6629400" y="1981200"/>
            <a:ext cx="18288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00FF"/>
                </a:solidFill>
                <a:effectLst>
                  <a:glow rad="101600">
                    <a:srgbClr val="000000">
                      <a:alpha val="75000"/>
                    </a:srgbClr>
                  </a:glow>
                </a:effectLst>
                <a:latin typeface="Arial" pitchFamily="-112" charset="0"/>
                <a:ea typeface="ＭＳ Ｐゴシック"/>
              </a:rPr>
              <a:t>Samaria</a:t>
            </a:r>
          </a:p>
        </p:txBody>
      </p:sp>
      <p:grpSp>
        <p:nvGrpSpPr>
          <p:cNvPr id="13" name="Group 12">
            <a:extLst>
              <a:ext uri="{FF2B5EF4-FFF2-40B4-BE49-F238E27FC236}">
                <a16:creationId xmlns:a16="http://schemas.microsoft.com/office/drawing/2014/main" id="{D3F9E9B8-24C6-4B3F-ACE4-EDB20CCF4BC8}"/>
              </a:ext>
            </a:extLst>
          </p:cNvPr>
          <p:cNvGrpSpPr/>
          <p:nvPr/>
        </p:nvGrpSpPr>
        <p:grpSpPr>
          <a:xfrm>
            <a:off x="5646742" y="2669109"/>
            <a:ext cx="2667000" cy="590092"/>
            <a:chOff x="5646742" y="2669109"/>
            <a:chExt cx="2667000" cy="590092"/>
          </a:xfrm>
        </p:grpSpPr>
        <p:sp>
          <p:nvSpPr>
            <p:cNvPr id="8" name="Freeform 8">
              <a:extLst>
                <a:ext uri="{FF2B5EF4-FFF2-40B4-BE49-F238E27FC236}">
                  <a16:creationId xmlns:a16="http://schemas.microsoft.com/office/drawing/2014/main" id="{9CC0B067-B8A7-47AA-8F33-0F40DA94A681}"/>
                </a:ext>
              </a:extLst>
            </p:cNvPr>
            <p:cNvSpPr>
              <a:spLocks/>
            </p:cNvSpPr>
            <p:nvPr/>
          </p:nvSpPr>
          <p:spPr bwMode="auto">
            <a:xfrm>
              <a:off x="7856550" y="2998791"/>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1" name="Text Box 11">
              <a:extLst>
                <a:ext uri="{FF2B5EF4-FFF2-40B4-BE49-F238E27FC236}">
                  <a16:creationId xmlns:a16="http://schemas.microsoft.com/office/drawing/2014/main" id="{0873A871-98C0-4633-933C-FC46C17DBDB6}"/>
                </a:ext>
              </a:extLst>
            </p:cNvPr>
            <p:cNvSpPr txBox="1">
              <a:spLocks noChangeArrowheads="1"/>
            </p:cNvSpPr>
            <p:nvPr/>
          </p:nvSpPr>
          <p:spPr bwMode="auto">
            <a:xfrm>
              <a:off x="5646742" y="2669109"/>
              <a:ext cx="26670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8000"/>
                  </a:solidFill>
                  <a:effectLst>
                    <a:glow rad="101600">
                      <a:srgbClr val="000000">
                        <a:alpha val="75000"/>
                      </a:srgbClr>
                    </a:glow>
                  </a:effectLst>
                  <a:latin typeface="Arial" pitchFamily="-112" charset="0"/>
                  <a:ea typeface="ＭＳ Ｐゴシック"/>
                </a:rPr>
                <a:t>Jerusalem</a:t>
              </a:r>
            </a:p>
          </p:txBody>
        </p:sp>
      </p:grpSp>
      <p:grpSp>
        <p:nvGrpSpPr>
          <p:cNvPr id="2" name="Group 1">
            <a:extLst>
              <a:ext uri="{FF2B5EF4-FFF2-40B4-BE49-F238E27FC236}">
                <a16:creationId xmlns:a16="http://schemas.microsoft.com/office/drawing/2014/main" id="{BAFFEF98-96BD-47E9-9FE5-41E1EF1C1490}"/>
              </a:ext>
            </a:extLst>
          </p:cNvPr>
          <p:cNvGrpSpPr/>
          <p:nvPr/>
        </p:nvGrpSpPr>
        <p:grpSpPr>
          <a:xfrm>
            <a:off x="20630" y="23310"/>
            <a:ext cx="4429133" cy="6882086"/>
            <a:chOff x="90482" y="0"/>
            <a:chExt cx="4429133" cy="6882086"/>
          </a:xfrm>
        </p:grpSpPr>
        <p:pic>
          <p:nvPicPr>
            <p:cNvPr id="6146" name="Picture 2">
              <a:extLst>
                <a:ext uri="{FF2B5EF4-FFF2-40B4-BE49-F238E27FC236}">
                  <a16:creationId xmlns:a16="http://schemas.microsoft.com/office/drawing/2014/main" id="{EB197B9A-2076-46D4-A6AE-7C775C4E21B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90482" y="0"/>
              <a:ext cx="4429133" cy="688208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
              <a:extLst>
                <a:ext uri="{FF2B5EF4-FFF2-40B4-BE49-F238E27FC236}">
                  <a16:creationId xmlns:a16="http://schemas.microsoft.com/office/drawing/2014/main" id="{4A87DD30-6DB2-45DD-B862-49ED719B3762}"/>
                </a:ext>
              </a:extLst>
            </p:cNvPr>
            <p:cNvSpPr txBox="1">
              <a:spLocks noChangeArrowheads="1"/>
            </p:cNvSpPr>
            <p:nvPr/>
          </p:nvSpPr>
          <p:spPr bwMode="auto">
            <a:xfrm>
              <a:off x="310448" y="5841670"/>
              <a:ext cx="3684036"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00"/>
                  </a:solidFill>
                  <a:effectLst>
                    <a:glow rad="127000">
                      <a:schemeClr val="tx1"/>
                    </a:glow>
                  </a:effectLst>
                  <a:latin typeface="Arial" charset="0"/>
                  <a:ea typeface="ＭＳ Ｐゴシック" charset="0"/>
                  <a:cs typeface="ＭＳ Ｐゴシック" charset="0"/>
                </a:rPr>
                <a:t>1 Kings 12</a:t>
              </a:r>
            </a:p>
          </p:txBody>
        </p:sp>
      </p:grpSp>
      <p:sp>
        <p:nvSpPr>
          <p:cNvPr id="17" name="Rectangle 2">
            <a:extLst>
              <a:ext uri="{FF2B5EF4-FFF2-40B4-BE49-F238E27FC236}">
                <a16:creationId xmlns:a16="http://schemas.microsoft.com/office/drawing/2014/main" id="{204B1CCB-A1F2-44B6-8604-DC10ED0EAE6A}"/>
              </a:ext>
            </a:extLst>
          </p:cNvPr>
          <p:cNvSpPr txBox="1">
            <a:spLocks noChangeArrowheads="1"/>
          </p:cNvSpPr>
          <p:nvPr/>
        </p:nvSpPr>
        <p:spPr bwMode="auto">
          <a:xfrm>
            <a:off x="5369482" y="5686424"/>
            <a:ext cx="3684036"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00"/>
                </a:solidFill>
                <a:effectLst>
                  <a:glow rad="127000">
                    <a:schemeClr val="tx1"/>
                  </a:glow>
                </a:effectLst>
                <a:latin typeface="Arial" charset="0"/>
                <a:ea typeface="ＭＳ Ｐゴシック" charset="0"/>
                <a:cs typeface="ＭＳ Ｐゴシック" charset="0"/>
              </a:rPr>
              <a:t>During Roman Empire</a:t>
            </a:r>
          </a:p>
        </p:txBody>
      </p:sp>
      <p:cxnSp>
        <p:nvCxnSpPr>
          <p:cNvPr id="7" name="Straight Arrow Connector 6">
            <a:extLst>
              <a:ext uri="{FF2B5EF4-FFF2-40B4-BE49-F238E27FC236}">
                <a16:creationId xmlns:a16="http://schemas.microsoft.com/office/drawing/2014/main" id="{94477103-43A9-45AD-8E5D-7648C79F905C}"/>
              </a:ext>
            </a:extLst>
          </p:cNvPr>
          <p:cNvCxnSpPr>
            <a:cxnSpLocks/>
          </p:cNvCxnSpPr>
          <p:nvPr/>
        </p:nvCxnSpPr>
        <p:spPr>
          <a:xfrm flipH="1">
            <a:off x="3771900" y="2247900"/>
            <a:ext cx="2857500" cy="0"/>
          </a:xfrm>
          <a:prstGeom prst="straightConnector1">
            <a:avLst/>
          </a:pr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BCACD4C-01B2-46AB-A2B6-C0C7AE0D1ED5}"/>
              </a:ext>
            </a:extLst>
          </p:cNvPr>
          <p:cNvCxnSpPr>
            <a:cxnSpLocks/>
          </p:cNvCxnSpPr>
          <p:nvPr/>
        </p:nvCxnSpPr>
        <p:spPr>
          <a:xfrm flipH="1">
            <a:off x="2190751" y="3866692"/>
            <a:ext cx="4438649" cy="1029158"/>
          </a:xfrm>
          <a:prstGeom prst="straightConnector1">
            <a:avLst/>
          </a:prstGeom>
          <a:ln w="762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32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F42406B-EC31-4050-A0DA-B31209552B0A}"/>
              </a:ext>
            </a:extLst>
          </p:cNvPr>
          <p:cNvSpPr/>
          <p:nvPr/>
        </p:nvSpPr>
        <p:spPr>
          <a:xfrm>
            <a:off x="6059786" y="4272848"/>
            <a:ext cx="584829" cy="603343"/>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E8E816E-2DD6-4926-ADD7-36AE2058C5BC}"/>
              </a:ext>
            </a:extLst>
          </p:cNvPr>
          <p:cNvSpPr/>
          <p:nvPr/>
        </p:nvSpPr>
        <p:spPr>
          <a:xfrm>
            <a:off x="5490800" y="3705725"/>
            <a:ext cx="584829" cy="120668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2B9FD0D-9DA2-4ACD-B324-F0439882DEA2}"/>
              </a:ext>
            </a:extLst>
          </p:cNvPr>
          <p:cNvSpPr/>
          <p:nvPr/>
        </p:nvSpPr>
        <p:spPr>
          <a:xfrm>
            <a:off x="5053668" y="3943527"/>
            <a:ext cx="372559" cy="9688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01EE04-B432-436C-8E10-83242C538937}"/>
              </a:ext>
            </a:extLst>
          </p:cNvPr>
          <p:cNvSpPr/>
          <p:nvPr/>
        </p:nvSpPr>
        <p:spPr>
          <a:xfrm>
            <a:off x="4572000" y="3951281"/>
            <a:ext cx="481669" cy="80873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51D37AD-9856-4B59-BA09-D4633E673B41}"/>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565" y="3461479"/>
            <a:ext cx="9145015" cy="1567717"/>
          </a:xfrm>
          <a:prstGeom prst="rect">
            <a:avLst/>
          </a:prstGeom>
        </p:spPr>
      </p:pic>
      <p:sp>
        <p:nvSpPr>
          <p:cNvPr id="3" name="Text Box 7">
            <a:extLst>
              <a:ext uri="{FF2B5EF4-FFF2-40B4-BE49-F238E27FC236}">
                <a16:creationId xmlns:a16="http://schemas.microsoft.com/office/drawing/2014/main" id="{BFB4F039-C0C2-40DF-9D7D-B98B1BCD7CB6}"/>
              </a:ext>
            </a:extLst>
          </p:cNvPr>
          <p:cNvSpPr txBox="1">
            <a:spLocks noChangeArrowheads="1"/>
          </p:cNvSpPr>
          <p:nvPr/>
        </p:nvSpPr>
        <p:spPr bwMode="auto">
          <a:xfrm rot="-2700000">
            <a:off x="4377279" y="3255634"/>
            <a:ext cx="107593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6600"/>
                </a:solidFill>
              </a:rPr>
              <a:t>S • D • S</a:t>
            </a:r>
          </a:p>
        </p:txBody>
      </p:sp>
      <p:sp>
        <p:nvSpPr>
          <p:cNvPr id="4" name="Text Box 7">
            <a:extLst>
              <a:ext uri="{FF2B5EF4-FFF2-40B4-BE49-F238E27FC236}">
                <a16:creationId xmlns:a16="http://schemas.microsoft.com/office/drawing/2014/main" id="{A8CFA019-F678-4954-990E-2804E90F59EB}"/>
              </a:ext>
            </a:extLst>
          </p:cNvPr>
          <p:cNvSpPr txBox="1">
            <a:spLocks noChangeArrowheads="1"/>
          </p:cNvSpPr>
          <p:nvPr/>
        </p:nvSpPr>
        <p:spPr bwMode="auto">
          <a:xfrm rot="-2700000">
            <a:off x="4969401" y="3117349"/>
            <a:ext cx="146706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00FF"/>
                </a:solidFill>
              </a:rPr>
              <a:t>J (R)  &amp; I (J)</a:t>
            </a:r>
          </a:p>
        </p:txBody>
      </p:sp>
      <p:sp>
        <p:nvSpPr>
          <p:cNvPr id="5" name="Text Box 11">
            <a:extLst>
              <a:ext uri="{FF2B5EF4-FFF2-40B4-BE49-F238E27FC236}">
                <a16:creationId xmlns:a16="http://schemas.microsoft.com/office/drawing/2014/main" id="{8D84FF9D-E568-4658-8B2F-5BA98D5D1166}"/>
              </a:ext>
            </a:extLst>
          </p:cNvPr>
          <p:cNvSpPr txBox="1">
            <a:spLocks noChangeArrowheads="1"/>
          </p:cNvSpPr>
          <p:nvPr/>
        </p:nvSpPr>
        <p:spPr bwMode="auto">
          <a:xfrm rot="18900000">
            <a:off x="2673892" y="5464360"/>
            <a:ext cx="2609602" cy="430887"/>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US" sz="2200" b="1" dirty="0">
                <a:solidFill>
                  <a:srgbClr val="006600"/>
                </a:solidFill>
                <a:effectLst/>
                <a:latin typeface="Arial" charset="0"/>
              </a:rPr>
              <a:t>United Kingdom</a:t>
            </a:r>
          </a:p>
        </p:txBody>
      </p:sp>
      <p:sp>
        <p:nvSpPr>
          <p:cNvPr id="6" name="Text Box 11">
            <a:extLst>
              <a:ext uri="{FF2B5EF4-FFF2-40B4-BE49-F238E27FC236}">
                <a16:creationId xmlns:a16="http://schemas.microsoft.com/office/drawing/2014/main" id="{816D964B-5600-4EB3-8970-54B4AB2884B4}"/>
              </a:ext>
            </a:extLst>
          </p:cNvPr>
          <p:cNvSpPr txBox="1">
            <a:spLocks noChangeArrowheads="1"/>
          </p:cNvSpPr>
          <p:nvPr/>
        </p:nvSpPr>
        <p:spPr bwMode="auto">
          <a:xfrm rot="18900000">
            <a:off x="3170213" y="5472114"/>
            <a:ext cx="2609602" cy="430887"/>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US" sz="2200" b="1" dirty="0">
                <a:solidFill>
                  <a:srgbClr val="0000FF"/>
                </a:solidFill>
                <a:effectLst/>
                <a:latin typeface="Arial" charset="0"/>
              </a:rPr>
              <a:t>Divided Kingdom</a:t>
            </a:r>
          </a:p>
        </p:txBody>
      </p:sp>
      <p:sp>
        <p:nvSpPr>
          <p:cNvPr id="10" name="Text Box 7">
            <a:extLst>
              <a:ext uri="{FF2B5EF4-FFF2-40B4-BE49-F238E27FC236}">
                <a16:creationId xmlns:a16="http://schemas.microsoft.com/office/drawing/2014/main" id="{6AC35D17-F5B6-48B0-9FF3-6108BB041DDC}"/>
              </a:ext>
            </a:extLst>
          </p:cNvPr>
          <p:cNvSpPr txBox="1">
            <a:spLocks noChangeArrowheads="1"/>
          </p:cNvSpPr>
          <p:nvPr/>
        </p:nvSpPr>
        <p:spPr bwMode="auto">
          <a:xfrm rot="-2700000">
            <a:off x="5684144" y="3014842"/>
            <a:ext cx="150574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t>J (B) &amp; I (A)</a:t>
            </a:r>
          </a:p>
        </p:txBody>
      </p:sp>
      <p:sp>
        <p:nvSpPr>
          <p:cNvPr id="13" name="Text Box 52">
            <a:extLst>
              <a:ext uri="{FF2B5EF4-FFF2-40B4-BE49-F238E27FC236}">
                <a16:creationId xmlns:a16="http://schemas.microsoft.com/office/drawing/2014/main" id="{AE1144A2-2960-4778-BEDB-295F12C0979C}"/>
              </a:ext>
            </a:extLst>
          </p:cNvPr>
          <p:cNvSpPr txBox="1">
            <a:spLocks noChangeArrowheads="1"/>
          </p:cNvSpPr>
          <p:nvPr/>
        </p:nvSpPr>
        <p:spPr bwMode="auto">
          <a:xfrm>
            <a:off x="4667648" y="6500235"/>
            <a:ext cx="4572000"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1600" b="1" dirty="0">
                <a:effectLst/>
                <a:cs typeface="Arial" charset="0"/>
              </a:rPr>
              <a:t>Max Anders, Dallas Theological Seminary</a:t>
            </a:r>
          </a:p>
        </p:txBody>
      </p:sp>
      <p:sp>
        <p:nvSpPr>
          <p:cNvPr id="14" name="Text Box 52">
            <a:extLst>
              <a:ext uri="{FF2B5EF4-FFF2-40B4-BE49-F238E27FC236}">
                <a16:creationId xmlns:a16="http://schemas.microsoft.com/office/drawing/2014/main" id="{F2920EDB-022D-458A-8FF2-B1B3CDB099E4}"/>
              </a:ext>
            </a:extLst>
          </p:cNvPr>
          <p:cNvSpPr txBox="1">
            <a:spLocks noChangeArrowheads="1"/>
          </p:cNvSpPr>
          <p:nvPr/>
        </p:nvSpPr>
        <p:spPr bwMode="auto">
          <a:xfrm>
            <a:off x="333115" y="221138"/>
            <a:ext cx="3435891"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algn="ctr"/>
            <a:r>
              <a:rPr lang="en-US" sz="4000" b="1" dirty="0">
                <a:effectLst/>
                <a:cs typeface="Arial" charset="0"/>
              </a:rPr>
              <a:t>Timeline of History</a:t>
            </a:r>
          </a:p>
        </p:txBody>
      </p:sp>
      <p:sp>
        <p:nvSpPr>
          <p:cNvPr id="16" name="Text Box 7">
            <a:extLst>
              <a:ext uri="{FF2B5EF4-FFF2-40B4-BE49-F238E27FC236}">
                <a16:creationId xmlns:a16="http://schemas.microsoft.com/office/drawing/2014/main" id="{4BAEA859-60A4-4867-AFCA-776F0FE73F74}"/>
              </a:ext>
            </a:extLst>
          </p:cNvPr>
          <p:cNvSpPr txBox="1">
            <a:spLocks noChangeArrowheads="1"/>
          </p:cNvSpPr>
          <p:nvPr/>
        </p:nvSpPr>
        <p:spPr bwMode="auto">
          <a:xfrm rot="-2700000">
            <a:off x="6162573" y="3511531"/>
            <a:ext cx="10631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eaLnBrk="1" hangingPunct="1"/>
            <a:r>
              <a:rPr lang="en-US" sz="1800" b="1" dirty="0">
                <a:solidFill>
                  <a:srgbClr val="006600"/>
                </a:solidFill>
              </a:rPr>
              <a:t>Z • E • N</a:t>
            </a:r>
          </a:p>
        </p:txBody>
      </p:sp>
      <p:sp>
        <p:nvSpPr>
          <p:cNvPr id="17" name="Text Box 11">
            <a:extLst>
              <a:ext uri="{FF2B5EF4-FFF2-40B4-BE49-F238E27FC236}">
                <a16:creationId xmlns:a16="http://schemas.microsoft.com/office/drawing/2014/main" id="{E28F4306-6627-4BC6-BC42-C070CF097213}"/>
              </a:ext>
            </a:extLst>
          </p:cNvPr>
          <p:cNvSpPr txBox="1">
            <a:spLocks noChangeArrowheads="1"/>
          </p:cNvSpPr>
          <p:nvPr/>
        </p:nvSpPr>
        <p:spPr bwMode="auto">
          <a:xfrm rot="18900000">
            <a:off x="4325959" y="5477748"/>
            <a:ext cx="2609602" cy="430887"/>
          </a:xfrm>
          <a:prstGeom prst="rect">
            <a:avLst/>
          </a:prstGeom>
          <a:noFill/>
          <a:ln w="12700" cap="sq">
            <a:noFill/>
            <a:miter lim="800000"/>
            <a:headEnd type="none" w="sm" len="sm"/>
            <a:tailEnd type="none" w="sm" len="sm"/>
          </a:ln>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defRPr/>
            </a:pPr>
            <a:r>
              <a:rPr lang="en-US" sz="2200" b="1" dirty="0">
                <a:solidFill>
                  <a:srgbClr val="006600"/>
                </a:solidFill>
                <a:effectLst/>
                <a:latin typeface="Arial" charset="0"/>
              </a:rPr>
              <a:t>Restoration</a:t>
            </a:r>
          </a:p>
        </p:txBody>
      </p:sp>
    </p:spTree>
    <p:extLst>
      <p:ext uri="{BB962C8B-B14F-4D97-AF65-F5344CB8AC3E}">
        <p14:creationId xmlns:p14="http://schemas.microsoft.com/office/powerpoint/2010/main" val="192657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1" nodeType="clickEffect">
                                  <p:stCondLst>
                                    <p:cond delay="0"/>
                                  </p:stCondLst>
                                  <p:childTnLst>
                                    <p:animEffect transition="out" filter="fade">
                                      <p:cBhvr>
                                        <p:cTn id="44" dur="500"/>
                                        <p:tgtEl>
                                          <p:spTgt spid="9"/>
                                        </p:tgtEl>
                                      </p:cBhvr>
                                    </p:animEffect>
                                    <p:set>
                                      <p:cBhvr>
                                        <p:cTn id="45" dur="1" fill="hold">
                                          <p:stCondLst>
                                            <p:cond delay="499"/>
                                          </p:stCondLst>
                                        </p:cTn>
                                        <p:tgtEl>
                                          <p:spTgt spid="9"/>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9" grpId="0" animBg="1"/>
      <p:bldP spid="9" grpId="1" animBg="1"/>
      <p:bldP spid="8" grpId="0" animBg="1"/>
      <p:bldP spid="8" grpId="1" animBg="1"/>
      <p:bldP spid="7" grpId="0" animBg="1"/>
      <p:bldP spid="7" grpId="1" animBg="1"/>
      <p:bldP spid="3" grpId="0"/>
      <p:bldP spid="4" grpId="0"/>
      <p:bldP spid="5" grpId="0"/>
      <p:bldP spid="6" grpId="0"/>
      <p:bldP spid="10"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Maps and Charts of Israel">
            <a:extLst>
              <a:ext uri="{FF2B5EF4-FFF2-40B4-BE49-F238E27FC236}">
                <a16:creationId xmlns:a16="http://schemas.microsoft.com/office/drawing/2014/main" id="{E900B783-BB6E-4111-B10D-D665417BE6D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48200" y="0"/>
            <a:ext cx="449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reeform 5">
            <a:extLst>
              <a:ext uri="{FF2B5EF4-FFF2-40B4-BE49-F238E27FC236}">
                <a16:creationId xmlns:a16="http://schemas.microsoft.com/office/drawing/2014/main" id="{2DF8E183-3E16-4B1C-B7E1-82ABE2910C3F}"/>
              </a:ext>
            </a:extLst>
          </p:cNvPr>
          <p:cNvSpPr>
            <a:spLocks/>
          </p:cNvSpPr>
          <p:nvPr/>
        </p:nvSpPr>
        <p:spPr bwMode="auto">
          <a:xfrm>
            <a:off x="6384927" y="2635252"/>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9" name="Freeform 9">
            <a:extLst>
              <a:ext uri="{FF2B5EF4-FFF2-40B4-BE49-F238E27FC236}">
                <a16:creationId xmlns:a16="http://schemas.microsoft.com/office/drawing/2014/main" id="{45AAA4AC-028A-4D67-8986-4548E2567057}"/>
              </a:ext>
            </a:extLst>
          </p:cNvPr>
          <p:cNvSpPr>
            <a:spLocks/>
          </p:cNvSpPr>
          <p:nvPr/>
        </p:nvSpPr>
        <p:spPr bwMode="auto">
          <a:xfrm>
            <a:off x="7015179"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9999"/>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0" name="Text Box 10">
            <a:extLst>
              <a:ext uri="{FF2B5EF4-FFF2-40B4-BE49-F238E27FC236}">
                <a16:creationId xmlns:a16="http://schemas.microsoft.com/office/drawing/2014/main" id="{76221DF0-CA2F-4921-A11A-495977696D8E}"/>
              </a:ext>
            </a:extLst>
          </p:cNvPr>
          <p:cNvSpPr txBox="1">
            <a:spLocks noChangeArrowheads="1"/>
          </p:cNvSpPr>
          <p:nvPr/>
        </p:nvSpPr>
        <p:spPr bwMode="auto">
          <a:xfrm>
            <a:off x="5707307" y="1695906"/>
            <a:ext cx="18288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00FF"/>
                </a:solidFill>
                <a:effectLst>
                  <a:glow rad="101600">
                    <a:srgbClr val="000000">
                      <a:alpha val="75000"/>
                    </a:srgbClr>
                  </a:glow>
                </a:effectLst>
                <a:latin typeface="Arial" pitchFamily="-112" charset="0"/>
                <a:ea typeface="ＭＳ Ｐゴシック"/>
              </a:rPr>
              <a:t>Samaria</a:t>
            </a:r>
          </a:p>
        </p:txBody>
      </p:sp>
      <p:grpSp>
        <p:nvGrpSpPr>
          <p:cNvPr id="13" name="Group 12">
            <a:extLst>
              <a:ext uri="{FF2B5EF4-FFF2-40B4-BE49-F238E27FC236}">
                <a16:creationId xmlns:a16="http://schemas.microsoft.com/office/drawing/2014/main" id="{D3F9E9B8-24C6-4B3F-ACE4-EDB20CCF4BC8}"/>
              </a:ext>
            </a:extLst>
          </p:cNvPr>
          <p:cNvGrpSpPr/>
          <p:nvPr/>
        </p:nvGrpSpPr>
        <p:grpSpPr>
          <a:xfrm>
            <a:off x="6061871" y="2998791"/>
            <a:ext cx="2667000" cy="1026041"/>
            <a:chOff x="6061871" y="2998791"/>
            <a:chExt cx="2667000" cy="1026041"/>
          </a:xfrm>
        </p:grpSpPr>
        <p:sp>
          <p:nvSpPr>
            <p:cNvPr id="8" name="Freeform 8">
              <a:extLst>
                <a:ext uri="{FF2B5EF4-FFF2-40B4-BE49-F238E27FC236}">
                  <a16:creationId xmlns:a16="http://schemas.microsoft.com/office/drawing/2014/main" id="{9CC0B067-B8A7-47AA-8F33-0F40DA94A681}"/>
                </a:ext>
              </a:extLst>
            </p:cNvPr>
            <p:cNvSpPr>
              <a:spLocks/>
            </p:cNvSpPr>
            <p:nvPr/>
          </p:nvSpPr>
          <p:spPr bwMode="auto">
            <a:xfrm>
              <a:off x="7856550" y="2998791"/>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1" name="Text Box 11">
              <a:extLst>
                <a:ext uri="{FF2B5EF4-FFF2-40B4-BE49-F238E27FC236}">
                  <a16:creationId xmlns:a16="http://schemas.microsoft.com/office/drawing/2014/main" id="{0873A871-98C0-4633-933C-FC46C17DBDB6}"/>
                </a:ext>
              </a:extLst>
            </p:cNvPr>
            <p:cNvSpPr txBox="1">
              <a:spLocks noChangeArrowheads="1"/>
            </p:cNvSpPr>
            <p:nvPr/>
          </p:nvSpPr>
          <p:spPr bwMode="auto">
            <a:xfrm>
              <a:off x="6061871" y="3434740"/>
              <a:ext cx="26670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8000"/>
                  </a:solidFill>
                  <a:effectLst>
                    <a:glow rad="101600">
                      <a:srgbClr val="000000">
                        <a:alpha val="75000"/>
                      </a:srgbClr>
                    </a:glow>
                  </a:effectLst>
                  <a:latin typeface="Arial" pitchFamily="-112" charset="0"/>
                  <a:ea typeface="ＭＳ Ｐゴシック"/>
                </a:rPr>
                <a:t>Jerusalem</a:t>
              </a:r>
            </a:p>
          </p:txBody>
        </p:sp>
      </p:grpSp>
      <p:sp>
        <p:nvSpPr>
          <p:cNvPr id="14" name="TextBox 13">
            <a:extLst>
              <a:ext uri="{FF2B5EF4-FFF2-40B4-BE49-F238E27FC236}">
                <a16:creationId xmlns:a16="http://schemas.microsoft.com/office/drawing/2014/main" id="{19ACB746-736E-443A-815A-F4EEB88D3230}"/>
              </a:ext>
            </a:extLst>
          </p:cNvPr>
          <p:cNvSpPr txBox="1"/>
          <p:nvPr/>
        </p:nvSpPr>
        <p:spPr>
          <a:xfrm>
            <a:off x="300704" y="388483"/>
            <a:ext cx="4116527" cy="2677656"/>
          </a:xfrm>
          <a:prstGeom prst="rect">
            <a:avLst/>
          </a:prstGeom>
          <a:noFill/>
        </p:spPr>
        <p:txBody>
          <a:bodyPr wrap="square">
            <a:spAutoFit/>
          </a:bodyPr>
          <a:lstStyle/>
          <a:p>
            <a:pPr algn="l"/>
            <a:r>
              <a:rPr lang="en-US" sz="2800" b="1" i="0" baseline="30000" dirty="0">
                <a:solidFill>
                  <a:srgbClr val="FFFF00"/>
                </a:solidFill>
                <a:effectLst/>
                <a:latin typeface="Arial" panose="020B0604020202020204" pitchFamily="34" charset="0"/>
                <a:cs typeface="Arial" panose="020B0604020202020204" pitchFamily="34" charset="0"/>
              </a:rPr>
              <a:t>3 </a:t>
            </a:r>
            <a:r>
              <a:rPr lang="en-US" sz="2800" b="1" i="0" dirty="0">
                <a:solidFill>
                  <a:srgbClr val="FFFF00"/>
                </a:solidFill>
                <a:effectLst/>
                <a:latin typeface="Arial" panose="020B0604020202020204" pitchFamily="34" charset="0"/>
                <a:cs typeface="Arial" panose="020B0604020202020204" pitchFamily="34" charset="0"/>
              </a:rPr>
              <a:t>So he left Judea and returned to Galilee.</a:t>
            </a:r>
          </a:p>
          <a:p>
            <a:pPr algn="l"/>
            <a:r>
              <a:rPr lang="en-US" sz="2800" b="1" i="0" baseline="30000" dirty="0">
                <a:solidFill>
                  <a:srgbClr val="FFFF00"/>
                </a:solidFill>
                <a:effectLst/>
                <a:latin typeface="Arial" panose="020B0604020202020204" pitchFamily="34" charset="0"/>
                <a:cs typeface="Arial" panose="020B0604020202020204" pitchFamily="34" charset="0"/>
              </a:rPr>
              <a:t>4 </a:t>
            </a:r>
            <a:r>
              <a:rPr lang="en-US" sz="2800" b="1" i="0" dirty="0">
                <a:solidFill>
                  <a:srgbClr val="FFFF00"/>
                </a:solidFill>
                <a:effectLst/>
                <a:latin typeface="Arial" panose="020B0604020202020204" pitchFamily="34" charset="0"/>
                <a:cs typeface="Arial" panose="020B0604020202020204" pitchFamily="34" charset="0"/>
              </a:rPr>
              <a:t>He had to go through Samaria on the way.</a:t>
            </a:r>
          </a:p>
          <a:p>
            <a:pPr algn="l"/>
            <a:endParaRPr lang="en-US" sz="2800" dirty="0">
              <a:solidFill>
                <a:srgbClr val="FFFF00"/>
              </a:solidFill>
              <a:latin typeface="Helvetica Neue"/>
            </a:endParaRPr>
          </a:p>
          <a:p>
            <a:pPr algn="r"/>
            <a:r>
              <a:rPr lang="en-US" sz="2800" dirty="0">
                <a:solidFill>
                  <a:srgbClr val="FFFF00"/>
                </a:solidFill>
                <a:latin typeface="Helvetica Neue"/>
              </a:rPr>
              <a:t>—John 4:3-4 (NLT)</a:t>
            </a:r>
            <a:endParaRPr lang="en-US" sz="2800" b="0" i="0" dirty="0">
              <a:solidFill>
                <a:srgbClr val="FFFF00"/>
              </a:solidFill>
              <a:effectLst/>
              <a:latin typeface="Helvetica Neue"/>
            </a:endParaRPr>
          </a:p>
        </p:txBody>
      </p:sp>
      <p:cxnSp>
        <p:nvCxnSpPr>
          <p:cNvPr id="7" name="Straight Arrow Connector 6">
            <a:extLst>
              <a:ext uri="{FF2B5EF4-FFF2-40B4-BE49-F238E27FC236}">
                <a16:creationId xmlns:a16="http://schemas.microsoft.com/office/drawing/2014/main" id="{C1BE3DCB-786F-4C92-8B2F-93D06F20AE8C}"/>
              </a:ext>
            </a:extLst>
          </p:cNvPr>
          <p:cNvCxnSpPr>
            <a:cxnSpLocks/>
          </p:cNvCxnSpPr>
          <p:nvPr/>
        </p:nvCxnSpPr>
        <p:spPr>
          <a:xfrm flipV="1">
            <a:off x="7975612" y="1511867"/>
            <a:ext cx="0" cy="137570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92B7745-ED23-4B5E-9A43-DCF4587CD1D9}"/>
              </a:ext>
            </a:extLst>
          </p:cNvPr>
          <p:cNvSpPr/>
          <p:nvPr/>
        </p:nvSpPr>
        <p:spPr>
          <a:xfrm>
            <a:off x="7802586" y="735389"/>
            <a:ext cx="649274" cy="689810"/>
          </a:xfrm>
          <a:prstGeom prst="ellipse">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F388B4E4-89C8-4FE3-A65F-491CBC554765}"/>
              </a:ext>
            </a:extLst>
          </p:cNvPr>
          <p:cNvGrpSpPr/>
          <p:nvPr/>
        </p:nvGrpSpPr>
        <p:grpSpPr>
          <a:xfrm>
            <a:off x="8065660" y="1425199"/>
            <a:ext cx="677896" cy="1573592"/>
            <a:chOff x="8065660" y="1425199"/>
            <a:chExt cx="677896" cy="1573592"/>
          </a:xfrm>
        </p:grpSpPr>
        <p:cxnSp>
          <p:nvCxnSpPr>
            <p:cNvPr id="31" name="Straight Arrow Connector 30">
              <a:extLst>
                <a:ext uri="{FF2B5EF4-FFF2-40B4-BE49-F238E27FC236}">
                  <a16:creationId xmlns:a16="http://schemas.microsoft.com/office/drawing/2014/main" id="{6A7FF367-1B84-466F-A506-2B59A5AC5052}"/>
                </a:ext>
              </a:extLst>
            </p:cNvPr>
            <p:cNvCxnSpPr>
              <a:cxnSpLocks/>
            </p:cNvCxnSpPr>
            <p:nvPr/>
          </p:nvCxnSpPr>
          <p:spPr>
            <a:xfrm flipH="1" flipV="1">
              <a:off x="8313354" y="1425199"/>
              <a:ext cx="415518" cy="1210054"/>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316332A-36A9-4F41-85DD-907AB3CBBB99}"/>
                </a:ext>
              </a:extLst>
            </p:cNvPr>
            <p:cNvCxnSpPr>
              <a:cxnSpLocks/>
            </p:cNvCxnSpPr>
            <p:nvPr/>
          </p:nvCxnSpPr>
          <p:spPr>
            <a:xfrm flipV="1">
              <a:off x="8065660" y="2635251"/>
              <a:ext cx="677896" cy="363540"/>
            </a:xfrm>
            <a:prstGeom prst="straightConnector1">
              <a:avLst/>
            </a:prstGeom>
            <a:ln w="57150">
              <a:solidFill>
                <a:srgbClr val="FFFF00"/>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875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Maps and Charts of Israel">
            <a:extLst>
              <a:ext uri="{FF2B5EF4-FFF2-40B4-BE49-F238E27FC236}">
                <a16:creationId xmlns:a16="http://schemas.microsoft.com/office/drawing/2014/main" id="{E900B783-BB6E-4111-B10D-D665417BE6D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8200" y="-1"/>
            <a:ext cx="4495800" cy="4478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Freeform 5">
            <a:extLst>
              <a:ext uri="{FF2B5EF4-FFF2-40B4-BE49-F238E27FC236}">
                <a16:creationId xmlns:a16="http://schemas.microsoft.com/office/drawing/2014/main" id="{2DF8E183-3E16-4B1C-B7E1-82ABE2910C3F}"/>
              </a:ext>
            </a:extLst>
          </p:cNvPr>
          <p:cNvSpPr>
            <a:spLocks/>
          </p:cNvSpPr>
          <p:nvPr/>
        </p:nvSpPr>
        <p:spPr bwMode="auto">
          <a:xfrm>
            <a:off x="6384927" y="2635252"/>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9" name="Freeform 9">
            <a:extLst>
              <a:ext uri="{FF2B5EF4-FFF2-40B4-BE49-F238E27FC236}">
                <a16:creationId xmlns:a16="http://schemas.microsoft.com/office/drawing/2014/main" id="{45AAA4AC-028A-4D67-8986-4548E2567057}"/>
              </a:ext>
            </a:extLst>
          </p:cNvPr>
          <p:cNvSpPr>
            <a:spLocks/>
          </p:cNvSpPr>
          <p:nvPr/>
        </p:nvSpPr>
        <p:spPr bwMode="auto">
          <a:xfrm>
            <a:off x="7015179"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9999"/>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0" name="Text Box 10">
            <a:extLst>
              <a:ext uri="{FF2B5EF4-FFF2-40B4-BE49-F238E27FC236}">
                <a16:creationId xmlns:a16="http://schemas.microsoft.com/office/drawing/2014/main" id="{76221DF0-CA2F-4921-A11A-495977696D8E}"/>
              </a:ext>
            </a:extLst>
          </p:cNvPr>
          <p:cNvSpPr txBox="1">
            <a:spLocks noChangeArrowheads="1"/>
          </p:cNvSpPr>
          <p:nvPr/>
        </p:nvSpPr>
        <p:spPr bwMode="auto">
          <a:xfrm>
            <a:off x="5707307" y="1695906"/>
            <a:ext cx="18288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00FF"/>
                </a:solidFill>
                <a:effectLst>
                  <a:glow rad="101600">
                    <a:srgbClr val="000000">
                      <a:alpha val="75000"/>
                    </a:srgbClr>
                  </a:glow>
                </a:effectLst>
                <a:latin typeface="Arial" pitchFamily="-112" charset="0"/>
                <a:ea typeface="ＭＳ Ｐゴシック"/>
              </a:rPr>
              <a:t>Samaria</a:t>
            </a:r>
          </a:p>
        </p:txBody>
      </p:sp>
      <p:sp>
        <p:nvSpPr>
          <p:cNvPr id="8" name="Freeform 8">
            <a:extLst>
              <a:ext uri="{FF2B5EF4-FFF2-40B4-BE49-F238E27FC236}">
                <a16:creationId xmlns:a16="http://schemas.microsoft.com/office/drawing/2014/main" id="{9CC0B067-B8A7-47AA-8F33-0F40DA94A681}"/>
              </a:ext>
            </a:extLst>
          </p:cNvPr>
          <p:cNvSpPr>
            <a:spLocks/>
          </p:cNvSpPr>
          <p:nvPr/>
        </p:nvSpPr>
        <p:spPr bwMode="auto">
          <a:xfrm>
            <a:off x="7196153" y="2236792"/>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00FF"/>
          </a:solidFill>
          <a:ln w="9525">
            <a:solidFill>
              <a:srgbClr val="FF00FF"/>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00"/>
              </a:solidFill>
              <a:effectLst/>
              <a:uLnTx/>
              <a:uFillTx/>
              <a:latin typeface="Times New Roman" charset="0"/>
              <a:ea typeface="ＭＳ Ｐゴシック" charset="0"/>
            </a:endParaRPr>
          </a:p>
        </p:txBody>
      </p:sp>
      <p:sp>
        <p:nvSpPr>
          <p:cNvPr id="14" name="TextBox 13">
            <a:extLst>
              <a:ext uri="{FF2B5EF4-FFF2-40B4-BE49-F238E27FC236}">
                <a16:creationId xmlns:a16="http://schemas.microsoft.com/office/drawing/2014/main" id="{19ACB746-736E-443A-815A-F4EEB88D3230}"/>
              </a:ext>
            </a:extLst>
          </p:cNvPr>
          <p:cNvSpPr txBox="1"/>
          <p:nvPr/>
        </p:nvSpPr>
        <p:spPr>
          <a:xfrm>
            <a:off x="300705" y="94569"/>
            <a:ext cx="3817942" cy="6124754"/>
          </a:xfrm>
          <a:prstGeom prst="rect">
            <a:avLst/>
          </a:prstGeom>
          <a:noFill/>
        </p:spPr>
        <p:txBody>
          <a:bodyPr wrap="square">
            <a:spAutoFit/>
          </a:bodyPr>
          <a:lstStyle/>
          <a:p>
            <a:r>
              <a:rPr lang="en-US" sz="2800" b="1" baseline="30000" dirty="0">
                <a:solidFill>
                  <a:srgbClr val="FFFF00"/>
                </a:solidFill>
                <a:latin typeface="Arial" panose="020B0604020202020204" pitchFamily="34" charset="0"/>
                <a:cs typeface="Arial" panose="020B0604020202020204" pitchFamily="34" charset="0"/>
              </a:rPr>
              <a:t>25</a:t>
            </a:r>
            <a:r>
              <a:rPr lang="en-US" sz="2800" b="1" dirty="0">
                <a:solidFill>
                  <a:srgbClr val="FFFF00"/>
                </a:solidFill>
                <a:latin typeface="Arial" panose="020B0604020202020204" pitchFamily="34" charset="0"/>
                <a:cs typeface="Arial" panose="020B0604020202020204" pitchFamily="34" charset="0"/>
              </a:rPr>
              <a:t> a woman. . .  begged him to cast out the demon from her daughter.</a:t>
            </a:r>
          </a:p>
          <a:p>
            <a:endParaRPr lang="en-US" sz="2800" b="1" dirty="0">
              <a:solidFill>
                <a:srgbClr val="FFFF00"/>
              </a:solidFill>
              <a:latin typeface="Arial" panose="020B0604020202020204" pitchFamily="34" charset="0"/>
              <a:cs typeface="Arial" panose="020B0604020202020204" pitchFamily="34" charset="0"/>
            </a:endParaRPr>
          </a:p>
          <a:p>
            <a:r>
              <a:rPr lang="en-US" sz="2800" b="1" baseline="30000" dirty="0">
                <a:solidFill>
                  <a:srgbClr val="FFFF00"/>
                </a:solidFill>
                <a:latin typeface="Arial" panose="020B0604020202020204" pitchFamily="34" charset="0"/>
                <a:cs typeface="Arial" panose="020B0604020202020204" pitchFamily="34" charset="0"/>
              </a:rPr>
              <a:t>27</a:t>
            </a:r>
            <a:r>
              <a:rPr lang="en-US" sz="2800" b="1" dirty="0">
                <a:solidFill>
                  <a:srgbClr val="FFFF00"/>
                </a:solidFill>
                <a:latin typeface="Arial" panose="020B0604020202020204" pitchFamily="34" charset="0"/>
                <a:cs typeface="Arial" panose="020B0604020202020204" pitchFamily="34" charset="0"/>
              </a:rPr>
              <a:t> Jesus told her, “First I should feed the children—my own family, the Jews. It isn’t right to take food from the children and throw it to the dogs.”</a:t>
            </a:r>
          </a:p>
          <a:p>
            <a:endParaRPr lang="en-US" sz="2800" b="1" dirty="0">
              <a:solidFill>
                <a:srgbClr val="FFFF00"/>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0776BFE6-165C-40AD-9BC8-870EA6FA16B0}"/>
              </a:ext>
            </a:extLst>
          </p:cNvPr>
          <p:cNvSpPr txBox="1"/>
          <p:nvPr/>
        </p:nvSpPr>
        <p:spPr>
          <a:xfrm>
            <a:off x="4278086" y="4478265"/>
            <a:ext cx="4841303" cy="2246769"/>
          </a:xfrm>
          <a:prstGeom prst="rect">
            <a:avLst/>
          </a:prstGeom>
          <a:solidFill>
            <a:schemeClr val="tx1"/>
          </a:solidFill>
        </p:spPr>
        <p:txBody>
          <a:bodyPr wrap="square">
            <a:spAutoFit/>
          </a:bodyPr>
          <a:lstStyle/>
          <a:p>
            <a:r>
              <a:rPr lang="en-US" sz="2800" b="1" baseline="30000" dirty="0">
                <a:solidFill>
                  <a:srgbClr val="FFFF00"/>
                </a:solidFill>
                <a:latin typeface="Arial" panose="020B0604020202020204" pitchFamily="34" charset="0"/>
                <a:cs typeface="Arial" panose="020B0604020202020204" pitchFamily="34" charset="0"/>
              </a:rPr>
              <a:t>28</a:t>
            </a:r>
            <a:r>
              <a:rPr lang="en-US" sz="2800" b="1" dirty="0">
                <a:solidFill>
                  <a:srgbClr val="FFFF00"/>
                </a:solidFill>
                <a:latin typeface="Arial" panose="020B0604020202020204" pitchFamily="34" charset="0"/>
                <a:cs typeface="Arial" panose="020B0604020202020204" pitchFamily="34" charset="0"/>
              </a:rPr>
              <a:t> She replied, “That’s true, Lord, but even the dogs under the table are allowed to eat the scraps from the children’s plates.”</a:t>
            </a:r>
          </a:p>
        </p:txBody>
      </p:sp>
      <p:sp>
        <p:nvSpPr>
          <p:cNvPr id="40" name="TextBox 39">
            <a:extLst>
              <a:ext uri="{FF2B5EF4-FFF2-40B4-BE49-F238E27FC236}">
                <a16:creationId xmlns:a16="http://schemas.microsoft.com/office/drawing/2014/main" id="{B810DC0D-364F-4907-BAB7-45C2076F1142}"/>
              </a:ext>
            </a:extLst>
          </p:cNvPr>
          <p:cNvSpPr txBox="1"/>
          <p:nvPr/>
        </p:nvSpPr>
        <p:spPr>
          <a:xfrm>
            <a:off x="655525" y="6078703"/>
            <a:ext cx="3475427" cy="646331"/>
          </a:xfrm>
          <a:prstGeom prst="rect">
            <a:avLst/>
          </a:prstGeom>
          <a:solidFill>
            <a:schemeClr val="tx1"/>
          </a:solidFill>
        </p:spPr>
        <p:txBody>
          <a:bodyPr wrap="square">
            <a:spAutoFit/>
          </a:bodyPr>
          <a:lstStyle/>
          <a:p>
            <a:r>
              <a:rPr lang="en-US" sz="3600" b="1" dirty="0">
                <a:solidFill>
                  <a:srgbClr val="FFFF00"/>
                </a:solidFill>
                <a:latin typeface="Helvetica Neue"/>
              </a:rPr>
              <a:t>Mark 7:25-30</a:t>
            </a:r>
          </a:p>
        </p:txBody>
      </p:sp>
    </p:spTree>
    <p:extLst>
      <p:ext uri="{BB962C8B-B14F-4D97-AF65-F5344CB8AC3E}">
        <p14:creationId xmlns:p14="http://schemas.microsoft.com/office/powerpoint/2010/main" val="100782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Maps and Charts of Israel">
            <a:extLst>
              <a:ext uri="{FF2B5EF4-FFF2-40B4-BE49-F238E27FC236}">
                <a16:creationId xmlns:a16="http://schemas.microsoft.com/office/drawing/2014/main" id="{8475B4A7-D72A-4BAF-AC20-69C6CC8762E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648200" y="-1"/>
            <a:ext cx="4495800" cy="44782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Freeform 5">
            <a:extLst>
              <a:ext uri="{FF2B5EF4-FFF2-40B4-BE49-F238E27FC236}">
                <a16:creationId xmlns:a16="http://schemas.microsoft.com/office/drawing/2014/main" id="{3D80B8D1-376B-4E7A-9AB2-83A7CF4AF1DC}"/>
              </a:ext>
            </a:extLst>
          </p:cNvPr>
          <p:cNvSpPr>
            <a:spLocks/>
          </p:cNvSpPr>
          <p:nvPr/>
        </p:nvSpPr>
        <p:spPr bwMode="auto">
          <a:xfrm>
            <a:off x="6384927" y="2635252"/>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23" name="Freeform 9">
            <a:extLst>
              <a:ext uri="{FF2B5EF4-FFF2-40B4-BE49-F238E27FC236}">
                <a16:creationId xmlns:a16="http://schemas.microsoft.com/office/drawing/2014/main" id="{8EA5AA69-0440-4D19-B711-56F8ECCCD9CB}"/>
              </a:ext>
            </a:extLst>
          </p:cNvPr>
          <p:cNvSpPr>
            <a:spLocks/>
          </p:cNvSpPr>
          <p:nvPr/>
        </p:nvSpPr>
        <p:spPr bwMode="auto">
          <a:xfrm>
            <a:off x="7015179"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9999"/>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24" name="Text Box 10">
            <a:extLst>
              <a:ext uri="{FF2B5EF4-FFF2-40B4-BE49-F238E27FC236}">
                <a16:creationId xmlns:a16="http://schemas.microsoft.com/office/drawing/2014/main" id="{7B89ABA3-924B-4478-9B16-7A810090D21A}"/>
              </a:ext>
            </a:extLst>
          </p:cNvPr>
          <p:cNvSpPr txBox="1">
            <a:spLocks noChangeArrowheads="1"/>
          </p:cNvSpPr>
          <p:nvPr/>
        </p:nvSpPr>
        <p:spPr bwMode="auto">
          <a:xfrm>
            <a:off x="5707307" y="1695906"/>
            <a:ext cx="18288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00FF"/>
                </a:solidFill>
                <a:effectLst>
                  <a:glow rad="101600">
                    <a:srgbClr val="000000">
                      <a:alpha val="75000"/>
                    </a:srgbClr>
                  </a:glow>
                </a:effectLst>
                <a:latin typeface="Arial" pitchFamily="-112" charset="0"/>
                <a:ea typeface="ＭＳ Ｐゴシック"/>
              </a:rPr>
              <a:t>Samaria</a:t>
            </a:r>
          </a:p>
        </p:txBody>
      </p:sp>
      <p:sp>
        <p:nvSpPr>
          <p:cNvPr id="25" name="Freeform 8">
            <a:extLst>
              <a:ext uri="{FF2B5EF4-FFF2-40B4-BE49-F238E27FC236}">
                <a16:creationId xmlns:a16="http://schemas.microsoft.com/office/drawing/2014/main" id="{E8F98914-602A-4324-9524-85B0B4A73B58}"/>
              </a:ext>
            </a:extLst>
          </p:cNvPr>
          <p:cNvSpPr>
            <a:spLocks/>
          </p:cNvSpPr>
          <p:nvPr/>
        </p:nvSpPr>
        <p:spPr bwMode="auto">
          <a:xfrm>
            <a:off x="7196153" y="2236792"/>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00FF"/>
          </a:solidFill>
          <a:ln w="9525">
            <a:solidFill>
              <a:srgbClr val="FF00FF"/>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FFFF00"/>
              </a:solidFill>
              <a:effectLst/>
              <a:uLnTx/>
              <a:uFillTx/>
              <a:latin typeface="Times New Roman" charset="0"/>
              <a:ea typeface="ＭＳ Ｐゴシック" charset="0"/>
            </a:endParaRPr>
          </a:p>
        </p:txBody>
      </p:sp>
      <p:sp>
        <p:nvSpPr>
          <p:cNvPr id="5" name="Freeform 5">
            <a:extLst>
              <a:ext uri="{FF2B5EF4-FFF2-40B4-BE49-F238E27FC236}">
                <a16:creationId xmlns:a16="http://schemas.microsoft.com/office/drawing/2014/main" id="{2DF8E183-3E16-4B1C-B7E1-82ABE2910C3F}"/>
              </a:ext>
            </a:extLst>
          </p:cNvPr>
          <p:cNvSpPr>
            <a:spLocks/>
          </p:cNvSpPr>
          <p:nvPr/>
        </p:nvSpPr>
        <p:spPr bwMode="auto">
          <a:xfrm>
            <a:off x="6384927" y="2635252"/>
            <a:ext cx="2020888" cy="1936750"/>
          </a:xfrm>
          <a:custGeom>
            <a:avLst/>
            <a:gdLst>
              <a:gd name="T0" fmla="*/ 2147483647 w 1273"/>
              <a:gd name="T1" fmla="*/ 2147483647 h 1220"/>
              <a:gd name="T2" fmla="*/ 2147483647 w 1273"/>
              <a:gd name="T3" fmla="*/ 2147483647 h 1220"/>
              <a:gd name="T4" fmla="*/ 2147483647 w 1273"/>
              <a:gd name="T5" fmla="*/ 2147483647 h 1220"/>
              <a:gd name="T6" fmla="*/ 2147483647 w 1273"/>
              <a:gd name="T7" fmla="*/ 2147483647 h 1220"/>
              <a:gd name="T8" fmla="*/ 2147483647 w 1273"/>
              <a:gd name="T9" fmla="*/ 2147483647 h 1220"/>
              <a:gd name="T10" fmla="*/ 2147483647 w 1273"/>
              <a:gd name="T11" fmla="*/ 2147483647 h 1220"/>
              <a:gd name="T12" fmla="*/ 2147483647 w 1273"/>
              <a:gd name="T13" fmla="*/ 2147483647 h 1220"/>
              <a:gd name="T14" fmla="*/ 2147483647 w 1273"/>
              <a:gd name="T15" fmla="*/ 2147483647 h 1220"/>
              <a:gd name="T16" fmla="*/ 2147483647 w 1273"/>
              <a:gd name="T17" fmla="*/ 2147483647 h 1220"/>
              <a:gd name="T18" fmla="*/ 2147483647 w 1273"/>
              <a:gd name="T19" fmla="*/ 2147483647 h 1220"/>
              <a:gd name="T20" fmla="*/ 2147483647 w 1273"/>
              <a:gd name="T21" fmla="*/ 2147483647 h 1220"/>
              <a:gd name="T22" fmla="*/ 2147483647 w 1273"/>
              <a:gd name="T23" fmla="*/ 2147483647 h 1220"/>
              <a:gd name="T24" fmla="*/ 2147483647 w 1273"/>
              <a:gd name="T25" fmla="*/ 2147483647 h 1220"/>
              <a:gd name="T26" fmla="*/ 2147483647 w 1273"/>
              <a:gd name="T27" fmla="*/ 2147483647 h 1220"/>
              <a:gd name="T28" fmla="*/ 2147483647 w 1273"/>
              <a:gd name="T29" fmla="*/ 2147483647 h 1220"/>
              <a:gd name="T30" fmla="*/ 2147483647 w 1273"/>
              <a:gd name="T31" fmla="*/ 2147483647 h 1220"/>
              <a:gd name="T32" fmla="*/ 0 w 1273"/>
              <a:gd name="T33" fmla="*/ 2147483647 h 1220"/>
              <a:gd name="T34" fmla="*/ 2147483647 w 1273"/>
              <a:gd name="T35" fmla="*/ 2147483647 h 1220"/>
              <a:gd name="T36" fmla="*/ 2147483647 w 1273"/>
              <a:gd name="T37" fmla="*/ 2147483647 h 1220"/>
              <a:gd name="T38" fmla="*/ 2147483647 w 1273"/>
              <a:gd name="T39" fmla="*/ 2147483647 h 1220"/>
              <a:gd name="T40" fmla="*/ 2147483647 w 1273"/>
              <a:gd name="T41" fmla="*/ 2147483647 h 1220"/>
              <a:gd name="T42" fmla="*/ 2147483647 w 1273"/>
              <a:gd name="T43" fmla="*/ 2147483647 h 1220"/>
              <a:gd name="T44" fmla="*/ 2147483647 w 1273"/>
              <a:gd name="T45" fmla="*/ 2147483647 h 1220"/>
              <a:gd name="T46" fmla="*/ 2147483647 w 1273"/>
              <a:gd name="T47" fmla="*/ 2147483647 h 1220"/>
              <a:gd name="T48" fmla="*/ 2147483647 w 1273"/>
              <a:gd name="T49" fmla="*/ 2147483647 h 1220"/>
              <a:gd name="T50" fmla="*/ 2147483647 w 1273"/>
              <a:gd name="T51" fmla="*/ 2147483647 h 1220"/>
              <a:gd name="T52" fmla="*/ 2147483647 w 1273"/>
              <a:gd name="T53" fmla="*/ 2147483647 h 1220"/>
              <a:gd name="T54" fmla="*/ 2147483647 w 1273"/>
              <a:gd name="T55" fmla="*/ 2147483647 h 1220"/>
              <a:gd name="T56" fmla="*/ 2147483647 w 1273"/>
              <a:gd name="T57" fmla="*/ 2147483647 h 1220"/>
              <a:gd name="T58" fmla="*/ 2147483647 w 1273"/>
              <a:gd name="T59" fmla="*/ 2147483647 h 1220"/>
              <a:gd name="T60" fmla="*/ 2147483647 w 1273"/>
              <a:gd name="T61" fmla="*/ 2147483647 h 1220"/>
              <a:gd name="T62" fmla="*/ 2147483647 w 1273"/>
              <a:gd name="T63" fmla="*/ 2147483647 h 1220"/>
              <a:gd name="T64" fmla="*/ 2147483647 w 1273"/>
              <a:gd name="T65" fmla="*/ 2147483647 h 12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3"/>
              <a:gd name="T100" fmla="*/ 0 h 1220"/>
              <a:gd name="T101" fmla="*/ 1273 w 1273"/>
              <a:gd name="T102" fmla="*/ 1220 h 12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3" h="1220">
                <a:moveTo>
                  <a:pt x="1178" y="28"/>
                </a:moveTo>
                <a:cubicBezTo>
                  <a:pt x="1123" y="47"/>
                  <a:pt x="1187" y="26"/>
                  <a:pt x="1074" y="43"/>
                </a:cubicBezTo>
                <a:cubicBezTo>
                  <a:pt x="1058" y="45"/>
                  <a:pt x="1045" y="55"/>
                  <a:pt x="1030" y="58"/>
                </a:cubicBezTo>
                <a:cubicBezTo>
                  <a:pt x="961" y="68"/>
                  <a:pt x="821" y="71"/>
                  <a:pt x="778" y="73"/>
                </a:cubicBezTo>
                <a:cubicBezTo>
                  <a:pt x="753" y="76"/>
                  <a:pt x="729" y="88"/>
                  <a:pt x="704" y="88"/>
                </a:cubicBezTo>
                <a:cubicBezTo>
                  <a:pt x="644" y="88"/>
                  <a:pt x="597" y="58"/>
                  <a:pt x="541" y="51"/>
                </a:cubicBezTo>
                <a:cubicBezTo>
                  <a:pt x="511" y="47"/>
                  <a:pt x="481" y="45"/>
                  <a:pt x="452" y="43"/>
                </a:cubicBezTo>
                <a:cubicBezTo>
                  <a:pt x="448" y="32"/>
                  <a:pt x="443" y="0"/>
                  <a:pt x="422" y="6"/>
                </a:cubicBezTo>
                <a:cubicBezTo>
                  <a:pt x="414" y="7"/>
                  <a:pt x="417" y="20"/>
                  <a:pt x="415" y="28"/>
                </a:cubicBezTo>
                <a:cubicBezTo>
                  <a:pt x="406" y="138"/>
                  <a:pt x="392" y="328"/>
                  <a:pt x="311" y="414"/>
                </a:cubicBezTo>
                <a:cubicBezTo>
                  <a:pt x="289" y="481"/>
                  <a:pt x="286" y="577"/>
                  <a:pt x="252" y="636"/>
                </a:cubicBezTo>
                <a:cubicBezTo>
                  <a:pt x="233" y="667"/>
                  <a:pt x="238" y="683"/>
                  <a:pt x="207" y="702"/>
                </a:cubicBezTo>
                <a:cubicBezTo>
                  <a:pt x="190" y="754"/>
                  <a:pt x="216" y="694"/>
                  <a:pt x="163" y="739"/>
                </a:cubicBezTo>
                <a:cubicBezTo>
                  <a:pt x="147" y="751"/>
                  <a:pt x="144" y="774"/>
                  <a:pt x="133" y="791"/>
                </a:cubicBezTo>
                <a:cubicBezTo>
                  <a:pt x="123" y="891"/>
                  <a:pt x="104" y="913"/>
                  <a:pt x="67" y="999"/>
                </a:cubicBezTo>
                <a:cubicBezTo>
                  <a:pt x="55" y="1025"/>
                  <a:pt x="53" y="1048"/>
                  <a:pt x="37" y="1073"/>
                </a:cubicBezTo>
                <a:cubicBezTo>
                  <a:pt x="27" y="1101"/>
                  <a:pt x="10" y="1104"/>
                  <a:pt x="0" y="1132"/>
                </a:cubicBezTo>
                <a:cubicBezTo>
                  <a:pt x="19" y="1220"/>
                  <a:pt x="25" y="1190"/>
                  <a:pt x="141" y="1184"/>
                </a:cubicBezTo>
                <a:cubicBezTo>
                  <a:pt x="310" y="1147"/>
                  <a:pt x="470" y="1165"/>
                  <a:pt x="652" y="1162"/>
                </a:cubicBezTo>
                <a:cubicBezTo>
                  <a:pt x="688" y="1148"/>
                  <a:pt x="724" y="1139"/>
                  <a:pt x="763" y="1132"/>
                </a:cubicBezTo>
                <a:cubicBezTo>
                  <a:pt x="828" y="1137"/>
                  <a:pt x="890" y="1146"/>
                  <a:pt x="956" y="1154"/>
                </a:cubicBezTo>
                <a:cubicBezTo>
                  <a:pt x="1041" y="1177"/>
                  <a:pt x="1128" y="1167"/>
                  <a:pt x="1215" y="1162"/>
                </a:cubicBezTo>
                <a:cubicBezTo>
                  <a:pt x="1235" y="1130"/>
                  <a:pt x="1223" y="1114"/>
                  <a:pt x="1259" y="1102"/>
                </a:cubicBezTo>
                <a:cubicBezTo>
                  <a:pt x="1273" y="1062"/>
                  <a:pt x="1259" y="1024"/>
                  <a:pt x="1237" y="991"/>
                </a:cubicBezTo>
                <a:cubicBezTo>
                  <a:pt x="1228" y="963"/>
                  <a:pt x="1220" y="938"/>
                  <a:pt x="1215" y="910"/>
                </a:cubicBezTo>
                <a:cubicBezTo>
                  <a:pt x="1238" y="852"/>
                  <a:pt x="1254" y="739"/>
                  <a:pt x="1200" y="702"/>
                </a:cubicBezTo>
                <a:cubicBezTo>
                  <a:pt x="1182" y="675"/>
                  <a:pt x="1175" y="666"/>
                  <a:pt x="1185" y="636"/>
                </a:cubicBezTo>
                <a:cubicBezTo>
                  <a:pt x="1178" y="554"/>
                  <a:pt x="1129" y="392"/>
                  <a:pt x="1207" y="339"/>
                </a:cubicBezTo>
                <a:cubicBezTo>
                  <a:pt x="1212" y="323"/>
                  <a:pt x="1227" y="260"/>
                  <a:pt x="1237" y="251"/>
                </a:cubicBezTo>
                <a:cubicBezTo>
                  <a:pt x="1242" y="245"/>
                  <a:pt x="1251" y="245"/>
                  <a:pt x="1259" y="243"/>
                </a:cubicBezTo>
                <a:cubicBezTo>
                  <a:pt x="1256" y="203"/>
                  <a:pt x="1260" y="163"/>
                  <a:pt x="1252" y="125"/>
                </a:cubicBezTo>
                <a:cubicBezTo>
                  <a:pt x="1250" y="117"/>
                  <a:pt x="1236" y="121"/>
                  <a:pt x="1230" y="117"/>
                </a:cubicBezTo>
                <a:cubicBezTo>
                  <a:pt x="1196" y="89"/>
                  <a:pt x="1218" y="55"/>
                  <a:pt x="1178" y="28"/>
                </a:cubicBezTo>
                <a:close/>
              </a:path>
            </a:pathLst>
          </a:custGeom>
          <a:solidFill>
            <a:srgbClr val="004131"/>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9" name="Freeform 9">
            <a:extLst>
              <a:ext uri="{FF2B5EF4-FFF2-40B4-BE49-F238E27FC236}">
                <a16:creationId xmlns:a16="http://schemas.microsoft.com/office/drawing/2014/main" id="{45AAA4AC-028A-4D67-8986-4548E2567057}"/>
              </a:ext>
            </a:extLst>
          </p:cNvPr>
          <p:cNvSpPr>
            <a:spLocks/>
          </p:cNvSpPr>
          <p:nvPr/>
        </p:nvSpPr>
        <p:spPr bwMode="auto">
          <a:xfrm>
            <a:off x="7015179" y="1171576"/>
            <a:ext cx="1482725" cy="1644650"/>
          </a:xfrm>
          <a:custGeom>
            <a:avLst/>
            <a:gdLst>
              <a:gd name="T0" fmla="*/ 2147483647 w 934"/>
              <a:gd name="T1" fmla="*/ 2147483647 h 1036"/>
              <a:gd name="T2" fmla="*/ 2147483647 w 934"/>
              <a:gd name="T3" fmla="*/ 2147483647 h 1036"/>
              <a:gd name="T4" fmla="*/ 2147483647 w 934"/>
              <a:gd name="T5" fmla="*/ 2147483647 h 1036"/>
              <a:gd name="T6" fmla="*/ 2147483647 w 934"/>
              <a:gd name="T7" fmla="*/ 2147483647 h 1036"/>
              <a:gd name="T8" fmla="*/ 2147483647 w 934"/>
              <a:gd name="T9" fmla="*/ 2147483647 h 1036"/>
              <a:gd name="T10" fmla="*/ 2147483647 w 934"/>
              <a:gd name="T11" fmla="*/ 2147483647 h 1036"/>
              <a:gd name="T12" fmla="*/ 2147483647 w 934"/>
              <a:gd name="T13" fmla="*/ 2147483647 h 1036"/>
              <a:gd name="T14" fmla="*/ 2147483647 w 934"/>
              <a:gd name="T15" fmla="*/ 2147483647 h 1036"/>
              <a:gd name="T16" fmla="*/ 2147483647 w 934"/>
              <a:gd name="T17" fmla="*/ 2147483647 h 1036"/>
              <a:gd name="T18" fmla="*/ 2147483647 w 934"/>
              <a:gd name="T19" fmla="*/ 2147483647 h 1036"/>
              <a:gd name="T20" fmla="*/ 2147483647 w 934"/>
              <a:gd name="T21" fmla="*/ 2147483647 h 1036"/>
              <a:gd name="T22" fmla="*/ 2147483647 w 934"/>
              <a:gd name="T23" fmla="*/ 2147483647 h 1036"/>
              <a:gd name="T24" fmla="*/ 2147483647 w 934"/>
              <a:gd name="T25" fmla="*/ 2147483647 h 1036"/>
              <a:gd name="T26" fmla="*/ 2147483647 w 934"/>
              <a:gd name="T27" fmla="*/ 2147483647 h 1036"/>
              <a:gd name="T28" fmla="*/ 2147483647 w 934"/>
              <a:gd name="T29" fmla="*/ 2147483647 h 1036"/>
              <a:gd name="T30" fmla="*/ 2147483647 w 934"/>
              <a:gd name="T31" fmla="*/ 2147483647 h 1036"/>
              <a:gd name="T32" fmla="*/ 2147483647 w 934"/>
              <a:gd name="T33" fmla="*/ 2147483647 h 1036"/>
              <a:gd name="T34" fmla="*/ 2147483647 w 934"/>
              <a:gd name="T35" fmla="*/ 2147483647 h 1036"/>
              <a:gd name="T36" fmla="*/ 2147483647 w 934"/>
              <a:gd name="T37" fmla="*/ 2147483647 h 1036"/>
              <a:gd name="T38" fmla="*/ 2147483647 w 934"/>
              <a:gd name="T39" fmla="*/ 2147483647 h 1036"/>
              <a:gd name="T40" fmla="*/ 2147483647 w 934"/>
              <a:gd name="T41" fmla="*/ 2147483647 h 1036"/>
              <a:gd name="T42" fmla="*/ 2147483647 w 934"/>
              <a:gd name="T43" fmla="*/ 2147483647 h 10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4"/>
              <a:gd name="T67" fmla="*/ 0 h 1036"/>
              <a:gd name="T68" fmla="*/ 934 w 934"/>
              <a:gd name="T69" fmla="*/ 1036 h 10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4" h="1036">
                <a:moveTo>
                  <a:pt x="759" y="180"/>
                </a:moveTo>
                <a:cubicBezTo>
                  <a:pt x="694" y="244"/>
                  <a:pt x="575" y="205"/>
                  <a:pt x="499" y="203"/>
                </a:cubicBezTo>
                <a:cubicBezTo>
                  <a:pt x="459" y="171"/>
                  <a:pt x="424" y="140"/>
                  <a:pt x="381" y="114"/>
                </a:cubicBezTo>
                <a:cubicBezTo>
                  <a:pt x="365" y="104"/>
                  <a:pt x="336" y="84"/>
                  <a:pt x="336" y="84"/>
                </a:cubicBezTo>
                <a:cubicBezTo>
                  <a:pt x="282" y="0"/>
                  <a:pt x="160" y="103"/>
                  <a:pt x="92" y="32"/>
                </a:cubicBezTo>
                <a:cubicBezTo>
                  <a:pt x="82" y="34"/>
                  <a:pt x="68" y="31"/>
                  <a:pt x="62" y="40"/>
                </a:cubicBezTo>
                <a:cubicBezTo>
                  <a:pt x="57" y="46"/>
                  <a:pt x="69" y="54"/>
                  <a:pt x="70" y="62"/>
                </a:cubicBezTo>
                <a:cubicBezTo>
                  <a:pt x="74" y="116"/>
                  <a:pt x="74" y="170"/>
                  <a:pt x="77" y="225"/>
                </a:cubicBezTo>
                <a:cubicBezTo>
                  <a:pt x="72" y="295"/>
                  <a:pt x="73" y="329"/>
                  <a:pt x="55" y="388"/>
                </a:cubicBezTo>
                <a:cubicBezTo>
                  <a:pt x="52" y="412"/>
                  <a:pt x="49" y="437"/>
                  <a:pt x="48" y="462"/>
                </a:cubicBezTo>
                <a:cubicBezTo>
                  <a:pt x="44" y="540"/>
                  <a:pt x="46" y="620"/>
                  <a:pt x="40" y="699"/>
                </a:cubicBezTo>
                <a:cubicBezTo>
                  <a:pt x="37" y="723"/>
                  <a:pt x="10" y="787"/>
                  <a:pt x="3" y="817"/>
                </a:cubicBezTo>
                <a:cubicBezTo>
                  <a:pt x="5" y="851"/>
                  <a:pt x="0" y="887"/>
                  <a:pt x="10" y="921"/>
                </a:cubicBezTo>
                <a:cubicBezTo>
                  <a:pt x="13" y="932"/>
                  <a:pt x="33" y="932"/>
                  <a:pt x="40" y="943"/>
                </a:cubicBezTo>
                <a:cubicBezTo>
                  <a:pt x="48" y="956"/>
                  <a:pt x="39" y="987"/>
                  <a:pt x="55" y="988"/>
                </a:cubicBezTo>
                <a:cubicBezTo>
                  <a:pt x="151" y="993"/>
                  <a:pt x="247" y="998"/>
                  <a:pt x="344" y="1003"/>
                </a:cubicBezTo>
                <a:cubicBezTo>
                  <a:pt x="934" y="991"/>
                  <a:pt x="624" y="1036"/>
                  <a:pt x="825" y="973"/>
                </a:cubicBezTo>
                <a:cubicBezTo>
                  <a:pt x="851" y="899"/>
                  <a:pt x="854" y="752"/>
                  <a:pt x="833" y="669"/>
                </a:cubicBezTo>
                <a:cubicBezTo>
                  <a:pt x="830" y="660"/>
                  <a:pt x="817" y="659"/>
                  <a:pt x="810" y="654"/>
                </a:cubicBezTo>
                <a:cubicBezTo>
                  <a:pt x="756" y="563"/>
                  <a:pt x="839" y="412"/>
                  <a:pt x="751" y="380"/>
                </a:cubicBezTo>
                <a:cubicBezTo>
                  <a:pt x="723" y="339"/>
                  <a:pt x="727" y="308"/>
                  <a:pt x="744" y="262"/>
                </a:cubicBezTo>
                <a:cubicBezTo>
                  <a:pt x="731" y="213"/>
                  <a:pt x="731" y="241"/>
                  <a:pt x="759" y="180"/>
                </a:cubicBezTo>
                <a:close/>
              </a:path>
            </a:pathLst>
          </a:custGeom>
          <a:solidFill>
            <a:srgbClr val="009999"/>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10" name="Text Box 10">
            <a:extLst>
              <a:ext uri="{FF2B5EF4-FFF2-40B4-BE49-F238E27FC236}">
                <a16:creationId xmlns:a16="http://schemas.microsoft.com/office/drawing/2014/main" id="{76221DF0-CA2F-4921-A11A-495977696D8E}"/>
              </a:ext>
            </a:extLst>
          </p:cNvPr>
          <p:cNvSpPr txBox="1">
            <a:spLocks noChangeArrowheads="1"/>
          </p:cNvSpPr>
          <p:nvPr/>
        </p:nvSpPr>
        <p:spPr bwMode="auto">
          <a:xfrm>
            <a:off x="5707307" y="1695906"/>
            <a:ext cx="18288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00FF"/>
                </a:solidFill>
                <a:effectLst>
                  <a:glow rad="101600">
                    <a:srgbClr val="000000">
                      <a:alpha val="75000"/>
                    </a:srgbClr>
                  </a:glow>
                </a:effectLst>
                <a:latin typeface="Arial" pitchFamily="-112" charset="0"/>
                <a:ea typeface="ＭＳ Ｐゴシック"/>
              </a:rPr>
              <a:t>Samaria</a:t>
            </a:r>
          </a:p>
        </p:txBody>
      </p:sp>
      <p:grpSp>
        <p:nvGrpSpPr>
          <p:cNvPr id="15" name="Group 14">
            <a:extLst>
              <a:ext uri="{FF2B5EF4-FFF2-40B4-BE49-F238E27FC236}">
                <a16:creationId xmlns:a16="http://schemas.microsoft.com/office/drawing/2014/main" id="{1253681D-33A2-492E-B3E7-7ADF5FAFCA18}"/>
              </a:ext>
            </a:extLst>
          </p:cNvPr>
          <p:cNvGrpSpPr/>
          <p:nvPr/>
        </p:nvGrpSpPr>
        <p:grpSpPr>
          <a:xfrm>
            <a:off x="616955" y="301551"/>
            <a:ext cx="3501691" cy="4270451"/>
            <a:chOff x="635216" y="791002"/>
            <a:chExt cx="3501691" cy="4270451"/>
          </a:xfrm>
        </p:grpSpPr>
        <p:pic>
          <p:nvPicPr>
            <p:cNvPr id="16" name="Picture 15">
              <a:extLst>
                <a:ext uri="{FF2B5EF4-FFF2-40B4-BE49-F238E27FC236}">
                  <a16:creationId xmlns:a16="http://schemas.microsoft.com/office/drawing/2014/main" id="{8759D941-DFF8-4182-9D5B-5C84E46AAFA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5216" y="1275347"/>
              <a:ext cx="3501691" cy="3786106"/>
            </a:xfrm>
            <a:prstGeom prst="rect">
              <a:avLst/>
            </a:prstGeom>
          </p:spPr>
        </p:pic>
        <p:sp>
          <p:nvSpPr>
            <p:cNvPr id="17" name="Rectangle 16">
              <a:extLst>
                <a:ext uri="{FF2B5EF4-FFF2-40B4-BE49-F238E27FC236}">
                  <a16:creationId xmlns:a16="http://schemas.microsoft.com/office/drawing/2014/main" id="{9ADEC93E-4594-41D2-8A47-78F001BF6731}"/>
                </a:ext>
              </a:extLst>
            </p:cNvPr>
            <p:cNvSpPr/>
            <p:nvPr/>
          </p:nvSpPr>
          <p:spPr>
            <a:xfrm>
              <a:off x="635216" y="791002"/>
              <a:ext cx="3501690"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Philip the Evangelist</a:t>
              </a:r>
            </a:p>
          </p:txBody>
        </p:sp>
      </p:grpSp>
      <p:grpSp>
        <p:nvGrpSpPr>
          <p:cNvPr id="18" name="Group 17">
            <a:extLst>
              <a:ext uri="{FF2B5EF4-FFF2-40B4-BE49-F238E27FC236}">
                <a16:creationId xmlns:a16="http://schemas.microsoft.com/office/drawing/2014/main" id="{9755F7F4-3F5F-4360-B71C-9C2F193B0984}"/>
              </a:ext>
            </a:extLst>
          </p:cNvPr>
          <p:cNvGrpSpPr/>
          <p:nvPr/>
        </p:nvGrpSpPr>
        <p:grpSpPr>
          <a:xfrm>
            <a:off x="6061871" y="2998791"/>
            <a:ext cx="2667000" cy="1026041"/>
            <a:chOff x="6061871" y="2998791"/>
            <a:chExt cx="2667000" cy="1026041"/>
          </a:xfrm>
        </p:grpSpPr>
        <p:sp>
          <p:nvSpPr>
            <p:cNvPr id="19" name="Freeform 8">
              <a:extLst>
                <a:ext uri="{FF2B5EF4-FFF2-40B4-BE49-F238E27FC236}">
                  <a16:creationId xmlns:a16="http://schemas.microsoft.com/office/drawing/2014/main" id="{15C17309-3138-42EC-A9FE-40DCF48DE351}"/>
                </a:ext>
              </a:extLst>
            </p:cNvPr>
            <p:cNvSpPr>
              <a:spLocks/>
            </p:cNvSpPr>
            <p:nvPr/>
          </p:nvSpPr>
          <p:spPr bwMode="auto">
            <a:xfrm>
              <a:off x="7856550" y="2998791"/>
              <a:ext cx="238125" cy="187325"/>
            </a:xfrm>
            <a:custGeom>
              <a:avLst/>
              <a:gdLst>
                <a:gd name="T0" fmla="*/ 2147483647 w 150"/>
                <a:gd name="T1" fmla="*/ 0 h 118"/>
                <a:gd name="T2" fmla="*/ 2147483647 w 150"/>
                <a:gd name="T3" fmla="*/ 2147483647 h 118"/>
                <a:gd name="T4" fmla="*/ 2147483647 w 150"/>
                <a:gd name="T5" fmla="*/ 2147483647 h 118"/>
                <a:gd name="T6" fmla="*/ 2147483647 w 150"/>
                <a:gd name="T7" fmla="*/ 2147483647 h 118"/>
                <a:gd name="T8" fmla="*/ 2147483647 w 150"/>
                <a:gd name="T9" fmla="*/ 2147483647 h 118"/>
                <a:gd name="T10" fmla="*/ 2147483647 w 150"/>
                <a:gd name="T11" fmla="*/ 2147483647 h 118"/>
                <a:gd name="T12" fmla="*/ 2147483647 w 150"/>
                <a:gd name="T13" fmla="*/ 0 h 118"/>
                <a:gd name="T14" fmla="*/ 0 60000 65536"/>
                <a:gd name="T15" fmla="*/ 0 60000 65536"/>
                <a:gd name="T16" fmla="*/ 0 60000 65536"/>
                <a:gd name="T17" fmla="*/ 0 60000 65536"/>
                <a:gd name="T18" fmla="*/ 0 60000 65536"/>
                <a:gd name="T19" fmla="*/ 0 60000 65536"/>
                <a:gd name="T20" fmla="*/ 0 60000 65536"/>
                <a:gd name="T21" fmla="*/ 0 w 150"/>
                <a:gd name="T22" fmla="*/ 0 h 118"/>
                <a:gd name="T23" fmla="*/ 150 w 150"/>
                <a:gd name="T24" fmla="*/ 118 h 11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18">
                  <a:moveTo>
                    <a:pt x="110" y="0"/>
                  </a:moveTo>
                  <a:cubicBezTo>
                    <a:pt x="72" y="5"/>
                    <a:pt x="48" y="11"/>
                    <a:pt x="14" y="22"/>
                  </a:cubicBezTo>
                  <a:cubicBezTo>
                    <a:pt x="1" y="89"/>
                    <a:pt x="0" y="97"/>
                    <a:pt x="66" y="118"/>
                  </a:cubicBezTo>
                  <a:cubicBezTo>
                    <a:pt x="88" y="110"/>
                    <a:pt x="109" y="103"/>
                    <a:pt x="132" y="96"/>
                  </a:cubicBezTo>
                  <a:cubicBezTo>
                    <a:pt x="150" y="68"/>
                    <a:pt x="149" y="50"/>
                    <a:pt x="118" y="29"/>
                  </a:cubicBezTo>
                  <a:cubicBezTo>
                    <a:pt x="111" y="24"/>
                    <a:pt x="97" y="29"/>
                    <a:pt x="95" y="22"/>
                  </a:cubicBezTo>
                  <a:cubicBezTo>
                    <a:pt x="92" y="13"/>
                    <a:pt x="105" y="7"/>
                    <a:pt x="110" y="0"/>
                  </a:cubicBezTo>
                  <a:close/>
                </a:path>
              </a:pathLst>
            </a:custGeom>
            <a:solidFill>
              <a:srgbClr val="FF8000"/>
            </a:solidFill>
            <a:ln w="9525">
              <a:solidFill>
                <a:srgbClr val="000000"/>
              </a:solidFill>
              <a:round/>
              <a:headEnd/>
              <a:tailEnd/>
            </a:ln>
          </p:spPr>
          <p:txBody>
            <a:bodyPr wrap="none" lIns="91334" tIns="45667" rIns="91334" bIns="45667"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Times New Roman" charset="0"/>
                <a:ea typeface="ＭＳ Ｐゴシック" charset="0"/>
              </a:endParaRPr>
            </a:p>
          </p:txBody>
        </p:sp>
        <p:sp>
          <p:nvSpPr>
            <p:cNvPr id="20" name="Text Box 11">
              <a:extLst>
                <a:ext uri="{FF2B5EF4-FFF2-40B4-BE49-F238E27FC236}">
                  <a16:creationId xmlns:a16="http://schemas.microsoft.com/office/drawing/2014/main" id="{DFA88052-5611-416E-BABC-5ED61030C40E}"/>
                </a:ext>
              </a:extLst>
            </p:cNvPr>
            <p:cNvSpPr txBox="1">
              <a:spLocks noChangeArrowheads="1"/>
            </p:cNvSpPr>
            <p:nvPr/>
          </p:nvSpPr>
          <p:spPr bwMode="auto">
            <a:xfrm>
              <a:off x="6061871" y="3434740"/>
              <a:ext cx="2667000" cy="590092"/>
            </a:xfrm>
            <a:prstGeom prst="rect">
              <a:avLst/>
            </a:prstGeom>
            <a:noFill/>
            <a:ln w="9525">
              <a:noFill/>
              <a:miter lim="800000"/>
              <a:headEnd/>
              <a:tailEnd/>
            </a:ln>
            <a:effectLst/>
          </p:spPr>
          <p:txBody>
            <a:bodyPr lIns="91334" tIns="45667" rIns="91334" bIns="45667">
              <a:spAutoFit/>
            </a:bodyPr>
            <a:lstStyle/>
            <a:p>
              <a:pPr eaLnBrk="0" fontAlgn="base" hangingPunct="0">
                <a:spcBef>
                  <a:spcPct val="0"/>
                </a:spcBef>
                <a:spcAft>
                  <a:spcPct val="0"/>
                </a:spcAft>
                <a:defRPr/>
              </a:pPr>
              <a:r>
                <a:rPr lang="en-US" sz="3200" b="1" dirty="0">
                  <a:solidFill>
                    <a:srgbClr val="FF8000"/>
                  </a:solidFill>
                  <a:effectLst>
                    <a:glow rad="101600">
                      <a:srgbClr val="000000">
                        <a:alpha val="75000"/>
                      </a:srgbClr>
                    </a:glow>
                  </a:effectLst>
                  <a:latin typeface="Arial" pitchFamily="-112" charset="0"/>
                  <a:ea typeface="ＭＳ Ｐゴシック"/>
                </a:rPr>
                <a:t>Jerusalem</a:t>
              </a:r>
            </a:p>
          </p:txBody>
        </p:sp>
      </p:grpSp>
      <p:sp>
        <p:nvSpPr>
          <p:cNvPr id="26" name="TextBox 25">
            <a:extLst>
              <a:ext uri="{FF2B5EF4-FFF2-40B4-BE49-F238E27FC236}">
                <a16:creationId xmlns:a16="http://schemas.microsoft.com/office/drawing/2014/main" id="{D05FD2C2-8502-434A-A38F-9CE59E399B0A}"/>
              </a:ext>
            </a:extLst>
          </p:cNvPr>
          <p:cNvSpPr txBox="1"/>
          <p:nvPr/>
        </p:nvSpPr>
        <p:spPr>
          <a:xfrm>
            <a:off x="6482071" y="4515763"/>
            <a:ext cx="2548939" cy="646331"/>
          </a:xfrm>
          <a:prstGeom prst="rect">
            <a:avLst/>
          </a:prstGeom>
          <a:solidFill>
            <a:schemeClr val="tx1"/>
          </a:solidFill>
        </p:spPr>
        <p:txBody>
          <a:bodyPr wrap="square">
            <a:spAutoFit/>
          </a:bodyPr>
          <a:lstStyle/>
          <a:p>
            <a:pPr algn="r"/>
            <a:r>
              <a:rPr lang="en-US" sz="3600" b="1" dirty="0">
                <a:solidFill>
                  <a:srgbClr val="FFFF00"/>
                </a:solidFill>
                <a:latin typeface="Helvetica Neue"/>
              </a:rPr>
              <a:t>Acts 8:6-8</a:t>
            </a:r>
          </a:p>
        </p:txBody>
      </p:sp>
      <p:sp>
        <p:nvSpPr>
          <p:cNvPr id="27" name="TextBox 26">
            <a:extLst>
              <a:ext uri="{FF2B5EF4-FFF2-40B4-BE49-F238E27FC236}">
                <a16:creationId xmlns:a16="http://schemas.microsoft.com/office/drawing/2014/main" id="{169BA83A-CF42-4148-885A-DB42E629202D}"/>
              </a:ext>
            </a:extLst>
          </p:cNvPr>
          <p:cNvSpPr txBox="1"/>
          <p:nvPr/>
        </p:nvSpPr>
        <p:spPr>
          <a:xfrm>
            <a:off x="468619" y="4733181"/>
            <a:ext cx="4305942" cy="646331"/>
          </a:xfrm>
          <a:prstGeom prst="rect">
            <a:avLst/>
          </a:prstGeom>
          <a:noFill/>
        </p:spPr>
        <p:txBody>
          <a:bodyPr wrap="square">
            <a:spAutoFit/>
          </a:bodyPr>
          <a:lstStyle/>
          <a:p>
            <a:r>
              <a:rPr lang="en-US" sz="3600" b="1" dirty="0">
                <a:solidFill>
                  <a:srgbClr val="FFFF00"/>
                </a:solidFill>
                <a:latin typeface="Helvetica Neue"/>
              </a:rPr>
              <a:t>Crowds listened</a:t>
            </a:r>
          </a:p>
        </p:txBody>
      </p:sp>
      <p:sp>
        <p:nvSpPr>
          <p:cNvPr id="28" name="TextBox 27">
            <a:extLst>
              <a:ext uri="{FF2B5EF4-FFF2-40B4-BE49-F238E27FC236}">
                <a16:creationId xmlns:a16="http://schemas.microsoft.com/office/drawing/2014/main" id="{4AEB203A-2CC0-4918-9A61-5682A4353DFD}"/>
              </a:ext>
            </a:extLst>
          </p:cNvPr>
          <p:cNvSpPr txBox="1"/>
          <p:nvPr/>
        </p:nvSpPr>
        <p:spPr>
          <a:xfrm>
            <a:off x="2078984" y="5322208"/>
            <a:ext cx="5896615" cy="1200329"/>
          </a:xfrm>
          <a:prstGeom prst="rect">
            <a:avLst/>
          </a:prstGeom>
          <a:noFill/>
        </p:spPr>
        <p:txBody>
          <a:bodyPr wrap="square">
            <a:spAutoFit/>
          </a:bodyPr>
          <a:lstStyle/>
          <a:p>
            <a:r>
              <a:rPr lang="en-US" sz="3600" b="1" dirty="0">
                <a:solidFill>
                  <a:srgbClr val="FFFF00"/>
                </a:solidFill>
                <a:latin typeface="Helvetica Neue"/>
              </a:rPr>
              <a:t>=&gt; Heard message</a:t>
            </a:r>
          </a:p>
          <a:p>
            <a:r>
              <a:rPr lang="en-US" sz="3600" b="1" dirty="0">
                <a:solidFill>
                  <a:srgbClr val="FFFF00"/>
                </a:solidFill>
                <a:latin typeface="Helvetica Neue"/>
              </a:rPr>
              <a:t>=&gt; Saw Miraculous Signs</a:t>
            </a:r>
          </a:p>
        </p:txBody>
      </p:sp>
    </p:spTree>
    <p:extLst>
      <p:ext uri="{BB962C8B-B14F-4D97-AF65-F5344CB8AC3E}">
        <p14:creationId xmlns:p14="http://schemas.microsoft.com/office/powerpoint/2010/main" val="22733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a:extLst>
              <a:ext uri="{FF2B5EF4-FFF2-40B4-BE49-F238E27FC236}">
                <a16:creationId xmlns:a16="http://schemas.microsoft.com/office/drawing/2014/main" id="{169BA83A-CF42-4148-885A-DB42E629202D}"/>
              </a:ext>
            </a:extLst>
          </p:cNvPr>
          <p:cNvSpPr txBox="1"/>
          <p:nvPr/>
        </p:nvSpPr>
        <p:spPr>
          <a:xfrm>
            <a:off x="4831069" y="4866531"/>
            <a:ext cx="3556431" cy="523220"/>
          </a:xfrm>
          <a:prstGeom prst="rect">
            <a:avLst/>
          </a:prstGeom>
          <a:noFill/>
        </p:spPr>
        <p:txBody>
          <a:bodyPr wrap="square">
            <a:spAutoFit/>
          </a:bodyPr>
          <a:lstStyle/>
          <a:p>
            <a:r>
              <a:rPr lang="en-US" sz="2800" b="1" dirty="0">
                <a:solidFill>
                  <a:srgbClr val="FFFF00"/>
                </a:solidFill>
                <a:latin typeface="Helvetica Neue"/>
              </a:rPr>
              <a:t>People will listen</a:t>
            </a:r>
          </a:p>
        </p:txBody>
      </p:sp>
      <p:sp>
        <p:nvSpPr>
          <p:cNvPr id="28" name="TextBox 27">
            <a:extLst>
              <a:ext uri="{FF2B5EF4-FFF2-40B4-BE49-F238E27FC236}">
                <a16:creationId xmlns:a16="http://schemas.microsoft.com/office/drawing/2014/main" id="{4AEB203A-2CC0-4918-9A61-5682A4353DFD}"/>
              </a:ext>
            </a:extLst>
          </p:cNvPr>
          <p:cNvSpPr txBox="1"/>
          <p:nvPr/>
        </p:nvSpPr>
        <p:spPr>
          <a:xfrm>
            <a:off x="4860285" y="5322208"/>
            <a:ext cx="4302766" cy="954107"/>
          </a:xfrm>
          <a:prstGeom prst="rect">
            <a:avLst/>
          </a:prstGeom>
          <a:noFill/>
        </p:spPr>
        <p:txBody>
          <a:bodyPr wrap="square">
            <a:spAutoFit/>
          </a:bodyPr>
          <a:lstStyle/>
          <a:p>
            <a:r>
              <a:rPr lang="en-US" sz="2800" b="1" dirty="0">
                <a:solidFill>
                  <a:srgbClr val="FFFF00"/>
                </a:solidFill>
                <a:latin typeface="Helvetica Neue"/>
              </a:rPr>
              <a:t>=&gt; Hear your story</a:t>
            </a:r>
          </a:p>
          <a:p>
            <a:r>
              <a:rPr lang="en-US" sz="2800" b="1" dirty="0">
                <a:solidFill>
                  <a:srgbClr val="FFFF00"/>
                </a:solidFill>
                <a:latin typeface="Helvetica Neue"/>
              </a:rPr>
              <a:t>=&gt; See a Changed Life</a:t>
            </a:r>
          </a:p>
        </p:txBody>
      </p:sp>
      <p:pic>
        <p:nvPicPr>
          <p:cNvPr id="8194" name="Picture 2" descr="Singapore Maps &amp; Facts | Singapore map, Singapore travel, Singapore tourist  spots">
            <a:extLst>
              <a:ext uri="{FF2B5EF4-FFF2-40B4-BE49-F238E27FC236}">
                <a16:creationId xmlns:a16="http://schemas.microsoft.com/office/drawing/2014/main" id="{2522E062-D4ED-4091-A0EB-9A696A6EF3B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41300"/>
          <a:stretch/>
        </p:blipFill>
        <p:spPr bwMode="auto">
          <a:xfrm>
            <a:off x="1354562" y="259262"/>
            <a:ext cx="6434875" cy="4122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E49BAAB-5263-4454-A83A-A4AF85AC5331}"/>
              </a:ext>
            </a:extLst>
          </p:cNvPr>
          <p:cNvSpPr txBox="1"/>
          <p:nvPr/>
        </p:nvSpPr>
        <p:spPr>
          <a:xfrm>
            <a:off x="212085" y="4866531"/>
            <a:ext cx="4305942" cy="523220"/>
          </a:xfrm>
          <a:prstGeom prst="rect">
            <a:avLst/>
          </a:prstGeom>
          <a:noFill/>
        </p:spPr>
        <p:txBody>
          <a:bodyPr wrap="square">
            <a:spAutoFit/>
          </a:bodyPr>
          <a:lstStyle/>
          <a:p>
            <a:r>
              <a:rPr lang="en-US" sz="2800" b="1" dirty="0">
                <a:solidFill>
                  <a:srgbClr val="FFFF00"/>
                </a:solidFill>
                <a:latin typeface="Helvetica Neue"/>
              </a:rPr>
              <a:t>Crowds listened</a:t>
            </a:r>
          </a:p>
        </p:txBody>
      </p:sp>
      <p:sp>
        <p:nvSpPr>
          <p:cNvPr id="6" name="TextBox 5">
            <a:extLst>
              <a:ext uri="{FF2B5EF4-FFF2-40B4-BE49-F238E27FC236}">
                <a16:creationId xmlns:a16="http://schemas.microsoft.com/office/drawing/2014/main" id="{7C784FF0-94D0-4BDD-A6B9-261D7259ECF0}"/>
              </a:ext>
            </a:extLst>
          </p:cNvPr>
          <p:cNvSpPr txBox="1"/>
          <p:nvPr/>
        </p:nvSpPr>
        <p:spPr>
          <a:xfrm>
            <a:off x="212085" y="5322208"/>
            <a:ext cx="4855216" cy="954107"/>
          </a:xfrm>
          <a:prstGeom prst="rect">
            <a:avLst/>
          </a:prstGeom>
          <a:noFill/>
        </p:spPr>
        <p:txBody>
          <a:bodyPr wrap="square">
            <a:spAutoFit/>
          </a:bodyPr>
          <a:lstStyle/>
          <a:p>
            <a:r>
              <a:rPr lang="en-US" sz="2800" b="1" dirty="0">
                <a:solidFill>
                  <a:srgbClr val="FFFF00"/>
                </a:solidFill>
                <a:latin typeface="Helvetica Neue"/>
              </a:rPr>
              <a:t>=&gt; Heard message</a:t>
            </a:r>
          </a:p>
          <a:p>
            <a:r>
              <a:rPr lang="en-US" sz="2800" b="1" dirty="0">
                <a:solidFill>
                  <a:srgbClr val="FFFF00"/>
                </a:solidFill>
                <a:latin typeface="Helvetica Neue"/>
              </a:rPr>
              <a:t>=&gt; Saw Miraculous Signs</a:t>
            </a:r>
          </a:p>
        </p:txBody>
      </p:sp>
    </p:spTree>
    <p:extLst>
      <p:ext uri="{BB962C8B-B14F-4D97-AF65-F5344CB8AC3E}">
        <p14:creationId xmlns:p14="http://schemas.microsoft.com/office/powerpoint/2010/main" val="1984300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fade">
                                      <p:cBhvr>
                                        <p:cTn id="12" dur="500"/>
                                        <p:tgtEl>
                                          <p:spTgt spid="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
                                            <p:txEl>
                                              <p:pRg st="1" end="1"/>
                                            </p:txEl>
                                          </p:spTgt>
                                        </p:tgtEl>
                                        <p:attrNameLst>
                                          <p:attrName>style.visibility</p:attrName>
                                        </p:attrNameLst>
                                      </p:cBhvr>
                                      <p:to>
                                        <p:strVal val="visible"/>
                                      </p:to>
                                    </p:set>
                                    <p:animEffect transition="in" filter="fade">
                                      <p:cBhvr>
                                        <p:cTn id="17"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2FD1B1F-A63C-493E-8DE3-449E1EC524D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0" y="260647"/>
            <a:ext cx="3132667" cy="52577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3">
            <a:extLst>
              <a:ext uri="{FF2B5EF4-FFF2-40B4-BE49-F238E27FC236}">
                <a16:creationId xmlns:a16="http://schemas.microsoft.com/office/drawing/2014/main" id="{CD8750E4-4867-4A2E-9C20-0F1C6C665D7D}"/>
              </a:ext>
            </a:extLst>
          </p:cNvPr>
          <p:cNvSpPr txBox="1">
            <a:spLocks noChangeArrowheads="1"/>
          </p:cNvSpPr>
          <p:nvPr/>
        </p:nvSpPr>
        <p:spPr bwMode="auto">
          <a:xfrm>
            <a:off x="6544204" y="284229"/>
            <a:ext cx="2430463"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tabLst/>
              <a:defRPr/>
            </a:pPr>
            <a:r>
              <a:rPr kumimoji="0" lang="en-US" sz="48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Simon Magus</a:t>
            </a:r>
          </a:p>
        </p:txBody>
      </p:sp>
      <p:sp>
        <p:nvSpPr>
          <p:cNvPr id="6" name="TextBox 5">
            <a:extLst>
              <a:ext uri="{FF2B5EF4-FFF2-40B4-BE49-F238E27FC236}">
                <a16:creationId xmlns:a16="http://schemas.microsoft.com/office/drawing/2014/main" id="{5DE65931-39BE-44D3-B263-52E1B57E10C4}"/>
              </a:ext>
            </a:extLst>
          </p:cNvPr>
          <p:cNvSpPr txBox="1"/>
          <p:nvPr/>
        </p:nvSpPr>
        <p:spPr>
          <a:xfrm>
            <a:off x="5571124" y="5927440"/>
            <a:ext cx="3132610" cy="646331"/>
          </a:xfrm>
          <a:prstGeom prst="rect">
            <a:avLst/>
          </a:prstGeom>
          <a:noFill/>
        </p:spPr>
        <p:txBody>
          <a:bodyPr wrap="square">
            <a:spAutoFit/>
          </a:bodyPr>
          <a:lstStyle/>
          <a:p>
            <a:pPr algn="r"/>
            <a:r>
              <a:rPr lang="en-US" sz="3600" b="1" dirty="0">
                <a:solidFill>
                  <a:schemeClr val="bg1"/>
                </a:solidFill>
                <a:effectLst>
                  <a:glow rad="127000">
                    <a:schemeClr val="tx1"/>
                  </a:glow>
                </a:effectLst>
                <a:latin typeface="Helvetica Neue"/>
              </a:rPr>
              <a:t>Acts 8:9-11</a:t>
            </a:r>
          </a:p>
        </p:txBody>
      </p:sp>
      <p:sp>
        <p:nvSpPr>
          <p:cNvPr id="7" name="TextBox 6">
            <a:extLst>
              <a:ext uri="{FF2B5EF4-FFF2-40B4-BE49-F238E27FC236}">
                <a16:creationId xmlns:a16="http://schemas.microsoft.com/office/drawing/2014/main" id="{9F5AC6AA-DDCC-4A42-989C-0710352B1E73}"/>
              </a:ext>
            </a:extLst>
          </p:cNvPr>
          <p:cNvSpPr txBox="1"/>
          <p:nvPr/>
        </p:nvSpPr>
        <p:spPr>
          <a:xfrm>
            <a:off x="3195932" y="2141790"/>
            <a:ext cx="5778735" cy="2862322"/>
          </a:xfrm>
          <a:prstGeom prst="rect">
            <a:avLst/>
          </a:prstGeom>
          <a:noFill/>
        </p:spPr>
        <p:txBody>
          <a:bodyPr wrap="square">
            <a:spAutoFit/>
          </a:bodyPr>
          <a:lstStyle/>
          <a:p>
            <a:pPr marL="571500" indent="-571500">
              <a:buFont typeface="Arial" panose="020B0604020202020204" pitchFamily="34" charset="0"/>
              <a:buChar char="•"/>
            </a:pPr>
            <a:r>
              <a:rPr lang="en-US" sz="3600" b="1" dirty="0">
                <a:solidFill>
                  <a:schemeClr val="bg1"/>
                </a:solidFill>
                <a:effectLst>
                  <a:glow rad="127000">
                    <a:schemeClr val="tx1"/>
                  </a:glow>
                </a:effectLst>
                <a:latin typeface="Helvetica Neue"/>
              </a:rPr>
              <a:t>Sorcerer</a:t>
            </a:r>
          </a:p>
          <a:p>
            <a:pPr marL="571500" indent="-571500">
              <a:buFont typeface="Arial" panose="020B0604020202020204" pitchFamily="34" charset="0"/>
              <a:buChar char="•"/>
            </a:pPr>
            <a:r>
              <a:rPr lang="en-US" sz="3600" b="1" dirty="0">
                <a:solidFill>
                  <a:schemeClr val="bg1"/>
                </a:solidFill>
                <a:effectLst>
                  <a:glow rad="127000">
                    <a:schemeClr val="tx1"/>
                  </a:glow>
                </a:effectLst>
                <a:latin typeface="Helvetica Neue"/>
              </a:rPr>
              <a:t>Astounded people with his magic</a:t>
            </a:r>
          </a:p>
          <a:p>
            <a:pPr marL="571500" indent="-571500">
              <a:buFont typeface="Arial" panose="020B0604020202020204" pitchFamily="34" charset="0"/>
              <a:buChar char="•"/>
            </a:pPr>
            <a:r>
              <a:rPr lang="en-US" sz="3600" b="1" dirty="0">
                <a:solidFill>
                  <a:schemeClr val="bg1"/>
                </a:solidFill>
                <a:effectLst>
                  <a:glow rad="127000">
                    <a:schemeClr val="tx1"/>
                  </a:glow>
                </a:effectLst>
                <a:latin typeface="Helvetica Neue"/>
              </a:rPr>
              <a:t>People listened to him</a:t>
            </a:r>
          </a:p>
          <a:p>
            <a:pPr marL="571500" indent="-571500">
              <a:buFont typeface="Arial" panose="020B0604020202020204" pitchFamily="34" charset="0"/>
              <a:buChar char="•"/>
            </a:pPr>
            <a:endParaRPr lang="en-US" sz="3600" b="1" dirty="0">
              <a:solidFill>
                <a:schemeClr val="bg1"/>
              </a:solidFill>
              <a:effectLst>
                <a:glow rad="127000">
                  <a:schemeClr val="tx1"/>
                </a:glow>
              </a:effectLst>
              <a:latin typeface="Helvetica Neue"/>
            </a:endParaRPr>
          </a:p>
        </p:txBody>
      </p:sp>
    </p:spTree>
    <p:extLst>
      <p:ext uri="{BB962C8B-B14F-4D97-AF65-F5344CB8AC3E}">
        <p14:creationId xmlns:p14="http://schemas.microsoft.com/office/powerpoint/2010/main" val="51399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77FD5AB-0B0C-4AA3-97E7-782F4F7BC457}"/>
              </a:ext>
            </a:extLst>
          </p:cNvPr>
          <p:cNvGrpSpPr/>
          <p:nvPr/>
        </p:nvGrpSpPr>
        <p:grpSpPr>
          <a:xfrm>
            <a:off x="5085265" y="623284"/>
            <a:ext cx="3501691" cy="5257791"/>
            <a:chOff x="635216" y="791002"/>
            <a:chExt cx="3501691" cy="5257791"/>
          </a:xfrm>
        </p:grpSpPr>
        <p:pic>
          <p:nvPicPr>
            <p:cNvPr id="4" name="Picture 3">
              <a:extLst>
                <a:ext uri="{FF2B5EF4-FFF2-40B4-BE49-F238E27FC236}">
                  <a16:creationId xmlns:a16="http://schemas.microsoft.com/office/drawing/2014/main" id="{8C4F0AAD-02F7-4C2E-AB62-774E33FD25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5216" y="1275347"/>
              <a:ext cx="3501691" cy="4773446"/>
            </a:xfrm>
            <a:prstGeom prst="rect">
              <a:avLst/>
            </a:prstGeom>
          </p:spPr>
        </p:pic>
        <p:sp>
          <p:nvSpPr>
            <p:cNvPr id="5" name="Rectangle 4">
              <a:extLst>
                <a:ext uri="{FF2B5EF4-FFF2-40B4-BE49-F238E27FC236}">
                  <a16:creationId xmlns:a16="http://schemas.microsoft.com/office/drawing/2014/main" id="{B27EA7B2-BFD9-41BE-906B-8827F655D7E0}"/>
                </a:ext>
              </a:extLst>
            </p:cNvPr>
            <p:cNvSpPr/>
            <p:nvPr/>
          </p:nvSpPr>
          <p:spPr>
            <a:xfrm>
              <a:off x="635216" y="791002"/>
              <a:ext cx="3501690"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Philip the Evangelist</a:t>
              </a:r>
            </a:p>
          </p:txBody>
        </p:sp>
      </p:grpSp>
      <p:grpSp>
        <p:nvGrpSpPr>
          <p:cNvPr id="7" name="Group 6">
            <a:extLst>
              <a:ext uri="{FF2B5EF4-FFF2-40B4-BE49-F238E27FC236}">
                <a16:creationId xmlns:a16="http://schemas.microsoft.com/office/drawing/2014/main" id="{452FED33-932E-4B10-93C5-7FF9C9E988F8}"/>
              </a:ext>
            </a:extLst>
          </p:cNvPr>
          <p:cNvGrpSpPr/>
          <p:nvPr/>
        </p:nvGrpSpPr>
        <p:grpSpPr>
          <a:xfrm>
            <a:off x="557044" y="623284"/>
            <a:ext cx="3132667" cy="5257791"/>
            <a:chOff x="184511" y="800104"/>
            <a:chExt cx="3132667" cy="5257791"/>
          </a:xfrm>
        </p:grpSpPr>
        <p:pic>
          <p:nvPicPr>
            <p:cNvPr id="2" name="Picture 2">
              <a:extLst>
                <a:ext uri="{FF2B5EF4-FFF2-40B4-BE49-F238E27FC236}">
                  <a16:creationId xmlns:a16="http://schemas.microsoft.com/office/drawing/2014/main" id="{75C7EDD2-5C28-45AD-99B7-DB07073E657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flipH="1">
              <a:off x="184511" y="800104"/>
              <a:ext cx="3132667" cy="52577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F9A0820D-B3D7-470E-ADC6-558ED2840590}"/>
                </a:ext>
              </a:extLst>
            </p:cNvPr>
            <p:cNvSpPr/>
            <p:nvPr/>
          </p:nvSpPr>
          <p:spPr>
            <a:xfrm>
              <a:off x="184511" y="800104"/>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Simon the Sorcerer</a:t>
              </a:r>
            </a:p>
          </p:txBody>
        </p:sp>
      </p:grpSp>
      <p:sp>
        <p:nvSpPr>
          <p:cNvPr id="8" name="TextBox 7">
            <a:extLst>
              <a:ext uri="{FF2B5EF4-FFF2-40B4-BE49-F238E27FC236}">
                <a16:creationId xmlns:a16="http://schemas.microsoft.com/office/drawing/2014/main" id="{B6BB6166-616E-4842-8857-8B87A4578AD4}"/>
              </a:ext>
            </a:extLst>
          </p:cNvPr>
          <p:cNvSpPr txBox="1"/>
          <p:nvPr/>
        </p:nvSpPr>
        <p:spPr>
          <a:xfrm>
            <a:off x="5454345" y="6042254"/>
            <a:ext cx="3132610" cy="646331"/>
          </a:xfrm>
          <a:prstGeom prst="rect">
            <a:avLst/>
          </a:prstGeom>
          <a:noFill/>
        </p:spPr>
        <p:txBody>
          <a:bodyPr wrap="square">
            <a:spAutoFit/>
          </a:bodyPr>
          <a:lstStyle/>
          <a:p>
            <a:r>
              <a:rPr lang="en-US" sz="3600" b="1" dirty="0">
                <a:solidFill>
                  <a:schemeClr val="bg1"/>
                </a:solidFill>
                <a:effectLst>
                  <a:glow rad="127000">
                    <a:schemeClr val="tx1"/>
                  </a:glow>
                </a:effectLst>
                <a:latin typeface="Helvetica Neue"/>
              </a:rPr>
              <a:t>Acts 8:12-13</a:t>
            </a:r>
          </a:p>
        </p:txBody>
      </p:sp>
      <p:sp>
        <p:nvSpPr>
          <p:cNvPr id="9" name="TextBox 8">
            <a:extLst>
              <a:ext uri="{FF2B5EF4-FFF2-40B4-BE49-F238E27FC236}">
                <a16:creationId xmlns:a16="http://schemas.microsoft.com/office/drawing/2014/main" id="{2C69760D-D24D-4D92-9B3C-F590CED9E22C}"/>
              </a:ext>
            </a:extLst>
          </p:cNvPr>
          <p:cNvSpPr txBox="1"/>
          <p:nvPr/>
        </p:nvSpPr>
        <p:spPr>
          <a:xfrm>
            <a:off x="3888393" y="3105834"/>
            <a:ext cx="998189" cy="769441"/>
          </a:xfrm>
          <a:prstGeom prst="rect">
            <a:avLst/>
          </a:prstGeom>
          <a:noFill/>
        </p:spPr>
        <p:txBody>
          <a:bodyPr wrap="square">
            <a:spAutoFit/>
          </a:bodyPr>
          <a:lstStyle/>
          <a:p>
            <a:pPr algn="ctr"/>
            <a:r>
              <a:rPr lang="en-US" sz="4400" b="1" dirty="0">
                <a:solidFill>
                  <a:schemeClr val="bg1"/>
                </a:solidFill>
                <a:effectLst>
                  <a:glow rad="127000">
                    <a:schemeClr val="tx1"/>
                  </a:glow>
                </a:effectLst>
                <a:latin typeface="Helvetica Neue"/>
              </a:rPr>
              <a:t>vs</a:t>
            </a:r>
          </a:p>
        </p:txBody>
      </p:sp>
    </p:spTree>
    <p:extLst>
      <p:ext uri="{BB962C8B-B14F-4D97-AF65-F5344CB8AC3E}">
        <p14:creationId xmlns:p14="http://schemas.microsoft.com/office/powerpoint/2010/main" val="958788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ige and black owl">
            <a:extLst>
              <a:ext uri="{FF2B5EF4-FFF2-40B4-BE49-F238E27FC236}">
                <a16:creationId xmlns:a16="http://schemas.microsoft.com/office/drawing/2014/main" id="{75AACA09-5672-4267-9F67-E78167B00BC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73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5908C4-1AB2-4519-922C-9DB2B9D31D73}"/>
              </a:ext>
            </a:extLst>
          </p:cNvPr>
          <p:cNvSpPr txBox="1"/>
          <p:nvPr/>
        </p:nvSpPr>
        <p:spPr>
          <a:xfrm>
            <a:off x="5725640" y="6019201"/>
            <a:ext cx="3132610" cy="646331"/>
          </a:xfrm>
          <a:prstGeom prst="rect">
            <a:avLst/>
          </a:prstGeom>
          <a:noFill/>
        </p:spPr>
        <p:txBody>
          <a:bodyPr wrap="square">
            <a:spAutoFit/>
          </a:bodyPr>
          <a:lstStyle/>
          <a:p>
            <a:r>
              <a:rPr lang="en-US" sz="3600" b="1" dirty="0">
                <a:solidFill>
                  <a:schemeClr val="bg1"/>
                </a:solidFill>
                <a:effectLst>
                  <a:glow rad="127000">
                    <a:schemeClr val="tx1"/>
                  </a:glow>
                </a:effectLst>
                <a:latin typeface="Helvetica Neue"/>
              </a:rPr>
              <a:t>Acts 8:14-17</a:t>
            </a:r>
          </a:p>
        </p:txBody>
      </p:sp>
      <p:sp>
        <p:nvSpPr>
          <p:cNvPr id="4" name="TextBox 3">
            <a:extLst>
              <a:ext uri="{FF2B5EF4-FFF2-40B4-BE49-F238E27FC236}">
                <a16:creationId xmlns:a16="http://schemas.microsoft.com/office/drawing/2014/main" id="{DDC4F875-8E98-4ECF-BDB1-39C4755A3AD2}"/>
              </a:ext>
            </a:extLst>
          </p:cNvPr>
          <p:cNvSpPr txBox="1"/>
          <p:nvPr/>
        </p:nvSpPr>
        <p:spPr>
          <a:xfrm>
            <a:off x="285750" y="54820"/>
            <a:ext cx="4286250" cy="1107996"/>
          </a:xfrm>
          <a:prstGeom prst="rect">
            <a:avLst/>
          </a:prstGeom>
          <a:noFill/>
        </p:spPr>
        <p:txBody>
          <a:bodyPr wrap="square">
            <a:spAutoFit/>
          </a:bodyPr>
          <a:lstStyle/>
          <a:p>
            <a:r>
              <a:rPr lang="en-US" sz="6600" b="1" dirty="0">
                <a:solidFill>
                  <a:schemeClr val="bg1"/>
                </a:solidFill>
                <a:effectLst>
                  <a:glow rad="127000">
                    <a:schemeClr val="tx1"/>
                  </a:glow>
                </a:effectLst>
                <a:latin typeface="Tw Cen MT" panose="020B0602020104020603" pitchFamily="34" charset="0"/>
                <a:cs typeface="Aharoni" panose="02010803020104030203" pitchFamily="2" charset="-79"/>
              </a:rPr>
              <a:t>CURIOSITY</a:t>
            </a:r>
          </a:p>
        </p:txBody>
      </p:sp>
      <p:pic>
        <p:nvPicPr>
          <p:cNvPr id="5" name="Picture 4">
            <a:extLst>
              <a:ext uri="{FF2B5EF4-FFF2-40B4-BE49-F238E27FC236}">
                <a16:creationId xmlns:a16="http://schemas.microsoft.com/office/drawing/2014/main" id="{5D201013-9FA2-49B6-B495-5B97BF59BE3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766761" y="0"/>
            <a:ext cx="2235721" cy="3387455"/>
          </a:xfrm>
          <a:prstGeom prst="rect">
            <a:avLst/>
          </a:prstGeom>
        </p:spPr>
      </p:pic>
    </p:spTree>
    <p:extLst>
      <p:ext uri="{BB962C8B-B14F-4D97-AF65-F5344CB8AC3E}">
        <p14:creationId xmlns:p14="http://schemas.microsoft.com/office/powerpoint/2010/main" val="418744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7F3E96-2160-4AD9-BFD0-C69326B74098}"/>
              </a:ext>
            </a:extLst>
          </p:cNvPr>
          <p:cNvPicPr>
            <a:picLocks noChangeAspect="1"/>
          </p:cNvPicPr>
          <p:nvPr/>
        </p:nvPicPr>
        <p:blipFill>
          <a:blip r:embed="rId3"/>
          <a:stretch>
            <a:fillRect/>
          </a:stretch>
        </p:blipFill>
        <p:spPr>
          <a:xfrm>
            <a:off x="197503" y="0"/>
            <a:ext cx="8748993" cy="6858000"/>
          </a:xfrm>
          <a:prstGeom prst="rect">
            <a:avLst/>
          </a:prstGeom>
        </p:spPr>
      </p:pic>
    </p:spTree>
    <p:extLst>
      <p:ext uri="{BB962C8B-B14F-4D97-AF65-F5344CB8AC3E}">
        <p14:creationId xmlns:p14="http://schemas.microsoft.com/office/powerpoint/2010/main" val="1674807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C4F875-8E98-4ECF-BDB1-39C4755A3AD2}"/>
              </a:ext>
            </a:extLst>
          </p:cNvPr>
          <p:cNvSpPr txBox="1"/>
          <p:nvPr/>
        </p:nvSpPr>
        <p:spPr>
          <a:xfrm>
            <a:off x="4572000" y="152400"/>
            <a:ext cx="4286250" cy="1107996"/>
          </a:xfrm>
          <a:prstGeom prst="rect">
            <a:avLst/>
          </a:prstGeom>
          <a:noFill/>
        </p:spPr>
        <p:txBody>
          <a:bodyPr wrap="square">
            <a:spAutoFit/>
          </a:bodyPr>
          <a:lstStyle/>
          <a:p>
            <a:r>
              <a:rPr lang="en-US" sz="6600" b="1" dirty="0">
                <a:solidFill>
                  <a:schemeClr val="bg1"/>
                </a:solidFill>
                <a:effectLst>
                  <a:glow rad="127000">
                    <a:schemeClr val="tx1"/>
                  </a:glow>
                </a:effectLst>
                <a:latin typeface="Tw Cen MT" panose="020B0602020104020603" pitchFamily="34" charset="0"/>
                <a:cs typeface="Aharoni" panose="02010803020104030203" pitchFamily="2" charset="-79"/>
              </a:rPr>
              <a:t>CURIOSITY</a:t>
            </a:r>
          </a:p>
        </p:txBody>
      </p:sp>
      <p:graphicFrame>
        <p:nvGraphicFramePr>
          <p:cNvPr id="2" name="Table 4">
            <a:extLst>
              <a:ext uri="{FF2B5EF4-FFF2-40B4-BE49-F238E27FC236}">
                <a16:creationId xmlns:a16="http://schemas.microsoft.com/office/drawing/2014/main" id="{C50EA771-3B9F-42CC-A5B8-5237434B0333}"/>
              </a:ext>
            </a:extLst>
          </p:cNvPr>
          <p:cNvGraphicFramePr>
            <a:graphicFrameLocks noGrp="1"/>
          </p:cNvGraphicFramePr>
          <p:nvPr>
            <p:extLst>
              <p:ext uri="{D42A27DB-BD31-4B8C-83A1-F6EECF244321}">
                <p14:modId xmlns:p14="http://schemas.microsoft.com/office/powerpoint/2010/main" val="758085522"/>
              </p:ext>
            </p:extLst>
          </p:nvPr>
        </p:nvGraphicFramePr>
        <p:xfrm>
          <a:off x="379260" y="1455022"/>
          <a:ext cx="8385480" cy="3017520"/>
        </p:xfrm>
        <a:graphic>
          <a:graphicData uri="http://schemas.openxmlformats.org/drawingml/2006/table">
            <a:tbl>
              <a:tblPr firstRow="1" bandRow="1">
                <a:tableStyleId>{5C22544A-7EE6-4342-B048-85BDC9FD1C3A}</a:tableStyleId>
              </a:tblPr>
              <a:tblGrid>
                <a:gridCol w="3613455">
                  <a:extLst>
                    <a:ext uri="{9D8B030D-6E8A-4147-A177-3AD203B41FA5}">
                      <a16:colId xmlns:a16="http://schemas.microsoft.com/office/drawing/2014/main" val="2883495626"/>
                    </a:ext>
                  </a:extLst>
                </a:gridCol>
                <a:gridCol w="4772025">
                  <a:extLst>
                    <a:ext uri="{9D8B030D-6E8A-4147-A177-3AD203B41FA5}">
                      <a16:colId xmlns:a16="http://schemas.microsoft.com/office/drawing/2014/main" val="3387971254"/>
                    </a:ext>
                  </a:extLst>
                </a:gridCol>
              </a:tblGrid>
              <a:tr h="370840">
                <a:tc>
                  <a:txBody>
                    <a:bodyPr/>
                    <a:lstStyle/>
                    <a:p>
                      <a:pPr algn="ctr"/>
                      <a:r>
                        <a:rPr lang="en-US" sz="2800" dirty="0"/>
                        <a:t>Jews (Acts 2)</a:t>
                      </a:r>
                    </a:p>
                  </a:txBody>
                  <a:tcPr anchor="ctr"/>
                </a:tc>
                <a:tc>
                  <a:txBody>
                    <a:bodyPr/>
                    <a:lstStyle/>
                    <a:p>
                      <a:pPr algn="ctr"/>
                      <a:r>
                        <a:rPr lang="en-US" sz="2800" dirty="0"/>
                        <a:t>Samaritans (Acts 8)</a:t>
                      </a:r>
                    </a:p>
                  </a:txBody>
                  <a:tcPr anchor="ctr"/>
                </a:tc>
                <a:extLst>
                  <a:ext uri="{0D108BD9-81ED-4DB2-BD59-A6C34878D82A}">
                    <a16:rowId xmlns:a16="http://schemas.microsoft.com/office/drawing/2014/main" val="1337823009"/>
                  </a:ext>
                </a:extLst>
              </a:tr>
              <a:tr h="370840">
                <a:tc>
                  <a:txBody>
                    <a:bodyPr/>
                    <a:lstStyle/>
                    <a:p>
                      <a:pPr algn="ctr"/>
                      <a:r>
                        <a:rPr lang="en-US" sz="2800" dirty="0"/>
                        <a:t>Repented</a:t>
                      </a:r>
                    </a:p>
                  </a:txBody>
                  <a:tcPr anchor="ctr"/>
                </a:tc>
                <a:tc>
                  <a:txBody>
                    <a:bodyPr/>
                    <a:lstStyle/>
                    <a:p>
                      <a:pPr algn="ctr"/>
                      <a:r>
                        <a:rPr lang="en-US" sz="2800" dirty="0"/>
                        <a:t>Believed</a:t>
                      </a:r>
                    </a:p>
                  </a:txBody>
                  <a:tcPr anchor="ctr"/>
                </a:tc>
                <a:extLst>
                  <a:ext uri="{0D108BD9-81ED-4DB2-BD59-A6C34878D82A}">
                    <a16:rowId xmlns:a16="http://schemas.microsoft.com/office/drawing/2014/main" val="1044304837"/>
                  </a:ext>
                </a:extLst>
              </a:tr>
              <a:tr h="370840">
                <a:tc>
                  <a:txBody>
                    <a:bodyPr/>
                    <a:lstStyle/>
                    <a:p>
                      <a:pPr algn="ctr"/>
                      <a:r>
                        <a:rPr lang="en-US" sz="2800" dirty="0"/>
                        <a:t>Were baptized</a:t>
                      </a:r>
                    </a:p>
                  </a:txBody>
                  <a:tcPr anchor="ctr"/>
                </a:tc>
                <a:tc>
                  <a:txBody>
                    <a:bodyPr/>
                    <a:lstStyle/>
                    <a:p>
                      <a:pPr algn="ctr"/>
                      <a:r>
                        <a:rPr lang="en-US" sz="2800" dirty="0"/>
                        <a:t>Were baptized</a:t>
                      </a:r>
                    </a:p>
                  </a:txBody>
                  <a:tcPr anchor="ctr"/>
                </a:tc>
                <a:extLst>
                  <a:ext uri="{0D108BD9-81ED-4DB2-BD59-A6C34878D82A}">
                    <a16:rowId xmlns:a16="http://schemas.microsoft.com/office/drawing/2014/main" val="134658501"/>
                  </a:ext>
                </a:extLst>
              </a:tr>
              <a:tr h="370840">
                <a:tc>
                  <a:txBody>
                    <a:bodyPr/>
                    <a:lstStyle/>
                    <a:p>
                      <a:pPr algn="ctr"/>
                      <a:endParaRPr lang="en-US" sz="2800" dirty="0"/>
                    </a:p>
                  </a:txBody>
                  <a:tcPr anchor="ctr"/>
                </a:tc>
                <a:tc>
                  <a:txBody>
                    <a:bodyPr/>
                    <a:lstStyle/>
                    <a:p>
                      <a:pPr algn="ctr"/>
                      <a:r>
                        <a:rPr lang="en-US" sz="2800" dirty="0"/>
                        <a:t>Apostles prayed for /                laid hands on</a:t>
                      </a:r>
                    </a:p>
                  </a:txBody>
                  <a:tcPr anchor="ctr"/>
                </a:tc>
                <a:extLst>
                  <a:ext uri="{0D108BD9-81ED-4DB2-BD59-A6C34878D82A}">
                    <a16:rowId xmlns:a16="http://schemas.microsoft.com/office/drawing/2014/main" val="211091849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Received the Holy Spirit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Received the Holy Spirit</a:t>
                      </a:r>
                    </a:p>
                  </a:txBody>
                  <a:tcPr anchor="ctr"/>
                </a:tc>
                <a:extLst>
                  <a:ext uri="{0D108BD9-81ED-4DB2-BD59-A6C34878D82A}">
                    <a16:rowId xmlns:a16="http://schemas.microsoft.com/office/drawing/2014/main" val="1088762419"/>
                  </a:ext>
                </a:extLst>
              </a:tr>
            </a:tbl>
          </a:graphicData>
        </a:graphic>
      </p:graphicFrame>
      <p:grpSp>
        <p:nvGrpSpPr>
          <p:cNvPr id="6" name="Group 5">
            <a:extLst>
              <a:ext uri="{FF2B5EF4-FFF2-40B4-BE49-F238E27FC236}">
                <a16:creationId xmlns:a16="http://schemas.microsoft.com/office/drawing/2014/main" id="{566BEED9-95A3-490F-AA7D-8BF2FD486FF6}"/>
              </a:ext>
            </a:extLst>
          </p:cNvPr>
          <p:cNvGrpSpPr/>
          <p:nvPr/>
        </p:nvGrpSpPr>
        <p:grpSpPr>
          <a:xfrm>
            <a:off x="1943860" y="4667168"/>
            <a:ext cx="4771265" cy="1752152"/>
            <a:chOff x="1469115" y="3521171"/>
            <a:chExt cx="4771265" cy="1752152"/>
          </a:xfrm>
        </p:grpSpPr>
        <p:sp>
          <p:nvSpPr>
            <p:cNvPr id="7" name="Rectangle 2">
              <a:extLst>
                <a:ext uri="{FF2B5EF4-FFF2-40B4-BE49-F238E27FC236}">
                  <a16:creationId xmlns:a16="http://schemas.microsoft.com/office/drawing/2014/main" id="{4E5F55FA-F9CA-4DDE-893A-E14AB40F30A4}"/>
                </a:ext>
              </a:extLst>
            </p:cNvPr>
            <p:cNvSpPr txBox="1">
              <a:spLocks noChangeArrowheads="1"/>
            </p:cNvSpPr>
            <p:nvPr/>
          </p:nvSpPr>
          <p:spPr bwMode="auto">
            <a:xfrm>
              <a:off x="1469115" y="4031953"/>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FF"/>
                  </a:solidFill>
                  <a:latin typeface="Arial" charset="0"/>
                  <a:ea typeface="ＭＳ Ｐゴシック" charset="0"/>
                  <a:cs typeface="ＭＳ Ｐゴシック" charset="0"/>
                </a:rPr>
                <a:t>Prevent Internal Opposition</a:t>
              </a:r>
            </a:p>
          </p:txBody>
        </p:sp>
        <p:pic>
          <p:nvPicPr>
            <p:cNvPr id="8" name="Picture 2" descr="Image result for church icon">
              <a:extLst>
                <a:ext uri="{FF2B5EF4-FFF2-40B4-BE49-F238E27FC236}">
                  <a16:creationId xmlns:a16="http://schemas.microsoft.com/office/drawing/2014/main" id="{E801774D-0F2B-4B39-BD99-4852BE7A73A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88228" y="3521171"/>
              <a:ext cx="1752152" cy="175215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0361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3EB3C-F483-461A-A7AA-5AAD1147FA16}"/>
              </a:ext>
            </a:extLst>
          </p:cNvPr>
          <p:cNvSpPr txBox="1"/>
          <p:nvPr/>
        </p:nvSpPr>
        <p:spPr>
          <a:xfrm>
            <a:off x="317741" y="1289519"/>
            <a:ext cx="8693524" cy="3970318"/>
          </a:xfrm>
          <a:prstGeom prst="rect">
            <a:avLst/>
          </a:prstGeom>
          <a:noFill/>
        </p:spPr>
        <p:txBody>
          <a:bodyPr wrap="square" anchor="ctr">
            <a:spAutoFit/>
          </a:bodyPr>
          <a:lstStyle/>
          <a:p>
            <a:r>
              <a:rPr lang="en-US" sz="2800" b="1" dirty="0">
                <a:solidFill>
                  <a:schemeClr val="bg1"/>
                </a:solidFill>
                <a:effectLst>
                  <a:glow rad="127000">
                    <a:schemeClr val="tx1"/>
                  </a:glow>
                </a:effectLst>
                <a:latin typeface="Helvetica Neue"/>
              </a:rPr>
              <a:t>4-8: Believers / Philip preaching</a:t>
            </a:r>
          </a:p>
          <a:p>
            <a:pPr lvl="1"/>
            <a:r>
              <a:rPr lang="en-US" sz="2800" b="1" dirty="0">
                <a:solidFill>
                  <a:schemeClr val="bg1"/>
                </a:solidFill>
                <a:effectLst>
                  <a:glow rad="127000">
                    <a:schemeClr val="tx1"/>
                  </a:glow>
                </a:effectLst>
                <a:latin typeface="Helvetica Neue"/>
              </a:rPr>
              <a:t>9-11: Simon background</a:t>
            </a:r>
          </a:p>
          <a:p>
            <a:pPr lvl="2"/>
            <a:r>
              <a:rPr lang="en-US" sz="2800" b="1" dirty="0">
                <a:solidFill>
                  <a:schemeClr val="bg1"/>
                </a:solidFill>
                <a:effectLst>
                  <a:glow rad="127000">
                    <a:schemeClr val="tx1"/>
                  </a:glow>
                </a:effectLst>
                <a:latin typeface="Helvetica Neue"/>
              </a:rPr>
              <a:t>12: Samaritans believed</a:t>
            </a:r>
          </a:p>
          <a:p>
            <a:pPr lvl="3"/>
            <a:r>
              <a:rPr lang="en-US" sz="2800" b="1" dirty="0">
                <a:solidFill>
                  <a:schemeClr val="bg1"/>
                </a:solidFill>
                <a:effectLst>
                  <a:glow rad="127000">
                    <a:schemeClr val="tx1"/>
                  </a:glow>
                </a:effectLst>
                <a:latin typeface="Helvetica Neue"/>
              </a:rPr>
              <a:t>13: Simon amazed by signs</a:t>
            </a:r>
          </a:p>
          <a:p>
            <a:pPr lvl="4"/>
            <a:r>
              <a:rPr lang="en-US" sz="2800" b="1" dirty="0">
                <a:solidFill>
                  <a:srgbClr val="FFFF00"/>
                </a:solidFill>
                <a:effectLst>
                  <a:glow rad="127000">
                    <a:schemeClr val="tx1"/>
                  </a:glow>
                </a:effectLst>
                <a:latin typeface="Helvetica Neue"/>
              </a:rPr>
              <a:t>14-17: Samaritans received Holy Spirit</a:t>
            </a:r>
          </a:p>
          <a:p>
            <a:pPr lvl="3"/>
            <a:r>
              <a:rPr lang="en-US" sz="2800" b="1" dirty="0">
                <a:solidFill>
                  <a:schemeClr val="bg1"/>
                </a:solidFill>
                <a:effectLst>
                  <a:glow rad="127000">
                    <a:schemeClr val="tx1"/>
                  </a:glow>
                </a:effectLst>
                <a:latin typeface="Helvetica Neue"/>
              </a:rPr>
              <a:t>18-19: Simon wanted power</a:t>
            </a:r>
          </a:p>
          <a:p>
            <a:pPr lvl="2"/>
            <a:r>
              <a:rPr lang="en-US" sz="2800" b="1" dirty="0">
                <a:solidFill>
                  <a:schemeClr val="bg1"/>
                </a:solidFill>
                <a:effectLst>
                  <a:glow rad="127000">
                    <a:schemeClr val="tx1"/>
                  </a:glow>
                </a:effectLst>
                <a:latin typeface="Helvetica Neue"/>
              </a:rPr>
              <a:t> 20-23: Simon rebuked</a:t>
            </a:r>
          </a:p>
          <a:p>
            <a:pPr lvl="1"/>
            <a:r>
              <a:rPr lang="en-US" sz="2800" b="1" dirty="0">
                <a:solidFill>
                  <a:schemeClr val="bg1"/>
                </a:solidFill>
                <a:effectLst>
                  <a:glow rad="127000">
                    <a:schemeClr val="tx1"/>
                  </a:glow>
                </a:effectLst>
                <a:latin typeface="Helvetica Neue"/>
              </a:rPr>
              <a:t>24: Simon repented</a:t>
            </a:r>
          </a:p>
          <a:p>
            <a:r>
              <a:rPr lang="en-US" sz="2800" b="1" dirty="0">
                <a:solidFill>
                  <a:schemeClr val="bg1"/>
                </a:solidFill>
                <a:effectLst>
                  <a:glow rad="127000">
                    <a:schemeClr val="tx1"/>
                  </a:glow>
                </a:effectLst>
                <a:latin typeface="Helvetica Neue"/>
              </a:rPr>
              <a:t>25: Apostles preaching</a:t>
            </a:r>
          </a:p>
        </p:txBody>
      </p:sp>
    </p:spTree>
    <p:extLst>
      <p:ext uri="{BB962C8B-B14F-4D97-AF65-F5344CB8AC3E}">
        <p14:creationId xmlns:p14="http://schemas.microsoft.com/office/powerpoint/2010/main" val="243249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3EB3C-F483-461A-A7AA-5AAD1147FA16}"/>
              </a:ext>
            </a:extLst>
          </p:cNvPr>
          <p:cNvSpPr txBox="1"/>
          <p:nvPr/>
        </p:nvSpPr>
        <p:spPr>
          <a:xfrm>
            <a:off x="3866147" y="3247731"/>
            <a:ext cx="5021178" cy="2246769"/>
          </a:xfrm>
          <a:prstGeom prst="rect">
            <a:avLst/>
          </a:prstGeom>
          <a:noFill/>
        </p:spPr>
        <p:txBody>
          <a:bodyPr wrap="square" anchor="ctr">
            <a:spAutoFit/>
          </a:bodyPr>
          <a:lstStyle/>
          <a:p>
            <a:r>
              <a:rPr lang="en-US" sz="2800" b="1" dirty="0">
                <a:solidFill>
                  <a:schemeClr val="bg1"/>
                </a:solidFill>
                <a:effectLst>
                  <a:glow rad="127000">
                    <a:schemeClr val="tx1"/>
                  </a:glow>
                </a:effectLst>
                <a:latin typeface="Helvetica Neue"/>
              </a:rPr>
              <a:t>13: </a:t>
            </a:r>
            <a:r>
              <a:rPr lang="en-US" sz="2800" b="1" dirty="0">
                <a:solidFill>
                  <a:srgbClr val="FFFF00"/>
                </a:solidFill>
                <a:effectLst>
                  <a:glow rad="127000">
                    <a:schemeClr val="tx1"/>
                  </a:glow>
                </a:effectLst>
                <a:latin typeface="Helvetica Neue"/>
              </a:rPr>
              <a:t>Simon amazed by signs</a:t>
            </a:r>
          </a:p>
          <a:p>
            <a:pPr lvl="1"/>
            <a:r>
              <a:rPr lang="en-US" sz="2800" b="1" dirty="0">
                <a:solidFill>
                  <a:schemeClr val="bg1"/>
                </a:solidFill>
                <a:effectLst>
                  <a:glow rad="127000">
                    <a:schemeClr val="tx1"/>
                  </a:glow>
                </a:effectLst>
                <a:latin typeface="Helvetica Neue"/>
              </a:rPr>
              <a:t>14-17: Samaritans received Holy Spirit</a:t>
            </a:r>
          </a:p>
          <a:p>
            <a:r>
              <a:rPr lang="en-US" sz="2800" b="1" dirty="0">
                <a:solidFill>
                  <a:schemeClr val="bg1"/>
                </a:solidFill>
                <a:effectLst>
                  <a:glow rad="127000">
                    <a:schemeClr val="tx1"/>
                  </a:glow>
                </a:effectLst>
                <a:latin typeface="Helvetica Neue"/>
              </a:rPr>
              <a:t>18-19: </a:t>
            </a:r>
            <a:r>
              <a:rPr lang="en-US" sz="2800" b="1" dirty="0">
                <a:solidFill>
                  <a:srgbClr val="FFFF00"/>
                </a:solidFill>
                <a:effectLst>
                  <a:glow rad="127000">
                    <a:schemeClr val="tx1"/>
                  </a:glow>
                </a:effectLst>
                <a:latin typeface="Helvetica Neue"/>
              </a:rPr>
              <a:t>Simon wants power</a:t>
            </a:r>
          </a:p>
          <a:p>
            <a:pPr lvl="2"/>
            <a:endParaRPr lang="en-US" sz="2800" b="1" dirty="0">
              <a:solidFill>
                <a:schemeClr val="bg1"/>
              </a:solidFill>
              <a:effectLst>
                <a:glow rad="127000">
                  <a:schemeClr val="tx1"/>
                </a:glow>
              </a:effectLst>
              <a:latin typeface="Helvetica Neue"/>
            </a:endParaRPr>
          </a:p>
        </p:txBody>
      </p:sp>
      <p:grpSp>
        <p:nvGrpSpPr>
          <p:cNvPr id="3" name="Group 2">
            <a:extLst>
              <a:ext uri="{FF2B5EF4-FFF2-40B4-BE49-F238E27FC236}">
                <a16:creationId xmlns:a16="http://schemas.microsoft.com/office/drawing/2014/main" id="{8823227A-2387-4650-BECB-02C2BEA767E0}"/>
              </a:ext>
            </a:extLst>
          </p:cNvPr>
          <p:cNvGrpSpPr/>
          <p:nvPr/>
        </p:nvGrpSpPr>
        <p:grpSpPr>
          <a:xfrm>
            <a:off x="557044" y="623284"/>
            <a:ext cx="3132667" cy="5257791"/>
            <a:chOff x="184511" y="800104"/>
            <a:chExt cx="3132667" cy="5257791"/>
          </a:xfrm>
        </p:grpSpPr>
        <p:pic>
          <p:nvPicPr>
            <p:cNvPr id="4" name="Picture 2">
              <a:extLst>
                <a:ext uri="{FF2B5EF4-FFF2-40B4-BE49-F238E27FC236}">
                  <a16:creationId xmlns:a16="http://schemas.microsoft.com/office/drawing/2014/main" id="{42B03953-BD2C-4AB0-B28D-1B4D086D34B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184511" y="800104"/>
              <a:ext cx="3132667" cy="52577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2221F36-935F-44C9-801D-7C08183F3195}"/>
                </a:ext>
              </a:extLst>
            </p:cNvPr>
            <p:cNvSpPr/>
            <p:nvPr/>
          </p:nvSpPr>
          <p:spPr>
            <a:xfrm>
              <a:off x="184511" y="800104"/>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Simon the Sorcerer</a:t>
              </a:r>
            </a:p>
          </p:txBody>
        </p:sp>
      </p:grpSp>
      <p:pic>
        <p:nvPicPr>
          <p:cNvPr id="6" name="Picture 5">
            <a:extLst>
              <a:ext uri="{FF2B5EF4-FFF2-40B4-BE49-F238E27FC236}">
                <a16:creationId xmlns:a16="http://schemas.microsoft.com/office/drawing/2014/main" id="{B5E14B91-E838-4D6E-BA47-2593C5C9033C}"/>
              </a:ext>
            </a:extLst>
          </p:cNvPr>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4315403" y="109419"/>
            <a:ext cx="4035579" cy="2014317"/>
          </a:xfrm>
          <a:prstGeom prst="rect">
            <a:avLst/>
          </a:prstGeom>
        </p:spPr>
      </p:pic>
      <p:sp>
        <p:nvSpPr>
          <p:cNvPr id="7" name="TextBox 6">
            <a:extLst>
              <a:ext uri="{FF2B5EF4-FFF2-40B4-BE49-F238E27FC236}">
                <a16:creationId xmlns:a16="http://schemas.microsoft.com/office/drawing/2014/main" id="{D058CE8E-B3C0-4C9A-848E-E3E10079E95F}"/>
              </a:ext>
            </a:extLst>
          </p:cNvPr>
          <p:cNvSpPr txBox="1"/>
          <p:nvPr/>
        </p:nvSpPr>
        <p:spPr>
          <a:xfrm>
            <a:off x="5725640" y="6019201"/>
            <a:ext cx="3132610" cy="646331"/>
          </a:xfrm>
          <a:prstGeom prst="rect">
            <a:avLst/>
          </a:prstGeom>
          <a:noFill/>
        </p:spPr>
        <p:txBody>
          <a:bodyPr wrap="square">
            <a:spAutoFit/>
          </a:bodyPr>
          <a:lstStyle/>
          <a:p>
            <a:r>
              <a:rPr lang="en-US" sz="3600" b="1" dirty="0">
                <a:solidFill>
                  <a:schemeClr val="bg1"/>
                </a:solidFill>
                <a:effectLst>
                  <a:glow rad="127000">
                    <a:schemeClr val="tx1"/>
                  </a:glow>
                </a:effectLst>
                <a:latin typeface="Helvetica Neue"/>
              </a:rPr>
              <a:t>Acts 8:18-19</a:t>
            </a:r>
          </a:p>
        </p:txBody>
      </p:sp>
      <p:sp>
        <p:nvSpPr>
          <p:cNvPr id="8" name="TextBox 7">
            <a:extLst>
              <a:ext uri="{FF2B5EF4-FFF2-40B4-BE49-F238E27FC236}">
                <a16:creationId xmlns:a16="http://schemas.microsoft.com/office/drawing/2014/main" id="{966C243D-F875-B843-AC75-48054E648390}"/>
              </a:ext>
            </a:extLst>
          </p:cNvPr>
          <p:cNvSpPr txBox="1"/>
          <p:nvPr/>
        </p:nvSpPr>
        <p:spPr>
          <a:xfrm>
            <a:off x="3822604" y="2031273"/>
            <a:ext cx="5321396" cy="954107"/>
          </a:xfrm>
          <a:prstGeom prst="rect">
            <a:avLst/>
          </a:prstGeom>
          <a:noFill/>
        </p:spPr>
        <p:txBody>
          <a:bodyPr wrap="square" anchor="ctr">
            <a:spAutoFit/>
          </a:bodyPr>
          <a:lstStyle/>
          <a:p>
            <a:r>
              <a:rPr lang="en-US" sz="2800" b="1" dirty="0">
                <a:solidFill>
                  <a:schemeClr val="bg1"/>
                </a:solidFill>
                <a:effectLst>
                  <a:glow rad="127000">
                    <a:schemeClr val="tx1"/>
                  </a:glow>
                </a:effectLst>
                <a:latin typeface="Helvetica Neue"/>
              </a:rPr>
              <a:t>“Then Simon himself believed and was baptized” (v. 13)</a:t>
            </a:r>
          </a:p>
        </p:txBody>
      </p:sp>
    </p:spTree>
    <p:extLst>
      <p:ext uri="{BB962C8B-B14F-4D97-AF65-F5344CB8AC3E}">
        <p14:creationId xmlns:p14="http://schemas.microsoft.com/office/powerpoint/2010/main" val="303321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2A4BAE6-D3FD-462D-8760-02F03B904EC6}"/>
              </a:ext>
            </a:extLst>
          </p:cNvPr>
          <p:cNvSpPr txBox="1"/>
          <p:nvPr/>
        </p:nvSpPr>
        <p:spPr>
          <a:xfrm>
            <a:off x="5725640" y="6019201"/>
            <a:ext cx="3132610" cy="646331"/>
          </a:xfrm>
          <a:prstGeom prst="rect">
            <a:avLst/>
          </a:prstGeom>
          <a:noFill/>
        </p:spPr>
        <p:txBody>
          <a:bodyPr wrap="square">
            <a:spAutoFit/>
          </a:bodyPr>
          <a:lstStyle/>
          <a:p>
            <a:r>
              <a:rPr lang="en-US" sz="3600" b="1" dirty="0">
                <a:solidFill>
                  <a:schemeClr val="bg1"/>
                </a:solidFill>
                <a:effectLst>
                  <a:glow rad="127000">
                    <a:schemeClr val="tx1"/>
                  </a:glow>
                </a:effectLst>
                <a:latin typeface="Helvetica Neue"/>
              </a:rPr>
              <a:t>Acts 8:20-23</a:t>
            </a:r>
          </a:p>
        </p:txBody>
      </p:sp>
      <p:pic>
        <p:nvPicPr>
          <p:cNvPr id="10" name="Picture 2">
            <a:extLst>
              <a:ext uri="{FF2B5EF4-FFF2-40B4-BE49-F238E27FC236}">
                <a16:creationId xmlns:a16="http://schemas.microsoft.com/office/drawing/2014/main" id="{00C9FC62-2CAE-491E-865C-8A5907B839E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229376" y="450574"/>
            <a:ext cx="5496264" cy="48394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CA273A4-BBD4-4BD2-AEDA-3FE82A8A0463}"/>
              </a:ext>
            </a:extLst>
          </p:cNvPr>
          <p:cNvSpPr txBox="1"/>
          <p:nvPr/>
        </p:nvSpPr>
        <p:spPr>
          <a:xfrm>
            <a:off x="998446" y="5392978"/>
            <a:ext cx="4572000" cy="523220"/>
          </a:xfrm>
          <a:prstGeom prst="rect">
            <a:avLst/>
          </a:prstGeom>
          <a:noFill/>
        </p:spPr>
        <p:txBody>
          <a:bodyPr wrap="square">
            <a:spAutoFit/>
          </a:bodyPr>
          <a:lstStyle/>
          <a:p>
            <a:r>
              <a:rPr lang="en-US" sz="2800" b="1" dirty="0">
                <a:solidFill>
                  <a:schemeClr val="bg1"/>
                </a:solidFill>
                <a:effectLst>
                  <a:glow rad="127000">
                    <a:schemeClr val="tx1"/>
                  </a:glow>
                </a:effectLst>
                <a:latin typeface="Arial" panose="020B0604020202020204" pitchFamily="34" charset="0"/>
                <a:cs typeface="Arial" panose="020B0604020202020204" pitchFamily="34" charset="0"/>
              </a:rPr>
              <a:t>Avanzino Nucci, 1620</a:t>
            </a:r>
          </a:p>
        </p:txBody>
      </p:sp>
      <p:sp>
        <p:nvSpPr>
          <p:cNvPr id="12" name="TextBox 11">
            <a:extLst>
              <a:ext uri="{FF2B5EF4-FFF2-40B4-BE49-F238E27FC236}">
                <a16:creationId xmlns:a16="http://schemas.microsoft.com/office/drawing/2014/main" id="{18260FDB-EB97-4E57-8E69-5FEB77D7E62A}"/>
              </a:ext>
            </a:extLst>
          </p:cNvPr>
          <p:cNvSpPr txBox="1"/>
          <p:nvPr/>
        </p:nvSpPr>
        <p:spPr>
          <a:xfrm>
            <a:off x="6341166" y="1285224"/>
            <a:ext cx="2252870" cy="3170099"/>
          </a:xfrm>
          <a:prstGeom prst="rect">
            <a:avLst/>
          </a:prstGeom>
          <a:noFill/>
        </p:spPr>
        <p:txBody>
          <a:bodyPr wrap="square">
            <a:spAutoFit/>
          </a:bodyPr>
          <a:lstStyle/>
          <a:p>
            <a:pPr algn="ctr"/>
            <a:r>
              <a:rPr lang="en-US" sz="4000" b="1" dirty="0">
                <a:latin typeface="Arial" panose="020B0604020202020204" pitchFamily="34" charset="0"/>
                <a:cs typeface="Arial" panose="020B0604020202020204" pitchFamily="34" charset="0"/>
              </a:rPr>
              <a:t>Peter's conflict with Simon Magus</a:t>
            </a:r>
          </a:p>
        </p:txBody>
      </p:sp>
    </p:spTree>
    <p:extLst>
      <p:ext uri="{BB962C8B-B14F-4D97-AF65-F5344CB8AC3E}">
        <p14:creationId xmlns:p14="http://schemas.microsoft.com/office/powerpoint/2010/main" val="2512229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3">
            <a:extLst>
              <a:ext uri="{FF2B5EF4-FFF2-40B4-BE49-F238E27FC236}">
                <a16:creationId xmlns:a16="http://schemas.microsoft.com/office/drawing/2014/main" id="{8A3E316D-1DEE-4C11-802E-6359A1E8CFAC}"/>
              </a:ext>
            </a:extLst>
          </p:cNvPr>
          <p:cNvSpPr txBox="1">
            <a:spLocks noChangeArrowheads="1"/>
          </p:cNvSpPr>
          <p:nvPr/>
        </p:nvSpPr>
        <p:spPr bwMode="auto">
          <a:xfrm>
            <a:off x="3700436" y="423580"/>
            <a:ext cx="5443563"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tabLst/>
              <a:defRPr/>
            </a:pPr>
            <a:r>
              <a:rPr kumimoji="0" lang="en-US" sz="4000" b="1" i="0" u="none" strike="noStrike" kern="1200" cap="none" spc="0" normalizeH="0" baseline="0" noProof="0" dirty="0">
                <a:ln>
                  <a:noFill/>
                </a:ln>
                <a:solidFill>
                  <a:srgbClr val="000000"/>
                </a:solidFill>
                <a:effectLst/>
                <a:uLnTx/>
                <a:uFillTx/>
                <a:latin typeface="Arial" charset="0"/>
                <a:ea typeface="ＭＳ Ｐゴシック" charset="0"/>
                <a:sym typeface="Arial"/>
                <a:rtl val="0"/>
              </a:rPr>
              <a:t>Did Simon Repent?</a:t>
            </a:r>
          </a:p>
        </p:txBody>
      </p:sp>
      <p:sp>
        <p:nvSpPr>
          <p:cNvPr id="21" name="TextBox 13">
            <a:extLst>
              <a:ext uri="{FF2B5EF4-FFF2-40B4-BE49-F238E27FC236}">
                <a16:creationId xmlns:a16="http://schemas.microsoft.com/office/drawing/2014/main" id="{1C4EFCB0-64EC-410F-9C0C-25EAE396B88C}"/>
              </a:ext>
            </a:extLst>
          </p:cNvPr>
          <p:cNvSpPr txBox="1">
            <a:spLocks noChangeArrowheads="1"/>
          </p:cNvSpPr>
          <p:nvPr/>
        </p:nvSpPr>
        <p:spPr bwMode="auto">
          <a:xfrm>
            <a:off x="6011390" y="5927440"/>
            <a:ext cx="278241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8:24</a:t>
            </a:r>
          </a:p>
        </p:txBody>
      </p:sp>
      <p:grpSp>
        <p:nvGrpSpPr>
          <p:cNvPr id="22" name="Group 21">
            <a:extLst>
              <a:ext uri="{FF2B5EF4-FFF2-40B4-BE49-F238E27FC236}">
                <a16:creationId xmlns:a16="http://schemas.microsoft.com/office/drawing/2014/main" id="{F4C6651A-B883-43F9-82E1-F4F85ADE767B}"/>
              </a:ext>
            </a:extLst>
          </p:cNvPr>
          <p:cNvGrpSpPr/>
          <p:nvPr/>
        </p:nvGrpSpPr>
        <p:grpSpPr>
          <a:xfrm>
            <a:off x="359222" y="284229"/>
            <a:ext cx="3132668" cy="5003389"/>
            <a:chOff x="184510" y="800104"/>
            <a:chExt cx="3132668" cy="5003389"/>
          </a:xfrm>
        </p:grpSpPr>
        <p:pic>
          <p:nvPicPr>
            <p:cNvPr id="23" name="Picture 2">
              <a:extLst>
                <a:ext uri="{FF2B5EF4-FFF2-40B4-BE49-F238E27FC236}">
                  <a16:creationId xmlns:a16="http://schemas.microsoft.com/office/drawing/2014/main" id="{B053161B-42B9-4A85-AD37-B982DC918FD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flipH="1">
              <a:off x="184510" y="800105"/>
              <a:ext cx="3132667" cy="5003388"/>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D70FDEA5-CF1E-466F-9D48-42C8010D0DEF}"/>
                </a:ext>
              </a:extLst>
            </p:cNvPr>
            <p:cNvSpPr/>
            <p:nvPr/>
          </p:nvSpPr>
          <p:spPr>
            <a:xfrm>
              <a:off x="184511" y="800104"/>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Simon the Sorcerer</a:t>
              </a:r>
            </a:p>
          </p:txBody>
        </p:sp>
      </p:grpSp>
      <p:sp>
        <p:nvSpPr>
          <p:cNvPr id="25" name="TextBox 13">
            <a:extLst>
              <a:ext uri="{FF2B5EF4-FFF2-40B4-BE49-F238E27FC236}">
                <a16:creationId xmlns:a16="http://schemas.microsoft.com/office/drawing/2014/main" id="{7CBF7D4D-3DB0-4827-9263-8FB0DDE242B7}"/>
              </a:ext>
            </a:extLst>
          </p:cNvPr>
          <p:cNvSpPr txBox="1">
            <a:spLocks noChangeArrowheads="1"/>
          </p:cNvSpPr>
          <p:nvPr/>
        </p:nvSpPr>
        <p:spPr bwMode="auto">
          <a:xfrm>
            <a:off x="3592287" y="1328074"/>
            <a:ext cx="5551714" cy="3170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tabLst/>
              <a:defRPr/>
            </a:pPr>
            <a:r>
              <a:rPr kumimoji="0" lang="en-US" sz="4000" b="1" i="0" u="none" strike="noStrike" kern="1200" cap="none" spc="0" normalizeH="0" baseline="0" noProof="0" dirty="0">
                <a:ln>
                  <a:noFill/>
                </a:ln>
                <a:solidFill>
                  <a:srgbClr val="000000"/>
                </a:solidFill>
                <a:effectLst/>
                <a:uLnTx/>
                <a:uFillTx/>
                <a:latin typeface="Arial" charset="0"/>
                <a:ea typeface="ＭＳ Ｐゴシック" charset="0"/>
                <a:sym typeface="Arial"/>
                <a:rtl val="0"/>
              </a:rPr>
              <a:t>Lessons from Simon:</a:t>
            </a:r>
          </a:p>
          <a:p>
            <a:pPr marL="461963" marR="0" lvl="0" indent="-461963"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4000" b="1" i="0" u="none" strike="noStrike" kern="1200" cap="none" spc="0" normalizeH="0" baseline="0" noProof="0" dirty="0">
                <a:ln>
                  <a:noFill/>
                </a:ln>
                <a:solidFill>
                  <a:srgbClr val="000000"/>
                </a:solidFill>
                <a:effectLst/>
                <a:uLnTx/>
                <a:uFillTx/>
                <a:latin typeface="Arial" charset="0"/>
                <a:ea typeface="ＭＳ Ｐゴシック" charset="0"/>
                <a:sym typeface="Arial"/>
                <a:rtl val="0"/>
              </a:rPr>
              <a:t>Avoid worldly desires</a:t>
            </a:r>
          </a:p>
          <a:p>
            <a:pPr marL="461963" marR="0" lvl="0" indent="-461963"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lang="en-US" sz="4000" b="1" dirty="0">
                <a:solidFill>
                  <a:srgbClr val="000000"/>
                </a:solidFill>
                <a:sym typeface="Arial"/>
                <a:rtl val="0"/>
              </a:rPr>
              <a:t>Acknowledge Sin</a:t>
            </a:r>
          </a:p>
          <a:p>
            <a:pPr marL="461963" marR="0" lvl="0" indent="-461963" defTabSz="914400" rtl="0" eaLnBrk="0" fontAlgn="base" latinLnBrk="0" hangingPunct="0">
              <a:lnSpc>
                <a:spcPct val="100000"/>
              </a:lnSpc>
              <a:spcBef>
                <a:spcPct val="0"/>
              </a:spcBef>
              <a:spcAft>
                <a:spcPct val="0"/>
              </a:spcAft>
              <a:buClrTx/>
              <a:buSzTx/>
              <a:buFont typeface="Arial" panose="020B0604020202020204" pitchFamily="34" charset="0"/>
              <a:buChar char="•"/>
              <a:defRPr/>
            </a:pPr>
            <a:r>
              <a:rPr kumimoji="0" lang="en-US" sz="4000" b="1" i="0" u="none" strike="noStrike" kern="1200" cap="none" spc="0" normalizeH="0" baseline="0" noProof="0" dirty="0">
                <a:ln>
                  <a:noFill/>
                </a:ln>
                <a:solidFill>
                  <a:srgbClr val="000000"/>
                </a:solidFill>
                <a:effectLst/>
                <a:uLnTx/>
                <a:uFillTx/>
                <a:latin typeface="Arial" charset="0"/>
                <a:ea typeface="ＭＳ Ｐゴシック" charset="0"/>
                <a:sym typeface="Arial"/>
                <a:rtl val="0"/>
              </a:rPr>
              <a:t>Pray</a:t>
            </a:r>
          </a:p>
        </p:txBody>
      </p:sp>
    </p:spTree>
    <p:extLst>
      <p:ext uri="{BB962C8B-B14F-4D97-AF65-F5344CB8AC3E}">
        <p14:creationId xmlns:p14="http://schemas.microsoft.com/office/powerpoint/2010/main" val="155463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8"/>
                                        </p:tgtEl>
                                        <p:attrNameLst>
                                          <p:attrName>ppt_x</p:attrName>
                                        </p:attrNameLst>
                                      </p:cBhvr>
                                      <p:tavLst>
                                        <p:tav tm="0">
                                          <p:val>
                                            <p:strVal val="ppt_x"/>
                                          </p:val>
                                        </p:tav>
                                        <p:tav tm="100000">
                                          <p:val>
                                            <p:strVal val="ppt_x"/>
                                          </p:val>
                                        </p:tav>
                                      </p:tavLst>
                                    </p:anim>
                                    <p:anim calcmode="lin" valueType="num">
                                      <p:cBhvr additive="base">
                                        <p:cTn id="7" dur="500"/>
                                        <p:tgtEl>
                                          <p:spTgt spid="18"/>
                                        </p:tgtEl>
                                        <p:attrNameLst>
                                          <p:attrName>ppt_y</p:attrName>
                                        </p:attrNameLst>
                                      </p:cBhvr>
                                      <p:tavLst>
                                        <p:tav tm="0">
                                          <p:val>
                                            <p:strVal val="ppt_y"/>
                                          </p:val>
                                        </p:tav>
                                        <p:tav tm="100000">
                                          <p:val>
                                            <p:strVal val="1+ppt_h/2"/>
                                          </p:val>
                                        </p:tav>
                                      </p:tavLst>
                                    </p:anim>
                                    <p:set>
                                      <p:cBhvr>
                                        <p:cTn id="8" dur="1" fill="hold">
                                          <p:stCondLst>
                                            <p:cond delay="499"/>
                                          </p:stCondLst>
                                        </p:cTn>
                                        <p:tgtEl>
                                          <p:spTgt spid="18"/>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3EB3C-F483-461A-A7AA-5AAD1147FA16}"/>
              </a:ext>
            </a:extLst>
          </p:cNvPr>
          <p:cNvSpPr txBox="1"/>
          <p:nvPr/>
        </p:nvSpPr>
        <p:spPr>
          <a:xfrm>
            <a:off x="450476" y="852197"/>
            <a:ext cx="8693524" cy="3970318"/>
          </a:xfrm>
          <a:prstGeom prst="rect">
            <a:avLst/>
          </a:prstGeom>
          <a:noFill/>
        </p:spPr>
        <p:txBody>
          <a:bodyPr wrap="square" anchor="ctr">
            <a:spAutoFit/>
          </a:bodyPr>
          <a:lstStyle/>
          <a:p>
            <a:r>
              <a:rPr lang="en-US" sz="2800" b="1" dirty="0">
                <a:solidFill>
                  <a:srgbClr val="FFFF00"/>
                </a:solidFill>
                <a:effectLst>
                  <a:glow rad="127000">
                    <a:schemeClr val="tx1"/>
                  </a:glow>
                </a:effectLst>
                <a:latin typeface="Helvetica Neue"/>
              </a:rPr>
              <a:t>4-8: Believers / Philip preaching</a:t>
            </a:r>
          </a:p>
          <a:p>
            <a:pPr lvl="1"/>
            <a:r>
              <a:rPr lang="en-US" sz="2800" b="1" dirty="0">
                <a:solidFill>
                  <a:schemeClr val="bg1"/>
                </a:solidFill>
                <a:effectLst>
                  <a:glow rad="127000">
                    <a:schemeClr val="tx1"/>
                  </a:glow>
                </a:effectLst>
                <a:latin typeface="Helvetica Neue"/>
              </a:rPr>
              <a:t>9-11: Simon background</a:t>
            </a:r>
          </a:p>
          <a:p>
            <a:pPr lvl="2"/>
            <a:r>
              <a:rPr lang="en-US" sz="2800" b="1" dirty="0">
                <a:solidFill>
                  <a:schemeClr val="bg1"/>
                </a:solidFill>
                <a:effectLst>
                  <a:glow rad="127000">
                    <a:schemeClr val="tx1"/>
                  </a:glow>
                </a:effectLst>
                <a:latin typeface="Helvetica Neue"/>
              </a:rPr>
              <a:t>12: Samaritans believed</a:t>
            </a:r>
          </a:p>
          <a:p>
            <a:pPr lvl="3"/>
            <a:r>
              <a:rPr lang="en-US" sz="2800" b="1" dirty="0">
                <a:solidFill>
                  <a:schemeClr val="bg1"/>
                </a:solidFill>
                <a:effectLst>
                  <a:glow rad="127000">
                    <a:schemeClr val="tx1"/>
                  </a:glow>
                </a:effectLst>
                <a:latin typeface="Helvetica Neue"/>
              </a:rPr>
              <a:t>13: Simon amazed by signs</a:t>
            </a:r>
          </a:p>
          <a:p>
            <a:pPr lvl="4"/>
            <a:r>
              <a:rPr lang="en-US" sz="2800" b="1" dirty="0">
                <a:solidFill>
                  <a:schemeClr val="bg1"/>
                </a:solidFill>
                <a:effectLst>
                  <a:glow rad="127000">
                    <a:schemeClr val="tx1"/>
                  </a:glow>
                </a:effectLst>
                <a:latin typeface="Helvetica Neue"/>
              </a:rPr>
              <a:t>14-17: Samaritans received Holy Spirit</a:t>
            </a:r>
          </a:p>
          <a:p>
            <a:pPr lvl="3"/>
            <a:r>
              <a:rPr lang="en-US" sz="2800" b="1" dirty="0">
                <a:solidFill>
                  <a:schemeClr val="bg1"/>
                </a:solidFill>
                <a:effectLst>
                  <a:glow rad="127000">
                    <a:schemeClr val="tx1"/>
                  </a:glow>
                </a:effectLst>
                <a:latin typeface="Helvetica Neue"/>
              </a:rPr>
              <a:t>18-19: Simon wanted power</a:t>
            </a:r>
          </a:p>
          <a:p>
            <a:pPr lvl="2"/>
            <a:r>
              <a:rPr lang="en-US" sz="2800" b="1" dirty="0">
                <a:solidFill>
                  <a:schemeClr val="bg1"/>
                </a:solidFill>
                <a:effectLst>
                  <a:glow rad="127000">
                    <a:schemeClr val="tx1"/>
                  </a:glow>
                </a:effectLst>
                <a:latin typeface="Helvetica Neue"/>
              </a:rPr>
              <a:t> 20-23: Simon rebuked</a:t>
            </a:r>
          </a:p>
          <a:p>
            <a:pPr lvl="1"/>
            <a:r>
              <a:rPr lang="en-US" sz="2800" b="1" dirty="0">
                <a:solidFill>
                  <a:schemeClr val="bg1"/>
                </a:solidFill>
                <a:effectLst>
                  <a:glow rad="127000">
                    <a:schemeClr val="tx1"/>
                  </a:glow>
                </a:effectLst>
                <a:latin typeface="Helvetica Neue"/>
              </a:rPr>
              <a:t>24: Simon repented</a:t>
            </a:r>
          </a:p>
          <a:p>
            <a:r>
              <a:rPr lang="en-US" sz="2800" b="1" dirty="0">
                <a:solidFill>
                  <a:srgbClr val="FFFF00"/>
                </a:solidFill>
                <a:effectLst>
                  <a:glow rad="127000">
                    <a:schemeClr val="tx1"/>
                  </a:glow>
                </a:effectLst>
                <a:latin typeface="Helvetica Neue"/>
              </a:rPr>
              <a:t>25: Apostles preaching</a:t>
            </a:r>
          </a:p>
        </p:txBody>
      </p:sp>
      <p:sp>
        <p:nvSpPr>
          <p:cNvPr id="3" name="TextBox 13">
            <a:extLst>
              <a:ext uri="{FF2B5EF4-FFF2-40B4-BE49-F238E27FC236}">
                <a16:creationId xmlns:a16="http://schemas.microsoft.com/office/drawing/2014/main" id="{1E512C41-C9CC-4521-960D-3F640E9DC160}"/>
              </a:ext>
            </a:extLst>
          </p:cNvPr>
          <p:cNvSpPr txBox="1">
            <a:spLocks noChangeArrowheads="1"/>
          </p:cNvSpPr>
          <p:nvPr/>
        </p:nvSpPr>
        <p:spPr bwMode="auto">
          <a:xfrm>
            <a:off x="6011390" y="5927440"/>
            <a:ext cx="278241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8:25</a:t>
            </a:r>
          </a:p>
        </p:txBody>
      </p:sp>
    </p:spTree>
    <p:extLst>
      <p:ext uri="{BB962C8B-B14F-4D97-AF65-F5344CB8AC3E}">
        <p14:creationId xmlns:p14="http://schemas.microsoft.com/office/powerpoint/2010/main" val="176001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8BD9555B-5BC2-470B-BC63-558C02D40D27}"/>
              </a:ext>
            </a:extLst>
          </p:cNvPr>
          <p:cNvSpPr txBox="1">
            <a:spLocks noChangeArrowheads="1"/>
          </p:cNvSpPr>
          <p:nvPr/>
        </p:nvSpPr>
        <p:spPr bwMode="auto">
          <a:xfrm>
            <a:off x="0" y="359154"/>
            <a:ext cx="1945254"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tabLst/>
              <a:defRPr/>
            </a:pPr>
            <a:r>
              <a:rPr kumimoji="0" lang="en-US" sz="30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a:t>
            </a:r>
            <a:r>
              <a:rPr lang="en-US" sz="3000" b="1" dirty="0">
                <a:solidFill>
                  <a:schemeClr val="bg1"/>
                </a:solidFill>
                <a:effectLst>
                  <a:glow rad="127000">
                    <a:schemeClr val="tx1"/>
                  </a:glow>
                </a:effectLst>
                <a:sym typeface="Arial"/>
                <a:rtl val="0"/>
              </a:rPr>
              <a:t>:25-40</a:t>
            </a:r>
            <a:endParaRPr kumimoji="0" lang="en-US" sz="30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endParaRPr>
          </a:p>
        </p:txBody>
      </p:sp>
      <p:grpSp>
        <p:nvGrpSpPr>
          <p:cNvPr id="7" name="Group 6">
            <a:extLst>
              <a:ext uri="{FF2B5EF4-FFF2-40B4-BE49-F238E27FC236}">
                <a16:creationId xmlns:a16="http://schemas.microsoft.com/office/drawing/2014/main" id="{44EB7EB5-CFE0-40C6-8FE5-BD3D64C1FE69}"/>
              </a:ext>
            </a:extLst>
          </p:cNvPr>
          <p:cNvGrpSpPr/>
          <p:nvPr/>
        </p:nvGrpSpPr>
        <p:grpSpPr>
          <a:xfrm>
            <a:off x="3485322" y="667473"/>
            <a:ext cx="4377651" cy="5216492"/>
            <a:chOff x="4058399" y="1590301"/>
            <a:chExt cx="3132667" cy="4210414"/>
          </a:xfrm>
        </p:grpSpPr>
        <p:sp>
          <p:nvSpPr>
            <p:cNvPr id="2" name="Rectangle 1">
              <a:extLst>
                <a:ext uri="{FF2B5EF4-FFF2-40B4-BE49-F238E27FC236}">
                  <a16:creationId xmlns:a16="http://schemas.microsoft.com/office/drawing/2014/main" id="{04790C46-4058-4DDB-BAA7-6C9CFB27A537}"/>
                </a:ext>
              </a:extLst>
            </p:cNvPr>
            <p:cNvSpPr/>
            <p:nvPr/>
          </p:nvSpPr>
          <p:spPr>
            <a:xfrm>
              <a:off x="4058399" y="1590301"/>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Ethiopian eunuch</a:t>
              </a:r>
            </a:p>
          </p:txBody>
        </p:sp>
        <p:pic>
          <p:nvPicPr>
            <p:cNvPr id="6" name="Picture 5">
              <a:extLst>
                <a:ext uri="{FF2B5EF4-FFF2-40B4-BE49-F238E27FC236}">
                  <a16:creationId xmlns:a16="http://schemas.microsoft.com/office/drawing/2014/main" id="{DF874800-76AE-4B4D-814B-C7DFD4E85A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8399" y="2083595"/>
              <a:ext cx="3132667" cy="3717120"/>
            </a:xfrm>
            <a:prstGeom prst="rect">
              <a:avLst/>
            </a:prstGeom>
          </p:spPr>
        </p:pic>
      </p:grpSp>
    </p:spTree>
    <p:extLst>
      <p:ext uri="{BB962C8B-B14F-4D97-AF65-F5344CB8AC3E}">
        <p14:creationId xmlns:p14="http://schemas.microsoft.com/office/powerpoint/2010/main" val="3050834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a:extLst>
              <a:ext uri="{FF2B5EF4-FFF2-40B4-BE49-F238E27FC236}">
                <a16:creationId xmlns:a16="http://schemas.microsoft.com/office/drawing/2014/main" id="{8EF67FC2-9E53-482E-BA65-EEA80B2E34F8}"/>
              </a:ext>
            </a:extLst>
          </p:cNvPr>
          <p:cNvSpPr txBox="1">
            <a:spLocks noChangeArrowheads="1"/>
          </p:cNvSpPr>
          <p:nvPr/>
        </p:nvSpPr>
        <p:spPr bwMode="auto">
          <a:xfrm>
            <a:off x="5295331" y="5763667"/>
            <a:ext cx="310268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8:26-28</a:t>
            </a:r>
          </a:p>
        </p:txBody>
      </p:sp>
      <p:pic>
        <p:nvPicPr>
          <p:cNvPr id="11" name="Picture 10">
            <a:extLst>
              <a:ext uri="{FF2B5EF4-FFF2-40B4-BE49-F238E27FC236}">
                <a16:creationId xmlns:a16="http://schemas.microsoft.com/office/drawing/2014/main" id="{A1D3A2C9-C2CE-45FB-AB50-24D87CD68C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342" y="139361"/>
            <a:ext cx="1285781" cy="1525666"/>
          </a:xfrm>
          <a:prstGeom prst="rect">
            <a:avLst/>
          </a:prstGeom>
        </p:spPr>
      </p:pic>
      <p:sp>
        <p:nvSpPr>
          <p:cNvPr id="12" name="TextBox 13">
            <a:extLst>
              <a:ext uri="{FF2B5EF4-FFF2-40B4-BE49-F238E27FC236}">
                <a16:creationId xmlns:a16="http://schemas.microsoft.com/office/drawing/2014/main" id="{2C72D5E8-76E5-4353-8B45-6471682D3F84}"/>
              </a:ext>
            </a:extLst>
          </p:cNvPr>
          <p:cNvSpPr txBox="1">
            <a:spLocks noChangeArrowheads="1"/>
          </p:cNvSpPr>
          <p:nvPr/>
        </p:nvSpPr>
        <p:spPr bwMode="auto">
          <a:xfrm>
            <a:off x="2192642" y="902194"/>
            <a:ext cx="6205377"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200" b="1" i="0" u="none" strike="noStrike" kern="1200" cap="none" spc="0" normalizeH="0" baseline="0" noProof="0" dirty="0">
                <a:ln>
                  <a:noFill/>
                </a:ln>
                <a:solidFill>
                  <a:srgbClr val="FFFF00"/>
                </a:solidFill>
                <a:effectLst>
                  <a:glow rad="127000">
                    <a:schemeClr val="tx1"/>
                  </a:glow>
                </a:effectLst>
                <a:uLnTx/>
                <a:uFillTx/>
                <a:latin typeface="Arial" charset="0"/>
                <a:ea typeface="ＭＳ Ｐゴシック" charset="0"/>
                <a:sym typeface="Arial"/>
                <a:rtl val="0"/>
              </a:rPr>
              <a:t>Philip</a:t>
            </a:r>
          </a:p>
          <a:p>
            <a:pPr marL="457200" marR="0" lvl="0" indent="-4572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glow rad="127000">
                    <a:schemeClr val="tx1"/>
                  </a:glow>
                </a:effectLst>
                <a:uLnTx/>
                <a:uFillTx/>
                <a:latin typeface="Arial" charset="0"/>
                <a:ea typeface="ＭＳ Ｐゴシック" charset="0"/>
                <a:sym typeface="Arial"/>
                <a:rtl val="0"/>
              </a:rPr>
              <a:t>Spirit says go =&gt; Philip went</a:t>
            </a:r>
          </a:p>
          <a:p>
            <a:pPr marL="0" marR="0" lvl="0" indent="0" defTabSz="914400" rtl="0" eaLnBrk="0" fontAlgn="base" latinLnBrk="0" hangingPunct="0">
              <a:lnSpc>
                <a:spcPct val="100000"/>
              </a:lnSpc>
              <a:spcBef>
                <a:spcPct val="0"/>
              </a:spcBef>
              <a:spcAft>
                <a:spcPct val="0"/>
              </a:spcAft>
              <a:buClrTx/>
              <a:buSzTx/>
              <a:tabLst/>
              <a:defRPr/>
            </a:pPr>
            <a:endParaRPr lang="en-US" sz="3200" b="1" dirty="0">
              <a:solidFill>
                <a:srgbClr val="FFFF00"/>
              </a:solidFill>
              <a:effectLst>
                <a:glow rad="127000">
                  <a:schemeClr val="tx1"/>
                </a:glow>
              </a:effectLst>
              <a:sym typeface="Arial"/>
              <a:rtl val="0"/>
            </a:endParaRPr>
          </a:p>
        </p:txBody>
      </p:sp>
      <p:sp>
        <p:nvSpPr>
          <p:cNvPr id="13" name="TextBox 13">
            <a:extLst>
              <a:ext uri="{FF2B5EF4-FFF2-40B4-BE49-F238E27FC236}">
                <a16:creationId xmlns:a16="http://schemas.microsoft.com/office/drawing/2014/main" id="{C4FF72D8-1305-454A-BD41-5FC12F31B3F0}"/>
              </a:ext>
            </a:extLst>
          </p:cNvPr>
          <p:cNvSpPr txBox="1">
            <a:spLocks noChangeArrowheads="1"/>
          </p:cNvSpPr>
          <p:nvPr/>
        </p:nvSpPr>
        <p:spPr bwMode="auto">
          <a:xfrm>
            <a:off x="864310" y="2703866"/>
            <a:ext cx="7415380" cy="25545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200" b="1" i="0" u="none" strike="noStrike" kern="1200" cap="none" spc="0" normalizeH="0" baseline="0" noProof="0" dirty="0">
                <a:ln>
                  <a:noFill/>
                </a:ln>
                <a:solidFill>
                  <a:srgbClr val="FFFF00"/>
                </a:solidFill>
                <a:effectLst>
                  <a:glow rad="127000">
                    <a:schemeClr val="tx1"/>
                  </a:glow>
                </a:effectLst>
                <a:uLnTx/>
                <a:uFillTx/>
                <a:latin typeface="Arial" charset="0"/>
                <a:ea typeface="ＭＳ Ｐゴシック" charset="0"/>
                <a:sym typeface="Arial"/>
                <a:rtl val="0"/>
              </a:rPr>
              <a:t>Ethiopian</a:t>
            </a:r>
          </a:p>
          <a:p>
            <a:pPr marL="457200" marR="0" lvl="0" indent="-4572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glow rad="127000">
                    <a:schemeClr val="tx1"/>
                  </a:glow>
                </a:effectLst>
                <a:uLnTx/>
                <a:uFillTx/>
                <a:latin typeface="Arial" charset="0"/>
                <a:ea typeface="ＭＳ Ｐゴシック" charset="0"/>
                <a:sym typeface="Arial"/>
                <a:rtl val="0"/>
              </a:rPr>
              <a:t>Prominent position / carriage</a:t>
            </a:r>
          </a:p>
          <a:p>
            <a:pPr marL="457200" marR="0" lvl="0" indent="-4572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3200" b="1" dirty="0">
                <a:solidFill>
                  <a:srgbClr val="FFFF00"/>
                </a:solidFill>
                <a:effectLst>
                  <a:glow rad="127000">
                    <a:schemeClr val="tx1"/>
                  </a:glow>
                </a:effectLst>
                <a:sym typeface="Arial"/>
                <a:rtl val="0"/>
              </a:rPr>
              <a:t>Seeking God / Reading </a:t>
            </a:r>
          </a:p>
          <a:p>
            <a:pPr marL="457200" marR="0" lvl="0" indent="-457200"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FF00"/>
                </a:solidFill>
                <a:effectLst>
                  <a:glow rad="127000">
                    <a:schemeClr val="tx1"/>
                  </a:glow>
                </a:effectLst>
                <a:uLnTx/>
                <a:uFillTx/>
                <a:latin typeface="Arial" charset="0"/>
                <a:ea typeface="ＭＳ Ｐゴシック" charset="0"/>
                <a:sym typeface="Arial"/>
                <a:rtl val="0"/>
              </a:rPr>
              <a:t>Excluded from temple (</a:t>
            </a:r>
            <a:r>
              <a:rPr kumimoji="0" lang="en-US" sz="3200" b="1" i="0" u="none" strike="noStrike" kern="1200" cap="none" spc="0" normalizeH="0" baseline="0" noProof="0" dirty="0" err="1">
                <a:ln>
                  <a:noFill/>
                </a:ln>
                <a:solidFill>
                  <a:srgbClr val="FFFF00"/>
                </a:solidFill>
                <a:effectLst>
                  <a:glow rad="127000">
                    <a:schemeClr val="tx1"/>
                  </a:glow>
                </a:effectLst>
                <a:uLnTx/>
                <a:uFillTx/>
                <a:latin typeface="Arial" charset="0"/>
                <a:ea typeface="ＭＳ Ｐゴシック" charset="0"/>
                <a:sym typeface="Arial"/>
                <a:rtl val="0"/>
              </a:rPr>
              <a:t>Deut</a:t>
            </a:r>
            <a:r>
              <a:rPr kumimoji="0" lang="en-US" sz="3200" b="1" i="0" u="none" strike="noStrike" kern="1200" cap="none" spc="0" normalizeH="0" baseline="0" noProof="0" dirty="0">
                <a:ln>
                  <a:noFill/>
                </a:ln>
                <a:solidFill>
                  <a:srgbClr val="FFFF00"/>
                </a:solidFill>
                <a:effectLst>
                  <a:glow rad="127000">
                    <a:schemeClr val="tx1"/>
                  </a:glow>
                </a:effectLst>
                <a:uLnTx/>
                <a:uFillTx/>
                <a:latin typeface="Arial" charset="0"/>
                <a:ea typeface="ＭＳ Ｐゴシック" charset="0"/>
                <a:sym typeface="Arial"/>
                <a:rtl val="0"/>
              </a:rPr>
              <a:t> 23:1)</a:t>
            </a:r>
          </a:p>
          <a:p>
            <a:pPr marL="0" marR="0" lvl="0" indent="0" defTabSz="914400" rtl="0" eaLnBrk="0" fontAlgn="base" latinLnBrk="0" hangingPunct="0">
              <a:lnSpc>
                <a:spcPct val="100000"/>
              </a:lnSpc>
              <a:spcBef>
                <a:spcPct val="0"/>
              </a:spcBef>
              <a:spcAft>
                <a:spcPct val="0"/>
              </a:spcAft>
              <a:buClrTx/>
              <a:buSzTx/>
              <a:tabLst/>
              <a:defRPr/>
            </a:pPr>
            <a:endParaRPr lang="en-US" sz="3200" b="1" dirty="0">
              <a:solidFill>
                <a:srgbClr val="FFFF00"/>
              </a:solidFill>
              <a:effectLst>
                <a:glow rad="127000">
                  <a:schemeClr val="tx1"/>
                </a:glow>
              </a:effectLst>
              <a:sym typeface="Arial"/>
              <a:rtl val="0"/>
            </a:endParaRPr>
          </a:p>
        </p:txBody>
      </p:sp>
    </p:spTree>
    <p:extLst>
      <p:ext uri="{BB962C8B-B14F-4D97-AF65-F5344CB8AC3E}">
        <p14:creationId xmlns:p14="http://schemas.microsoft.com/office/powerpoint/2010/main" val="228258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Effect transition="in" filter="fade">
                                      <p:cBhvr>
                                        <p:cTn id="22" dur="500"/>
                                        <p:tgtEl>
                                          <p:spTgt spid="1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animEffect transition="in" filter="fade">
                                      <p:cBhvr>
                                        <p:cTn id="27" dur="500"/>
                                        <p:tgtEl>
                                          <p:spTgt spid="1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
                                            <p:txEl>
                                              <p:pRg st="3" end="3"/>
                                            </p:txEl>
                                          </p:spTgt>
                                        </p:tgtEl>
                                        <p:attrNameLst>
                                          <p:attrName>style.visibility</p:attrName>
                                        </p:attrNameLst>
                                      </p:cBhvr>
                                      <p:to>
                                        <p:strVal val="visible"/>
                                      </p:to>
                                    </p:set>
                                    <p:animEffect transition="in" filter="fade">
                                      <p:cBhvr>
                                        <p:cTn id="3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C09008A-235C-42E5-AE91-3EFB3D2F7591}"/>
              </a:ext>
            </a:extLst>
          </p:cNvPr>
          <p:cNvSpPr txBox="1"/>
          <p:nvPr/>
        </p:nvSpPr>
        <p:spPr>
          <a:xfrm>
            <a:off x="290952" y="605314"/>
            <a:ext cx="8853048" cy="962230"/>
          </a:xfrm>
          <a:prstGeom prst="rect">
            <a:avLst/>
          </a:prstGeom>
        </p:spPr>
        <p:txBody>
          <a:bodyPr vert="horz" lIns="68580" tIns="34290" rIns="68580" bIns="34290" rtlCol="0" anchor="ctr">
            <a:noAutofit/>
          </a:bodyPr>
          <a:lstStyle/>
          <a:p>
            <a:pPr lvl="0" defTabSz="685800">
              <a:lnSpc>
                <a:spcPct val="90000"/>
              </a:lnSpc>
              <a:spcBef>
                <a:spcPct val="0"/>
              </a:spcBef>
              <a:spcAft>
                <a:spcPts val="450"/>
              </a:spcAft>
              <a:defRPr/>
            </a:pPr>
            <a:r>
              <a:rPr lang="en-US" sz="4400" b="1" dirty="0">
                <a:solidFill>
                  <a:prstClr val="white"/>
                </a:solidFill>
                <a:effectLst>
                  <a:glow rad="127000">
                    <a:schemeClr val="tx1"/>
                  </a:glow>
                </a:effectLst>
                <a:latin typeface="Arial" panose="020B0604020202020204" pitchFamily="34" charset="0"/>
                <a:cs typeface="Arial" panose="020B0604020202020204" pitchFamily="34" charset="0"/>
              </a:rPr>
              <a:t>Strategies to first-rate reading </a:t>
            </a:r>
            <a:endParaRPr kumimoji="0" lang="en-US" sz="4400" b="1" i="0" strike="noStrike" kern="1200" cap="none" spc="0" normalizeH="0" baseline="0" noProof="0" dirty="0">
              <a:ln>
                <a:noFill/>
              </a:ln>
              <a:solidFill>
                <a:schemeClr val="bg1"/>
              </a:solidFill>
              <a:effectLst>
                <a:glow rad="127000">
                  <a:schemeClr val="tx1"/>
                </a:glow>
              </a:effectLst>
              <a:uLnTx/>
              <a:uFillTx/>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534D3DAD-73D5-438E-A7A4-7B5D21CF1DAC}"/>
              </a:ext>
            </a:extLst>
          </p:cNvPr>
          <p:cNvSpPr txBox="1">
            <a:spLocks/>
          </p:cNvSpPr>
          <p:nvPr/>
        </p:nvSpPr>
        <p:spPr bwMode="auto">
          <a:xfrm>
            <a:off x="973200" y="6022910"/>
            <a:ext cx="7800392"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algn="r" eaLnBrk="1" hangingPunct="1"/>
            <a:r>
              <a:rPr lang="en-US" sz="2000" dirty="0">
                <a:solidFill>
                  <a:schemeClr val="bg1"/>
                </a:solidFill>
                <a:effectLst>
                  <a:glow rad="127000">
                    <a:schemeClr val="tx1"/>
                  </a:glow>
                </a:effectLst>
                <a:latin typeface="Arial" panose="020B0604020202020204" pitchFamily="34" charset="0"/>
                <a:cs typeface="Arial" panose="020B0604020202020204" pitchFamily="34" charset="0"/>
              </a:rPr>
              <a:t>H. Hendricks &amp; W. Hendricks, </a:t>
            </a:r>
            <a:r>
              <a:rPr lang="en-US" sz="2000" i="1" dirty="0">
                <a:solidFill>
                  <a:schemeClr val="bg1"/>
                </a:solidFill>
                <a:effectLst>
                  <a:glow rad="127000">
                    <a:schemeClr val="tx1"/>
                  </a:glow>
                </a:effectLst>
                <a:latin typeface="Arial" panose="020B0604020202020204" pitchFamily="34" charset="0"/>
                <a:cs typeface="Arial" panose="020B0604020202020204" pitchFamily="34" charset="0"/>
              </a:rPr>
              <a:t>Living by the Book</a:t>
            </a:r>
          </a:p>
        </p:txBody>
      </p:sp>
      <p:sp>
        <p:nvSpPr>
          <p:cNvPr id="8" name="TextBox 7">
            <a:extLst>
              <a:ext uri="{FF2B5EF4-FFF2-40B4-BE49-F238E27FC236}">
                <a16:creationId xmlns:a16="http://schemas.microsoft.com/office/drawing/2014/main" id="{0DD5138E-F32D-4E1C-8404-6A16E8C424AE}"/>
              </a:ext>
            </a:extLst>
          </p:cNvPr>
          <p:cNvSpPr txBox="1"/>
          <p:nvPr/>
        </p:nvSpPr>
        <p:spPr>
          <a:xfrm>
            <a:off x="116568" y="1974592"/>
            <a:ext cx="4074580" cy="2861007"/>
          </a:xfrm>
          <a:prstGeom prst="rect">
            <a:avLst/>
          </a:prstGeom>
        </p:spPr>
        <p:txBody>
          <a:bodyPr vert="horz" lIns="68580" tIns="34290" rIns="68580" bIns="34290" rtlCol="0" anchor="t">
            <a:noAutofit/>
          </a:bodyPr>
          <a:lstStyle/>
          <a:p>
            <a:pPr marL="342900" indent="-342900" defTabSz="914400" fontAlgn="base">
              <a:spcBef>
                <a:spcPct val="0"/>
              </a:spcBef>
              <a:spcAft>
                <a:spcPct val="0"/>
              </a:spcAft>
              <a:buClr>
                <a:srgbClr val="FFFFFF"/>
              </a:buClr>
              <a:buSzPct val="75000"/>
              <a:buFont typeface="Arial" panose="020B0604020202020204" pitchFamily="34" charset="0"/>
              <a:buChar char="•"/>
              <a:defRPr/>
            </a:pPr>
            <a:r>
              <a:rPr lang="en-US" altLang="zh-CN" sz="3200" dirty="0">
                <a:solidFill>
                  <a:schemeClr val="bg1"/>
                </a:solidFill>
                <a:effectLst>
                  <a:glow rad="76200">
                    <a:schemeClr val="tx1"/>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Read Thoughtfully</a:t>
            </a:r>
          </a:p>
          <a:p>
            <a:pPr marL="342900" indent="-342900" defTabSz="914400" fontAlgn="base">
              <a:spcBef>
                <a:spcPct val="0"/>
              </a:spcBef>
              <a:spcAft>
                <a:spcPct val="0"/>
              </a:spcAft>
              <a:buClr>
                <a:srgbClr val="FFFFFF"/>
              </a:buClr>
              <a:buSzPct val="75000"/>
              <a:buFont typeface="Arial" panose="020B0604020202020204" pitchFamily="34" charset="0"/>
              <a:buChar char="•"/>
              <a:defRPr/>
            </a:pPr>
            <a:r>
              <a:rPr lang="en-US" altLang="zh-CN" sz="3200" b="1" dirty="0">
                <a:solidFill>
                  <a:srgbClr val="FFFF00"/>
                </a:solidFill>
                <a:effectLst>
                  <a:glow rad="76200">
                    <a:schemeClr val="tx1"/>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Read Repeatedly</a:t>
            </a:r>
          </a:p>
          <a:p>
            <a:pPr marL="342900" indent="-342900" defTabSz="914400" fontAlgn="base">
              <a:spcBef>
                <a:spcPct val="0"/>
              </a:spcBef>
              <a:spcAft>
                <a:spcPct val="0"/>
              </a:spcAft>
              <a:buClr>
                <a:srgbClr val="FFFFFF"/>
              </a:buClr>
              <a:buSzPct val="75000"/>
              <a:buFont typeface="Arial" panose="020B0604020202020204" pitchFamily="34" charset="0"/>
              <a:buChar char="•"/>
              <a:defRPr/>
            </a:pPr>
            <a:r>
              <a:rPr lang="en-US" altLang="zh-CN" sz="3200" dirty="0">
                <a:solidFill>
                  <a:schemeClr val="bg1"/>
                </a:solidFill>
                <a:effectLst>
                  <a:glow rad="76200">
                    <a:schemeClr val="tx1"/>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Read Patiently</a:t>
            </a:r>
          </a:p>
          <a:p>
            <a:pPr marL="342900" indent="-342900" defTabSz="914400" fontAlgn="base">
              <a:spcBef>
                <a:spcPct val="0"/>
              </a:spcBef>
              <a:spcAft>
                <a:spcPct val="0"/>
              </a:spcAft>
              <a:buClr>
                <a:srgbClr val="FFFFFF"/>
              </a:buClr>
              <a:buSzPct val="75000"/>
              <a:buFont typeface="Arial" panose="020B0604020202020204" pitchFamily="34" charset="0"/>
              <a:buChar char="•"/>
              <a:defRPr/>
            </a:pPr>
            <a:r>
              <a:rPr kumimoji="0" lang="en-US" sz="3200" i="0" strike="noStrike" kern="1200" cap="none" spc="0" normalizeH="0" baseline="0" noProof="0" dirty="0">
                <a:ln>
                  <a:noFill/>
                </a:ln>
                <a:solidFill>
                  <a:schemeClr val="bg1"/>
                </a:solidFill>
                <a:effectLst>
                  <a:glow rad="76200">
                    <a:schemeClr val="tx1"/>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Read Prayerfully</a:t>
            </a:r>
          </a:p>
          <a:p>
            <a:pPr marL="342900" indent="-342900" defTabSz="914400" fontAlgn="base">
              <a:spcBef>
                <a:spcPct val="0"/>
              </a:spcBef>
              <a:spcAft>
                <a:spcPct val="0"/>
              </a:spcAft>
              <a:buClr>
                <a:srgbClr val="FFFFFF"/>
              </a:buClr>
              <a:buSzPct val="75000"/>
              <a:buFont typeface="Arial" panose="020B0604020202020204" pitchFamily="34" charset="0"/>
              <a:buChar char="•"/>
              <a:defRPr/>
            </a:pPr>
            <a:r>
              <a:rPr kumimoji="0" lang="en-US" sz="3200" i="0" strike="noStrike" kern="1200" cap="none" spc="0" normalizeH="0" baseline="0" noProof="0" dirty="0">
                <a:ln>
                  <a:noFill/>
                </a:ln>
                <a:solidFill>
                  <a:schemeClr val="bg1"/>
                </a:solidFill>
                <a:effectLst>
                  <a:glow rad="76200">
                    <a:schemeClr val="tx1"/>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Read Purposefully</a:t>
            </a:r>
          </a:p>
        </p:txBody>
      </p:sp>
      <p:sp>
        <p:nvSpPr>
          <p:cNvPr id="9" name="TextBox 8">
            <a:extLst>
              <a:ext uri="{FF2B5EF4-FFF2-40B4-BE49-F238E27FC236}">
                <a16:creationId xmlns:a16="http://schemas.microsoft.com/office/drawing/2014/main" id="{95414A95-E033-4250-9963-FF0A78CBAAEF}"/>
              </a:ext>
            </a:extLst>
          </p:cNvPr>
          <p:cNvSpPr txBox="1"/>
          <p:nvPr/>
        </p:nvSpPr>
        <p:spPr>
          <a:xfrm>
            <a:off x="4320447" y="1974592"/>
            <a:ext cx="4823553" cy="3217894"/>
          </a:xfrm>
          <a:prstGeom prst="rect">
            <a:avLst/>
          </a:prstGeom>
        </p:spPr>
        <p:txBody>
          <a:bodyPr vert="horz" lIns="68580" tIns="34290" rIns="68580" bIns="34290" rtlCol="0" anchor="t">
            <a:noAutofit/>
          </a:bodyPr>
          <a:lstStyle/>
          <a:p>
            <a:pPr marL="290513" indent="-290513" defTabSz="914400" fontAlgn="base">
              <a:spcBef>
                <a:spcPct val="0"/>
              </a:spcBef>
              <a:spcAft>
                <a:spcPct val="0"/>
              </a:spcAft>
              <a:buClr>
                <a:srgbClr val="FFFFFF"/>
              </a:buClr>
              <a:buSzPct val="75000"/>
              <a:buFont typeface="Arial" panose="020B0604020202020204" pitchFamily="34" charset="0"/>
              <a:buChar char="•"/>
              <a:defRPr/>
            </a:pPr>
            <a:r>
              <a:rPr lang="en-US" altLang="zh-CN" sz="3200" b="1" dirty="0">
                <a:solidFill>
                  <a:srgbClr val="FFFF00"/>
                </a:solidFill>
                <a:effectLst>
                  <a:glow rad="76200">
                    <a:schemeClr val="tx1"/>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Entire Book</a:t>
            </a:r>
          </a:p>
          <a:p>
            <a:pPr marL="290513" indent="-290513" defTabSz="914400" fontAlgn="base">
              <a:spcBef>
                <a:spcPct val="0"/>
              </a:spcBef>
              <a:spcAft>
                <a:spcPct val="0"/>
              </a:spcAft>
              <a:buClr>
                <a:srgbClr val="FFFFFF"/>
              </a:buClr>
              <a:buSzPct val="75000"/>
              <a:buFont typeface="Arial" panose="020B0604020202020204" pitchFamily="34" charset="0"/>
              <a:buChar char="•"/>
              <a:defRPr/>
            </a:pPr>
            <a:r>
              <a:rPr kumimoji="0" lang="en-US" sz="3200" b="1" i="0" strike="noStrike" kern="1200" cap="none" spc="0" normalizeH="0" baseline="0" noProof="0" dirty="0">
                <a:ln>
                  <a:noFill/>
                </a:ln>
                <a:solidFill>
                  <a:srgbClr val="FFFF00"/>
                </a:solidFill>
                <a:effectLst>
                  <a:glow rad="76200">
                    <a:schemeClr val="tx1"/>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Start at beginning</a:t>
            </a:r>
          </a:p>
          <a:p>
            <a:pPr marL="290513" indent="-290513" defTabSz="914400" fontAlgn="base">
              <a:spcBef>
                <a:spcPct val="0"/>
              </a:spcBef>
              <a:spcAft>
                <a:spcPct val="0"/>
              </a:spcAft>
              <a:buClr>
                <a:srgbClr val="FFFFFF"/>
              </a:buClr>
              <a:buSzPct val="75000"/>
              <a:buFont typeface="Arial" panose="020B0604020202020204" pitchFamily="34" charset="0"/>
              <a:buChar char="•"/>
              <a:defRPr/>
            </a:pPr>
            <a:r>
              <a:rPr lang="en-US" sz="3200" b="1" dirty="0">
                <a:solidFill>
                  <a:srgbClr val="FFFF00"/>
                </a:solidFill>
                <a:effectLst>
                  <a:glow rad="76200">
                    <a:schemeClr val="tx1"/>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Different Translations</a:t>
            </a:r>
          </a:p>
          <a:p>
            <a:pPr marL="290513" indent="-290513" defTabSz="914400" fontAlgn="base">
              <a:spcBef>
                <a:spcPct val="0"/>
              </a:spcBef>
              <a:spcAft>
                <a:spcPct val="0"/>
              </a:spcAft>
              <a:buClr>
                <a:srgbClr val="FFFFFF"/>
              </a:buClr>
              <a:buSzPct val="75000"/>
              <a:buFont typeface="Arial" panose="020B0604020202020204" pitchFamily="34" charset="0"/>
              <a:buChar char="•"/>
              <a:defRPr/>
            </a:pPr>
            <a:r>
              <a:rPr kumimoji="0" lang="en-US" sz="3200" b="1" i="0" strike="noStrike" kern="1200" cap="none" spc="0" normalizeH="0" baseline="0" noProof="0" dirty="0">
                <a:ln>
                  <a:noFill/>
                </a:ln>
                <a:solidFill>
                  <a:srgbClr val="FFFF00"/>
                </a:solidFill>
                <a:effectLst>
                  <a:glow rad="76200">
                    <a:schemeClr val="tx1"/>
                  </a:glow>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Listen</a:t>
            </a:r>
          </a:p>
          <a:p>
            <a:pPr marL="290513" indent="-290513" defTabSz="914400" fontAlgn="base">
              <a:spcBef>
                <a:spcPct val="0"/>
              </a:spcBef>
              <a:spcAft>
                <a:spcPct val="0"/>
              </a:spcAft>
              <a:buClr>
                <a:srgbClr val="FFFFFF"/>
              </a:buClr>
              <a:buSzPct val="75000"/>
              <a:buFont typeface="Arial" panose="020B0604020202020204" pitchFamily="34" charset="0"/>
              <a:buChar char="•"/>
              <a:defRPr/>
            </a:pPr>
            <a:r>
              <a:rPr lang="en-US" sz="3200" b="1" dirty="0">
                <a:solidFill>
                  <a:srgbClr val="FFFF00"/>
                </a:solidFill>
                <a:effectLst>
                  <a:glow rad="76200">
                    <a:schemeClr val="tx1"/>
                  </a:glow>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Read out loud</a:t>
            </a:r>
            <a:endParaRPr kumimoji="0" lang="en-US" sz="5400" b="1" i="0" strike="noStrike" kern="1200" cap="none" spc="0" normalizeH="0" baseline="0" noProof="0" dirty="0">
              <a:ln>
                <a:noFill/>
              </a:ln>
              <a:solidFill>
                <a:srgbClr val="FFFF00"/>
              </a:solidFill>
              <a:effectLst>
                <a:glow rad="76200">
                  <a:schemeClr val="tx1"/>
                </a:glow>
                <a:outerShdw blurRad="38100" dist="38100" dir="2700000" algn="tl">
                  <a:srgbClr val="000000"/>
                </a:outerShdw>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7065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2DD23AA7-9D1F-4090-8AA7-49178C2EBBB9}"/>
              </a:ext>
            </a:extLst>
          </p:cNvPr>
          <p:cNvSpPr/>
          <p:nvPr/>
        </p:nvSpPr>
        <p:spPr>
          <a:xfrm flipV="1">
            <a:off x="7514971" y="570434"/>
            <a:ext cx="1007076" cy="1996104"/>
          </a:xfrm>
          <a:prstGeom prst="triangle">
            <a:avLst>
              <a:gd name="adj" fmla="val 0"/>
            </a:avLst>
          </a:prstGeom>
          <a:solidFill>
            <a:schemeClr val="tx1">
              <a:lumMod val="85000"/>
              <a:lumOff val="1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9AB5F70-B745-4E5F-8F4E-D2C2A607DDAE}"/>
              </a:ext>
            </a:extLst>
          </p:cNvPr>
          <p:cNvSpPr/>
          <p:nvPr/>
        </p:nvSpPr>
        <p:spPr>
          <a:xfrm>
            <a:off x="0" y="570434"/>
            <a:ext cx="7514971" cy="1996104"/>
          </a:xfrm>
          <a:prstGeom prst="rect">
            <a:avLst/>
          </a:prstGeom>
          <a:solidFill>
            <a:schemeClr val="tx1">
              <a:lumMod val="85000"/>
              <a:lumOff val="1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312765D-3E4D-4B81-B66D-5B6A977D6E19}"/>
              </a:ext>
            </a:extLst>
          </p:cNvPr>
          <p:cNvSpPr txBox="1"/>
          <p:nvPr/>
        </p:nvSpPr>
        <p:spPr>
          <a:xfrm>
            <a:off x="125092" y="773821"/>
            <a:ext cx="7514971" cy="467127"/>
          </a:xfrm>
          <a:prstGeom prst="rect">
            <a:avLst/>
          </a:prstGeom>
        </p:spPr>
        <p:txBody>
          <a:bodyPr vert="horz" lIns="68580" tIns="34290" rIns="68580" bIns="34290" rtlCol="0" anchor="t">
            <a:noAutofit/>
          </a:bodyPr>
          <a:lstStyle/>
          <a:p>
            <a:pPr lvl="0" algn="ctr" defTabSz="685800">
              <a:lnSpc>
                <a:spcPct val="80000"/>
              </a:lnSpc>
              <a:spcBef>
                <a:spcPct val="0"/>
              </a:spcBef>
              <a:spcAft>
                <a:spcPts val="600"/>
              </a:spcAft>
              <a:defRPr/>
            </a:pPr>
            <a:r>
              <a:rPr lang="en-US" sz="6600" b="1" dirty="0">
                <a:solidFill>
                  <a:prstClr val="white"/>
                </a:solidFill>
                <a:latin typeface="Calibri Light" panose="020F0302020204030204"/>
              </a:rPr>
              <a:t>How can I understand?</a:t>
            </a:r>
          </a:p>
        </p:txBody>
      </p:sp>
      <p:sp>
        <p:nvSpPr>
          <p:cNvPr id="9" name="TextBox 13">
            <a:extLst>
              <a:ext uri="{FF2B5EF4-FFF2-40B4-BE49-F238E27FC236}">
                <a16:creationId xmlns:a16="http://schemas.microsoft.com/office/drawing/2014/main" id="{14A0780E-CFF0-49B9-9A9F-24C6101C51F5}"/>
              </a:ext>
            </a:extLst>
          </p:cNvPr>
          <p:cNvSpPr txBox="1">
            <a:spLocks noChangeArrowheads="1"/>
          </p:cNvSpPr>
          <p:nvPr/>
        </p:nvSpPr>
        <p:spPr bwMode="auto">
          <a:xfrm>
            <a:off x="5963627" y="5964400"/>
            <a:ext cx="310268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8:29-31</a:t>
            </a:r>
          </a:p>
        </p:txBody>
      </p:sp>
    </p:spTree>
    <p:extLst>
      <p:ext uri="{BB962C8B-B14F-4D97-AF65-F5344CB8AC3E}">
        <p14:creationId xmlns:p14="http://schemas.microsoft.com/office/powerpoint/2010/main" val="427617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8E3525-A092-42D1-B156-EAB0B3F251A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65428"/>
            <a:ext cx="9144000" cy="6392572"/>
          </a:xfrm>
          <a:prstGeom prst="rect">
            <a:avLst/>
          </a:prstGeom>
        </p:spPr>
      </p:pic>
      <p:grpSp>
        <p:nvGrpSpPr>
          <p:cNvPr id="3" name="Group 2">
            <a:extLst>
              <a:ext uri="{FF2B5EF4-FFF2-40B4-BE49-F238E27FC236}">
                <a16:creationId xmlns:a16="http://schemas.microsoft.com/office/drawing/2014/main" id="{FE241C3C-734C-4670-B874-76107A4EF2A5}"/>
              </a:ext>
            </a:extLst>
          </p:cNvPr>
          <p:cNvGrpSpPr/>
          <p:nvPr/>
        </p:nvGrpSpPr>
        <p:grpSpPr>
          <a:xfrm>
            <a:off x="6268749" y="1924440"/>
            <a:ext cx="834758" cy="676038"/>
            <a:chOff x="3453579" y="4038601"/>
            <a:chExt cx="834758" cy="676038"/>
          </a:xfrm>
        </p:grpSpPr>
        <p:sp>
          <p:nvSpPr>
            <p:cNvPr id="4" name="Arrow: Right 3">
              <a:extLst>
                <a:ext uri="{FF2B5EF4-FFF2-40B4-BE49-F238E27FC236}">
                  <a16:creationId xmlns:a16="http://schemas.microsoft.com/office/drawing/2014/main" id="{868B9F4E-CF84-408C-B4A1-8DC71531F60D}"/>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mn-ea"/>
                <a:cs typeface="+mn-cs"/>
              </a:endParaRPr>
            </a:p>
          </p:txBody>
        </p:sp>
        <p:sp>
          <p:nvSpPr>
            <p:cNvPr id="5" name="Arrow: Right 4">
              <a:extLst>
                <a:ext uri="{FF2B5EF4-FFF2-40B4-BE49-F238E27FC236}">
                  <a16:creationId xmlns:a16="http://schemas.microsoft.com/office/drawing/2014/main" id="{4FE638D7-04E0-444C-BB99-85D76F8B7EB9}"/>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mn-ea"/>
                <a:cs typeface="+mn-cs"/>
              </a:endParaRPr>
            </a:p>
          </p:txBody>
        </p:sp>
      </p:grpSp>
      <p:sp>
        <p:nvSpPr>
          <p:cNvPr id="6" name="TextBox 5">
            <a:extLst>
              <a:ext uri="{FF2B5EF4-FFF2-40B4-BE49-F238E27FC236}">
                <a16:creationId xmlns:a16="http://schemas.microsoft.com/office/drawing/2014/main" id="{83D369F1-29B1-4742-AD6F-D22E4FDB5C98}"/>
              </a:ext>
            </a:extLst>
          </p:cNvPr>
          <p:cNvSpPr txBox="1"/>
          <p:nvPr/>
        </p:nvSpPr>
        <p:spPr>
          <a:xfrm>
            <a:off x="685800" y="1621405"/>
            <a:ext cx="7924800"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GOOD NE    WS</a:t>
            </a:r>
          </a:p>
        </p:txBody>
      </p:sp>
      <p:sp>
        <p:nvSpPr>
          <p:cNvPr id="7" name="TextBox 6">
            <a:extLst>
              <a:ext uri="{FF2B5EF4-FFF2-40B4-BE49-F238E27FC236}">
                <a16:creationId xmlns:a16="http://schemas.microsoft.com/office/drawing/2014/main" id="{698F2A52-E2C9-4BBC-8DB5-A59DD2E24BEA}"/>
              </a:ext>
            </a:extLst>
          </p:cNvPr>
          <p:cNvSpPr txBox="1"/>
          <p:nvPr/>
        </p:nvSpPr>
        <p:spPr>
          <a:xfrm>
            <a:off x="399852" y="2764405"/>
            <a:ext cx="7924800"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ON THE MO    VE</a:t>
            </a:r>
          </a:p>
        </p:txBody>
      </p:sp>
      <p:sp>
        <p:nvSpPr>
          <p:cNvPr id="8" name="Rectangle 7">
            <a:extLst>
              <a:ext uri="{FF2B5EF4-FFF2-40B4-BE49-F238E27FC236}">
                <a16:creationId xmlns:a16="http://schemas.microsoft.com/office/drawing/2014/main" id="{85AC856D-DF34-4AA3-B846-24307F44AAC9}"/>
              </a:ext>
            </a:extLst>
          </p:cNvPr>
          <p:cNvSpPr/>
          <p:nvPr/>
        </p:nvSpPr>
        <p:spPr>
          <a:xfrm>
            <a:off x="0" y="0"/>
            <a:ext cx="9144000" cy="478405"/>
          </a:xfrm>
          <a:prstGeom prst="rect">
            <a:avLst/>
          </a:prstGeom>
          <a:solidFill>
            <a:srgbClr val="002060"/>
          </a:solidFill>
          <a:ln w="3175" cap="flat" cmpd="sng" algn="ctr">
            <a:solidFill>
              <a:srgbClr val="002060"/>
            </a:solidFill>
            <a:prstDash val="solid"/>
          </a:ln>
          <a:effectLst/>
        </p:spPr>
        <p:txBody>
          <a:bodyPr rtlCol="0" anchor="ctr"/>
          <a:lstStyle/>
          <a:p>
            <a:pPr marL="0" marR="0" lvl="0" indent="0" algn="ctr" defTabSz="457177"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Times New Roman"/>
              <a:ea typeface="+mn-ea"/>
              <a:cs typeface="+mn-cs"/>
            </a:endParaRPr>
          </a:p>
        </p:txBody>
      </p:sp>
      <p:grpSp>
        <p:nvGrpSpPr>
          <p:cNvPr id="9" name="Group 8">
            <a:extLst>
              <a:ext uri="{FF2B5EF4-FFF2-40B4-BE49-F238E27FC236}">
                <a16:creationId xmlns:a16="http://schemas.microsoft.com/office/drawing/2014/main" id="{2D4A37DC-C016-4D89-8A6E-B1A9B2D24971}"/>
              </a:ext>
            </a:extLst>
          </p:cNvPr>
          <p:cNvGrpSpPr/>
          <p:nvPr/>
        </p:nvGrpSpPr>
        <p:grpSpPr>
          <a:xfrm>
            <a:off x="6268749" y="2980090"/>
            <a:ext cx="834758" cy="676038"/>
            <a:chOff x="3453579" y="4038601"/>
            <a:chExt cx="834758" cy="676038"/>
          </a:xfrm>
        </p:grpSpPr>
        <p:sp>
          <p:nvSpPr>
            <p:cNvPr id="10" name="Arrow: Right 9">
              <a:extLst>
                <a:ext uri="{FF2B5EF4-FFF2-40B4-BE49-F238E27FC236}">
                  <a16:creationId xmlns:a16="http://schemas.microsoft.com/office/drawing/2014/main" id="{FB767A2E-EBDE-4A86-BDF1-9A08161493FB}"/>
                </a:ext>
              </a:extLst>
            </p:cNvPr>
            <p:cNvSpPr/>
            <p:nvPr/>
          </p:nvSpPr>
          <p:spPr>
            <a:xfrm>
              <a:off x="3453579" y="403860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mn-ea"/>
                <a:cs typeface="+mn-cs"/>
              </a:endParaRPr>
            </a:p>
          </p:txBody>
        </p:sp>
        <p:sp>
          <p:nvSpPr>
            <p:cNvPr id="11" name="Arrow: Right 10">
              <a:extLst>
                <a:ext uri="{FF2B5EF4-FFF2-40B4-BE49-F238E27FC236}">
                  <a16:creationId xmlns:a16="http://schemas.microsoft.com/office/drawing/2014/main" id="{66E40D74-5680-4188-A5B3-DD1AB0053598}"/>
                </a:ext>
              </a:extLst>
            </p:cNvPr>
            <p:cNvSpPr/>
            <p:nvPr/>
          </p:nvSpPr>
          <p:spPr>
            <a:xfrm>
              <a:off x="3453579" y="4392651"/>
              <a:ext cx="834758" cy="321988"/>
            </a:xfrm>
            <a:prstGeom prst="rightArrow">
              <a:avLst>
                <a:gd name="adj1" fmla="val 59709"/>
                <a:gd name="adj2" fmla="val 77565"/>
              </a:avLst>
            </a:prstGeom>
            <a:solidFill>
              <a:srgbClr val="002060"/>
            </a:solidFill>
            <a:ln w="25400" cap="flat" cmpd="sng" algn="ctr">
              <a:noFill/>
              <a:prstDash val="solid"/>
            </a:ln>
            <a:effectLst/>
          </p:spPr>
          <p:txBody>
            <a:bodyPr rtlCol="0" anchor="ctr"/>
            <a:lstStyle/>
            <a:p>
              <a:pPr marL="0" marR="0" lvl="0" indent="0" algn="ctr" defTabSz="457177" eaLnBrk="1" fontAlgn="auto" latinLnBrk="0" hangingPunct="1">
                <a:lnSpc>
                  <a:spcPct val="100000"/>
                </a:lnSpc>
                <a:spcBef>
                  <a:spcPts val="0"/>
                </a:spcBef>
                <a:spcAft>
                  <a:spcPts val="0"/>
                </a:spcAft>
                <a:buClrTx/>
                <a:buSzTx/>
                <a:buFontTx/>
                <a:buNone/>
                <a:tabLst/>
                <a:defRPr/>
              </a:pPr>
              <a:endParaRPr kumimoji="0" lang="en-US" sz="1800" b="0" i="1" u="none" strike="noStrike" kern="0" cap="none" spc="0" normalizeH="0" baseline="0" noProof="0" dirty="0">
                <a:ln>
                  <a:noFill/>
                </a:ln>
                <a:solidFill>
                  <a:srgbClr val="FFFFFF"/>
                </a:solidFill>
                <a:effectLst/>
                <a:uLnTx/>
                <a:uFillTx/>
                <a:latin typeface="Times New Roman"/>
                <a:ea typeface="+mn-ea"/>
                <a:cs typeface="+mn-cs"/>
              </a:endParaRPr>
            </a:p>
          </p:txBody>
        </p:sp>
      </p:grpSp>
      <p:sp>
        <p:nvSpPr>
          <p:cNvPr id="12" name="TextBox 11">
            <a:extLst>
              <a:ext uri="{FF2B5EF4-FFF2-40B4-BE49-F238E27FC236}">
                <a16:creationId xmlns:a16="http://schemas.microsoft.com/office/drawing/2014/main" id="{6FF1B69C-3C55-4F34-924F-3C84F8600B3E}"/>
              </a:ext>
            </a:extLst>
          </p:cNvPr>
          <p:cNvSpPr txBox="1"/>
          <p:nvPr/>
        </p:nvSpPr>
        <p:spPr>
          <a:xfrm>
            <a:off x="2763297" y="3916175"/>
            <a:ext cx="5561355" cy="1077218"/>
          </a:xfrm>
          <a:prstGeom prst="rect">
            <a:avLst/>
          </a:prstGeom>
          <a:noFill/>
        </p:spPr>
        <p:txBody>
          <a:bodyPr wrap="square" rtlCol="0">
            <a:spAutoFit/>
          </a:bodyPr>
          <a:lstStyle/>
          <a:p>
            <a:pPr algn="r" defTabSz="457200">
              <a:lnSpc>
                <a:spcPct val="80000"/>
              </a:lnSpc>
              <a:defRPr/>
            </a:pPr>
            <a:r>
              <a:rPr lang="en-US" sz="4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God’s work through the early church in</a:t>
            </a:r>
          </a:p>
        </p:txBody>
      </p:sp>
      <p:sp>
        <p:nvSpPr>
          <p:cNvPr id="13" name="TextBox 12">
            <a:extLst>
              <a:ext uri="{FF2B5EF4-FFF2-40B4-BE49-F238E27FC236}">
                <a16:creationId xmlns:a16="http://schemas.microsoft.com/office/drawing/2014/main" id="{41B71EAB-8526-45EF-96B4-BCD6FB236653}"/>
              </a:ext>
            </a:extLst>
          </p:cNvPr>
          <p:cNvSpPr txBox="1"/>
          <p:nvPr/>
        </p:nvSpPr>
        <p:spPr>
          <a:xfrm>
            <a:off x="2763297" y="4909691"/>
            <a:ext cx="5561355" cy="1274195"/>
          </a:xfrm>
          <a:prstGeom prst="rect">
            <a:avLst/>
          </a:prstGeom>
          <a:noFill/>
        </p:spPr>
        <p:txBody>
          <a:bodyPr wrap="square" rtlCol="0">
            <a:spAutoFit/>
          </a:bodyPr>
          <a:lstStyle/>
          <a:p>
            <a:pPr algn="r" defTabSz="457200">
              <a:lnSpc>
                <a:spcPct val="80000"/>
              </a:lnSpc>
              <a:defRPr/>
            </a:pPr>
            <a:r>
              <a:rPr lang="en-US" sz="96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rPr>
              <a:t>Acts</a:t>
            </a:r>
            <a:endParaRPr lang="en-US" sz="8000" i="1" dirty="0">
              <a:solidFill>
                <a:srgbClr val="FEDE93"/>
              </a:solidFill>
              <a:effectLst>
                <a:outerShdw blurRad="38100" dist="88900" dir="2700000" algn="tl">
                  <a:srgbClr val="000000">
                    <a:alpha val="60000"/>
                  </a:srgbClr>
                </a:outerShdw>
              </a:effectLst>
              <a:latin typeface="Tw Cen MT Condensed Extra Bold" panose="020B0803020202020204" pitchFamily="34" charset="0"/>
            </a:endParaRPr>
          </a:p>
        </p:txBody>
      </p:sp>
    </p:spTree>
    <p:extLst>
      <p:ext uri="{BB962C8B-B14F-4D97-AF65-F5344CB8AC3E}">
        <p14:creationId xmlns:p14="http://schemas.microsoft.com/office/powerpoint/2010/main" val="48364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2DD23AA7-9D1F-4090-8AA7-49178C2EBBB9}"/>
              </a:ext>
            </a:extLst>
          </p:cNvPr>
          <p:cNvSpPr/>
          <p:nvPr/>
        </p:nvSpPr>
        <p:spPr>
          <a:xfrm flipV="1">
            <a:off x="7514971" y="570434"/>
            <a:ext cx="1007076" cy="1996104"/>
          </a:xfrm>
          <a:prstGeom prst="triangle">
            <a:avLst>
              <a:gd name="adj" fmla="val 0"/>
            </a:avLst>
          </a:prstGeom>
          <a:solidFill>
            <a:schemeClr val="tx1">
              <a:lumMod val="85000"/>
              <a:lumOff val="1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89AB5F70-B745-4E5F-8F4E-D2C2A607DDAE}"/>
              </a:ext>
            </a:extLst>
          </p:cNvPr>
          <p:cNvSpPr/>
          <p:nvPr/>
        </p:nvSpPr>
        <p:spPr>
          <a:xfrm>
            <a:off x="0" y="570434"/>
            <a:ext cx="7514971" cy="1996104"/>
          </a:xfrm>
          <a:prstGeom prst="rect">
            <a:avLst/>
          </a:prstGeom>
          <a:solidFill>
            <a:schemeClr val="tx1">
              <a:lumMod val="85000"/>
              <a:lumOff val="15000"/>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312765D-3E4D-4B81-B66D-5B6A977D6E19}"/>
              </a:ext>
            </a:extLst>
          </p:cNvPr>
          <p:cNvSpPr txBox="1"/>
          <p:nvPr/>
        </p:nvSpPr>
        <p:spPr>
          <a:xfrm>
            <a:off x="125092" y="773821"/>
            <a:ext cx="7514971" cy="467127"/>
          </a:xfrm>
          <a:prstGeom prst="rect">
            <a:avLst/>
          </a:prstGeom>
        </p:spPr>
        <p:txBody>
          <a:bodyPr vert="horz" lIns="68580" tIns="34290" rIns="68580" bIns="34290" rtlCol="0" anchor="t">
            <a:noAutofit/>
          </a:bodyPr>
          <a:lstStyle/>
          <a:p>
            <a:pPr marL="0" marR="0" lvl="0" indent="0" algn="l" defTabSz="685800" rtl="0" eaLnBrk="1" fontAlgn="auto" latinLnBrk="0" hangingPunct="1">
              <a:lnSpc>
                <a:spcPct val="80000"/>
              </a:lnSpc>
              <a:spcBef>
                <a:spcPct val="0"/>
              </a:spcBef>
              <a:spcAft>
                <a:spcPts val="60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Light" panose="020F0302020204030204"/>
                <a:ea typeface="+mn-ea"/>
                <a:cs typeface="+mn-cs"/>
              </a:rPr>
              <a:t>The Bible is a unified story that leads to</a:t>
            </a:r>
          </a:p>
          <a:p>
            <a:pPr marL="0" marR="0" lvl="0" indent="0" algn="ctr" defTabSz="685800" rtl="0" eaLnBrk="1" fontAlgn="auto" latinLnBrk="0" hangingPunct="1">
              <a:lnSpc>
                <a:spcPct val="80000"/>
              </a:lnSpc>
              <a:spcBef>
                <a:spcPct val="0"/>
              </a:spcBef>
              <a:spcAft>
                <a:spcPts val="600"/>
              </a:spcAft>
              <a:buClrTx/>
              <a:buSzTx/>
              <a:buFontTx/>
              <a:buNone/>
              <a:tabLst/>
              <a:defRPr/>
            </a:pPr>
            <a:r>
              <a:rPr lang="en-US" sz="8800" b="1" u="sng" dirty="0">
                <a:solidFill>
                  <a:srgbClr val="FFFF00"/>
                </a:solidFill>
                <a:latin typeface="Calibri" panose="020F0502020204030204" pitchFamily="34" charset="0"/>
                <a:cs typeface="Calibri" panose="020F0502020204030204" pitchFamily="34" charset="0"/>
              </a:rPr>
              <a:t>JESUS</a:t>
            </a:r>
            <a:r>
              <a:rPr kumimoji="0" lang="en-US" sz="3600" b="1" i="0" u="sng" strike="noStrike" kern="1200" cap="none" spc="0" normalizeH="0" baseline="0" noProof="0" dirty="0">
                <a:ln>
                  <a:noFill/>
                </a:ln>
                <a:solidFill>
                  <a:prstClr val="white"/>
                </a:solidFill>
                <a:effectLst/>
                <a:uLnTx/>
                <a:uFillTx/>
                <a:latin typeface="Calibri Light" panose="020F0302020204030204"/>
                <a:ea typeface="+mn-ea"/>
                <a:cs typeface="+mn-cs"/>
              </a:rPr>
              <a:t> </a:t>
            </a:r>
          </a:p>
        </p:txBody>
      </p:sp>
      <p:sp>
        <p:nvSpPr>
          <p:cNvPr id="7" name="TextBox 13">
            <a:extLst>
              <a:ext uri="{FF2B5EF4-FFF2-40B4-BE49-F238E27FC236}">
                <a16:creationId xmlns:a16="http://schemas.microsoft.com/office/drawing/2014/main" id="{80A49253-FF12-4DAB-BF2A-BC1FE10A2D94}"/>
              </a:ext>
            </a:extLst>
          </p:cNvPr>
          <p:cNvSpPr txBox="1">
            <a:spLocks noChangeArrowheads="1"/>
          </p:cNvSpPr>
          <p:nvPr/>
        </p:nvSpPr>
        <p:spPr bwMode="auto">
          <a:xfrm>
            <a:off x="6041312" y="5886497"/>
            <a:ext cx="310268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8:32-33</a:t>
            </a:r>
          </a:p>
        </p:txBody>
      </p:sp>
    </p:spTree>
    <p:extLst>
      <p:ext uri="{BB962C8B-B14F-4D97-AF65-F5344CB8AC3E}">
        <p14:creationId xmlns:p14="http://schemas.microsoft.com/office/powerpoint/2010/main" val="3178370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71FA0C48-76E5-46CD-A9E9-03946ECF97B7}"/>
              </a:ext>
            </a:extLst>
          </p:cNvPr>
          <p:cNvSpPr txBox="1">
            <a:spLocks noChangeArrowheads="1"/>
          </p:cNvSpPr>
          <p:nvPr/>
        </p:nvSpPr>
        <p:spPr bwMode="auto">
          <a:xfrm>
            <a:off x="6041312" y="5886497"/>
            <a:ext cx="310268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8:34-35</a:t>
            </a:r>
          </a:p>
        </p:txBody>
      </p:sp>
      <p:sp>
        <p:nvSpPr>
          <p:cNvPr id="4" name="TextBox 3">
            <a:extLst>
              <a:ext uri="{FF2B5EF4-FFF2-40B4-BE49-F238E27FC236}">
                <a16:creationId xmlns:a16="http://schemas.microsoft.com/office/drawing/2014/main" id="{5376AD7C-642B-4B0E-B122-9604EB0655F3}"/>
              </a:ext>
            </a:extLst>
          </p:cNvPr>
          <p:cNvSpPr txBox="1"/>
          <p:nvPr/>
        </p:nvSpPr>
        <p:spPr>
          <a:xfrm>
            <a:off x="4885042" y="2019216"/>
            <a:ext cx="3556431" cy="523220"/>
          </a:xfrm>
          <a:prstGeom prst="rect">
            <a:avLst/>
          </a:prstGeom>
          <a:noFill/>
        </p:spPr>
        <p:txBody>
          <a:bodyPr wrap="square">
            <a:spAutoFit/>
          </a:bodyPr>
          <a:lstStyle/>
          <a:p>
            <a:r>
              <a:rPr lang="en-US" sz="2800" b="1" dirty="0">
                <a:solidFill>
                  <a:schemeClr val="bg1"/>
                </a:solidFill>
                <a:effectLst>
                  <a:glow rad="127000">
                    <a:schemeClr val="tx1"/>
                  </a:glow>
                </a:effectLst>
                <a:latin typeface="Helvetica Neue"/>
              </a:rPr>
              <a:t>Asked questions</a:t>
            </a:r>
          </a:p>
        </p:txBody>
      </p:sp>
      <p:sp>
        <p:nvSpPr>
          <p:cNvPr id="5" name="TextBox 4">
            <a:extLst>
              <a:ext uri="{FF2B5EF4-FFF2-40B4-BE49-F238E27FC236}">
                <a16:creationId xmlns:a16="http://schemas.microsoft.com/office/drawing/2014/main" id="{369A5D8B-A39F-4B72-A724-FC8A16487767}"/>
              </a:ext>
            </a:extLst>
          </p:cNvPr>
          <p:cNvSpPr txBox="1"/>
          <p:nvPr/>
        </p:nvSpPr>
        <p:spPr>
          <a:xfrm>
            <a:off x="4914258" y="2474893"/>
            <a:ext cx="4302766" cy="1815882"/>
          </a:xfrm>
          <a:prstGeom prst="rect">
            <a:avLst/>
          </a:prstGeom>
          <a:noFill/>
        </p:spPr>
        <p:txBody>
          <a:bodyPr wrap="square">
            <a:spAutoFit/>
          </a:bodyPr>
          <a:lstStyle/>
          <a:p>
            <a:r>
              <a:rPr lang="en-US" sz="2800" b="1" dirty="0">
                <a:solidFill>
                  <a:schemeClr val="bg1"/>
                </a:solidFill>
                <a:effectLst>
                  <a:glow rad="127000">
                    <a:schemeClr val="tx1"/>
                  </a:glow>
                </a:effectLst>
                <a:latin typeface="Helvetica Neue"/>
              </a:rPr>
              <a:t>=&gt; Heard Good News</a:t>
            </a:r>
          </a:p>
          <a:p>
            <a:endParaRPr lang="en-US" sz="2800" b="1" dirty="0">
              <a:solidFill>
                <a:schemeClr val="bg1"/>
              </a:solidFill>
              <a:effectLst>
                <a:glow rad="127000">
                  <a:schemeClr val="tx1"/>
                </a:glow>
              </a:effectLst>
              <a:latin typeface="Helvetica Neue"/>
            </a:endParaRPr>
          </a:p>
          <a:p>
            <a:endParaRPr lang="en-US" sz="2800" b="1" dirty="0">
              <a:solidFill>
                <a:schemeClr val="bg1"/>
              </a:solidFill>
              <a:effectLst>
                <a:glow rad="127000">
                  <a:schemeClr val="tx1"/>
                </a:glow>
              </a:effectLst>
              <a:latin typeface="Helvetica Neue"/>
            </a:endParaRPr>
          </a:p>
          <a:p>
            <a:endParaRPr lang="en-US" sz="2800" b="1" dirty="0">
              <a:solidFill>
                <a:schemeClr val="bg1"/>
              </a:solidFill>
              <a:effectLst>
                <a:glow rad="127000">
                  <a:schemeClr val="tx1"/>
                </a:glow>
              </a:effectLst>
              <a:latin typeface="Helvetica Neue"/>
            </a:endParaRPr>
          </a:p>
        </p:txBody>
      </p:sp>
      <p:sp>
        <p:nvSpPr>
          <p:cNvPr id="9" name="TextBox 8">
            <a:extLst>
              <a:ext uri="{FF2B5EF4-FFF2-40B4-BE49-F238E27FC236}">
                <a16:creationId xmlns:a16="http://schemas.microsoft.com/office/drawing/2014/main" id="{8F8C3613-21F0-4405-83D6-3D903A73756A}"/>
              </a:ext>
            </a:extLst>
          </p:cNvPr>
          <p:cNvSpPr txBox="1"/>
          <p:nvPr/>
        </p:nvSpPr>
        <p:spPr>
          <a:xfrm>
            <a:off x="4838058" y="1495996"/>
            <a:ext cx="4305942" cy="523220"/>
          </a:xfrm>
          <a:prstGeom prst="rect">
            <a:avLst/>
          </a:prstGeom>
          <a:noFill/>
        </p:spPr>
        <p:txBody>
          <a:bodyPr wrap="square">
            <a:spAutoFit/>
          </a:bodyPr>
          <a:lstStyle/>
          <a:p>
            <a:r>
              <a:rPr lang="en-US" sz="2800" b="1" u="sng" dirty="0">
                <a:solidFill>
                  <a:schemeClr val="bg1"/>
                </a:solidFill>
                <a:effectLst>
                  <a:glow rad="127000">
                    <a:schemeClr val="tx1"/>
                  </a:glow>
                </a:effectLst>
                <a:latin typeface="Helvetica Neue"/>
              </a:rPr>
              <a:t>Philip and Eunuch</a:t>
            </a:r>
          </a:p>
        </p:txBody>
      </p:sp>
      <p:sp>
        <p:nvSpPr>
          <p:cNvPr id="14" name="TextBox 13">
            <a:extLst>
              <a:ext uri="{FF2B5EF4-FFF2-40B4-BE49-F238E27FC236}">
                <a16:creationId xmlns:a16="http://schemas.microsoft.com/office/drawing/2014/main" id="{6BFCE24D-EF31-40EB-B6B7-FA8E36103F5F}"/>
              </a:ext>
            </a:extLst>
          </p:cNvPr>
          <p:cNvSpPr txBox="1"/>
          <p:nvPr/>
        </p:nvSpPr>
        <p:spPr>
          <a:xfrm>
            <a:off x="393142" y="4269398"/>
            <a:ext cx="8357716" cy="954107"/>
          </a:xfrm>
          <a:prstGeom prst="rect">
            <a:avLst/>
          </a:prstGeom>
          <a:noFill/>
        </p:spPr>
        <p:txBody>
          <a:bodyPr wrap="square">
            <a:spAutoFit/>
          </a:bodyPr>
          <a:lstStyle/>
          <a:p>
            <a:r>
              <a:rPr lang="en-US" sz="2800" b="1" dirty="0">
                <a:solidFill>
                  <a:schemeClr val="bg1"/>
                </a:solidFill>
                <a:effectLst>
                  <a:glow rad="127000">
                    <a:schemeClr val="tx1"/>
                  </a:glow>
                </a:effectLst>
                <a:latin typeface="Helvetica Neue"/>
              </a:rPr>
              <a:t>“If someone asks about your hope as a believer, always be ready to explain it” (1 Peter 3:15 </a:t>
            </a:r>
            <a:r>
              <a:rPr lang="en-US" sz="2400" b="1" dirty="0">
                <a:solidFill>
                  <a:schemeClr val="bg1"/>
                </a:solidFill>
                <a:effectLst>
                  <a:glow rad="127000">
                    <a:schemeClr val="tx1"/>
                  </a:glow>
                </a:effectLst>
                <a:latin typeface="Helvetica Neue"/>
              </a:rPr>
              <a:t>NLT</a:t>
            </a:r>
            <a:r>
              <a:rPr lang="en-US" sz="2800" b="1" dirty="0">
                <a:solidFill>
                  <a:schemeClr val="bg1"/>
                </a:solidFill>
                <a:effectLst>
                  <a:glow rad="127000">
                    <a:schemeClr val="tx1"/>
                  </a:glow>
                </a:effectLst>
                <a:latin typeface="Helvetica Neue"/>
              </a:rPr>
              <a:t>)</a:t>
            </a:r>
          </a:p>
        </p:txBody>
      </p:sp>
    </p:spTree>
    <p:extLst>
      <p:ext uri="{BB962C8B-B14F-4D97-AF65-F5344CB8AC3E}">
        <p14:creationId xmlns:p14="http://schemas.microsoft.com/office/powerpoint/2010/main" val="1544343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71FA0C48-76E5-46CD-A9E9-03946ECF97B7}"/>
              </a:ext>
            </a:extLst>
          </p:cNvPr>
          <p:cNvSpPr txBox="1">
            <a:spLocks noChangeArrowheads="1"/>
          </p:cNvSpPr>
          <p:nvPr/>
        </p:nvSpPr>
        <p:spPr bwMode="auto">
          <a:xfrm>
            <a:off x="6041312" y="5886497"/>
            <a:ext cx="310268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8:36-38</a:t>
            </a:r>
          </a:p>
        </p:txBody>
      </p:sp>
      <p:sp>
        <p:nvSpPr>
          <p:cNvPr id="4" name="TextBox 3">
            <a:extLst>
              <a:ext uri="{FF2B5EF4-FFF2-40B4-BE49-F238E27FC236}">
                <a16:creationId xmlns:a16="http://schemas.microsoft.com/office/drawing/2014/main" id="{5376AD7C-642B-4B0E-B122-9604EB0655F3}"/>
              </a:ext>
            </a:extLst>
          </p:cNvPr>
          <p:cNvSpPr txBox="1"/>
          <p:nvPr/>
        </p:nvSpPr>
        <p:spPr>
          <a:xfrm>
            <a:off x="4885042" y="2019216"/>
            <a:ext cx="3556431" cy="523220"/>
          </a:xfrm>
          <a:prstGeom prst="rect">
            <a:avLst/>
          </a:prstGeom>
          <a:noFill/>
        </p:spPr>
        <p:txBody>
          <a:bodyPr wrap="square">
            <a:spAutoFit/>
          </a:bodyPr>
          <a:lstStyle/>
          <a:p>
            <a:r>
              <a:rPr lang="en-US" sz="2800" b="1" dirty="0">
                <a:solidFill>
                  <a:schemeClr val="bg1"/>
                </a:solidFill>
                <a:effectLst>
                  <a:glow rad="127000">
                    <a:schemeClr val="tx1"/>
                  </a:glow>
                </a:effectLst>
                <a:latin typeface="Helvetica Neue"/>
              </a:rPr>
              <a:t>Asked questions</a:t>
            </a:r>
          </a:p>
        </p:txBody>
      </p:sp>
      <p:sp>
        <p:nvSpPr>
          <p:cNvPr id="5" name="TextBox 4">
            <a:extLst>
              <a:ext uri="{FF2B5EF4-FFF2-40B4-BE49-F238E27FC236}">
                <a16:creationId xmlns:a16="http://schemas.microsoft.com/office/drawing/2014/main" id="{369A5D8B-A39F-4B72-A724-FC8A16487767}"/>
              </a:ext>
            </a:extLst>
          </p:cNvPr>
          <p:cNvSpPr txBox="1"/>
          <p:nvPr/>
        </p:nvSpPr>
        <p:spPr>
          <a:xfrm>
            <a:off x="4914258" y="2474893"/>
            <a:ext cx="4302766" cy="2246769"/>
          </a:xfrm>
          <a:prstGeom prst="rect">
            <a:avLst/>
          </a:prstGeom>
          <a:noFill/>
        </p:spPr>
        <p:txBody>
          <a:bodyPr wrap="square">
            <a:spAutoFit/>
          </a:bodyPr>
          <a:lstStyle/>
          <a:p>
            <a:r>
              <a:rPr lang="en-US" sz="2800" b="1" dirty="0">
                <a:solidFill>
                  <a:schemeClr val="bg1"/>
                </a:solidFill>
                <a:effectLst>
                  <a:glow rad="127000">
                    <a:schemeClr val="tx1"/>
                  </a:glow>
                </a:effectLst>
                <a:latin typeface="Helvetica Neue"/>
              </a:rPr>
              <a:t>=&gt; Heard Good News</a:t>
            </a:r>
          </a:p>
          <a:p>
            <a:endParaRPr lang="en-US" sz="2800" b="1" dirty="0">
              <a:solidFill>
                <a:schemeClr val="bg1"/>
              </a:solidFill>
              <a:effectLst>
                <a:glow rad="127000">
                  <a:schemeClr val="tx1"/>
                </a:glow>
              </a:effectLst>
              <a:latin typeface="Helvetica Neue"/>
            </a:endParaRPr>
          </a:p>
          <a:p>
            <a:endParaRPr lang="en-US" sz="2800" b="1" dirty="0">
              <a:solidFill>
                <a:schemeClr val="bg1"/>
              </a:solidFill>
              <a:effectLst>
                <a:glow rad="127000">
                  <a:schemeClr val="tx1"/>
                </a:glow>
              </a:effectLst>
              <a:latin typeface="Helvetica Neue"/>
            </a:endParaRPr>
          </a:p>
          <a:p>
            <a:r>
              <a:rPr lang="en-US" sz="2800" b="1" dirty="0">
                <a:solidFill>
                  <a:schemeClr val="bg1"/>
                </a:solidFill>
                <a:effectLst>
                  <a:glow rad="127000">
                    <a:schemeClr val="tx1"/>
                  </a:glow>
                </a:effectLst>
                <a:latin typeface="Helvetica Neue"/>
              </a:rPr>
              <a:t>=&gt; Why can’t I . . . </a:t>
            </a:r>
          </a:p>
          <a:p>
            <a:r>
              <a:rPr lang="en-US" sz="2800" b="1" dirty="0">
                <a:solidFill>
                  <a:schemeClr val="bg1"/>
                </a:solidFill>
                <a:effectLst>
                  <a:glow rad="127000">
                    <a:schemeClr val="tx1"/>
                  </a:glow>
                </a:effectLst>
                <a:latin typeface="Helvetica Neue"/>
              </a:rPr>
              <a:t>=&gt; Was baptized</a:t>
            </a:r>
          </a:p>
        </p:txBody>
      </p:sp>
      <p:sp>
        <p:nvSpPr>
          <p:cNvPr id="6" name="TextBox 5">
            <a:extLst>
              <a:ext uri="{FF2B5EF4-FFF2-40B4-BE49-F238E27FC236}">
                <a16:creationId xmlns:a16="http://schemas.microsoft.com/office/drawing/2014/main" id="{5980A9CF-4F5E-44A3-B7B1-28C6018F33B2}"/>
              </a:ext>
            </a:extLst>
          </p:cNvPr>
          <p:cNvSpPr txBox="1"/>
          <p:nvPr/>
        </p:nvSpPr>
        <p:spPr>
          <a:xfrm>
            <a:off x="266058" y="2019216"/>
            <a:ext cx="4305942" cy="523220"/>
          </a:xfrm>
          <a:prstGeom prst="rect">
            <a:avLst/>
          </a:prstGeom>
          <a:noFill/>
        </p:spPr>
        <p:txBody>
          <a:bodyPr wrap="square">
            <a:spAutoFit/>
          </a:bodyPr>
          <a:lstStyle/>
          <a:p>
            <a:r>
              <a:rPr lang="en-US" sz="2800" b="1" dirty="0">
                <a:solidFill>
                  <a:schemeClr val="bg1"/>
                </a:solidFill>
                <a:effectLst>
                  <a:glow rad="127000">
                    <a:schemeClr val="tx1"/>
                  </a:glow>
                </a:effectLst>
                <a:latin typeface="Helvetica Neue"/>
              </a:rPr>
              <a:t>Crowds listened</a:t>
            </a:r>
          </a:p>
        </p:txBody>
      </p:sp>
      <p:sp>
        <p:nvSpPr>
          <p:cNvPr id="7" name="TextBox 6">
            <a:extLst>
              <a:ext uri="{FF2B5EF4-FFF2-40B4-BE49-F238E27FC236}">
                <a16:creationId xmlns:a16="http://schemas.microsoft.com/office/drawing/2014/main" id="{0AD312A0-1827-432E-A34F-2F7E70B01E82}"/>
              </a:ext>
            </a:extLst>
          </p:cNvPr>
          <p:cNvSpPr txBox="1"/>
          <p:nvPr/>
        </p:nvSpPr>
        <p:spPr>
          <a:xfrm>
            <a:off x="266058" y="2474893"/>
            <a:ext cx="4855216" cy="2246769"/>
          </a:xfrm>
          <a:prstGeom prst="rect">
            <a:avLst/>
          </a:prstGeom>
          <a:noFill/>
        </p:spPr>
        <p:txBody>
          <a:bodyPr wrap="square">
            <a:spAutoFit/>
          </a:bodyPr>
          <a:lstStyle/>
          <a:p>
            <a:r>
              <a:rPr lang="en-US" sz="2800" b="1" dirty="0">
                <a:solidFill>
                  <a:schemeClr val="bg1"/>
                </a:solidFill>
                <a:effectLst>
                  <a:glow rad="127000">
                    <a:schemeClr val="tx1"/>
                  </a:glow>
                </a:effectLst>
                <a:latin typeface="Helvetica Neue"/>
              </a:rPr>
              <a:t>=&gt; Heard message</a:t>
            </a:r>
          </a:p>
          <a:p>
            <a:r>
              <a:rPr lang="en-US" sz="2800" b="1" dirty="0">
                <a:solidFill>
                  <a:schemeClr val="bg1"/>
                </a:solidFill>
                <a:effectLst>
                  <a:glow rad="127000">
                    <a:schemeClr val="tx1"/>
                  </a:glow>
                </a:effectLst>
                <a:latin typeface="Helvetica Neue"/>
              </a:rPr>
              <a:t>=&gt; Saw miraculous signs</a:t>
            </a:r>
          </a:p>
          <a:p>
            <a:endParaRPr lang="en-US" sz="2800" b="1" dirty="0">
              <a:solidFill>
                <a:schemeClr val="bg1"/>
              </a:solidFill>
              <a:effectLst>
                <a:glow rad="127000">
                  <a:schemeClr val="tx1"/>
                </a:glow>
              </a:effectLst>
              <a:latin typeface="Helvetica Neue"/>
            </a:endParaRPr>
          </a:p>
          <a:p>
            <a:r>
              <a:rPr lang="en-US" sz="2800" b="1" dirty="0">
                <a:solidFill>
                  <a:schemeClr val="bg1"/>
                </a:solidFill>
                <a:effectLst>
                  <a:glow rad="127000">
                    <a:schemeClr val="tx1"/>
                  </a:glow>
                </a:effectLst>
                <a:latin typeface="Helvetica Neue"/>
              </a:rPr>
              <a:t>=&gt; Believed</a:t>
            </a:r>
          </a:p>
          <a:p>
            <a:r>
              <a:rPr lang="en-US" sz="2800" b="1" dirty="0">
                <a:solidFill>
                  <a:schemeClr val="bg1"/>
                </a:solidFill>
                <a:effectLst>
                  <a:glow rad="127000">
                    <a:schemeClr val="tx1"/>
                  </a:glow>
                </a:effectLst>
                <a:latin typeface="Helvetica Neue"/>
              </a:rPr>
              <a:t>=&gt; Were baptized</a:t>
            </a:r>
          </a:p>
        </p:txBody>
      </p:sp>
      <p:sp>
        <p:nvSpPr>
          <p:cNvPr id="8" name="TextBox 7">
            <a:extLst>
              <a:ext uri="{FF2B5EF4-FFF2-40B4-BE49-F238E27FC236}">
                <a16:creationId xmlns:a16="http://schemas.microsoft.com/office/drawing/2014/main" id="{32FDF1F8-2313-4EA8-8479-4E6535887BDE}"/>
              </a:ext>
            </a:extLst>
          </p:cNvPr>
          <p:cNvSpPr txBox="1"/>
          <p:nvPr/>
        </p:nvSpPr>
        <p:spPr>
          <a:xfrm>
            <a:off x="266058" y="1495996"/>
            <a:ext cx="4305942" cy="523220"/>
          </a:xfrm>
          <a:prstGeom prst="rect">
            <a:avLst/>
          </a:prstGeom>
          <a:noFill/>
        </p:spPr>
        <p:txBody>
          <a:bodyPr wrap="square">
            <a:spAutoFit/>
          </a:bodyPr>
          <a:lstStyle/>
          <a:p>
            <a:r>
              <a:rPr lang="en-US" sz="2800" b="1" u="sng" dirty="0">
                <a:solidFill>
                  <a:schemeClr val="bg1"/>
                </a:solidFill>
                <a:effectLst>
                  <a:glow rad="127000">
                    <a:schemeClr val="tx1"/>
                  </a:glow>
                </a:effectLst>
                <a:latin typeface="Helvetica Neue"/>
              </a:rPr>
              <a:t>Philip and Samaritans</a:t>
            </a:r>
          </a:p>
        </p:txBody>
      </p:sp>
      <p:sp>
        <p:nvSpPr>
          <p:cNvPr id="9" name="TextBox 8">
            <a:extLst>
              <a:ext uri="{FF2B5EF4-FFF2-40B4-BE49-F238E27FC236}">
                <a16:creationId xmlns:a16="http://schemas.microsoft.com/office/drawing/2014/main" id="{8F8C3613-21F0-4405-83D6-3D903A73756A}"/>
              </a:ext>
            </a:extLst>
          </p:cNvPr>
          <p:cNvSpPr txBox="1"/>
          <p:nvPr/>
        </p:nvSpPr>
        <p:spPr>
          <a:xfrm>
            <a:off x="4838058" y="1495996"/>
            <a:ext cx="4305942" cy="523220"/>
          </a:xfrm>
          <a:prstGeom prst="rect">
            <a:avLst/>
          </a:prstGeom>
          <a:noFill/>
        </p:spPr>
        <p:txBody>
          <a:bodyPr wrap="square">
            <a:spAutoFit/>
          </a:bodyPr>
          <a:lstStyle/>
          <a:p>
            <a:r>
              <a:rPr lang="en-US" sz="2800" b="1" u="sng" dirty="0">
                <a:solidFill>
                  <a:schemeClr val="bg1"/>
                </a:solidFill>
                <a:effectLst>
                  <a:glow rad="127000">
                    <a:schemeClr val="tx1"/>
                  </a:glow>
                </a:effectLst>
                <a:latin typeface="Helvetica Neue"/>
              </a:rPr>
              <a:t>Philip and Eunuch</a:t>
            </a:r>
          </a:p>
        </p:txBody>
      </p:sp>
    </p:spTree>
    <p:extLst>
      <p:ext uri="{BB962C8B-B14F-4D97-AF65-F5344CB8AC3E}">
        <p14:creationId xmlns:p14="http://schemas.microsoft.com/office/powerpoint/2010/main" val="395137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500"/>
                                        <p:tgtEl>
                                          <p:spTgt spid="7">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fade">
                                      <p:cBhvr>
                                        <p:cTn id="24" dur="500"/>
                                        <p:tgtEl>
                                          <p:spTgt spid="7">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50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fade">
                                      <p:cBhvr>
                                        <p:cTn id="34"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3">
            <a:extLst>
              <a:ext uri="{FF2B5EF4-FFF2-40B4-BE49-F238E27FC236}">
                <a16:creationId xmlns:a16="http://schemas.microsoft.com/office/drawing/2014/main" id="{0E0652C1-E9BB-40FD-A4B3-60D2D05010AC}"/>
              </a:ext>
            </a:extLst>
          </p:cNvPr>
          <p:cNvSpPr txBox="1">
            <a:spLocks noChangeArrowheads="1"/>
          </p:cNvSpPr>
          <p:nvPr/>
        </p:nvSpPr>
        <p:spPr bwMode="auto">
          <a:xfrm>
            <a:off x="6825861" y="6072755"/>
            <a:ext cx="231813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8:37</a:t>
            </a:r>
          </a:p>
        </p:txBody>
      </p:sp>
      <p:grpSp>
        <p:nvGrpSpPr>
          <p:cNvPr id="3" name="Group 2">
            <a:extLst>
              <a:ext uri="{FF2B5EF4-FFF2-40B4-BE49-F238E27FC236}">
                <a16:creationId xmlns:a16="http://schemas.microsoft.com/office/drawing/2014/main" id="{D44C7137-20E2-43A0-8F44-AB682F09C2C9}"/>
              </a:ext>
            </a:extLst>
          </p:cNvPr>
          <p:cNvGrpSpPr/>
          <p:nvPr/>
        </p:nvGrpSpPr>
        <p:grpSpPr>
          <a:xfrm>
            <a:off x="312050" y="462079"/>
            <a:ext cx="8519900" cy="2773017"/>
            <a:chOff x="1089321" y="1472732"/>
            <a:chExt cx="4333343" cy="2773017"/>
          </a:xfrm>
        </p:grpSpPr>
        <p:sp>
          <p:nvSpPr>
            <p:cNvPr id="4" name="Rectangle: Rounded Corners 3">
              <a:extLst>
                <a:ext uri="{FF2B5EF4-FFF2-40B4-BE49-F238E27FC236}">
                  <a16:creationId xmlns:a16="http://schemas.microsoft.com/office/drawing/2014/main" id="{2996ABE1-7DB0-474A-B4FE-007128D9553B}"/>
                </a:ext>
              </a:extLst>
            </p:cNvPr>
            <p:cNvSpPr/>
            <p:nvPr/>
          </p:nvSpPr>
          <p:spPr>
            <a:xfrm>
              <a:off x="1089321" y="1472732"/>
              <a:ext cx="4333343" cy="2773017"/>
            </a:xfrm>
            <a:prstGeom prst="roundRect">
              <a:avLst>
                <a:gd name="adj" fmla="val 10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sng" strike="noStrike" kern="1200" cap="none" spc="0" normalizeH="0" baseline="0" noProof="0" dirty="0">
                  <a:ln>
                    <a:noFill/>
                  </a:ln>
                  <a:solidFill>
                    <a:prstClr val="white"/>
                  </a:solidFill>
                  <a:effectLst/>
                  <a:uLnTx/>
                  <a:uFillTx/>
                  <a:latin typeface="Calibri"/>
                  <a:ea typeface="+mn-ea"/>
                  <a:cs typeface="+mn-cs"/>
                </a:rPr>
                <a:t>Footnote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7B3C746D-0FB9-4D5E-AE73-F7FA1F3A367C}"/>
                </a:ext>
              </a:extLst>
            </p:cNvPr>
            <p:cNvSpPr/>
            <p:nvPr/>
          </p:nvSpPr>
          <p:spPr>
            <a:xfrm>
              <a:off x="1149926" y="2009490"/>
              <a:ext cx="4231172" cy="1569660"/>
            </a:xfrm>
            <a:prstGeom prst="rect">
              <a:avLst/>
            </a:prstGeom>
            <a:solidFill>
              <a:schemeClr val="bg1"/>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Helvetica Neue"/>
                  <a:ea typeface="+mn-ea"/>
                  <a:cs typeface="+mn-cs"/>
                </a:rPr>
                <a:t>Some manuscripts add verse 37, “You can,” Philip answered, “if you believe with all your heart.” And the eunuch replied, “I believe that Jesus Christ is the Son of God.”</a:t>
              </a:r>
            </a:p>
          </p:txBody>
        </p:sp>
      </p:grpSp>
    </p:spTree>
    <p:extLst>
      <p:ext uri="{BB962C8B-B14F-4D97-AF65-F5344CB8AC3E}">
        <p14:creationId xmlns:p14="http://schemas.microsoft.com/office/powerpoint/2010/main" val="2087010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13EB3C-F483-461A-A7AA-5AAD1147FA16}"/>
              </a:ext>
            </a:extLst>
          </p:cNvPr>
          <p:cNvSpPr txBox="1"/>
          <p:nvPr/>
        </p:nvSpPr>
        <p:spPr>
          <a:xfrm>
            <a:off x="450476" y="284229"/>
            <a:ext cx="8693524" cy="4832092"/>
          </a:xfrm>
          <a:prstGeom prst="rect">
            <a:avLst/>
          </a:prstGeom>
          <a:noFill/>
        </p:spPr>
        <p:txBody>
          <a:bodyPr wrap="square" anchor="t">
            <a:spAutoFit/>
          </a:bodyPr>
          <a:lstStyle/>
          <a:p>
            <a:r>
              <a:rPr lang="en-US" sz="2800" b="1" dirty="0">
                <a:solidFill>
                  <a:srgbClr val="FFFF00"/>
                </a:solidFill>
                <a:effectLst>
                  <a:glow rad="127000">
                    <a:schemeClr val="tx1"/>
                  </a:glow>
                </a:effectLst>
                <a:latin typeface="Helvetica Neue"/>
              </a:rPr>
              <a:t>4-8: Believers / Philip preaching</a:t>
            </a:r>
          </a:p>
          <a:p>
            <a:pPr lvl="1"/>
            <a:r>
              <a:rPr lang="en-US" sz="2800" b="1" dirty="0">
                <a:solidFill>
                  <a:schemeClr val="bg1"/>
                </a:solidFill>
                <a:effectLst>
                  <a:glow rad="127000">
                    <a:schemeClr val="tx1"/>
                  </a:glow>
                </a:effectLst>
                <a:latin typeface="Helvetica Neue"/>
              </a:rPr>
              <a:t>9-11: Simon background</a:t>
            </a:r>
          </a:p>
          <a:p>
            <a:pPr lvl="2"/>
            <a:r>
              <a:rPr lang="en-US" sz="2800" b="1" dirty="0">
                <a:solidFill>
                  <a:schemeClr val="bg1"/>
                </a:solidFill>
                <a:effectLst>
                  <a:glow rad="127000">
                    <a:schemeClr val="tx1"/>
                  </a:glow>
                </a:effectLst>
                <a:latin typeface="Helvetica Neue"/>
              </a:rPr>
              <a:t>12: Samaritans Believed</a:t>
            </a:r>
          </a:p>
          <a:p>
            <a:pPr lvl="3"/>
            <a:r>
              <a:rPr lang="en-US" sz="2800" b="1" dirty="0">
                <a:solidFill>
                  <a:schemeClr val="bg1"/>
                </a:solidFill>
                <a:effectLst>
                  <a:glow rad="127000">
                    <a:schemeClr val="tx1"/>
                  </a:glow>
                </a:effectLst>
                <a:latin typeface="Helvetica Neue"/>
              </a:rPr>
              <a:t>13: Simon amazed by signs</a:t>
            </a:r>
          </a:p>
          <a:p>
            <a:pPr lvl="4"/>
            <a:r>
              <a:rPr lang="en-US" sz="2800" b="1" dirty="0">
                <a:solidFill>
                  <a:schemeClr val="bg1"/>
                </a:solidFill>
                <a:effectLst>
                  <a:glow rad="127000">
                    <a:schemeClr val="tx1"/>
                  </a:glow>
                </a:effectLst>
                <a:latin typeface="Helvetica Neue"/>
              </a:rPr>
              <a:t>14-17: Samaritans received Holy Spirit</a:t>
            </a:r>
          </a:p>
          <a:p>
            <a:pPr lvl="3"/>
            <a:r>
              <a:rPr lang="en-US" sz="2800" b="1" dirty="0">
                <a:solidFill>
                  <a:schemeClr val="bg1"/>
                </a:solidFill>
                <a:effectLst>
                  <a:glow rad="127000">
                    <a:schemeClr val="tx1"/>
                  </a:glow>
                </a:effectLst>
                <a:latin typeface="Helvetica Neue"/>
              </a:rPr>
              <a:t>18-19: Simon wants power</a:t>
            </a:r>
          </a:p>
          <a:p>
            <a:pPr lvl="2"/>
            <a:r>
              <a:rPr lang="en-US" sz="2800" b="1" dirty="0">
                <a:solidFill>
                  <a:schemeClr val="bg1"/>
                </a:solidFill>
                <a:effectLst>
                  <a:glow rad="127000">
                    <a:schemeClr val="tx1"/>
                  </a:glow>
                </a:effectLst>
                <a:latin typeface="Helvetica Neue"/>
              </a:rPr>
              <a:t> 20-23: Simon Rebuked</a:t>
            </a:r>
          </a:p>
          <a:p>
            <a:pPr lvl="1"/>
            <a:r>
              <a:rPr lang="en-US" sz="2800" b="1" dirty="0">
                <a:solidFill>
                  <a:schemeClr val="bg1"/>
                </a:solidFill>
                <a:effectLst>
                  <a:glow rad="127000">
                    <a:schemeClr val="tx1"/>
                  </a:glow>
                </a:effectLst>
                <a:latin typeface="Helvetica Neue"/>
              </a:rPr>
              <a:t>24: Simon Repent</a:t>
            </a:r>
          </a:p>
          <a:p>
            <a:r>
              <a:rPr lang="en-US" sz="2800" b="1" dirty="0">
                <a:solidFill>
                  <a:srgbClr val="FFFF00"/>
                </a:solidFill>
                <a:effectLst>
                  <a:glow rad="127000">
                    <a:schemeClr val="tx1"/>
                  </a:glow>
                </a:effectLst>
                <a:latin typeface="Helvetica Neue"/>
              </a:rPr>
              <a:t>25: Apostles preaching</a:t>
            </a:r>
          </a:p>
          <a:p>
            <a:endParaRPr lang="en-US" sz="2800" b="1" dirty="0">
              <a:solidFill>
                <a:srgbClr val="FFFF00"/>
              </a:solidFill>
              <a:effectLst>
                <a:glow rad="127000">
                  <a:schemeClr val="tx1"/>
                </a:glow>
              </a:effectLst>
              <a:latin typeface="Helvetica Neue"/>
            </a:endParaRPr>
          </a:p>
          <a:p>
            <a:r>
              <a:rPr lang="en-US" sz="2800" b="1" dirty="0">
                <a:solidFill>
                  <a:srgbClr val="FFFF00"/>
                </a:solidFill>
                <a:effectLst>
                  <a:glow rad="127000">
                    <a:schemeClr val="tx1"/>
                  </a:glow>
                </a:effectLst>
                <a:latin typeface="Helvetica Neue"/>
              </a:rPr>
              <a:t>40: Philip Preaching</a:t>
            </a:r>
          </a:p>
        </p:txBody>
      </p:sp>
      <p:sp>
        <p:nvSpPr>
          <p:cNvPr id="3" name="TextBox 13">
            <a:extLst>
              <a:ext uri="{FF2B5EF4-FFF2-40B4-BE49-F238E27FC236}">
                <a16:creationId xmlns:a16="http://schemas.microsoft.com/office/drawing/2014/main" id="{1E512C41-C9CC-4521-960D-3F640E9DC160}"/>
              </a:ext>
            </a:extLst>
          </p:cNvPr>
          <p:cNvSpPr txBox="1">
            <a:spLocks noChangeArrowheads="1"/>
          </p:cNvSpPr>
          <p:nvPr/>
        </p:nvSpPr>
        <p:spPr bwMode="auto">
          <a:xfrm>
            <a:off x="6011390" y="5927440"/>
            <a:ext cx="278241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tabLst/>
              <a:defRPr/>
            </a:pPr>
            <a:r>
              <a:rPr kumimoji="0" lang="en-US" sz="36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8:25</a:t>
            </a:r>
          </a:p>
        </p:txBody>
      </p:sp>
    </p:spTree>
    <p:extLst>
      <p:ext uri="{BB962C8B-B14F-4D97-AF65-F5344CB8AC3E}">
        <p14:creationId xmlns:p14="http://schemas.microsoft.com/office/powerpoint/2010/main" val="34526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3">
            <a:extLst>
              <a:ext uri="{FF2B5EF4-FFF2-40B4-BE49-F238E27FC236}">
                <a16:creationId xmlns:a16="http://schemas.microsoft.com/office/drawing/2014/main" id="{8BD9555B-5BC2-470B-BC63-558C02D40D27}"/>
              </a:ext>
            </a:extLst>
          </p:cNvPr>
          <p:cNvSpPr txBox="1">
            <a:spLocks noChangeArrowheads="1"/>
          </p:cNvSpPr>
          <p:nvPr/>
        </p:nvSpPr>
        <p:spPr bwMode="auto">
          <a:xfrm>
            <a:off x="0" y="359154"/>
            <a:ext cx="1945254"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685800" indent="-685800">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tabLst/>
              <a:defRPr/>
            </a:pPr>
            <a:r>
              <a:rPr kumimoji="0" lang="en-US" sz="30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Acts </a:t>
            </a:r>
            <a:br>
              <a:rPr kumimoji="0" lang="en-US" sz="30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br>
            <a:r>
              <a:rPr kumimoji="0" lang="en-US" sz="30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rPr>
              <a:t>8</a:t>
            </a:r>
            <a:r>
              <a:rPr lang="en-US" sz="3000" b="1" dirty="0">
                <a:solidFill>
                  <a:schemeClr val="bg1"/>
                </a:solidFill>
                <a:effectLst>
                  <a:glow rad="127000">
                    <a:schemeClr val="tx1"/>
                  </a:glow>
                </a:effectLst>
                <a:sym typeface="Arial"/>
                <a:rtl val="0"/>
              </a:rPr>
              <a:t>:4-40</a:t>
            </a:r>
            <a:endParaRPr kumimoji="0" lang="en-US" sz="3000" b="1" i="0" u="none" strike="noStrike" kern="1200" cap="none" spc="0" normalizeH="0" baseline="0" noProof="0" dirty="0">
              <a:ln>
                <a:noFill/>
              </a:ln>
              <a:solidFill>
                <a:schemeClr val="bg1"/>
              </a:solidFill>
              <a:effectLst>
                <a:glow rad="127000">
                  <a:schemeClr val="tx1"/>
                </a:glow>
              </a:effectLst>
              <a:uLnTx/>
              <a:uFillTx/>
              <a:latin typeface="Arial" charset="0"/>
              <a:ea typeface="ＭＳ Ｐゴシック" charset="0"/>
              <a:sym typeface="Arial"/>
              <a:rtl val="0"/>
            </a:endParaRPr>
          </a:p>
        </p:txBody>
      </p:sp>
      <p:grpSp>
        <p:nvGrpSpPr>
          <p:cNvPr id="7" name="Group 6">
            <a:extLst>
              <a:ext uri="{FF2B5EF4-FFF2-40B4-BE49-F238E27FC236}">
                <a16:creationId xmlns:a16="http://schemas.microsoft.com/office/drawing/2014/main" id="{44EB7EB5-CFE0-40C6-8FE5-BD3D64C1FE69}"/>
              </a:ext>
            </a:extLst>
          </p:cNvPr>
          <p:cNvGrpSpPr/>
          <p:nvPr/>
        </p:nvGrpSpPr>
        <p:grpSpPr>
          <a:xfrm>
            <a:off x="2053959" y="505876"/>
            <a:ext cx="3132667" cy="4210414"/>
            <a:chOff x="4058399" y="1590301"/>
            <a:chExt cx="3132667" cy="4210414"/>
          </a:xfrm>
        </p:grpSpPr>
        <p:sp>
          <p:nvSpPr>
            <p:cNvPr id="2" name="Rectangle 1">
              <a:extLst>
                <a:ext uri="{FF2B5EF4-FFF2-40B4-BE49-F238E27FC236}">
                  <a16:creationId xmlns:a16="http://schemas.microsoft.com/office/drawing/2014/main" id="{04790C46-4058-4DDB-BAA7-6C9CFB27A537}"/>
                </a:ext>
              </a:extLst>
            </p:cNvPr>
            <p:cNvSpPr/>
            <p:nvPr/>
          </p:nvSpPr>
          <p:spPr>
            <a:xfrm>
              <a:off x="4058399" y="1590301"/>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Ethiopian eunuch</a:t>
              </a:r>
            </a:p>
          </p:txBody>
        </p:sp>
        <p:pic>
          <p:nvPicPr>
            <p:cNvPr id="6" name="Picture 5">
              <a:extLst>
                <a:ext uri="{FF2B5EF4-FFF2-40B4-BE49-F238E27FC236}">
                  <a16:creationId xmlns:a16="http://schemas.microsoft.com/office/drawing/2014/main" id="{DF874800-76AE-4B4D-814B-C7DFD4E85AE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58399" y="2083595"/>
              <a:ext cx="3132667" cy="3717120"/>
            </a:xfrm>
            <a:prstGeom prst="rect">
              <a:avLst/>
            </a:prstGeom>
          </p:spPr>
        </p:pic>
      </p:grpSp>
      <p:grpSp>
        <p:nvGrpSpPr>
          <p:cNvPr id="8" name="Group 7">
            <a:extLst>
              <a:ext uri="{FF2B5EF4-FFF2-40B4-BE49-F238E27FC236}">
                <a16:creationId xmlns:a16="http://schemas.microsoft.com/office/drawing/2014/main" id="{9E47720F-2403-47A9-A255-2ADF306D46B5}"/>
              </a:ext>
            </a:extLst>
          </p:cNvPr>
          <p:cNvGrpSpPr/>
          <p:nvPr/>
        </p:nvGrpSpPr>
        <p:grpSpPr>
          <a:xfrm>
            <a:off x="5523707" y="505876"/>
            <a:ext cx="3132667" cy="5257791"/>
            <a:chOff x="184511" y="800104"/>
            <a:chExt cx="3132667" cy="5257791"/>
          </a:xfrm>
        </p:grpSpPr>
        <p:pic>
          <p:nvPicPr>
            <p:cNvPr id="9" name="Picture 2">
              <a:extLst>
                <a:ext uri="{FF2B5EF4-FFF2-40B4-BE49-F238E27FC236}">
                  <a16:creationId xmlns:a16="http://schemas.microsoft.com/office/drawing/2014/main" id="{4FC6F795-90B0-40C2-948D-C97CFD0FAD3E}"/>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flipH="1">
              <a:off x="184511" y="800104"/>
              <a:ext cx="3132667" cy="525779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6C3E9DC-2C60-443E-B663-ADADA7A42DB8}"/>
                </a:ext>
              </a:extLst>
            </p:cNvPr>
            <p:cNvSpPr/>
            <p:nvPr/>
          </p:nvSpPr>
          <p:spPr>
            <a:xfrm>
              <a:off x="184511" y="800104"/>
              <a:ext cx="3132667"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Simon the Sorcerer</a:t>
              </a:r>
            </a:p>
          </p:txBody>
        </p:sp>
      </p:grpSp>
      <p:sp>
        <p:nvSpPr>
          <p:cNvPr id="11" name="TextBox 10">
            <a:extLst>
              <a:ext uri="{FF2B5EF4-FFF2-40B4-BE49-F238E27FC236}">
                <a16:creationId xmlns:a16="http://schemas.microsoft.com/office/drawing/2014/main" id="{410CFC14-EF52-4A3C-8AE8-B1716E1935EF}"/>
              </a:ext>
            </a:extLst>
          </p:cNvPr>
          <p:cNvSpPr txBox="1"/>
          <p:nvPr/>
        </p:nvSpPr>
        <p:spPr>
          <a:xfrm>
            <a:off x="4356977" y="5089389"/>
            <a:ext cx="998189" cy="769441"/>
          </a:xfrm>
          <a:prstGeom prst="rect">
            <a:avLst/>
          </a:prstGeom>
          <a:noFill/>
        </p:spPr>
        <p:txBody>
          <a:bodyPr wrap="square">
            <a:spAutoFit/>
          </a:bodyPr>
          <a:lstStyle/>
          <a:p>
            <a:pPr algn="ctr"/>
            <a:r>
              <a:rPr lang="en-US" sz="4400" b="1" dirty="0">
                <a:solidFill>
                  <a:schemeClr val="bg1"/>
                </a:solidFill>
                <a:effectLst>
                  <a:glow rad="127000">
                    <a:schemeClr val="tx1"/>
                  </a:glow>
                </a:effectLst>
                <a:latin typeface="Helvetica Neue"/>
              </a:rPr>
              <a:t>vs</a:t>
            </a:r>
          </a:p>
        </p:txBody>
      </p:sp>
    </p:spTree>
    <p:extLst>
      <p:ext uri="{BB962C8B-B14F-4D97-AF65-F5344CB8AC3E}">
        <p14:creationId xmlns:p14="http://schemas.microsoft.com/office/powerpoint/2010/main" val="32988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05B8D3-192F-A546-9E97-DE8A5498BB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497" y="-1"/>
            <a:ext cx="9247239" cy="6935429"/>
          </a:xfrm>
          <a:prstGeom prst="rect">
            <a:avLst/>
          </a:prstGeom>
        </p:spPr>
      </p:pic>
      <p:sp>
        <p:nvSpPr>
          <p:cNvPr id="6" name="TextBox 5">
            <a:extLst>
              <a:ext uri="{FF2B5EF4-FFF2-40B4-BE49-F238E27FC236}">
                <a16:creationId xmlns:a16="http://schemas.microsoft.com/office/drawing/2014/main" id="{44DD6E7B-DFCC-4A83-97CE-BE677141C36C}"/>
              </a:ext>
            </a:extLst>
          </p:cNvPr>
          <p:cNvSpPr txBox="1"/>
          <p:nvPr/>
        </p:nvSpPr>
        <p:spPr>
          <a:xfrm>
            <a:off x="2609882" y="2682883"/>
            <a:ext cx="3968480" cy="1569660"/>
          </a:xfrm>
          <a:prstGeom prst="rect">
            <a:avLst/>
          </a:prstGeom>
          <a:noFill/>
          <a:ln>
            <a:noFill/>
          </a:ln>
        </p:spPr>
        <p:txBody>
          <a:bodyPr vert="horz" wrap="square" lIns="91440" tIns="45720" rIns="91440" bIns="45720" numCol="1" anchor="ctr" anchorCtr="0" compatLnSpc="1">
            <a:prstTxWarp prst="textNoShape">
              <a:avLst/>
            </a:prstTxWarp>
            <a:spAutoFit/>
          </a:bodyPr>
          <a:lstStyle>
            <a:defPPr>
              <a:defRPr lang="en-US"/>
            </a:defPPr>
            <a:lvl1pPr algn="r" fontAlgn="base">
              <a:spcBef>
                <a:spcPct val="0"/>
              </a:spcBef>
              <a:spcAft>
                <a:spcPct val="0"/>
              </a:spcAft>
              <a:defRPr sz="3600" b="1" baseline="0">
                <a:solidFill>
                  <a:srgbClr val="FFFFFF"/>
                </a:solidFill>
                <a:effectLst>
                  <a:glow rad="228600">
                    <a:srgbClr val="000000">
                      <a:satMod val="175000"/>
                    </a:srgbClr>
                  </a:glow>
                </a:effectLst>
                <a:latin typeface="Arial"/>
                <a:ea typeface="ＭＳ Ｐゴシック" charset="0"/>
                <a:cs typeface="Arial"/>
              </a:defRPr>
            </a:lvl1pPr>
            <a:lvl2pPr algn="ctr"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fontAlgn="base">
              <a:spcBef>
                <a:spcPct val="0"/>
              </a:spcBef>
              <a:spcAft>
                <a:spcPct val="0"/>
              </a:spcAft>
              <a:defRPr sz="4400">
                <a:solidFill>
                  <a:schemeClr val="tx2"/>
                </a:solidFill>
                <a:latin typeface="Arial" pitchFamily="-111" charset="0"/>
                <a:ea typeface="Osaka" pitchFamily="-111" charset="-128"/>
                <a:cs typeface="Osaka" pitchFamily="-111" charset="-128"/>
              </a:defRPr>
            </a:lvl9pPr>
          </a:lstStyle>
          <a:p>
            <a:pPr marL="0" marR="0" lvl="0" indent="0" algn="ctr" defTabSz="457177" rtl="0" eaLnBrk="1" fontAlgn="base" latinLnBrk="0" hangingPunct="1">
              <a:lnSpc>
                <a:spcPct val="100000"/>
              </a:lnSpc>
              <a:spcBef>
                <a:spcPct val="0"/>
              </a:spcBef>
              <a:spcAft>
                <a:spcPct val="0"/>
              </a:spcAft>
              <a:buClrTx/>
              <a:buSzTx/>
              <a:buFontTx/>
              <a:buNone/>
              <a:tabLst/>
              <a:defRPr/>
            </a:pPr>
            <a:r>
              <a:rPr kumimoji="0" lang="en-SG" sz="4800" b="1" i="0" u="none" strike="noStrike" kern="1200" cap="none" spc="0" normalizeH="0" baseline="0" noProof="0" dirty="0">
                <a:ln>
                  <a:noFill/>
                </a:ln>
                <a:solidFill>
                  <a:srgbClr val="FFFFFF"/>
                </a:solidFill>
                <a:effectLst>
                  <a:glow rad="228600">
                    <a:srgbClr val="000000">
                      <a:satMod val="175000"/>
                    </a:srgbClr>
                  </a:glow>
                </a:effectLst>
                <a:uLnTx/>
                <a:uFillTx/>
                <a:latin typeface="Arial"/>
                <a:ea typeface="ＭＳ Ｐゴシック" charset="0"/>
                <a:cs typeface="Arial"/>
              </a:rPr>
              <a:t>God’s Providence</a:t>
            </a:r>
          </a:p>
        </p:txBody>
      </p:sp>
    </p:spTree>
    <p:extLst>
      <p:ext uri="{BB962C8B-B14F-4D97-AF65-F5344CB8AC3E}">
        <p14:creationId xmlns:p14="http://schemas.microsoft.com/office/powerpoint/2010/main" val="278416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81951918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a:solidFill>
                  <a:srgbClr val="FFFFFF"/>
                </a:solidFill>
                <a:latin typeface="Arial" charset="0"/>
                <a:ea typeface="ＭＳ Ｐゴシック" charset="0"/>
              </a:rPr>
              <a:t>NT </a:t>
            </a:r>
            <a:r>
              <a:rPr lang="en-US" sz="2400" b="1" dirty="0">
                <a:solidFill>
                  <a:srgbClr val="FFFFFF"/>
                </a:solidFill>
                <a:latin typeface="Arial" charset="0"/>
                <a:ea typeface="ＭＳ Ｐゴシック" charset="0"/>
              </a:rPr>
              <a:t>Preaching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39829648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Success Curve Hand - Free image on Pixabay">
            <a:extLst>
              <a:ext uri="{FF2B5EF4-FFF2-40B4-BE49-F238E27FC236}">
                <a16:creationId xmlns:a16="http://schemas.microsoft.com/office/drawing/2014/main" id="{51548E74-3AAB-4A79-A198-FBEF4C4BFE4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4579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a:extLst>
              <a:ext uri="{FF2B5EF4-FFF2-40B4-BE49-F238E27FC236}">
                <a16:creationId xmlns:a16="http://schemas.microsoft.com/office/drawing/2014/main" id="{F93FE084-0BA4-414F-9D2D-B3FCFD2CBC8F}"/>
              </a:ext>
            </a:extLst>
          </p:cNvPr>
          <p:cNvSpPr txBox="1">
            <a:spLocks noChangeArrowheads="1"/>
          </p:cNvSpPr>
          <p:nvPr/>
        </p:nvSpPr>
        <p:spPr bwMode="auto">
          <a:xfrm>
            <a:off x="0" y="29469"/>
            <a:ext cx="9144000" cy="82972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Jerusalem Church Growth</a:t>
            </a:r>
          </a:p>
        </p:txBody>
      </p:sp>
      <p:sp>
        <p:nvSpPr>
          <p:cNvPr id="9" name="Rectangle 2">
            <a:extLst>
              <a:ext uri="{FF2B5EF4-FFF2-40B4-BE49-F238E27FC236}">
                <a16:creationId xmlns:a16="http://schemas.microsoft.com/office/drawing/2014/main" id="{3E57D68A-58CC-48F4-A692-F472DE4D0330}"/>
              </a:ext>
            </a:extLst>
          </p:cNvPr>
          <p:cNvSpPr txBox="1">
            <a:spLocks noChangeArrowheads="1"/>
          </p:cNvSpPr>
          <p:nvPr/>
        </p:nvSpPr>
        <p:spPr bwMode="auto">
          <a:xfrm>
            <a:off x="0" y="4641810"/>
            <a:ext cx="2729753" cy="1853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Pentecost</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3000</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Acts 2:41</a:t>
            </a:r>
          </a:p>
        </p:txBody>
      </p:sp>
      <p:sp>
        <p:nvSpPr>
          <p:cNvPr id="10" name="Rectangle 2">
            <a:extLst>
              <a:ext uri="{FF2B5EF4-FFF2-40B4-BE49-F238E27FC236}">
                <a16:creationId xmlns:a16="http://schemas.microsoft.com/office/drawing/2014/main" id="{25191096-8828-40EE-B916-2C54E97F63C7}"/>
              </a:ext>
            </a:extLst>
          </p:cNvPr>
          <p:cNvSpPr txBox="1">
            <a:spLocks noChangeArrowheads="1"/>
          </p:cNvSpPr>
          <p:nvPr/>
        </p:nvSpPr>
        <p:spPr bwMode="auto">
          <a:xfrm>
            <a:off x="1869141" y="3519086"/>
            <a:ext cx="3119718" cy="1853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Persecution</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5000</a:t>
            </a:r>
          </a:p>
          <a:p>
            <a:pPr>
              <a:defRPr/>
            </a:pPr>
            <a:r>
              <a:rPr lang="en-US" sz="2800" b="1" kern="0" dirty="0">
                <a:solidFill>
                  <a:srgbClr val="FFFFFF"/>
                </a:solidFill>
                <a:effectLst>
                  <a:glow rad="139700">
                    <a:srgbClr val="000000">
                      <a:satMod val="175000"/>
                    </a:srgbClr>
                  </a:glow>
                </a:effectLst>
                <a:latin typeface="Arial" charset="0"/>
                <a:ea typeface="ＭＳ Ｐゴシック" charset="0"/>
                <a:cs typeface="ＭＳ Ｐゴシック" charset="0"/>
              </a:rPr>
              <a:t>Acts 4:4</a:t>
            </a:r>
          </a:p>
        </p:txBody>
      </p:sp>
      <p:sp>
        <p:nvSpPr>
          <p:cNvPr id="11" name="Rectangle 2">
            <a:extLst>
              <a:ext uri="{FF2B5EF4-FFF2-40B4-BE49-F238E27FC236}">
                <a16:creationId xmlns:a16="http://schemas.microsoft.com/office/drawing/2014/main" id="{67F89C5A-BBC5-4B5C-B40B-0D199B9A41FC}"/>
              </a:ext>
            </a:extLst>
          </p:cNvPr>
          <p:cNvSpPr txBox="1">
            <a:spLocks noChangeArrowheads="1"/>
          </p:cNvSpPr>
          <p:nvPr/>
        </p:nvSpPr>
        <p:spPr bwMode="auto">
          <a:xfrm>
            <a:off x="3946712" y="2788690"/>
            <a:ext cx="3119718" cy="1853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2800" b="1" kern="0" dirty="0">
                <a:effectLst>
                  <a:glow rad="139700">
                    <a:srgbClr val="000000">
                      <a:satMod val="175000"/>
                    </a:srgbClr>
                  </a:glow>
                </a:effectLst>
                <a:latin typeface="Arial" charset="0"/>
                <a:ea typeface="ＭＳ Ｐゴシック" charset="0"/>
                <a:cs typeface="ＭＳ Ｐゴシック" charset="0"/>
              </a:rPr>
              <a:t>Disciples</a:t>
            </a:r>
          </a:p>
          <a:p>
            <a:pPr>
              <a:defRPr/>
            </a:pPr>
            <a:r>
              <a:rPr lang="en-US" sz="2800" b="1" kern="0" dirty="0">
                <a:effectLst>
                  <a:glow rad="139700">
                    <a:srgbClr val="000000">
                      <a:satMod val="175000"/>
                    </a:srgbClr>
                  </a:glow>
                </a:effectLst>
                <a:latin typeface="Arial" charset="0"/>
                <a:ea typeface="ＭＳ Ｐゴシック" charset="0"/>
                <a:cs typeface="ＭＳ Ｐゴシック" charset="0"/>
              </a:rPr>
              <a:t>Increasing</a:t>
            </a:r>
          </a:p>
          <a:p>
            <a:pPr>
              <a:defRPr/>
            </a:pPr>
            <a:r>
              <a:rPr lang="en-US" sz="2800" b="1" kern="0" dirty="0">
                <a:effectLst>
                  <a:glow rad="139700">
                    <a:srgbClr val="000000">
                      <a:satMod val="175000"/>
                    </a:srgbClr>
                  </a:glow>
                </a:effectLst>
                <a:latin typeface="Arial" charset="0"/>
                <a:ea typeface="ＭＳ Ｐゴシック" charset="0"/>
                <a:cs typeface="ＭＳ Ｐゴシック" charset="0"/>
              </a:rPr>
              <a:t>Acts 6:1</a:t>
            </a:r>
          </a:p>
        </p:txBody>
      </p:sp>
    </p:spTree>
    <p:extLst>
      <p:ext uri="{BB962C8B-B14F-4D97-AF65-F5344CB8AC3E}">
        <p14:creationId xmlns:p14="http://schemas.microsoft.com/office/powerpoint/2010/main" val="282271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900" decel="100000" fill="hold"/>
                                        <p:tgtEl>
                                          <p:spTgt spid="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1411D307-E090-4495-9D66-D3C85394FCAA}"/>
              </a:ext>
            </a:extLst>
          </p:cNvPr>
          <p:cNvSpPr txBox="1">
            <a:spLocks noChangeArrowheads="1"/>
          </p:cNvSpPr>
          <p:nvPr/>
        </p:nvSpPr>
        <p:spPr bwMode="auto">
          <a:xfrm>
            <a:off x="1" y="29853"/>
            <a:ext cx="9143999"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latin typeface="Arial" charset="0"/>
                <a:ea typeface="ＭＳ Ｐゴシック" charset="0"/>
                <a:cs typeface="ＭＳ Ｐゴシック" charset="0"/>
              </a:rPr>
              <a:t>Opposition</a:t>
            </a:r>
          </a:p>
        </p:txBody>
      </p:sp>
      <p:grpSp>
        <p:nvGrpSpPr>
          <p:cNvPr id="16" name="Group 15">
            <a:extLst>
              <a:ext uri="{FF2B5EF4-FFF2-40B4-BE49-F238E27FC236}">
                <a16:creationId xmlns:a16="http://schemas.microsoft.com/office/drawing/2014/main" id="{2FDC8B17-941E-4F93-8A3F-9A168C9C2067}"/>
              </a:ext>
            </a:extLst>
          </p:cNvPr>
          <p:cNvGrpSpPr/>
          <p:nvPr/>
        </p:nvGrpSpPr>
        <p:grpSpPr>
          <a:xfrm>
            <a:off x="738203" y="1026343"/>
            <a:ext cx="2833733" cy="3712554"/>
            <a:chOff x="912394" y="1470268"/>
            <a:chExt cx="2833733" cy="3712554"/>
          </a:xfrm>
        </p:grpSpPr>
        <p:sp>
          <p:nvSpPr>
            <p:cNvPr id="17" name="Rectangle 2">
              <a:extLst>
                <a:ext uri="{FF2B5EF4-FFF2-40B4-BE49-F238E27FC236}">
                  <a16:creationId xmlns:a16="http://schemas.microsoft.com/office/drawing/2014/main" id="{370E5B7F-8285-4A20-9786-1FCA4AACF5FA}"/>
                </a:ext>
              </a:extLst>
            </p:cNvPr>
            <p:cNvSpPr txBox="1">
              <a:spLocks noChangeArrowheads="1"/>
            </p:cNvSpPr>
            <p:nvPr/>
          </p:nvSpPr>
          <p:spPr bwMode="auto">
            <a:xfrm>
              <a:off x="912394" y="1470268"/>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FF"/>
                  </a:solidFill>
                  <a:latin typeface="Arial" charset="0"/>
                  <a:ea typeface="ＭＳ Ｐゴシック" charset="0"/>
                  <a:cs typeface="ＭＳ Ｐゴシック" charset="0"/>
                </a:rPr>
                <a:t>External</a:t>
              </a:r>
            </a:p>
          </p:txBody>
        </p:sp>
        <p:pic>
          <p:nvPicPr>
            <p:cNvPr id="18" name="Picture 2" descr="Image result for church icon">
              <a:extLst>
                <a:ext uri="{FF2B5EF4-FFF2-40B4-BE49-F238E27FC236}">
                  <a16:creationId xmlns:a16="http://schemas.microsoft.com/office/drawing/2014/main" id="{77FCCC48-4A07-491B-9F73-8D41E1E876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951"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Rectangle 2">
            <a:extLst>
              <a:ext uri="{FF2B5EF4-FFF2-40B4-BE49-F238E27FC236}">
                <a16:creationId xmlns:a16="http://schemas.microsoft.com/office/drawing/2014/main" id="{343064DF-2D27-4E77-9953-F9181B7CFF17}"/>
              </a:ext>
            </a:extLst>
          </p:cNvPr>
          <p:cNvSpPr txBox="1">
            <a:spLocks noChangeArrowheads="1"/>
          </p:cNvSpPr>
          <p:nvPr/>
        </p:nvSpPr>
        <p:spPr bwMode="auto">
          <a:xfrm>
            <a:off x="290762" y="4802832"/>
            <a:ext cx="3318507" cy="3419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rgbClr val="FFFFFF"/>
                </a:solidFill>
                <a:latin typeface="Arial" charset="0"/>
                <a:ea typeface="ＭＳ Ｐゴシック" charset="0"/>
                <a:cs typeface="ＭＳ Ｐゴシック" charset="0"/>
              </a:rPr>
              <a:t>Acts 4 - Arrested</a:t>
            </a:r>
          </a:p>
        </p:txBody>
      </p:sp>
      <p:sp>
        <p:nvSpPr>
          <p:cNvPr id="27" name="Rectangle 2">
            <a:extLst>
              <a:ext uri="{FF2B5EF4-FFF2-40B4-BE49-F238E27FC236}">
                <a16:creationId xmlns:a16="http://schemas.microsoft.com/office/drawing/2014/main" id="{8D092A89-6281-4DED-8B10-CF9EABE99068}"/>
              </a:ext>
            </a:extLst>
          </p:cNvPr>
          <p:cNvSpPr txBox="1">
            <a:spLocks noChangeArrowheads="1"/>
          </p:cNvSpPr>
          <p:nvPr/>
        </p:nvSpPr>
        <p:spPr bwMode="auto">
          <a:xfrm>
            <a:off x="290762" y="5245940"/>
            <a:ext cx="3318507" cy="3419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rgbClr val="FFFFFF"/>
                </a:solidFill>
                <a:latin typeface="Arial" charset="0"/>
                <a:ea typeface="ＭＳ Ｐゴシック" charset="0"/>
                <a:cs typeface="ＭＳ Ｐゴシック" charset="0"/>
              </a:rPr>
              <a:t>Acts 5 - Arrested</a:t>
            </a:r>
          </a:p>
        </p:txBody>
      </p:sp>
      <p:sp>
        <p:nvSpPr>
          <p:cNvPr id="28" name="Rectangle 2">
            <a:extLst>
              <a:ext uri="{FF2B5EF4-FFF2-40B4-BE49-F238E27FC236}">
                <a16:creationId xmlns:a16="http://schemas.microsoft.com/office/drawing/2014/main" id="{FF66A147-7C42-4284-9DDC-C73798C1482D}"/>
              </a:ext>
            </a:extLst>
          </p:cNvPr>
          <p:cNvSpPr txBox="1">
            <a:spLocks noChangeArrowheads="1"/>
          </p:cNvSpPr>
          <p:nvPr/>
        </p:nvSpPr>
        <p:spPr bwMode="auto">
          <a:xfrm>
            <a:off x="290762" y="5689048"/>
            <a:ext cx="4612306" cy="3419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rgbClr val="FFFFFF"/>
                </a:solidFill>
                <a:latin typeface="Arial" charset="0"/>
                <a:ea typeface="ＭＳ Ｐゴシック" charset="0"/>
                <a:cs typeface="ＭＳ Ｐゴシック" charset="0"/>
              </a:rPr>
              <a:t>Acts 7 - Stoned</a:t>
            </a:r>
          </a:p>
        </p:txBody>
      </p:sp>
      <p:sp>
        <p:nvSpPr>
          <p:cNvPr id="29" name="Rectangle 2">
            <a:extLst>
              <a:ext uri="{FF2B5EF4-FFF2-40B4-BE49-F238E27FC236}">
                <a16:creationId xmlns:a16="http://schemas.microsoft.com/office/drawing/2014/main" id="{905FE5D7-4BA2-4056-9566-A96C1759D00B}"/>
              </a:ext>
            </a:extLst>
          </p:cNvPr>
          <p:cNvSpPr txBox="1">
            <a:spLocks noChangeArrowheads="1"/>
          </p:cNvSpPr>
          <p:nvPr/>
        </p:nvSpPr>
        <p:spPr bwMode="auto">
          <a:xfrm>
            <a:off x="290762" y="6132157"/>
            <a:ext cx="4018159" cy="24065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lnSpc>
                <a:spcPct val="80000"/>
              </a:lnSpc>
              <a:defRPr/>
            </a:pPr>
            <a:r>
              <a:rPr lang="en-US" sz="2800" b="1" kern="0" dirty="0">
                <a:solidFill>
                  <a:srgbClr val="FFFFFF"/>
                </a:solidFill>
                <a:latin typeface="Arial" charset="0"/>
                <a:ea typeface="ＭＳ Ｐゴシック" charset="0"/>
                <a:cs typeface="ＭＳ Ｐゴシック" charset="0"/>
              </a:rPr>
              <a:t>Acts 8 - Persecution</a:t>
            </a:r>
          </a:p>
        </p:txBody>
      </p:sp>
      <p:grpSp>
        <p:nvGrpSpPr>
          <p:cNvPr id="30" name="Group 29">
            <a:extLst>
              <a:ext uri="{FF2B5EF4-FFF2-40B4-BE49-F238E27FC236}">
                <a16:creationId xmlns:a16="http://schemas.microsoft.com/office/drawing/2014/main" id="{FA9414EC-B39A-4B33-BE60-2AA27D2EED5D}"/>
              </a:ext>
            </a:extLst>
          </p:cNvPr>
          <p:cNvGrpSpPr/>
          <p:nvPr/>
        </p:nvGrpSpPr>
        <p:grpSpPr>
          <a:xfrm>
            <a:off x="5340113" y="1026343"/>
            <a:ext cx="2833733" cy="3712554"/>
            <a:chOff x="5340113" y="1470268"/>
            <a:chExt cx="2833733" cy="3712554"/>
          </a:xfrm>
        </p:grpSpPr>
        <p:sp>
          <p:nvSpPr>
            <p:cNvPr id="31" name="Rectangle 2">
              <a:extLst>
                <a:ext uri="{FF2B5EF4-FFF2-40B4-BE49-F238E27FC236}">
                  <a16:creationId xmlns:a16="http://schemas.microsoft.com/office/drawing/2014/main" id="{CC28DAC9-2333-4515-AD9B-764250D5B7B7}"/>
                </a:ext>
              </a:extLst>
            </p:cNvPr>
            <p:cNvSpPr txBox="1">
              <a:spLocks noChangeArrowheads="1"/>
            </p:cNvSpPr>
            <p:nvPr/>
          </p:nvSpPr>
          <p:spPr bwMode="auto">
            <a:xfrm>
              <a:off x="5340113" y="1470268"/>
              <a:ext cx="2833733"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FF"/>
                  </a:solidFill>
                  <a:latin typeface="Arial" charset="0"/>
                  <a:ea typeface="ＭＳ Ｐゴシック" charset="0"/>
                  <a:cs typeface="ＭＳ Ｐゴシック" charset="0"/>
                </a:rPr>
                <a:t>Internal</a:t>
              </a:r>
            </a:p>
          </p:txBody>
        </p:sp>
        <p:pic>
          <p:nvPicPr>
            <p:cNvPr id="32" name="Picture 2" descr="Image result for church icon">
              <a:extLst>
                <a:ext uri="{FF2B5EF4-FFF2-40B4-BE49-F238E27FC236}">
                  <a16:creationId xmlns:a16="http://schemas.microsoft.com/office/drawing/2014/main" id="{3096761E-01EC-4D32-A09C-47B19D6A1E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8670"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Lightning Bolt 18">
            <a:extLst>
              <a:ext uri="{FF2B5EF4-FFF2-40B4-BE49-F238E27FC236}">
                <a16:creationId xmlns:a16="http://schemas.microsoft.com/office/drawing/2014/main" id="{21DEB0C7-4824-A642-B3FC-7AE0FCE17489}"/>
              </a:ext>
            </a:extLst>
          </p:cNvPr>
          <p:cNvSpPr/>
          <p:nvPr/>
        </p:nvSpPr>
        <p:spPr bwMode="auto">
          <a:xfrm>
            <a:off x="503900" y="1471006"/>
            <a:ext cx="932507" cy="914400"/>
          </a:xfrm>
          <a:prstGeom prst="lightningBolt">
            <a:avLst/>
          </a:prstGeom>
          <a:solidFill>
            <a:srgbClr val="00CC99"/>
          </a:solidFill>
          <a:ln w="9525" cap="flat" cmpd="sng" algn="ctr">
            <a:solidFill>
              <a:srgbClr val="00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pitchFamily="-112" charset="0"/>
            </a:endParaRPr>
          </a:p>
        </p:txBody>
      </p:sp>
      <p:sp>
        <p:nvSpPr>
          <p:cNvPr id="20" name="Lightning Bolt 19">
            <a:extLst>
              <a:ext uri="{FF2B5EF4-FFF2-40B4-BE49-F238E27FC236}">
                <a16:creationId xmlns:a16="http://schemas.microsoft.com/office/drawing/2014/main" id="{EB7D9AD7-5419-4744-8666-8BFB1D6EE928}"/>
              </a:ext>
            </a:extLst>
          </p:cNvPr>
          <p:cNvSpPr/>
          <p:nvPr/>
        </p:nvSpPr>
        <p:spPr bwMode="auto">
          <a:xfrm rot="17053972">
            <a:off x="6218051" y="3633452"/>
            <a:ext cx="557577" cy="530248"/>
          </a:xfrm>
          <a:prstGeom prst="lightningBolt">
            <a:avLst/>
          </a:prstGeom>
          <a:solidFill>
            <a:srgbClr val="00CC99"/>
          </a:solidFill>
          <a:ln w="9525" cap="flat" cmpd="sng" algn="ctr">
            <a:solidFill>
              <a:srgbClr val="00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pitchFamily="-112" charset="0"/>
            </a:endParaRPr>
          </a:p>
        </p:txBody>
      </p:sp>
      <p:sp>
        <p:nvSpPr>
          <p:cNvPr id="21" name="Lightning Bolt 20">
            <a:extLst>
              <a:ext uri="{FF2B5EF4-FFF2-40B4-BE49-F238E27FC236}">
                <a16:creationId xmlns:a16="http://schemas.microsoft.com/office/drawing/2014/main" id="{F5D7E472-CFE8-5041-ABE8-4FBEA0D02844}"/>
              </a:ext>
            </a:extLst>
          </p:cNvPr>
          <p:cNvSpPr/>
          <p:nvPr/>
        </p:nvSpPr>
        <p:spPr bwMode="auto">
          <a:xfrm rot="9217220">
            <a:off x="6761306" y="3330806"/>
            <a:ext cx="504693" cy="585810"/>
          </a:xfrm>
          <a:prstGeom prst="lightningBolt">
            <a:avLst/>
          </a:prstGeom>
          <a:solidFill>
            <a:srgbClr val="00CC99"/>
          </a:solidFill>
          <a:ln w="9525" cap="flat" cmpd="sng" algn="ctr">
            <a:solidFill>
              <a:srgbClr val="00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pitchFamily="-112" charset="0"/>
            </a:endParaRPr>
          </a:p>
        </p:txBody>
      </p:sp>
    </p:spTree>
    <p:extLst>
      <p:ext uri="{BB962C8B-B14F-4D97-AF65-F5344CB8AC3E}">
        <p14:creationId xmlns:p14="http://schemas.microsoft.com/office/powerpoint/2010/main" val="394603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heckerboard(across)">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heckerboard(across)">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heckerboard(across)">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030A0"/>
            </a:gs>
            <a:gs pos="100000">
              <a:schemeClr val="tx1"/>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1411D307-E090-4495-9D66-D3C85394FCAA}"/>
              </a:ext>
            </a:extLst>
          </p:cNvPr>
          <p:cNvSpPr txBox="1">
            <a:spLocks noChangeArrowheads="1"/>
          </p:cNvSpPr>
          <p:nvPr/>
        </p:nvSpPr>
        <p:spPr bwMode="auto">
          <a:xfrm>
            <a:off x="1" y="29853"/>
            <a:ext cx="9143999"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latin typeface="Arial" charset="0"/>
                <a:ea typeface="ＭＳ Ｐゴシック" charset="0"/>
                <a:cs typeface="ＭＳ Ｐゴシック" charset="0"/>
              </a:rPr>
              <a:t>Opposition</a:t>
            </a:r>
          </a:p>
        </p:txBody>
      </p:sp>
      <p:grpSp>
        <p:nvGrpSpPr>
          <p:cNvPr id="16" name="Group 15">
            <a:extLst>
              <a:ext uri="{FF2B5EF4-FFF2-40B4-BE49-F238E27FC236}">
                <a16:creationId xmlns:a16="http://schemas.microsoft.com/office/drawing/2014/main" id="{2FDC8B17-941E-4F93-8A3F-9A168C9C2067}"/>
              </a:ext>
            </a:extLst>
          </p:cNvPr>
          <p:cNvGrpSpPr/>
          <p:nvPr/>
        </p:nvGrpSpPr>
        <p:grpSpPr>
          <a:xfrm>
            <a:off x="738203" y="1026343"/>
            <a:ext cx="2833733" cy="3712554"/>
            <a:chOff x="912394" y="1470268"/>
            <a:chExt cx="2833733" cy="3712554"/>
          </a:xfrm>
        </p:grpSpPr>
        <p:sp>
          <p:nvSpPr>
            <p:cNvPr id="17" name="Rectangle 2">
              <a:extLst>
                <a:ext uri="{FF2B5EF4-FFF2-40B4-BE49-F238E27FC236}">
                  <a16:creationId xmlns:a16="http://schemas.microsoft.com/office/drawing/2014/main" id="{370E5B7F-8285-4A20-9786-1FCA4AACF5FA}"/>
                </a:ext>
              </a:extLst>
            </p:cNvPr>
            <p:cNvSpPr txBox="1">
              <a:spLocks noChangeArrowheads="1"/>
            </p:cNvSpPr>
            <p:nvPr/>
          </p:nvSpPr>
          <p:spPr bwMode="auto">
            <a:xfrm>
              <a:off x="912394" y="1470268"/>
              <a:ext cx="2833733"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FF"/>
                  </a:solidFill>
                  <a:latin typeface="Arial" charset="0"/>
                  <a:ea typeface="ＭＳ Ｐゴシック" charset="0"/>
                  <a:cs typeface="ＭＳ Ｐゴシック" charset="0"/>
                </a:rPr>
                <a:t>External</a:t>
              </a:r>
            </a:p>
          </p:txBody>
        </p:sp>
        <p:pic>
          <p:nvPicPr>
            <p:cNvPr id="18" name="Picture 2" descr="Image result for church icon">
              <a:extLst>
                <a:ext uri="{FF2B5EF4-FFF2-40B4-BE49-F238E27FC236}">
                  <a16:creationId xmlns:a16="http://schemas.microsoft.com/office/drawing/2014/main" id="{77FCCC48-4A07-491B-9F73-8D41E1E876B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951"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FA9414EC-B39A-4B33-BE60-2AA27D2EED5D}"/>
              </a:ext>
            </a:extLst>
          </p:cNvPr>
          <p:cNvGrpSpPr/>
          <p:nvPr/>
        </p:nvGrpSpPr>
        <p:grpSpPr>
          <a:xfrm>
            <a:off x="5340113" y="1026343"/>
            <a:ext cx="2833733" cy="3712554"/>
            <a:chOff x="5340113" y="1470268"/>
            <a:chExt cx="2833733" cy="3712554"/>
          </a:xfrm>
        </p:grpSpPr>
        <p:sp>
          <p:nvSpPr>
            <p:cNvPr id="31" name="Rectangle 2">
              <a:extLst>
                <a:ext uri="{FF2B5EF4-FFF2-40B4-BE49-F238E27FC236}">
                  <a16:creationId xmlns:a16="http://schemas.microsoft.com/office/drawing/2014/main" id="{CC28DAC9-2333-4515-AD9B-764250D5B7B7}"/>
                </a:ext>
              </a:extLst>
            </p:cNvPr>
            <p:cNvSpPr txBox="1">
              <a:spLocks noChangeArrowheads="1"/>
            </p:cNvSpPr>
            <p:nvPr/>
          </p:nvSpPr>
          <p:spPr bwMode="auto">
            <a:xfrm>
              <a:off x="5340113" y="1470268"/>
              <a:ext cx="2833733"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FF"/>
                  </a:solidFill>
                  <a:latin typeface="Arial" charset="0"/>
                  <a:ea typeface="ＭＳ Ｐゴシック" charset="0"/>
                  <a:cs typeface="ＭＳ Ｐゴシック" charset="0"/>
                </a:rPr>
                <a:t>Internal</a:t>
              </a:r>
            </a:p>
          </p:txBody>
        </p:sp>
        <p:pic>
          <p:nvPicPr>
            <p:cNvPr id="32" name="Picture 2" descr="Image result for church icon">
              <a:extLst>
                <a:ext uri="{FF2B5EF4-FFF2-40B4-BE49-F238E27FC236}">
                  <a16:creationId xmlns:a16="http://schemas.microsoft.com/office/drawing/2014/main" id="{3096761E-01EC-4D32-A09C-47B19D6A1E2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8670" y="2506203"/>
              <a:ext cx="2676619" cy="2676619"/>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ectangle 2">
            <a:extLst>
              <a:ext uri="{FF2B5EF4-FFF2-40B4-BE49-F238E27FC236}">
                <a16:creationId xmlns:a16="http://schemas.microsoft.com/office/drawing/2014/main" id="{1B730257-CB7B-4241-81DD-BFFE0FCDBEA3}"/>
              </a:ext>
            </a:extLst>
          </p:cNvPr>
          <p:cNvSpPr txBox="1">
            <a:spLocks noChangeArrowheads="1"/>
          </p:cNvSpPr>
          <p:nvPr/>
        </p:nvSpPr>
        <p:spPr bwMode="auto">
          <a:xfrm>
            <a:off x="4308923" y="5023431"/>
            <a:ext cx="4649951" cy="4929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rgbClr val="FFFFFF"/>
                </a:solidFill>
                <a:latin typeface="Arial" charset="0"/>
                <a:ea typeface="ＭＳ Ｐゴシック" charset="0"/>
                <a:cs typeface="ＭＳ Ｐゴシック" charset="0"/>
              </a:rPr>
              <a:t>Acts 5 - Ananias/Sapphira</a:t>
            </a:r>
          </a:p>
        </p:txBody>
      </p:sp>
      <p:sp>
        <p:nvSpPr>
          <p:cNvPr id="34" name="Rectangle 2">
            <a:extLst>
              <a:ext uri="{FF2B5EF4-FFF2-40B4-BE49-F238E27FC236}">
                <a16:creationId xmlns:a16="http://schemas.microsoft.com/office/drawing/2014/main" id="{AC8CF194-B8C9-4BE3-844F-05EF40C1DE96}"/>
              </a:ext>
            </a:extLst>
          </p:cNvPr>
          <p:cNvSpPr txBox="1">
            <a:spLocks noChangeArrowheads="1"/>
          </p:cNvSpPr>
          <p:nvPr/>
        </p:nvSpPr>
        <p:spPr bwMode="auto">
          <a:xfrm>
            <a:off x="4308922" y="5555283"/>
            <a:ext cx="4649951" cy="7306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lnSpc>
                <a:spcPct val="80000"/>
              </a:lnSpc>
              <a:defRPr/>
            </a:pPr>
            <a:r>
              <a:rPr lang="en-US" sz="2800" b="1" kern="0" dirty="0">
                <a:solidFill>
                  <a:srgbClr val="FFFFFF"/>
                </a:solidFill>
                <a:latin typeface="Arial" charset="0"/>
                <a:ea typeface="ＭＳ Ｐゴシック" charset="0"/>
                <a:cs typeface="ＭＳ Ｐゴシック" charset="0"/>
              </a:rPr>
              <a:t>Acts 6 - Greek / Hebrew </a:t>
            </a:r>
          </a:p>
          <a:p>
            <a:pPr algn="l">
              <a:lnSpc>
                <a:spcPct val="80000"/>
              </a:lnSpc>
              <a:defRPr/>
            </a:pPr>
            <a:r>
              <a:rPr lang="en-US" sz="2800" b="1" kern="0" dirty="0">
                <a:solidFill>
                  <a:srgbClr val="FFFFFF"/>
                </a:solidFill>
                <a:latin typeface="Arial" charset="0"/>
                <a:ea typeface="ＭＳ Ｐゴシック" charset="0"/>
                <a:cs typeface="ＭＳ Ｐゴシック" charset="0"/>
              </a:rPr>
              <a:t>               widows</a:t>
            </a:r>
          </a:p>
        </p:txBody>
      </p:sp>
      <p:sp>
        <p:nvSpPr>
          <p:cNvPr id="15" name="Lightning Bolt 14">
            <a:extLst>
              <a:ext uri="{FF2B5EF4-FFF2-40B4-BE49-F238E27FC236}">
                <a16:creationId xmlns:a16="http://schemas.microsoft.com/office/drawing/2014/main" id="{1168B4AB-E856-FC49-8E22-924E9A67C794}"/>
              </a:ext>
            </a:extLst>
          </p:cNvPr>
          <p:cNvSpPr/>
          <p:nvPr/>
        </p:nvSpPr>
        <p:spPr bwMode="auto">
          <a:xfrm>
            <a:off x="503900" y="1471006"/>
            <a:ext cx="932507" cy="914400"/>
          </a:xfrm>
          <a:prstGeom prst="lightningBolt">
            <a:avLst/>
          </a:prstGeom>
          <a:solidFill>
            <a:srgbClr val="00CC99"/>
          </a:solidFill>
          <a:ln w="9525" cap="flat" cmpd="sng" algn="ctr">
            <a:solidFill>
              <a:srgbClr val="00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pitchFamily="-112" charset="0"/>
            </a:endParaRPr>
          </a:p>
        </p:txBody>
      </p:sp>
      <p:sp>
        <p:nvSpPr>
          <p:cNvPr id="19" name="Lightning Bolt 18">
            <a:extLst>
              <a:ext uri="{FF2B5EF4-FFF2-40B4-BE49-F238E27FC236}">
                <a16:creationId xmlns:a16="http://schemas.microsoft.com/office/drawing/2014/main" id="{AC03AF85-1195-2049-89E5-11872AAA3D62}"/>
              </a:ext>
            </a:extLst>
          </p:cNvPr>
          <p:cNvSpPr/>
          <p:nvPr/>
        </p:nvSpPr>
        <p:spPr bwMode="auto">
          <a:xfrm rot="17053972">
            <a:off x="6218051" y="3633452"/>
            <a:ext cx="557577" cy="530248"/>
          </a:xfrm>
          <a:prstGeom prst="lightningBolt">
            <a:avLst/>
          </a:prstGeom>
          <a:solidFill>
            <a:srgbClr val="00CC99"/>
          </a:solidFill>
          <a:ln w="9525" cap="flat" cmpd="sng" algn="ctr">
            <a:solidFill>
              <a:srgbClr val="00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pitchFamily="-112" charset="0"/>
            </a:endParaRPr>
          </a:p>
        </p:txBody>
      </p:sp>
      <p:sp>
        <p:nvSpPr>
          <p:cNvPr id="20" name="Lightning Bolt 19">
            <a:extLst>
              <a:ext uri="{FF2B5EF4-FFF2-40B4-BE49-F238E27FC236}">
                <a16:creationId xmlns:a16="http://schemas.microsoft.com/office/drawing/2014/main" id="{3B9D2BE2-2B33-9C44-B961-0726E0890983}"/>
              </a:ext>
            </a:extLst>
          </p:cNvPr>
          <p:cNvSpPr/>
          <p:nvPr/>
        </p:nvSpPr>
        <p:spPr bwMode="auto">
          <a:xfrm rot="9217220">
            <a:off x="6761306" y="3330806"/>
            <a:ext cx="504693" cy="585810"/>
          </a:xfrm>
          <a:prstGeom prst="lightningBolt">
            <a:avLst/>
          </a:prstGeom>
          <a:solidFill>
            <a:srgbClr val="00CC99"/>
          </a:solidFill>
          <a:ln w="9525" cap="flat" cmpd="sng" algn="ctr">
            <a:solidFill>
              <a:srgbClr val="000000"/>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omic Sans MS" pitchFamily="-112" charset="0"/>
            </a:endParaRPr>
          </a:p>
        </p:txBody>
      </p:sp>
      <p:sp>
        <p:nvSpPr>
          <p:cNvPr id="21" name="Rectangle 2">
            <a:extLst>
              <a:ext uri="{FF2B5EF4-FFF2-40B4-BE49-F238E27FC236}">
                <a16:creationId xmlns:a16="http://schemas.microsoft.com/office/drawing/2014/main" id="{2A34FE68-A914-9440-BFF9-1796A352506E}"/>
              </a:ext>
            </a:extLst>
          </p:cNvPr>
          <p:cNvSpPr txBox="1">
            <a:spLocks noChangeArrowheads="1"/>
          </p:cNvSpPr>
          <p:nvPr/>
        </p:nvSpPr>
        <p:spPr bwMode="auto">
          <a:xfrm>
            <a:off x="290762" y="4802832"/>
            <a:ext cx="3318507" cy="3419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rgbClr val="FFFFFF"/>
                </a:solidFill>
                <a:latin typeface="Arial" charset="0"/>
                <a:ea typeface="ＭＳ Ｐゴシック" charset="0"/>
                <a:cs typeface="ＭＳ Ｐゴシック" charset="0"/>
              </a:rPr>
              <a:t>Acts 4 - Arrested</a:t>
            </a:r>
          </a:p>
        </p:txBody>
      </p:sp>
      <p:sp>
        <p:nvSpPr>
          <p:cNvPr id="22" name="Rectangle 2">
            <a:extLst>
              <a:ext uri="{FF2B5EF4-FFF2-40B4-BE49-F238E27FC236}">
                <a16:creationId xmlns:a16="http://schemas.microsoft.com/office/drawing/2014/main" id="{5E1C75A0-60D8-0D41-9FA2-9B71D6A3D693}"/>
              </a:ext>
            </a:extLst>
          </p:cNvPr>
          <p:cNvSpPr txBox="1">
            <a:spLocks noChangeArrowheads="1"/>
          </p:cNvSpPr>
          <p:nvPr/>
        </p:nvSpPr>
        <p:spPr bwMode="auto">
          <a:xfrm>
            <a:off x="290762" y="5245940"/>
            <a:ext cx="3318507" cy="3419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rgbClr val="FFFFFF"/>
                </a:solidFill>
                <a:latin typeface="Arial" charset="0"/>
                <a:ea typeface="ＭＳ Ｐゴシック" charset="0"/>
                <a:cs typeface="ＭＳ Ｐゴシック" charset="0"/>
              </a:rPr>
              <a:t>Acts 5 - Arrested</a:t>
            </a:r>
          </a:p>
        </p:txBody>
      </p:sp>
      <p:sp>
        <p:nvSpPr>
          <p:cNvPr id="23" name="Rectangle 2">
            <a:extLst>
              <a:ext uri="{FF2B5EF4-FFF2-40B4-BE49-F238E27FC236}">
                <a16:creationId xmlns:a16="http://schemas.microsoft.com/office/drawing/2014/main" id="{8D796D7A-11B5-6744-A42C-94F22BEE1350}"/>
              </a:ext>
            </a:extLst>
          </p:cNvPr>
          <p:cNvSpPr txBox="1">
            <a:spLocks noChangeArrowheads="1"/>
          </p:cNvSpPr>
          <p:nvPr/>
        </p:nvSpPr>
        <p:spPr bwMode="auto">
          <a:xfrm>
            <a:off x="290762" y="5689048"/>
            <a:ext cx="4612306" cy="3419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defRPr/>
            </a:pPr>
            <a:r>
              <a:rPr lang="en-US" sz="2800" b="1" kern="0" dirty="0">
                <a:solidFill>
                  <a:srgbClr val="FFFFFF"/>
                </a:solidFill>
                <a:latin typeface="Arial" charset="0"/>
                <a:ea typeface="ＭＳ Ｐゴシック" charset="0"/>
                <a:cs typeface="ＭＳ Ｐゴシック" charset="0"/>
              </a:rPr>
              <a:t>Acts 7 - Stoned</a:t>
            </a:r>
          </a:p>
        </p:txBody>
      </p:sp>
      <p:sp>
        <p:nvSpPr>
          <p:cNvPr id="25" name="Rectangle 2">
            <a:extLst>
              <a:ext uri="{FF2B5EF4-FFF2-40B4-BE49-F238E27FC236}">
                <a16:creationId xmlns:a16="http://schemas.microsoft.com/office/drawing/2014/main" id="{597414B5-5E79-1540-82CB-DC3C675D9DBD}"/>
              </a:ext>
            </a:extLst>
          </p:cNvPr>
          <p:cNvSpPr txBox="1">
            <a:spLocks noChangeArrowheads="1"/>
          </p:cNvSpPr>
          <p:nvPr/>
        </p:nvSpPr>
        <p:spPr bwMode="auto">
          <a:xfrm>
            <a:off x="290762" y="6132157"/>
            <a:ext cx="4018159" cy="24065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algn="l">
              <a:lnSpc>
                <a:spcPct val="80000"/>
              </a:lnSpc>
              <a:defRPr/>
            </a:pPr>
            <a:r>
              <a:rPr lang="en-US" sz="2800" b="1" kern="0" dirty="0">
                <a:solidFill>
                  <a:srgbClr val="FFFFFF"/>
                </a:solidFill>
                <a:latin typeface="Arial" charset="0"/>
                <a:ea typeface="ＭＳ Ｐゴシック" charset="0"/>
                <a:cs typeface="ＭＳ Ｐゴシック" charset="0"/>
              </a:rPr>
              <a:t>Acts 8 - Persecution</a:t>
            </a:r>
          </a:p>
        </p:txBody>
      </p:sp>
    </p:spTree>
    <p:extLst>
      <p:ext uri="{BB962C8B-B14F-4D97-AF65-F5344CB8AC3E}">
        <p14:creationId xmlns:p14="http://schemas.microsoft.com/office/powerpoint/2010/main" val="1312695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checkerboard(across)">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CAE7D4ED-68A2-4F0C-8C27-9EB9B09E1903}"/>
              </a:ext>
            </a:extLst>
          </p:cNvPr>
          <p:cNvGrpSpPr/>
          <p:nvPr/>
        </p:nvGrpSpPr>
        <p:grpSpPr>
          <a:xfrm>
            <a:off x="635214" y="791002"/>
            <a:ext cx="3501692" cy="5029349"/>
            <a:chOff x="5007094" y="791002"/>
            <a:chExt cx="3501692" cy="5029349"/>
          </a:xfrm>
        </p:grpSpPr>
        <p:pic>
          <p:nvPicPr>
            <p:cNvPr id="23" name="Picture 22">
              <a:extLst>
                <a:ext uri="{FF2B5EF4-FFF2-40B4-BE49-F238E27FC236}">
                  <a16:creationId xmlns:a16="http://schemas.microsoft.com/office/drawing/2014/main" id="{6397096F-C17E-43A0-8D53-78FB753EC0B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07095" y="1275347"/>
              <a:ext cx="3501691" cy="4545004"/>
            </a:xfrm>
            <a:prstGeom prst="rect">
              <a:avLst/>
            </a:prstGeom>
          </p:spPr>
        </p:pic>
        <p:sp>
          <p:nvSpPr>
            <p:cNvPr id="24" name="Rectangle 23">
              <a:extLst>
                <a:ext uri="{FF2B5EF4-FFF2-40B4-BE49-F238E27FC236}">
                  <a16:creationId xmlns:a16="http://schemas.microsoft.com/office/drawing/2014/main" id="{7B551187-F443-4B66-B876-5613A93D566D}"/>
                </a:ext>
              </a:extLst>
            </p:cNvPr>
            <p:cNvSpPr/>
            <p:nvPr/>
          </p:nvSpPr>
          <p:spPr>
            <a:xfrm>
              <a:off x="5007094" y="791002"/>
              <a:ext cx="3501690"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Philip the Apostle</a:t>
              </a:r>
            </a:p>
          </p:txBody>
        </p:sp>
      </p:grpSp>
      <p:grpSp>
        <p:nvGrpSpPr>
          <p:cNvPr id="19" name="Group 18">
            <a:extLst>
              <a:ext uri="{FF2B5EF4-FFF2-40B4-BE49-F238E27FC236}">
                <a16:creationId xmlns:a16="http://schemas.microsoft.com/office/drawing/2014/main" id="{F50174F1-3919-4CE7-98BB-5EFB893C8B7F}"/>
              </a:ext>
            </a:extLst>
          </p:cNvPr>
          <p:cNvGrpSpPr/>
          <p:nvPr/>
        </p:nvGrpSpPr>
        <p:grpSpPr>
          <a:xfrm>
            <a:off x="5007093" y="791002"/>
            <a:ext cx="3501691" cy="5029349"/>
            <a:chOff x="635216" y="791002"/>
            <a:chExt cx="3501691" cy="5029349"/>
          </a:xfrm>
        </p:grpSpPr>
        <p:pic>
          <p:nvPicPr>
            <p:cNvPr id="20" name="Picture 19">
              <a:extLst>
                <a:ext uri="{FF2B5EF4-FFF2-40B4-BE49-F238E27FC236}">
                  <a16:creationId xmlns:a16="http://schemas.microsoft.com/office/drawing/2014/main" id="{4CEC7C70-4915-45F2-A09E-735D02CC37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5216" y="1275347"/>
              <a:ext cx="3501691" cy="4545004"/>
            </a:xfrm>
            <a:prstGeom prst="rect">
              <a:avLst/>
            </a:prstGeom>
          </p:spPr>
        </p:pic>
        <p:sp>
          <p:nvSpPr>
            <p:cNvPr id="21" name="Rectangle 20">
              <a:extLst>
                <a:ext uri="{FF2B5EF4-FFF2-40B4-BE49-F238E27FC236}">
                  <a16:creationId xmlns:a16="http://schemas.microsoft.com/office/drawing/2014/main" id="{CFCC6B91-D275-47E8-BC52-224058AB360C}"/>
                </a:ext>
              </a:extLst>
            </p:cNvPr>
            <p:cNvSpPr/>
            <p:nvPr/>
          </p:nvSpPr>
          <p:spPr>
            <a:xfrm>
              <a:off x="635216" y="791002"/>
              <a:ext cx="3501690"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Philip the Evangelist</a:t>
              </a:r>
            </a:p>
          </p:txBody>
        </p:sp>
      </p:grpSp>
      <p:pic>
        <p:nvPicPr>
          <p:cNvPr id="26" name="Picture 25">
            <a:extLst>
              <a:ext uri="{FF2B5EF4-FFF2-40B4-BE49-F238E27FC236}">
                <a16:creationId xmlns:a16="http://schemas.microsoft.com/office/drawing/2014/main" id="{36298143-D72B-4B85-91B3-E75E7993EF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0589" y="1393199"/>
            <a:ext cx="3270940" cy="4318248"/>
          </a:xfrm>
          <a:prstGeom prst="rect">
            <a:avLst/>
          </a:prstGeom>
        </p:spPr>
      </p:pic>
      <p:sp>
        <p:nvSpPr>
          <p:cNvPr id="28" name="TextBox 27">
            <a:extLst>
              <a:ext uri="{FF2B5EF4-FFF2-40B4-BE49-F238E27FC236}">
                <a16:creationId xmlns:a16="http://schemas.microsoft.com/office/drawing/2014/main" id="{73833DC1-8BB5-4A13-99E7-445B2E418B38}"/>
              </a:ext>
            </a:extLst>
          </p:cNvPr>
          <p:cNvSpPr txBox="1"/>
          <p:nvPr/>
        </p:nvSpPr>
        <p:spPr>
          <a:xfrm>
            <a:off x="5007093" y="85677"/>
            <a:ext cx="3132610" cy="646331"/>
          </a:xfrm>
          <a:prstGeom prst="rect">
            <a:avLst/>
          </a:prstGeom>
          <a:noFill/>
        </p:spPr>
        <p:txBody>
          <a:bodyPr wrap="square">
            <a:spAutoFit/>
          </a:bodyPr>
          <a:lstStyle/>
          <a:p>
            <a:pPr algn="r"/>
            <a:r>
              <a:rPr lang="en-US" sz="3600" b="1" dirty="0">
                <a:solidFill>
                  <a:schemeClr val="bg1"/>
                </a:solidFill>
                <a:effectLst>
                  <a:glow rad="127000">
                    <a:schemeClr val="tx1"/>
                  </a:glow>
                </a:effectLst>
                <a:latin typeface="Helvetica Neue"/>
              </a:rPr>
              <a:t>Acts 8:4-40</a:t>
            </a:r>
          </a:p>
        </p:txBody>
      </p:sp>
    </p:spTree>
    <p:extLst>
      <p:ext uri="{BB962C8B-B14F-4D97-AF65-F5344CB8AC3E}">
        <p14:creationId xmlns:p14="http://schemas.microsoft.com/office/powerpoint/2010/main" val="386725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9News Nigeria - Nigeria's favourite latest news source">
            <a:extLst>
              <a:ext uri="{FF2B5EF4-FFF2-40B4-BE49-F238E27FC236}">
                <a16:creationId xmlns:a16="http://schemas.microsoft.com/office/drawing/2014/main" id="{CA0DB2B4-DE3E-45FF-A3CD-648A2E7078A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91002"/>
            <a:ext cx="8508783" cy="502934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7896077D-630A-4D29-B3A7-461AD2934557}"/>
              </a:ext>
            </a:extLst>
          </p:cNvPr>
          <p:cNvSpPr txBox="1">
            <a:spLocks noChangeArrowheads="1"/>
          </p:cNvSpPr>
          <p:nvPr/>
        </p:nvSpPr>
        <p:spPr bwMode="auto">
          <a:xfrm>
            <a:off x="181535" y="1037649"/>
            <a:ext cx="8780929" cy="412120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35" tIns="45718" rIns="91435" bIns="45718"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177" algn="ctr" rtl="0" eaLnBrk="0" fontAlgn="base" hangingPunct="0">
              <a:spcBef>
                <a:spcPct val="0"/>
              </a:spcBef>
              <a:spcAft>
                <a:spcPct val="0"/>
              </a:spcAft>
              <a:defRPr sz="4400">
                <a:solidFill>
                  <a:schemeClr val="tx2"/>
                </a:solidFill>
                <a:latin typeface="Times New Roman" pitchFamily="-112" charset="0"/>
              </a:defRPr>
            </a:lvl6pPr>
            <a:lvl7pPr marL="914353" algn="ctr" rtl="0" eaLnBrk="0" fontAlgn="base" hangingPunct="0">
              <a:spcBef>
                <a:spcPct val="0"/>
              </a:spcBef>
              <a:spcAft>
                <a:spcPct val="0"/>
              </a:spcAft>
              <a:defRPr sz="4400">
                <a:solidFill>
                  <a:schemeClr val="tx2"/>
                </a:solidFill>
                <a:latin typeface="Times New Roman" pitchFamily="-112" charset="0"/>
              </a:defRPr>
            </a:lvl7pPr>
            <a:lvl8pPr marL="1371530" algn="ctr" rtl="0" eaLnBrk="0" fontAlgn="base" hangingPunct="0">
              <a:spcBef>
                <a:spcPct val="0"/>
              </a:spcBef>
              <a:spcAft>
                <a:spcPct val="0"/>
              </a:spcAft>
              <a:defRPr sz="4400">
                <a:solidFill>
                  <a:schemeClr val="tx2"/>
                </a:solidFill>
                <a:latin typeface="Times New Roman" pitchFamily="-112" charset="0"/>
              </a:defRPr>
            </a:lvl8pPr>
            <a:lvl9pPr marL="1828706" algn="ctr" rtl="0" eaLnBrk="0" fontAlgn="base" hangingPunct="0">
              <a:spcBef>
                <a:spcPct val="0"/>
              </a:spcBef>
              <a:spcAft>
                <a:spcPct val="0"/>
              </a:spcAft>
              <a:defRPr sz="4400">
                <a:solidFill>
                  <a:schemeClr val="tx2"/>
                </a:solidFill>
                <a:latin typeface="Times New Roman" pitchFamily="-112" charset="0"/>
              </a:defRPr>
            </a:lvl9pPr>
          </a:lstStyle>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Stephen</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1" i="0" u="none" strike="noStrike" kern="0" cap="none" spc="0" normalizeH="0" baseline="0" noProof="0" dirty="0">
                <a:ln>
                  <a:noFill/>
                </a:ln>
                <a:solidFill>
                  <a:srgbClr val="FFFF00"/>
                </a:solidFill>
                <a:effectLst>
                  <a:glow rad="127000">
                    <a:srgbClr val="000000"/>
                  </a:glow>
                </a:effectLst>
                <a:uLnTx/>
                <a:uFillTx/>
                <a:latin typeface="Arial Black" panose="020B0A04020102020204" pitchFamily="34" charset="0"/>
                <a:ea typeface="ＭＳ Ｐゴシック" charset="0"/>
                <a:cs typeface="ＭＳ Ｐゴシック" charset="0"/>
              </a:rPr>
              <a:t>Philip</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Procorus</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Nicanor</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Timon</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Parmenas</a:t>
            </a:r>
          </a:p>
          <a:p>
            <a:pPr marL="571500" marR="0" lvl="0" indent="-5715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Nicolas </a:t>
            </a:r>
            <a:r>
              <a:rPr lang="en-US" sz="3600" b="1" kern="0" dirty="0">
                <a:solidFill>
                  <a:srgbClr val="FFFFFF"/>
                </a:solidFill>
                <a:effectLst>
                  <a:glow rad="127000">
                    <a:srgbClr val="000000"/>
                  </a:glow>
                </a:effectLst>
                <a:latin typeface="Arial" charset="0"/>
                <a:ea typeface="ＭＳ Ｐゴシック" charset="0"/>
                <a:cs typeface="ＭＳ Ｐゴシック" charset="0"/>
              </a:rPr>
              <a:t> </a:t>
            </a:r>
            <a:r>
              <a:rPr kumimoji="0" lang="en-US" sz="2400" b="1" i="0" u="none" strike="noStrike" kern="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from Antioch,                                                             a convert to Judaism</a:t>
            </a:r>
          </a:p>
        </p:txBody>
      </p:sp>
      <p:grpSp>
        <p:nvGrpSpPr>
          <p:cNvPr id="12" name="Group 11">
            <a:extLst>
              <a:ext uri="{FF2B5EF4-FFF2-40B4-BE49-F238E27FC236}">
                <a16:creationId xmlns:a16="http://schemas.microsoft.com/office/drawing/2014/main" id="{69C598B1-8A67-48DF-8871-28F177937310}"/>
              </a:ext>
            </a:extLst>
          </p:cNvPr>
          <p:cNvGrpSpPr/>
          <p:nvPr/>
        </p:nvGrpSpPr>
        <p:grpSpPr>
          <a:xfrm>
            <a:off x="5007093" y="791002"/>
            <a:ext cx="3501691" cy="5029349"/>
            <a:chOff x="635216" y="791002"/>
            <a:chExt cx="3501691" cy="5029349"/>
          </a:xfrm>
        </p:grpSpPr>
        <p:pic>
          <p:nvPicPr>
            <p:cNvPr id="13" name="Picture 12">
              <a:extLst>
                <a:ext uri="{FF2B5EF4-FFF2-40B4-BE49-F238E27FC236}">
                  <a16:creationId xmlns:a16="http://schemas.microsoft.com/office/drawing/2014/main" id="{033E2759-58BF-4FAA-ABD3-A94CE7C7F51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35216" y="1275347"/>
              <a:ext cx="3501691" cy="4545004"/>
            </a:xfrm>
            <a:prstGeom prst="rect">
              <a:avLst/>
            </a:prstGeom>
          </p:spPr>
        </p:pic>
        <p:sp>
          <p:nvSpPr>
            <p:cNvPr id="14" name="Rectangle 13">
              <a:extLst>
                <a:ext uri="{FF2B5EF4-FFF2-40B4-BE49-F238E27FC236}">
                  <a16:creationId xmlns:a16="http://schemas.microsoft.com/office/drawing/2014/main" id="{590AE35C-2078-4A55-A6F6-CF8C673917CE}"/>
                </a:ext>
              </a:extLst>
            </p:cNvPr>
            <p:cNvSpPr/>
            <p:nvPr/>
          </p:nvSpPr>
          <p:spPr>
            <a:xfrm>
              <a:off x="635216" y="791002"/>
              <a:ext cx="3501690" cy="49329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253652"/>
                  </a:solidFill>
                </a:rPr>
                <a:t>Philip the Evangelist</a:t>
              </a:r>
            </a:p>
          </p:txBody>
        </p:sp>
      </p:grpSp>
      <p:sp>
        <p:nvSpPr>
          <p:cNvPr id="15" name="TextBox 14">
            <a:extLst>
              <a:ext uri="{FF2B5EF4-FFF2-40B4-BE49-F238E27FC236}">
                <a16:creationId xmlns:a16="http://schemas.microsoft.com/office/drawing/2014/main" id="{0E9B7E6B-DE1B-410D-91CE-A63E707BFCCD}"/>
              </a:ext>
            </a:extLst>
          </p:cNvPr>
          <p:cNvSpPr txBox="1"/>
          <p:nvPr/>
        </p:nvSpPr>
        <p:spPr>
          <a:xfrm>
            <a:off x="181535" y="5753249"/>
            <a:ext cx="8780929" cy="954107"/>
          </a:xfrm>
          <a:prstGeom prst="rect">
            <a:avLst/>
          </a:prstGeom>
          <a:noFill/>
        </p:spPr>
        <p:txBody>
          <a:bodyPr wrap="square">
            <a:spAutoFit/>
          </a:bodyPr>
          <a:lstStyle/>
          <a:p>
            <a:r>
              <a:rPr lang="en-US" sz="2800" b="1" i="0" dirty="0">
                <a:solidFill>
                  <a:schemeClr val="bg1"/>
                </a:solidFill>
                <a:effectLst/>
                <a:latin typeface="Helvetica Neue"/>
              </a:rPr>
              <a:t>. . . seven men who are well respected and are full of the Spirit and wisdom  (Acts 6:3)</a:t>
            </a:r>
            <a:endParaRPr lang="en-US" sz="2800" b="1" dirty="0">
              <a:solidFill>
                <a:schemeClr val="bg1"/>
              </a:solidFill>
            </a:endParaRPr>
          </a:p>
        </p:txBody>
      </p:sp>
      <p:sp>
        <p:nvSpPr>
          <p:cNvPr id="3" name="Rectangle: Rounded Corners 2">
            <a:extLst>
              <a:ext uri="{FF2B5EF4-FFF2-40B4-BE49-F238E27FC236}">
                <a16:creationId xmlns:a16="http://schemas.microsoft.com/office/drawing/2014/main" id="{D8FDEA66-2A56-49D5-B48E-BE50BC8D02D3}"/>
              </a:ext>
            </a:extLst>
          </p:cNvPr>
          <p:cNvSpPr/>
          <p:nvPr/>
        </p:nvSpPr>
        <p:spPr>
          <a:xfrm>
            <a:off x="181535" y="1576316"/>
            <a:ext cx="2466131" cy="6619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3967999-63A4-4E40-B674-E17EEB155B46}"/>
              </a:ext>
            </a:extLst>
          </p:cNvPr>
          <p:cNvSpPr txBox="1"/>
          <p:nvPr/>
        </p:nvSpPr>
        <p:spPr>
          <a:xfrm>
            <a:off x="5383161" y="85677"/>
            <a:ext cx="2756542" cy="646331"/>
          </a:xfrm>
          <a:prstGeom prst="rect">
            <a:avLst/>
          </a:prstGeom>
          <a:noFill/>
        </p:spPr>
        <p:txBody>
          <a:bodyPr wrap="square">
            <a:spAutoFit/>
          </a:bodyPr>
          <a:lstStyle/>
          <a:p>
            <a:r>
              <a:rPr lang="en-US" sz="3600" b="1" dirty="0">
                <a:solidFill>
                  <a:schemeClr val="bg1"/>
                </a:solidFill>
                <a:effectLst>
                  <a:glow rad="127000">
                    <a:schemeClr val="tx1"/>
                  </a:glow>
                </a:effectLst>
                <a:latin typeface="Helvetica Neue"/>
              </a:rPr>
              <a:t>Acts 8</a:t>
            </a:r>
          </a:p>
        </p:txBody>
      </p:sp>
      <p:sp>
        <p:nvSpPr>
          <p:cNvPr id="17" name="TextBox 16">
            <a:extLst>
              <a:ext uri="{FF2B5EF4-FFF2-40B4-BE49-F238E27FC236}">
                <a16:creationId xmlns:a16="http://schemas.microsoft.com/office/drawing/2014/main" id="{5A02C82F-9792-4F15-BBA1-FDDBF870ABC2}"/>
              </a:ext>
            </a:extLst>
          </p:cNvPr>
          <p:cNvSpPr txBox="1"/>
          <p:nvPr/>
        </p:nvSpPr>
        <p:spPr>
          <a:xfrm>
            <a:off x="1269395" y="103586"/>
            <a:ext cx="2756542" cy="646331"/>
          </a:xfrm>
          <a:prstGeom prst="rect">
            <a:avLst/>
          </a:prstGeom>
          <a:noFill/>
        </p:spPr>
        <p:txBody>
          <a:bodyPr wrap="square">
            <a:spAutoFit/>
          </a:bodyPr>
          <a:lstStyle/>
          <a:p>
            <a:r>
              <a:rPr lang="en-US" sz="3600" b="1" dirty="0">
                <a:solidFill>
                  <a:schemeClr val="bg1"/>
                </a:solidFill>
                <a:effectLst>
                  <a:glow rad="127000">
                    <a:schemeClr val="tx1"/>
                  </a:glow>
                </a:effectLst>
                <a:latin typeface="Helvetica Neue"/>
              </a:rPr>
              <a:t>Acts 6</a:t>
            </a:r>
          </a:p>
        </p:txBody>
      </p:sp>
    </p:spTree>
    <p:extLst>
      <p:ext uri="{BB962C8B-B14F-4D97-AF65-F5344CB8AC3E}">
        <p14:creationId xmlns:p14="http://schemas.microsoft.com/office/powerpoint/2010/main" val="247937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4CF706E-81AD-4EF8-92AB-859F607D3196}"/>
              </a:ext>
            </a:extLst>
          </p:cNvPr>
          <p:cNvSpPr txBox="1">
            <a:spLocks noChangeArrowheads="1"/>
          </p:cNvSpPr>
          <p:nvPr/>
        </p:nvSpPr>
        <p:spPr bwMode="auto">
          <a:xfrm>
            <a:off x="695459" y="194849"/>
            <a:ext cx="5015530" cy="730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dirty="0">
                <a:solidFill>
                  <a:srgbClr val="FFFF00"/>
                </a:solidFill>
                <a:effectLst>
                  <a:glow rad="127000">
                    <a:schemeClr val="tx1"/>
                  </a:glow>
                </a:effectLst>
                <a:latin typeface="Arial" charset="0"/>
                <a:ea typeface="ＭＳ Ｐゴシック" charset="0"/>
                <a:cs typeface="ＭＳ Ｐゴシック" charset="0"/>
              </a:rPr>
              <a:t>Opposition Overcome</a:t>
            </a:r>
          </a:p>
        </p:txBody>
      </p:sp>
      <p:sp>
        <p:nvSpPr>
          <p:cNvPr id="5" name="Rectangle 2">
            <a:extLst>
              <a:ext uri="{FF2B5EF4-FFF2-40B4-BE49-F238E27FC236}">
                <a16:creationId xmlns:a16="http://schemas.microsoft.com/office/drawing/2014/main" id="{25918A0E-C363-434C-B105-6972C1475C17}"/>
              </a:ext>
            </a:extLst>
          </p:cNvPr>
          <p:cNvSpPr txBox="1">
            <a:spLocks noChangeArrowheads="1"/>
          </p:cNvSpPr>
          <p:nvPr/>
        </p:nvSpPr>
        <p:spPr bwMode="auto">
          <a:xfrm>
            <a:off x="1171074" y="1885669"/>
            <a:ext cx="6456945" cy="368094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en-US" sz="3600" b="1" kern="0" baseline="30000" dirty="0">
                <a:effectLst>
                  <a:glow rad="127000">
                    <a:schemeClr val="tx1"/>
                  </a:glow>
                </a:effectLst>
                <a:latin typeface="Arial" charset="0"/>
                <a:ea typeface="ＭＳ Ｐゴシック" charset="0"/>
                <a:cs typeface="ＭＳ Ｐゴシック" charset="0"/>
              </a:rPr>
              <a:t>4</a:t>
            </a:r>
            <a:r>
              <a:rPr lang="en-US" sz="3600" b="1" kern="0" dirty="0">
                <a:effectLst>
                  <a:glow rad="127000">
                    <a:schemeClr val="tx1"/>
                  </a:glow>
                </a:effectLst>
                <a:latin typeface="Arial" charset="0"/>
                <a:ea typeface="ＭＳ Ｐゴシック" charset="0"/>
                <a:cs typeface="ＭＳ Ｐゴシック" charset="0"/>
              </a:rPr>
              <a:t> But the believers who were scattered preached the Good News about Jesus wherever they went. </a:t>
            </a:r>
          </a:p>
          <a:p>
            <a:pPr>
              <a:defRPr/>
            </a:pPr>
            <a:r>
              <a:rPr lang="en-US" sz="3600" b="1" kern="0" baseline="30000" dirty="0">
                <a:effectLst>
                  <a:glow rad="127000">
                    <a:schemeClr val="tx1"/>
                  </a:glow>
                </a:effectLst>
                <a:latin typeface="Arial" charset="0"/>
                <a:ea typeface="ＭＳ Ｐゴシック" charset="0"/>
                <a:cs typeface="ＭＳ Ｐゴシック" charset="0"/>
              </a:rPr>
              <a:t>5 </a:t>
            </a:r>
            <a:r>
              <a:rPr lang="en-US" sz="3600" b="1" kern="0" dirty="0">
                <a:effectLst>
                  <a:glow rad="127000">
                    <a:schemeClr val="tx1"/>
                  </a:glow>
                </a:effectLst>
                <a:latin typeface="Arial" charset="0"/>
                <a:ea typeface="ＭＳ Ｐゴシック" charset="0"/>
                <a:cs typeface="ＭＳ Ｐゴシック" charset="0"/>
              </a:rPr>
              <a:t>Philip, for example, went to the city of </a:t>
            </a:r>
            <a:r>
              <a:rPr lang="en-US" sz="3600" b="1" kern="0" dirty="0">
                <a:solidFill>
                  <a:srgbClr val="FFFF00"/>
                </a:solidFill>
                <a:effectLst>
                  <a:glow rad="127000">
                    <a:schemeClr val="tx1"/>
                  </a:glow>
                </a:effectLst>
                <a:latin typeface="Arial" charset="0"/>
                <a:ea typeface="ＭＳ Ｐゴシック" charset="0"/>
                <a:cs typeface="ＭＳ Ｐゴシック" charset="0"/>
              </a:rPr>
              <a:t>Samaria</a:t>
            </a:r>
          </a:p>
        </p:txBody>
      </p:sp>
    </p:spTree>
    <p:extLst>
      <p:ext uri="{BB962C8B-B14F-4D97-AF65-F5344CB8AC3E}">
        <p14:creationId xmlns:p14="http://schemas.microsoft.com/office/powerpoint/2010/main" val="114024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12141</TotalTime>
  <Words>4268</Words>
  <Application>Microsoft Macintosh PowerPoint</Application>
  <PresentationFormat>On-screen Show (4:3)</PresentationFormat>
  <Paragraphs>492</Paragraphs>
  <Slides>38</Slides>
  <Notes>37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38</vt:i4>
      </vt:variant>
    </vt:vector>
  </HeadingPairs>
  <TitlesOfParts>
    <vt:vector size="51" baseType="lpstr">
      <vt:lpstr>Arial</vt:lpstr>
      <vt:lpstr>Arial Black</vt:lpstr>
      <vt:lpstr>Calibri</vt:lpstr>
      <vt:lpstr>Calibri Light</vt:lpstr>
      <vt:lpstr>Comic Sans MS</vt:lpstr>
      <vt:lpstr>Gill Sans MT</vt:lpstr>
      <vt:lpstr>Helvetica Neue</vt:lpstr>
      <vt:lpstr>Times New Roman</vt:lpstr>
      <vt:lpstr>Tw Cen MT</vt:lpstr>
      <vt:lpstr>Tw Cen MT Condensed Extra Bold</vt:lpstr>
      <vt:lpstr>Wingdings</vt:lpstr>
      <vt:lpstr>Custom Design</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NT Preaching link at BibleStudyDownloads.org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c:creator>
  <cp:lastModifiedBy>Rick Griffith</cp:lastModifiedBy>
  <cp:revision>614</cp:revision>
  <dcterms:created xsi:type="dcterms:W3CDTF">2020-06-19T09:09:30Z</dcterms:created>
  <dcterms:modified xsi:type="dcterms:W3CDTF">2021-03-22T09:08:00Z</dcterms:modified>
</cp:coreProperties>
</file>