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700" r:id="rId3"/>
    <p:sldMasterId id="2147483703" r:id="rId4"/>
  </p:sldMasterIdLst>
  <p:notesMasterIdLst>
    <p:notesMasterId r:id="rId50"/>
  </p:notesMasterIdLst>
  <p:sldIdLst>
    <p:sldId id="435" r:id="rId5"/>
    <p:sldId id="433" r:id="rId6"/>
    <p:sldId id="1189" r:id="rId7"/>
    <p:sldId id="1176" r:id="rId8"/>
    <p:sldId id="1190" r:id="rId9"/>
    <p:sldId id="1191" r:id="rId10"/>
    <p:sldId id="443" r:id="rId11"/>
    <p:sldId id="258" r:id="rId12"/>
    <p:sldId id="1177" r:id="rId13"/>
    <p:sldId id="1178" r:id="rId14"/>
    <p:sldId id="1151" r:id="rId15"/>
    <p:sldId id="1195" r:id="rId16"/>
    <p:sldId id="1182" r:id="rId17"/>
    <p:sldId id="432" r:id="rId18"/>
    <p:sldId id="1196" r:id="rId19"/>
    <p:sldId id="1179" r:id="rId20"/>
    <p:sldId id="1165" r:id="rId21"/>
    <p:sldId id="1183" r:id="rId22"/>
    <p:sldId id="318" r:id="rId23"/>
    <p:sldId id="1188" r:id="rId24"/>
    <p:sldId id="1148" r:id="rId25"/>
    <p:sldId id="1180" r:id="rId26"/>
    <p:sldId id="1156" r:id="rId27"/>
    <p:sldId id="434" r:id="rId28"/>
    <p:sldId id="1193" r:id="rId29"/>
    <p:sldId id="1187" r:id="rId30"/>
    <p:sldId id="1181" r:id="rId31"/>
    <p:sldId id="1149" r:id="rId32"/>
    <p:sldId id="1197" r:id="rId33"/>
    <p:sldId id="1147" r:id="rId34"/>
    <p:sldId id="1184" r:id="rId35"/>
    <p:sldId id="1194" r:id="rId36"/>
    <p:sldId id="431" r:id="rId37"/>
    <p:sldId id="1173" r:id="rId38"/>
    <p:sldId id="1175" r:id="rId39"/>
    <p:sldId id="1198" r:id="rId40"/>
    <p:sldId id="428" r:id="rId41"/>
    <p:sldId id="1170" r:id="rId42"/>
    <p:sldId id="347" r:id="rId43"/>
    <p:sldId id="1200" r:id="rId44"/>
    <p:sldId id="1199" r:id="rId45"/>
    <p:sldId id="348" r:id="rId46"/>
    <p:sldId id="1185" r:id="rId47"/>
    <p:sldId id="268" r:id="rId48"/>
    <p:sldId id="345" r:id="rId49"/>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93836" autoAdjust="0"/>
  </p:normalViewPr>
  <p:slideViewPr>
    <p:cSldViewPr snapToGrid="0" snapToObjects="1">
      <p:cViewPr varScale="1">
        <p:scale>
          <a:sx n="140" d="100"/>
          <a:sy n="140" d="100"/>
        </p:scale>
        <p:origin x="149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3/6/21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3" algn="l" defTabSz="457177" rtl="0" eaLnBrk="1" latinLnBrk="0" hangingPunct="1">
      <a:defRPr sz="1200" kern="1200">
        <a:solidFill>
          <a:schemeClr val="tx1"/>
        </a:solidFill>
        <a:latin typeface="+mn-lt"/>
        <a:ea typeface="+mn-ea"/>
        <a:cs typeface="+mn-cs"/>
      </a:defRPr>
    </a:lvl3pPr>
    <a:lvl4pPr marL="1371530" algn="l" defTabSz="457177" rtl="0" eaLnBrk="1" latinLnBrk="0" hangingPunct="1">
      <a:defRPr sz="1200" kern="1200">
        <a:solidFill>
          <a:schemeClr val="tx1"/>
        </a:solidFill>
        <a:latin typeface="+mn-lt"/>
        <a:ea typeface="+mn-ea"/>
        <a:cs typeface="+mn-cs"/>
      </a:defRPr>
    </a:lvl4pPr>
    <a:lvl5pPr marL="1828706" algn="l" defTabSz="457177" rtl="0" eaLnBrk="1" latinLnBrk="0" hangingPunct="1">
      <a:defRPr sz="1200" kern="1200">
        <a:solidFill>
          <a:schemeClr val="tx1"/>
        </a:solidFill>
        <a:latin typeface="+mn-lt"/>
        <a:ea typeface="+mn-ea"/>
        <a:cs typeface="+mn-cs"/>
      </a:defRPr>
    </a:lvl5pPr>
    <a:lvl6pPr marL="2285883" algn="l" defTabSz="457177" rtl="0" eaLnBrk="1" latinLnBrk="0" hangingPunct="1">
      <a:defRPr sz="1200" kern="1200">
        <a:solidFill>
          <a:schemeClr val="tx1"/>
        </a:solidFill>
        <a:latin typeface="+mn-lt"/>
        <a:ea typeface="+mn-ea"/>
        <a:cs typeface="+mn-cs"/>
      </a:defRPr>
    </a:lvl6pPr>
    <a:lvl7pPr marL="2743060" algn="l" defTabSz="457177" rtl="0" eaLnBrk="1" latinLnBrk="0" hangingPunct="1">
      <a:defRPr sz="1200" kern="1200">
        <a:solidFill>
          <a:schemeClr val="tx1"/>
        </a:solidFill>
        <a:latin typeface="+mn-lt"/>
        <a:ea typeface="+mn-ea"/>
        <a:cs typeface="+mn-cs"/>
      </a:defRPr>
    </a:lvl7pPr>
    <a:lvl8pPr marL="3200236" algn="l" defTabSz="457177" rtl="0" eaLnBrk="1" latinLnBrk="0" hangingPunct="1">
      <a:defRPr sz="1200" kern="1200">
        <a:solidFill>
          <a:schemeClr val="tx1"/>
        </a:solidFill>
        <a:latin typeface="+mn-lt"/>
        <a:ea typeface="+mn-ea"/>
        <a:cs typeface="+mn-cs"/>
      </a:defRPr>
    </a:lvl8pPr>
    <a:lvl9pPr marL="3657413"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astors.com/author/rickwarr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89351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250838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318284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May 20, 2016 </a:t>
            </a:r>
            <a:r>
              <a:rPr lang="en-US" b="1" dirty="0"/>
              <a:t>Forget Church Growth, Aim for Church Health </a:t>
            </a:r>
          </a:p>
          <a:p>
            <a:r>
              <a:rPr lang="en-US" dirty="0"/>
              <a:t>By </a:t>
            </a:r>
            <a:r>
              <a:rPr lang="en-US" dirty="0">
                <a:hlinkClick r:id="rId3" tooltip="Rick Warren"/>
              </a:rPr>
              <a:t>Rick Warren</a:t>
            </a:r>
            <a:r>
              <a:rPr lang="en-US" dirty="0"/>
              <a:t> </a:t>
            </a:r>
          </a:p>
          <a:p>
            <a:r>
              <a:rPr lang="en-US" dirty="0"/>
              <a:t>https://</a:t>
            </a:r>
            <a:r>
              <a:rPr lang="en-US" dirty="0" err="1"/>
              <a:t>pastors.com</a:t>
            </a:r>
            <a:r>
              <a:rPr lang="en-US" dirty="0"/>
              <a:t>/health-not-growth/</a:t>
            </a:r>
          </a:p>
          <a:p>
            <a:endParaRPr lang="en-US" dirty="0"/>
          </a:p>
          <a:p>
            <a:r>
              <a:rPr lang="en-US" dirty="0"/>
              <a:t>When I wrote The Purpose Driven Church, I predicted that church health – not church growth – would be the primary concern of the 21st Century church. I believe that prediction is proving itself true.</a:t>
            </a:r>
          </a:p>
          <a:p>
            <a:r>
              <a:rPr lang="en-US" dirty="0"/>
              <a:t>The New Testament says a lot about the health of the church. Consider just a few verses:</a:t>
            </a:r>
          </a:p>
          <a:p>
            <a:r>
              <a:rPr lang="en-US" dirty="0"/>
              <a:t>“As each part does its own special work, it helps the other parts grow, so that the whole body is healthy and growing. …” (Ephesians 4:16b, NLT)</a:t>
            </a:r>
          </a:p>
          <a:p>
            <a:r>
              <a:rPr lang="en-US" dirty="0"/>
              <a:t>“The focus of my letter wasn’t on punishing the offender but on getting you to take responsibility for the health of the church.” (2 Corinthians 2:9, Msg)</a:t>
            </a:r>
          </a:p>
          <a:p>
            <a:r>
              <a:rPr lang="en-US" dirty="0"/>
              <a:t>“You can develop a healthy, robust community that lives right with God and enjoy its results only if you do the hard work of getting along with each other. …” (James 3:18, Msg)</a:t>
            </a:r>
          </a:p>
          <a:p>
            <a:r>
              <a:rPr lang="en-US" dirty="0"/>
              <a:t>Church health is the key to church growth. All living things grow if they’re healthy. You don’t have to make them grow – it’s just natural for living organisms. As a parent, I didn’t have to force my three children to grow. They naturally grew up. As long as I removed the hindrances, such as poor nutrition or an unsafe environment, their growth was automatic.</a:t>
            </a:r>
          </a:p>
          <a:p>
            <a:r>
              <a:rPr lang="en-US" dirty="0"/>
              <a:t>If my children had not grown up, something would have been terribly wrong. I would have done whatever it took to discover the disease and correct it. I wouldn’t have remained passive, spouting clichés about faithfulness, or wanting “quality not quantity” in my children.</a:t>
            </a:r>
          </a:p>
          <a:p>
            <a:r>
              <a:rPr lang="en-US" dirty="0"/>
              <a:t>The same principle is true for the church. Since the church is a living organism, it’s natural for it to grow if it’s healthy. The church is a Body, not a business – an organism, not an organization. It’s alive. If a church is not growing, it is dying.</a:t>
            </a:r>
          </a:p>
          <a:p>
            <a:r>
              <a:rPr lang="en-US" dirty="0"/>
              <a:t>What then is the secret of church health?</a:t>
            </a:r>
          </a:p>
          <a:p>
            <a:r>
              <a:rPr lang="en-US" b="1" dirty="0"/>
              <a:t>In a word, it’s balance!</a:t>
            </a:r>
            <a:endParaRPr lang="en-US" dirty="0"/>
          </a:p>
          <a:p>
            <a:r>
              <a:rPr lang="en-US" dirty="0"/>
              <a:t>Your body has nine different systems (circulatory, respiratory, digestive, skeletal, etc.). When these systems are all in balance, it produces health. But when your body gets out of balance, we call that “disease.” Likewise when the Body of Christ becomes unbalanced, disease occurs. Health and growth can only occur when everything is brought into balance.</a:t>
            </a:r>
          </a:p>
          <a:p>
            <a:r>
              <a:rPr lang="en-US" dirty="0"/>
              <a:t>Our entire world is based on this principle of balance. Our planet was perfectly balanced by God, at just the right angle on its axis to support life. It rotates at a speed that minimizes vibration. If this planet were just a little closer to the sun, we’d burn up and, if it were just a few miles further away from the sun, we’d freeze to death.</a:t>
            </a:r>
          </a:p>
          <a:p>
            <a:r>
              <a:rPr lang="en-US" dirty="0"/>
              <a:t>Nature is a collection of ecosystems that live in balance with each other. We now know that even the tiniest variation in the ecosystem creates a chain reaction. God has set up a food chain with plants and animals in balance.</a:t>
            </a:r>
          </a:p>
          <a:p>
            <a:r>
              <a:rPr lang="en-US" dirty="0"/>
              <a:t>In architecture, structures must be balanced. If the stress isn’t balanced, a building will collapse or a bridge will fall. There must be equilibrium. If your life is not balanced, you might collapse, and if your congregation is not balanced, it might collapse.</a:t>
            </a:r>
          </a:p>
          <a:p>
            <a:r>
              <a:rPr lang="en-US" dirty="0"/>
              <a:t>As pastors and counselors we must realize that healing is the recovery of balance to the body, soul, and congregation.</a:t>
            </a:r>
          </a:p>
          <a:p>
            <a:r>
              <a:rPr lang="en-US" dirty="0"/>
              <a:t>Healthy, lasting church growth is multi-dimensional. I’ve written extensively on the fact that church health has five facets: every church needs to grow warmer through fellowship, deeper through discipleship, stronger through worship, broader through ministry, and larger through evangelism.</a:t>
            </a:r>
          </a:p>
          <a:p>
            <a:r>
              <a:rPr lang="en-US" dirty="0"/>
              <a:t>These five purposes of the church are commanded by Jesus in the Great Commandment and Great Commission, explained by Paul in Ephesians 4, described in Jesus’ prayer for the church in John 17, and modeled by the first church in Jerusalem.</a:t>
            </a:r>
          </a:p>
          <a:p>
            <a:r>
              <a:rPr lang="en-US" dirty="0"/>
              <a:t>In Acts 2:42-47 these five facets of health are mentioned: They fellowshipped, edified each other, worshipped, ministered, and evangelized. As a result, verse 47 (NIV) says, “And the Lord added to their number daily those who were being saved.”</a:t>
            </a:r>
          </a:p>
          <a:p>
            <a:r>
              <a:rPr lang="en-US" b="1" dirty="0"/>
              <a:t>The Five Dimensions of a Healthy Church:</a:t>
            </a:r>
            <a:endParaRPr lang="en-US" dirty="0"/>
          </a:p>
          <a:p>
            <a:r>
              <a:rPr lang="en-US" dirty="0"/>
              <a:t>Churches grow warmer through fellowship.</a:t>
            </a:r>
          </a:p>
          <a:p>
            <a:r>
              <a:rPr lang="en-US" dirty="0"/>
              <a:t>Churches grow deeper through discipleship.</a:t>
            </a:r>
          </a:p>
          <a:p>
            <a:r>
              <a:rPr lang="en-US" dirty="0"/>
              <a:t>Churches grow stronger through worship.</a:t>
            </a:r>
          </a:p>
          <a:p>
            <a:r>
              <a:rPr lang="en-US" dirty="0"/>
              <a:t>Churches grow broader through ministry.</a:t>
            </a:r>
          </a:p>
          <a:p>
            <a:r>
              <a:rPr lang="en-US" dirty="0"/>
              <a:t>Churches grow larger through evangelism.</a:t>
            </a:r>
          </a:p>
          <a:p>
            <a:r>
              <a:rPr lang="en-US" dirty="0"/>
              <a:t>Church growth is the natural result of church health. But church health can only occur when our message is biblical and our mission is balanced. Each of the five New Testament purposes of the church must be in equilibrium with the others for health to occur.</a:t>
            </a:r>
          </a:p>
          <a:p>
            <a:r>
              <a:rPr lang="en-US" dirty="0"/>
              <a:t>Now this is important: Because we are imperfect beings, balance in a church does not occur naturally. In fact, we must continually correct imbalance! It’s human nature to overemphasize the aspect or purpose of the church we feel most passionate about.</a:t>
            </a:r>
          </a:p>
          <a:p>
            <a:r>
              <a:rPr lang="en-US" dirty="0"/>
              <a:t>Most evangelical churches already do the five purposes of the church – sort of.</a:t>
            </a:r>
          </a:p>
          <a:p>
            <a:r>
              <a:rPr lang="en-US" dirty="0"/>
              <a:t>But they don’t do them all equally well. One church may be strong in fellowship, yet weak in evangelism. Another may be strong in worship, yet weak in discipleship. Still another may be strong in evangelism, yet weak in ministry.</a:t>
            </a:r>
          </a:p>
          <a:p>
            <a:r>
              <a:rPr lang="en-US" dirty="0"/>
              <a:t>Why is this? It’s the natural tendency of leaders to emphasize what they feel strongly about and neglect whatever they feel less passionate about. Around the world you can find churches that have become the extension of their pastor’s giftedness. They focus only on what he cares about most.</a:t>
            </a:r>
          </a:p>
          <a:p>
            <a:r>
              <a:rPr lang="en-US" dirty="0"/>
              <a:t>Unless you set up a system and structure to intentionally balance the five purposes, your church will tend to overemphasize the purpose that best expresses the gifts and passion of its pastor.</a:t>
            </a:r>
          </a:p>
          <a:p>
            <a:r>
              <a:rPr lang="en-US" dirty="0"/>
              <a:t>Healthy churches are built on purpose! By focusing equally on all five of the New Testament purposes of the church, your church will develop the healthy balance that makes lasting growth possible.</a:t>
            </a:r>
          </a:p>
          <a:p>
            <a:endParaRPr lang="en-US" dirty="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702884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240043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498500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301966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98CC671-5DD3-7048-9A4F-C38F5EC1D9B9}"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4198940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4299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974043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405202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3335757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3496683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884612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2287129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130103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92022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DDA88B-7E9B-4D46-8290-7B3A8ECE4F40}"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63170" name="Rectangle 2"/>
          <p:cNvSpPr>
            <a:spLocks noGrp="1" noRot="1" noChangeAspect="1" noChangeArrowheads="1" noTextEdit="1"/>
          </p:cNvSpPr>
          <p:nvPr>
            <p:ph type="sldImg"/>
          </p:nvPr>
        </p:nvSpPr>
        <p:spPr>
          <a:xfrm>
            <a:off x="1143000" y="685800"/>
            <a:ext cx="4572000" cy="3429000"/>
          </a:xfrm>
          <a:ln/>
        </p:spPr>
      </p:sp>
      <p:sp>
        <p:nvSpPr>
          <p:cNvPr id="26317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Times New Roman" charset="0"/>
            </a:endParaRPr>
          </a:p>
        </p:txBody>
      </p:sp>
    </p:spTree>
    <p:extLst>
      <p:ext uri="{BB962C8B-B14F-4D97-AF65-F5344CB8AC3E}">
        <p14:creationId xmlns:p14="http://schemas.microsoft.com/office/powerpoint/2010/main" val="306801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11556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6758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176744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694007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088890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997699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862421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01377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1532643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044229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286980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83797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342987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45010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93076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947810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597494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587108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58583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197536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78810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529731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156541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69533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725212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483424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091271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658177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p:txBody>
          <a:bodyPr/>
          <a:lstStyle>
            <a:lvl1pPr algn="ct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29BE9A9C-AAD1-2744-818B-12FB81DFBDB4}" type="slidenum">
              <a:rPr lang="en-GB"/>
              <a:pPr>
                <a:defRPr/>
              </a:pPr>
              <a:t>‹#›</a:t>
            </a:fld>
            <a:endParaRPr lang="en-GB"/>
          </a:p>
        </p:txBody>
      </p:sp>
    </p:spTree>
    <p:extLst>
      <p:ext uri="{BB962C8B-B14F-4D97-AF65-F5344CB8AC3E}">
        <p14:creationId xmlns:p14="http://schemas.microsoft.com/office/powerpoint/2010/main" val="3479653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02A76370-71BD-FC4A-8CF5-F36D2739450E}" type="slidenum">
              <a:rPr lang="en-GB"/>
              <a:pPr>
                <a:defRPr/>
              </a:pPr>
              <a:t>‹#›</a:t>
            </a:fld>
            <a:endParaRPr lang="en-GB"/>
          </a:p>
        </p:txBody>
      </p:sp>
    </p:spTree>
    <p:extLst>
      <p:ext uri="{BB962C8B-B14F-4D97-AF65-F5344CB8AC3E}">
        <p14:creationId xmlns:p14="http://schemas.microsoft.com/office/powerpoint/2010/main" val="636328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a:latin typeface="Garamond" pitchFamily="-112" charset="0"/>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a:latin typeface="Garamond" pitchFamily="-112" charset="0"/>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a:latin typeface="Garamond" pitchFamily="-112" charset="0"/>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a:latin typeface="Garamond" pitchFamily="-112" charset="0"/>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latin typeface="Garamond" pitchFamily="-112" charset="0"/>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434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434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9616223-79E5-DF46-A695-61CA9157B236}" type="slidenum">
              <a:rPr lang="en-US"/>
              <a:pPr>
                <a:defRPr/>
              </a:pPr>
              <a:t>‹#›</a:t>
            </a:fld>
            <a:endParaRPr lang="en-US"/>
          </a:p>
        </p:txBody>
      </p:sp>
    </p:spTree>
    <p:extLst>
      <p:ext uri="{BB962C8B-B14F-4D97-AF65-F5344CB8AC3E}">
        <p14:creationId xmlns:p14="http://schemas.microsoft.com/office/powerpoint/2010/main" val="84124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7E6D543-4E07-5041-B06B-14674DE973C7}"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739829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4DE3EB5-9C5D-5143-BD56-95955048D76C}"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1142387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60AD916-4D0D-7F48-9508-D1931BC11354}" type="slidenum">
              <a:rPr lang="en-US"/>
              <a:pPr>
                <a:defRPr/>
              </a:pPr>
              <a:t>‹#›</a:t>
            </a:fld>
            <a:endParaRPr lang="en-US"/>
          </a:p>
        </p:txBody>
      </p:sp>
      <p:sp>
        <p:nvSpPr>
          <p:cNvPr id="7" name="Footer Placeholder 6"/>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063810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8"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1078A2D-C665-A54A-B8F7-10AFE10A8470}" type="slidenum">
              <a:rPr lang="en-US"/>
              <a:pPr>
                <a:defRPr/>
              </a:pPr>
              <a:t>‹#›</a:t>
            </a:fld>
            <a:endParaRPr lang="en-US"/>
          </a:p>
        </p:txBody>
      </p:sp>
      <p:sp>
        <p:nvSpPr>
          <p:cNvPr id="9" name="Footer Placeholder 8"/>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597333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4BD92F4-81C9-994D-867C-E67781AFAF28}" type="slidenum">
              <a:rPr lang="en-US"/>
              <a:pPr>
                <a:defRPr/>
              </a:pPr>
              <a:t>‹#›</a:t>
            </a:fld>
            <a:endParaRPr lang="en-US"/>
          </a:p>
        </p:txBody>
      </p:sp>
      <p:sp>
        <p:nvSpPr>
          <p:cNvPr id="5" name="Footer Placeholder 4"/>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899851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F98A0A9-44E8-804F-9427-CCC49077932A}" type="slidenum">
              <a:rPr lang="en-US"/>
              <a:pPr>
                <a:defRPr/>
              </a:pPr>
              <a:t>‹#›</a:t>
            </a:fld>
            <a:endParaRPr lang="en-US"/>
          </a:p>
        </p:txBody>
      </p:sp>
      <p:sp>
        <p:nvSpPr>
          <p:cNvPr id="4" name="Footer Placeholder 3"/>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363378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32960ED-C755-1D47-943E-B36E842E9A1D}" type="slidenum">
              <a:rPr lang="en-US"/>
              <a:pPr>
                <a:defRPr/>
              </a:pPr>
              <a:t>‹#›</a:t>
            </a:fld>
            <a:endParaRPr lang="en-US"/>
          </a:p>
        </p:txBody>
      </p:sp>
      <p:sp>
        <p:nvSpPr>
          <p:cNvPr id="7" name="Footer Placeholder 6"/>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339613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C8EA0D9-4F9A-3841-9C21-804DEA93E2A0}" type="slidenum">
              <a:rPr lang="en-US"/>
              <a:pPr>
                <a:defRPr/>
              </a:pPr>
              <a:t>‹#›</a:t>
            </a:fld>
            <a:endParaRPr lang="en-US"/>
          </a:p>
        </p:txBody>
      </p:sp>
      <p:sp>
        <p:nvSpPr>
          <p:cNvPr id="7" name="Footer Placeholder 6"/>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117474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52F6A6A-AF7A-5246-AB35-312CD574DB41}"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1160397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8E81FD8-4D4A-604D-8643-D7B8AD82D99D}"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400164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4060B96-80F5-EC46-BD92-B14CB5FE10C5}"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54159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1993595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p>
            <a:pPr lvl="0"/>
            <a:r>
              <a:rPr lang="en-GB"/>
              <a:t>Click to edit Master title style</a:t>
            </a:r>
          </a:p>
        </p:txBody>
      </p:sp>
      <p:sp>
        <p:nvSpPr>
          <p:cNvPr id="1628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34" tIns="45667" rIns="91334" bIns="45667" numCol="1" anchor="t" anchorCtr="0" compatLnSpc="1">
            <a:prstTxWarp prst="textNoShape">
              <a:avLst/>
            </a:prstTxWarp>
          </a:bodyPr>
          <a:lstStyle>
            <a:lvl1pPr algn="l">
              <a:defRPr sz="1400">
                <a:solidFill>
                  <a:srgbClr val="000000"/>
                </a:solidFill>
                <a:latin typeface="Times New Roman" pitchFamily="18" charset="0"/>
                <a:ea typeface="+mn-ea"/>
                <a:cs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34" tIns="45667" rIns="91334" bIns="45667" numCol="1" anchor="t" anchorCtr="0" compatLnSpc="1">
            <a:prstTxWarp prst="textNoShape">
              <a:avLst/>
            </a:prstTxWarp>
          </a:bodyPr>
          <a:lstStyle>
            <a:lvl1pPr algn="ctr">
              <a:defRPr sz="1400">
                <a:solidFill>
                  <a:srgbClr val="000000"/>
                </a:solidFill>
                <a:latin typeface="Times New Roman" pitchFamily="18" charset="0"/>
                <a:ea typeface="+mn-ea"/>
                <a:cs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34" tIns="45667" rIns="91334" bIns="45667" numCol="1" anchor="t" anchorCtr="0" compatLnSpc="1">
            <a:prstTxWarp prst="textNoShape">
              <a:avLst/>
            </a:prstTxWarp>
          </a:bodyPr>
          <a:lstStyle>
            <a:lvl1pPr algn="r">
              <a:defRPr sz="1400">
                <a:solidFill>
                  <a:srgbClr val="000000"/>
                </a:solidFill>
                <a:cs typeface="Times New Roman" charset="0"/>
              </a:defRPr>
            </a:lvl1pPr>
          </a:lstStyle>
          <a:p>
            <a:pPr>
              <a:defRPr/>
            </a:pPr>
            <a:fld id="{AAD4A1D0-BD5E-0E4D-B126-F26CDF7E332B}" type="slidenum">
              <a:rPr lang="en-GB"/>
              <a:pPr>
                <a:defRPr/>
              </a:pPr>
              <a:t>‹#›</a:t>
            </a:fld>
            <a:endParaRPr lang="en-GB"/>
          </a:p>
        </p:txBody>
      </p:sp>
    </p:spTree>
    <p:extLst>
      <p:ext uri="{BB962C8B-B14F-4D97-AF65-F5344CB8AC3E}">
        <p14:creationId xmlns:p14="http://schemas.microsoft.com/office/powerpoint/2010/main" val="1184750652"/>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Times New Roman" pitchFamily="18" charset="0"/>
        </a:defRPr>
      </a:lvl5pPr>
      <a:lvl6pPr marL="456686" algn="ctr" rtl="0" fontAlgn="base">
        <a:spcBef>
          <a:spcPct val="0"/>
        </a:spcBef>
        <a:spcAft>
          <a:spcPct val="0"/>
        </a:spcAft>
        <a:defRPr sz="4400">
          <a:solidFill>
            <a:schemeClr val="tx2"/>
          </a:solidFill>
          <a:latin typeface="Times New Roman" pitchFamily="18" charset="0"/>
          <a:cs typeface="Times New Roman" pitchFamily="18" charset="0"/>
        </a:defRPr>
      </a:lvl6pPr>
      <a:lvl7pPr marL="913370" algn="ctr" rtl="0" fontAlgn="base">
        <a:spcBef>
          <a:spcPct val="0"/>
        </a:spcBef>
        <a:spcAft>
          <a:spcPct val="0"/>
        </a:spcAft>
        <a:defRPr sz="4400">
          <a:solidFill>
            <a:schemeClr val="tx2"/>
          </a:solidFill>
          <a:latin typeface="Times New Roman" pitchFamily="18" charset="0"/>
          <a:cs typeface="Times New Roman" pitchFamily="18" charset="0"/>
        </a:defRPr>
      </a:lvl7pPr>
      <a:lvl8pPr marL="1370051" algn="ctr" rtl="0" fontAlgn="base">
        <a:spcBef>
          <a:spcPct val="0"/>
        </a:spcBef>
        <a:spcAft>
          <a:spcPct val="0"/>
        </a:spcAft>
        <a:defRPr sz="4400">
          <a:solidFill>
            <a:schemeClr val="tx2"/>
          </a:solidFill>
          <a:latin typeface="Times New Roman" pitchFamily="18" charset="0"/>
          <a:cs typeface="Times New Roman" pitchFamily="18" charset="0"/>
        </a:defRPr>
      </a:lvl8pPr>
      <a:lvl9pPr marL="1826739"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512" indent="-342512"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108" indent="-285428"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1708" indent="-228341"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598393" indent="-228341"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5075" indent="-228341"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1759" indent="-228341" algn="l" rtl="0" fontAlgn="base">
        <a:spcBef>
          <a:spcPct val="20000"/>
        </a:spcBef>
        <a:spcAft>
          <a:spcPct val="0"/>
        </a:spcAft>
        <a:buChar char="»"/>
        <a:defRPr sz="2000">
          <a:solidFill>
            <a:schemeClr val="tx1"/>
          </a:solidFill>
          <a:latin typeface="+mn-lt"/>
          <a:cs typeface="+mn-cs"/>
        </a:defRPr>
      </a:lvl6pPr>
      <a:lvl7pPr marL="2968447" indent="-228341" algn="l" rtl="0" fontAlgn="base">
        <a:spcBef>
          <a:spcPct val="20000"/>
        </a:spcBef>
        <a:spcAft>
          <a:spcPct val="0"/>
        </a:spcAft>
        <a:buChar char="»"/>
        <a:defRPr sz="2000">
          <a:solidFill>
            <a:schemeClr val="tx1"/>
          </a:solidFill>
          <a:latin typeface="+mn-lt"/>
          <a:cs typeface="+mn-cs"/>
        </a:defRPr>
      </a:lvl7pPr>
      <a:lvl8pPr marL="3425126" indent="-228341" algn="l" rtl="0" fontAlgn="base">
        <a:spcBef>
          <a:spcPct val="20000"/>
        </a:spcBef>
        <a:spcAft>
          <a:spcPct val="0"/>
        </a:spcAft>
        <a:buChar char="»"/>
        <a:defRPr sz="2000">
          <a:solidFill>
            <a:schemeClr val="tx1"/>
          </a:solidFill>
          <a:latin typeface="+mn-lt"/>
          <a:cs typeface="+mn-cs"/>
        </a:defRPr>
      </a:lvl8pPr>
      <a:lvl9pPr marL="3881814" indent="-228341"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370" rtl="0" eaLnBrk="1" latinLnBrk="0" hangingPunct="1">
        <a:defRPr sz="1800" kern="1200">
          <a:solidFill>
            <a:schemeClr val="tx1"/>
          </a:solidFill>
          <a:latin typeface="+mn-lt"/>
          <a:ea typeface="+mn-ea"/>
          <a:cs typeface="+mn-cs"/>
        </a:defRPr>
      </a:lvl1pPr>
      <a:lvl2pPr marL="456686" algn="l" defTabSz="913370" rtl="0" eaLnBrk="1" latinLnBrk="0" hangingPunct="1">
        <a:defRPr sz="1800" kern="1200">
          <a:solidFill>
            <a:schemeClr val="tx1"/>
          </a:solidFill>
          <a:latin typeface="+mn-lt"/>
          <a:ea typeface="+mn-ea"/>
          <a:cs typeface="+mn-cs"/>
        </a:defRPr>
      </a:lvl2pPr>
      <a:lvl3pPr marL="913370" algn="l" defTabSz="913370" rtl="0" eaLnBrk="1" latinLnBrk="0" hangingPunct="1">
        <a:defRPr sz="1800" kern="1200">
          <a:solidFill>
            <a:schemeClr val="tx1"/>
          </a:solidFill>
          <a:latin typeface="+mn-lt"/>
          <a:ea typeface="+mn-ea"/>
          <a:cs typeface="+mn-cs"/>
        </a:defRPr>
      </a:lvl3pPr>
      <a:lvl4pPr marL="1370051" algn="l" defTabSz="913370" rtl="0" eaLnBrk="1" latinLnBrk="0" hangingPunct="1">
        <a:defRPr sz="1800" kern="1200">
          <a:solidFill>
            <a:schemeClr val="tx1"/>
          </a:solidFill>
          <a:latin typeface="+mn-lt"/>
          <a:ea typeface="+mn-ea"/>
          <a:cs typeface="+mn-cs"/>
        </a:defRPr>
      </a:lvl4pPr>
      <a:lvl5pPr marL="1826739" algn="l" defTabSz="913370" rtl="0" eaLnBrk="1" latinLnBrk="0" hangingPunct="1">
        <a:defRPr sz="1800" kern="1200">
          <a:solidFill>
            <a:schemeClr val="tx1"/>
          </a:solidFill>
          <a:latin typeface="+mn-lt"/>
          <a:ea typeface="+mn-ea"/>
          <a:cs typeface="+mn-cs"/>
        </a:defRPr>
      </a:lvl5pPr>
      <a:lvl6pPr marL="2283420" algn="l" defTabSz="913370" rtl="0" eaLnBrk="1" latinLnBrk="0" hangingPunct="1">
        <a:defRPr sz="1800" kern="1200">
          <a:solidFill>
            <a:schemeClr val="tx1"/>
          </a:solidFill>
          <a:latin typeface="+mn-lt"/>
          <a:ea typeface="+mn-ea"/>
          <a:cs typeface="+mn-cs"/>
        </a:defRPr>
      </a:lvl6pPr>
      <a:lvl7pPr marL="2740100" algn="l" defTabSz="913370" rtl="0" eaLnBrk="1" latinLnBrk="0" hangingPunct="1">
        <a:defRPr sz="1800" kern="1200">
          <a:solidFill>
            <a:schemeClr val="tx1"/>
          </a:solidFill>
          <a:latin typeface="+mn-lt"/>
          <a:ea typeface="+mn-ea"/>
          <a:cs typeface="+mn-cs"/>
        </a:defRPr>
      </a:lvl7pPr>
      <a:lvl8pPr marL="3196784" algn="l" defTabSz="913370" rtl="0" eaLnBrk="1" latinLnBrk="0" hangingPunct="1">
        <a:defRPr sz="1800" kern="1200">
          <a:solidFill>
            <a:schemeClr val="tx1"/>
          </a:solidFill>
          <a:latin typeface="+mn-lt"/>
          <a:ea typeface="+mn-ea"/>
          <a:cs typeface="+mn-cs"/>
        </a:defRPr>
      </a:lvl8pPr>
      <a:lvl9pPr marL="3653466" algn="l" defTabSz="9133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0825" cy="6850063"/>
            <a:chOff x="0" y="0"/>
            <a:chExt cx="5758" cy="4315"/>
          </a:xfrm>
        </p:grpSpPr>
        <p:grpSp>
          <p:nvGrpSpPr>
            <p:cNvPr id="1029" name="Group 5"/>
            <p:cNvGrpSpPr>
              <a:grpSpLocks/>
            </p:cNvGrpSpPr>
            <p:nvPr userDrawn="1"/>
          </p:nvGrpSpPr>
          <p:grpSpPr bwMode="auto">
            <a:xfrm>
              <a:off x="1728" y="2230"/>
              <a:ext cx="4027" cy="2085"/>
              <a:chOff x="1728" y="2230"/>
              <a:chExt cx="4027" cy="2085"/>
            </a:xfrm>
          </p:grpSpPr>
          <p:sp>
            <p:nvSpPr>
              <p:cNvPr id="1331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a:latin typeface="Garamond" pitchFamily="-112" charset="0"/>
                  <a:ea typeface="+mn-ea"/>
                  <a:cs typeface="+mn-cs"/>
                </a:endParaRPr>
              </a:p>
            </p:txBody>
          </p:sp>
          <p:sp>
            <p:nvSpPr>
              <p:cNvPr id="1331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a:latin typeface="Garamond" pitchFamily="-112" charset="0"/>
                  <a:ea typeface="+mn-ea"/>
                  <a:cs typeface="+mn-cs"/>
                </a:endParaRPr>
              </a:p>
            </p:txBody>
          </p:sp>
          <p:sp>
            <p:nvSpPr>
              <p:cNvPr id="1332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a:latin typeface="Garamond" pitchFamily="-112" charset="0"/>
                  <a:ea typeface="+mn-ea"/>
                  <a:cs typeface="+mn-cs"/>
                </a:endParaRPr>
              </a:p>
            </p:txBody>
          </p:sp>
          <p:sp>
            <p:nvSpPr>
              <p:cNvPr id="103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2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a:latin typeface="Garamond" pitchFamily="-112" charset="0"/>
                  <a:ea typeface="+mn-ea"/>
                  <a:cs typeface="+mn-cs"/>
                </a:endParaRPr>
              </a:p>
            </p:txBody>
          </p:sp>
        </p:grpSp>
        <p:sp>
          <p:nvSpPr>
            <p:cNvPr id="1332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latin typeface="Garamond" pitchFamily="-112" charset="0"/>
                <a:ea typeface="+mn-ea"/>
                <a:cs typeface="+mn-cs"/>
              </a:endParaRPr>
            </a:p>
          </p:txBody>
        </p:sp>
        <p:sp>
          <p:nvSpPr>
            <p:cNvPr id="1031" name="Freeform 12"/>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332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2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9718762"/>
      </p:ext>
    </p:extLst>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0"/>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hemeOverride" Target="../theme/themeOverride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0.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8.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hemeOverride" Target="../theme/themeOverride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10 problem-solving interview questions to find top talent">
            <a:extLst>
              <a:ext uri="{FF2B5EF4-FFF2-40B4-BE49-F238E27FC236}">
                <a16:creationId xmlns:a16="http://schemas.microsoft.com/office/drawing/2014/main" id="{AC77649D-5E48-5D40-B337-BDBAC2B936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59856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10933" y="4689447"/>
            <a:ext cx="9144000"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5" tIns="45718" rIns="91435" bIns="45718"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353">
              <a:defRPr/>
            </a:pPr>
            <a:r>
              <a:rPr lang="en-US" sz="4800" b="1" i="1" dirty="0">
                <a:solidFill>
                  <a:srgbClr val="FFFFFF"/>
                </a:solidFill>
                <a:effectLst>
                  <a:glow rad="127000">
                    <a:srgbClr val="000000"/>
                  </a:glow>
                </a:effectLst>
                <a:latin typeface="Arial" charset="0"/>
                <a:ea typeface="ＭＳ Ｐゴシック" charset="0"/>
                <a:cs typeface="ＭＳ Ｐゴシック" charset="0"/>
              </a:rPr>
              <a:t>Acts 6:1-7</a:t>
            </a:r>
          </a:p>
        </p:txBody>
      </p:sp>
      <p:sp>
        <p:nvSpPr>
          <p:cNvPr id="900098" name="Rectangle 2"/>
          <p:cNvSpPr>
            <a:spLocks noGrp="1" noChangeArrowheads="1"/>
          </p:cNvSpPr>
          <p:nvPr>
            <p:ph type="ctrTitle"/>
          </p:nvPr>
        </p:nvSpPr>
        <p:spPr>
          <a:xfrm>
            <a:off x="0" y="138713"/>
            <a:ext cx="9120187" cy="2029841"/>
          </a:xfrm>
          <a:effectLst>
            <a:outerShdw blurRad="63500" dist="35921" dir="2700000" algn="ctr" rotWithShape="0">
              <a:schemeClr val="tx2">
                <a:alpha val="74998"/>
              </a:schemeClr>
            </a:outerShdw>
          </a:effectLst>
        </p:spPr>
        <p:txBody>
          <a:bodyPr/>
          <a:lstStyle/>
          <a:p>
            <a:pPr>
              <a:defRPr/>
            </a:pPr>
            <a:r>
              <a:rPr lang="en-US" sz="6600" b="1" dirty="0">
                <a:effectLst>
                  <a:glow rad="127000">
                    <a:schemeClr val="tx1"/>
                  </a:glow>
                </a:effectLst>
                <a:latin typeface="Arial" charset="0"/>
                <a:ea typeface="ＭＳ Ｐゴシック" charset="0"/>
                <a:cs typeface="ＭＳ Ｐゴシック" charset="0"/>
              </a:rPr>
              <a:t>Problem Solved—</a:t>
            </a:r>
            <a:br>
              <a:rPr lang="en-US" sz="6600" b="1" dirty="0">
                <a:effectLst>
                  <a:glow rad="127000">
                    <a:schemeClr val="tx1"/>
                  </a:glow>
                </a:effectLst>
                <a:latin typeface="Arial" charset="0"/>
                <a:ea typeface="ＭＳ Ｐゴシック" charset="0"/>
                <a:cs typeface="ＭＳ Ｐゴシック" charset="0"/>
              </a:rPr>
            </a:br>
            <a:r>
              <a:rPr lang="en-US" sz="6600" b="1" dirty="0">
                <a:effectLst>
                  <a:glow rad="127000">
                    <a:schemeClr val="tx1"/>
                  </a:glow>
                </a:effectLst>
                <a:latin typeface="Arial" charset="0"/>
                <a:ea typeface="ＭＳ Ｐゴシック" charset="0"/>
                <a:cs typeface="ＭＳ Ｐゴシック" charset="0"/>
              </a:rPr>
              <a:t>BY YOU!</a:t>
            </a:r>
          </a:p>
        </p:txBody>
      </p:sp>
      <p:sp>
        <p:nvSpPr>
          <p:cNvPr id="6" name="Rectangle 5">
            <a:extLst>
              <a:ext uri="{FF2B5EF4-FFF2-40B4-BE49-F238E27FC236}">
                <a16:creationId xmlns:a16="http://schemas.microsoft.com/office/drawing/2014/main" id="{821A4A4D-7AE4-224E-90B3-D51C74DCC30B}"/>
              </a:ext>
            </a:extLst>
          </p:cNvPr>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Crossroads International Church Singapore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CICF</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amily.com • BibleStudyDownloads.org</a:t>
            </a: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1" y="29853"/>
            <a:ext cx="9143999" cy="730638"/>
          </a:xfrm>
          <a:effectLst/>
        </p:spPr>
        <p:txBody>
          <a:bodyPr/>
          <a:lstStyle/>
          <a:p>
            <a:pPr>
              <a:defRPr/>
            </a:pPr>
            <a:r>
              <a:rPr lang="en-US" sz="3600" b="1" dirty="0">
                <a:effectLst/>
                <a:latin typeface="Arial" charset="0"/>
                <a:ea typeface="ＭＳ Ｐゴシック" charset="0"/>
                <a:cs typeface="ＭＳ Ｐゴシック" charset="0"/>
              </a:rPr>
              <a:t>Opposition &amp; Response</a:t>
            </a:r>
          </a:p>
        </p:txBody>
      </p:sp>
      <p:grpSp>
        <p:nvGrpSpPr>
          <p:cNvPr id="3" name="Group 2">
            <a:extLst>
              <a:ext uri="{FF2B5EF4-FFF2-40B4-BE49-F238E27FC236}">
                <a16:creationId xmlns:a16="http://schemas.microsoft.com/office/drawing/2014/main" id="{023549C8-4393-564D-A69B-9BEA54FF3CA5}"/>
              </a:ext>
            </a:extLst>
          </p:cNvPr>
          <p:cNvGrpSpPr/>
          <p:nvPr/>
        </p:nvGrpSpPr>
        <p:grpSpPr>
          <a:xfrm>
            <a:off x="1174936" y="1470268"/>
            <a:ext cx="2833733" cy="3712554"/>
            <a:chOff x="912394" y="1470268"/>
            <a:chExt cx="2833733" cy="3712554"/>
          </a:xfrm>
        </p:grpSpPr>
        <p:sp>
          <p:nvSpPr>
            <p:cNvPr id="4" name="Rectangle 2">
              <a:extLst>
                <a:ext uri="{FF2B5EF4-FFF2-40B4-BE49-F238E27FC236}">
                  <a16:creationId xmlns:a16="http://schemas.microsoft.com/office/drawing/2014/main" id="{76159E5E-B782-174E-AF77-502FF78FF3E0}"/>
                </a:ext>
              </a:extLst>
            </p:cNvPr>
            <p:cNvSpPr txBox="1">
              <a:spLocks noChangeArrowheads="1"/>
            </p:cNvSpPr>
            <p:nvPr/>
          </p:nvSpPr>
          <p:spPr bwMode="auto">
            <a:xfrm>
              <a:off x="912394"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External</a:t>
              </a:r>
            </a:p>
          </p:txBody>
        </p:sp>
        <p:pic>
          <p:nvPicPr>
            <p:cNvPr id="9" name="Picture 2" descr="Image result for church icon">
              <a:extLst>
                <a:ext uri="{FF2B5EF4-FFF2-40B4-BE49-F238E27FC236}">
                  <a16:creationId xmlns:a16="http://schemas.microsoft.com/office/drawing/2014/main" id="{4E938A62-2D1B-4E47-967B-EB915CBB815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951"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ightning Bolt 1">
            <a:extLst>
              <a:ext uri="{FF2B5EF4-FFF2-40B4-BE49-F238E27FC236}">
                <a16:creationId xmlns:a16="http://schemas.microsoft.com/office/drawing/2014/main" id="{84D74B9D-3A82-B14F-93AC-168B08AB7235}"/>
              </a:ext>
            </a:extLst>
          </p:cNvPr>
          <p:cNvSpPr/>
          <p:nvPr/>
        </p:nvSpPr>
        <p:spPr bwMode="auto">
          <a:xfrm>
            <a:off x="534146" y="1946496"/>
            <a:ext cx="932507" cy="91440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Tree>
    <p:extLst>
      <p:ext uri="{BB962C8B-B14F-4D97-AF65-F5344CB8AC3E}">
        <p14:creationId xmlns:p14="http://schemas.microsoft.com/office/powerpoint/2010/main" val="9341365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69"/>
            <a:ext cx="9144000" cy="732531"/>
          </a:xfrm>
          <a:effectLst>
            <a:outerShdw blurRad="63500" dist="35921" dir="2700000" algn="ctr" rotWithShape="0">
              <a:schemeClr val="tx2">
                <a:alpha val="74998"/>
              </a:schemeClr>
            </a:outerShdw>
          </a:effectLst>
        </p:spPr>
        <p:txBody>
          <a:bodyPr anchor="ctr"/>
          <a:lstStyle/>
          <a:p>
            <a:pPr>
              <a:defRPr/>
            </a:pPr>
            <a:r>
              <a:rPr lang="en-US" sz="3200" b="1" dirty="0">
                <a:effectLst>
                  <a:glow rad="127000">
                    <a:schemeClr val="tx1"/>
                  </a:glow>
                </a:effectLst>
                <a:latin typeface="Arial" charset="0"/>
                <a:ea typeface="ＭＳ Ｐゴシック" charset="0"/>
                <a:cs typeface="ＭＳ Ｐゴシック" charset="0"/>
              </a:rPr>
              <a:t>Suffering for the Name…</a:t>
            </a:r>
          </a:p>
        </p:txBody>
      </p:sp>
      <p:pic>
        <p:nvPicPr>
          <p:cNvPr id="1026" name="Picture 2" descr="Image result for Acts 3 gate">
            <a:extLst>
              <a:ext uri="{FF2B5EF4-FFF2-40B4-BE49-F238E27FC236}">
                <a16:creationId xmlns:a16="http://schemas.microsoft.com/office/drawing/2014/main" id="{E2DD4B80-B3D5-A64C-8D0F-BE1F218DD1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8494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2033256"/>
          </a:xfrm>
          <a:effectLst>
            <a:outerShdw blurRad="63500" dist="35921" dir="2700000" algn="ctr" rotWithShape="0">
              <a:schemeClr val="tx2">
                <a:alpha val="74998"/>
              </a:schemeClr>
            </a:outerShdw>
          </a:effectLst>
        </p:spPr>
        <p:txBody>
          <a:bodyPr anchor="t"/>
          <a:lstStyle/>
          <a:p>
            <a:pPr>
              <a:defRPr/>
            </a:pPr>
            <a:r>
              <a:rPr lang="en-US" sz="6000" b="1" dirty="0">
                <a:effectLst>
                  <a:glow rad="127000">
                    <a:schemeClr val="tx1"/>
                  </a:glow>
                </a:effectLst>
                <a:latin typeface="Times New Roman" panose="02020603050405020304" pitchFamily="18" charset="0"/>
                <a:ea typeface="ＭＳ Ｐゴシック" charset="0"/>
                <a:cs typeface="Times New Roman" panose="02020603050405020304" pitchFamily="18" charset="0"/>
              </a:rPr>
              <a:t>Internal issues </a:t>
            </a:r>
            <a:br>
              <a:rPr lang="en-US" sz="6000" b="1" dirty="0">
                <a:effectLst>
                  <a:glow rad="127000">
                    <a:schemeClr val="tx1"/>
                  </a:glow>
                </a:effectLst>
                <a:latin typeface="Times New Roman" panose="02020603050405020304" pitchFamily="18" charset="0"/>
                <a:ea typeface="ＭＳ Ｐゴシック" charset="0"/>
                <a:cs typeface="Times New Roman" panose="02020603050405020304" pitchFamily="18" charset="0"/>
              </a:rPr>
            </a:br>
            <a:r>
              <a:rPr lang="en-US" sz="6000" b="1" dirty="0">
                <a:effectLst>
                  <a:glow rad="127000">
                    <a:schemeClr val="tx1"/>
                  </a:glow>
                </a:effectLst>
                <a:latin typeface="Times New Roman" panose="02020603050405020304" pitchFamily="18" charset="0"/>
                <a:ea typeface="ＭＳ Ｐゴシック" charset="0"/>
                <a:cs typeface="Times New Roman" panose="02020603050405020304" pitchFamily="18" charset="0"/>
              </a:rPr>
              <a:t>can hinder church growth.</a:t>
            </a:r>
            <a:endParaRPr lang="en-US" sz="6000" b="1" dirty="0">
              <a:effectLst>
                <a:glow rad="127000">
                  <a:schemeClr val="tx1"/>
                </a:glow>
              </a:effectLst>
              <a:latin typeface="Arial" charset="0"/>
              <a:ea typeface="ＭＳ Ｐゴシック" charset="0"/>
              <a:cs typeface="ＭＳ Ｐゴシック" charset="0"/>
            </a:endParaRPr>
          </a:p>
        </p:txBody>
      </p:sp>
      <p:pic>
        <p:nvPicPr>
          <p:cNvPr id="5" name="Picture 2" descr="Image result for church icon">
            <a:extLst>
              <a:ext uri="{FF2B5EF4-FFF2-40B4-BE49-F238E27FC236}">
                <a16:creationId xmlns:a16="http://schemas.microsoft.com/office/drawing/2014/main" id="{58DB7D07-FDF7-E842-ABD2-8B99F4BB685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3690" y="3301199"/>
            <a:ext cx="2676619" cy="2676619"/>
          </a:xfrm>
          <a:prstGeom prst="rect">
            <a:avLst/>
          </a:prstGeom>
          <a:noFill/>
          <a:extLst>
            <a:ext uri="{909E8E84-426E-40DD-AFC4-6F175D3DCCD1}">
              <a14:hiddenFill xmlns:a14="http://schemas.microsoft.com/office/drawing/2010/main">
                <a:solidFill>
                  <a:srgbClr val="FFFFFF"/>
                </a:solidFill>
              </a14:hiddenFill>
            </a:ext>
          </a:extLst>
        </p:spPr>
      </p:pic>
      <p:sp>
        <p:nvSpPr>
          <p:cNvPr id="7" name="Lightning Bolt 6">
            <a:extLst>
              <a:ext uri="{FF2B5EF4-FFF2-40B4-BE49-F238E27FC236}">
                <a16:creationId xmlns:a16="http://schemas.microsoft.com/office/drawing/2014/main" id="{5AB4F0CC-6965-A347-8D33-714CC3402D14}"/>
              </a:ext>
            </a:extLst>
          </p:cNvPr>
          <p:cNvSpPr/>
          <p:nvPr/>
        </p:nvSpPr>
        <p:spPr bwMode="auto">
          <a:xfrm rot="17053972">
            <a:off x="4063317" y="4903938"/>
            <a:ext cx="557577" cy="530248"/>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8" name="Lightning Bolt 7">
            <a:extLst>
              <a:ext uri="{FF2B5EF4-FFF2-40B4-BE49-F238E27FC236}">
                <a16:creationId xmlns:a16="http://schemas.microsoft.com/office/drawing/2014/main" id="{5186F3EA-F73D-AF45-9E8D-EAF8B2257D65}"/>
              </a:ext>
            </a:extLst>
          </p:cNvPr>
          <p:cNvSpPr/>
          <p:nvPr/>
        </p:nvSpPr>
        <p:spPr bwMode="auto">
          <a:xfrm rot="9217220">
            <a:off x="4606572" y="4601292"/>
            <a:ext cx="504693" cy="58581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6" name="Rectangle 2">
            <a:extLst>
              <a:ext uri="{FF2B5EF4-FFF2-40B4-BE49-F238E27FC236}">
                <a16:creationId xmlns:a16="http://schemas.microsoft.com/office/drawing/2014/main" id="{356527E3-3DAC-6540-901B-60EAE02C1353}"/>
              </a:ext>
            </a:extLst>
          </p:cNvPr>
          <p:cNvSpPr txBox="1">
            <a:spLocks noChangeArrowheads="1"/>
          </p:cNvSpPr>
          <p:nvPr/>
        </p:nvSpPr>
        <p:spPr bwMode="auto">
          <a:xfrm>
            <a:off x="4894729" y="2675964"/>
            <a:ext cx="4087906" cy="106847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6000" b="1" kern="0" dirty="0">
                <a:effectLst>
                  <a:glow rad="127000">
                    <a:schemeClr val="tx1"/>
                  </a:glow>
                </a:effectLst>
                <a:latin typeface="Times New Roman" panose="02020603050405020304" pitchFamily="18" charset="0"/>
                <a:ea typeface="ＭＳ Ｐゴシック" charset="0"/>
                <a:cs typeface="Times New Roman" panose="02020603050405020304" pitchFamily="18" charset="0"/>
              </a:rPr>
              <a:t>Acts 6:1-7</a:t>
            </a:r>
            <a:endParaRPr lang="en-US" sz="60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467065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900098"/>
                                        </p:tgtEl>
                                        <p:attrNameLst>
                                          <p:attrName>style.visibility</p:attrName>
                                        </p:attrNameLst>
                                      </p:cBhvr>
                                      <p:to>
                                        <p:strVal val="visible"/>
                                      </p:to>
                                    </p:set>
                                    <p:anim calcmode="lin" valueType="num">
                                      <p:cBhvr additive="base">
                                        <p:cTn id="20" dur="500"/>
                                        <p:tgtEl>
                                          <p:spTgt spid="900098"/>
                                        </p:tgtEl>
                                        <p:attrNameLst>
                                          <p:attrName>ppt_y</p:attrName>
                                        </p:attrNameLst>
                                      </p:cBhvr>
                                      <p:tavLst>
                                        <p:tav tm="0">
                                          <p:val>
                                            <p:strVal val="#ppt_y+#ppt_h*1.125000"/>
                                          </p:val>
                                        </p:tav>
                                        <p:tav tm="100000">
                                          <p:val>
                                            <p:strVal val="#ppt_y"/>
                                          </p:val>
                                        </p:tav>
                                      </p:tavLst>
                                    </p:anim>
                                    <p:animEffect transition="in" filter="wipe(up)">
                                      <p:cBhvr>
                                        <p:cTn id="21" dur="500"/>
                                        <p:tgtEl>
                                          <p:spTgt spid="90009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8" grpId="0"/>
      <p:bldP spid="7" grpId="0" animBg="1"/>
      <p:bldP spid="8"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70"/>
            <a:ext cx="9144000" cy="2345429"/>
          </a:xfrm>
          <a:effectLst>
            <a:outerShdw blurRad="63500" dist="35921" dir="2700000" algn="ctr" rotWithShape="0">
              <a:schemeClr val="tx2">
                <a:alpha val="74998"/>
              </a:schemeClr>
            </a:outerShdw>
          </a:effectLst>
        </p:spPr>
        <p:txBody>
          <a:bodyPr/>
          <a:lstStyle/>
          <a:p>
            <a:pPr>
              <a:defRPr/>
            </a:pPr>
            <a:r>
              <a:rPr lang="en-US" sz="4000" b="1" dirty="0">
                <a:effectLst>
                  <a:glow rad="127000">
                    <a:schemeClr val="tx1"/>
                  </a:glow>
                </a:effectLst>
                <a:latin typeface="Arial" charset="0"/>
                <a:ea typeface="ＭＳ Ｐゴシック" charset="0"/>
                <a:cs typeface="ＭＳ Ｐゴシック" charset="0"/>
              </a:rPr>
              <a:t>The blessing of God on the Jerusalem church caused it to grow (Acts 6:1a). </a:t>
            </a:r>
          </a:p>
        </p:txBody>
      </p:sp>
      <p:pic>
        <p:nvPicPr>
          <p:cNvPr id="5122" name="Picture 2" descr="Church Growth Tech – Growing Ministries Through Tech">
            <a:extLst>
              <a:ext uri="{FF2B5EF4-FFF2-40B4-BE49-F238E27FC236}">
                <a16:creationId xmlns:a16="http://schemas.microsoft.com/office/drawing/2014/main" id="{5E3D1633-9B6B-C741-AD7B-19739582FA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917" y="2346863"/>
            <a:ext cx="7792166" cy="448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8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714500"/>
          </a:xfrm>
          <a:effectLst>
            <a:outerShdw blurRad="63500" dist="35921" dir="2700000" algn="ctr" rotWithShape="0">
              <a:schemeClr val="tx2">
                <a:alpha val="74998"/>
              </a:schemeClr>
            </a:outerShdw>
          </a:effectLst>
        </p:spPr>
        <p:txBody>
          <a:bodyPr anchor="ctr"/>
          <a:lstStyle/>
          <a:p>
            <a:pPr algn="l">
              <a:defRPr/>
            </a:pPr>
            <a:r>
              <a:rPr lang="en-US" b="1" dirty="0">
                <a:effectLst>
                  <a:glow rad="127000">
                    <a:schemeClr val="tx1"/>
                  </a:glow>
                </a:effectLst>
                <a:latin typeface="Arial" charset="0"/>
                <a:ea typeface="ＭＳ Ｐゴシック" charset="0"/>
                <a:cs typeface="ＭＳ Ｐゴシック" charset="0"/>
              </a:rPr>
              <a:t>Forget Church Growth—</a:t>
            </a:r>
            <a:br>
              <a:rPr lang="en-US" b="1" dirty="0">
                <a:effectLst>
                  <a:glow rad="127000">
                    <a:schemeClr val="tx1"/>
                  </a:glow>
                </a:effectLst>
                <a:latin typeface="Arial" charset="0"/>
                <a:ea typeface="ＭＳ Ｐゴシック" charset="0"/>
                <a:cs typeface="ＭＳ Ｐゴシック" charset="0"/>
              </a:rPr>
            </a:br>
            <a:r>
              <a:rPr lang="en-US" b="1" dirty="0">
                <a:effectLst>
                  <a:glow rad="127000">
                    <a:schemeClr val="tx1"/>
                  </a:glow>
                </a:effectLst>
                <a:latin typeface="Arial" charset="0"/>
                <a:ea typeface="ＭＳ Ｐゴシック" charset="0"/>
                <a:cs typeface="ＭＳ Ｐゴシック" charset="0"/>
              </a:rPr>
              <a:t>Aim for Church Health</a:t>
            </a:r>
          </a:p>
        </p:txBody>
      </p:sp>
      <p:pic>
        <p:nvPicPr>
          <p:cNvPr id="6146" name="Picture 2" descr="Forget Church Growth, Aim for Church Health">
            <a:extLst>
              <a:ext uri="{FF2B5EF4-FFF2-40B4-BE49-F238E27FC236}">
                <a16:creationId xmlns:a16="http://schemas.microsoft.com/office/drawing/2014/main" id="{AE5B3911-26D8-0746-8742-FC16881F69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3ACB5C98-E807-F04E-B0F2-8DB338F3C1F4}"/>
              </a:ext>
            </a:extLst>
          </p:cNvPr>
          <p:cNvSpPr txBox="1">
            <a:spLocks noChangeArrowheads="1"/>
          </p:cNvSpPr>
          <p:nvPr/>
        </p:nvSpPr>
        <p:spPr bwMode="auto">
          <a:xfrm>
            <a:off x="4893972" y="2242534"/>
            <a:ext cx="4043966" cy="682580"/>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glow rad="127000">
                    <a:schemeClr val="tx1"/>
                  </a:glow>
                </a:effectLst>
                <a:latin typeface="Arial" charset="0"/>
                <a:ea typeface="ＭＳ Ｐゴシック" charset="0"/>
                <a:cs typeface="ＭＳ Ｐゴシック" charset="0"/>
              </a:rPr>
              <a:t>—Rick Warren</a:t>
            </a:r>
          </a:p>
        </p:txBody>
      </p:sp>
    </p:spTree>
    <p:extLst>
      <p:ext uri="{BB962C8B-B14F-4D97-AF65-F5344CB8AC3E}">
        <p14:creationId xmlns:p14="http://schemas.microsoft.com/office/powerpoint/2010/main" val="392854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uccess Curve Hand - Free image on Pixabay">
            <a:extLst>
              <a:ext uri="{FF2B5EF4-FFF2-40B4-BE49-F238E27FC236}">
                <a16:creationId xmlns:a16="http://schemas.microsoft.com/office/drawing/2014/main" id="{A3E3F94B-A0F1-5E45-8EAB-6B9CB11EAC8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45795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Jerusalem Church Growth</a:t>
            </a:r>
          </a:p>
        </p:txBody>
      </p:sp>
      <p:sp>
        <p:nvSpPr>
          <p:cNvPr id="5" name="Rectangle 2">
            <a:extLst>
              <a:ext uri="{FF2B5EF4-FFF2-40B4-BE49-F238E27FC236}">
                <a16:creationId xmlns:a16="http://schemas.microsoft.com/office/drawing/2014/main" id="{5C0069DC-FE0F-EB48-BC46-B430D1CEBEF2}"/>
              </a:ext>
            </a:extLst>
          </p:cNvPr>
          <p:cNvSpPr txBox="1">
            <a:spLocks noChangeArrowheads="1"/>
          </p:cNvSpPr>
          <p:nvPr/>
        </p:nvSpPr>
        <p:spPr bwMode="auto">
          <a:xfrm>
            <a:off x="0" y="4641810"/>
            <a:ext cx="2729753" cy="1853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800" b="1" kern="0" dirty="0">
                <a:effectLst>
                  <a:glow rad="139700">
                    <a:schemeClr val="accent4">
                      <a:satMod val="175000"/>
                    </a:schemeClr>
                  </a:glow>
                </a:effectLst>
                <a:latin typeface="Arial" charset="0"/>
                <a:ea typeface="ＭＳ Ｐゴシック" charset="0"/>
                <a:cs typeface="ＭＳ Ｐゴシック" charset="0"/>
              </a:rPr>
              <a:t>Pentecost</a:t>
            </a:r>
          </a:p>
          <a:p>
            <a:pPr defTabSz="914400">
              <a:defRPr/>
            </a:pPr>
            <a:r>
              <a:rPr lang="en-US" sz="2800" b="1" kern="0" dirty="0">
                <a:effectLst>
                  <a:glow rad="139700">
                    <a:schemeClr val="accent4">
                      <a:satMod val="175000"/>
                    </a:schemeClr>
                  </a:glow>
                </a:effectLst>
                <a:latin typeface="Arial" charset="0"/>
                <a:ea typeface="ＭＳ Ｐゴシック" charset="0"/>
                <a:cs typeface="ＭＳ Ｐゴシック" charset="0"/>
              </a:rPr>
              <a:t>3000</a:t>
            </a:r>
          </a:p>
          <a:p>
            <a:pPr defTabSz="914400">
              <a:defRPr/>
            </a:pPr>
            <a:r>
              <a:rPr lang="en-US" sz="2800" b="1" kern="0" dirty="0">
                <a:effectLst>
                  <a:glow rad="139700">
                    <a:schemeClr val="accent4">
                      <a:satMod val="175000"/>
                    </a:schemeClr>
                  </a:glow>
                </a:effectLst>
                <a:latin typeface="Arial" charset="0"/>
                <a:ea typeface="ＭＳ Ｐゴシック" charset="0"/>
                <a:cs typeface="ＭＳ Ｐゴシック" charset="0"/>
              </a:rPr>
              <a:t>Acts 2</a:t>
            </a:r>
          </a:p>
        </p:txBody>
      </p:sp>
      <p:sp>
        <p:nvSpPr>
          <p:cNvPr id="6" name="Rectangle 2">
            <a:extLst>
              <a:ext uri="{FF2B5EF4-FFF2-40B4-BE49-F238E27FC236}">
                <a16:creationId xmlns:a16="http://schemas.microsoft.com/office/drawing/2014/main" id="{DB09CC8E-10D4-7345-8E09-CF1F8818F7A6}"/>
              </a:ext>
            </a:extLst>
          </p:cNvPr>
          <p:cNvSpPr txBox="1">
            <a:spLocks noChangeArrowheads="1"/>
          </p:cNvSpPr>
          <p:nvPr/>
        </p:nvSpPr>
        <p:spPr bwMode="auto">
          <a:xfrm>
            <a:off x="1869141" y="3519086"/>
            <a:ext cx="3119718" cy="1853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800" b="1" kern="0" dirty="0">
                <a:effectLst>
                  <a:glow rad="139700">
                    <a:schemeClr val="accent4">
                      <a:satMod val="175000"/>
                    </a:schemeClr>
                  </a:glow>
                </a:effectLst>
                <a:latin typeface="Arial" charset="0"/>
                <a:ea typeface="ＭＳ Ｐゴシック" charset="0"/>
                <a:cs typeface="ＭＳ Ｐゴシック" charset="0"/>
              </a:rPr>
              <a:t>Persecution</a:t>
            </a:r>
          </a:p>
          <a:p>
            <a:pPr defTabSz="914400">
              <a:defRPr/>
            </a:pPr>
            <a:r>
              <a:rPr lang="en-US" sz="2800" b="1" kern="0" dirty="0">
                <a:effectLst>
                  <a:glow rad="139700">
                    <a:schemeClr val="accent4">
                      <a:satMod val="175000"/>
                    </a:schemeClr>
                  </a:glow>
                </a:effectLst>
                <a:latin typeface="Arial" charset="0"/>
                <a:ea typeface="ＭＳ Ｐゴシック" charset="0"/>
                <a:cs typeface="ＭＳ Ｐゴシック" charset="0"/>
              </a:rPr>
              <a:t>5000</a:t>
            </a:r>
          </a:p>
          <a:p>
            <a:pPr defTabSz="914400">
              <a:defRPr/>
            </a:pPr>
            <a:r>
              <a:rPr lang="en-US" sz="2800" b="1" kern="0" dirty="0">
                <a:effectLst>
                  <a:glow rad="139700">
                    <a:schemeClr val="accent4">
                      <a:satMod val="175000"/>
                    </a:schemeClr>
                  </a:glow>
                </a:effectLst>
                <a:latin typeface="Arial" charset="0"/>
                <a:ea typeface="ＭＳ Ｐゴシック" charset="0"/>
                <a:cs typeface="ＭＳ Ｐゴシック" charset="0"/>
              </a:rPr>
              <a:t>Acts 4:4</a:t>
            </a:r>
          </a:p>
        </p:txBody>
      </p:sp>
      <p:sp>
        <p:nvSpPr>
          <p:cNvPr id="8" name="Rectangle 2">
            <a:extLst>
              <a:ext uri="{FF2B5EF4-FFF2-40B4-BE49-F238E27FC236}">
                <a16:creationId xmlns:a16="http://schemas.microsoft.com/office/drawing/2014/main" id="{A067C78B-9F8A-F24B-88AE-C9427D5D2540}"/>
              </a:ext>
            </a:extLst>
          </p:cNvPr>
          <p:cNvSpPr txBox="1">
            <a:spLocks noChangeArrowheads="1"/>
          </p:cNvSpPr>
          <p:nvPr/>
        </p:nvSpPr>
        <p:spPr bwMode="auto">
          <a:xfrm>
            <a:off x="3946712" y="2788690"/>
            <a:ext cx="3119718" cy="1853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800" b="1" kern="0" dirty="0">
                <a:solidFill>
                  <a:srgbClr val="FFFF00"/>
                </a:solidFill>
                <a:effectLst>
                  <a:glow rad="139700">
                    <a:schemeClr val="accent4">
                      <a:satMod val="175000"/>
                    </a:schemeClr>
                  </a:glow>
                </a:effectLst>
                <a:latin typeface="Arial" charset="0"/>
                <a:ea typeface="ＭＳ Ｐゴシック" charset="0"/>
                <a:cs typeface="ＭＳ Ｐゴシック" charset="0"/>
              </a:rPr>
              <a:t>Disciples</a:t>
            </a:r>
          </a:p>
          <a:p>
            <a:pPr defTabSz="914400">
              <a:defRPr/>
            </a:pPr>
            <a:r>
              <a:rPr lang="en-US" sz="2800" b="1" kern="0" dirty="0">
                <a:solidFill>
                  <a:srgbClr val="FFFF00"/>
                </a:solidFill>
                <a:effectLst>
                  <a:glow rad="139700">
                    <a:schemeClr val="accent4">
                      <a:satMod val="175000"/>
                    </a:schemeClr>
                  </a:glow>
                </a:effectLst>
                <a:latin typeface="Arial" charset="0"/>
                <a:ea typeface="ＭＳ Ｐゴシック" charset="0"/>
                <a:cs typeface="ＭＳ Ｐゴシック" charset="0"/>
              </a:rPr>
              <a:t>Increasing</a:t>
            </a:r>
          </a:p>
          <a:p>
            <a:pPr defTabSz="914400">
              <a:defRPr/>
            </a:pPr>
            <a:r>
              <a:rPr lang="en-US" sz="2800" b="1" kern="0" dirty="0">
                <a:solidFill>
                  <a:srgbClr val="FFFF00"/>
                </a:solidFill>
                <a:effectLst>
                  <a:glow rad="139700">
                    <a:schemeClr val="accent4">
                      <a:satMod val="175000"/>
                    </a:schemeClr>
                  </a:glow>
                </a:effectLst>
                <a:latin typeface="Arial" charset="0"/>
                <a:ea typeface="ＭＳ Ｐゴシック" charset="0"/>
                <a:cs typeface="ＭＳ Ｐゴシック" charset="0"/>
              </a:rPr>
              <a:t>Acts 6:1</a:t>
            </a:r>
          </a:p>
        </p:txBody>
      </p:sp>
    </p:spTree>
    <p:extLst>
      <p:ext uri="{BB962C8B-B14F-4D97-AF65-F5344CB8AC3E}">
        <p14:creationId xmlns:p14="http://schemas.microsoft.com/office/powerpoint/2010/main" val="2026757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4041214" y="29470"/>
            <a:ext cx="5102786" cy="3399530"/>
          </a:xfrm>
          <a:effectLst>
            <a:outerShdw blurRad="63500" dist="35921" dir="2700000" algn="ctr" rotWithShape="0">
              <a:schemeClr val="tx2">
                <a:alpha val="74998"/>
              </a:schemeClr>
            </a:outerShdw>
          </a:effectLst>
        </p:spPr>
        <p:txBody>
          <a:bodyPr/>
          <a:lstStyle/>
          <a:p>
            <a:pPr>
              <a:defRPr/>
            </a:pPr>
            <a:r>
              <a:rPr lang="en-US" sz="4000" b="1" dirty="0">
                <a:effectLst>
                  <a:glow rad="127000">
                    <a:schemeClr val="tx1"/>
                  </a:glow>
                </a:effectLst>
                <a:latin typeface="Arial" charset="0"/>
                <a:ea typeface="ＭＳ Ｐゴシック" charset="0"/>
                <a:cs typeface="ＭＳ Ｐゴシック" charset="0"/>
              </a:rPr>
              <a:t>But the growing church had a food distribution problem </a:t>
            </a:r>
            <a:br>
              <a:rPr lang="en-US" sz="4000" b="1" dirty="0">
                <a:effectLst>
                  <a:glow rad="127000">
                    <a:schemeClr val="tx1"/>
                  </a:glow>
                </a:effectLst>
                <a:latin typeface="Arial" charset="0"/>
                <a:ea typeface="ＭＳ Ｐゴシック" charset="0"/>
                <a:cs typeface="ＭＳ Ｐゴシック" charset="0"/>
              </a:rPr>
            </a:br>
            <a:r>
              <a:rPr lang="en-US" sz="4000" b="1" dirty="0">
                <a:effectLst>
                  <a:glow rad="127000">
                    <a:schemeClr val="tx1"/>
                  </a:glow>
                </a:effectLst>
                <a:latin typeface="Arial" charset="0"/>
                <a:ea typeface="ＭＳ Ｐゴシック" charset="0"/>
                <a:cs typeface="ＭＳ Ｐゴシック" charset="0"/>
              </a:rPr>
              <a:t>(Acts 6:1b). </a:t>
            </a:r>
          </a:p>
        </p:txBody>
      </p:sp>
      <p:pic>
        <p:nvPicPr>
          <p:cNvPr id="2050" name="Picture 2" descr="Acts - Acts 6:1 Widows Being Overlooked in Daily Distribution - Fun Bible  Stuff Picture Gallery">
            <a:extLst>
              <a:ext uri="{FF2B5EF4-FFF2-40B4-BE49-F238E27FC236}">
                <a16:creationId xmlns:a16="http://schemas.microsoft.com/office/drawing/2014/main" id="{F02D0C00-C0DF-0142-AB25-8877678C06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4000" y="3429000"/>
            <a:ext cx="5080000" cy="3670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과부의 헌금에 대해 가르치시는 예수 - Jesus Teaches about the Widow's Mites">
            <a:extLst>
              <a:ext uri="{FF2B5EF4-FFF2-40B4-BE49-F238E27FC236}">
                <a16:creationId xmlns:a16="http://schemas.microsoft.com/office/drawing/2014/main" id="{D0A3A46B-9339-2049-A190-3B209627206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086" y="0"/>
            <a:ext cx="4559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85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ctr"/>
          <a:lstStyle/>
          <a:p>
            <a:pPr>
              <a:defRPr/>
            </a:pPr>
            <a:r>
              <a:rPr lang="en-US" sz="2800" b="1" dirty="0">
                <a:effectLst>
                  <a:glow rad="127000">
                    <a:schemeClr val="tx1"/>
                  </a:glow>
                </a:effectLst>
                <a:latin typeface="Arial" charset="0"/>
                <a:ea typeface="ＭＳ Ｐゴシック" charset="0"/>
                <a:cs typeface="ＭＳ Ｐゴシック" charset="0"/>
              </a:rPr>
              <a:t>The believers shared all they had (Acts 4:32-37)</a:t>
            </a:r>
          </a:p>
        </p:txBody>
      </p:sp>
      <p:pic>
        <p:nvPicPr>
          <p:cNvPr id="18434" name="Picture 2" descr="Image result for Acts 4">
            <a:extLst>
              <a:ext uri="{FF2B5EF4-FFF2-40B4-BE49-F238E27FC236}">
                <a16:creationId xmlns:a16="http://schemas.microsoft.com/office/drawing/2014/main" id="{E1FE2FD4-1ACC-B04A-828D-0CD7DA5BEF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000" y="762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694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ncerning Widows | Heaven Awaits">
            <a:extLst>
              <a:ext uri="{FF2B5EF4-FFF2-40B4-BE49-F238E27FC236}">
                <a16:creationId xmlns:a16="http://schemas.microsoft.com/office/drawing/2014/main" id="{07BAF7EE-12AB-FE41-A880-578F3D5E3E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A17D1E19-50C8-5443-B259-BAA6B1A0FADA}"/>
              </a:ext>
            </a:extLst>
          </p:cNvPr>
          <p:cNvSpPr txBox="1">
            <a:spLocks noChangeArrowheads="1"/>
          </p:cNvSpPr>
          <p:nvPr/>
        </p:nvSpPr>
        <p:spPr bwMode="auto">
          <a:xfrm>
            <a:off x="147917" y="2529334"/>
            <a:ext cx="3294530" cy="179933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800" b="1" kern="0" dirty="0">
                <a:effectLst>
                  <a:glow rad="127000">
                    <a:schemeClr val="tx1"/>
                  </a:glow>
                </a:effectLst>
                <a:latin typeface="Arial" charset="0"/>
                <a:ea typeface="ＭＳ Ｐゴシック" charset="0"/>
                <a:cs typeface="ＭＳ Ｐゴシック" charset="0"/>
              </a:rPr>
              <a:t>Greek-speaking</a:t>
            </a:r>
          </a:p>
        </p:txBody>
      </p:sp>
      <p:sp>
        <p:nvSpPr>
          <p:cNvPr id="5" name="Rectangle 2">
            <a:extLst>
              <a:ext uri="{FF2B5EF4-FFF2-40B4-BE49-F238E27FC236}">
                <a16:creationId xmlns:a16="http://schemas.microsoft.com/office/drawing/2014/main" id="{E19FA4D2-FBF4-444D-9013-58FF3E5D2287}"/>
              </a:ext>
            </a:extLst>
          </p:cNvPr>
          <p:cNvSpPr txBox="1">
            <a:spLocks noChangeArrowheads="1"/>
          </p:cNvSpPr>
          <p:nvPr/>
        </p:nvSpPr>
        <p:spPr bwMode="auto">
          <a:xfrm>
            <a:off x="5656731" y="2529334"/>
            <a:ext cx="3294530" cy="179933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800" b="1" kern="0" dirty="0">
                <a:effectLst>
                  <a:glow rad="127000">
                    <a:schemeClr val="tx1"/>
                  </a:glow>
                </a:effectLst>
                <a:latin typeface="Arial" charset="0"/>
                <a:ea typeface="ＭＳ Ｐゴシック" charset="0"/>
                <a:cs typeface="ＭＳ Ｐゴシック" charset="0"/>
              </a:rPr>
              <a:t>Hebrew-speaking</a:t>
            </a:r>
          </a:p>
        </p:txBody>
      </p:sp>
      <p:sp>
        <p:nvSpPr>
          <p:cNvPr id="900098" name="Rectangle 2"/>
          <p:cNvSpPr>
            <a:spLocks noGrp="1" noChangeArrowheads="1"/>
          </p:cNvSpPr>
          <p:nvPr>
            <p:ph type="ctrTitle"/>
          </p:nvPr>
        </p:nvSpPr>
        <p:spPr>
          <a:xfrm>
            <a:off x="0" y="6018818"/>
            <a:ext cx="9144000" cy="829727"/>
          </a:xfrm>
          <a:effectLst>
            <a:outerShdw blurRad="63500" dist="35921" dir="2700000" algn="ctr" rotWithShape="0">
              <a:schemeClr val="tx2">
                <a:alpha val="74998"/>
              </a:schemeClr>
            </a:outerShdw>
          </a:effectLst>
        </p:spPr>
        <p:txBody>
          <a:bodyPr anchor="ctr"/>
          <a:lstStyle/>
          <a:p>
            <a:pPr>
              <a:defRPr/>
            </a:pPr>
            <a:r>
              <a:rPr lang="en-US" sz="6000" b="1" dirty="0">
                <a:effectLst>
                  <a:glow rad="127000">
                    <a:schemeClr val="tx1"/>
                  </a:glow>
                </a:effectLst>
                <a:latin typeface="Arial" charset="0"/>
                <a:ea typeface="ＭＳ Ｐゴシック" charset="0"/>
                <a:cs typeface="ＭＳ Ｐゴシック" charset="0"/>
              </a:rPr>
              <a:t>The Widows</a:t>
            </a:r>
          </a:p>
        </p:txBody>
      </p:sp>
    </p:spTree>
    <p:extLst>
      <p:ext uri="{BB962C8B-B14F-4D97-AF65-F5344CB8AC3E}">
        <p14:creationId xmlns:p14="http://schemas.microsoft.com/office/powerpoint/2010/main" val="99523335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533400" y="1524000"/>
            <a:ext cx="7924800" cy="685800"/>
          </a:xfrm>
        </p:spPr>
        <p:txBody>
          <a:bodyPr/>
          <a:lstStyle/>
          <a:p>
            <a:pPr eaLnBrk="1" hangingPunct="1">
              <a:defRPr/>
            </a:pPr>
            <a:r>
              <a:rPr lang="en-US">
                <a:latin typeface="Garamond" charset="0"/>
              </a:rPr>
              <a:t>Languages of the Empire</a:t>
            </a:r>
          </a:p>
        </p:txBody>
      </p:sp>
      <p:pic>
        <p:nvPicPr>
          <p:cNvPr id="84994" name="Picture 3" descr="34 Rom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349375"/>
            <a:ext cx="9144000" cy="550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AutoShape 4" descr="Green marble"/>
          <p:cNvSpPr>
            <a:spLocks noChangeArrowheads="1"/>
          </p:cNvSpPr>
          <p:nvPr/>
        </p:nvSpPr>
        <p:spPr bwMode="auto">
          <a:xfrm>
            <a:off x="3124200" y="3429000"/>
            <a:ext cx="762000" cy="609600"/>
          </a:xfrm>
          <a:prstGeom prst="star5">
            <a:avLst/>
          </a:prstGeom>
          <a:blipFill dpi="0" rotWithShape="1">
            <a:blip r:embed="rId4"/>
            <a:srcRect/>
            <a:tile tx="0" ty="0" sx="100000" sy="100000" flip="none" algn="tl"/>
          </a:blip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itchFamily="-112" charset="0"/>
              <a:ea typeface="ＭＳ Ｐゴシック" charset="0"/>
              <a:cs typeface="+mn-cs"/>
            </a:endParaRPr>
          </a:p>
        </p:txBody>
      </p:sp>
      <p:sp>
        <p:nvSpPr>
          <p:cNvPr id="37893" name="AutoShape 5" descr="Brown marble"/>
          <p:cNvSpPr>
            <a:spLocks noChangeArrowheads="1"/>
          </p:cNvSpPr>
          <p:nvPr/>
        </p:nvSpPr>
        <p:spPr bwMode="auto">
          <a:xfrm>
            <a:off x="6477000" y="4876800"/>
            <a:ext cx="914400" cy="914400"/>
          </a:xfrm>
          <a:prstGeom prst="star4">
            <a:avLst>
              <a:gd name="adj" fmla="val 12500"/>
            </a:avLst>
          </a:prstGeom>
          <a:blipFill dpi="0" rotWithShape="1">
            <a:blip r:embed="rId5"/>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charset="0"/>
              <a:ea typeface="ＭＳ Ｐゴシック" charset="0"/>
            </a:endParaRPr>
          </a:p>
        </p:txBody>
      </p:sp>
      <p:sp>
        <p:nvSpPr>
          <p:cNvPr id="84997" name="WordArt 7"/>
          <p:cNvSpPr>
            <a:spLocks noChangeArrowheads="1" noChangeShapeType="1" noTextEdit="1"/>
          </p:cNvSpPr>
          <p:nvPr/>
        </p:nvSpPr>
        <p:spPr bwMode="auto">
          <a:xfrm>
            <a:off x="34925" y="3357563"/>
            <a:ext cx="2971800" cy="1371600"/>
          </a:xfrm>
          <a:prstGeom prst="rect">
            <a:avLst/>
          </a:prstGeom>
        </p:spPr>
        <p:txBody>
          <a:bodyPr wrap="none" fromWordArt="1">
            <a:prstTxWarp prst="textCascadeUp">
              <a:avLst>
                <a:gd name="adj" fmla="val 67500"/>
              </a:avLst>
            </a:prstTxWarp>
            <a:scene3d>
              <a:camera prst="legacyPerspectiveFront">
                <a:rot lat="20519980" lon="1080000" rev="0"/>
              </a:camera>
              <a:lightRig rig="legacyHarsh2" dir="b"/>
            </a:scene3d>
            <a:sp3d extrusionH="430200" prstMaterial="legacyMatte">
              <a:extrusionClr>
                <a:srgbClr val="FF6600"/>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FFE701"/>
                    </a:gs>
                    <a:gs pos="100000">
                      <a:srgbClr val="FE3E02"/>
                    </a:gs>
                  </a:gsLst>
                  <a:lin ang="5400000" scaled="1"/>
                </a:gradFill>
                <a:effectLst/>
                <a:uLnTx/>
                <a:uFillTx/>
                <a:latin typeface="Impact"/>
                <a:ea typeface="Impact"/>
                <a:cs typeface="Impact"/>
              </a:rPr>
              <a:t>Latin</a:t>
            </a:r>
          </a:p>
        </p:txBody>
      </p:sp>
      <p:sp>
        <p:nvSpPr>
          <p:cNvPr id="84998" name="WordArt 8"/>
          <p:cNvSpPr>
            <a:spLocks noChangeArrowheads="1" noChangeShapeType="1" noTextEdit="1"/>
          </p:cNvSpPr>
          <p:nvPr/>
        </p:nvSpPr>
        <p:spPr bwMode="auto">
          <a:xfrm>
            <a:off x="6324600" y="4419600"/>
            <a:ext cx="2133600" cy="762000"/>
          </a:xfrm>
          <a:prstGeom prst="rect">
            <a:avLst/>
          </a:prstGeom>
        </p:spPr>
        <p:txBody>
          <a:bodyPr wrap="none" fromWordArt="1">
            <a:prstTxWarp prst="textDeflate">
              <a:avLst>
                <a:gd name="adj" fmla="val 2622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FFFF"/>
                  </a:solidFill>
                  <a:round/>
                  <a:headEnd/>
                  <a:tailEnd/>
                </a:ln>
                <a:solidFill>
                  <a:srgbClr val="000000"/>
                </a:solidFill>
                <a:effectLst/>
                <a:uLnTx/>
                <a:uFillTx/>
                <a:latin typeface="Impact"/>
                <a:ea typeface="Impact"/>
                <a:cs typeface="Impact"/>
              </a:rPr>
              <a:t>Aramaic</a:t>
            </a:r>
          </a:p>
        </p:txBody>
      </p:sp>
      <p:sp>
        <p:nvSpPr>
          <p:cNvPr id="74759" name="WordArt 9"/>
          <p:cNvSpPr>
            <a:spLocks noChangeArrowheads="1" noChangeShapeType="1" noTextEdit="1"/>
          </p:cNvSpPr>
          <p:nvPr/>
        </p:nvSpPr>
        <p:spPr bwMode="auto">
          <a:xfrm>
            <a:off x="4267200" y="2971800"/>
            <a:ext cx="2971800" cy="1371600"/>
          </a:xfrm>
          <a:prstGeom prst="rect">
            <a:avLst/>
          </a:prstGeom>
          <a:effectLst>
            <a:outerShdw blurRad="50800" dist="38100" dir="2700000" algn="tl" rotWithShape="0">
              <a:schemeClr val="tx1">
                <a:alpha val="43000"/>
              </a:schemeClr>
            </a:outerShdw>
          </a:effectLst>
        </p:spPr>
        <p:txBody>
          <a:bodyPr wrap="none" fromWordArt="1">
            <a:prstTxWarp prst="textCascadeUp">
              <a:avLst>
                <a:gd name="adj" fmla="val 67500"/>
              </a:avLst>
            </a:prstTxWarp>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50800"/>
                <a:solidFill>
                  <a:srgbClr val="003399">
                    <a:shade val="50000"/>
                  </a:srgbClr>
                </a:solidFill>
                <a:effectLst/>
                <a:uLnTx/>
                <a:uFillTx/>
                <a:latin typeface="Impact"/>
                <a:ea typeface="Impact"/>
                <a:cs typeface="Impact"/>
              </a:rPr>
              <a:t>Greek</a:t>
            </a:r>
          </a:p>
        </p:txBody>
      </p:sp>
      <p:sp>
        <p:nvSpPr>
          <p:cNvPr id="85000" name="WordArt 11"/>
          <p:cNvSpPr>
            <a:spLocks noChangeArrowheads="1" noChangeShapeType="1" noTextEdit="1"/>
          </p:cNvSpPr>
          <p:nvPr/>
        </p:nvSpPr>
        <p:spPr bwMode="auto">
          <a:xfrm>
            <a:off x="990600" y="228600"/>
            <a:ext cx="7010400" cy="1066800"/>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99"/>
                  </a:solidFill>
                  <a:round/>
                  <a:headEnd/>
                  <a:tailEnd/>
                </a:ln>
                <a:solidFill>
                  <a:srgbClr val="33CCFF"/>
                </a:solidFill>
                <a:effectLst>
                  <a:outerShdw blurRad="63500" dist="125724" dir="18900000" algn="ctr" rotWithShape="0">
                    <a:srgbClr val="000099">
                      <a:alpha val="74997"/>
                    </a:srgbClr>
                  </a:outerShdw>
                </a:effectLst>
                <a:uLnTx/>
                <a:uFillTx/>
                <a:latin typeface="Impact"/>
                <a:ea typeface="Impact"/>
                <a:cs typeface="Impact"/>
              </a:rPr>
              <a:t>Languages of the Empire</a:t>
            </a:r>
          </a:p>
        </p:txBody>
      </p:sp>
      <p:sp>
        <p:nvSpPr>
          <p:cNvPr id="37900" name="Text Box 12"/>
          <p:cNvSpPr txBox="1">
            <a:spLocks noChangeArrowheads="1"/>
          </p:cNvSpPr>
          <p:nvPr/>
        </p:nvSpPr>
        <p:spPr bwMode="auto">
          <a:xfrm>
            <a:off x="8610600" y="17463"/>
            <a:ext cx="523875" cy="457200"/>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97</a:t>
            </a:r>
            <a:endParaRPr kumimoji="0" lang="en-US" sz="18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1" name="Rectangle 10"/>
          <p:cNvSpPr/>
          <p:nvPr/>
        </p:nvSpPr>
        <p:spPr>
          <a:xfrm>
            <a:off x="4499992" y="1340768"/>
            <a:ext cx="4680520" cy="646331"/>
          </a:xfrm>
          <a:prstGeom prst="rect">
            <a:avLst/>
          </a:prstGeom>
          <a:solidFill>
            <a:srgbClr val="FF0000"/>
          </a:solidFill>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2700">
                  <a:solidFill>
                    <a:srgbClr val="E5E5FF">
                      <a:satMod val="155000"/>
                    </a:srgbClr>
                  </a:solidFill>
                  <a:prstDash val="solid"/>
                </a:ln>
                <a:solidFill>
                  <a:srgbClr val="FFFFFF"/>
                </a:solidFill>
                <a:effectLst>
                  <a:outerShdw blurRad="41275" dist="20320" dir="1800000" algn="tl" rotWithShape="0">
                    <a:srgbClr val="000000">
                      <a:alpha val="40000"/>
                    </a:srgbClr>
                  </a:outerShdw>
                </a:effectLst>
                <a:uLnTx/>
                <a:uFillTx/>
                <a:latin typeface="Arial"/>
                <a:ea typeface="ＭＳ Ｐゴシック" charset="0"/>
                <a:cs typeface="Arial"/>
              </a:rPr>
              <a:t>Roman Empire</a:t>
            </a:r>
          </a:p>
        </p:txBody>
      </p:sp>
      <p:sp>
        <p:nvSpPr>
          <p:cNvPr id="12" name="WordArt 10"/>
          <p:cNvSpPr>
            <a:spLocks noChangeArrowheads="1" noChangeShapeType="1" noTextEdit="1"/>
          </p:cNvSpPr>
          <p:nvPr/>
        </p:nvSpPr>
        <p:spPr bwMode="auto">
          <a:xfrm>
            <a:off x="6553200" y="5181600"/>
            <a:ext cx="838200" cy="228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Arial Black"/>
                <a:ea typeface="Arial Black"/>
                <a:cs typeface="Arial Black"/>
              </a:rPr>
              <a:t>Hebrew</a:t>
            </a:r>
          </a:p>
        </p:txBody>
      </p:sp>
    </p:spTree>
    <p:extLst>
      <p:ext uri="{BB962C8B-B14F-4D97-AF65-F5344CB8AC3E}">
        <p14:creationId xmlns:p14="http://schemas.microsoft.com/office/powerpoint/2010/main" val="1407566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heel(4)">
                                      <p:cBhvr>
                                        <p:cTn id="7" dur="20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wheel(4)">
                                      <p:cBhvr>
                                        <p:cTn id="12" dur="2000"/>
                                        <p:tgtEl>
                                          <p:spTgt spid="378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792050" y="0"/>
            <a:ext cx="7559899" cy="3196991"/>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Times New Roman" panose="02020603050405020304" pitchFamily="18" charset="0"/>
                <a:ea typeface="ＭＳ Ｐゴシック" charset="0"/>
                <a:cs typeface="Times New Roman" panose="02020603050405020304" pitchFamily="18" charset="0"/>
              </a:rPr>
              <a:t>Internal issues can hinder bodily growth.</a:t>
            </a:r>
          </a:p>
        </p:txBody>
      </p:sp>
    </p:spTree>
    <p:extLst>
      <p:ext uri="{BB962C8B-B14F-4D97-AF65-F5344CB8AC3E}">
        <p14:creationId xmlns:p14="http://schemas.microsoft.com/office/powerpoint/2010/main" val="138673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An idea…</a:t>
            </a:r>
          </a:p>
        </p:txBody>
      </p:sp>
      <p:pic>
        <p:nvPicPr>
          <p:cNvPr id="14338" name="Picture 2" descr="Circling the Square - On Becoming an Acts 6 Church">
            <a:extLst>
              <a:ext uri="{FF2B5EF4-FFF2-40B4-BE49-F238E27FC236}">
                <a16:creationId xmlns:a16="http://schemas.microsoft.com/office/drawing/2014/main" id="{71AF6C58-4892-A940-A19B-78B02BB7A93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450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1"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Black on White</a:t>
            </a:r>
          </a:p>
        </p:txBody>
      </p:sp>
      <p:pic>
        <p:nvPicPr>
          <p:cNvPr id="4098" name="Picture 2">
            <a:extLst>
              <a:ext uri="{FF2B5EF4-FFF2-40B4-BE49-F238E27FC236}">
                <a16:creationId xmlns:a16="http://schemas.microsoft.com/office/drawing/2014/main" id="{3071E2CF-86C9-B740-B02C-1486D5CFBEB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
            <a:ext cx="9185679" cy="69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597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70"/>
            <a:ext cx="9144000" cy="2345429"/>
          </a:xfrm>
          <a:effectLst>
            <a:outerShdw blurRad="63500" dist="35921" dir="2700000" algn="ctr" rotWithShape="0">
              <a:schemeClr val="tx2">
                <a:alpha val="74998"/>
              </a:schemeClr>
            </a:outerShdw>
          </a:effectLst>
        </p:spPr>
        <p:txBody>
          <a:bodyPr/>
          <a:lstStyle/>
          <a:p>
            <a:pPr>
              <a:defRPr/>
            </a:pPr>
            <a:r>
              <a:rPr lang="en-US" sz="4000" b="1" dirty="0">
                <a:effectLst>
                  <a:glow rad="127000">
                    <a:schemeClr val="tx1"/>
                  </a:glow>
                </a:effectLst>
                <a:latin typeface="Arial" charset="0"/>
                <a:ea typeface="ＭＳ Ｐゴシック" charset="0"/>
                <a:cs typeface="ＭＳ Ｐゴシック" charset="0"/>
              </a:rPr>
              <a:t>The apostles solved the growth problem by appointing lay leaders (Acts 6:2-7). </a:t>
            </a:r>
          </a:p>
        </p:txBody>
      </p:sp>
      <p:pic>
        <p:nvPicPr>
          <p:cNvPr id="9218" name="Picture 2" descr="Acts 6:3 ESV, Acts 6:5 ESV Illustrated: &quot;Full of Faith and of the Holy  Spirit&quot; — Heartlight® Gallery">
            <a:extLst>
              <a:ext uri="{FF2B5EF4-FFF2-40B4-BE49-F238E27FC236}">
                <a16:creationId xmlns:a16="http://schemas.microsoft.com/office/drawing/2014/main" id="{9CA6E622-F5F9-9C4F-A5A9-DC2D836AFB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374899"/>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122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9"/>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The Word</a:t>
            </a:r>
          </a:p>
        </p:txBody>
      </p:sp>
      <p:pic>
        <p:nvPicPr>
          <p:cNvPr id="11266" name="Picture 2" descr="Image result for What’s the point?">
            <a:extLst>
              <a:ext uri="{FF2B5EF4-FFF2-40B4-BE49-F238E27FC236}">
                <a16:creationId xmlns:a16="http://schemas.microsoft.com/office/drawing/2014/main" id="{89A94C07-2217-614D-A906-9DF981C48F6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820863"/>
            <a:ext cx="9144000" cy="321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704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70"/>
            <a:ext cx="9144000" cy="2345429"/>
          </a:xfrm>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Why men for a food program?</a:t>
            </a:r>
          </a:p>
        </p:txBody>
      </p:sp>
      <p:pic>
        <p:nvPicPr>
          <p:cNvPr id="3" name="Picture 2">
            <a:extLst>
              <a:ext uri="{FF2B5EF4-FFF2-40B4-BE49-F238E27FC236}">
                <a16:creationId xmlns:a16="http://schemas.microsoft.com/office/drawing/2014/main" id="{7B9E2896-3670-0B42-8210-09A80CDB58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374899"/>
            <a:ext cx="9144000" cy="4453631"/>
          </a:xfrm>
          <a:prstGeom prst="rect">
            <a:avLst/>
          </a:prstGeom>
        </p:spPr>
      </p:pic>
    </p:spTree>
    <p:extLst>
      <p:ext uri="{BB962C8B-B14F-4D97-AF65-F5344CB8AC3E}">
        <p14:creationId xmlns:p14="http://schemas.microsoft.com/office/powerpoint/2010/main" val="2450863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71"/>
            <a:ext cx="9144000" cy="1850130"/>
          </a:xfrm>
          <a:effectLst>
            <a:outerShdw blurRad="63500" dist="35921" dir="2700000" algn="ctr" rotWithShape="0">
              <a:schemeClr val="tx2">
                <a:alpha val="74998"/>
              </a:schemeClr>
            </a:outerShdw>
          </a:effectLst>
        </p:spPr>
        <p:txBody>
          <a:bodyPr/>
          <a:lstStyle/>
          <a:p>
            <a:pPr>
              <a:defRPr/>
            </a:pPr>
            <a:r>
              <a:rPr lang="en-US" sz="4000" b="1" dirty="0">
                <a:effectLst>
                  <a:glow rad="127000">
                    <a:schemeClr val="tx1"/>
                  </a:glow>
                </a:effectLst>
                <a:latin typeface="Arial" charset="0"/>
                <a:ea typeface="ＭＳ Ｐゴシック" charset="0"/>
                <a:cs typeface="ＭＳ Ｐゴシック" charset="0"/>
              </a:rPr>
              <a:t>“The Seven” administered the food.</a:t>
            </a:r>
          </a:p>
        </p:txBody>
      </p:sp>
      <p:pic>
        <p:nvPicPr>
          <p:cNvPr id="10242" name="Picture 2" descr="Acts 6 – Stephen is Seized | Bob's boy's Christianity blog">
            <a:extLst>
              <a:ext uri="{FF2B5EF4-FFF2-40B4-BE49-F238E27FC236}">
                <a16:creationId xmlns:a16="http://schemas.microsoft.com/office/drawing/2014/main" id="{58B9E083-F690-324F-A177-33BA25D6E6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879600"/>
            <a:ext cx="7620000" cy="497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922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cts 6 and the Gift of the Holy Spirit (Part 2) - Church of Christ Articles">
            <a:extLst>
              <a:ext uri="{FF2B5EF4-FFF2-40B4-BE49-F238E27FC236}">
                <a16:creationId xmlns:a16="http://schemas.microsoft.com/office/drawing/2014/main" id="{211819E0-D8C5-5143-8DE4-AE64E44475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851" y="349253"/>
            <a:ext cx="8289641" cy="6508747"/>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ctr"/>
          <a:lstStyle/>
          <a:p>
            <a:pPr>
              <a:defRPr/>
            </a:pPr>
            <a:r>
              <a:rPr lang="ru-RU" sz="4000" b="1" dirty="0">
                <a:effectLst>
                  <a:glow rad="127000">
                    <a:schemeClr val="tx1"/>
                  </a:glow>
                </a:effectLst>
                <a:latin typeface="Arial" charset="0"/>
                <a:ea typeface="ＭＳ Ｐゴシック" charset="0"/>
                <a:cs typeface="ＭＳ Ｐゴシック" charset="0"/>
              </a:rPr>
              <a:t>"</a:t>
            </a:r>
            <a:r>
              <a:rPr lang="en-US" sz="4000" b="1" dirty="0">
                <a:effectLst>
                  <a:glow rad="127000">
                    <a:schemeClr val="tx1"/>
                  </a:glow>
                </a:effectLst>
                <a:latin typeface="Arial" charset="0"/>
                <a:ea typeface="ＭＳ Ｐゴシック" charset="0"/>
                <a:cs typeface="ＭＳ Ｐゴシック" charset="0"/>
              </a:rPr>
              <a:t>full of the Spirit</a:t>
            </a:r>
            <a:r>
              <a:rPr lang="ru-RU" sz="4000" b="1" dirty="0">
                <a:effectLst>
                  <a:glow rad="127000">
                    <a:schemeClr val="tx1"/>
                  </a:glow>
                </a:effectLst>
                <a:latin typeface="Arial" charset="0"/>
                <a:ea typeface="ＭＳ Ｐゴシック" charset="0"/>
                <a:cs typeface="ＭＳ Ｐゴシック" charset="0"/>
              </a:rPr>
              <a:t>"</a:t>
            </a:r>
            <a:r>
              <a:rPr lang="en-US" sz="4000" b="1" dirty="0">
                <a:effectLst>
                  <a:glow rad="127000">
                    <a:schemeClr val="tx1"/>
                  </a:glow>
                </a:effectLst>
                <a:latin typeface="Arial" charset="0"/>
                <a:ea typeface="ＭＳ Ｐゴシック" charset="0"/>
                <a:cs typeface="ＭＳ Ｐゴシック" charset="0"/>
              </a:rPr>
              <a:t> (Acts 6:3).</a:t>
            </a:r>
          </a:p>
        </p:txBody>
      </p:sp>
    </p:spTree>
    <p:extLst>
      <p:ext uri="{BB962C8B-B14F-4D97-AF65-F5344CB8AC3E}">
        <p14:creationId xmlns:p14="http://schemas.microsoft.com/office/powerpoint/2010/main" val="18470753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9"/>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The Word and Prayer</a:t>
            </a:r>
          </a:p>
        </p:txBody>
      </p:sp>
      <p:pic>
        <p:nvPicPr>
          <p:cNvPr id="3074" name="Picture 2" descr="9News Nigeria - Nigeria's favourite latest news source">
            <a:extLst>
              <a:ext uri="{FF2B5EF4-FFF2-40B4-BE49-F238E27FC236}">
                <a16:creationId xmlns:a16="http://schemas.microsoft.com/office/drawing/2014/main" id="{9C0FA4F3-D97C-4D44-9EF1-B2F736D682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239184"/>
            <a:ext cx="9158993" cy="51468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51908147-2A0E-F74B-B9DE-2A9CE852F52A}"/>
              </a:ext>
            </a:extLst>
          </p:cNvPr>
          <p:cNvSpPr txBox="1">
            <a:spLocks noChangeArrowheads="1"/>
          </p:cNvSpPr>
          <p:nvPr/>
        </p:nvSpPr>
        <p:spPr bwMode="auto">
          <a:xfrm>
            <a:off x="0" y="1536317"/>
            <a:ext cx="8780929" cy="514686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571500" indent="-571500" algn="l" defTabSz="914400">
              <a:buFont typeface="Arial" panose="020B0604020202020204" pitchFamily="34" charset="0"/>
              <a:buChar char="•"/>
              <a:defRPr/>
            </a:pPr>
            <a:r>
              <a:rPr lang="en-US" sz="3600" b="1" kern="0" dirty="0">
                <a:effectLst>
                  <a:glow rad="127000">
                    <a:schemeClr val="tx1"/>
                  </a:glow>
                </a:effectLst>
                <a:latin typeface="Arial" charset="0"/>
                <a:ea typeface="ＭＳ Ｐゴシック" charset="0"/>
                <a:cs typeface="ＭＳ Ｐゴシック" charset="0"/>
              </a:rPr>
              <a:t>Stephen</a:t>
            </a:r>
          </a:p>
          <a:p>
            <a:pPr marL="571500" indent="-571500" algn="l" defTabSz="914400">
              <a:buFont typeface="Arial" panose="020B0604020202020204" pitchFamily="34" charset="0"/>
              <a:buChar char="•"/>
              <a:defRPr/>
            </a:pPr>
            <a:r>
              <a:rPr lang="en-US" sz="3600" b="1" kern="0" dirty="0">
                <a:effectLst>
                  <a:glow rad="127000">
                    <a:schemeClr val="tx1"/>
                  </a:glow>
                </a:effectLst>
                <a:latin typeface="Arial" charset="0"/>
                <a:ea typeface="ＭＳ Ｐゴシック" charset="0"/>
                <a:cs typeface="ＭＳ Ｐゴシック" charset="0"/>
              </a:rPr>
              <a:t>Philip</a:t>
            </a:r>
          </a:p>
          <a:p>
            <a:pPr marL="571500" indent="-571500" algn="l" defTabSz="914400">
              <a:buFont typeface="Arial" panose="020B0604020202020204" pitchFamily="34" charset="0"/>
              <a:buChar char="•"/>
              <a:defRPr/>
            </a:pPr>
            <a:r>
              <a:rPr lang="en-US" sz="3600" b="1" kern="0" dirty="0">
                <a:effectLst>
                  <a:glow rad="127000">
                    <a:schemeClr val="tx1"/>
                  </a:glow>
                </a:effectLst>
                <a:latin typeface="Arial" charset="0"/>
                <a:ea typeface="ＭＳ Ｐゴシック" charset="0"/>
                <a:cs typeface="ＭＳ Ｐゴシック" charset="0"/>
              </a:rPr>
              <a:t>Procorus</a:t>
            </a:r>
          </a:p>
          <a:p>
            <a:pPr marL="571500" indent="-571500" algn="l" defTabSz="914400">
              <a:buFont typeface="Arial" panose="020B0604020202020204" pitchFamily="34" charset="0"/>
              <a:buChar char="•"/>
              <a:defRPr/>
            </a:pPr>
            <a:r>
              <a:rPr lang="en-US" sz="3600" b="1" kern="0" dirty="0">
                <a:effectLst>
                  <a:glow rad="127000">
                    <a:schemeClr val="tx1"/>
                  </a:glow>
                </a:effectLst>
                <a:latin typeface="Arial" charset="0"/>
                <a:ea typeface="ＭＳ Ｐゴシック" charset="0"/>
                <a:cs typeface="ＭＳ Ｐゴシック" charset="0"/>
              </a:rPr>
              <a:t>Nicanor</a:t>
            </a:r>
          </a:p>
          <a:p>
            <a:pPr marL="571500" indent="-571500" algn="l" defTabSz="914400">
              <a:buFont typeface="Arial" panose="020B0604020202020204" pitchFamily="34" charset="0"/>
              <a:buChar char="•"/>
              <a:defRPr/>
            </a:pPr>
            <a:r>
              <a:rPr lang="en-US" sz="3600" b="1" kern="0" dirty="0">
                <a:effectLst>
                  <a:glow rad="127000">
                    <a:schemeClr val="tx1"/>
                  </a:glow>
                </a:effectLst>
                <a:latin typeface="Arial" charset="0"/>
                <a:ea typeface="ＭＳ Ｐゴシック" charset="0"/>
                <a:cs typeface="ＭＳ Ｐゴシック" charset="0"/>
              </a:rPr>
              <a:t>Timon</a:t>
            </a:r>
          </a:p>
          <a:p>
            <a:pPr marL="571500" indent="-571500" algn="l" defTabSz="914400">
              <a:buFont typeface="Arial" panose="020B0604020202020204" pitchFamily="34" charset="0"/>
              <a:buChar char="•"/>
              <a:defRPr/>
            </a:pPr>
            <a:r>
              <a:rPr lang="en-US" sz="3600" b="1" kern="0" dirty="0">
                <a:effectLst>
                  <a:glow rad="127000">
                    <a:schemeClr val="tx1"/>
                  </a:glow>
                </a:effectLst>
                <a:latin typeface="Arial" charset="0"/>
                <a:ea typeface="ＭＳ Ｐゴシック" charset="0"/>
                <a:cs typeface="ＭＳ Ｐゴシック" charset="0"/>
              </a:rPr>
              <a:t>Parmenas</a:t>
            </a:r>
          </a:p>
          <a:p>
            <a:pPr marL="571500" indent="-571500" algn="l" defTabSz="914400">
              <a:buFont typeface="Arial" panose="020B0604020202020204" pitchFamily="34" charset="0"/>
              <a:buChar char="•"/>
              <a:defRPr/>
            </a:pPr>
            <a:r>
              <a:rPr lang="en-US" sz="3600" b="1" kern="0" dirty="0">
                <a:effectLst>
                  <a:glow rad="127000">
                    <a:schemeClr val="tx1"/>
                  </a:glow>
                </a:effectLst>
                <a:latin typeface="Arial" charset="0"/>
                <a:ea typeface="ＭＳ Ｐゴシック" charset="0"/>
                <a:cs typeface="ＭＳ Ｐゴシック" charset="0"/>
              </a:rPr>
              <a:t>Nicolas from Antioch, a convert to Judaism</a:t>
            </a:r>
          </a:p>
        </p:txBody>
      </p:sp>
    </p:spTree>
    <p:extLst>
      <p:ext uri="{BB962C8B-B14F-4D97-AF65-F5344CB8AC3E}">
        <p14:creationId xmlns:p14="http://schemas.microsoft.com/office/powerpoint/2010/main" val="269133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5"/>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The Result</a:t>
            </a:r>
          </a:p>
        </p:txBody>
      </p:sp>
      <p:pic>
        <p:nvPicPr>
          <p:cNvPr id="8194" name="Picture 2" descr="Acts 6 Inspirational Images">
            <a:extLst>
              <a:ext uri="{FF2B5EF4-FFF2-40B4-BE49-F238E27FC236}">
                <a16:creationId xmlns:a16="http://schemas.microsoft.com/office/drawing/2014/main" id="{7FADB866-14C8-F648-8E69-C85472052F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358" y="953037"/>
            <a:ext cx="7873284" cy="590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23107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uccess Curve Hand - Free image on Pixabay">
            <a:extLst>
              <a:ext uri="{FF2B5EF4-FFF2-40B4-BE49-F238E27FC236}">
                <a16:creationId xmlns:a16="http://schemas.microsoft.com/office/drawing/2014/main" id="{A3E3F94B-A0F1-5E45-8EAB-6B9CB11EAC8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45795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Jerusalem Church Growth</a:t>
            </a:r>
          </a:p>
        </p:txBody>
      </p:sp>
      <p:sp>
        <p:nvSpPr>
          <p:cNvPr id="5" name="Rectangle 2">
            <a:extLst>
              <a:ext uri="{FF2B5EF4-FFF2-40B4-BE49-F238E27FC236}">
                <a16:creationId xmlns:a16="http://schemas.microsoft.com/office/drawing/2014/main" id="{5C0069DC-FE0F-EB48-BC46-B430D1CEBEF2}"/>
              </a:ext>
            </a:extLst>
          </p:cNvPr>
          <p:cNvSpPr txBox="1">
            <a:spLocks noChangeArrowheads="1"/>
          </p:cNvSpPr>
          <p:nvPr/>
        </p:nvSpPr>
        <p:spPr bwMode="auto">
          <a:xfrm>
            <a:off x="0" y="4641810"/>
            <a:ext cx="2729753" cy="1853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glow rad="139700">
                    <a:schemeClr val="accent4">
                      <a:satMod val="175000"/>
                    </a:schemeClr>
                  </a:glow>
                </a:effectLst>
                <a:uLnTx/>
                <a:uFillTx/>
                <a:latin typeface="Arial" charset="0"/>
                <a:ea typeface="ＭＳ Ｐゴシック" charset="0"/>
                <a:cs typeface="ＭＳ Ｐゴシック" charset="0"/>
              </a:rPr>
              <a:t>Pentecost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glow rad="139700">
                    <a:schemeClr val="accent4">
                      <a:satMod val="175000"/>
                    </a:schemeClr>
                  </a:glow>
                </a:effectLst>
                <a:uLnTx/>
                <a:uFillTx/>
                <a:latin typeface="Arial" charset="0"/>
                <a:ea typeface="ＭＳ Ｐゴシック" charset="0"/>
                <a:cs typeface="ＭＳ Ｐゴシック" charset="0"/>
              </a:rPr>
              <a:t>3000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glow rad="139700">
                    <a:schemeClr val="accent4">
                      <a:satMod val="175000"/>
                    </a:schemeClr>
                  </a:glow>
                </a:effectLst>
                <a:uLnTx/>
                <a:uFillTx/>
                <a:latin typeface="Arial" charset="0"/>
                <a:ea typeface="ＭＳ Ｐゴシック" charset="0"/>
                <a:cs typeface="ＭＳ Ｐゴシック" charset="0"/>
              </a:rPr>
              <a:t>Acts 2</a:t>
            </a:r>
          </a:p>
        </p:txBody>
      </p:sp>
      <p:sp>
        <p:nvSpPr>
          <p:cNvPr id="6" name="Rectangle 2">
            <a:extLst>
              <a:ext uri="{FF2B5EF4-FFF2-40B4-BE49-F238E27FC236}">
                <a16:creationId xmlns:a16="http://schemas.microsoft.com/office/drawing/2014/main" id="{DB09CC8E-10D4-7345-8E09-CF1F8818F7A6}"/>
              </a:ext>
            </a:extLst>
          </p:cNvPr>
          <p:cNvSpPr txBox="1">
            <a:spLocks noChangeArrowheads="1"/>
          </p:cNvSpPr>
          <p:nvPr/>
        </p:nvSpPr>
        <p:spPr bwMode="auto">
          <a:xfrm>
            <a:off x="1869141" y="3519086"/>
            <a:ext cx="3119718" cy="1853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glow rad="139700">
                    <a:schemeClr val="accent4">
                      <a:satMod val="175000"/>
                    </a:schemeClr>
                  </a:glow>
                </a:effectLst>
                <a:uLnTx/>
                <a:uFillTx/>
                <a:latin typeface="Arial" charset="0"/>
                <a:ea typeface="ＭＳ Ｐゴシック" charset="0"/>
                <a:cs typeface="ＭＳ Ｐゴシック" charset="0"/>
              </a:rPr>
              <a:t>Persecution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glow rad="139700">
                    <a:schemeClr val="accent4">
                      <a:satMod val="175000"/>
                    </a:schemeClr>
                  </a:glow>
                </a:effectLst>
                <a:uLnTx/>
                <a:uFillTx/>
                <a:latin typeface="Arial" charset="0"/>
                <a:ea typeface="ＭＳ Ｐゴシック" charset="0"/>
                <a:cs typeface="ＭＳ Ｐゴシック" charset="0"/>
              </a:rPr>
              <a:t>5000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glow rad="139700">
                    <a:schemeClr val="accent4">
                      <a:satMod val="175000"/>
                    </a:schemeClr>
                  </a:glow>
                </a:effectLst>
                <a:uLnTx/>
                <a:uFillTx/>
                <a:latin typeface="Arial" charset="0"/>
                <a:ea typeface="ＭＳ Ｐゴシック" charset="0"/>
                <a:cs typeface="ＭＳ Ｐゴシック" charset="0"/>
              </a:rPr>
              <a:t>Acts 4:4</a:t>
            </a:r>
          </a:p>
        </p:txBody>
      </p:sp>
      <p:sp>
        <p:nvSpPr>
          <p:cNvPr id="7" name="Rectangle 2">
            <a:extLst>
              <a:ext uri="{FF2B5EF4-FFF2-40B4-BE49-F238E27FC236}">
                <a16:creationId xmlns:a16="http://schemas.microsoft.com/office/drawing/2014/main" id="{2619B122-37B2-AB4C-93CF-D8E1E28B6DD6}"/>
              </a:ext>
            </a:extLst>
          </p:cNvPr>
          <p:cNvSpPr txBox="1">
            <a:spLocks noChangeArrowheads="1"/>
          </p:cNvSpPr>
          <p:nvPr/>
        </p:nvSpPr>
        <p:spPr bwMode="auto">
          <a:xfrm>
            <a:off x="6205818" y="1665966"/>
            <a:ext cx="3119718" cy="1853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00"/>
                </a:solidFill>
                <a:effectLst>
                  <a:glow rad="139700">
                    <a:schemeClr val="accent4">
                      <a:satMod val="175000"/>
                    </a:schemeClr>
                  </a:glow>
                </a:effectLst>
                <a:uLnTx/>
                <a:uFillTx/>
                <a:latin typeface="Arial" charset="0"/>
                <a:ea typeface="ＭＳ Ｐゴシック" charset="0"/>
                <a:cs typeface="ＭＳ Ｐゴシック" charset="0"/>
              </a:rPr>
              <a:t>Priests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00"/>
                </a:solidFill>
                <a:effectLst>
                  <a:glow rad="139700">
                    <a:schemeClr val="accent4">
                      <a:satMod val="175000"/>
                    </a:schemeClr>
                  </a:glow>
                </a:effectLst>
                <a:uLnTx/>
                <a:uFillTx/>
                <a:latin typeface="Arial" charset="0"/>
                <a:ea typeface="ＭＳ Ｐゴシック" charset="0"/>
                <a:cs typeface="ＭＳ Ｐゴシック" charset="0"/>
              </a:rPr>
              <a:t>Rapidly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00"/>
                </a:solidFill>
                <a:effectLst>
                  <a:glow rad="139700">
                    <a:schemeClr val="accent4">
                      <a:satMod val="175000"/>
                    </a:schemeClr>
                  </a:glow>
                </a:effectLst>
                <a:uLnTx/>
                <a:uFillTx/>
                <a:latin typeface="Arial" charset="0"/>
                <a:ea typeface="ＭＳ Ｐゴシック" charset="0"/>
                <a:cs typeface="ＭＳ Ｐゴシック" charset="0"/>
              </a:rPr>
              <a:t>Acts 6:7</a:t>
            </a:r>
          </a:p>
        </p:txBody>
      </p:sp>
      <p:sp>
        <p:nvSpPr>
          <p:cNvPr id="8" name="Rectangle 2">
            <a:extLst>
              <a:ext uri="{FF2B5EF4-FFF2-40B4-BE49-F238E27FC236}">
                <a16:creationId xmlns:a16="http://schemas.microsoft.com/office/drawing/2014/main" id="{A067C78B-9F8A-F24B-88AE-C9427D5D2540}"/>
              </a:ext>
            </a:extLst>
          </p:cNvPr>
          <p:cNvSpPr txBox="1">
            <a:spLocks noChangeArrowheads="1"/>
          </p:cNvSpPr>
          <p:nvPr/>
        </p:nvSpPr>
        <p:spPr bwMode="auto">
          <a:xfrm>
            <a:off x="3946712" y="2788690"/>
            <a:ext cx="3119718" cy="1853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glow rad="139700">
                    <a:schemeClr val="accent4">
                      <a:satMod val="175000"/>
                    </a:schemeClr>
                  </a:glow>
                </a:effectLst>
                <a:uLnTx/>
                <a:uFillTx/>
                <a:latin typeface="Arial" charset="0"/>
                <a:ea typeface="ＭＳ Ｐゴシック" charset="0"/>
                <a:cs typeface="ＭＳ Ｐゴシック" charset="0"/>
              </a:rPr>
              <a:t>Disciples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glow rad="139700">
                    <a:schemeClr val="accent4">
                      <a:satMod val="175000"/>
                    </a:schemeClr>
                  </a:glow>
                </a:effectLst>
                <a:uLnTx/>
                <a:uFillTx/>
                <a:latin typeface="Arial" charset="0"/>
                <a:ea typeface="ＭＳ Ｐゴシック" charset="0"/>
                <a:cs typeface="ＭＳ Ｐゴシック" charset="0"/>
              </a:rPr>
              <a:t>Increasing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glow rad="139700">
                    <a:schemeClr val="accent4">
                      <a:satMod val="175000"/>
                    </a:schemeClr>
                  </a:glow>
                </a:effectLst>
                <a:uLnTx/>
                <a:uFillTx/>
                <a:latin typeface="Arial" charset="0"/>
                <a:ea typeface="ＭＳ Ｐゴシック" charset="0"/>
                <a:cs typeface="ＭＳ Ｐゴシック" charset="0"/>
              </a:rPr>
              <a:t>Acts 6:1</a:t>
            </a:r>
          </a:p>
        </p:txBody>
      </p:sp>
    </p:spTree>
    <p:extLst>
      <p:ext uri="{BB962C8B-B14F-4D97-AF65-F5344CB8AC3E}">
        <p14:creationId xmlns:p14="http://schemas.microsoft.com/office/powerpoint/2010/main" val="159206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09A326-CE24-FA4A-9A9E-01DA92EBECEF}"/>
              </a:ext>
            </a:extLst>
          </p:cNvPr>
          <p:cNvGrpSpPr/>
          <p:nvPr/>
        </p:nvGrpSpPr>
        <p:grpSpPr>
          <a:xfrm>
            <a:off x="0" y="-1"/>
            <a:ext cx="4572000" cy="6848451"/>
            <a:chOff x="0" y="-1"/>
            <a:chExt cx="4572000" cy="6848451"/>
          </a:xfrm>
        </p:grpSpPr>
        <p:pic>
          <p:nvPicPr>
            <p:cNvPr id="11" name="Picture 2" descr="Mitral valve disease - CPR, ACLS, PALS Certification in Manhattan, NY -  CPR123">
              <a:extLst>
                <a:ext uri="{FF2B5EF4-FFF2-40B4-BE49-F238E27FC236}">
                  <a16:creationId xmlns:a16="http://schemas.microsoft.com/office/drawing/2014/main" id="{4364E3CA-1674-CC4C-BF1E-B96E6B52A76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192" y="-1"/>
              <a:ext cx="4279392" cy="68484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76BF1A93-FF9F-8349-BE96-736836193404}"/>
                </a:ext>
              </a:extLst>
            </p:cNvPr>
            <p:cNvSpPr txBox="1">
              <a:spLocks noChangeArrowheads="1"/>
            </p:cNvSpPr>
            <p:nvPr/>
          </p:nvSpPr>
          <p:spPr bwMode="auto">
            <a:xfrm>
              <a:off x="0" y="5427980"/>
              <a:ext cx="3889248" cy="1080120"/>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kern="0" dirty="0">
                  <a:solidFill>
                    <a:schemeClr val="tx2"/>
                  </a:solidFill>
                  <a:effectLst>
                    <a:glow rad="127000">
                      <a:schemeClr val="bg1"/>
                    </a:glow>
                  </a:effectLst>
                  <a:latin typeface="Arial" charset="0"/>
                  <a:ea typeface="ＭＳ Ｐゴシック" charset="0"/>
                  <a:cs typeface="ＭＳ Ｐゴシック" charset="0"/>
                </a:rPr>
                <a:t>Normal Heart</a:t>
              </a:r>
            </a:p>
          </p:txBody>
        </p:sp>
        <p:sp>
          <p:nvSpPr>
            <p:cNvPr id="6" name="Rectangle 2">
              <a:extLst>
                <a:ext uri="{FF2B5EF4-FFF2-40B4-BE49-F238E27FC236}">
                  <a16:creationId xmlns:a16="http://schemas.microsoft.com/office/drawing/2014/main" id="{0AEE5FD1-F78D-2341-ABB3-4CB56FD6A5F8}"/>
                </a:ext>
              </a:extLst>
            </p:cNvPr>
            <p:cNvSpPr txBox="1">
              <a:spLocks noChangeArrowheads="1"/>
            </p:cNvSpPr>
            <p:nvPr/>
          </p:nvSpPr>
          <p:spPr bwMode="auto">
            <a:xfrm>
              <a:off x="2353056" y="698358"/>
              <a:ext cx="2011680" cy="467105"/>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kern="0" dirty="0">
                  <a:solidFill>
                    <a:schemeClr val="tx2"/>
                  </a:solidFill>
                  <a:effectLst>
                    <a:glow rad="127000">
                      <a:schemeClr val="bg1"/>
                    </a:glow>
                  </a:effectLst>
                  <a:latin typeface="Arial" charset="0"/>
                  <a:ea typeface="ＭＳ Ｐゴシック" charset="0"/>
                  <a:cs typeface="ＭＳ Ｐゴシック" charset="0"/>
                </a:rPr>
                <a:t>Left Atrium</a:t>
              </a:r>
            </a:p>
          </p:txBody>
        </p:sp>
        <p:sp>
          <p:nvSpPr>
            <p:cNvPr id="7" name="Rectangle 2">
              <a:extLst>
                <a:ext uri="{FF2B5EF4-FFF2-40B4-BE49-F238E27FC236}">
                  <a16:creationId xmlns:a16="http://schemas.microsoft.com/office/drawing/2014/main" id="{B6E33FE6-4FEF-F147-AEE7-7FD70221BA32}"/>
                </a:ext>
              </a:extLst>
            </p:cNvPr>
            <p:cNvSpPr txBox="1">
              <a:spLocks noChangeArrowheads="1"/>
            </p:cNvSpPr>
            <p:nvPr/>
          </p:nvSpPr>
          <p:spPr bwMode="auto">
            <a:xfrm>
              <a:off x="3425952" y="1476162"/>
              <a:ext cx="1146048" cy="775319"/>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kern="0" dirty="0">
                  <a:solidFill>
                    <a:schemeClr val="tx2"/>
                  </a:solidFill>
                  <a:effectLst>
                    <a:glow rad="127000">
                      <a:schemeClr val="bg1"/>
                    </a:glow>
                  </a:effectLst>
                  <a:latin typeface="Arial" charset="0"/>
                  <a:ea typeface="ＭＳ Ｐゴシック" charset="0"/>
                  <a:cs typeface="ＭＳ Ｐゴシック" charset="0"/>
                </a:rPr>
                <a:t>Mitral Valve</a:t>
              </a:r>
            </a:p>
          </p:txBody>
        </p:sp>
      </p:grpSp>
      <p:grpSp>
        <p:nvGrpSpPr>
          <p:cNvPr id="3" name="Group 2">
            <a:extLst>
              <a:ext uri="{FF2B5EF4-FFF2-40B4-BE49-F238E27FC236}">
                <a16:creationId xmlns:a16="http://schemas.microsoft.com/office/drawing/2014/main" id="{FE1A8B2B-532E-CD4F-8BFD-685E8024C522}"/>
              </a:ext>
            </a:extLst>
          </p:cNvPr>
          <p:cNvGrpSpPr/>
          <p:nvPr/>
        </p:nvGrpSpPr>
        <p:grpSpPr>
          <a:xfrm>
            <a:off x="4364736" y="-1"/>
            <a:ext cx="4864607" cy="6848451"/>
            <a:chOff x="4364736" y="-1"/>
            <a:chExt cx="4864607" cy="6848451"/>
          </a:xfrm>
        </p:grpSpPr>
        <p:pic>
          <p:nvPicPr>
            <p:cNvPr id="1026" name="Picture 2" descr="Mitral valve disease - CPR, ACLS, PALS Certification in Manhattan, NY -  CPR123">
              <a:extLst>
                <a:ext uri="{FF2B5EF4-FFF2-40B4-BE49-F238E27FC236}">
                  <a16:creationId xmlns:a16="http://schemas.microsoft.com/office/drawing/2014/main" id="{5744F8BD-1BB9-2E42-B472-D35978B2337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64736" y="-1"/>
              <a:ext cx="4693920" cy="68484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9D13132B-D8C6-B84E-8ED2-C93576A15B7F}"/>
                </a:ext>
              </a:extLst>
            </p:cNvPr>
            <p:cNvSpPr txBox="1">
              <a:spLocks noChangeArrowheads="1"/>
            </p:cNvSpPr>
            <p:nvPr/>
          </p:nvSpPr>
          <p:spPr bwMode="auto">
            <a:xfrm>
              <a:off x="4474464" y="5427980"/>
              <a:ext cx="3889248" cy="1080120"/>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kern="0" dirty="0">
                  <a:solidFill>
                    <a:schemeClr val="tx2"/>
                  </a:solidFill>
                  <a:effectLst>
                    <a:glow rad="127000">
                      <a:schemeClr val="bg1"/>
                    </a:glow>
                  </a:effectLst>
                  <a:latin typeface="Arial" charset="0"/>
                  <a:ea typeface="ＭＳ Ｐゴシック" charset="0"/>
                  <a:cs typeface="ＭＳ Ｐゴシック" charset="0"/>
                </a:rPr>
                <a:t>Heart Needing a Valve Job</a:t>
              </a:r>
            </a:p>
          </p:txBody>
        </p:sp>
        <p:sp>
          <p:nvSpPr>
            <p:cNvPr id="8" name="Rectangle 2">
              <a:extLst>
                <a:ext uri="{FF2B5EF4-FFF2-40B4-BE49-F238E27FC236}">
                  <a16:creationId xmlns:a16="http://schemas.microsoft.com/office/drawing/2014/main" id="{D64C8070-4697-D346-BB66-90B69357E106}"/>
                </a:ext>
              </a:extLst>
            </p:cNvPr>
            <p:cNvSpPr txBox="1">
              <a:spLocks noChangeArrowheads="1"/>
            </p:cNvSpPr>
            <p:nvPr/>
          </p:nvSpPr>
          <p:spPr bwMode="auto">
            <a:xfrm>
              <a:off x="6297167" y="42019"/>
              <a:ext cx="2932176" cy="943106"/>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kern="0" dirty="0">
                  <a:solidFill>
                    <a:schemeClr val="tx2"/>
                  </a:solidFill>
                  <a:effectLst>
                    <a:glow rad="127000">
                      <a:schemeClr val="bg1"/>
                    </a:glow>
                  </a:effectLst>
                  <a:latin typeface="Arial" charset="0"/>
                  <a:ea typeface="ＭＳ Ｐゴシック" charset="0"/>
                  <a:cs typeface="ＭＳ Ｐゴシック" charset="0"/>
                </a:rPr>
                <a:t>Blood Leaks Back into Left Atrium</a:t>
              </a:r>
            </a:p>
          </p:txBody>
        </p:sp>
        <p:sp>
          <p:nvSpPr>
            <p:cNvPr id="10" name="Rectangle 2">
              <a:extLst>
                <a:ext uri="{FF2B5EF4-FFF2-40B4-BE49-F238E27FC236}">
                  <a16:creationId xmlns:a16="http://schemas.microsoft.com/office/drawing/2014/main" id="{D9CB245F-B1FE-5346-A8BC-31173DD77172}"/>
                </a:ext>
              </a:extLst>
            </p:cNvPr>
            <p:cNvSpPr txBox="1">
              <a:spLocks noChangeArrowheads="1"/>
            </p:cNvSpPr>
            <p:nvPr/>
          </p:nvSpPr>
          <p:spPr bwMode="auto">
            <a:xfrm>
              <a:off x="7583424" y="1037250"/>
              <a:ext cx="1560576" cy="1388958"/>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kern="0" dirty="0">
                  <a:solidFill>
                    <a:schemeClr val="tx2"/>
                  </a:solidFill>
                  <a:effectLst>
                    <a:glow rad="127000">
                      <a:schemeClr val="bg1"/>
                    </a:glow>
                  </a:effectLst>
                  <a:latin typeface="Arial" charset="0"/>
                  <a:ea typeface="ＭＳ Ｐゴシック" charset="0"/>
                  <a:cs typeface="ＭＳ Ｐゴシック" charset="0"/>
                </a:rPr>
                <a:t>Mitral Valve Prolapse</a:t>
              </a:r>
            </a:p>
          </p:txBody>
        </p:sp>
      </p:grpSp>
      <p:sp>
        <p:nvSpPr>
          <p:cNvPr id="900098" name="Rectangle 2"/>
          <p:cNvSpPr>
            <a:spLocks noGrp="1" noChangeArrowheads="1"/>
          </p:cNvSpPr>
          <p:nvPr>
            <p:ph type="ctrTitle"/>
          </p:nvPr>
        </p:nvSpPr>
        <p:spPr>
          <a:xfrm>
            <a:off x="85344" y="-94996"/>
            <a:ext cx="9143999" cy="1080120"/>
          </a:xfrm>
          <a:effectLst/>
        </p:spPr>
        <p:txBody>
          <a:bodyPr/>
          <a:lstStyle/>
          <a:p>
            <a:pPr algn="l">
              <a:defRPr/>
            </a:pPr>
            <a:r>
              <a:rPr lang="en-US" sz="4000" b="1" dirty="0">
                <a:solidFill>
                  <a:schemeClr val="tx2"/>
                </a:solidFill>
                <a:effectLst>
                  <a:glow rad="127000">
                    <a:schemeClr val="bg1"/>
                  </a:glow>
                </a:effectLst>
                <a:latin typeface="Arial" charset="0"/>
                <a:ea typeface="ＭＳ Ｐゴシック" charset="0"/>
                <a:cs typeface="ＭＳ Ｐゴシック" charset="0"/>
              </a:rPr>
              <a:t>Mitral Valve Prolapse</a:t>
            </a:r>
          </a:p>
        </p:txBody>
      </p:sp>
    </p:spTree>
    <p:extLst>
      <p:ext uri="{BB962C8B-B14F-4D97-AF65-F5344CB8AC3E}">
        <p14:creationId xmlns:p14="http://schemas.microsoft.com/office/powerpoint/2010/main" val="1907596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6"/>
          <p:cNvSpPr>
            <a:spLocks noChangeArrowheads="1"/>
          </p:cNvSpPr>
          <p:nvPr/>
        </p:nvSpPr>
        <p:spPr bwMode="auto">
          <a:xfrm>
            <a:off x="0" y="0"/>
            <a:ext cx="9144000" cy="6858000"/>
          </a:xfrm>
          <a:prstGeom prst="rect">
            <a:avLst/>
          </a:prstGeom>
          <a:solidFill>
            <a:srgbClr val="E5DFB3">
              <a:alpha val="50195"/>
            </a:srgbClr>
          </a:solidFill>
          <a:ln w="9525">
            <a:solidFill>
              <a:schemeClr val="tx1"/>
            </a:solidFill>
            <a:miter lim="800000"/>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19459" name="Text Box 3"/>
          <p:cNvSpPr txBox="1">
            <a:spLocks noChangeArrowheads="1"/>
          </p:cNvSpPr>
          <p:nvPr/>
        </p:nvSpPr>
        <p:spPr bwMode="auto">
          <a:xfrm>
            <a:off x="685800" y="1371604"/>
            <a:ext cx="2895600" cy="525160"/>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Arial" charset="0"/>
                <a:ea typeface="ＭＳ Ｐゴシック" charset="0"/>
                <a:cs typeface="Times New Roman"/>
              </a:rPr>
              <a:t>Key Verse:  1:8</a:t>
            </a:r>
          </a:p>
        </p:txBody>
      </p:sp>
      <p:sp>
        <p:nvSpPr>
          <p:cNvPr id="19460" name="Text Box 4"/>
          <p:cNvSpPr txBox="1">
            <a:spLocks noChangeArrowheads="1"/>
          </p:cNvSpPr>
          <p:nvPr/>
        </p:nvSpPr>
        <p:spPr bwMode="auto">
          <a:xfrm>
            <a:off x="685800" y="2133618"/>
            <a:ext cx="2819400" cy="4143375"/>
          </a:xfrm>
          <a:prstGeom prst="rect">
            <a:avLst/>
          </a:prstGeom>
          <a:noFill/>
          <a:ln>
            <a:noFill/>
          </a:ln>
          <a:effectLst>
            <a:outerShdw dist="35921" dir="2700000" algn="ctr" rotWithShape="0">
              <a:schemeClr val="bg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34" tIns="45667" rIns="91334" bIns="45667">
            <a:spAutoFit/>
          </a:bodyPr>
          <a:lstStyle>
            <a:lvl1pPr marL="574675" indent="-574675"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sz="2800" b="1" i="0" u="none" strike="noStrike" kern="1200" cap="none" spc="0" normalizeH="0" baseline="0" noProof="0">
                <a:ln>
                  <a:noFill/>
                </a:ln>
                <a:solidFill>
                  <a:srgbClr val="003300"/>
                </a:solidFill>
                <a:effectLst/>
                <a:uLnTx/>
                <a:uFillTx/>
                <a:latin typeface="Arial" charset="0"/>
                <a:ea typeface="ＭＳ Ｐゴシック" charset="0"/>
                <a:cs typeface="Times New Roman" charset="0"/>
              </a:rPr>
              <a:t>2:</a:t>
            </a:r>
            <a:r>
              <a:rPr kumimoji="0" lang="en-US" altLang="zh-CN" sz="2800" b="1" i="0" u="none" strike="noStrike" kern="1200" cap="none" spc="0" normalizeH="0" baseline="0" noProof="0">
                <a:ln>
                  <a:noFill/>
                </a:ln>
                <a:solidFill>
                  <a:srgbClr val="003300"/>
                </a:solidFill>
                <a:effectLst/>
                <a:uLnTx/>
                <a:uFillTx/>
                <a:latin typeface="Arial" charset="0"/>
                <a:ea typeface="ＭＳ Ｐゴシック" charset="0"/>
                <a:cs typeface="Arial" charset="0"/>
              </a:rPr>
              <a:t>47b</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a:ln>
                  <a:noFill/>
                </a:ln>
                <a:solidFill>
                  <a:srgbClr val="003300"/>
                </a:solidFill>
                <a:effectLst/>
                <a:uLnTx/>
                <a:uFillTx/>
                <a:latin typeface="Arial" charset="0"/>
                <a:ea typeface="ＭＳ Ｐゴシック" charset="0"/>
                <a:cs typeface="Arial" charset="0"/>
              </a:rPr>
              <a:t>6:7</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a:ln>
                  <a:noFill/>
                </a:ln>
                <a:solidFill>
                  <a:srgbClr val="003300"/>
                </a:solidFill>
                <a:effectLst/>
                <a:uLnTx/>
                <a:uFillTx/>
                <a:latin typeface="Arial" charset="0"/>
                <a:ea typeface="ＭＳ Ｐゴシック" charset="0"/>
                <a:cs typeface="Arial" charset="0"/>
              </a:rPr>
              <a:t>8:40</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a:ln>
                  <a:noFill/>
                </a:ln>
                <a:solidFill>
                  <a:srgbClr val="003300"/>
                </a:solidFill>
                <a:effectLst/>
                <a:uLnTx/>
                <a:uFillTx/>
                <a:latin typeface="Arial" charset="0"/>
                <a:ea typeface="ＭＳ Ｐゴシック" charset="0"/>
                <a:cs typeface="Arial" charset="0"/>
              </a:rPr>
              <a:t>9:31</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a:ln>
                  <a:noFill/>
                </a:ln>
                <a:solidFill>
                  <a:srgbClr val="003300"/>
                </a:solidFill>
                <a:effectLst/>
                <a:uLnTx/>
                <a:uFillTx/>
                <a:latin typeface="Arial" charset="0"/>
                <a:ea typeface="ＭＳ Ｐゴシック" charset="0"/>
                <a:cs typeface="Arial" charset="0"/>
              </a:rPr>
              <a:t>12:24</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a:ln>
                  <a:noFill/>
                </a:ln>
                <a:solidFill>
                  <a:srgbClr val="003300"/>
                </a:solidFill>
                <a:effectLst/>
                <a:uLnTx/>
                <a:uFillTx/>
                <a:latin typeface="Arial" charset="0"/>
                <a:ea typeface="ＭＳ Ｐゴシック" charset="0"/>
                <a:cs typeface="Arial" charset="0"/>
              </a:rPr>
              <a:t>16:5</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a:ln>
                  <a:noFill/>
                </a:ln>
                <a:solidFill>
                  <a:srgbClr val="003300"/>
                </a:solidFill>
                <a:effectLst/>
                <a:uLnTx/>
                <a:uFillTx/>
                <a:latin typeface="Arial" charset="0"/>
                <a:ea typeface="ＭＳ Ｐゴシック" charset="0"/>
                <a:cs typeface="Arial" charset="0"/>
              </a:rPr>
              <a:t>19:20</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a:ln>
                  <a:noFill/>
                </a:ln>
                <a:solidFill>
                  <a:srgbClr val="003300"/>
                </a:solidFill>
                <a:effectLst/>
                <a:uLnTx/>
                <a:uFillTx/>
                <a:latin typeface="Arial" charset="0"/>
                <a:ea typeface="ＭＳ Ｐゴシック" charset="0"/>
                <a:cs typeface="Arial" charset="0"/>
              </a:rPr>
              <a:t>28:30-31</a:t>
            </a:r>
            <a:endParaRPr kumimoji="0" lang="en-US" sz="28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pic>
        <p:nvPicPr>
          <p:cNvPr id="1946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600206"/>
            <a:ext cx="2971800" cy="4619625"/>
          </a:xfrm>
          <a:prstGeom prst="rect">
            <a:avLst/>
          </a:prstGeom>
          <a:noFill/>
          <a:ln w="12700">
            <a:solidFill>
              <a:schemeClr val="tx1"/>
            </a:solidFill>
            <a:miter lim="800000"/>
            <a:headEnd/>
            <a:tailEnd/>
          </a:ln>
          <a:effectLst>
            <a:outerShdw dist="107763" dir="2700000" algn="ctr" rotWithShape="0">
              <a:schemeClr val="tx1"/>
            </a:outerShdw>
          </a:effectLst>
          <a:extLst>
            <a:ext uri="{909E8E84-426E-40dd-AFC4-6F175D3DCCD1}">
              <a14:hiddenFill xmlns="" xmlns:a14="http://schemas.microsoft.com/office/drawing/2010/main">
                <a:solidFill>
                  <a:srgbClr val="FFFFFF"/>
                </a:solidFill>
              </a14:hiddenFill>
            </a:ext>
          </a:extLst>
        </p:spPr>
      </p:pic>
      <p:grpSp>
        <p:nvGrpSpPr>
          <p:cNvPr id="2" name="Group 38"/>
          <p:cNvGrpSpPr>
            <a:grpSpLocks/>
          </p:cNvGrpSpPr>
          <p:nvPr/>
        </p:nvGrpSpPr>
        <p:grpSpPr bwMode="auto">
          <a:xfrm>
            <a:off x="2743200" y="3352800"/>
            <a:ext cx="3733800" cy="1752600"/>
            <a:chOff x="1728" y="2112"/>
            <a:chExt cx="2352" cy="1104"/>
          </a:xfrm>
        </p:grpSpPr>
        <p:sp>
          <p:nvSpPr>
            <p:cNvPr id="262174" name="Text Box 39"/>
            <p:cNvSpPr txBox="1">
              <a:spLocks noChangeArrowheads="1"/>
            </p:cNvSpPr>
            <p:nvPr/>
          </p:nvSpPr>
          <p:spPr bwMode="auto">
            <a:xfrm>
              <a:off x="1728" y="2112"/>
              <a:ext cx="720" cy="233"/>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Narrow" charset="0"/>
                  <a:ea typeface="ＭＳ Ｐゴシック" charset="0"/>
                  <a:cs typeface="Times New Roman" charset="0"/>
                </a:rPr>
                <a:t>1:1–6:7</a:t>
              </a:r>
            </a:p>
          </p:txBody>
        </p:sp>
        <p:sp>
          <p:nvSpPr>
            <p:cNvPr id="262175" name="Line 40"/>
            <p:cNvSpPr>
              <a:spLocks noChangeShapeType="1"/>
            </p:cNvSpPr>
            <p:nvPr/>
          </p:nvSpPr>
          <p:spPr bwMode="auto">
            <a:xfrm>
              <a:off x="2448" y="2208"/>
              <a:ext cx="1440" cy="768"/>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262176" name="Oval 41"/>
            <p:cNvSpPr>
              <a:spLocks noChangeArrowheads="1"/>
            </p:cNvSpPr>
            <p:nvPr/>
          </p:nvSpPr>
          <p:spPr bwMode="auto">
            <a:xfrm>
              <a:off x="3792" y="2928"/>
              <a:ext cx="288" cy="288"/>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grpSp>
        <p:nvGrpSpPr>
          <p:cNvPr id="3" name="Group 42"/>
          <p:cNvGrpSpPr>
            <a:grpSpLocks/>
          </p:cNvGrpSpPr>
          <p:nvPr/>
        </p:nvGrpSpPr>
        <p:grpSpPr bwMode="auto">
          <a:xfrm>
            <a:off x="2743200" y="3352800"/>
            <a:ext cx="4267200" cy="2514600"/>
            <a:chOff x="1728" y="2112"/>
            <a:chExt cx="2688" cy="1584"/>
          </a:xfrm>
        </p:grpSpPr>
        <p:sp>
          <p:nvSpPr>
            <p:cNvPr id="262171" name="Text Box 43"/>
            <p:cNvSpPr txBox="1">
              <a:spLocks noChangeArrowheads="1"/>
            </p:cNvSpPr>
            <p:nvPr/>
          </p:nvSpPr>
          <p:spPr bwMode="auto">
            <a:xfrm>
              <a:off x="1728" y="2592"/>
              <a:ext cx="768" cy="233"/>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Narrow" charset="0"/>
                  <a:ea typeface="ＭＳ Ｐゴシック" charset="0"/>
                  <a:cs typeface="Times New Roman" charset="0"/>
                </a:rPr>
                <a:t>6:8–8:40</a:t>
              </a:r>
            </a:p>
          </p:txBody>
        </p:sp>
        <p:sp>
          <p:nvSpPr>
            <p:cNvPr id="262172" name="Line 44"/>
            <p:cNvSpPr>
              <a:spLocks noChangeShapeType="1"/>
            </p:cNvSpPr>
            <p:nvPr/>
          </p:nvSpPr>
          <p:spPr bwMode="auto">
            <a:xfrm>
              <a:off x="2496" y="2736"/>
              <a:ext cx="720" cy="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262173" name="Oval 45"/>
            <p:cNvSpPr>
              <a:spLocks noChangeArrowheads="1"/>
            </p:cNvSpPr>
            <p:nvPr/>
          </p:nvSpPr>
          <p:spPr bwMode="auto">
            <a:xfrm>
              <a:off x="3216" y="2112"/>
              <a:ext cx="1200" cy="1584"/>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grpSp>
        <p:nvGrpSpPr>
          <p:cNvPr id="4" name="Group 60"/>
          <p:cNvGrpSpPr>
            <a:grpSpLocks/>
          </p:cNvGrpSpPr>
          <p:nvPr/>
        </p:nvGrpSpPr>
        <p:grpSpPr bwMode="auto">
          <a:xfrm>
            <a:off x="2667001" y="838200"/>
            <a:ext cx="6324600" cy="5715000"/>
            <a:chOff x="1680" y="528"/>
            <a:chExt cx="3984" cy="3600"/>
          </a:xfrm>
        </p:grpSpPr>
        <p:grpSp>
          <p:nvGrpSpPr>
            <p:cNvPr id="262157" name="Group 61"/>
            <p:cNvGrpSpPr>
              <a:grpSpLocks/>
            </p:cNvGrpSpPr>
            <p:nvPr/>
          </p:nvGrpSpPr>
          <p:grpSpPr bwMode="auto">
            <a:xfrm>
              <a:off x="1680" y="768"/>
              <a:ext cx="3984" cy="3360"/>
              <a:chOff x="1680" y="768"/>
              <a:chExt cx="3984" cy="3360"/>
            </a:xfrm>
          </p:grpSpPr>
          <p:sp>
            <p:nvSpPr>
              <p:cNvPr id="262159" name="Text Box 62"/>
              <p:cNvSpPr txBox="1">
                <a:spLocks noChangeArrowheads="1"/>
              </p:cNvSpPr>
              <p:nvPr/>
            </p:nvSpPr>
            <p:spPr bwMode="auto">
              <a:xfrm>
                <a:off x="1680" y="3072"/>
                <a:ext cx="864" cy="233"/>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Narrow" charset="0"/>
                    <a:ea typeface="ＭＳ Ｐゴシック" charset="0"/>
                    <a:cs typeface="Times New Roman" charset="0"/>
                  </a:rPr>
                  <a:t>Acts 9–28</a:t>
                </a:r>
              </a:p>
            </p:txBody>
          </p:sp>
          <p:sp>
            <p:nvSpPr>
              <p:cNvPr id="262160" name="Line 63"/>
              <p:cNvSpPr>
                <a:spLocks noChangeShapeType="1"/>
              </p:cNvSpPr>
              <p:nvPr/>
            </p:nvSpPr>
            <p:spPr bwMode="auto">
              <a:xfrm>
                <a:off x="2544" y="3216"/>
                <a:ext cx="528" cy="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262161" name="Oval 64"/>
              <p:cNvSpPr>
                <a:spLocks noChangeArrowheads="1"/>
              </p:cNvSpPr>
              <p:nvPr/>
            </p:nvSpPr>
            <p:spPr bwMode="auto">
              <a:xfrm>
                <a:off x="2880" y="912"/>
                <a:ext cx="2688" cy="3072"/>
              </a:xfrm>
              <a:prstGeom prst="ellipse">
                <a:avLst/>
              </a:prstGeom>
              <a:noFill/>
              <a:ln w="28575">
                <a:solidFill>
                  <a:srgbClr val="FF0000"/>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262162" name="Line 65"/>
              <p:cNvSpPr>
                <a:spLocks noChangeShapeType="1"/>
              </p:cNvSpPr>
              <p:nvPr/>
            </p:nvSpPr>
            <p:spPr bwMode="auto">
              <a:xfrm flipH="1" flipV="1">
                <a:off x="2784" y="1968"/>
                <a:ext cx="144"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262163" name="Line 66"/>
              <p:cNvSpPr>
                <a:spLocks noChangeShapeType="1"/>
              </p:cNvSpPr>
              <p:nvPr/>
            </p:nvSpPr>
            <p:spPr bwMode="auto">
              <a:xfrm flipH="1" flipV="1">
                <a:off x="3312" y="1152"/>
                <a:ext cx="48"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262164" name="Line 67"/>
              <p:cNvSpPr>
                <a:spLocks noChangeShapeType="1"/>
              </p:cNvSpPr>
              <p:nvPr/>
            </p:nvSpPr>
            <p:spPr bwMode="auto">
              <a:xfrm flipV="1">
                <a:off x="4272" y="768"/>
                <a:ext cx="0" cy="144"/>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262165" name="Line 68"/>
              <p:cNvSpPr>
                <a:spLocks noChangeShapeType="1"/>
              </p:cNvSpPr>
              <p:nvPr/>
            </p:nvSpPr>
            <p:spPr bwMode="auto">
              <a:xfrm flipV="1">
                <a:off x="5184" y="1248"/>
                <a:ext cx="96" cy="96"/>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262166" name="Line 69"/>
              <p:cNvSpPr>
                <a:spLocks noChangeShapeType="1"/>
              </p:cNvSpPr>
              <p:nvPr/>
            </p:nvSpPr>
            <p:spPr bwMode="auto">
              <a:xfrm flipV="1">
                <a:off x="5520" y="2016"/>
                <a:ext cx="144"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262167" name="Line 70"/>
              <p:cNvSpPr>
                <a:spLocks noChangeShapeType="1"/>
              </p:cNvSpPr>
              <p:nvPr/>
            </p:nvSpPr>
            <p:spPr bwMode="auto">
              <a:xfrm>
                <a:off x="5520" y="2928"/>
                <a:ext cx="96"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262168" name="Line 71"/>
              <p:cNvSpPr>
                <a:spLocks noChangeShapeType="1"/>
              </p:cNvSpPr>
              <p:nvPr/>
            </p:nvSpPr>
            <p:spPr bwMode="auto">
              <a:xfrm>
                <a:off x="5232" y="3504"/>
                <a:ext cx="96"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262169" name="Line 72"/>
              <p:cNvSpPr>
                <a:spLocks noChangeShapeType="1"/>
              </p:cNvSpPr>
              <p:nvPr/>
            </p:nvSpPr>
            <p:spPr bwMode="auto">
              <a:xfrm flipH="1">
                <a:off x="4320" y="3984"/>
                <a:ext cx="0" cy="144"/>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262170" name="Line 73"/>
              <p:cNvSpPr>
                <a:spLocks noChangeShapeType="1"/>
              </p:cNvSpPr>
              <p:nvPr/>
            </p:nvSpPr>
            <p:spPr bwMode="auto">
              <a:xfrm flipH="1">
                <a:off x="3072" y="3456"/>
                <a:ext cx="48"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grpSp>
        <p:sp>
          <p:nvSpPr>
            <p:cNvPr id="262158" name="Text Box 74"/>
            <p:cNvSpPr txBox="1">
              <a:spLocks noChangeArrowheads="1"/>
            </p:cNvSpPr>
            <p:nvPr/>
          </p:nvSpPr>
          <p:spPr bwMode="auto">
            <a:xfrm>
              <a:off x="4512" y="528"/>
              <a:ext cx="960"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End of the Earth</a:t>
              </a:r>
            </a:p>
          </p:txBody>
        </p:sp>
      </p:grpSp>
      <p:sp>
        <p:nvSpPr>
          <p:cNvPr id="31" name="Text Box 3"/>
          <p:cNvSpPr txBox="1">
            <a:spLocks noChangeArrowheads="1"/>
          </p:cNvSpPr>
          <p:nvPr/>
        </p:nvSpPr>
        <p:spPr bwMode="auto">
          <a:xfrm>
            <a:off x="3505200" y="6477003"/>
            <a:ext cx="5638800" cy="307975"/>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Adapted from Stanley D. Toussaint, </a:t>
            </a: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Times New Roman"/>
              </a:rPr>
              <a:t>BKC</a:t>
            </a: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 Jeremy Chew, EAST</a:t>
            </a:r>
          </a:p>
        </p:txBody>
      </p:sp>
      <p:sp>
        <p:nvSpPr>
          <p:cNvPr id="262154" name="Text Box 2"/>
          <p:cNvSpPr txBox="1">
            <a:spLocks noChangeArrowheads="1"/>
          </p:cNvSpPr>
          <p:nvPr/>
        </p:nvSpPr>
        <p:spPr bwMode="auto">
          <a:xfrm>
            <a:off x="8402916" y="57158"/>
            <a:ext cx="697964" cy="461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125</a:t>
            </a:r>
          </a:p>
        </p:txBody>
      </p:sp>
      <p:sp>
        <p:nvSpPr>
          <p:cNvPr id="262155" name="Title 32"/>
          <p:cNvSpPr>
            <a:spLocks noGrp="1"/>
          </p:cNvSpPr>
          <p:nvPr>
            <p:ph type="title" idx="4294967295"/>
          </p:nvPr>
        </p:nvSpPr>
        <p:spPr>
          <a:xfrm>
            <a:off x="838200" y="0"/>
            <a:ext cx="7391400" cy="838200"/>
          </a:xfrm>
          <a:solidFill>
            <a:srgbClr val="000000"/>
          </a:solidFill>
        </p:spPr>
        <p:txBody>
          <a:bodyPr/>
          <a:lstStyle/>
          <a:p>
            <a:r>
              <a:rPr lang="en-US" sz="4800" b="1">
                <a:solidFill>
                  <a:srgbClr val="FFFFFF"/>
                </a:solidFill>
                <a:latin typeface="Arial" charset="0"/>
                <a:cs typeface="Times New Roman" charset="0"/>
              </a:rPr>
              <a:t>Progress Reports</a:t>
            </a:r>
            <a:endParaRPr lang="en-US">
              <a:solidFill>
                <a:srgbClr val="FFFFFF"/>
              </a:solidFill>
              <a:latin typeface="Times New Roman" charset="0"/>
              <a:cs typeface="Times New Roman" charset="0"/>
            </a:endParaRPr>
          </a:p>
        </p:txBody>
      </p:sp>
      <p:pic>
        <p:nvPicPr>
          <p:cNvPr id="262156" name="Picture 34" descr="A+.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1161108">
            <a:off x="139717" y="215901"/>
            <a:ext cx="1489075"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585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heckerboard(across)">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checkerboard(across)">
                                      <p:cBhvr>
                                        <p:cTn id="12" dur="500"/>
                                        <p:tgtEl>
                                          <p:spTgt spid="19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checkerboard(across)">
                                      <p:cBhvr>
                                        <p:cTn id="17" dur="500"/>
                                        <p:tgtEl>
                                          <p:spTgt spid="194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Happy widows</a:t>
            </a:r>
          </a:p>
        </p:txBody>
      </p:sp>
      <p:pic>
        <p:nvPicPr>
          <p:cNvPr id="12290" name="Picture 2" descr="Concerning Widows | Heaven Awaits">
            <a:extLst>
              <a:ext uri="{FF2B5EF4-FFF2-40B4-BE49-F238E27FC236}">
                <a16:creationId xmlns:a16="http://schemas.microsoft.com/office/drawing/2014/main" id="{0F7233E8-5461-424D-B744-6DD7752670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186645"/>
            <a:ext cx="7924800"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9562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ree photo: Problems Solutions Sign Means Difficult Situation And  Complication 3d - 3drendering, Resolution, Tightspot - Free Download -  Jooinn">
            <a:extLst>
              <a:ext uri="{FF2B5EF4-FFF2-40B4-BE49-F238E27FC236}">
                <a16:creationId xmlns:a16="http://schemas.microsoft.com/office/drawing/2014/main" id="{8D936766-B4BF-C945-B101-6F5C5A7DA55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880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2910625" y="1436620"/>
            <a:ext cx="6233375" cy="4165690"/>
          </a:xfrm>
          <a:effectLst/>
        </p:spPr>
        <p:txBody>
          <a:bodyPr/>
          <a:lstStyle/>
          <a:p>
            <a:pPr>
              <a:defRPr/>
            </a:pPr>
            <a:r>
              <a:rPr lang="en-US" sz="5400" b="1" dirty="0">
                <a:solidFill>
                  <a:schemeClr val="tx2"/>
                </a:solidFill>
                <a:effectLst>
                  <a:glow rad="127000">
                    <a:schemeClr val="bg1"/>
                  </a:glow>
                </a:effectLst>
                <a:latin typeface="Arial" charset="0"/>
                <a:ea typeface="ＭＳ Ｐゴシック" charset="0"/>
                <a:cs typeface="ＭＳ Ｐゴシック" charset="0"/>
              </a:rPr>
              <a:t>How should we solve the growth issues we face?</a:t>
            </a:r>
          </a:p>
        </p:txBody>
      </p:sp>
    </p:spTree>
    <p:extLst>
      <p:ext uri="{BB962C8B-B14F-4D97-AF65-F5344CB8AC3E}">
        <p14:creationId xmlns:p14="http://schemas.microsoft.com/office/powerpoint/2010/main" val="8483871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1"/>
            <a:ext cx="9144000" cy="1304364"/>
          </a:xfrm>
          <a:solidFill>
            <a:srgbClr val="7030A0"/>
          </a:solidFill>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Main Idea of Acts 6:1-7</a:t>
            </a:r>
          </a:p>
        </p:txBody>
      </p:sp>
      <p:sp>
        <p:nvSpPr>
          <p:cNvPr id="3" name="Rectangle 2"/>
          <p:cNvSpPr txBox="1">
            <a:spLocks noChangeArrowheads="1"/>
          </p:cNvSpPr>
          <p:nvPr/>
        </p:nvSpPr>
        <p:spPr bwMode="auto">
          <a:xfrm>
            <a:off x="0" y="1573306"/>
            <a:ext cx="9144000" cy="398032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5400" b="1" dirty="0">
                <a:effectLst>
                  <a:glow rad="127000">
                    <a:schemeClr val="tx1"/>
                  </a:glow>
                </a:effectLst>
                <a:latin typeface="Arial" charset="0"/>
                <a:ea typeface="ＭＳ Ｐゴシック" charset="0"/>
                <a:cs typeface="ＭＳ Ｐゴシック" charset="0"/>
              </a:rPr>
              <a:t>The solution to church growth problems is more lay leaders.</a:t>
            </a:r>
          </a:p>
        </p:txBody>
      </p:sp>
    </p:spTree>
    <p:extLst>
      <p:ext uri="{BB962C8B-B14F-4D97-AF65-F5344CB8AC3E}">
        <p14:creationId xmlns:p14="http://schemas.microsoft.com/office/powerpoint/2010/main" val="2971552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God Does Amazing Things">
            <a:extLst>
              <a:ext uri="{FF2B5EF4-FFF2-40B4-BE49-F238E27FC236}">
                <a16:creationId xmlns:a16="http://schemas.microsoft.com/office/drawing/2014/main" id="{55B0412E-BBF5-FB40-9E79-4A86A6D5E1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9299"/>
            <a:ext cx="9144000" cy="1464641"/>
          </a:xfrm>
          <a:solidFill>
            <a:schemeClr val="tx1"/>
          </a:solidFill>
          <a:effectLst>
            <a:outerShdw blurRad="63500" dist="35921" dir="2700000" algn="ctr" rotWithShape="0">
              <a:schemeClr val="tx2">
                <a:alpha val="74998"/>
              </a:schemeClr>
            </a:outerShdw>
          </a:effectLst>
        </p:spPr>
        <p:txBody>
          <a:bodyPr anchor="ctr"/>
          <a:lstStyle/>
          <a:p>
            <a:pPr>
              <a:defRPr/>
            </a:pPr>
            <a:r>
              <a:rPr lang="en-US" sz="4000" b="1" dirty="0">
                <a:effectLst>
                  <a:glow rad="127000">
                    <a:schemeClr val="tx1"/>
                  </a:glow>
                </a:effectLst>
                <a:latin typeface="Arial" charset="0"/>
                <a:ea typeface="ＭＳ Ｐゴシック" charset="0"/>
                <a:cs typeface="ＭＳ Ｐゴシック" charset="0"/>
              </a:rPr>
              <a:t>The worldly solution is to put </a:t>
            </a:r>
            <a:br>
              <a:rPr lang="en-US" sz="4000" b="1" dirty="0">
                <a:effectLst>
                  <a:glow rad="127000">
                    <a:schemeClr val="tx1"/>
                  </a:glow>
                </a:effectLst>
                <a:latin typeface="Arial" charset="0"/>
                <a:ea typeface="ＭＳ Ｐゴシック" charset="0"/>
                <a:cs typeface="ＭＳ Ｐゴシック" charset="0"/>
              </a:rPr>
            </a:br>
            <a:r>
              <a:rPr lang="en-US" sz="4800" b="1" i="1" dirty="0">
                <a:effectLst>
                  <a:glow rad="127000">
                    <a:schemeClr val="tx1"/>
                  </a:glow>
                </a:effectLst>
                <a:latin typeface="Arial" charset="0"/>
                <a:ea typeface="ＭＳ Ｐゴシック" charset="0"/>
                <a:cs typeface="ＭＳ Ｐゴシック" charset="0"/>
              </a:rPr>
              <a:t>more</a:t>
            </a:r>
            <a:r>
              <a:rPr lang="en-US" sz="4800" b="1" dirty="0">
                <a:effectLst>
                  <a:glow rad="127000">
                    <a:schemeClr val="tx1"/>
                  </a:glow>
                </a:effectLst>
                <a:latin typeface="Arial" charset="0"/>
                <a:ea typeface="ＭＳ Ｐゴシック" charset="0"/>
                <a:cs typeface="ＭＳ Ｐゴシック" charset="0"/>
              </a:rPr>
              <a:t> work on </a:t>
            </a:r>
            <a:r>
              <a:rPr lang="en-US" sz="4800" b="1" i="1" dirty="0">
                <a:effectLst>
                  <a:glow rad="127000">
                    <a:schemeClr val="tx1"/>
                  </a:glow>
                </a:effectLst>
                <a:latin typeface="Arial" charset="0"/>
                <a:ea typeface="ＭＳ Ｐゴシック" charset="0"/>
                <a:cs typeface="ＭＳ Ｐゴシック" charset="0"/>
              </a:rPr>
              <a:t>less</a:t>
            </a:r>
            <a:r>
              <a:rPr lang="en-US" sz="4800" b="1" dirty="0">
                <a:effectLst>
                  <a:glow rad="127000">
                    <a:schemeClr val="tx1"/>
                  </a:glow>
                </a:effectLst>
                <a:latin typeface="Arial" charset="0"/>
                <a:ea typeface="ＭＳ Ｐゴシック" charset="0"/>
                <a:cs typeface="ＭＳ Ｐゴシック" charset="0"/>
              </a:rPr>
              <a:t> people.</a:t>
            </a:r>
            <a:endParaRPr lang="en-US" sz="4000" b="1"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68421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What’s the point?">
            <a:extLst>
              <a:ext uri="{FF2B5EF4-FFF2-40B4-BE49-F238E27FC236}">
                <a16:creationId xmlns:a16="http://schemas.microsoft.com/office/drawing/2014/main" id="{A9EFECB5-0F16-8643-9E89-EB58BAD388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3828288" y="415545"/>
            <a:ext cx="5010912" cy="405891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So what do we do about our growth problems?</a:t>
            </a:r>
          </a:p>
        </p:txBody>
      </p:sp>
    </p:spTree>
    <p:extLst>
      <p:ext uri="{BB962C8B-B14F-4D97-AF65-F5344CB8AC3E}">
        <p14:creationId xmlns:p14="http://schemas.microsoft.com/office/powerpoint/2010/main" val="206746141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1"/>
            <a:ext cx="9144000" cy="1304364"/>
          </a:xfrm>
          <a:solidFill>
            <a:srgbClr val="7030A0"/>
          </a:solidFill>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Applying Acts 6:1-7</a:t>
            </a:r>
          </a:p>
        </p:txBody>
      </p:sp>
      <p:sp>
        <p:nvSpPr>
          <p:cNvPr id="3" name="Rectangle 2"/>
          <p:cNvSpPr txBox="1">
            <a:spLocks noChangeArrowheads="1"/>
          </p:cNvSpPr>
          <p:nvPr/>
        </p:nvSpPr>
        <p:spPr bwMode="auto">
          <a:xfrm>
            <a:off x="0" y="1573306"/>
            <a:ext cx="9144000" cy="398032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5400" b="1" dirty="0">
                <a:effectLst>
                  <a:glow rad="127000">
                    <a:schemeClr val="tx1"/>
                  </a:glow>
                </a:effectLst>
                <a:latin typeface="Arial" charset="0"/>
                <a:ea typeface="ＭＳ Ｐゴシック" charset="0"/>
                <a:cs typeface="ＭＳ Ｐゴシック" charset="0"/>
              </a:rPr>
              <a:t>We must appoint more leaders to handle our growth.</a:t>
            </a:r>
          </a:p>
        </p:txBody>
      </p:sp>
    </p:spTree>
    <p:extLst>
      <p:ext uri="{BB962C8B-B14F-4D97-AF65-F5344CB8AC3E}">
        <p14:creationId xmlns:p14="http://schemas.microsoft.com/office/powerpoint/2010/main" val="2911336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5"/>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Seek truth—not growth</a:t>
            </a:r>
          </a:p>
        </p:txBody>
      </p:sp>
      <p:pic>
        <p:nvPicPr>
          <p:cNvPr id="7170" name="Picture 2" descr="Mark Dever quote: As long as quick numerical growth remains the primary  indicator...">
            <a:extLst>
              <a:ext uri="{FF2B5EF4-FFF2-40B4-BE49-F238E27FC236}">
                <a16:creationId xmlns:a16="http://schemas.microsoft.com/office/drawing/2014/main" id="{B8474582-B99C-6C46-B393-200814D1B0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76350"/>
            <a:ext cx="9144000" cy="430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7492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705D06-1D6D-8840-93D9-C449C73AA6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91220"/>
            <a:ext cx="9144000" cy="3545363"/>
          </a:xfrm>
          <a:prstGeom prst="rect">
            <a:avLst/>
          </a:prstGeom>
        </p:spPr>
      </p:pic>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ctr"/>
          <a:lstStyle/>
          <a:p>
            <a:pPr>
              <a:defRPr/>
            </a:pPr>
            <a:r>
              <a:rPr lang="en-US" b="1" dirty="0">
                <a:effectLst>
                  <a:glow rad="127000">
                    <a:schemeClr val="tx1"/>
                  </a:glow>
                </a:effectLst>
                <a:latin typeface="Arial" charset="0"/>
                <a:ea typeface="ＭＳ Ｐゴシック" charset="0"/>
                <a:cs typeface="ＭＳ Ｐゴシック" charset="0"/>
              </a:rPr>
              <a:t>Crossroads Growth</a:t>
            </a:r>
          </a:p>
        </p:txBody>
      </p:sp>
      <p:pic>
        <p:nvPicPr>
          <p:cNvPr id="16386" name="Picture 2" descr="Justice is a gospel issue: Empowered problem solving in Acts 6:3 -  onewaypublishing.co.uk">
            <a:extLst>
              <a:ext uri="{FF2B5EF4-FFF2-40B4-BE49-F238E27FC236}">
                <a16:creationId xmlns:a16="http://schemas.microsoft.com/office/drawing/2014/main" id="{0F594E78-C213-C949-A1FE-A585ED53CB1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1" y="4668607"/>
            <a:ext cx="3433115" cy="196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18583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p>
            <a:pPr algn="ctr" defTabSz="914353"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5"/>
            <a:ext cx="4262907" cy="1086599"/>
          </a:xfrm>
          <a:effectLst/>
        </p:spPr>
        <p:txBody>
          <a:bodyPr anchor="ctr"/>
          <a:lstStyle/>
          <a:p>
            <a:pPr algn="l">
              <a:defRPr/>
            </a:pPr>
            <a:r>
              <a:rPr lang="en-US" b="1" u="sng" dirty="0">
                <a:effectLst>
                  <a:glow rad="127000">
                    <a:schemeClr val="tx1"/>
                  </a:glow>
                </a:effectLst>
                <a:latin typeface="Arial" charset="0"/>
                <a:ea typeface="ＭＳ Ｐゴシック" charset="0"/>
                <a:cs typeface="ＭＳ Ｐゴシック" charset="0"/>
              </a:rPr>
              <a:t>Our Problems</a:t>
            </a:r>
          </a:p>
        </p:txBody>
      </p:sp>
      <p:sp>
        <p:nvSpPr>
          <p:cNvPr id="5" name="Rectangle 2">
            <a:extLst>
              <a:ext uri="{FF2B5EF4-FFF2-40B4-BE49-F238E27FC236}">
                <a16:creationId xmlns:a16="http://schemas.microsoft.com/office/drawing/2014/main" id="{2F6A9676-3AC4-3341-A6D8-819A8FC2616A}"/>
              </a:ext>
            </a:extLst>
          </p:cNvPr>
          <p:cNvSpPr txBox="1">
            <a:spLocks noChangeArrowheads="1"/>
          </p:cNvSpPr>
          <p:nvPr/>
        </p:nvSpPr>
        <p:spPr bwMode="auto">
          <a:xfrm>
            <a:off x="75384" y="1621007"/>
            <a:ext cx="4829577" cy="48686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Kids</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Youth</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Ladies</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Men</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Home Groups</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Worship</a:t>
            </a:r>
          </a:p>
        </p:txBody>
      </p:sp>
      <p:sp>
        <p:nvSpPr>
          <p:cNvPr id="6" name="Rectangle 2">
            <a:extLst>
              <a:ext uri="{FF2B5EF4-FFF2-40B4-BE49-F238E27FC236}">
                <a16:creationId xmlns:a16="http://schemas.microsoft.com/office/drawing/2014/main" id="{306159C0-43F2-4B44-A3FD-9F058CCA696E}"/>
              </a:ext>
            </a:extLst>
          </p:cNvPr>
          <p:cNvSpPr txBox="1">
            <a:spLocks noChangeArrowheads="1"/>
          </p:cNvSpPr>
          <p:nvPr/>
        </p:nvSpPr>
        <p:spPr bwMode="auto">
          <a:xfrm>
            <a:off x="4326673" y="72087"/>
            <a:ext cx="4829577" cy="10865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b="1" u="sng" kern="0" dirty="0">
                <a:effectLst>
                  <a:glow rad="127000">
                    <a:schemeClr val="tx1"/>
                  </a:glow>
                </a:effectLst>
                <a:latin typeface="Arial" charset="0"/>
                <a:ea typeface="ＭＳ Ｐゴシック" charset="0"/>
                <a:cs typeface="ＭＳ Ｐゴシック" charset="0"/>
              </a:rPr>
              <a:t>God’s Solutions</a:t>
            </a:r>
          </a:p>
        </p:txBody>
      </p:sp>
      <p:sp>
        <p:nvSpPr>
          <p:cNvPr id="7" name="Rectangle 2">
            <a:extLst>
              <a:ext uri="{FF2B5EF4-FFF2-40B4-BE49-F238E27FC236}">
                <a16:creationId xmlns:a16="http://schemas.microsoft.com/office/drawing/2014/main" id="{B3D29539-D27A-AE47-9B64-FAE5EEF21E68}"/>
              </a:ext>
            </a:extLst>
          </p:cNvPr>
          <p:cNvSpPr txBox="1">
            <a:spLocks noChangeArrowheads="1"/>
          </p:cNvSpPr>
          <p:nvPr/>
        </p:nvSpPr>
        <p:spPr bwMode="auto">
          <a:xfrm>
            <a:off x="4597129" y="1643309"/>
            <a:ext cx="4559121" cy="48686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Leaders</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Leaders</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Leaders</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Leaders</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Leaders</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Leaders</a:t>
            </a:r>
          </a:p>
        </p:txBody>
      </p:sp>
    </p:spTree>
    <p:extLst>
      <p:ext uri="{BB962C8B-B14F-4D97-AF65-F5344CB8AC3E}">
        <p14:creationId xmlns:p14="http://schemas.microsoft.com/office/powerpoint/2010/main" val="905283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 calcmode="lin" valueType="num">
                                      <p:cBhvr>
                                        <p:cTn id="53"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54"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55" dur="1000"/>
                                        <p:tgtEl>
                                          <p:spTgt spid="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nodeType="clickEffect">
                                  <p:stCondLst>
                                    <p:cond delay="0"/>
                                  </p:stCondLst>
                                  <p:childTnLst>
                                    <p:set>
                                      <p:cBhvr>
                                        <p:cTn id="59" dur="1" fill="hold">
                                          <p:stCondLst>
                                            <p:cond delay="0"/>
                                          </p:stCondLst>
                                        </p:cTn>
                                        <p:tgtEl>
                                          <p:spTgt spid="7">
                                            <p:txEl>
                                              <p:pRg st="1" end="1"/>
                                            </p:txEl>
                                          </p:spTgt>
                                        </p:tgtEl>
                                        <p:attrNameLst>
                                          <p:attrName>style.visibility</p:attrName>
                                        </p:attrNameLst>
                                      </p:cBhvr>
                                      <p:to>
                                        <p:strVal val="visible"/>
                                      </p:to>
                                    </p:set>
                                    <p:anim calcmode="lin" valueType="num">
                                      <p:cBhvr>
                                        <p:cTn id="60"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61"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62" dur="1000"/>
                                        <p:tgtEl>
                                          <p:spTgt spid="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 calcmode="lin" valueType="num">
                                      <p:cBhvr>
                                        <p:cTn id="67"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68"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69" dur="1000"/>
                                        <p:tgtEl>
                                          <p:spTgt spid="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nodeType="clickEffect">
                                  <p:stCondLst>
                                    <p:cond delay="0"/>
                                  </p:stCondLst>
                                  <p:childTnLst>
                                    <p:set>
                                      <p:cBhvr>
                                        <p:cTn id="73" dur="1" fill="hold">
                                          <p:stCondLst>
                                            <p:cond delay="0"/>
                                          </p:stCondLst>
                                        </p:cTn>
                                        <p:tgtEl>
                                          <p:spTgt spid="7">
                                            <p:txEl>
                                              <p:pRg st="3" end="3"/>
                                            </p:txEl>
                                          </p:spTgt>
                                        </p:tgtEl>
                                        <p:attrNameLst>
                                          <p:attrName>style.visibility</p:attrName>
                                        </p:attrNameLst>
                                      </p:cBhvr>
                                      <p:to>
                                        <p:strVal val="visible"/>
                                      </p:to>
                                    </p:set>
                                    <p:anim calcmode="lin" valueType="num">
                                      <p:cBhvr>
                                        <p:cTn id="74"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75"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76" dur="1000"/>
                                        <p:tgtEl>
                                          <p:spTgt spid="7">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5" presetClass="entr" presetSubtype="0" fill="hold" nodeType="clickEffect">
                                  <p:stCondLst>
                                    <p:cond delay="0"/>
                                  </p:stCondLst>
                                  <p:childTnLst>
                                    <p:set>
                                      <p:cBhvr>
                                        <p:cTn id="80" dur="1" fill="hold">
                                          <p:stCondLst>
                                            <p:cond delay="0"/>
                                          </p:stCondLst>
                                        </p:cTn>
                                        <p:tgtEl>
                                          <p:spTgt spid="7">
                                            <p:txEl>
                                              <p:pRg st="4" end="4"/>
                                            </p:txEl>
                                          </p:spTgt>
                                        </p:tgtEl>
                                        <p:attrNameLst>
                                          <p:attrName>style.visibility</p:attrName>
                                        </p:attrNameLst>
                                      </p:cBhvr>
                                      <p:to>
                                        <p:strVal val="visible"/>
                                      </p:to>
                                    </p:set>
                                    <p:anim calcmode="lin" valueType="num">
                                      <p:cBhvr>
                                        <p:cTn id="81"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82"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83" dur="1000"/>
                                        <p:tgtEl>
                                          <p:spTgt spid="7">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5" presetClass="entr" presetSubtype="0" fill="hold" nodeType="clickEffect">
                                  <p:stCondLst>
                                    <p:cond delay="0"/>
                                  </p:stCondLst>
                                  <p:childTnLst>
                                    <p:set>
                                      <p:cBhvr>
                                        <p:cTn id="87" dur="1" fill="hold">
                                          <p:stCondLst>
                                            <p:cond delay="0"/>
                                          </p:stCondLst>
                                        </p:cTn>
                                        <p:tgtEl>
                                          <p:spTgt spid="7">
                                            <p:txEl>
                                              <p:pRg st="5" end="5"/>
                                            </p:txEl>
                                          </p:spTgt>
                                        </p:tgtEl>
                                        <p:attrNameLst>
                                          <p:attrName>style.visibility</p:attrName>
                                        </p:attrNameLst>
                                      </p:cBhvr>
                                      <p:to>
                                        <p:strVal val="visible"/>
                                      </p:to>
                                    </p:set>
                                    <p:anim calcmode="lin" valueType="num">
                                      <p:cBhvr>
                                        <p:cTn id="88" dur="1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89" dur="1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90"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2033256"/>
          </a:xfrm>
          <a:effectLst>
            <a:outerShdw blurRad="63500" dist="35921" dir="2700000" algn="ctr" rotWithShape="0">
              <a:schemeClr val="tx2">
                <a:alpha val="74998"/>
              </a:schemeClr>
            </a:outerShdw>
          </a:effectLst>
        </p:spPr>
        <p:txBody>
          <a:bodyPr anchor="t"/>
          <a:lstStyle/>
          <a:p>
            <a:pPr>
              <a:defRPr/>
            </a:pPr>
            <a:r>
              <a:rPr lang="en-US" sz="6000" b="1" dirty="0">
                <a:effectLst>
                  <a:glow rad="127000">
                    <a:schemeClr val="tx1"/>
                  </a:glow>
                </a:effectLst>
                <a:latin typeface="Times New Roman" panose="02020603050405020304" pitchFamily="18" charset="0"/>
                <a:ea typeface="ＭＳ Ｐゴシック" charset="0"/>
                <a:cs typeface="Times New Roman" panose="02020603050405020304" pitchFamily="18" charset="0"/>
              </a:rPr>
              <a:t>Internal issues </a:t>
            </a:r>
            <a:br>
              <a:rPr lang="en-US" sz="6000" b="1" dirty="0">
                <a:effectLst>
                  <a:glow rad="127000">
                    <a:schemeClr val="tx1"/>
                  </a:glow>
                </a:effectLst>
                <a:latin typeface="Times New Roman" panose="02020603050405020304" pitchFamily="18" charset="0"/>
                <a:ea typeface="ＭＳ Ｐゴシック" charset="0"/>
                <a:cs typeface="Times New Roman" panose="02020603050405020304" pitchFamily="18" charset="0"/>
              </a:rPr>
            </a:br>
            <a:r>
              <a:rPr lang="en-US" sz="6000" b="1" dirty="0">
                <a:effectLst>
                  <a:glow rad="127000">
                    <a:schemeClr val="tx1"/>
                  </a:glow>
                </a:effectLst>
                <a:latin typeface="Times New Roman" panose="02020603050405020304" pitchFamily="18" charset="0"/>
                <a:ea typeface="ＭＳ Ｐゴシック" charset="0"/>
                <a:cs typeface="Times New Roman" panose="02020603050405020304" pitchFamily="18" charset="0"/>
              </a:rPr>
              <a:t>can hinder church growth.</a:t>
            </a:r>
            <a:endParaRPr lang="en-US" sz="6000" b="1" dirty="0">
              <a:effectLst>
                <a:glow rad="127000">
                  <a:schemeClr val="tx1"/>
                </a:glow>
              </a:effectLst>
              <a:latin typeface="Arial" charset="0"/>
              <a:ea typeface="ＭＳ Ｐゴシック" charset="0"/>
              <a:cs typeface="ＭＳ Ｐゴシック" charset="0"/>
            </a:endParaRPr>
          </a:p>
        </p:txBody>
      </p:sp>
      <p:pic>
        <p:nvPicPr>
          <p:cNvPr id="5" name="Picture 2" descr="Image result for church icon">
            <a:extLst>
              <a:ext uri="{FF2B5EF4-FFF2-40B4-BE49-F238E27FC236}">
                <a16:creationId xmlns:a16="http://schemas.microsoft.com/office/drawing/2014/main" id="{58DB7D07-FDF7-E842-ABD2-8B99F4BB685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3690" y="3301199"/>
            <a:ext cx="2676619" cy="2676619"/>
          </a:xfrm>
          <a:prstGeom prst="rect">
            <a:avLst/>
          </a:prstGeom>
          <a:noFill/>
          <a:extLst>
            <a:ext uri="{909E8E84-426E-40DD-AFC4-6F175D3DCCD1}">
              <a14:hiddenFill xmlns:a14="http://schemas.microsoft.com/office/drawing/2010/main">
                <a:solidFill>
                  <a:srgbClr val="FFFFFF"/>
                </a:solidFill>
              </a14:hiddenFill>
            </a:ext>
          </a:extLst>
        </p:spPr>
      </p:pic>
      <p:sp>
        <p:nvSpPr>
          <p:cNvPr id="7" name="Lightning Bolt 6">
            <a:extLst>
              <a:ext uri="{FF2B5EF4-FFF2-40B4-BE49-F238E27FC236}">
                <a16:creationId xmlns:a16="http://schemas.microsoft.com/office/drawing/2014/main" id="{5AB4F0CC-6965-A347-8D33-714CC3402D14}"/>
              </a:ext>
            </a:extLst>
          </p:cNvPr>
          <p:cNvSpPr/>
          <p:nvPr/>
        </p:nvSpPr>
        <p:spPr bwMode="auto">
          <a:xfrm rot="17053972">
            <a:off x="4063317" y="4903938"/>
            <a:ext cx="557577" cy="530248"/>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8" name="Lightning Bolt 7">
            <a:extLst>
              <a:ext uri="{FF2B5EF4-FFF2-40B4-BE49-F238E27FC236}">
                <a16:creationId xmlns:a16="http://schemas.microsoft.com/office/drawing/2014/main" id="{5186F3EA-F73D-AF45-9E8D-EAF8B2257D65}"/>
              </a:ext>
            </a:extLst>
          </p:cNvPr>
          <p:cNvSpPr/>
          <p:nvPr/>
        </p:nvSpPr>
        <p:spPr bwMode="auto">
          <a:xfrm rot="9217220">
            <a:off x="4606572" y="4601292"/>
            <a:ext cx="504693" cy="58581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Tree>
    <p:extLst>
      <p:ext uri="{BB962C8B-B14F-4D97-AF65-F5344CB8AC3E}">
        <p14:creationId xmlns:p14="http://schemas.microsoft.com/office/powerpoint/2010/main" val="29045486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900098"/>
                                        </p:tgtEl>
                                        <p:attrNameLst>
                                          <p:attrName>style.visibility</p:attrName>
                                        </p:attrNameLst>
                                      </p:cBhvr>
                                      <p:to>
                                        <p:strVal val="visible"/>
                                      </p:to>
                                    </p:set>
                                    <p:anim calcmode="lin" valueType="num">
                                      <p:cBhvr additive="base">
                                        <p:cTn id="20" dur="500"/>
                                        <p:tgtEl>
                                          <p:spTgt spid="900098"/>
                                        </p:tgtEl>
                                        <p:attrNameLst>
                                          <p:attrName>ppt_y</p:attrName>
                                        </p:attrNameLst>
                                      </p:cBhvr>
                                      <p:tavLst>
                                        <p:tav tm="0">
                                          <p:val>
                                            <p:strVal val="#ppt_y+#ppt_h*1.125000"/>
                                          </p:val>
                                        </p:tav>
                                        <p:tav tm="100000">
                                          <p:val>
                                            <p:strVal val="#ppt_y"/>
                                          </p:val>
                                        </p:tav>
                                      </p:tavLst>
                                    </p:anim>
                                    <p:animEffect transition="in" filter="wipe(up)">
                                      <p:cBhvr>
                                        <p:cTn id="21" dur="500"/>
                                        <p:tgtEl>
                                          <p:spTgt spid="900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8" grpId="0"/>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ree photo: Problems Solutions Sign Means Difficult Situation And  Complication 3d - 3drendering, Resolution, Tightspot - Free Download -  Jooinn">
            <a:extLst>
              <a:ext uri="{FF2B5EF4-FFF2-40B4-BE49-F238E27FC236}">
                <a16:creationId xmlns:a16="http://schemas.microsoft.com/office/drawing/2014/main" id="{8D936766-B4BF-C945-B101-6F5C5A7DA55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880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2910625" y="1436620"/>
            <a:ext cx="6233375" cy="4165690"/>
          </a:xfrm>
          <a:effectLst/>
        </p:spPr>
        <p:txBody>
          <a:bodyPr/>
          <a:lstStyle/>
          <a:p>
            <a:pPr>
              <a:defRPr/>
            </a:pPr>
            <a:r>
              <a:rPr lang="en-US" sz="5400" b="1" dirty="0">
                <a:solidFill>
                  <a:schemeClr val="tx2"/>
                </a:solidFill>
                <a:effectLst>
                  <a:glow rad="127000">
                    <a:schemeClr val="bg1"/>
                  </a:glow>
                </a:effectLst>
                <a:latin typeface="Arial" charset="0"/>
                <a:ea typeface="ＭＳ Ｐゴシック" charset="0"/>
                <a:cs typeface="ＭＳ Ｐゴシック" charset="0"/>
              </a:rPr>
              <a:t>How should we solve the growth issues we face?</a:t>
            </a:r>
          </a:p>
        </p:txBody>
      </p:sp>
    </p:spTree>
    <p:extLst>
      <p:ext uri="{BB962C8B-B14F-4D97-AF65-F5344CB8AC3E}">
        <p14:creationId xmlns:p14="http://schemas.microsoft.com/office/powerpoint/2010/main" val="39956491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1"/>
            <a:ext cx="9144000" cy="1304364"/>
          </a:xfrm>
          <a:solidFill>
            <a:srgbClr val="7030A0"/>
          </a:solidFill>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Main Idea of Acts 6:1-7</a:t>
            </a:r>
          </a:p>
        </p:txBody>
      </p:sp>
      <p:sp>
        <p:nvSpPr>
          <p:cNvPr id="3" name="Rectangle 2"/>
          <p:cNvSpPr txBox="1">
            <a:spLocks noChangeArrowheads="1"/>
          </p:cNvSpPr>
          <p:nvPr/>
        </p:nvSpPr>
        <p:spPr bwMode="auto">
          <a:xfrm>
            <a:off x="0" y="1573306"/>
            <a:ext cx="9144000" cy="398032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5400" b="1" dirty="0">
                <a:effectLst>
                  <a:glow rad="127000">
                    <a:schemeClr val="tx1"/>
                  </a:glow>
                </a:effectLst>
                <a:latin typeface="Arial" charset="0"/>
                <a:ea typeface="ＭＳ Ｐゴシック" charset="0"/>
                <a:cs typeface="ＭＳ Ｐゴシック" charset="0"/>
              </a:rPr>
              <a:t>The solution to church growth problems is </a:t>
            </a:r>
            <a:br>
              <a:rPr lang="en-US" sz="5400" b="1" dirty="0">
                <a:effectLst>
                  <a:glow rad="127000">
                    <a:schemeClr val="tx1"/>
                  </a:glow>
                </a:effectLst>
                <a:latin typeface="Arial" charset="0"/>
                <a:ea typeface="ＭＳ Ｐゴシック" charset="0"/>
                <a:cs typeface="ＭＳ Ｐゴシック" charset="0"/>
              </a:rPr>
            </a:br>
            <a:r>
              <a:rPr lang="en-US" sz="5400" b="1" dirty="0">
                <a:effectLst>
                  <a:glow rad="127000">
                    <a:schemeClr val="tx1"/>
                  </a:glow>
                </a:effectLst>
                <a:latin typeface="Arial" charset="0"/>
                <a:ea typeface="ＭＳ Ｐゴシック" charset="0"/>
                <a:cs typeface="ＭＳ Ｐゴシック" charset="0"/>
              </a:rPr>
              <a:t>more lay leaders.</a:t>
            </a:r>
          </a:p>
        </p:txBody>
      </p:sp>
    </p:spTree>
    <p:extLst>
      <p:ext uri="{BB962C8B-B14F-4D97-AF65-F5344CB8AC3E}">
        <p14:creationId xmlns:p14="http://schemas.microsoft.com/office/powerpoint/2010/main" val="2486082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ctity of Life Week Wood Panel Worship Backgroun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8" y="0"/>
            <a:ext cx="9139943"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p>
            <a:pPr algn="ctr" defTabSz="914353"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5"/>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Leadership Lessons</a:t>
            </a:r>
          </a:p>
        </p:txBody>
      </p:sp>
      <p:sp>
        <p:nvSpPr>
          <p:cNvPr id="5" name="Rectangle 2">
            <a:extLst>
              <a:ext uri="{FF2B5EF4-FFF2-40B4-BE49-F238E27FC236}">
                <a16:creationId xmlns:a16="http://schemas.microsoft.com/office/drawing/2014/main" id="{D8E84D7C-3B40-BF48-A7E7-965177FB6415}"/>
              </a:ext>
            </a:extLst>
          </p:cNvPr>
          <p:cNvSpPr txBox="1">
            <a:spLocks noChangeArrowheads="1"/>
          </p:cNvSpPr>
          <p:nvPr/>
        </p:nvSpPr>
        <p:spPr bwMode="auto">
          <a:xfrm>
            <a:off x="0" y="884931"/>
            <a:ext cx="8780929" cy="57982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514350" indent="-514350" algn="l" defTabSz="914400">
              <a:buFont typeface="+mj-lt"/>
              <a:buAutoNum type="arabicPeriod"/>
              <a:defRPr/>
            </a:pPr>
            <a:r>
              <a:rPr lang="en-US" sz="3600" b="1" kern="0" dirty="0">
                <a:effectLst>
                  <a:glow rad="127000">
                    <a:schemeClr val="tx1"/>
                  </a:glow>
                </a:effectLst>
                <a:latin typeface="Arial" charset="0"/>
                <a:ea typeface="ＭＳ Ｐゴシック" charset="0"/>
                <a:cs typeface="ＭＳ Ｐゴシック" charset="0"/>
              </a:rPr>
              <a:t>Choose leaders closest to the issues and trust them.</a:t>
            </a:r>
          </a:p>
          <a:p>
            <a:pPr marL="514350" indent="-514350" algn="l" defTabSz="914400">
              <a:buFont typeface="+mj-lt"/>
              <a:buAutoNum type="arabicPeriod"/>
              <a:defRPr/>
            </a:pPr>
            <a:r>
              <a:rPr lang="en-US" sz="3600" b="1" kern="0" dirty="0">
                <a:effectLst>
                  <a:glow rad="127000">
                    <a:schemeClr val="tx1"/>
                  </a:glow>
                </a:effectLst>
                <a:latin typeface="Arial" charset="0"/>
                <a:ea typeface="ＭＳ Ｐゴシック" charset="0"/>
                <a:cs typeface="ＭＳ Ｐゴシック" charset="0"/>
              </a:rPr>
              <a:t>Have the people choose leaders they already respect.</a:t>
            </a:r>
          </a:p>
          <a:p>
            <a:pPr marL="514350" indent="-514350" algn="l" defTabSz="914400">
              <a:buFont typeface="+mj-lt"/>
              <a:buAutoNum type="arabicPeriod"/>
              <a:defRPr/>
            </a:pPr>
            <a:r>
              <a:rPr lang="en-US" sz="3600" b="1" kern="0" dirty="0">
                <a:effectLst>
                  <a:glow rad="127000">
                    <a:schemeClr val="tx1"/>
                  </a:glow>
                </a:effectLst>
                <a:latin typeface="Arial" charset="0"/>
                <a:ea typeface="ＭＳ Ｐゴシック" charset="0"/>
                <a:cs typeface="ＭＳ Ｐゴシック" charset="0"/>
              </a:rPr>
              <a:t>Character is more important than experience or ability.</a:t>
            </a:r>
          </a:p>
          <a:p>
            <a:pPr marL="514350" indent="-514350" algn="l" defTabSz="914400">
              <a:buFont typeface="+mj-lt"/>
              <a:buAutoNum type="arabicPeriod"/>
              <a:defRPr/>
            </a:pPr>
            <a:r>
              <a:rPr lang="en-US" sz="3600" b="1" kern="0" dirty="0">
                <a:effectLst>
                  <a:glow rad="127000">
                    <a:schemeClr val="tx1"/>
                  </a:glow>
                </a:effectLst>
                <a:latin typeface="Arial" charset="0"/>
                <a:ea typeface="ＭＳ Ｐゴシック" charset="0"/>
                <a:cs typeface="ＭＳ Ｐゴシック" charset="0"/>
              </a:rPr>
              <a:t>Church leaders must prioritize teaching and prayer. </a:t>
            </a:r>
          </a:p>
        </p:txBody>
      </p:sp>
    </p:spTree>
    <p:extLst>
      <p:ext uri="{BB962C8B-B14F-4D97-AF65-F5344CB8AC3E}">
        <p14:creationId xmlns:p14="http://schemas.microsoft.com/office/powerpoint/2010/main" val="8000152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What to do?</a:t>
            </a:r>
          </a:p>
        </p:txBody>
      </p:sp>
      <p:sp>
        <p:nvSpPr>
          <p:cNvPr id="4" name="Rectangle 2">
            <a:extLst>
              <a:ext uri="{FF2B5EF4-FFF2-40B4-BE49-F238E27FC236}">
                <a16:creationId xmlns:a16="http://schemas.microsoft.com/office/drawing/2014/main" id="{7937F258-DB06-B840-AAF1-DF2543ECA0FF}"/>
              </a:ext>
            </a:extLst>
          </p:cNvPr>
          <p:cNvSpPr txBox="1">
            <a:spLocks noChangeArrowheads="1"/>
          </p:cNvSpPr>
          <p:nvPr/>
        </p:nvSpPr>
        <p:spPr bwMode="auto">
          <a:xfrm>
            <a:off x="0" y="884931"/>
            <a:ext cx="4401579" cy="57982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457200" indent="-457200" algn="l" defTabSz="914400">
              <a:buFont typeface="Arial" panose="020B0604020202020204" pitchFamily="34" charset="0"/>
              <a:buChar char="•"/>
              <a:defRPr/>
            </a:pPr>
            <a:r>
              <a:rPr lang="en-US" sz="2800" b="1" kern="0" dirty="0">
                <a:effectLst>
                  <a:glow rad="127000">
                    <a:schemeClr val="tx1"/>
                  </a:glow>
                </a:effectLst>
                <a:latin typeface="Arial" charset="0"/>
                <a:ea typeface="ＭＳ Ｐゴシック" charset="0"/>
                <a:cs typeface="ＭＳ Ｐゴシック" charset="0"/>
              </a:rPr>
              <a:t>Consider how God allows problems in your life for your growth.</a:t>
            </a:r>
          </a:p>
          <a:p>
            <a:pPr marL="457200" indent="-457200" algn="l" defTabSz="914400">
              <a:buFont typeface="Arial" panose="020B0604020202020204" pitchFamily="34" charset="0"/>
              <a:buChar char="•"/>
              <a:defRPr/>
            </a:pPr>
            <a:r>
              <a:rPr lang="en-US" sz="2800" b="1" kern="0" dirty="0">
                <a:effectLst>
                  <a:glow rad="127000">
                    <a:schemeClr val="tx1"/>
                  </a:glow>
                </a:effectLst>
                <a:latin typeface="Arial" charset="0"/>
                <a:ea typeface="ＭＳ Ｐゴシック" charset="0"/>
                <a:cs typeface="ＭＳ Ｐゴシック" charset="0"/>
              </a:rPr>
              <a:t>Ask God what role he wants you to play in this church.</a:t>
            </a:r>
          </a:p>
          <a:p>
            <a:pPr marL="457200" indent="-457200" algn="l" defTabSz="914400">
              <a:buFont typeface="Arial" panose="020B0604020202020204" pitchFamily="34" charset="0"/>
              <a:buChar char="•"/>
              <a:defRPr/>
            </a:pPr>
            <a:r>
              <a:rPr lang="en-US" sz="2800" b="1" kern="0" dirty="0">
                <a:effectLst>
                  <a:glow rad="127000">
                    <a:schemeClr val="tx1"/>
                  </a:glow>
                </a:effectLst>
                <a:latin typeface="Arial" charset="0"/>
                <a:ea typeface="ＭＳ Ｐゴシック" charset="0"/>
                <a:cs typeface="ＭＳ Ｐゴシック" charset="0"/>
              </a:rPr>
              <a:t>Prioritize the word and prayer in your own life.</a:t>
            </a:r>
          </a:p>
          <a:p>
            <a:pPr marL="457200" indent="-457200" algn="l" defTabSz="914400">
              <a:buFont typeface="Arial" panose="020B0604020202020204" pitchFamily="34" charset="0"/>
              <a:buChar char="•"/>
              <a:defRPr/>
            </a:pPr>
            <a:r>
              <a:rPr lang="en-US" sz="2800" b="1" kern="0" dirty="0">
                <a:effectLst>
                  <a:glow rad="127000">
                    <a:schemeClr val="tx1"/>
                  </a:glow>
                </a:effectLst>
                <a:latin typeface="Arial" charset="0"/>
                <a:ea typeface="ＭＳ Ｐゴシック" charset="0"/>
                <a:cs typeface="ＭＳ Ｐゴシック" charset="0"/>
              </a:rPr>
              <a:t>Attend our Loving Christ’s Church class by Pastor Jim.</a:t>
            </a:r>
          </a:p>
        </p:txBody>
      </p:sp>
      <p:pic>
        <p:nvPicPr>
          <p:cNvPr id="3" name="Picture 2">
            <a:extLst>
              <a:ext uri="{FF2B5EF4-FFF2-40B4-BE49-F238E27FC236}">
                <a16:creationId xmlns:a16="http://schemas.microsoft.com/office/drawing/2014/main" id="{844048A7-CBD2-1949-A461-4A30B1BF96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579" y="859196"/>
            <a:ext cx="4536323" cy="5798257"/>
          </a:xfrm>
          <a:prstGeom prst="rect">
            <a:avLst/>
          </a:prstGeom>
        </p:spPr>
      </p:pic>
    </p:spTree>
    <p:extLst>
      <p:ext uri="{BB962C8B-B14F-4D97-AF65-F5344CB8AC3E}">
        <p14:creationId xmlns:p14="http://schemas.microsoft.com/office/powerpoint/2010/main" val="29168810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5" tIns="45718" rIns="91435" bIns="45718"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2"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705D06-1D6D-8840-93D9-C449C73AA6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91220"/>
            <a:ext cx="9144000" cy="3545363"/>
          </a:xfrm>
          <a:prstGeom prst="rect">
            <a:avLst/>
          </a:prstGeom>
        </p:spPr>
      </p:pic>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ctr"/>
          <a:lstStyle/>
          <a:p>
            <a:pPr>
              <a:defRPr/>
            </a:pPr>
            <a:r>
              <a:rPr lang="en-US" b="1" dirty="0">
                <a:effectLst>
                  <a:glow rad="127000">
                    <a:schemeClr val="tx1"/>
                  </a:glow>
                </a:effectLst>
                <a:latin typeface="Arial" charset="0"/>
                <a:ea typeface="ＭＳ Ｐゴシック" charset="0"/>
                <a:cs typeface="ＭＳ Ｐゴシック" charset="0"/>
              </a:rPr>
              <a:t>Crossroads Growth</a:t>
            </a:r>
          </a:p>
        </p:txBody>
      </p:sp>
      <p:pic>
        <p:nvPicPr>
          <p:cNvPr id="16386" name="Picture 2" descr="Justice is a gospel issue: Empowered problem solving in Acts 6:3 -  onewaypublishing.co.uk">
            <a:extLst>
              <a:ext uri="{FF2B5EF4-FFF2-40B4-BE49-F238E27FC236}">
                <a16:creationId xmlns:a16="http://schemas.microsoft.com/office/drawing/2014/main" id="{0F594E78-C213-C949-A1FE-A585ED53CB1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1" y="4668607"/>
            <a:ext cx="3433115" cy="196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623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p>
            <a:pPr algn="ctr" defTabSz="914353"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5"/>
            <a:ext cx="4262907" cy="1086599"/>
          </a:xfrm>
          <a:effectLst/>
        </p:spPr>
        <p:txBody>
          <a:bodyPr anchor="ctr"/>
          <a:lstStyle/>
          <a:p>
            <a:pPr algn="l">
              <a:defRPr/>
            </a:pPr>
            <a:r>
              <a:rPr lang="en-US" b="1" u="sng" dirty="0">
                <a:effectLst>
                  <a:glow rad="127000">
                    <a:schemeClr val="tx1"/>
                  </a:glow>
                </a:effectLst>
                <a:latin typeface="Arial" charset="0"/>
                <a:ea typeface="ＭＳ Ｐゴシック" charset="0"/>
                <a:cs typeface="ＭＳ Ｐゴシック" charset="0"/>
              </a:rPr>
              <a:t>Our Problems</a:t>
            </a:r>
          </a:p>
        </p:txBody>
      </p:sp>
      <p:sp>
        <p:nvSpPr>
          <p:cNvPr id="5" name="Rectangle 2">
            <a:extLst>
              <a:ext uri="{FF2B5EF4-FFF2-40B4-BE49-F238E27FC236}">
                <a16:creationId xmlns:a16="http://schemas.microsoft.com/office/drawing/2014/main" id="{2F6A9676-3AC4-3341-A6D8-819A8FC2616A}"/>
              </a:ext>
            </a:extLst>
          </p:cNvPr>
          <p:cNvSpPr txBox="1">
            <a:spLocks noChangeArrowheads="1"/>
          </p:cNvSpPr>
          <p:nvPr/>
        </p:nvSpPr>
        <p:spPr bwMode="auto">
          <a:xfrm>
            <a:off x="75384" y="1621007"/>
            <a:ext cx="4829577" cy="48686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Kids</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Youth</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Ladies</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Men</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Home Groups</a:t>
            </a:r>
          </a:p>
          <a:p>
            <a:pPr marL="346075" indent="-346075" algn="l" defTabSz="914400">
              <a:buFont typeface="Arial" panose="020B0604020202020204" pitchFamily="34" charset="0"/>
              <a:buChar char="•"/>
              <a:defRPr/>
            </a:pPr>
            <a:r>
              <a:rPr lang="en-US" sz="4800" b="1" kern="0" dirty="0">
                <a:effectLst/>
                <a:latin typeface="Arial" charset="0"/>
                <a:ea typeface="ＭＳ Ｐゴシック" charset="0"/>
                <a:cs typeface="ＭＳ Ｐゴシック" charset="0"/>
              </a:rPr>
              <a:t>Worship</a:t>
            </a:r>
          </a:p>
        </p:txBody>
      </p:sp>
    </p:spTree>
    <p:extLst>
      <p:ext uri="{BB962C8B-B14F-4D97-AF65-F5344CB8AC3E}">
        <p14:creationId xmlns:p14="http://schemas.microsoft.com/office/powerpoint/2010/main" val="3408829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ree photo: Problems Solutions Sign Means Difficult Situation And  Complication 3d - 3drendering, Resolution, Tightspot - Free Download -  Jooinn">
            <a:extLst>
              <a:ext uri="{FF2B5EF4-FFF2-40B4-BE49-F238E27FC236}">
                <a16:creationId xmlns:a16="http://schemas.microsoft.com/office/drawing/2014/main" id="{8D936766-B4BF-C945-B101-6F5C5A7DA55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880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2910625" y="1436620"/>
            <a:ext cx="6233375" cy="4165690"/>
          </a:xfrm>
          <a:effectLst/>
        </p:spPr>
        <p:txBody>
          <a:bodyPr/>
          <a:lstStyle/>
          <a:p>
            <a:pPr>
              <a:defRPr/>
            </a:pPr>
            <a:r>
              <a:rPr lang="en-US" sz="5400" b="1" dirty="0">
                <a:solidFill>
                  <a:schemeClr val="tx2"/>
                </a:solidFill>
                <a:effectLst>
                  <a:glow rad="127000">
                    <a:schemeClr val="bg1"/>
                  </a:glow>
                </a:effectLst>
                <a:latin typeface="Arial" charset="0"/>
                <a:ea typeface="ＭＳ Ｐゴシック" charset="0"/>
                <a:cs typeface="ＭＳ Ｐゴシック" charset="0"/>
              </a:rPr>
              <a:t>How should we solve the growth issues we face?</a:t>
            </a:r>
          </a:p>
        </p:txBody>
      </p:sp>
    </p:spTree>
    <p:extLst>
      <p:ext uri="{BB962C8B-B14F-4D97-AF65-F5344CB8AC3E}">
        <p14:creationId xmlns:p14="http://schemas.microsoft.com/office/powerpoint/2010/main" val="3532751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D1F732D-6098-43F6-A7AC-37A211A37A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65428"/>
            <a:ext cx="9144000" cy="6392572"/>
          </a:xfrm>
          <a:prstGeom prst="rect">
            <a:avLst/>
          </a:prstGeom>
        </p:spPr>
      </p:pic>
      <p:grpSp>
        <p:nvGrpSpPr>
          <p:cNvPr id="5" name="Group 4">
            <a:extLst>
              <a:ext uri="{FF2B5EF4-FFF2-40B4-BE49-F238E27FC236}">
                <a16:creationId xmlns:a16="http://schemas.microsoft.com/office/drawing/2014/main" id="{107AEAFB-E42C-4A8D-BD04-DEABBA46ED8B}"/>
              </a:ext>
            </a:extLst>
          </p:cNvPr>
          <p:cNvGrpSpPr/>
          <p:nvPr/>
        </p:nvGrpSpPr>
        <p:grpSpPr>
          <a:xfrm>
            <a:off x="6268749" y="1924440"/>
            <a:ext cx="834758" cy="676038"/>
            <a:chOff x="3453579" y="4038601"/>
            <a:chExt cx="834758" cy="676038"/>
          </a:xfrm>
        </p:grpSpPr>
        <p:sp>
          <p:nvSpPr>
            <p:cNvPr id="14" name="Arrow: Right 13">
              <a:extLst>
                <a:ext uri="{FF2B5EF4-FFF2-40B4-BE49-F238E27FC236}">
                  <a16:creationId xmlns:a16="http://schemas.microsoft.com/office/drawing/2014/main" id="{886C03F6-9E34-491C-A39D-A99400B7F733}"/>
                </a:ext>
              </a:extLst>
            </p:cNvPr>
            <p:cNvSpPr/>
            <p:nvPr/>
          </p:nvSpPr>
          <p:spPr>
            <a:xfrm>
              <a:off x="3453579" y="403860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16" name="Arrow: Right 15">
              <a:extLst>
                <a:ext uri="{FF2B5EF4-FFF2-40B4-BE49-F238E27FC236}">
                  <a16:creationId xmlns:a16="http://schemas.microsoft.com/office/drawing/2014/main" id="{4AD6AAA7-E819-429C-9CE8-5610716A4642}"/>
                </a:ext>
              </a:extLst>
            </p:cNvPr>
            <p:cNvSpPr/>
            <p:nvPr/>
          </p:nvSpPr>
          <p:spPr>
            <a:xfrm>
              <a:off x="3453579" y="439265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grpSp>
      <p:sp>
        <p:nvSpPr>
          <p:cNvPr id="9" name="TextBox 8">
            <a:extLst>
              <a:ext uri="{FF2B5EF4-FFF2-40B4-BE49-F238E27FC236}">
                <a16:creationId xmlns:a16="http://schemas.microsoft.com/office/drawing/2014/main" id="{6E31953A-DC04-4A8D-B2D4-BFBC4D98B0BE}"/>
              </a:ext>
            </a:extLst>
          </p:cNvPr>
          <p:cNvSpPr txBox="1"/>
          <p:nvPr/>
        </p:nvSpPr>
        <p:spPr>
          <a:xfrm>
            <a:off x="685800" y="1621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GOOD NE    WS</a:t>
            </a:r>
          </a:p>
        </p:txBody>
      </p:sp>
      <p:sp>
        <p:nvSpPr>
          <p:cNvPr id="10" name="TextBox 9">
            <a:extLst>
              <a:ext uri="{FF2B5EF4-FFF2-40B4-BE49-F238E27FC236}">
                <a16:creationId xmlns:a16="http://schemas.microsoft.com/office/drawing/2014/main" id="{D9A1087B-3F80-4F48-8DBC-0CF94883E04F}"/>
              </a:ext>
            </a:extLst>
          </p:cNvPr>
          <p:cNvSpPr txBox="1"/>
          <p:nvPr/>
        </p:nvSpPr>
        <p:spPr>
          <a:xfrm>
            <a:off x="399852" y="2764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ON THE MO    VE</a:t>
            </a:r>
            <a:endPar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
        <p:nvSpPr>
          <p:cNvPr id="22" name="Rectangle 21">
            <a:extLst>
              <a:ext uri="{FF2B5EF4-FFF2-40B4-BE49-F238E27FC236}">
                <a16:creationId xmlns:a16="http://schemas.microsoft.com/office/drawing/2014/main" id="{F8B2E6BA-8BCD-4AA0-AB8A-DB37AB6C37B0}"/>
              </a:ext>
            </a:extLst>
          </p:cNvPr>
          <p:cNvSpPr/>
          <p:nvPr/>
        </p:nvSpPr>
        <p:spPr>
          <a:xfrm>
            <a:off x="0" y="0"/>
            <a:ext cx="9144000" cy="478405"/>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17F5622-0621-40B3-90CF-FE1E99F4C40D}"/>
              </a:ext>
            </a:extLst>
          </p:cNvPr>
          <p:cNvGrpSpPr/>
          <p:nvPr/>
        </p:nvGrpSpPr>
        <p:grpSpPr>
          <a:xfrm>
            <a:off x="6268749" y="2980090"/>
            <a:ext cx="834758" cy="676038"/>
            <a:chOff x="3453579" y="4038601"/>
            <a:chExt cx="834758" cy="676038"/>
          </a:xfrm>
        </p:grpSpPr>
        <p:sp>
          <p:nvSpPr>
            <p:cNvPr id="23" name="Arrow: Right 22">
              <a:extLst>
                <a:ext uri="{FF2B5EF4-FFF2-40B4-BE49-F238E27FC236}">
                  <a16:creationId xmlns:a16="http://schemas.microsoft.com/office/drawing/2014/main" id="{15021482-6F86-4AF3-98C2-9251251AC25E}"/>
                </a:ext>
              </a:extLst>
            </p:cNvPr>
            <p:cNvSpPr/>
            <p:nvPr/>
          </p:nvSpPr>
          <p:spPr>
            <a:xfrm>
              <a:off x="3453579" y="403860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24" name="Arrow: Right 23">
              <a:extLst>
                <a:ext uri="{FF2B5EF4-FFF2-40B4-BE49-F238E27FC236}">
                  <a16:creationId xmlns:a16="http://schemas.microsoft.com/office/drawing/2014/main" id="{3873FCBE-14A5-4158-A35C-80B3D7AA23F4}"/>
                </a:ext>
              </a:extLst>
            </p:cNvPr>
            <p:cNvSpPr/>
            <p:nvPr/>
          </p:nvSpPr>
          <p:spPr>
            <a:xfrm>
              <a:off x="3453579" y="439265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grpSp>
      <p:sp>
        <p:nvSpPr>
          <p:cNvPr id="12" name="TextBox 11">
            <a:extLst>
              <a:ext uri="{FF2B5EF4-FFF2-40B4-BE49-F238E27FC236}">
                <a16:creationId xmlns:a16="http://schemas.microsoft.com/office/drawing/2014/main" id="{62AF6761-FAB1-6447-942C-99AB2DD3143D}"/>
              </a:ext>
            </a:extLst>
          </p:cNvPr>
          <p:cNvSpPr txBox="1"/>
          <p:nvPr/>
        </p:nvSpPr>
        <p:spPr>
          <a:xfrm>
            <a:off x="2763297" y="3916175"/>
            <a:ext cx="5561355" cy="1077218"/>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God’s work through the early church in</a:t>
            </a:r>
            <a:endParaRPr kumimoji="0" lang="en-US" sz="4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
        <p:nvSpPr>
          <p:cNvPr id="13" name="TextBox 12">
            <a:extLst>
              <a:ext uri="{FF2B5EF4-FFF2-40B4-BE49-F238E27FC236}">
                <a16:creationId xmlns:a16="http://schemas.microsoft.com/office/drawing/2014/main" id="{A100B275-2835-C644-B81B-E9DC79DDBC93}"/>
              </a:ext>
            </a:extLst>
          </p:cNvPr>
          <p:cNvSpPr txBox="1"/>
          <p:nvPr/>
        </p:nvSpPr>
        <p:spPr>
          <a:xfrm>
            <a:off x="2763297" y="4909691"/>
            <a:ext cx="5561355"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Acts</a:t>
            </a:r>
            <a:endParaRPr kumimoji="0" lang="en-US" sz="8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Tree>
    <p:extLst>
      <p:ext uri="{BB962C8B-B14F-4D97-AF65-F5344CB8AC3E}">
        <p14:creationId xmlns:p14="http://schemas.microsoft.com/office/powerpoint/2010/main" val="373691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1" y="29853"/>
            <a:ext cx="9143999" cy="730638"/>
          </a:xfrm>
          <a:effectLst/>
        </p:spPr>
        <p:txBody>
          <a:bodyPr/>
          <a:lstStyle/>
          <a:p>
            <a:pPr>
              <a:defRPr/>
            </a:pPr>
            <a:r>
              <a:rPr lang="en-US" sz="3600" b="1" dirty="0">
                <a:effectLst/>
                <a:latin typeface="Arial" charset="0"/>
                <a:ea typeface="ＭＳ Ｐゴシック" charset="0"/>
                <a:cs typeface="ＭＳ Ｐゴシック" charset="0"/>
              </a:rPr>
              <a:t>Opposition &amp; Response</a:t>
            </a:r>
          </a:p>
        </p:txBody>
      </p:sp>
      <p:grpSp>
        <p:nvGrpSpPr>
          <p:cNvPr id="10" name="Group 9">
            <a:extLst>
              <a:ext uri="{FF2B5EF4-FFF2-40B4-BE49-F238E27FC236}">
                <a16:creationId xmlns:a16="http://schemas.microsoft.com/office/drawing/2014/main" id="{F933D215-3D92-0E4A-8EE0-F8D2925814FE}"/>
              </a:ext>
            </a:extLst>
          </p:cNvPr>
          <p:cNvGrpSpPr/>
          <p:nvPr/>
        </p:nvGrpSpPr>
        <p:grpSpPr>
          <a:xfrm>
            <a:off x="5340113" y="1470268"/>
            <a:ext cx="2833733" cy="3712554"/>
            <a:chOff x="5340113" y="1470268"/>
            <a:chExt cx="2833733" cy="3712554"/>
          </a:xfrm>
        </p:grpSpPr>
        <p:sp>
          <p:nvSpPr>
            <p:cNvPr id="5" name="Rectangle 2">
              <a:extLst>
                <a:ext uri="{FF2B5EF4-FFF2-40B4-BE49-F238E27FC236}">
                  <a16:creationId xmlns:a16="http://schemas.microsoft.com/office/drawing/2014/main" id="{DB8E767E-3336-5C48-831B-E2EE8ABA1E2B}"/>
                </a:ext>
              </a:extLst>
            </p:cNvPr>
            <p:cNvSpPr txBox="1">
              <a:spLocks noChangeArrowheads="1"/>
            </p:cNvSpPr>
            <p:nvPr/>
          </p:nvSpPr>
          <p:spPr bwMode="auto">
            <a:xfrm>
              <a:off x="5340113"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Internal</a:t>
              </a:r>
            </a:p>
          </p:txBody>
        </p:sp>
        <p:pic>
          <p:nvPicPr>
            <p:cNvPr id="8" name="Picture 2" descr="Image result for church icon">
              <a:extLst>
                <a:ext uri="{FF2B5EF4-FFF2-40B4-BE49-F238E27FC236}">
                  <a16:creationId xmlns:a16="http://schemas.microsoft.com/office/drawing/2014/main" id="{B89E9D7A-1DF8-734A-94A3-E5AFE10680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8670"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023549C8-4393-564D-A69B-9BEA54FF3CA5}"/>
              </a:ext>
            </a:extLst>
          </p:cNvPr>
          <p:cNvGrpSpPr/>
          <p:nvPr/>
        </p:nvGrpSpPr>
        <p:grpSpPr>
          <a:xfrm>
            <a:off x="1174936" y="1470268"/>
            <a:ext cx="2833733" cy="3712554"/>
            <a:chOff x="912394" y="1470268"/>
            <a:chExt cx="2833733" cy="3712554"/>
          </a:xfrm>
        </p:grpSpPr>
        <p:sp>
          <p:nvSpPr>
            <p:cNvPr id="4" name="Rectangle 2">
              <a:extLst>
                <a:ext uri="{FF2B5EF4-FFF2-40B4-BE49-F238E27FC236}">
                  <a16:creationId xmlns:a16="http://schemas.microsoft.com/office/drawing/2014/main" id="{76159E5E-B782-174E-AF77-502FF78FF3E0}"/>
                </a:ext>
              </a:extLst>
            </p:cNvPr>
            <p:cNvSpPr txBox="1">
              <a:spLocks noChangeArrowheads="1"/>
            </p:cNvSpPr>
            <p:nvPr/>
          </p:nvSpPr>
          <p:spPr bwMode="auto">
            <a:xfrm>
              <a:off x="912394"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External</a:t>
              </a:r>
            </a:p>
          </p:txBody>
        </p:sp>
        <p:pic>
          <p:nvPicPr>
            <p:cNvPr id="9" name="Picture 2" descr="Image result for church icon">
              <a:extLst>
                <a:ext uri="{FF2B5EF4-FFF2-40B4-BE49-F238E27FC236}">
                  <a16:creationId xmlns:a16="http://schemas.microsoft.com/office/drawing/2014/main" id="{4E938A62-2D1B-4E47-967B-EB915CBB815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951"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ightning Bolt 1">
            <a:extLst>
              <a:ext uri="{FF2B5EF4-FFF2-40B4-BE49-F238E27FC236}">
                <a16:creationId xmlns:a16="http://schemas.microsoft.com/office/drawing/2014/main" id="{84D74B9D-3A82-B14F-93AC-168B08AB7235}"/>
              </a:ext>
            </a:extLst>
          </p:cNvPr>
          <p:cNvSpPr/>
          <p:nvPr/>
        </p:nvSpPr>
        <p:spPr bwMode="auto">
          <a:xfrm>
            <a:off x="534146" y="1946496"/>
            <a:ext cx="932507" cy="91440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1" name="Lightning Bolt 10">
            <a:extLst>
              <a:ext uri="{FF2B5EF4-FFF2-40B4-BE49-F238E27FC236}">
                <a16:creationId xmlns:a16="http://schemas.microsoft.com/office/drawing/2014/main" id="{D2498DCC-8486-BA4B-89D4-203105C82295}"/>
              </a:ext>
            </a:extLst>
          </p:cNvPr>
          <p:cNvSpPr/>
          <p:nvPr/>
        </p:nvSpPr>
        <p:spPr bwMode="auto">
          <a:xfrm rot="17053972">
            <a:off x="6248297" y="4108942"/>
            <a:ext cx="557577" cy="530248"/>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2" name="Lightning Bolt 11">
            <a:extLst>
              <a:ext uri="{FF2B5EF4-FFF2-40B4-BE49-F238E27FC236}">
                <a16:creationId xmlns:a16="http://schemas.microsoft.com/office/drawing/2014/main" id="{64DBA3F5-7181-AA4F-986B-DADF9A68D6EF}"/>
              </a:ext>
            </a:extLst>
          </p:cNvPr>
          <p:cNvSpPr/>
          <p:nvPr/>
        </p:nvSpPr>
        <p:spPr bwMode="auto">
          <a:xfrm rot="9217220">
            <a:off x="6791552" y="3806296"/>
            <a:ext cx="504693" cy="58581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Tree>
    <p:extLst>
      <p:ext uri="{BB962C8B-B14F-4D97-AF65-F5344CB8AC3E}">
        <p14:creationId xmlns:p14="http://schemas.microsoft.com/office/powerpoint/2010/main" val="86419917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1419</TotalTime>
  <Words>1703</Words>
  <Application>Microsoft Macintosh PowerPoint</Application>
  <PresentationFormat>On-screen Show (4:3)</PresentationFormat>
  <Paragraphs>222</Paragraphs>
  <Slides>45</Slides>
  <Notes>43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45</vt:i4>
      </vt:variant>
    </vt:vector>
  </HeadingPairs>
  <TitlesOfParts>
    <vt:vector size="59" baseType="lpstr">
      <vt:lpstr>Arial</vt:lpstr>
      <vt:lpstr>Arial Black</vt:lpstr>
      <vt:lpstr>Arial Narrow</vt:lpstr>
      <vt:lpstr>Calibri</vt:lpstr>
      <vt:lpstr>Comic Sans MS</vt:lpstr>
      <vt:lpstr>Garamond</vt:lpstr>
      <vt:lpstr>Impact</vt:lpstr>
      <vt:lpstr>Times New Roman</vt:lpstr>
      <vt:lpstr>Tw Cen MT Condensed Extra Bold</vt:lpstr>
      <vt:lpstr>Wingdings</vt:lpstr>
      <vt:lpstr>49_Blank Presentation</vt:lpstr>
      <vt:lpstr>50_Blank Presentation</vt:lpstr>
      <vt:lpstr>Default Design</vt:lpstr>
      <vt:lpstr>Stream</vt:lpstr>
      <vt:lpstr>Problem Solved— BY YOU!</vt:lpstr>
      <vt:lpstr>Internal issues can hinder bodily growth.</vt:lpstr>
      <vt:lpstr>Mitral Valve Prolapse</vt:lpstr>
      <vt:lpstr>Internal issues  can hinder church growth.</vt:lpstr>
      <vt:lpstr>Crossroads Growth</vt:lpstr>
      <vt:lpstr>Our Problems</vt:lpstr>
      <vt:lpstr>How should we solve the growth issues we face?</vt:lpstr>
      <vt:lpstr>PowerPoint Presentation</vt:lpstr>
      <vt:lpstr>Opposition &amp; Response</vt:lpstr>
      <vt:lpstr>Opposition &amp; Response</vt:lpstr>
      <vt:lpstr>Suffering for the Name…</vt:lpstr>
      <vt:lpstr>Internal issues  can hinder church growth.</vt:lpstr>
      <vt:lpstr>The blessing of God on the Jerusalem church caused it to grow (Acts 6:1a). </vt:lpstr>
      <vt:lpstr>Forget Church Growth— Aim for Church Health</vt:lpstr>
      <vt:lpstr>Jerusalem Church Growth</vt:lpstr>
      <vt:lpstr>But the growing church had a food distribution problem  (Acts 6:1b). </vt:lpstr>
      <vt:lpstr>The believers shared all they had (Acts 4:32-37)</vt:lpstr>
      <vt:lpstr>The Widows</vt:lpstr>
      <vt:lpstr>Languages of the Empire</vt:lpstr>
      <vt:lpstr>An idea…</vt:lpstr>
      <vt:lpstr>Black on White</vt:lpstr>
      <vt:lpstr>The apostles solved the growth problem by appointing lay leaders (Acts 6:2-7). </vt:lpstr>
      <vt:lpstr>The Word</vt:lpstr>
      <vt:lpstr>Why men for a food program?</vt:lpstr>
      <vt:lpstr>“The Seven” administered the food.</vt:lpstr>
      <vt:lpstr>"full of the Spirit" (Acts 6:3).</vt:lpstr>
      <vt:lpstr>The Word and Prayer</vt:lpstr>
      <vt:lpstr>The Result</vt:lpstr>
      <vt:lpstr>Jerusalem Church Growth</vt:lpstr>
      <vt:lpstr>Progress Reports</vt:lpstr>
      <vt:lpstr>Happy widows</vt:lpstr>
      <vt:lpstr>How should we solve the growth issues we face?</vt:lpstr>
      <vt:lpstr>Main Idea of Acts 6:1-7</vt:lpstr>
      <vt:lpstr>The worldly solution is to put  more work on less people.</vt:lpstr>
      <vt:lpstr>So what do we do about our growth problems?</vt:lpstr>
      <vt:lpstr>Applying Acts 6:1-7</vt:lpstr>
      <vt:lpstr>Seek truth—not growth</vt:lpstr>
      <vt:lpstr>Crossroads Growth</vt:lpstr>
      <vt:lpstr>Our Problems</vt:lpstr>
      <vt:lpstr>How should we solve the growth issues we face?</vt:lpstr>
      <vt:lpstr>Main Idea of Acts 6:1-7</vt:lpstr>
      <vt:lpstr>Leadership Lessons</vt:lpstr>
      <vt:lpstr>What to do?</vt:lpstr>
      <vt:lpstr>Black</vt:lpstr>
      <vt:lpstr>NT Preaching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127</cp:revision>
  <dcterms:created xsi:type="dcterms:W3CDTF">2014-08-02T06:39:19Z</dcterms:created>
  <dcterms:modified xsi:type="dcterms:W3CDTF">2021-03-06T12:10:55Z</dcterms:modified>
</cp:coreProperties>
</file>