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4" r:id="rId2"/>
    <p:sldMasterId id="2147483700" r:id="rId3"/>
  </p:sldMasterIdLst>
  <p:notesMasterIdLst>
    <p:notesMasterId r:id="rId29"/>
  </p:notesMasterIdLst>
  <p:sldIdLst>
    <p:sldId id="1194" r:id="rId4"/>
    <p:sldId id="1175" r:id="rId5"/>
    <p:sldId id="258" r:id="rId6"/>
    <p:sldId id="268" r:id="rId7"/>
    <p:sldId id="1174" r:id="rId8"/>
    <p:sldId id="1177" r:id="rId9"/>
    <p:sldId id="1176" r:id="rId10"/>
    <p:sldId id="1178" r:id="rId11"/>
    <p:sldId id="1179" r:id="rId12"/>
    <p:sldId id="1180" r:id="rId13"/>
    <p:sldId id="1181" r:id="rId14"/>
    <p:sldId id="1182" r:id="rId15"/>
    <p:sldId id="1183" r:id="rId16"/>
    <p:sldId id="1184" r:id="rId17"/>
    <p:sldId id="1185" r:id="rId18"/>
    <p:sldId id="1187" r:id="rId19"/>
    <p:sldId id="1186" r:id="rId20"/>
    <p:sldId id="1188" r:id="rId21"/>
    <p:sldId id="1189" r:id="rId22"/>
    <p:sldId id="1190" r:id="rId23"/>
    <p:sldId id="1191" r:id="rId24"/>
    <p:sldId id="1192" r:id="rId25"/>
    <p:sldId id="1193" r:id="rId26"/>
    <p:sldId id="267" r:id="rId27"/>
    <p:sldId id="350" r:id="rId28"/>
  </p:sldIdLst>
  <p:sldSz cx="9144000" cy="6858000" type="screen4x3"/>
  <p:notesSz cx="6858000" cy="9144000"/>
  <p:defaultText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3" algn="l" defTabSz="457177" rtl="0" eaLnBrk="1" latinLnBrk="0" hangingPunct="1">
      <a:defRPr sz="1800" kern="1200">
        <a:solidFill>
          <a:schemeClr val="tx1"/>
        </a:solidFill>
        <a:latin typeface="+mn-lt"/>
        <a:ea typeface="+mn-ea"/>
        <a:cs typeface="+mn-cs"/>
      </a:defRPr>
    </a:lvl3pPr>
    <a:lvl4pPr marL="1371530" algn="l" defTabSz="457177" rtl="0" eaLnBrk="1" latinLnBrk="0" hangingPunct="1">
      <a:defRPr sz="1800" kern="1200">
        <a:solidFill>
          <a:schemeClr val="tx1"/>
        </a:solidFill>
        <a:latin typeface="+mn-lt"/>
        <a:ea typeface="+mn-ea"/>
        <a:cs typeface="+mn-cs"/>
      </a:defRPr>
    </a:lvl4pPr>
    <a:lvl5pPr marL="1828706" algn="l" defTabSz="457177" rtl="0" eaLnBrk="1" latinLnBrk="0" hangingPunct="1">
      <a:defRPr sz="1800" kern="1200">
        <a:solidFill>
          <a:schemeClr val="tx1"/>
        </a:solidFill>
        <a:latin typeface="+mn-lt"/>
        <a:ea typeface="+mn-ea"/>
        <a:cs typeface="+mn-cs"/>
      </a:defRPr>
    </a:lvl5pPr>
    <a:lvl6pPr marL="2285883" algn="l" defTabSz="457177" rtl="0" eaLnBrk="1" latinLnBrk="0" hangingPunct="1">
      <a:defRPr sz="1800" kern="1200">
        <a:solidFill>
          <a:schemeClr val="tx1"/>
        </a:solidFill>
        <a:latin typeface="+mn-lt"/>
        <a:ea typeface="+mn-ea"/>
        <a:cs typeface="+mn-cs"/>
      </a:defRPr>
    </a:lvl6pPr>
    <a:lvl7pPr marL="2743060" algn="l" defTabSz="457177" rtl="0" eaLnBrk="1" latinLnBrk="0" hangingPunct="1">
      <a:defRPr sz="1800" kern="1200">
        <a:solidFill>
          <a:schemeClr val="tx1"/>
        </a:solidFill>
        <a:latin typeface="+mn-lt"/>
        <a:ea typeface="+mn-ea"/>
        <a:cs typeface="+mn-cs"/>
      </a:defRPr>
    </a:lvl7pPr>
    <a:lvl8pPr marL="3200236" algn="l" defTabSz="457177" rtl="0" eaLnBrk="1" latinLnBrk="0" hangingPunct="1">
      <a:defRPr sz="1800" kern="1200">
        <a:solidFill>
          <a:schemeClr val="tx1"/>
        </a:solidFill>
        <a:latin typeface="+mn-lt"/>
        <a:ea typeface="+mn-ea"/>
        <a:cs typeface="+mn-cs"/>
      </a:defRPr>
    </a:lvl8pPr>
    <a:lvl9pPr marL="3657413" algn="l" defTabSz="4571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D6D"/>
    <a:srgbClr val="CDD1D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2" autoAdjust="0"/>
    <p:restoredTop sz="80426" autoAdjust="0"/>
  </p:normalViewPr>
  <p:slideViewPr>
    <p:cSldViewPr snapToGrid="0" snapToObjects="1">
      <p:cViewPr>
        <p:scale>
          <a:sx n="129" d="100"/>
          <a:sy n="129" d="100"/>
        </p:scale>
        <p:origin x="1648" y="-4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6954C-3F1B-4540-90E1-8E4409030271}" type="datetimeFigureOut">
              <a:rPr lang="en-US" smtClean="0"/>
              <a:t>2/28/21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79FDE9-4B2D-884B-BE4B-021913485B06}" type="slidenum">
              <a:rPr lang="en-US" smtClean="0"/>
              <a:t>‹#›</a:t>
            </a:fld>
            <a:endParaRPr lang="en-US"/>
          </a:p>
        </p:txBody>
      </p:sp>
    </p:spTree>
    <p:extLst>
      <p:ext uri="{BB962C8B-B14F-4D97-AF65-F5344CB8AC3E}">
        <p14:creationId xmlns:p14="http://schemas.microsoft.com/office/powerpoint/2010/main" val="2374742599"/>
      </p:ext>
    </p:extLst>
  </p:cSld>
  <p:clrMap bg1="lt1" tx1="dk1" bg2="lt2" tx2="dk2" accent1="accent1" accent2="accent2" accent3="accent3" accent4="accent4" accent5="accent5" accent6="accent6" hlink="hlink" folHlink="folHlink"/>
  <p:notesStyle>
    <a:lvl1pPr marL="0" algn="l" defTabSz="457177" rtl="0" eaLnBrk="1" latinLnBrk="0" hangingPunct="1">
      <a:defRPr sz="1200" kern="1200">
        <a:solidFill>
          <a:schemeClr val="tx1"/>
        </a:solidFill>
        <a:latin typeface="+mn-lt"/>
        <a:ea typeface="+mn-ea"/>
        <a:cs typeface="+mn-cs"/>
      </a:defRPr>
    </a:lvl1pPr>
    <a:lvl2pPr marL="457177" algn="l" defTabSz="457177" rtl="0" eaLnBrk="1" latinLnBrk="0" hangingPunct="1">
      <a:defRPr sz="1200" kern="1200">
        <a:solidFill>
          <a:schemeClr val="tx1"/>
        </a:solidFill>
        <a:latin typeface="+mn-lt"/>
        <a:ea typeface="+mn-ea"/>
        <a:cs typeface="+mn-cs"/>
      </a:defRPr>
    </a:lvl2pPr>
    <a:lvl3pPr marL="914353" algn="l" defTabSz="457177" rtl="0" eaLnBrk="1" latinLnBrk="0" hangingPunct="1">
      <a:defRPr sz="1200" kern="1200">
        <a:solidFill>
          <a:schemeClr val="tx1"/>
        </a:solidFill>
        <a:latin typeface="+mn-lt"/>
        <a:ea typeface="+mn-ea"/>
        <a:cs typeface="+mn-cs"/>
      </a:defRPr>
    </a:lvl3pPr>
    <a:lvl4pPr marL="1371530" algn="l" defTabSz="457177" rtl="0" eaLnBrk="1" latinLnBrk="0" hangingPunct="1">
      <a:defRPr sz="1200" kern="1200">
        <a:solidFill>
          <a:schemeClr val="tx1"/>
        </a:solidFill>
        <a:latin typeface="+mn-lt"/>
        <a:ea typeface="+mn-ea"/>
        <a:cs typeface="+mn-cs"/>
      </a:defRPr>
    </a:lvl4pPr>
    <a:lvl5pPr marL="1828706" algn="l" defTabSz="457177" rtl="0" eaLnBrk="1" latinLnBrk="0" hangingPunct="1">
      <a:defRPr sz="1200" kern="1200">
        <a:solidFill>
          <a:schemeClr val="tx1"/>
        </a:solidFill>
        <a:latin typeface="+mn-lt"/>
        <a:ea typeface="+mn-ea"/>
        <a:cs typeface="+mn-cs"/>
      </a:defRPr>
    </a:lvl5pPr>
    <a:lvl6pPr marL="2285883" algn="l" defTabSz="457177" rtl="0" eaLnBrk="1" latinLnBrk="0" hangingPunct="1">
      <a:defRPr sz="1200" kern="1200">
        <a:solidFill>
          <a:schemeClr val="tx1"/>
        </a:solidFill>
        <a:latin typeface="+mn-lt"/>
        <a:ea typeface="+mn-ea"/>
        <a:cs typeface="+mn-cs"/>
      </a:defRPr>
    </a:lvl6pPr>
    <a:lvl7pPr marL="2743060" algn="l" defTabSz="457177" rtl="0" eaLnBrk="1" latinLnBrk="0" hangingPunct="1">
      <a:defRPr sz="1200" kern="1200">
        <a:solidFill>
          <a:schemeClr val="tx1"/>
        </a:solidFill>
        <a:latin typeface="+mn-lt"/>
        <a:ea typeface="+mn-ea"/>
        <a:cs typeface="+mn-cs"/>
      </a:defRPr>
    </a:lvl7pPr>
    <a:lvl8pPr marL="3200236" algn="l" defTabSz="457177" rtl="0" eaLnBrk="1" latinLnBrk="0" hangingPunct="1">
      <a:defRPr sz="1200" kern="1200">
        <a:solidFill>
          <a:schemeClr val="tx1"/>
        </a:solidFill>
        <a:latin typeface="+mn-lt"/>
        <a:ea typeface="+mn-ea"/>
        <a:cs typeface="+mn-cs"/>
      </a:defRPr>
    </a:lvl8pPr>
    <a:lvl9pPr marL="3657413" algn="l" defTabSz="4571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79FDE9-4B2D-884B-BE4B-021913485B06}" type="slidenum">
              <a:rPr lang="en-US" smtClean="0"/>
              <a:t>1</a:t>
            </a:fld>
            <a:endParaRPr lang="en-US"/>
          </a:p>
        </p:txBody>
      </p:sp>
    </p:spTree>
    <p:extLst>
      <p:ext uri="{BB962C8B-B14F-4D97-AF65-F5344CB8AC3E}">
        <p14:creationId xmlns:p14="http://schemas.microsoft.com/office/powerpoint/2010/main" val="3034418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79FDE9-4B2D-884B-BE4B-021913485B06}" type="slidenum">
              <a:rPr lang="en-US" smtClean="0"/>
              <a:t>4</a:t>
            </a:fld>
            <a:endParaRPr lang="en-US"/>
          </a:p>
        </p:txBody>
      </p:sp>
    </p:spTree>
    <p:extLst>
      <p:ext uri="{BB962C8B-B14F-4D97-AF65-F5344CB8AC3E}">
        <p14:creationId xmlns:p14="http://schemas.microsoft.com/office/powerpoint/2010/main" val="2729129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5</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013884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53240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77" indent="0" algn="ctr">
              <a:buNone/>
              <a:defRPr/>
            </a:lvl2pPr>
            <a:lvl3pPr marL="914353" indent="0" algn="ctr">
              <a:buNone/>
              <a:defRPr/>
            </a:lvl3pPr>
            <a:lvl4pPr marL="1371530" indent="0" algn="ctr">
              <a:buNone/>
              <a:defRPr/>
            </a:lvl4pPr>
            <a:lvl5pPr marL="1828706" indent="0" algn="ctr">
              <a:buNone/>
              <a:defRPr/>
            </a:lvl5pPr>
            <a:lvl6pPr marL="2285883" indent="0" algn="ctr">
              <a:buNone/>
              <a:defRPr/>
            </a:lvl6pPr>
            <a:lvl7pPr marL="2743060" indent="0" algn="ctr">
              <a:buNone/>
              <a:defRPr/>
            </a:lvl7pPr>
            <a:lvl8pPr marL="3200236" indent="0" algn="ctr">
              <a:buNone/>
              <a:defRPr/>
            </a:lvl8pPr>
            <a:lvl9pPr marL="3657413"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2437799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2655357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2657898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1"/>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1"/>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17733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1"/>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186500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294781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597494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358710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3585836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3197536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378810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3702941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3529731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15654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26953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172521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248342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3091271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658177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69564549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19433217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36954088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77" indent="0">
              <a:buNone/>
              <a:defRPr sz="1800"/>
            </a:lvl2pPr>
            <a:lvl3pPr marL="914353" indent="0">
              <a:buNone/>
              <a:defRPr sz="1600"/>
            </a:lvl3pPr>
            <a:lvl4pPr marL="1371530" indent="0">
              <a:buNone/>
              <a:defRPr sz="1400"/>
            </a:lvl4pPr>
            <a:lvl5pPr marL="1828706" indent="0">
              <a:buNone/>
              <a:defRPr sz="1400"/>
            </a:lvl5pPr>
            <a:lvl6pPr marL="2285883" indent="0">
              <a:buNone/>
              <a:defRPr sz="1400"/>
            </a:lvl6pPr>
            <a:lvl7pPr marL="2743060" indent="0">
              <a:buNone/>
              <a:defRPr sz="1400"/>
            </a:lvl7pPr>
            <a:lvl8pPr marL="3200236" indent="0">
              <a:buNone/>
              <a:defRPr sz="1400"/>
            </a:lvl8pPr>
            <a:lvl9pPr marL="3657413"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81361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85277849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429043666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74028308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29092068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67003744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37156998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934251056"/>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42216298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212051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385967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170307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180089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081495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3916065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353"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353"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r">
              <a:defRPr sz="1400">
                <a:solidFill>
                  <a:srgbClr val="000000"/>
                </a:solidFill>
                <a:latin typeface="Times New Roman" charset="0"/>
              </a:defRPr>
            </a:lvl1pPr>
          </a:lstStyle>
          <a:p>
            <a:pPr defTabSz="914353"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353"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2758106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p:titleStyle>
    <p:bodyStyle>
      <a:lvl1pPr marL="342882" indent="-342882"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12" indent="-285736"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2942" indent="-228588"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118" indent="-228588"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295" indent="-228588"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471" indent="-228588"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648" indent="-228588"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8825" indent="-228588"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001" indent="-228588"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3" algn="l" defTabSz="457177" rtl="0" eaLnBrk="1" latinLnBrk="0" hangingPunct="1">
        <a:defRPr sz="1800" kern="1200">
          <a:solidFill>
            <a:schemeClr val="tx1"/>
          </a:solidFill>
          <a:latin typeface="+mn-lt"/>
          <a:ea typeface="+mn-ea"/>
          <a:cs typeface="+mn-cs"/>
        </a:defRPr>
      </a:lvl3pPr>
      <a:lvl4pPr marL="1371530" algn="l" defTabSz="457177" rtl="0" eaLnBrk="1" latinLnBrk="0" hangingPunct="1">
        <a:defRPr sz="1800" kern="1200">
          <a:solidFill>
            <a:schemeClr val="tx1"/>
          </a:solidFill>
          <a:latin typeface="+mn-lt"/>
          <a:ea typeface="+mn-ea"/>
          <a:cs typeface="+mn-cs"/>
        </a:defRPr>
      </a:lvl4pPr>
      <a:lvl5pPr marL="1828706" algn="l" defTabSz="457177" rtl="0" eaLnBrk="1" latinLnBrk="0" hangingPunct="1">
        <a:defRPr sz="1800" kern="1200">
          <a:solidFill>
            <a:schemeClr val="tx1"/>
          </a:solidFill>
          <a:latin typeface="+mn-lt"/>
          <a:ea typeface="+mn-ea"/>
          <a:cs typeface="+mn-cs"/>
        </a:defRPr>
      </a:lvl5pPr>
      <a:lvl6pPr marL="2285883" algn="l" defTabSz="457177" rtl="0" eaLnBrk="1" latinLnBrk="0" hangingPunct="1">
        <a:defRPr sz="1800" kern="1200">
          <a:solidFill>
            <a:schemeClr val="tx1"/>
          </a:solidFill>
          <a:latin typeface="+mn-lt"/>
          <a:ea typeface="+mn-ea"/>
          <a:cs typeface="+mn-cs"/>
        </a:defRPr>
      </a:lvl6pPr>
      <a:lvl7pPr marL="2743060" algn="l" defTabSz="457177" rtl="0" eaLnBrk="1" latinLnBrk="0" hangingPunct="1">
        <a:defRPr sz="1800" kern="1200">
          <a:solidFill>
            <a:schemeClr val="tx1"/>
          </a:solidFill>
          <a:latin typeface="+mn-lt"/>
          <a:ea typeface="+mn-ea"/>
          <a:cs typeface="+mn-cs"/>
        </a:defRPr>
      </a:lvl7pPr>
      <a:lvl8pPr marL="3200236" algn="l" defTabSz="457177" rtl="0" eaLnBrk="1" latinLnBrk="0" hangingPunct="1">
        <a:defRPr sz="1800" kern="1200">
          <a:solidFill>
            <a:schemeClr val="tx1"/>
          </a:solidFill>
          <a:latin typeface="+mn-lt"/>
          <a:ea typeface="+mn-ea"/>
          <a:cs typeface="+mn-cs"/>
        </a:defRPr>
      </a:lvl8pPr>
      <a:lvl9pPr marL="3657413" algn="l" defTabSz="4571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319935955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902822158"/>
      </p:ext>
    </p:extLst>
  </p:cSld>
  <p:clrMap bg1="dk2" tx1="lt1" bg2="dk1"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7.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hemeOverride" Target="../theme/themeOverride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800" y="0"/>
            <a:ext cx="9070975" cy="1143000"/>
          </a:xfrm>
        </p:spPr>
        <p:txBody>
          <a:bodyPr/>
          <a:lstStyle/>
          <a:p>
            <a:pPr algn="r"/>
            <a:r>
              <a:rPr lang="en-US" dirty="0">
                <a:solidFill>
                  <a:schemeClr val="tx1"/>
                </a:solidFill>
              </a:rPr>
              <a:t>Black</a:t>
            </a:r>
          </a:p>
        </p:txBody>
      </p:sp>
      <p:sp>
        <p:nvSpPr>
          <p:cNvPr id="4" name="TextBox 3">
            <a:extLst>
              <a:ext uri="{FF2B5EF4-FFF2-40B4-BE49-F238E27FC236}">
                <a16:creationId xmlns:a16="http://schemas.microsoft.com/office/drawing/2014/main" id="{0EE83D5D-D8D3-4142-A926-6A450FF68355}"/>
              </a:ext>
            </a:extLst>
          </p:cNvPr>
          <p:cNvSpPr txBox="1"/>
          <p:nvPr/>
        </p:nvSpPr>
        <p:spPr>
          <a:xfrm>
            <a:off x="640682" y="149972"/>
            <a:ext cx="7862636" cy="1321131"/>
          </a:xfrm>
          <a:prstGeom prst="rect">
            <a:avLst/>
          </a:prstGeom>
          <a:noFill/>
        </p:spPr>
        <p:txBody>
          <a:bodyPr wrap="square">
            <a:spAutoFit/>
          </a:bodyPr>
          <a:lstStyle/>
          <a:p>
            <a:pPr marL="0" marR="0" algn="ctr">
              <a:lnSpc>
                <a:spcPct val="115000"/>
              </a:lnSpc>
              <a:spcBef>
                <a:spcPts val="0"/>
              </a:spcBef>
              <a:spcAft>
                <a:spcPts val="0"/>
              </a:spcAft>
            </a:pPr>
            <a:r>
              <a:rPr lang="en-US" sz="4000" b="1" dirty="0">
                <a:solidFill>
                  <a:schemeClr val="bg1"/>
                </a:solidFill>
                <a:effectLst/>
                <a:latin typeface="+mj-lt"/>
                <a:ea typeface="Times New Roman" panose="02020603050405020304" pitchFamily="18" charset="0"/>
                <a:cs typeface="Calibri" panose="020F0502020204030204" pitchFamily="34" charset="0"/>
              </a:rPr>
              <a:t>Signs, Sealed, and Delivered: </a:t>
            </a:r>
          </a:p>
          <a:p>
            <a:pPr marL="0" marR="0" algn="ctr">
              <a:lnSpc>
                <a:spcPct val="115000"/>
              </a:lnSpc>
              <a:spcBef>
                <a:spcPts val="0"/>
              </a:spcBef>
              <a:spcAft>
                <a:spcPts val="0"/>
              </a:spcAft>
            </a:pPr>
            <a:r>
              <a:rPr lang="en-US" sz="3200" dirty="0">
                <a:solidFill>
                  <a:schemeClr val="bg1"/>
                </a:solidFill>
                <a:effectLst/>
                <a:latin typeface="+mj-lt"/>
                <a:ea typeface="Times New Roman" panose="02020603050405020304" pitchFamily="18" charset="0"/>
                <a:cs typeface="Calibri" panose="020F0502020204030204" pitchFamily="34" charset="0"/>
              </a:rPr>
              <a:t>God’s Power in Spreading the Gospel Message</a:t>
            </a:r>
            <a:endParaRPr lang="en-US" sz="2400" dirty="0">
              <a:solidFill>
                <a:schemeClr val="bg1"/>
              </a:solidFill>
              <a:effectLst/>
              <a:latin typeface="+mj-lt"/>
              <a:ea typeface="Calibri" panose="020F0502020204030204" pitchFamily="34" charset="0"/>
              <a:cs typeface="Times New Roman" panose="02020603050405020304" pitchFamily="18" charset="0"/>
            </a:endParaRPr>
          </a:p>
        </p:txBody>
      </p:sp>
      <p:pic>
        <p:nvPicPr>
          <p:cNvPr id="2054" name="Picture 6" descr="COVID-19 claiming lives inside Arizona prisons | News | tucsonlocalmedia.com">
            <a:extLst>
              <a:ext uri="{FF2B5EF4-FFF2-40B4-BE49-F238E27FC236}">
                <a16:creationId xmlns:a16="http://schemas.microsoft.com/office/drawing/2014/main" id="{B93127D3-F3B4-448D-BDA6-2F8B5CFE48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871" y="1459429"/>
            <a:ext cx="7194257" cy="539857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70A7C3A-E49B-45C4-B7EC-CB7A93306344}"/>
              </a:ext>
            </a:extLst>
          </p:cNvPr>
          <p:cNvSpPr txBox="1"/>
          <p:nvPr/>
        </p:nvSpPr>
        <p:spPr>
          <a:xfrm>
            <a:off x="3462086" y="4158714"/>
            <a:ext cx="2219825" cy="523220"/>
          </a:xfrm>
          <a:prstGeom prst="rect">
            <a:avLst/>
          </a:prstGeom>
          <a:solidFill>
            <a:schemeClr val="bg1"/>
          </a:solidFill>
        </p:spPr>
        <p:txBody>
          <a:bodyPr wrap="square">
            <a:spAutoFit/>
          </a:bodyPr>
          <a:lstStyle/>
          <a:p>
            <a:pPr algn="ctr"/>
            <a:r>
              <a:rPr lang="en-US" sz="2800" dirty="0">
                <a:effectLst/>
                <a:latin typeface="+mj-lt"/>
                <a:ea typeface="Times New Roman" panose="02020603050405020304" pitchFamily="18" charset="0"/>
                <a:cs typeface="Calibri" panose="020F0502020204030204" pitchFamily="34" charset="0"/>
              </a:rPr>
              <a:t>Acts 5:12-42</a:t>
            </a:r>
            <a:endParaRPr lang="en-US" sz="2800" dirty="0"/>
          </a:p>
        </p:txBody>
      </p:sp>
      <p:sp>
        <p:nvSpPr>
          <p:cNvPr id="6" name="Rectangle 5">
            <a:extLst>
              <a:ext uri="{FF2B5EF4-FFF2-40B4-BE49-F238E27FC236}">
                <a16:creationId xmlns:a16="http://schemas.microsoft.com/office/drawing/2014/main" id="{8BA0E6A4-597C-4642-B265-03F6312EC961}"/>
              </a:ext>
            </a:extLst>
          </p:cNvPr>
          <p:cNvSpPr>
            <a:spLocks noChangeArrowheads="1"/>
          </p:cNvSpPr>
          <p:nvPr/>
        </p:nvSpPr>
        <p:spPr bwMode="auto">
          <a:xfrm>
            <a:off x="0" y="5325117"/>
            <a:ext cx="9158502" cy="1532883"/>
          </a:xfrm>
          <a:prstGeom prst="rect">
            <a:avLst/>
          </a:prstGeom>
          <a:solidFill>
            <a:srgbClr val="000514"/>
          </a:solidFill>
          <a:ln w="9525">
            <a:noFill/>
            <a:miter lim="800000"/>
            <a:headEnd/>
            <a:tailEnd/>
          </a:ln>
          <a:effectLst/>
        </p:spPr>
        <p:txBody>
          <a:bodyPr lIns="91430" tIns="45715" rIns="91430" bIns="45715"/>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Preached by Dr. Jim Harmeling </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at Crossroads International Church Singapore • CICFamily.com</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Singapore Bible College</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Files in many languages for free download at BibleStudyDownloads.org</a:t>
            </a:r>
          </a:p>
        </p:txBody>
      </p:sp>
    </p:spTree>
    <p:extLst>
      <p:ext uri="{BB962C8B-B14F-4D97-AF65-F5344CB8AC3E}">
        <p14:creationId xmlns:p14="http://schemas.microsoft.com/office/powerpoint/2010/main" val="175748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C44CA0-B32D-435B-A3AF-679EC756C982}"/>
              </a:ext>
            </a:extLst>
          </p:cNvPr>
          <p:cNvSpPr txBox="1"/>
          <p:nvPr/>
        </p:nvSpPr>
        <p:spPr>
          <a:xfrm>
            <a:off x="1004637" y="645238"/>
            <a:ext cx="7134726" cy="1815882"/>
          </a:xfrm>
          <a:prstGeom prst="rect">
            <a:avLst/>
          </a:prstGeom>
          <a:noFill/>
        </p:spPr>
        <p:txBody>
          <a:bodyPr wrap="square">
            <a:spAutoFit/>
          </a:bodyPr>
          <a:lstStyle/>
          <a:p>
            <a:pPr algn="ctr"/>
            <a:r>
              <a:rPr lang="en-US" sz="2800" b="1" dirty="0">
                <a:solidFill>
                  <a:schemeClr val="bg1"/>
                </a:solidFill>
                <a:latin typeface="+mj-lt"/>
              </a:rPr>
              <a:t>1</a:t>
            </a:r>
            <a:r>
              <a:rPr lang="en-US" sz="2800" b="1" i="0" dirty="0">
                <a:solidFill>
                  <a:schemeClr val="bg1"/>
                </a:solidFill>
                <a:effectLst/>
                <a:latin typeface="+mj-lt"/>
              </a:rPr>
              <a:t> Corinthians </a:t>
            </a:r>
            <a:r>
              <a:rPr lang="en-US" sz="2800" b="1" dirty="0">
                <a:solidFill>
                  <a:schemeClr val="bg1"/>
                </a:solidFill>
                <a:latin typeface="+mj-lt"/>
              </a:rPr>
              <a:t>9</a:t>
            </a:r>
            <a:r>
              <a:rPr lang="en-US" sz="2800" b="1" i="0" dirty="0">
                <a:solidFill>
                  <a:schemeClr val="bg1"/>
                </a:solidFill>
                <a:effectLst/>
                <a:latin typeface="+mj-lt"/>
              </a:rPr>
              <a:t>:1</a:t>
            </a:r>
          </a:p>
          <a:p>
            <a:pPr algn="ctr"/>
            <a:r>
              <a:rPr lang="en-US" sz="2800" b="0" i="0" dirty="0">
                <a:solidFill>
                  <a:schemeClr val="bg1"/>
                </a:solidFill>
                <a:effectLst/>
                <a:latin typeface="+mj-lt"/>
              </a:rPr>
              <a:t>“</a:t>
            </a:r>
            <a:r>
              <a:rPr lang="en-US" sz="2800" dirty="0">
                <a:solidFill>
                  <a:schemeClr val="bg1"/>
                </a:solidFill>
              </a:rPr>
              <a:t>Am I not free? Am I not an apostle? Have I not seen Jesus our Lord? Are not you my workmanship in the Lord?”</a:t>
            </a:r>
            <a:endParaRPr lang="en-US" sz="4000" dirty="0">
              <a:solidFill>
                <a:schemeClr val="bg1"/>
              </a:solidFill>
              <a:latin typeface="+mj-lt"/>
            </a:endParaRPr>
          </a:p>
        </p:txBody>
      </p:sp>
      <p:sp>
        <p:nvSpPr>
          <p:cNvPr id="5" name="TextBox 4">
            <a:extLst>
              <a:ext uri="{FF2B5EF4-FFF2-40B4-BE49-F238E27FC236}">
                <a16:creationId xmlns:a16="http://schemas.microsoft.com/office/drawing/2014/main" id="{DE8F5C33-F1FE-45E1-A883-1DD7824A62B4}"/>
              </a:ext>
            </a:extLst>
          </p:cNvPr>
          <p:cNvSpPr txBox="1"/>
          <p:nvPr/>
        </p:nvSpPr>
        <p:spPr>
          <a:xfrm>
            <a:off x="505326" y="2865199"/>
            <a:ext cx="8097253" cy="3539430"/>
          </a:xfrm>
          <a:prstGeom prst="rect">
            <a:avLst/>
          </a:prstGeom>
          <a:noFill/>
        </p:spPr>
        <p:txBody>
          <a:bodyPr wrap="square">
            <a:spAutoFit/>
          </a:bodyPr>
          <a:lstStyle/>
          <a:p>
            <a:pPr algn="ctr"/>
            <a:r>
              <a:rPr lang="en-US" sz="2800" b="1" i="0" dirty="0">
                <a:solidFill>
                  <a:schemeClr val="bg1"/>
                </a:solidFill>
                <a:effectLst/>
                <a:latin typeface="+mj-lt"/>
              </a:rPr>
              <a:t>1 John 1:1-2</a:t>
            </a:r>
          </a:p>
          <a:p>
            <a:pPr algn="ctr"/>
            <a:r>
              <a:rPr lang="en-US" sz="2800" baseline="30000" dirty="0">
                <a:solidFill>
                  <a:schemeClr val="bg1"/>
                </a:solidFill>
              </a:rPr>
              <a:t>1 </a:t>
            </a:r>
            <a:r>
              <a:rPr lang="en-US" sz="2800" dirty="0">
                <a:solidFill>
                  <a:schemeClr val="bg1"/>
                </a:solidFill>
              </a:rPr>
              <a:t>That which was from the beginning, which we have heard, which we have seen with our eyes, which we looked upon and have touched with our hands, concerning the word of life— </a:t>
            </a:r>
            <a:r>
              <a:rPr lang="en-US" sz="2800" baseline="30000" dirty="0">
                <a:solidFill>
                  <a:schemeClr val="bg1"/>
                </a:solidFill>
              </a:rPr>
              <a:t>2</a:t>
            </a:r>
            <a:r>
              <a:rPr lang="en-US" sz="2800" b="1" baseline="30000" dirty="0">
                <a:solidFill>
                  <a:schemeClr val="bg1"/>
                </a:solidFill>
              </a:rPr>
              <a:t> </a:t>
            </a:r>
            <a:r>
              <a:rPr lang="en-US" sz="2800" dirty="0">
                <a:solidFill>
                  <a:schemeClr val="bg1"/>
                </a:solidFill>
              </a:rPr>
              <a:t>the life was made manifest, and we have seen it, and testify to it and proclaim to you the eternal life, which was with the Father and was made manifest to us.</a:t>
            </a:r>
            <a:endParaRPr lang="en-US" sz="4000" dirty="0">
              <a:solidFill>
                <a:schemeClr val="bg1"/>
              </a:solidFill>
              <a:latin typeface="+mj-lt"/>
            </a:endParaRPr>
          </a:p>
        </p:txBody>
      </p:sp>
    </p:spTree>
    <p:extLst>
      <p:ext uri="{BB962C8B-B14F-4D97-AF65-F5344CB8AC3E}">
        <p14:creationId xmlns:p14="http://schemas.microsoft.com/office/powerpoint/2010/main" val="2535945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23D09E-EF4F-425C-8A15-536DA98CFEF3}"/>
              </a:ext>
            </a:extLst>
          </p:cNvPr>
          <p:cNvSpPr txBox="1"/>
          <p:nvPr/>
        </p:nvSpPr>
        <p:spPr bwMode="auto">
          <a:xfrm>
            <a:off x="38100" y="417434"/>
            <a:ext cx="9070975" cy="1098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5" tIns="45718" rIns="91435" bIns="45718" numCol="1" anchor="ctr" anchorCtr="0" compatLnSpc="1">
            <a:prstTxWarp prst="textNoShape">
              <a:avLst/>
            </a:prstTxWarp>
            <a:normAutofit/>
          </a:bodyPr>
          <a:lstStyle/>
          <a:p>
            <a:pPr marL="0" marR="0" algn="ctr">
              <a:lnSpc>
                <a:spcPct val="115000"/>
              </a:lnSpc>
              <a:spcBef>
                <a:spcPts val="0"/>
              </a:spcBef>
              <a:spcAft>
                <a:spcPts val="0"/>
              </a:spcAft>
            </a:pPr>
            <a:r>
              <a:rPr lang="en-US" sz="3200" i="1" dirty="0">
                <a:solidFill>
                  <a:schemeClr val="bg1"/>
                </a:solidFill>
                <a:effectLst/>
                <a:latin typeface="+mj-lt"/>
                <a:ea typeface="Times New Roman" panose="02020603050405020304" pitchFamily="18" charset="0"/>
                <a:cs typeface="Calibri" panose="020F0502020204030204" pitchFamily="34" charset="0"/>
              </a:rPr>
              <a:t>God’s power overrides suffering </a:t>
            </a:r>
            <a:r>
              <a:rPr lang="en-US" sz="3200" dirty="0">
                <a:solidFill>
                  <a:schemeClr val="bg1"/>
                </a:solidFill>
                <a:effectLst/>
                <a:latin typeface="+mj-lt"/>
                <a:ea typeface="Times New Roman" panose="02020603050405020304" pitchFamily="18" charset="0"/>
                <a:cs typeface="Calibri" panose="020F0502020204030204" pitchFamily="34" charset="0"/>
              </a:rPr>
              <a:t>(Acts 5:17-42)</a:t>
            </a:r>
            <a:endParaRPr lang="en-US" sz="3200" dirty="0">
              <a:solidFill>
                <a:schemeClr val="bg1"/>
              </a:solidFill>
              <a:effectLst/>
              <a:latin typeface="+mj-lt"/>
              <a:ea typeface="Calibri" panose="020F0502020204030204" pitchFamily="34" charset="0"/>
              <a:cs typeface="Times New Roman" panose="02020603050405020304" pitchFamily="18" charset="0"/>
            </a:endParaRPr>
          </a:p>
        </p:txBody>
      </p:sp>
      <p:pic>
        <p:nvPicPr>
          <p:cNvPr id="1030" name="Picture 6" descr="Melting Glaciers: causes, effects and solutions - Iberdrola">
            <a:extLst>
              <a:ext uri="{FF2B5EF4-FFF2-40B4-BE49-F238E27FC236}">
                <a16:creationId xmlns:a16="http://schemas.microsoft.com/office/drawing/2014/main" id="{36709B99-5A12-44D8-ADC7-3D79DB9E0B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882"/>
          <a:stretch/>
        </p:blipFill>
        <p:spPr bwMode="auto">
          <a:xfrm>
            <a:off x="28520" y="1981199"/>
            <a:ext cx="9127774" cy="48323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62C59C4-9D48-4089-87B4-FD4FD20D0F9B}"/>
              </a:ext>
            </a:extLst>
          </p:cNvPr>
          <p:cNvSpPr txBox="1"/>
          <p:nvPr/>
        </p:nvSpPr>
        <p:spPr>
          <a:xfrm>
            <a:off x="1106904" y="1762204"/>
            <a:ext cx="7182853" cy="1043619"/>
          </a:xfrm>
          <a:prstGeom prst="rect">
            <a:avLst/>
          </a:prstGeom>
          <a:solidFill>
            <a:schemeClr val="bg1"/>
          </a:solidFill>
        </p:spPr>
        <p:txBody>
          <a:bodyPr wrap="square">
            <a:spAutoFit/>
          </a:bodyPr>
          <a:lstStyle/>
          <a:p>
            <a:pPr marL="457200" marR="0" lvl="0" indent="-457200">
              <a:lnSpc>
                <a:spcPct val="115000"/>
              </a:lnSpc>
              <a:spcBef>
                <a:spcPts val="1200"/>
              </a:spcBef>
              <a:spcAft>
                <a:spcPts val="0"/>
              </a:spcAft>
              <a:buFont typeface="Arial" panose="020B0604020202020204" pitchFamily="34" charset="0"/>
              <a:buChar char="•"/>
            </a:pPr>
            <a:r>
              <a:rPr lang="en-US" sz="2800" dirty="0">
                <a:latin typeface="+mj-lt"/>
                <a:ea typeface="Calibri" panose="020F0502020204030204" pitchFamily="34" charset="0"/>
                <a:cs typeface="Times New Roman" panose="02020603050405020304" pitchFamily="18" charset="0"/>
              </a:rPr>
              <a:t>A</a:t>
            </a:r>
            <a:r>
              <a:rPr lang="en-US" sz="2800" dirty="0">
                <a:effectLst/>
                <a:latin typeface="+mj-lt"/>
                <a:ea typeface="Calibri" panose="020F0502020204030204" pitchFamily="34" charset="0"/>
                <a:cs typeface="Times New Roman" panose="02020603050405020304" pitchFamily="18" charset="0"/>
              </a:rPr>
              <a:t>rrest &amp; release: God overcomes human resistance to the gospel (vs. 17-26)</a:t>
            </a:r>
            <a:endParaRPr lang="en-US" sz="2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793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8F528D-73D9-4B0F-ACEA-7A1C7B439663}"/>
              </a:ext>
            </a:extLst>
          </p:cNvPr>
          <p:cNvSpPr txBox="1"/>
          <p:nvPr/>
        </p:nvSpPr>
        <p:spPr>
          <a:xfrm>
            <a:off x="385006" y="498886"/>
            <a:ext cx="8216238" cy="1043619"/>
          </a:xfrm>
          <a:prstGeom prst="rect">
            <a:avLst/>
          </a:prstGeom>
          <a:solidFill>
            <a:schemeClr val="accent6">
              <a:lumMod val="20000"/>
              <a:lumOff val="80000"/>
            </a:schemeClr>
          </a:solidFill>
        </p:spPr>
        <p:txBody>
          <a:bodyPr wrap="square">
            <a:spAutoFit/>
          </a:bodyPr>
          <a:lstStyle/>
          <a:p>
            <a:pPr>
              <a:lnSpc>
                <a:spcPct val="115000"/>
              </a:lnSpc>
              <a:spcBef>
                <a:spcPts val="1200"/>
              </a:spcBef>
            </a:pPr>
            <a:r>
              <a:rPr lang="en-US" sz="2800" b="1" dirty="0">
                <a:latin typeface="+mj-lt"/>
                <a:ea typeface="Calibri" panose="020F0502020204030204" pitchFamily="34" charset="0"/>
                <a:cs typeface="Times New Roman" panose="02020603050405020304" pitchFamily="18" charset="0"/>
              </a:rPr>
              <a:t>Acts 2</a:t>
            </a:r>
            <a:r>
              <a:rPr lang="en-US" sz="2800" dirty="0">
                <a:latin typeface="+mj-lt"/>
                <a:ea typeface="Calibri" panose="020F0502020204030204" pitchFamily="34" charset="0"/>
                <a:cs typeface="Times New Roman" panose="02020603050405020304" pitchFamily="18" charset="0"/>
              </a:rPr>
              <a:t> – Holy Spirit arrives; </a:t>
            </a:r>
            <a:r>
              <a:rPr lang="en-US" sz="2800" dirty="0">
                <a:latin typeface="+mj-lt"/>
              </a:rPr>
              <a:t>Peter confronts unbelief; no opposition; church is unified.</a:t>
            </a:r>
          </a:p>
        </p:txBody>
      </p:sp>
      <p:sp>
        <p:nvSpPr>
          <p:cNvPr id="3" name="TextBox 2">
            <a:extLst>
              <a:ext uri="{FF2B5EF4-FFF2-40B4-BE49-F238E27FC236}">
                <a16:creationId xmlns:a16="http://schemas.microsoft.com/office/drawing/2014/main" id="{884F654F-3138-44F7-9E33-F905A334A12A}"/>
              </a:ext>
            </a:extLst>
          </p:cNvPr>
          <p:cNvSpPr txBox="1"/>
          <p:nvPr/>
        </p:nvSpPr>
        <p:spPr>
          <a:xfrm>
            <a:off x="368962" y="1782258"/>
            <a:ext cx="8216238" cy="1043619"/>
          </a:xfrm>
          <a:prstGeom prst="rect">
            <a:avLst/>
          </a:prstGeom>
          <a:solidFill>
            <a:schemeClr val="accent1">
              <a:lumMod val="20000"/>
              <a:lumOff val="80000"/>
            </a:schemeClr>
          </a:solidFill>
        </p:spPr>
        <p:txBody>
          <a:bodyPr wrap="square">
            <a:spAutoFit/>
          </a:bodyPr>
          <a:lstStyle/>
          <a:p>
            <a:pPr>
              <a:lnSpc>
                <a:spcPct val="115000"/>
              </a:lnSpc>
              <a:spcBef>
                <a:spcPts val="1200"/>
              </a:spcBef>
            </a:pPr>
            <a:r>
              <a:rPr lang="en-US" sz="2800" b="1" dirty="0">
                <a:latin typeface="+mj-lt"/>
                <a:ea typeface="Calibri" panose="020F0502020204030204" pitchFamily="34" charset="0"/>
                <a:cs typeface="Times New Roman" panose="02020603050405020304" pitchFamily="18" charset="0"/>
              </a:rPr>
              <a:t>Acts 3</a:t>
            </a:r>
            <a:r>
              <a:rPr lang="en-US" sz="2800" dirty="0">
                <a:latin typeface="+mj-lt"/>
                <a:ea typeface="Calibri" panose="020F0502020204030204" pitchFamily="34" charset="0"/>
                <a:cs typeface="Times New Roman" panose="02020603050405020304" pitchFamily="18" charset="0"/>
              </a:rPr>
              <a:t> – </a:t>
            </a:r>
            <a:r>
              <a:rPr lang="en-US" sz="2800" dirty="0"/>
              <a:t>Poor lame man walks; Peter confronts unbelief; no opposition.</a:t>
            </a:r>
          </a:p>
        </p:txBody>
      </p:sp>
      <p:sp>
        <p:nvSpPr>
          <p:cNvPr id="6" name="TextBox 5">
            <a:extLst>
              <a:ext uri="{FF2B5EF4-FFF2-40B4-BE49-F238E27FC236}">
                <a16:creationId xmlns:a16="http://schemas.microsoft.com/office/drawing/2014/main" id="{0E12753F-6042-478D-8BD3-74FAE106365C}"/>
              </a:ext>
            </a:extLst>
          </p:cNvPr>
          <p:cNvSpPr txBox="1"/>
          <p:nvPr/>
        </p:nvSpPr>
        <p:spPr>
          <a:xfrm>
            <a:off x="389012" y="3065625"/>
            <a:ext cx="8216238" cy="1043619"/>
          </a:xfrm>
          <a:prstGeom prst="rect">
            <a:avLst/>
          </a:prstGeom>
          <a:solidFill>
            <a:srgbClr val="FFC000"/>
          </a:solidFill>
        </p:spPr>
        <p:txBody>
          <a:bodyPr wrap="square">
            <a:spAutoFit/>
          </a:bodyPr>
          <a:lstStyle/>
          <a:p>
            <a:pPr>
              <a:lnSpc>
                <a:spcPct val="115000"/>
              </a:lnSpc>
              <a:spcBef>
                <a:spcPts val="1200"/>
              </a:spcBef>
            </a:pPr>
            <a:r>
              <a:rPr lang="en-US" sz="2800" b="1" dirty="0">
                <a:latin typeface="+mj-lt"/>
                <a:ea typeface="Calibri" panose="020F0502020204030204" pitchFamily="34" charset="0"/>
                <a:cs typeface="Times New Roman" panose="02020603050405020304" pitchFamily="18" charset="0"/>
              </a:rPr>
              <a:t>Acts 4</a:t>
            </a:r>
            <a:r>
              <a:rPr lang="en-US" sz="2800" dirty="0">
                <a:latin typeface="+mj-lt"/>
                <a:ea typeface="Calibri" panose="020F0502020204030204" pitchFamily="34" charset="0"/>
                <a:cs typeface="Times New Roman" panose="02020603050405020304" pitchFamily="18" charset="0"/>
              </a:rPr>
              <a:t> – External </a:t>
            </a:r>
            <a:r>
              <a:rPr lang="en-US" sz="2800" dirty="0">
                <a:latin typeface="+mj-lt"/>
              </a:rPr>
              <a:t>opposition; Peter confronts unbelief; church is unified.</a:t>
            </a:r>
          </a:p>
        </p:txBody>
      </p:sp>
      <p:sp>
        <p:nvSpPr>
          <p:cNvPr id="7" name="TextBox 6">
            <a:extLst>
              <a:ext uri="{FF2B5EF4-FFF2-40B4-BE49-F238E27FC236}">
                <a16:creationId xmlns:a16="http://schemas.microsoft.com/office/drawing/2014/main" id="{7A85FEDA-8A23-4FCF-97B4-DADCD7AE24BA}"/>
              </a:ext>
            </a:extLst>
          </p:cNvPr>
          <p:cNvSpPr txBox="1"/>
          <p:nvPr/>
        </p:nvSpPr>
        <p:spPr>
          <a:xfrm>
            <a:off x="397031" y="4336962"/>
            <a:ext cx="8216238" cy="1043619"/>
          </a:xfrm>
          <a:prstGeom prst="rect">
            <a:avLst/>
          </a:prstGeom>
          <a:solidFill>
            <a:srgbClr val="FF6D6D"/>
          </a:solidFill>
        </p:spPr>
        <p:txBody>
          <a:bodyPr wrap="square">
            <a:spAutoFit/>
          </a:bodyPr>
          <a:lstStyle/>
          <a:p>
            <a:pPr>
              <a:lnSpc>
                <a:spcPct val="115000"/>
              </a:lnSpc>
              <a:spcBef>
                <a:spcPts val="1200"/>
              </a:spcBef>
            </a:pPr>
            <a:r>
              <a:rPr lang="en-US" sz="2800" b="1" dirty="0">
                <a:latin typeface="+mj-lt"/>
                <a:ea typeface="Calibri" panose="020F0502020204030204" pitchFamily="34" charset="0"/>
                <a:cs typeface="Times New Roman" panose="02020603050405020304" pitchFamily="18" charset="0"/>
              </a:rPr>
              <a:t>Acts 5</a:t>
            </a:r>
            <a:r>
              <a:rPr lang="en-US" sz="2800" dirty="0">
                <a:latin typeface="+mj-lt"/>
                <a:ea typeface="Calibri" panose="020F0502020204030204" pitchFamily="34" charset="0"/>
                <a:cs typeface="Times New Roman" panose="02020603050405020304" pitchFamily="18" charset="0"/>
              </a:rPr>
              <a:t> – Internal &amp; external </a:t>
            </a:r>
            <a:r>
              <a:rPr lang="en-US" sz="2800" dirty="0">
                <a:latin typeface="+mj-lt"/>
              </a:rPr>
              <a:t>opposition; </a:t>
            </a:r>
            <a:r>
              <a:rPr lang="en-US" sz="2800" dirty="0"/>
              <a:t>church is not unified; miraculous signs; Peter confronts unbelief.</a:t>
            </a:r>
            <a:endParaRPr lang="en-US" sz="4000" dirty="0">
              <a:latin typeface="+mj-lt"/>
            </a:endParaRPr>
          </a:p>
        </p:txBody>
      </p:sp>
    </p:spTree>
    <p:extLst>
      <p:ext uri="{BB962C8B-B14F-4D97-AF65-F5344CB8AC3E}">
        <p14:creationId xmlns:p14="http://schemas.microsoft.com/office/powerpoint/2010/main" val="429340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7D5C32-132B-4A29-A44E-0E752A8BD75F}"/>
              </a:ext>
            </a:extLst>
          </p:cNvPr>
          <p:cNvSpPr txBox="1"/>
          <p:nvPr/>
        </p:nvSpPr>
        <p:spPr>
          <a:xfrm>
            <a:off x="1642310" y="1553488"/>
            <a:ext cx="5859379" cy="2219838"/>
          </a:xfrm>
          <a:prstGeom prst="rect">
            <a:avLst/>
          </a:prstGeom>
          <a:noFill/>
          <a:ln>
            <a:solidFill>
              <a:schemeClr val="accent1"/>
            </a:solidFill>
          </a:ln>
        </p:spPr>
        <p:txBody>
          <a:bodyPr wrap="square">
            <a:spAutoFit/>
          </a:bodyPr>
          <a:lstStyle/>
          <a:p>
            <a:pPr algn="ctr">
              <a:lnSpc>
                <a:spcPct val="150000"/>
              </a:lnSpc>
            </a:pPr>
            <a:r>
              <a:rPr lang="en-US" sz="3200" b="1" dirty="0">
                <a:solidFill>
                  <a:schemeClr val="bg1"/>
                </a:solidFill>
                <a:effectLst/>
                <a:latin typeface="+mj-lt"/>
                <a:ea typeface="Calibri" panose="020F0502020204030204" pitchFamily="34" charset="0"/>
                <a:cs typeface="Times New Roman" panose="02020603050405020304" pitchFamily="18" charset="0"/>
              </a:rPr>
              <a:t>Opposition to gospel increases</a:t>
            </a:r>
          </a:p>
          <a:p>
            <a:pPr algn="ctr">
              <a:lnSpc>
                <a:spcPct val="150000"/>
              </a:lnSpc>
            </a:pPr>
            <a:r>
              <a:rPr lang="en-US" sz="3200" b="1" dirty="0">
                <a:solidFill>
                  <a:schemeClr val="bg1"/>
                </a:solidFill>
                <a:latin typeface="+mj-lt"/>
                <a:cs typeface="Times New Roman" panose="02020603050405020304" pitchFamily="18" charset="0"/>
              </a:rPr>
              <a:t>God’s display of power increases</a:t>
            </a:r>
          </a:p>
          <a:p>
            <a:pPr algn="ctr">
              <a:lnSpc>
                <a:spcPct val="150000"/>
              </a:lnSpc>
            </a:pPr>
            <a:r>
              <a:rPr lang="en-US" sz="3200" b="1" dirty="0">
                <a:solidFill>
                  <a:schemeClr val="bg1"/>
                </a:solidFill>
                <a:latin typeface="+mj-lt"/>
                <a:cs typeface="Times New Roman" panose="02020603050405020304" pitchFamily="18" charset="0"/>
              </a:rPr>
              <a:t>Boldness to witness increases</a:t>
            </a:r>
            <a:endParaRPr lang="en-US" sz="3200" b="1" dirty="0">
              <a:solidFill>
                <a:schemeClr val="bg1"/>
              </a:solidFill>
              <a:latin typeface="+mj-lt"/>
            </a:endParaRPr>
          </a:p>
        </p:txBody>
      </p:sp>
    </p:spTree>
    <p:extLst>
      <p:ext uri="{BB962C8B-B14F-4D97-AF65-F5344CB8AC3E}">
        <p14:creationId xmlns:p14="http://schemas.microsoft.com/office/powerpoint/2010/main" val="156632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450C59-2BDF-4A7B-B8FF-3309C7FF43CB}"/>
              </a:ext>
            </a:extLst>
          </p:cNvPr>
          <p:cNvSpPr txBox="1"/>
          <p:nvPr/>
        </p:nvSpPr>
        <p:spPr>
          <a:xfrm>
            <a:off x="336886" y="655363"/>
            <a:ext cx="8482260" cy="5262979"/>
          </a:xfrm>
          <a:prstGeom prst="rect">
            <a:avLst/>
          </a:prstGeom>
          <a:noFill/>
          <a:ln>
            <a:solidFill>
              <a:schemeClr val="accent1"/>
            </a:solidFill>
          </a:ln>
        </p:spPr>
        <p:txBody>
          <a:bodyPr wrap="square">
            <a:spAutoFit/>
          </a:bodyPr>
          <a:lstStyle/>
          <a:p>
            <a:pPr algn="ctr"/>
            <a:r>
              <a:rPr lang="en-US" sz="2800" b="1" i="0" dirty="0">
                <a:solidFill>
                  <a:schemeClr val="bg1"/>
                </a:solidFill>
                <a:effectLst/>
                <a:latin typeface="+mj-lt"/>
              </a:rPr>
              <a:t>Luke 4:17-21</a:t>
            </a:r>
            <a:endParaRPr lang="en-US" sz="2800" b="1" i="0" baseline="30000" dirty="0">
              <a:solidFill>
                <a:schemeClr val="bg1"/>
              </a:solidFill>
              <a:effectLst/>
              <a:latin typeface="+mj-lt"/>
            </a:endParaRPr>
          </a:p>
          <a:p>
            <a:pPr algn="ctr"/>
            <a:r>
              <a:rPr lang="en-US" sz="2800" i="0" baseline="30000" dirty="0">
                <a:solidFill>
                  <a:schemeClr val="bg1"/>
                </a:solidFill>
                <a:effectLst/>
                <a:latin typeface="+mj-lt"/>
              </a:rPr>
              <a:t>17 </a:t>
            </a:r>
            <a:r>
              <a:rPr lang="en-US" sz="2800" i="0" dirty="0">
                <a:solidFill>
                  <a:schemeClr val="bg1"/>
                </a:solidFill>
                <a:effectLst/>
                <a:latin typeface="+mj-lt"/>
              </a:rPr>
              <a:t>And the scroll of the prophet Isaiah was given to him. He unrolled the scroll and found the place where it was written,</a:t>
            </a:r>
          </a:p>
          <a:p>
            <a:pPr algn="ctr"/>
            <a:endParaRPr lang="en-US" sz="2800" i="0" dirty="0">
              <a:solidFill>
                <a:schemeClr val="bg1"/>
              </a:solidFill>
              <a:effectLst/>
              <a:latin typeface="+mj-lt"/>
            </a:endParaRPr>
          </a:p>
          <a:p>
            <a:pPr algn="ctr"/>
            <a:r>
              <a:rPr lang="en-US" sz="2800" i="0" baseline="30000" dirty="0">
                <a:solidFill>
                  <a:schemeClr val="bg1"/>
                </a:solidFill>
                <a:effectLst/>
                <a:latin typeface="+mj-lt"/>
              </a:rPr>
              <a:t>18 </a:t>
            </a:r>
            <a:r>
              <a:rPr lang="en-US" sz="2800" i="0" dirty="0">
                <a:solidFill>
                  <a:schemeClr val="bg1"/>
                </a:solidFill>
                <a:effectLst/>
                <a:latin typeface="+mj-lt"/>
              </a:rPr>
              <a:t>“The Spirit of the Lord is upon me,</a:t>
            </a:r>
            <a:br>
              <a:rPr lang="en-US" sz="2800" i="0" dirty="0">
                <a:solidFill>
                  <a:schemeClr val="bg1"/>
                </a:solidFill>
                <a:effectLst/>
                <a:latin typeface="+mj-lt"/>
              </a:rPr>
            </a:br>
            <a:r>
              <a:rPr lang="en-US" sz="2800" i="0" dirty="0">
                <a:solidFill>
                  <a:schemeClr val="bg1"/>
                </a:solidFill>
                <a:effectLst/>
                <a:latin typeface="+mj-lt"/>
              </a:rPr>
              <a:t>    because he has anointed me</a:t>
            </a:r>
            <a:br>
              <a:rPr lang="en-US" sz="2800" i="0" dirty="0">
                <a:solidFill>
                  <a:schemeClr val="bg1"/>
                </a:solidFill>
                <a:effectLst/>
                <a:latin typeface="+mj-lt"/>
              </a:rPr>
            </a:br>
            <a:r>
              <a:rPr lang="en-US" sz="2800" i="0" dirty="0">
                <a:solidFill>
                  <a:schemeClr val="bg1"/>
                </a:solidFill>
                <a:effectLst/>
                <a:latin typeface="+mj-lt"/>
              </a:rPr>
              <a:t>    to proclaim good news to the poor.</a:t>
            </a:r>
            <a:br>
              <a:rPr lang="en-US" sz="2800" i="0" dirty="0">
                <a:solidFill>
                  <a:schemeClr val="bg1"/>
                </a:solidFill>
                <a:effectLst/>
                <a:latin typeface="+mj-lt"/>
              </a:rPr>
            </a:br>
            <a:r>
              <a:rPr lang="en-US" sz="2800" i="0" dirty="0">
                <a:solidFill>
                  <a:schemeClr val="bg1"/>
                </a:solidFill>
                <a:effectLst/>
                <a:latin typeface="+mj-lt"/>
              </a:rPr>
              <a:t>He has sent me to proclaim liberty to the captives</a:t>
            </a:r>
            <a:br>
              <a:rPr lang="en-US" sz="2800" i="0" dirty="0">
                <a:solidFill>
                  <a:schemeClr val="bg1"/>
                </a:solidFill>
                <a:effectLst/>
                <a:latin typeface="+mj-lt"/>
              </a:rPr>
            </a:br>
            <a:r>
              <a:rPr lang="en-US" sz="2800" i="0" dirty="0">
                <a:solidFill>
                  <a:schemeClr val="bg1"/>
                </a:solidFill>
                <a:effectLst/>
                <a:latin typeface="+mj-lt"/>
              </a:rPr>
              <a:t>    and recovering of sight to the blind,</a:t>
            </a:r>
            <a:br>
              <a:rPr lang="en-US" sz="2800" i="0" dirty="0">
                <a:solidFill>
                  <a:schemeClr val="bg1"/>
                </a:solidFill>
                <a:effectLst/>
                <a:latin typeface="+mj-lt"/>
              </a:rPr>
            </a:br>
            <a:r>
              <a:rPr lang="en-US" sz="2800" i="0" dirty="0">
                <a:solidFill>
                  <a:schemeClr val="bg1"/>
                </a:solidFill>
                <a:effectLst/>
                <a:latin typeface="+mj-lt"/>
              </a:rPr>
              <a:t>    to set at liberty those who are oppressed,</a:t>
            </a:r>
            <a:br>
              <a:rPr lang="en-US" sz="2800" i="0" dirty="0">
                <a:solidFill>
                  <a:schemeClr val="bg1"/>
                </a:solidFill>
                <a:effectLst/>
                <a:latin typeface="+mj-lt"/>
              </a:rPr>
            </a:br>
            <a:r>
              <a:rPr lang="en-US" sz="2800" i="0" baseline="30000" dirty="0">
                <a:solidFill>
                  <a:schemeClr val="bg1"/>
                </a:solidFill>
                <a:effectLst/>
                <a:latin typeface="+mj-lt"/>
              </a:rPr>
              <a:t>19 </a:t>
            </a:r>
            <a:r>
              <a:rPr lang="en-US" sz="2800" i="0" dirty="0">
                <a:solidFill>
                  <a:schemeClr val="bg1"/>
                </a:solidFill>
                <a:effectLst/>
                <a:latin typeface="+mj-lt"/>
              </a:rPr>
              <a:t>to proclaim the year of the Lord's favor.”</a:t>
            </a:r>
          </a:p>
        </p:txBody>
      </p:sp>
    </p:spTree>
    <p:extLst>
      <p:ext uri="{BB962C8B-B14F-4D97-AF65-F5344CB8AC3E}">
        <p14:creationId xmlns:p14="http://schemas.microsoft.com/office/powerpoint/2010/main" val="720185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6F0ADF-249A-4BAD-9DA7-391C37A84852}"/>
              </a:ext>
            </a:extLst>
          </p:cNvPr>
          <p:cNvSpPr txBox="1"/>
          <p:nvPr/>
        </p:nvSpPr>
        <p:spPr>
          <a:xfrm>
            <a:off x="998621" y="1029978"/>
            <a:ext cx="7495674" cy="2246769"/>
          </a:xfrm>
          <a:prstGeom prst="rect">
            <a:avLst/>
          </a:prstGeom>
          <a:noFill/>
          <a:ln>
            <a:solidFill>
              <a:schemeClr val="accent1"/>
            </a:solidFill>
          </a:ln>
        </p:spPr>
        <p:txBody>
          <a:bodyPr wrap="square">
            <a:spAutoFit/>
          </a:bodyPr>
          <a:lstStyle/>
          <a:p>
            <a:pPr algn="ctr"/>
            <a:r>
              <a:rPr lang="en-US" sz="2800" i="0" baseline="30000" dirty="0">
                <a:solidFill>
                  <a:schemeClr val="bg1"/>
                </a:solidFill>
                <a:effectLst/>
                <a:latin typeface="+mj-lt"/>
              </a:rPr>
              <a:t>20 </a:t>
            </a:r>
            <a:r>
              <a:rPr lang="en-US" sz="2800" i="0" dirty="0">
                <a:solidFill>
                  <a:schemeClr val="bg1"/>
                </a:solidFill>
                <a:effectLst/>
                <a:latin typeface="+mj-lt"/>
              </a:rPr>
              <a:t>And he rolled up the scroll and gave it back to the attendant and sat down. And the eyes of all in the synagogue were fixed on him. </a:t>
            </a:r>
            <a:r>
              <a:rPr lang="en-US" sz="2800" i="0" baseline="30000" dirty="0">
                <a:solidFill>
                  <a:schemeClr val="bg1"/>
                </a:solidFill>
                <a:effectLst/>
                <a:latin typeface="+mj-lt"/>
              </a:rPr>
              <a:t>21 </a:t>
            </a:r>
            <a:r>
              <a:rPr lang="en-US" sz="2800" i="0" dirty="0">
                <a:solidFill>
                  <a:schemeClr val="bg1"/>
                </a:solidFill>
                <a:effectLst/>
                <a:latin typeface="+mj-lt"/>
              </a:rPr>
              <a:t>And he began to say to them, “Today this Scripture has been fulfilled in your hearing.” </a:t>
            </a:r>
          </a:p>
        </p:txBody>
      </p:sp>
    </p:spTree>
    <p:extLst>
      <p:ext uri="{BB962C8B-B14F-4D97-AF65-F5344CB8AC3E}">
        <p14:creationId xmlns:p14="http://schemas.microsoft.com/office/powerpoint/2010/main" val="178256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E3BBDF-886D-46A2-9EB3-115A14BE93D6}"/>
              </a:ext>
            </a:extLst>
          </p:cNvPr>
          <p:cNvSpPr txBox="1"/>
          <p:nvPr/>
        </p:nvSpPr>
        <p:spPr>
          <a:xfrm>
            <a:off x="1118937" y="1191990"/>
            <a:ext cx="6906126" cy="3539430"/>
          </a:xfrm>
          <a:prstGeom prst="rect">
            <a:avLst/>
          </a:prstGeom>
          <a:noFill/>
          <a:ln>
            <a:solidFill>
              <a:schemeClr val="accent1"/>
            </a:solidFill>
          </a:ln>
        </p:spPr>
        <p:txBody>
          <a:bodyPr wrap="square">
            <a:spAutoFit/>
          </a:bodyPr>
          <a:lstStyle/>
          <a:p>
            <a:pPr algn="ctr"/>
            <a:r>
              <a:rPr lang="en-US" sz="2800" b="1" i="0" dirty="0">
                <a:solidFill>
                  <a:schemeClr val="bg1"/>
                </a:solidFill>
                <a:effectLst/>
                <a:latin typeface="+mj-lt"/>
              </a:rPr>
              <a:t>Isaiah 61:1</a:t>
            </a:r>
          </a:p>
          <a:p>
            <a:pPr algn="ctr"/>
            <a:r>
              <a:rPr lang="en-US" sz="2800" dirty="0">
                <a:solidFill>
                  <a:schemeClr val="bg1"/>
                </a:solidFill>
                <a:latin typeface="+mj-lt"/>
              </a:rPr>
              <a:t>“</a:t>
            </a:r>
            <a:r>
              <a:rPr lang="en-US" sz="2800" b="0" i="0" dirty="0">
                <a:solidFill>
                  <a:schemeClr val="bg1"/>
                </a:solidFill>
                <a:effectLst/>
                <a:latin typeface="+mj-lt"/>
              </a:rPr>
              <a:t>The Spirit of the Lord </a:t>
            </a:r>
            <a:r>
              <a:rPr lang="en-US" sz="2800" b="0" i="0" cap="small" dirty="0">
                <a:solidFill>
                  <a:schemeClr val="bg1"/>
                </a:solidFill>
                <a:effectLst/>
                <a:latin typeface="+mj-lt"/>
              </a:rPr>
              <a:t>God</a:t>
            </a:r>
            <a:r>
              <a:rPr lang="en-US" sz="2800" b="0" i="0" dirty="0">
                <a:solidFill>
                  <a:schemeClr val="bg1"/>
                </a:solidFill>
                <a:effectLst/>
                <a:latin typeface="+mj-lt"/>
              </a:rPr>
              <a:t> is upon me,</a:t>
            </a:r>
            <a:br>
              <a:rPr lang="en-US" sz="2800" dirty="0">
                <a:solidFill>
                  <a:schemeClr val="bg1"/>
                </a:solidFill>
                <a:latin typeface="+mj-lt"/>
              </a:rPr>
            </a:br>
            <a:r>
              <a:rPr lang="en-US" sz="2800" b="0" i="0" dirty="0">
                <a:solidFill>
                  <a:schemeClr val="bg1"/>
                </a:solidFill>
                <a:effectLst/>
                <a:latin typeface="+mj-lt"/>
              </a:rPr>
              <a:t>    because the </a:t>
            </a:r>
            <a:r>
              <a:rPr lang="en-US" sz="2800" b="0" i="0" cap="small" dirty="0">
                <a:solidFill>
                  <a:schemeClr val="bg1"/>
                </a:solidFill>
                <a:effectLst/>
                <a:latin typeface="+mj-lt"/>
              </a:rPr>
              <a:t>Lord</a:t>
            </a:r>
            <a:r>
              <a:rPr lang="en-US" sz="2800" b="0" i="0" dirty="0">
                <a:solidFill>
                  <a:schemeClr val="bg1"/>
                </a:solidFill>
                <a:effectLst/>
                <a:latin typeface="+mj-lt"/>
              </a:rPr>
              <a:t> has anointed me</a:t>
            </a:r>
            <a:br>
              <a:rPr lang="en-US" sz="2800" dirty="0">
                <a:solidFill>
                  <a:schemeClr val="bg1"/>
                </a:solidFill>
                <a:latin typeface="+mj-lt"/>
              </a:rPr>
            </a:br>
            <a:r>
              <a:rPr lang="en-US" sz="2800" b="0" i="0" dirty="0">
                <a:solidFill>
                  <a:schemeClr val="bg1"/>
                </a:solidFill>
                <a:effectLst/>
                <a:latin typeface="+mj-lt"/>
              </a:rPr>
              <a:t>to bring good news to the poor;</a:t>
            </a:r>
            <a:br>
              <a:rPr lang="en-US" sz="2800" dirty="0">
                <a:solidFill>
                  <a:schemeClr val="bg1"/>
                </a:solidFill>
                <a:latin typeface="+mj-lt"/>
              </a:rPr>
            </a:br>
            <a:r>
              <a:rPr lang="en-US" sz="2800" b="0" i="0" dirty="0">
                <a:solidFill>
                  <a:schemeClr val="bg1"/>
                </a:solidFill>
                <a:effectLst/>
                <a:latin typeface="+mj-lt"/>
              </a:rPr>
              <a:t>    he has sent me to bind up the brokenhearted,</a:t>
            </a:r>
            <a:br>
              <a:rPr lang="en-US" sz="2800" dirty="0">
                <a:solidFill>
                  <a:schemeClr val="bg1"/>
                </a:solidFill>
                <a:latin typeface="+mj-lt"/>
              </a:rPr>
            </a:br>
            <a:r>
              <a:rPr lang="en-US" sz="2800" b="0" i="0" dirty="0">
                <a:solidFill>
                  <a:schemeClr val="bg1"/>
                </a:solidFill>
                <a:effectLst/>
                <a:latin typeface="+mj-lt"/>
              </a:rPr>
              <a:t>to proclaim liberty to the captives,</a:t>
            </a:r>
            <a:br>
              <a:rPr lang="en-US" sz="2800" dirty="0">
                <a:solidFill>
                  <a:schemeClr val="bg1"/>
                </a:solidFill>
                <a:latin typeface="+mj-lt"/>
              </a:rPr>
            </a:br>
            <a:r>
              <a:rPr lang="en-US" sz="2800" b="0" i="0" dirty="0">
                <a:solidFill>
                  <a:schemeClr val="bg1"/>
                </a:solidFill>
                <a:effectLst/>
                <a:latin typeface="+mj-lt"/>
              </a:rPr>
              <a:t>    and the </a:t>
            </a:r>
            <a:r>
              <a:rPr lang="en-US" sz="2800" b="0" i="0" u="sng" dirty="0">
                <a:solidFill>
                  <a:schemeClr val="bg1"/>
                </a:solidFill>
                <a:effectLst/>
                <a:latin typeface="+mj-lt"/>
              </a:rPr>
              <a:t>opening of the prison to those who are bound.</a:t>
            </a:r>
            <a:r>
              <a:rPr lang="en-US" sz="2800" b="0" i="0" dirty="0">
                <a:solidFill>
                  <a:schemeClr val="bg1"/>
                </a:solidFill>
                <a:effectLst/>
                <a:latin typeface="+mj-lt"/>
              </a:rPr>
              <a:t>”</a:t>
            </a:r>
            <a:endParaRPr lang="en-US" sz="2800" dirty="0">
              <a:solidFill>
                <a:schemeClr val="bg1"/>
              </a:solidFill>
              <a:latin typeface="+mj-lt"/>
            </a:endParaRPr>
          </a:p>
        </p:txBody>
      </p:sp>
    </p:spTree>
    <p:extLst>
      <p:ext uri="{BB962C8B-B14F-4D97-AF65-F5344CB8AC3E}">
        <p14:creationId xmlns:p14="http://schemas.microsoft.com/office/powerpoint/2010/main" val="1754757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2E8450-08F4-40D9-85AE-9354517256AF}"/>
              </a:ext>
            </a:extLst>
          </p:cNvPr>
          <p:cNvSpPr txBox="1"/>
          <p:nvPr/>
        </p:nvSpPr>
        <p:spPr>
          <a:xfrm>
            <a:off x="709863" y="859066"/>
            <a:ext cx="7724273" cy="3108543"/>
          </a:xfrm>
          <a:prstGeom prst="rect">
            <a:avLst/>
          </a:prstGeom>
          <a:noFill/>
          <a:ln>
            <a:solidFill>
              <a:schemeClr val="accent1"/>
            </a:solidFill>
          </a:ln>
        </p:spPr>
        <p:txBody>
          <a:bodyPr wrap="square">
            <a:spAutoFit/>
          </a:bodyPr>
          <a:lstStyle/>
          <a:p>
            <a:pPr algn="ctr"/>
            <a:r>
              <a:rPr lang="en-US" sz="2800" b="1" i="0" dirty="0">
                <a:solidFill>
                  <a:schemeClr val="bg1"/>
                </a:solidFill>
                <a:effectLst/>
                <a:latin typeface="+mj-lt"/>
              </a:rPr>
              <a:t>Luke 7:22-23</a:t>
            </a:r>
            <a:endParaRPr lang="en-US" sz="2800" b="1" i="0" baseline="30000" dirty="0">
              <a:solidFill>
                <a:schemeClr val="bg1"/>
              </a:solidFill>
              <a:effectLst/>
              <a:latin typeface="+mj-lt"/>
            </a:endParaRPr>
          </a:p>
          <a:p>
            <a:pPr algn="ctr"/>
            <a:r>
              <a:rPr lang="en-US" sz="2800" i="0" baseline="30000" dirty="0">
                <a:solidFill>
                  <a:schemeClr val="bg1"/>
                </a:solidFill>
                <a:effectLst/>
                <a:latin typeface="+mj-lt"/>
              </a:rPr>
              <a:t>22 </a:t>
            </a:r>
            <a:r>
              <a:rPr lang="en-US" sz="2800" i="0" dirty="0">
                <a:solidFill>
                  <a:schemeClr val="bg1"/>
                </a:solidFill>
                <a:effectLst/>
                <a:latin typeface="+mj-lt"/>
              </a:rPr>
              <a:t>And he answered them, “Go and tell John what you have seen and heard: the blind receive their sight, </a:t>
            </a:r>
            <a:r>
              <a:rPr lang="en-US" sz="2800" i="0" u="sng" dirty="0">
                <a:solidFill>
                  <a:schemeClr val="bg1"/>
                </a:solidFill>
                <a:effectLst/>
                <a:latin typeface="+mj-lt"/>
              </a:rPr>
              <a:t>the lame walk</a:t>
            </a:r>
            <a:r>
              <a:rPr lang="en-US" sz="2800" i="0" dirty="0">
                <a:solidFill>
                  <a:schemeClr val="bg1"/>
                </a:solidFill>
                <a:effectLst/>
                <a:latin typeface="+mj-lt"/>
              </a:rPr>
              <a:t>, lepers are cleansed, and the deaf hear, the dead are raised up, </a:t>
            </a:r>
            <a:r>
              <a:rPr lang="en-US" sz="2800" i="0" u="sng" dirty="0">
                <a:solidFill>
                  <a:schemeClr val="bg1"/>
                </a:solidFill>
                <a:effectLst/>
                <a:latin typeface="+mj-lt"/>
              </a:rPr>
              <a:t>the poor have good news preached to them</a:t>
            </a:r>
            <a:r>
              <a:rPr lang="en-US" sz="2800" i="0" dirty="0">
                <a:solidFill>
                  <a:schemeClr val="bg1"/>
                </a:solidFill>
                <a:effectLst/>
                <a:latin typeface="+mj-lt"/>
              </a:rPr>
              <a:t>. </a:t>
            </a:r>
            <a:r>
              <a:rPr lang="en-US" sz="2800" i="0" baseline="30000" dirty="0">
                <a:solidFill>
                  <a:schemeClr val="bg1"/>
                </a:solidFill>
                <a:effectLst/>
                <a:latin typeface="+mj-lt"/>
              </a:rPr>
              <a:t>23 </a:t>
            </a:r>
            <a:r>
              <a:rPr lang="en-US" sz="2800" i="0" dirty="0">
                <a:solidFill>
                  <a:schemeClr val="bg1"/>
                </a:solidFill>
                <a:effectLst/>
                <a:latin typeface="+mj-lt"/>
              </a:rPr>
              <a:t>And blessed is the one who is not offended by me.”</a:t>
            </a:r>
            <a:endParaRPr lang="en-US" sz="2800" dirty="0">
              <a:solidFill>
                <a:schemeClr val="bg1"/>
              </a:solidFill>
              <a:latin typeface="+mj-lt"/>
            </a:endParaRPr>
          </a:p>
        </p:txBody>
      </p:sp>
    </p:spTree>
    <p:extLst>
      <p:ext uri="{BB962C8B-B14F-4D97-AF65-F5344CB8AC3E}">
        <p14:creationId xmlns:p14="http://schemas.microsoft.com/office/powerpoint/2010/main" val="4197806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23D09E-EF4F-425C-8A15-536DA98CFEF3}"/>
              </a:ext>
            </a:extLst>
          </p:cNvPr>
          <p:cNvSpPr txBox="1"/>
          <p:nvPr/>
        </p:nvSpPr>
        <p:spPr bwMode="auto">
          <a:xfrm>
            <a:off x="38100" y="417434"/>
            <a:ext cx="9070975" cy="1098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normAutofit/>
          </a:bodyPr>
          <a:lstStyle/>
          <a:p>
            <a:pPr marL="0" marR="0" algn="ctr">
              <a:lnSpc>
                <a:spcPct val="115000"/>
              </a:lnSpc>
              <a:spcBef>
                <a:spcPts val="0"/>
              </a:spcBef>
              <a:spcAft>
                <a:spcPts val="0"/>
              </a:spcAft>
            </a:pPr>
            <a:r>
              <a:rPr lang="en-US" sz="3200" i="1" dirty="0">
                <a:solidFill>
                  <a:schemeClr val="bg1"/>
                </a:solidFill>
                <a:effectLst/>
                <a:latin typeface="+mj-lt"/>
                <a:ea typeface="Times New Roman" panose="02020603050405020304" pitchFamily="18" charset="0"/>
                <a:cs typeface="Calibri" panose="020F0502020204030204" pitchFamily="34" charset="0"/>
              </a:rPr>
              <a:t>God’s power overrides suffering </a:t>
            </a:r>
            <a:r>
              <a:rPr lang="en-US" sz="3200" dirty="0">
                <a:solidFill>
                  <a:schemeClr val="bg1"/>
                </a:solidFill>
                <a:effectLst/>
                <a:latin typeface="+mj-lt"/>
                <a:ea typeface="Times New Roman" panose="02020603050405020304" pitchFamily="18" charset="0"/>
                <a:cs typeface="Calibri" panose="020F0502020204030204" pitchFamily="34" charset="0"/>
              </a:rPr>
              <a:t>(Acts 5:17-42)</a:t>
            </a:r>
            <a:endParaRPr lang="en-US" sz="3200" dirty="0">
              <a:solidFill>
                <a:schemeClr val="bg1"/>
              </a:solidFill>
              <a:effectLst/>
              <a:latin typeface="+mj-lt"/>
              <a:ea typeface="Calibri" panose="020F0502020204030204" pitchFamily="34" charset="0"/>
              <a:cs typeface="Times New Roman" panose="02020603050405020304" pitchFamily="18" charset="0"/>
            </a:endParaRPr>
          </a:p>
        </p:txBody>
      </p:sp>
      <p:pic>
        <p:nvPicPr>
          <p:cNvPr id="1030" name="Picture 6" descr="Melting Glaciers: causes, effects and solutions - Iberdrola">
            <a:extLst>
              <a:ext uri="{FF2B5EF4-FFF2-40B4-BE49-F238E27FC236}">
                <a16:creationId xmlns:a16="http://schemas.microsoft.com/office/drawing/2014/main" id="{36709B99-5A12-44D8-ADC7-3D79DB9E0B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882"/>
          <a:stretch/>
        </p:blipFill>
        <p:spPr bwMode="auto">
          <a:xfrm>
            <a:off x="28520" y="1981199"/>
            <a:ext cx="9127774" cy="48323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62C59C4-9D48-4089-87B4-FD4FD20D0F9B}"/>
              </a:ext>
            </a:extLst>
          </p:cNvPr>
          <p:cNvSpPr txBox="1"/>
          <p:nvPr/>
        </p:nvSpPr>
        <p:spPr>
          <a:xfrm>
            <a:off x="1106905" y="1762204"/>
            <a:ext cx="7182852" cy="1043619"/>
          </a:xfrm>
          <a:prstGeom prst="rect">
            <a:avLst/>
          </a:prstGeom>
          <a:solidFill>
            <a:schemeClr val="bg1"/>
          </a:solidFill>
        </p:spPr>
        <p:txBody>
          <a:bodyPr wrap="square">
            <a:spAutoFit/>
          </a:bodyPr>
          <a:lstStyle/>
          <a:p>
            <a:pPr marL="457200" marR="0" lvl="0" indent="-457200">
              <a:lnSpc>
                <a:spcPct val="115000"/>
              </a:lnSpc>
              <a:spcBef>
                <a:spcPts val="1200"/>
              </a:spcBef>
              <a:spcAft>
                <a:spcPts val="0"/>
              </a:spcAft>
              <a:buFont typeface="Arial" panose="020B0604020202020204" pitchFamily="34" charset="0"/>
              <a:buChar char="•"/>
            </a:pPr>
            <a:r>
              <a:rPr lang="en-US" sz="2800" dirty="0">
                <a:latin typeface="+mj-lt"/>
                <a:ea typeface="Calibri" panose="020F0502020204030204" pitchFamily="34" charset="0"/>
                <a:cs typeface="Times New Roman" panose="02020603050405020304" pitchFamily="18" charset="0"/>
              </a:rPr>
              <a:t>A</a:t>
            </a:r>
            <a:r>
              <a:rPr lang="en-US" sz="2800" dirty="0">
                <a:effectLst/>
                <a:latin typeface="+mj-lt"/>
                <a:ea typeface="Calibri" panose="020F0502020204030204" pitchFamily="34" charset="0"/>
                <a:cs typeface="Times New Roman" panose="02020603050405020304" pitchFamily="18" charset="0"/>
              </a:rPr>
              <a:t>rrest &amp; release: God overcomes human resistance to the gospel (vs. 17-26)</a:t>
            </a:r>
            <a:endParaRPr lang="en-US" sz="2400" dirty="0">
              <a:effectLs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F6CD37B-E23E-4E41-A415-F9B322644EBB}"/>
              </a:ext>
            </a:extLst>
          </p:cNvPr>
          <p:cNvSpPr txBox="1"/>
          <p:nvPr/>
        </p:nvSpPr>
        <p:spPr>
          <a:xfrm>
            <a:off x="1106904" y="3105835"/>
            <a:ext cx="7182853" cy="954107"/>
          </a:xfrm>
          <a:prstGeom prst="rect">
            <a:avLst/>
          </a:prstGeom>
          <a:solidFill>
            <a:schemeClr val="bg1"/>
          </a:solidFill>
        </p:spPr>
        <p:txBody>
          <a:bodyPr wrap="square">
            <a:spAutoFit/>
          </a:bodyPr>
          <a:lstStyle/>
          <a:p>
            <a:pPr marL="457200" indent="-457200">
              <a:buFont typeface="Arial" panose="020B0604020202020204" pitchFamily="34" charset="0"/>
              <a:buChar char="•"/>
            </a:pPr>
            <a:r>
              <a:rPr lang="en-US" sz="2800" dirty="0">
                <a:effectLst/>
                <a:latin typeface="+mj-lt"/>
                <a:ea typeface="Calibri" panose="020F0502020204030204" pitchFamily="34" charset="0"/>
                <a:cs typeface="Times New Roman" panose="02020603050405020304" pitchFamily="18" charset="0"/>
              </a:rPr>
              <a:t>The rearrest and Peter’s message: God is sovereign &amp; Jesus will be exalted (vs. 27-32)</a:t>
            </a:r>
            <a:endParaRPr lang="en-US" sz="2800" dirty="0">
              <a:latin typeface="+mj-lt"/>
            </a:endParaRPr>
          </a:p>
        </p:txBody>
      </p:sp>
    </p:spTree>
    <p:extLst>
      <p:ext uri="{BB962C8B-B14F-4D97-AF65-F5344CB8AC3E}">
        <p14:creationId xmlns:p14="http://schemas.microsoft.com/office/powerpoint/2010/main" val="31452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E3BBDF-886D-46A2-9EB3-115A14BE93D6}"/>
              </a:ext>
            </a:extLst>
          </p:cNvPr>
          <p:cNvSpPr txBox="1"/>
          <p:nvPr/>
        </p:nvSpPr>
        <p:spPr>
          <a:xfrm>
            <a:off x="1118937" y="1191990"/>
            <a:ext cx="6906126" cy="3970318"/>
          </a:xfrm>
          <a:prstGeom prst="rect">
            <a:avLst/>
          </a:prstGeom>
          <a:noFill/>
          <a:ln>
            <a:solidFill>
              <a:schemeClr val="accent1"/>
            </a:solidFill>
          </a:ln>
        </p:spPr>
        <p:txBody>
          <a:bodyPr wrap="square">
            <a:spAutoFit/>
          </a:bodyPr>
          <a:lstStyle/>
          <a:p>
            <a:pPr algn="ctr"/>
            <a:r>
              <a:rPr lang="en-US" sz="2800" b="1" i="0" dirty="0">
                <a:solidFill>
                  <a:schemeClr val="bg1"/>
                </a:solidFill>
                <a:effectLst/>
                <a:latin typeface="+mj-lt"/>
              </a:rPr>
              <a:t>Deuteronomy 21:22-23</a:t>
            </a:r>
          </a:p>
          <a:p>
            <a:pPr algn="ctr"/>
            <a:r>
              <a:rPr lang="en-US" sz="2800" i="0" baseline="30000" dirty="0">
                <a:solidFill>
                  <a:schemeClr val="bg1"/>
                </a:solidFill>
                <a:effectLst/>
                <a:latin typeface="+mj-lt"/>
              </a:rPr>
              <a:t>22 </a:t>
            </a:r>
            <a:r>
              <a:rPr lang="en-US" sz="2800" i="0" dirty="0">
                <a:solidFill>
                  <a:schemeClr val="bg1"/>
                </a:solidFill>
                <a:effectLst/>
                <a:latin typeface="+mj-lt"/>
              </a:rPr>
              <a:t>And if a man has committed a crime punishable by death and he is put to death, and you hang him on a tree, </a:t>
            </a:r>
            <a:r>
              <a:rPr lang="en-US" sz="2800" i="0" baseline="30000" dirty="0">
                <a:solidFill>
                  <a:schemeClr val="bg1"/>
                </a:solidFill>
                <a:effectLst/>
                <a:latin typeface="+mj-lt"/>
              </a:rPr>
              <a:t>23 </a:t>
            </a:r>
            <a:r>
              <a:rPr lang="en-US" sz="2800" i="0" dirty="0">
                <a:solidFill>
                  <a:schemeClr val="bg1"/>
                </a:solidFill>
                <a:effectLst/>
                <a:latin typeface="+mj-lt"/>
              </a:rPr>
              <a:t>his body shall not remain all night on the tree, but you shall bury him the same day, </a:t>
            </a:r>
            <a:r>
              <a:rPr lang="en-US" sz="2800" i="0" u="sng" dirty="0">
                <a:solidFill>
                  <a:schemeClr val="bg1"/>
                </a:solidFill>
                <a:effectLst/>
                <a:latin typeface="+mj-lt"/>
              </a:rPr>
              <a:t>for a hanged man is cursed by God</a:t>
            </a:r>
            <a:r>
              <a:rPr lang="en-US" sz="2800" i="0" dirty="0">
                <a:solidFill>
                  <a:schemeClr val="bg1"/>
                </a:solidFill>
                <a:effectLst/>
                <a:latin typeface="+mj-lt"/>
              </a:rPr>
              <a:t>. You shall not defile your land that the </a:t>
            </a:r>
            <a:r>
              <a:rPr lang="en-US" sz="2800" i="0" cap="small" dirty="0">
                <a:solidFill>
                  <a:schemeClr val="bg1"/>
                </a:solidFill>
                <a:effectLst/>
                <a:latin typeface="+mj-lt"/>
              </a:rPr>
              <a:t>Lord</a:t>
            </a:r>
            <a:r>
              <a:rPr lang="en-US" sz="2800" i="0" dirty="0">
                <a:solidFill>
                  <a:schemeClr val="bg1"/>
                </a:solidFill>
                <a:effectLst/>
                <a:latin typeface="+mj-lt"/>
              </a:rPr>
              <a:t> your God is giving you for an inheritance.</a:t>
            </a:r>
            <a:endParaRPr lang="en-US" sz="2800" u="sng" dirty="0">
              <a:solidFill>
                <a:schemeClr val="bg1"/>
              </a:solidFill>
              <a:latin typeface="+mj-lt"/>
            </a:endParaRPr>
          </a:p>
        </p:txBody>
      </p:sp>
    </p:spTree>
    <p:extLst>
      <p:ext uri="{BB962C8B-B14F-4D97-AF65-F5344CB8AC3E}">
        <p14:creationId xmlns:p14="http://schemas.microsoft.com/office/powerpoint/2010/main" val="571178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23D09E-EF4F-425C-8A15-536DA98CFEF3}"/>
              </a:ext>
            </a:extLst>
          </p:cNvPr>
          <p:cNvSpPr txBox="1"/>
          <p:nvPr/>
        </p:nvSpPr>
        <p:spPr bwMode="auto">
          <a:xfrm>
            <a:off x="38100" y="417434"/>
            <a:ext cx="9070975" cy="1098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5" tIns="45718" rIns="91435" bIns="45718" numCol="1" anchor="ctr" anchorCtr="0" compatLnSpc="1">
            <a:prstTxWarp prst="textNoShape">
              <a:avLst/>
            </a:prstTxWarp>
            <a:normAutofit/>
          </a:bodyPr>
          <a:lstStyle/>
          <a:p>
            <a:pPr algn="ctr" eaLnBrk="0" fontAlgn="base" hangingPunct="0">
              <a:spcBef>
                <a:spcPct val="0"/>
              </a:spcBef>
              <a:spcAft>
                <a:spcPts val="600"/>
              </a:spcAft>
            </a:pPr>
            <a:r>
              <a:rPr kumimoji="0" lang="en-US" sz="4400" b="0" i="1" u="none" strike="noStrike" kern="1200" cap="none" spc="0" normalizeH="0" baseline="0" noProof="0" dirty="0">
                <a:ln>
                  <a:noFill/>
                </a:ln>
                <a:solidFill>
                  <a:schemeClr val="bg1"/>
                </a:solidFill>
                <a:effectLst>
                  <a:outerShdw blurRad="38100" dist="88900" dir="2700000" algn="tl">
                    <a:srgbClr val="000000">
                      <a:alpha val="60000"/>
                    </a:srgbClr>
                  </a:outerShdw>
                </a:effectLst>
                <a:uLnTx/>
                <a:uFillTx/>
                <a:latin typeface="Arial"/>
                <a:ea typeface="ＭＳ Ｐゴシック" pitchFamily="-108" charset="-128"/>
                <a:cs typeface="Arial"/>
              </a:rPr>
              <a:t>Try to stop </a:t>
            </a:r>
            <a:r>
              <a:rPr lang="en-US" sz="4400" i="1" dirty="0">
                <a:solidFill>
                  <a:schemeClr val="bg1"/>
                </a:solidFill>
                <a:effectLst>
                  <a:outerShdw blurRad="38100" dist="88900" dir="2700000" algn="tl">
                    <a:srgbClr val="000000">
                      <a:alpha val="60000"/>
                    </a:srgbClr>
                  </a:outerShdw>
                </a:effectLst>
                <a:latin typeface="Arial"/>
                <a:ea typeface="ＭＳ Ｐゴシック" pitchFamily="-108" charset="-128"/>
                <a:cs typeface="Arial"/>
              </a:rPr>
              <a:t>t</a:t>
            </a:r>
            <a:r>
              <a:rPr kumimoji="0" lang="en-US" sz="4400" b="0" i="1" u="none" strike="noStrike" kern="1200" cap="none" spc="0" normalizeH="0" baseline="0" noProof="0" dirty="0">
                <a:ln>
                  <a:noFill/>
                </a:ln>
                <a:solidFill>
                  <a:schemeClr val="bg1"/>
                </a:solidFill>
                <a:effectLst>
                  <a:outerShdw blurRad="38100" dist="88900" dir="2700000" algn="tl">
                    <a:srgbClr val="000000">
                      <a:alpha val="60000"/>
                    </a:srgbClr>
                  </a:outerShdw>
                </a:effectLst>
                <a:uLnTx/>
                <a:uFillTx/>
                <a:latin typeface="Arial"/>
                <a:ea typeface="ＭＳ Ｐゴシック" pitchFamily="-108" charset="-128"/>
                <a:cs typeface="Arial"/>
              </a:rPr>
              <a:t>his</a:t>
            </a:r>
            <a:endParaRPr lang="en-US" sz="4400" dirty="0">
              <a:solidFill>
                <a:schemeClr val="bg1"/>
              </a:solidFill>
              <a:latin typeface="Arial"/>
              <a:ea typeface="ＭＳ Ｐゴシック" pitchFamily="-108" charset="-128"/>
              <a:cs typeface="Arial"/>
            </a:endParaRPr>
          </a:p>
        </p:txBody>
      </p:sp>
      <p:pic>
        <p:nvPicPr>
          <p:cNvPr id="1030" name="Picture 6" descr="Melting Glaciers: causes, effects and solutions - Iberdrola">
            <a:extLst>
              <a:ext uri="{FF2B5EF4-FFF2-40B4-BE49-F238E27FC236}">
                <a16:creationId xmlns:a16="http://schemas.microsoft.com/office/drawing/2014/main" id="{36709B99-5A12-44D8-ADC7-3D79DB9E0B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882"/>
          <a:stretch/>
        </p:blipFill>
        <p:spPr bwMode="auto">
          <a:xfrm>
            <a:off x="28520" y="1981199"/>
            <a:ext cx="9127774" cy="48323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306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6A3C01-6532-458B-A3F0-125161A8DA0D}"/>
              </a:ext>
            </a:extLst>
          </p:cNvPr>
          <p:cNvSpPr/>
          <p:nvPr/>
        </p:nvSpPr>
        <p:spPr bwMode="auto">
          <a:xfrm>
            <a:off x="0" y="0"/>
            <a:ext cx="9144000" cy="6858000"/>
          </a:xfrm>
          <a:prstGeom prst="rect">
            <a:avLst/>
          </a:prstGeom>
          <a:solidFill>
            <a:schemeClr val="bg1"/>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pic>
        <p:nvPicPr>
          <p:cNvPr id="1026" name="Picture 2" descr="Discipling in a Multicultural World: Fernando, Ajith, Coleman, Robert E.:  9781433562853: Amazon.com: Books">
            <a:extLst>
              <a:ext uri="{FF2B5EF4-FFF2-40B4-BE49-F238E27FC236}">
                <a16:creationId xmlns:a16="http://schemas.microsoft.com/office/drawing/2014/main" id="{0B779DB0-D26E-4B6C-B6D4-599EB8E8F6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272" y="866274"/>
            <a:ext cx="3418154" cy="51254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D1E66EA-37BB-4A39-AD14-3E6A8B19B023}"/>
              </a:ext>
            </a:extLst>
          </p:cNvPr>
          <p:cNvSpPr txBox="1"/>
          <p:nvPr/>
        </p:nvSpPr>
        <p:spPr>
          <a:xfrm>
            <a:off x="4271213" y="2029144"/>
            <a:ext cx="4572000" cy="1569660"/>
          </a:xfrm>
          <a:prstGeom prst="rect">
            <a:avLst/>
          </a:prstGeom>
          <a:noFill/>
        </p:spPr>
        <p:txBody>
          <a:bodyPr wrap="square">
            <a:spAutoFit/>
          </a:bodyPr>
          <a:lstStyle/>
          <a:p>
            <a:pPr algn="ctr"/>
            <a:r>
              <a:rPr lang="en-US" sz="3200" dirty="0">
                <a:effectLst/>
                <a:latin typeface="+mj-lt"/>
                <a:ea typeface="Calibri" panose="020F0502020204030204" pitchFamily="34" charset="0"/>
                <a:cs typeface="Times New Roman" panose="02020603050405020304" pitchFamily="18" charset="0"/>
              </a:rPr>
              <a:t>“Christianity, then, is a religion of postponed honor.”</a:t>
            </a:r>
            <a:endParaRPr lang="en-US" sz="3200" dirty="0"/>
          </a:p>
        </p:txBody>
      </p:sp>
    </p:spTree>
    <p:extLst>
      <p:ext uri="{BB962C8B-B14F-4D97-AF65-F5344CB8AC3E}">
        <p14:creationId xmlns:p14="http://schemas.microsoft.com/office/powerpoint/2010/main" val="611633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6A3C01-6532-458B-A3F0-125161A8DA0D}"/>
              </a:ext>
            </a:extLst>
          </p:cNvPr>
          <p:cNvSpPr/>
          <p:nvPr/>
        </p:nvSpPr>
        <p:spPr bwMode="auto">
          <a:xfrm>
            <a:off x="0" y="0"/>
            <a:ext cx="9144000" cy="6858000"/>
          </a:xfrm>
          <a:prstGeom prst="rect">
            <a:avLst/>
          </a:prstGeom>
          <a:solidFill>
            <a:schemeClr val="bg1"/>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5" name="TextBox 4">
            <a:extLst>
              <a:ext uri="{FF2B5EF4-FFF2-40B4-BE49-F238E27FC236}">
                <a16:creationId xmlns:a16="http://schemas.microsoft.com/office/drawing/2014/main" id="{BD1E66EA-37BB-4A39-AD14-3E6A8B19B023}"/>
              </a:ext>
            </a:extLst>
          </p:cNvPr>
          <p:cNvSpPr txBox="1"/>
          <p:nvPr/>
        </p:nvSpPr>
        <p:spPr>
          <a:xfrm>
            <a:off x="535404" y="1379439"/>
            <a:ext cx="8073192" cy="2958502"/>
          </a:xfrm>
          <a:prstGeom prst="rect">
            <a:avLst/>
          </a:prstGeom>
          <a:noFill/>
          <a:ln>
            <a:solidFill>
              <a:schemeClr val="accent1">
                <a:lumMod val="60000"/>
                <a:lumOff val="40000"/>
              </a:schemeClr>
            </a:solidFill>
          </a:ln>
        </p:spPr>
        <p:txBody>
          <a:bodyPr wrap="square">
            <a:spAutoFit/>
          </a:bodyPr>
          <a:lstStyle/>
          <a:p>
            <a:pPr algn="ctr">
              <a:lnSpc>
                <a:spcPct val="150000"/>
              </a:lnSpc>
            </a:pPr>
            <a:r>
              <a:rPr lang="en-US" sz="3200" b="1" u="sng" dirty="0">
                <a:effectLst/>
                <a:latin typeface="+mj-lt"/>
                <a:ea typeface="Calibri" panose="020F0502020204030204" pitchFamily="34" charset="0"/>
                <a:cs typeface="Times New Roman" panose="02020603050405020304" pitchFamily="18" charset="0"/>
              </a:rPr>
              <a:t>Jesus</a:t>
            </a:r>
          </a:p>
          <a:p>
            <a:pPr algn="ctr">
              <a:lnSpc>
                <a:spcPct val="150000"/>
              </a:lnSpc>
            </a:pPr>
            <a:r>
              <a:rPr lang="en-US" sz="3200" dirty="0">
                <a:latin typeface="+mj-lt"/>
                <a:ea typeface="Calibri" panose="020F0502020204030204" pitchFamily="34" charset="0"/>
                <a:cs typeface="Times New Roman" panose="02020603050405020304" pitchFamily="18" charset="0"/>
              </a:rPr>
              <a:t>R</a:t>
            </a:r>
            <a:r>
              <a:rPr lang="en-US" sz="3200" dirty="0">
                <a:effectLst/>
                <a:latin typeface="+mj-lt"/>
                <a:ea typeface="Calibri" panose="020F0502020204030204" pitchFamily="34" charset="0"/>
                <a:cs typeface="Times New Roman" panose="02020603050405020304" pitchFamily="18" charset="0"/>
              </a:rPr>
              <a:t>aised &amp; exalted</a:t>
            </a:r>
          </a:p>
          <a:p>
            <a:pPr algn="ctr">
              <a:lnSpc>
                <a:spcPct val="150000"/>
              </a:lnSpc>
            </a:pPr>
            <a:r>
              <a:rPr lang="en-US" sz="3200" b="1" u="sng" dirty="0"/>
              <a:t>Disciples of Jesus</a:t>
            </a:r>
          </a:p>
          <a:p>
            <a:pPr algn="ctr">
              <a:lnSpc>
                <a:spcPct val="150000"/>
              </a:lnSpc>
            </a:pPr>
            <a:r>
              <a:rPr lang="en-US" sz="3200" dirty="0"/>
              <a:t>Receive repentance, forgiveness, &amp; Holy Spirit</a:t>
            </a:r>
          </a:p>
        </p:txBody>
      </p:sp>
    </p:spTree>
    <p:extLst>
      <p:ext uri="{BB962C8B-B14F-4D97-AF65-F5344CB8AC3E}">
        <p14:creationId xmlns:p14="http://schemas.microsoft.com/office/powerpoint/2010/main" val="3998288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23D09E-EF4F-425C-8A15-536DA98CFEF3}"/>
              </a:ext>
            </a:extLst>
          </p:cNvPr>
          <p:cNvSpPr txBox="1"/>
          <p:nvPr/>
        </p:nvSpPr>
        <p:spPr bwMode="auto">
          <a:xfrm>
            <a:off x="38100" y="417434"/>
            <a:ext cx="9070975" cy="1098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5" tIns="45718" rIns="91435" bIns="45718" numCol="1" anchor="ctr" anchorCtr="0" compatLnSpc="1">
            <a:prstTxWarp prst="textNoShape">
              <a:avLst/>
            </a:prstTxWarp>
            <a:normAutofit/>
          </a:bodyPr>
          <a:lstStyle/>
          <a:p>
            <a:pPr marL="0" marR="0" algn="ctr">
              <a:lnSpc>
                <a:spcPct val="115000"/>
              </a:lnSpc>
              <a:spcBef>
                <a:spcPts val="0"/>
              </a:spcBef>
              <a:spcAft>
                <a:spcPts val="0"/>
              </a:spcAft>
            </a:pPr>
            <a:r>
              <a:rPr lang="en-US" sz="3200" i="1" dirty="0">
                <a:solidFill>
                  <a:schemeClr val="bg1"/>
                </a:solidFill>
                <a:effectLst/>
                <a:latin typeface="+mj-lt"/>
                <a:ea typeface="Times New Roman" panose="02020603050405020304" pitchFamily="18" charset="0"/>
                <a:cs typeface="Calibri" panose="020F0502020204030204" pitchFamily="34" charset="0"/>
              </a:rPr>
              <a:t>God’s power overrides suffering </a:t>
            </a:r>
            <a:r>
              <a:rPr lang="en-US" sz="3200" dirty="0">
                <a:solidFill>
                  <a:schemeClr val="bg1"/>
                </a:solidFill>
                <a:effectLst/>
                <a:latin typeface="+mj-lt"/>
                <a:ea typeface="Times New Roman" panose="02020603050405020304" pitchFamily="18" charset="0"/>
                <a:cs typeface="Calibri" panose="020F0502020204030204" pitchFamily="34" charset="0"/>
              </a:rPr>
              <a:t>(Acts 5:17-42)</a:t>
            </a:r>
            <a:endParaRPr lang="en-US" sz="3200" dirty="0">
              <a:solidFill>
                <a:schemeClr val="bg1"/>
              </a:solidFill>
              <a:effectLst/>
              <a:latin typeface="+mj-lt"/>
              <a:ea typeface="Calibri" panose="020F0502020204030204" pitchFamily="34" charset="0"/>
              <a:cs typeface="Times New Roman" panose="02020603050405020304" pitchFamily="18" charset="0"/>
            </a:endParaRPr>
          </a:p>
        </p:txBody>
      </p:sp>
      <p:pic>
        <p:nvPicPr>
          <p:cNvPr id="1030" name="Picture 6" descr="Melting Glaciers: causes, effects and solutions - Iberdrola">
            <a:extLst>
              <a:ext uri="{FF2B5EF4-FFF2-40B4-BE49-F238E27FC236}">
                <a16:creationId xmlns:a16="http://schemas.microsoft.com/office/drawing/2014/main" id="{36709B99-5A12-44D8-ADC7-3D79DB9E0B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882"/>
          <a:stretch/>
        </p:blipFill>
        <p:spPr bwMode="auto">
          <a:xfrm>
            <a:off x="28520" y="1981199"/>
            <a:ext cx="9127774" cy="48323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62C59C4-9D48-4089-87B4-FD4FD20D0F9B}"/>
              </a:ext>
            </a:extLst>
          </p:cNvPr>
          <p:cNvSpPr txBox="1"/>
          <p:nvPr/>
        </p:nvSpPr>
        <p:spPr>
          <a:xfrm>
            <a:off x="1106905" y="1762204"/>
            <a:ext cx="7182852" cy="1043619"/>
          </a:xfrm>
          <a:prstGeom prst="rect">
            <a:avLst/>
          </a:prstGeom>
          <a:solidFill>
            <a:schemeClr val="bg1"/>
          </a:solidFill>
        </p:spPr>
        <p:txBody>
          <a:bodyPr wrap="square">
            <a:spAutoFit/>
          </a:bodyPr>
          <a:lstStyle/>
          <a:p>
            <a:pPr marL="457200" marR="0" lvl="0" indent="-457200">
              <a:lnSpc>
                <a:spcPct val="115000"/>
              </a:lnSpc>
              <a:spcBef>
                <a:spcPts val="1200"/>
              </a:spcBef>
              <a:spcAft>
                <a:spcPts val="0"/>
              </a:spcAft>
              <a:buFont typeface="Arial" panose="020B0604020202020204" pitchFamily="34" charset="0"/>
              <a:buChar char="•"/>
            </a:pPr>
            <a:r>
              <a:rPr lang="en-US" sz="2800" dirty="0">
                <a:latin typeface="+mj-lt"/>
                <a:ea typeface="Calibri" panose="020F0502020204030204" pitchFamily="34" charset="0"/>
                <a:cs typeface="Times New Roman" panose="02020603050405020304" pitchFamily="18" charset="0"/>
              </a:rPr>
              <a:t>A</a:t>
            </a:r>
            <a:r>
              <a:rPr lang="en-US" sz="2800" dirty="0">
                <a:effectLst/>
                <a:latin typeface="+mj-lt"/>
                <a:ea typeface="Calibri" panose="020F0502020204030204" pitchFamily="34" charset="0"/>
                <a:cs typeface="Times New Roman" panose="02020603050405020304" pitchFamily="18" charset="0"/>
              </a:rPr>
              <a:t>rrest &amp; release: God overcomes human resistance to the gospel (vs. 17-26)</a:t>
            </a:r>
            <a:endParaRPr lang="en-US" sz="2400" dirty="0">
              <a:effectLs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F6CD37B-E23E-4E41-A415-F9B322644EBB}"/>
              </a:ext>
            </a:extLst>
          </p:cNvPr>
          <p:cNvSpPr txBox="1"/>
          <p:nvPr/>
        </p:nvSpPr>
        <p:spPr>
          <a:xfrm>
            <a:off x="1106904" y="3105835"/>
            <a:ext cx="7182853" cy="954107"/>
          </a:xfrm>
          <a:prstGeom prst="rect">
            <a:avLst/>
          </a:prstGeom>
          <a:solidFill>
            <a:schemeClr val="bg1"/>
          </a:solidFill>
        </p:spPr>
        <p:txBody>
          <a:bodyPr wrap="square">
            <a:spAutoFit/>
          </a:bodyPr>
          <a:lstStyle/>
          <a:p>
            <a:pPr marL="457200" indent="-457200">
              <a:buFont typeface="Arial" panose="020B0604020202020204" pitchFamily="34" charset="0"/>
              <a:buChar char="•"/>
            </a:pPr>
            <a:r>
              <a:rPr lang="en-US" sz="2800" dirty="0">
                <a:latin typeface="+mj-lt"/>
                <a:ea typeface="Calibri" panose="020F0502020204030204" pitchFamily="34" charset="0"/>
                <a:cs typeface="Times New Roman" panose="02020603050405020304" pitchFamily="18" charset="0"/>
              </a:rPr>
              <a:t>R</a:t>
            </a:r>
            <a:r>
              <a:rPr lang="en-US" sz="2800" dirty="0">
                <a:effectLst/>
                <a:latin typeface="+mj-lt"/>
                <a:ea typeface="Calibri" panose="020F0502020204030204" pitchFamily="34" charset="0"/>
                <a:cs typeface="Times New Roman" panose="02020603050405020304" pitchFamily="18" charset="0"/>
              </a:rPr>
              <a:t>earrest and Peter’s message: God is sovereign &amp; Jesus will be exalted (vs. 27-32)</a:t>
            </a:r>
            <a:endParaRPr lang="en-US" sz="2800" dirty="0">
              <a:latin typeface="+mj-lt"/>
            </a:endParaRPr>
          </a:p>
        </p:txBody>
      </p:sp>
      <p:sp>
        <p:nvSpPr>
          <p:cNvPr id="8" name="TextBox 7">
            <a:extLst>
              <a:ext uri="{FF2B5EF4-FFF2-40B4-BE49-F238E27FC236}">
                <a16:creationId xmlns:a16="http://schemas.microsoft.com/office/drawing/2014/main" id="{0CA4BF27-284C-4A2C-9E51-CE5B9F545770}"/>
              </a:ext>
            </a:extLst>
          </p:cNvPr>
          <p:cNvSpPr txBox="1"/>
          <p:nvPr/>
        </p:nvSpPr>
        <p:spPr>
          <a:xfrm>
            <a:off x="1106905" y="4324933"/>
            <a:ext cx="7182852" cy="1043619"/>
          </a:xfrm>
          <a:prstGeom prst="rect">
            <a:avLst/>
          </a:prstGeom>
          <a:solidFill>
            <a:schemeClr val="bg1"/>
          </a:solidFill>
        </p:spPr>
        <p:txBody>
          <a:bodyPr wrap="square">
            <a:spAutoFit/>
          </a:bodyPr>
          <a:lstStyle/>
          <a:p>
            <a:pPr marL="457200" marR="0" lvl="0" indent="-457200">
              <a:lnSpc>
                <a:spcPct val="115000"/>
              </a:lnSpc>
              <a:spcBef>
                <a:spcPts val="1200"/>
              </a:spcBef>
              <a:spcAft>
                <a:spcPts val="0"/>
              </a:spcAft>
              <a:buFont typeface="Arial" panose="020B0604020202020204" pitchFamily="34" charset="0"/>
              <a:buChar char="•"/>
            </a:pPr>
            <a:r>
              <a:rPr lang="en-US" sz="2800" dirty="0">
                <a:latin typeface="+mj-lt"/>
                <a:ea typeface="Calibri" panose="020F0502020204030204" pitchFamily="34" charset="0"/>
                <a:cs typeface="Times New Roman" panose="02020603050405020304" pitchFamily="18" charset="0"/>
              </a:rPr>
              <a:t>R</a:t>
            </a:r>
            <a:r>
              <a:rPr lang="en-US" sz="2800" dirty="0">
                <a:effectLst/>
                <a:latin typeface="+mj-lt"/>
                <a:ea typeface="Calibri" panose="020F0502020204030204" pitchFamily="34" charset="0"/>
                <a:cs typeface="Times New Roman" panose="02020603050405020304" pitchFamily="18" charset="0"/>
              </a:rPr>
              <a:t>esponse: confusion versus confidence (vs. 33-42)</a:t>
            </a:r>
            <a:endParaRPr lang="en-US" sz="2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058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e Dead White Man Who Could Fix Our Race Problem... | Christianity Today">
            <a:extLst>
              <a:ext uri="{FF2B5EF4-FFF2-40B4-BE49-F238E27FC236}">
                <a16:creationId xmlns:a16="http://schemas.microsoft.com/office/drawing/2014/main" id="{4DAF5DEE-D402-459C-B995-6679E53D4E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66473"/>
            <a:ext cx="5191075" cy="291907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F984178-00B9-4054-ADDC-FFAF7187562D}"/>
              </a:ext>
            </a:extLst>
          </p:cNvPr>
          <p:cNvSpPr txBox="1"/>
          <p:nvPr/>
        </p:nvSpPr>
        <p:spPr>
          <a:xfrm>
            <a:off x="48125" y="1836638"/>
            <a:ext cx="4572000" cy="707886"/>
          </a:xfrm>
          <a:prstGeom prst="rect">
            <a:avLst/>
          </a:prstGeom>
          <a:noFill/>
        </p:spPr>
        <p:txBody>
          <a:bodyPr wrap="square">
            <a:spAutoFit/>
          </a:bodyPr>
          <a:lstStyle/>
          <a:p>
            <a:r>
              <a:rPr lang="en-US" sz="4000" dirty="0">
                <a:solidFill>
                  <a:schemeClr val="bg1"/>
                </a:solidFill>
                <a:effectLst/>
                <a:latin typeface="+mj-lt"/>
                <a:ea typeface="Times New Roman" panose="02020603050405020304" pitchFamily="18" charset="0"/>
                <a:cs typeface="Calibri" panose="020F0502020204030204" pitchFamily="34" charset="0"/>
              </a:rPr>
              <a:t>Oswald Chambers</a:t>
            </a:r>
            <a:endParaRPr lang="en-US" sz="4000" dirty="0"/>
          </a:p>
        </p:txBody>
      </p:sp>
      <p:pic>
        <p:nvPicPr>
          <p:cNvPr id="1030" name="Picture 6" descr="My Utmost for His Highest, Classic Edition - Kindle edition by Chambers,  Oswald. Religion &amp; Spirituality Kindle eBooks @ Amazon.com.">
            <a:extLst>
              <a:ext uri="{FF2B5EF4-FFF2-40B4-BE49-F238E27FC236}">
                <a16:creationId xmlns:a16="http://schemas.microsoft.com/office/drawing/2014/main" id="{15B0739A-6EF5-4A7D-A881-3B261D09E6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628" y="1003913"/>
            <a:ext cx="2886826" cy="47637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21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1156480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a:solidFill>
                  <a:srgbClr val="FFFFFF"/>
                </a:solidFill>
                <a:latin typeface="Arial" charset="0"/>
                <a:ea typeface="ＭＳ Ｐゴシック" charset="0"/>
              </a:rPr>
              <a:t>NT </a:t>
            </a:r>
            <a:r>
              <a:rPr lang="en-US" sz="2400" b="1" dirty="0">
                <a:solidFill>
                  <a:srgbClr val="FFFFFF"/>
                </a:solidFill>
                <a:latin typeface="Arial" charset="0"/>
                <a:ea typeface="ＭＳ Ｐゴシック" charset="0"/>
              </a:rPr>
              <a:t>Preaching link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ＭＳ Ｐゴシック" charset="0"/>
                <a:cs typeface="Arial" charset="0"/>
              </a:rPr>
              <a:t>Get this presentation for free!</a:t>
            </a:r>
            <a:endParaRPr kumimoji="0" lang="en-US" sz="1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41386281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5D1F732D-6098-43F6-A7AC-37A211A37A3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65428"/>
            <a:ext cx="9144000" cy="6392572"/>
          </a:xfrm>
          <a:prstGeom prst="rect">
            <a:avLst/>
          </a:prstGeom>
        </p:spPr>
      </p:pic>
      <p:grpSp>
        <p:nvGrpSpPr>
          <p:cNvPr id="5" name="Group 4">
            <a:extLst>
              <a:ext uri="{FF2B5EF4-FFF2-40B4-BE49-F238E27FC236}">
                <a16:creationId xmlns:a16="http://schemas.microsoft.com/office/drawing/2014/main" id="{107AEAFB-E42C-4A8D-BD04-DEABBA46ED8B}"/>
              </a:ext>
            </a:extLst>
          </p:cNvPr>
          <p:cNvGrpSpPr/>
          <p:nvPr/>
        </p:nvGrpSpPr>
        <p:grpSpPr>
          <a:xfrm>
            <a:off x="6268749" y="1924440"/>
            <a:ext cx="834758" cy="676038"/>
            <a:chOff x="3453579" y="4038601"/>
            <a:chExt cx="834758" cy="676038"/>
          </a:xfrm>
        </p:grpSpPr>
        <p:sp>
          <p:nvSpPr>
            <p:cNvPr id="14" name="Arrow: Right 13">
              <a:extLst>
                <a:ext uri="{FF2B5EF4-FFF2-40B4-BE49-F238E27FC236}">
                  <a16:creationId xmlns:a16="http://schemas.microsoft.com/office/drawing/2014/main" id="{886C03F6-9E34-491C-A39D-A99400B7F733}"/>
                </a:ext>
              </a:extLst>
            </p:cNvPr>
            <p:cNvSpPr/>
            <p:nvPr/>
          </p:nvSpPr>
          <p:spPr>
            <a:xfrm>
              <a:off x="3453579" y="4038601"/>
              <a:ext cx="834758" cy="321988"/>
            </a:xfrm>
            <a:prstGeom prst="rightArrow">
              <a:avLst>
                <a:gd name="adj1" fmla="val 59709"/>
                <a:gd name="adj2" fmla="val 7756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p>
          </p:txBody>
        </p:sp>
        <p:sp>
          <p:nvSpPr>
            <p:cNvPr id="16" name="Arrow: Right 15">
              <a:extLst>
                <a:ext uri="{FF2B5EF4-FFF2-40B4-BE49-F238E27FC236}">
                  <a16:creationId xmlns:a16="http://schemas.microsoft.com/office/drawing/2014/main" id="{4AD6AAA7-E819-429C-9CE8-5610716A4642}"/>
                </a:ext>
              </a:extLst>
            </p:cNvPr>
            <p:cNvSpPr/>
            <p:nvPr/>
          </p:nvSpPr>
          <p:spPr>
            <a:xfrm>
              <a:off x="3453579" y="4392651"/>
              <a:ext cx="834758" cy="321988"/>
            </a:xfrm>
            <a:prstGeom prst="rightArrow">
              <a:avLst>
                <a:gd name="adj1" fmla="val 59709"/>
                <a:gd name="adj2" fmla="val 7756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p>
          </p:txBody>
        </p:sp>
      </p:grpSp>
      <p:sp>
        <p:nvSpPr>
          <p:cNvPr id="9" name="TextBox 8">
            <a:extLst>
              <a:ext uri="{FF2B5EF4-FFF2-40B4-BE49-F238E27FC236}">
                <a16:creationId xmlns:a16="http://schemas.microsoft.com/office/drawing/2014/main" id="{6E31953A-DC04-4A8D-B2D4-BFBC4D98B0BE}"/>
              </a:ext>
            </a:extLst>
          </p:cNvPr>
          <p:cNvSpPr txBox="1"/>
          <p:nvPr/>
        </p:nvSpPr>
        <p:spPr>
          <a:xfrm>
            <a:off x="685800" y="1621405"/>
            <a:ext cx="7924800" cy="1274195"/>
          </a:xfrm>
          <a:prstGeom prst="rect">
            <a:avLst/>
          </a:prstGeom>
          <a:noFill/>
        </p:spPr>
        <p:txBody>
          <a:bodyPr wrap="square" rtlCol="0">
            <a:spAutoFit/>
          </a:bodyPr>
          <a:lstStyle/>
          <a:p>
            <a:pPr marL="0" marR="0" lvl="0" indent="0" algn="r" defTabSz="457200" rtl="0" eaLnBrk="1" fontAlgn="auto" latinLnBrk="0" hangingPunct="1">
              <a:lnSpc>
                <a:spcPct val="80000"/>
              </a:lnSpc>
              <a:spcBef>
                <a:spcPts val="0"/>
              </a:spcBef>
              <a:spcAft>
                <a:spcPts val="0"/>
              </a:spcAft>
              <a:buClrTx/>
              <a:buSzTx/>
              <a:buFontTx/>
              <a:buNone/>
              <a:tabLst/>
              <a:defRPr/>
            </a:pPr>
            <a:r>
              <a:rPr kumimoji="0" lang="en-US" sz="9600" b="0" i="1" u="none" strike="noStrike" kern="1200" cap="none" spc="0" normalizeH="0" baseline="0" noProof="0" dirty="0">
                <a:ln>
                  <a:noFill/>
                </a:ln>
                <a:solidFill>
                  <a:srgbClr val="FEDE93"/>
                </a:solidFill>
                <a:effectLst>
                  <a:outerShdw blurRad="38100" dist="88900" dir="2700000" algn="tl">
                    <a:srgbClr val="000000">
                      <a:alpha val="60000"/>
                    </a:srgbClr>
                  </a:outerShdw>
                </a:effectLst>
                <a:uLnTx/>
                <a:uFillTx/>
                <a:latin typeface="Tw Cen MT Condensed Extra Bold" panose="020B0803020202020204" pitchFamily="34" charset="0"/>
                <a:ea typeface="+mn-ea"/>
                <a:cs typeface="+mn-cs"/>
              </a:rPr>
              <a:t>GOOD NE    WS</a:t>
            </a:r>
          </a:p>
        </p:txBody>
      </p:sp>
      <p:sp>
        <p:nvSpPr>
          <p:cNvPr id="10" name="TextBox 9">
            <a:extLst>
              <a:ext uri="{FF2B5EF4-FFF2-40B4-BE49-F238E27FC236}">
                <a16:creationId xmlns:a16="http://schemas.microsoft.com/office/drawing/2014/main" id="{D9A1087B-3F80-4F48-8DBC-0CF94883E04F}"/>
              </a:ext>
            </a:extLst>
          </p:cNvPr>
          <p:cNvSpPr txBox="1"/>
          <p:nvPr/>
        </p:nvSpPr>
        <p:spPr>
          <a:xfrm>
            <a:off x="399852" y="2764405"/>
            <a:ext cx="7924800" cy="1274195"/>
          </a:xfrm>
          <a:prstGeom prst="rect">
            <a:avLst/>
          </a:prstGeom>
          <a:noFill/>
        </p:spPr>
        <p:txBody>
          <a:bodyPr wrap="square" rtlCol="0">
            <a:spAutoFit/>
          </a:bodyPr>
          <a:lstStyle/>
          <a:p>
            <a:pPr marL="0" marR="0" lvl="0" indent="0" algn="r" defTabSz="457200" rtl="0" eaLnBrk="1" fontAlgn="auto" latinLnBrk="0" hangingPunct="1">
              <a:lnSpc>
                <a:spcPct val="80000"/>
              </a:lnSpc>
              <a:spcBef>
                <a:spcPts val="0"/>
              </a:spcBef>
              <a:spcAft>
                <a:spcPts val="0"/>
              </a:spcAft>
              <a:buClrTx/>
              <a:buSzTx/>
              <a:buFontTx/>
              <a:buNone/>
              <a:tabLst/>
              <a:defRPr/>
            </a:pPr>
            <a:r>
              <a:rPr lang="en-US" sz="9600" i="1" dirty="0">
                <a:solidFill>
                  <a:srgbClr val="FEDE93"/>
                </a:solidFill>
                <a:effectLst>
                  <a:outerShdw blurRad="38100" dist="88900" dir="2700000" algn="tl">
                    <a:srgbClr val="000000">
                      <a:alpha val="60000"/>
                    </a:srgbClr>
                  </a:outerShdw>
                </a:effectLst>
                <a:latin typeface="Tw Cen MT Condensed Extra Bold" panose="020B0803020202020204" pitchFamily="34" charset="0"/>
              </a:rPr>
              <a:t>ON THE MO    VE</a:t>
            </a:r>
            <a:endParaRPr kumimoji="0" lang="en-US" sz="9600" b="0" i="1" u="none" strike="noStrike" kern="1200" cap="none" spc="0" normalizeH="0" baseline="0" noProof="0" dirty="0">
              <a:ln>
                <a:noFill/>
              </a:ln>
              <a:solidFill>
                <a:srgbClr val="FEDE93"/>
              </a:solidFill>
              <a:effectLst>
                <a:outerShdw blurRad="38100" dist="88900" dir="2700000" algn="tl">
                  <a:srgbClr val="000000">
                    <a:alpha val="60000"/>
                  </a:srgbClr>
                </a:outerShdw>
              </a:effectLst>
              <a:uLnTx/>
              <a:uFillTx/>
              <a:latin typeface="Tw Cen MT Condensed Extra Bold" panose="020B0803020202020204" pitchFamily="34" charset="0"/>
              <a:ea typeface="+mn-ea"/>
              <a:cs typeface="+mn-cs"/>
            </a:endParaRPr>
          </a:p>
        </p:txBody>
      </p:sp>
      <p:sp>
        <p:nvSpPr>
          <p:cNvPr id="22" name="Rectangle 21">
            <a:extLst>
              <a:ext uri="{FF2B5EF4-FFF2-40B4-BE49-F238E27FC236}">
                <a16:creationId xmlns:a16="http://schemas.microsoft.com/office/drawing/2014/main" id="{F8B2E6BA-8BCD-4AA0-AB8A-DB37AB6C37B0}"/>
              </a:ext>
            </a:extLst>
          </p:cNvPr>
          <p:cNvSpPr/>
          <p:nvPr/>
        </p:nvSpPr>
        <p:spPr>
          <a:xfrm>
            <a:off x="0" y="0"/>
            <a:ext cx="9144000" cy="478405"/>
          </a:xfrm>
          <a:prstGeom prst="rect">
            <a:avLst/>
          </a:prstGeom>
          <a:solidFill>
            <a:srgbClr val="002060"/>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F17F5622-0621-40B3-90CF-FE1E99F4C40D}"/>
              </a:ext>
            </a:extLst>
          </p:cNvPr>
          <p:cNvGrpSpPr/>
          <p:nvPr/>
        </p:nvGrpSpPr>
        <p:grpSpPr>
          <a:xfrm>
            <a:off x="6268749" y="2980090"/>
            <a:ext cx="834758" cy="676038"/>
            <a:chOff x="3453579" y="4038601"/>
            <a:chExt cx="834758" cy="676038"/>
          </a:xfrm>
        </p:grpSpPr>
        <p:sp>
          <p:nvSpPr>
            <p:cNvPr id="23" name="Arrow: Right 22">
              <a:extLst>
                <a:ext uri="{FF2B5EF4-FFF2-40B4-BE49-F238E27FC236}">
                  <a16:creationId xmlns:a16="http://schemas.microsoft.com/office/drawing/2014/main" id="{15021482-6F86-4AF3-98C2-9251251AC25E}"/>
                </a:ext>
              </a:extLst>
            </p:cNvPr>
            <p:cNvSpPr/>
            <p:nvPr/>
          </p:nvSpPr>
          <p:spPr>
            <a:xfrm>
              <a:off x="3453579" y="4038601"/>
              <a:ext cx="834758" cy="321988"/>
            </a:xfrm>
            <a:prstGeom prst="rightArrow">
              <a:avLst>
                <a:gd name="adj1" fmla="val 59709"/>
                <a:gd name="adj2" fmla="val 7756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p>
          </p:txBody>
        </p:sp>
        <p:sp>
          <p:nvSpPr>
            <p:cNvPr id="24" name="Arrow: Right 23">
              <a:extLst>
                <a:ext uri="{FF2B5EF4-FFF2-40B4-BE49-F238E27FC236}">
                  <a16:creationId xmlns:a16="http://schemas.microsoft.com/office/drawing/2014/main" id="{3873FCBE-14A5-4158-A35C-80B3D7AA23F4}"/>
                </a:ext>
              </a:extLst>
            </p:cNvPr>
            <p:cNvSpPr/>
            <p:nvPr/>
          </p:nvSpPr>
          <p:spPr>
            <a:xfrm>
              <a:off x="3453579" y="4392651"/>
              <a:ext cx="834758" cy="321988"/>
            </a:xfrm>
            <a:prstGeom prst="rightArrow">
              <a:avLst>
                <a:gd name="adj1" fmla="val 59709"/>
                <a:gd name="adj2" fmla="val 7756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p>
          </p:txBody>
        </p:sp>
      </p:grpSp>
      <p:sp>
        <p:nvSpPr>
          <p:cNvPr id="12" name="TextBox 11">
            <a:extLst>
              <a:ext uri="{FF2B5EF4-FFF2-40B4-BE49-F238E27FC236}">
                <a16:creationId xmlns:a16="http://schemas.microsoft.com/office/drawing/2014/main" id="{62AF6761-FAB1-6447-942C-99AB2DD3143D}"/>
              </a:ext>
            </a:extLst>
          </p:cNvPr>
          <p:cNvSpPr txBox="1"/>
          <p:nvPr/>
        </p:nvSpPr>
        <p:spPr>
          <a:xfrm>
            <a:off x="2763297" y="3916175"/>
            <a:ext cx="5561355" cy="1077218"/>
          </a:xfrm>
          <a:prstGeom prst="rect">
            <a:avLst/>
          </a:prstGeom>
          <a:noFill/>
        </p:spPr>
        <p:txBody>
          <a:bodyPr wrap="square" rtlCol="0">
            <a:spAutoFit/>
          </a:bodyPr>
          <a:lstStyle/>
          <a:p>
            <a:pPr marL="0" marR="0" lvl="0" indent="0" algn="r" defTabSz="457200" rtl="0" eaLnBrk="1" fontAlgn="auto" latinLnBrk="0" hangingPunct="1">
              <a:lnSpc>
                <a:spcPct val="80000"/>
              </a:lnSpc>
              <a:spcBef>
                <a:spcPts val="0"/>
              </a:spcBef>
              <a:spcAft>
                <a:spcPts val="0"/>
              </a:spcAft>
              <a:buClrTx/>
              <a:buSzTx/>
              <a:buFontTx/>
              <a:buNone/>
              <a:tabLst/>
              <a:defRPr/>
            </a:pPr>
            <a:r>
              <a:rPr lang="en-US" sz="4000" i="1" dirty="0">
                <a:solidFill>
                  <a:srgbClr val="FEDE93"/>
                </a:solidFill>
                <a:effectLst>
                  <a:outerShdw blurRad="38100" dist="88900" dir="2700000" algn="tl">
                    <a:srgbClr val="000000">
                      <a:alpha val="60000"/>
                    </a:srgbClr>
                  </a:outerShdw>
                </a:effectLst>
                <a:latin typeface="Tw Cen MT Condensed Extra Bold" panose="020B0803020202020204" pitchFamily="34" charset="0"/>
              </a:rPr>
              <a:t>God’s work through the early church in</a:t>
            </a:r>
            <a:endParaRPr kumimoji="0" lang="en-US" sz="4000" b="0" i="1" u="none" strike="noStrike" kern="1200" cap="none" spc="0" normalizeH="0" baseline="0" noProof="0" dirty="0">
              <a:ln>
                <a:noFill/>
              </a:ln>
              <a:solidFill>
                <a:srgbClr val="FEDE93"/>
              </a:solidFill>
              <a:effectLst>
                <a:outerShdw blurRad="38100" dist="88900" dir="2700000" algn="tl">
                  <a:srgbClr val="000000">
                    <a:alpha val="60000"/>
                  </a:srgbClr>
                </a:outerShdw>
              </a:effectLst>
              <a:uLnTx/>
              <a:uFillTx/>
              <a:latin typeface="Tw Cen MT Condensed Extra Bold" panose="020B0803020202020204" pitchFamily="34" charset="0"/>
              <a:ea typeface="+mn-ea"/>
              <a:cs typeface="+mn-cs"/>
            </a:endParaRPr>
          </a:p>
        </p:txBody>
      </p:sp>
      <p:sp>
        <p:nvSpPr>
          <p:cNvPr id="13" name="TextBox 12">
            <a:extLst>
              <a:ext uri="{FF2B5EF4-FFF2-40B4-BE49-F238E27FC236}">
                <a16:creationId xmlns:a16="http://schemas.microsoft.com/office/drawing/2014/main" id="{A100B275-2835-C644-B81B-E9DC79DDBC93}"/>
              </a:ext>
            </a:extLst>
          </p:cNvPr>
          <p:cNvSpPr txBox="1"/>
          <p:nvPr/>
        </p:nvSpPr>
        <p:spPr>
          <a:xfrm>
            <a:off x="2763297" y="4909691"/>
            <a:ext cx="5561355" cy="1274195"/>
          </a:xfrm>
          <a:prstGeom prst="rect">
            <a:avLst/>
          </a:prstGeom>
          <a:noFill/>
        </p:spPr>
        <p:txBody>
          <a:bodyPr wrap="square" rtlCol="0">
            <a:spAutoFit/>
          </a:bodyPr>
          <a:lstStyle/>
          <a:p>
            <a:pPr marL="0" marR="0" lvl="0" indent="0" algn="r" defTabSz="457200" rtl="0" eaLnBrk="1" fontAlgn="auto" latinLnBrk="0" hangingPunct="1">
              <a:lnSpc>
                <a:spcPct val="80000"/>
              </a:lnSpc>
              <a:spcBef>
                <a:spcPts val="0"/>
              </a:spcBef>
              <a:spcAft>
                <a:spcPts val="0"/>
              </a:spcAft>
              <a:buClrTx/>
              <a:buSzTx/>
              <a:buFontTx/>
              <a:buNone/>
              <a:tabLst/>
              <a:defRPr/>
            </a:pPr>
            <a:r>
              <a:rPr lang="en-US" sz="9600" i="1" dirty="0">
                <a:solidFill>
                  <a:srgbClr val="FEDE93"/>
                </a:solidFill>
                <a:effectLst>
                  <a:outerShdw blurRad="38100" dist="88900" dir="2700000" algn="tl">
                    <a:srgbClr val="000000">
                      <a:alpha val="60000"/>
                    </a:srgbClr>
                  </a:outerShdw>
                </a:effectLst>
                <a:latin typeface="Tw Cen MT Condensed Extra Bold" panose="020B0803020202020204" pitchFamily="34" charset="0"/>
              </a:rPr>
              <a:t>Acts</a:t>
            </a:r>
            <a:endParaRPr kumimoji="0" lang="en-US" sz="8000" b="0" i="1" u="none" strike="noStrike" kern="1200" cap="none" spc="0" normalizeH="0" baseline="0" noProof="0" dirty="0">
              <a:ln>
                <a:noFill/>
              </a:ln>
              <a:solidFill>
                <a:srgbClr val="FEDE93"/>
              </a:solidFill>
              <a:effectLst>
                <a:outerShdw blurRad="38100" dist="88900" dir="2700000" algn="tl">
                  <a:srgbClr val="000000">
                    <a:alpha val="60000"/>
                  </a:srgbClr>
                </a:outerShdw>
              </a:effectLst>
              <a:uLnTx/>
              <a:uFillTx/>
              <a:latin typeface="Tw Cen MT Condensed Extra Bold" panose="020B0803020202020204" pitchFamily="34" charset="0"/>
              <a:ea typeface="+mn-ea"/>
              <a:cs typeface="+mn-cs"/>
            </a:endParaRPr>
          </a:p>
        </p:txBody>
      </p:sp>
    </p:spTree>
    <p:extLst>
      <p:ext uri="{BB962C8B-B14F-4D97-AF65-F5344CB8AC3E}">
        <p14:creationId xmlns:p14="http://schemas.microsoft.com/office/powerpoint/2010/main" val="3736912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800" y="0"/>
            <a:ext cx="9070975" cy="1143000"/>
          </a:xfrm>
        </p:spPr>
        <p:txBody>
          <a:bodyPr/>
          <a:lstStyle/>
          <a:p>
            <a:pPr algn="r"/>
            <a:r>
              <a:rPr lang="en-US" dirty="0">
                <a:solidFill>
                  <a:schemeClr val="tx1"/>
                </a:solidFill>
              </a:rPr>
              <a:t>Black</a:t>
            </a:r>
          </a:p>
        </p:txBody>
      </p:sp>
      <p:sp>
        <p:nvSpPr>
          <p:cNvPr id="4" name="TextBox 3">
            <a:extLst>
              <a:ext uri="{FF2B5EF4-FFF2-40B4-BE49-F238E27FC236}">
                <a16:creationId xmlns:a16="http://schemas.microsoft.com/office/drawing/2014/main" id="{0EE83D5D-D8D3-4142-A926-6A450FF68355}"/>
              </a:ext>
            </a:extLst>
          </p:cNvPr>
          <p:cNvSpPr txBox="1"/>
          <p:nvPr/>
        </p:nvSpPr>
        <p:spPr>
          <a:xfrm>
            <a:off x="640682" y="149972"/>
            <a:ext cx="7862636" cy="1321131"/>
          </a:xfrm>
          <a:prstGeom prst="rect">
            <a:avLst/>
          </a:prstGeom>
          <a:noFill/>
        </p:spPr>
        <p:txBody>
          <a:bodyPr wrap="square">
            <a:spAutoFit/>
          </a:bodyPr>
          <a:lstStyle/>
          <a:p>
            <a:pPr marL="0" marR="0" algn="ctr">
              <a:lnSpc>
                <a:spcPct val="115000"/>
              </a:lnSpc>
              <a:spcBef>
                <a:spcPts val="0"/>
              </a:spcBef>
              <a:spcAft>
                <a:spcPts val="0"/>
              </a:spcAft>
            </a:pPr>
            <a:r>
              <a:rPr lang="en-US" sz="4000" b="1" dirty="0">
                <a:solidFill>
                  <a:schemeClr val="bg1"/>
                </a:solidFill>
                <a:effectLst/>
                <a:latin typeface="+mj-lt"/>
                <a:ea typeface="Times New Roman" panose="02020603050405020304" pitchFamily="18" charset="0"/>
                <a:cs typeface="Calibri" panose="020F0502020204030204" pitchFamily="34" charset="0"/>
              </a:rPr>
              <a:t>Signs, Sealed, and Delivered: </a:t>
            </a:r>
          </a:p>
          <a:p>
            <a:pPr marL="0" marR="0" algn="ctr">
              <a:lnSpc>
                <a:spcPct val="115000"/>
              </a:lnSpc>
              <a:spcBef>
                <a:spcPts val="0"/>
              </a:spcBef>
              <a:spcAft>
                <a:spcPts val="0"/>
              </a:spcAft>
            </a:pPr>
            <a:r>
              <a:rPr lang="en-US" sz="3200" dirty="0">
                <a:solidFill>
                  <a:schemeClr val="bg1"/>
                </a:solidFill>
                <a:effectLst/>
                <a:latin typeface="+mj-lt"/>
                <a:ea typeface="Times New Roman" panose="02020603050405020304" pitchFamily="18" charset="0"/>
                <a:cs typeface="Calibri" panose="020F0502020204030204" pitchFamily="34" charset="0"/>
              </a:rPr>
              <a:t>God’s Power in Spreading the Gospel Message</a:t>
            </a:r>
            <a:endParaRPr lang="en-US" sz="2400" dirty="0">
              <a:solidFill>
                <a:schemeClr val="bg1"/>
              </a:solidFill>
              <a:effectLst/>
              <a:latin typeface="+mj-lt"/>
              <a:ea typeface="Calibri" panose="020F0502020204030204" pitchFamily="34" charset="0"/>
              <a:cs typeface="Times New Roman" panose="02020603050405020304" pitchFamily="18" charset="0"/>
            </a:endParaRPr>
          </a:p>
        </p:txBody>
      </p:sp>
      <p:pic>
        <p:nvPicPr>
          <p:cNvPr id="2054" name="Picture 6" descr="COVID-19 claiming lives inside Arizona prisons | News | tucsonlocalmedia.com">
            <a:extLst>
              <a:ext uri="{FF2B5EF4-FFF2-40B4-BE49-F238E27FC236}">
                <a16:creationId xmlns:a16="http://schemas.microsoft.com/office/drawing/2014/main" id="{B93127D3-F3B4-448D-BDA6-2F8B5CFE48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871" y="1459429"/>
            <a:ext cx="7194257" cy="539857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70A7C3A-E49B-45C4-B7EC-CB7A93306344}"/>
              </a:ext>
            </a:extLst>
          </p:cNvPr>
          <p:cNvSpPr txBox="1"/>
          <p:nvPr/>
        </p:nvSpPr>
        <p:spPr>
          <a:xfrm>
            <a:off x="3462086" y="5758934"/>
            <a:ext cx="2219825" cy="523220"/>
          </a:xfrm>
          <a:prstGeom prst="rect">
            <a:avLst/>
          </a:prstGeom>
          <a:solidFill>
            <a:schemeClr val="bg1"/>
          </a:solidFill>
        </p:spPr>
        <p:txBody>
          <a:bodyPr wrap="square">
            <a:spAutoFit/>
          </a:bodyPr>
          <a:lstStyle/>
          <a:p>
            <a:pPr algn="ctr"/>
            <a:r>
              <a:rPr lang="en-US" sz="2800" dirty="0">
                <a:effectLst/>
                <a:latin typeface="+mj-lt"/>
                <a:ea typeface="Times New Roman" panose="02020603050405020304" pitchFamily="18" charset="0"/>
                <a:cs typeface="Calibri" panose="020F0502020204030204" pitchFamily="34" charset="0"/>
              </a:rPr>
              <a:t>Acts 5:12-42</a:t>
            </a:r>
            <a:endParaRPr lang="en-US" sz="2800" dirty="0"/>
          </a:p>
        </p:txBody>
      </p:sp>
    </p:spTree>
    <p:extLst>
      <p:ext uri="{BB962C8B-B14F-4D97-AF65-F5344CB8AC3E}">
        <p14:creationId xmlns:p14="http://schemas.microsoft.com/office/powerpoint/2010/main" val="204123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0066"/>
            </a:gs>
            <a:gs pos="100000">
              <a:schemeClr val="tx1"/>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1" y="29853"/>
            <a:ext cx="9143999" cy="730638"/>
          </a:xfrm>
          <a:effectLst/>
        </p:spPr>
        <p:txBody>
          <a:bodyPr/>
          <a:lstStyle/>
          <a:p>
            <a:pPr>
              <a:defRPr/>
            </a:pPr>
            <a:r>
              <a:rPr lang="en-US" sz="3600" b="1" dirty="0">
                <a:effectLst/>
                <a:latin typeface="Arial" charset="0"/>
                <a:ea typeface="ＭＳ Ｐゴシック" charset="0"/>
                <a:cs typeface="ＭＳ Ｐゴシック" charset="0"/>
              </a:rPr>
              <a:t>Opposition &amp; Response</a:t>
            </a:r>
          </a:p>
        </p:txBody>
      </p:sp>
      <p:grpSp>
        <p:nvGrpSpPr>
          <p:cNvPr id="10" name="Group 9">
            <a:extLst>
              <a:ext uri="{FF2B5EF4-FFF2-40B4-BE49-F238E27FC236}">
                <a16:creationId xmlns:a16="http://schemas.microsoft.com/office/drawing/2014/main" id="{F933D215-3D92-0E4A-8EE0-F8D2925814FE}"/>
              </a:ext>
            </a:extLst>
          </p:cNvPr>
          <p:cNvGrpSpPr/>
          <p:nvPr/>
        </p:nvGrpSpPr>
        <p:grpSpPr>
          <a:xfrm>
            <a:off x="5340113" y="1470268"/>
            <a:ext cx="2833733" cy="3712554"/>
            <a:chOff x="5340113" y="1470268"/>
            <a:chExt cx="2833733" cy="3712554"/>
          </a:xfrm>
        </p:grpSpPr>
        <p:sp>
          <p:nvSpPr>
            <p:cNvPr id="5" name="Rectangle 2">
              <a:extLst>
                <a:ext uri="{FF2B5EF4-FFF2-40B4-BE49-F238E27FC236}">
                  <a16:creationId xmlns:a16="http://schemas.microsoft.com/office/drawing/2014/main" id="{DB8E767E-3336-5C48-831B-E2EE8ABA1E2B}"/>
                </a:ext>
              </a:extLst>
            </p:cNvPr>
            <p:cNvSpPr txBox="1">
              <a:spLocks noChangeArrowheads="1"/>
            </p:cNvSpPr>
            <p:nvPr/>
          </p:nvSpPr>
          <p:spPr bwMode="auto">
            <a:xfrm>
              <a:off x="5340113" y="1470268"/>
              <a:ext cx="2833733" cy="7306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3600" b="1" kern="0" dirty="0">
                  <a:effectLst/>
                  <a:latin typeface="Arial" charset="0"/>
                  <a:ea typeface="ＭＳ Ｐゴシック" charset="0"/>
                  <a:cs typeface="ＭＳ Ｐゴシック" charset="0"/>
                </a:rPr>
                <a:t>Internal</a:t>
              </a:r>
            </a:p>
          </p:txBody>
        </p:sp>
        <p:pic>
          <p:nvPicPr>
            <p:cNvPr id="8" name="Picture 2" descr="Image result for church icon">
              <a:extLst>
                <a:ext uri="{FF2B5EF4-FFF2-40B4-BE49-F238E27FC236}">
                  <a16:creationId xmlns:a16="http://schemas.microsoft.com/office/drawing/2014/main" id="{B89E9D7A-1DF8-734A-94A3-E5AFE106807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18670" y="2506203"/>
              <a:ext cx="2676619" cy="26766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a:extLst>
              <a:ext uri="{FF2B5EF4-FFF2-40B4-BE49-F238E27FC236}">
                <a16:creationId xmlns:a16="http://schemas.microsoft.com/office/drawing/2014/main" id="{023549C8-4393-564D-A69B-9BEA54FF3CA5}"/>
              </a:ext>
            </a:extLst>
          </p:cNvPr>
          <p:cNvGrpSpPr/>
          <p:nvPr/>
        </p:nvGrpSpPr>
        <p:grpSpPr>
          <a:xfrm>
            <a:off x="1174936" y="1470268"/>
            <a:ext cx="2833733" cy="3712554"/>
            <a:chOff x="912394" y="1470268"/>
            <a:chExt cx="2833733" cy="3712554"/>
          </a:xfrm>
        </p:grpSpPr>
        <p:sp>
          <p:nvSpPr>
            <p:cNvPr id="4" name="Rectangle 2">
              <a:extLst>
                <a:ext uri="{FF2B5EF4-FFF2-40B4-BE49-F238E27FC236}">
                  <a16:creationId xmlns:a16="http://schemas.microsoft.com/office/drawing/2014/main" id="{76159E5E-B782-174E-AF77-502FF78FF3E0}"/>
                </a:ext>
              </a:extLst>
            </p:cNvPr>
            <p:cNvSpPr txBox="1">
              <a:spLocks noChangeArrowheads="1"/>
            </p:cNvSpPr>
            <p:nvPr/>
          </p:nvSpPr>
          <p:spPr bwMode="auto">
            <a:xfrm>
              <a:off x="912394" y="1470268"/>
              <a:ext cx="2833733" cy="7306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3600" b="1" kern="0" dirty="0">
                  <a:effectLst/>
                  <a:latin typeface="Arial" charset="0"/>
                  <a:ea typeface="ＭＳ Ｐゴシック" charset="0"/>
                  <a:cs typeface="ＭＳ Ｐゴシック" charset="0"/>
                </a:rPr>
                <a:t>External</a:t>
              </a:r>
            </a:p>
          </p:txBody>
        </p:sp>
        <p:pic>
          <p:nvPicPr>
            <p:cNvPr id="9" name="Picture 2" descr="Image result for church icon">
              <a:extLst>
                <a:ext uri="{FF2B5EF4-FFF2-40B4-BE49-F238E27FC236}">
                  <a16:creationId xmlns:a16="http://schemas.microsoft.com/office/drawing/2014/main" id="{4E938A62-2D1B-4E47-967B-EB915CBB815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90951" y="2506203"/>
              <a:ext cx="2676619" cy="2676619"/>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Lightning Bolt 1">
            <a:extLst>
              <a:ext uri="{FF2B5EF4-FFF2-40B4-BE49-F238E27FC236}">
                <a16:creationId xmlns:a16="http://schemas.microsoft.com/office/drawing/2014/main" id="{84D74B9D-3A82-B14F-93AC-168B08AB7235}"/>
              </a:ext>
            </a:extLst>
          </p:cNvPr>
          <p:cNvSpPr/>
          <p:nvPr/>
        </p:nvSpPr>
        <p:spPr bwMode="auto">
          <a:xfrm>
            <a:off x="534146" y="1946496"/>
            <a:ext cx="932507" cy="914400"/>
          </a:xfrm>
          <a:prstGeom prst="lightningBolt">
            <a:avLst/>
          </a:prstGeom>
          <a:solidFill>
            <a:schemeClr val="accent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11" name="Lightning Bolt 10">
            <a:extLst>
              <a:ext uri="{FF2B5EF4-FFF2-40B4-BE49-F238E27FC236}">
                <a16:creationId xmlns:a16="http://schemas.microsoft.com/office/drawing/2014/main" id="{D2498DCC-8486-BA4B-89D4-203105C82295}"/>
              </a:ext>
            </a:extLst>
          </p:cNvPr>
          <p:cNvSpPr/>
          <p:nvPr/>
        </p:nvSpPr>
        <p:spPr bwMode="auto">
          <a:xfrm rot="17053972">
            <a:off x="6248297" y="4108942"/>
            <a:ext cx="557577" cy="530248"/>
          </a:xfrm>
          <a:prstGeom prst="lightningBolt">
            <a:avLst/>
          </a:prstGeom>
          <a:solidFill>
            <a:schemeClr val="accent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12" name="Lightning Bolt 11">
            <a:extLst>
              <a:ext uri="{FF2B5EF4-FFF2-40B4-BE49-F238E27FC236}">
                <a16:creationId xmlns:a16="http://schemas.microsoft.com/office/drawing/2014/main" id="{64DBA3F5-7181-AA4F-986B-DADF9A68D6EF}"/>
              </a:ext>
            </a:extLst>
          </p:cNvPr>
          <p:cNvSpPr/>
          <p:nvPr/>
        </p:nvSpPr>
        <p:spPr bwMode="auto">
          <a:xfrm rot="9217220">
            <a:off x="6791552" y="3806296"/>
            <a:ext cx="504693" cy="585810"/>
          </a:xfrm>
          <a:prstGeom prst="lightningBolt">
            <a:avLst/>
          </a:prstGeom>
          <a:solidFill>
            <a:schemeClr val="accent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Tree>
    <p:extLst>
      <p:ext uri="{BB962C8B-B14F-4D97-AF65-F5344CB8AC3E}">
        <p14:creationId xmlns:p14="http://schemas.microsoft.com/office/powerpoint/2010/main" val="1775367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23D09E-EF4F-425C-8A15-536DA98CFEF3}"/>
              </a:ext>
            </a:extLst>
          </p:cNvPr>
          <p:cNvSpPr txBox="1"/>
          <p:nvPr/>
        </p:nvSpPr>
        <p:spPr bwMode="auto">
          <a:xfrm>
            <a:off x="38100" y="417434"/>
            <a:ext cx="9070975" cy="1098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normAutofit/>
          </a:bodyPr>
          <a:lstStyle/>
          <a:p>
            <a:pPr marL="0" marR="0" algn="ctr">
              <a:lnSpc>
                <a:spcPct val="115000"/>
              </a:lnSpc>
              <a:spcBef>
                <a:spcPts val="0"/>
              </a:spcBef>
              <a:spcAft>
                <a:spcPts val="0"/>
              </a:spcAft>
            </a:pPr>
            <a:r>
              <a:rPr lang="en-US" sz="3200" i="1" dirty="0">
                <a:solidFill>
                  <a:schemeClr val="bg1"/>
                </a:solidFill>
                <a:effectLst/>
                <a:latin typeface="+mj-lt"/>
                <a:ea typeface="Times New Roman" panose="02020603050405020304" pitchFamily="18" charset="0"/>
                <a:cs typeface="Calibri" panose="020F0502020204030204" pitchFamily="34" charset="0"/>
              </a:rPr>
              <a:t>God’s power transforms lives </a:t>
            </a:r>
            <a:r>
              <a:rPr lang="en-US" sz="3200" dirty="0">
                <a:solidFill>
                  <a:schemeClr val="bg1"/>
                </a:solidFill>
                <a:effectLst/>
                <a:latin typeface="+mj-lt"/>
                <a:ea typeface="Times New Roman" panose="02020603050405020304" pitchFamily="18" charset="0"/>
                <a:cs typeface="Calibri" panose="020F0502020204030204" pitchFamily="34" charset="0"/>
              </a:rPr>
              <a:t>(Acts 5:12-16)</a:t>
            </a:r>
            <a:endParaRPr lang="en-US" sz="3200" dirty="0">
              <a:solidFill>
                <a:schemeClr val="bg1"/>
              </a:solidFill>
              <a:effectLst/>
              <a:latin typeface="+mj-lt"/>
              <a:ea typeface="Calibri" panose="020F0502020204030204" pitchFamily="34" charset="0"/>
              <a:cs typeface="Times New Roman" panose="02020603050405020304" pitchFamily="18" charset="0"/>
            </a:endParaRPr>
          </a:p>
        </p:txBody>
      </p:sp>
      <p:pic>
        <p:nvPicPr>
          <p:cNvPr id="1030" name="Picture 6" descr="Melting Glaciers: causes, effects and solutions - Iberdrola">
            <a:extLst>
              <a:ext uri="{FF2B5EF4-FFF2-40B4-BE49-F238E27FC236}">
                <a16:creationId xmlns:a16="http://schemas.microsoft.com/office/drawing/2014/main" id="{36709B99-5A12-44D8-ADC7-3D79DB9E0B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882"/>
          <a:stretch/>
        </p:blipFill>
        <p:spPr bwMode="auto">
          <a:xfrm>
            <a:off x="28520" y="1981199"/>
            <a:ext cx="9127774" cy="48323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41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71BC1E-E61C-4A23-B509-7CD3CD6E9AF2}"/>
              </a:ext>
            </a:extLst>
          </p:cNvPr>
          <p:cNvSpPr txBox="1"/>
          <p:nvPr/>
        </p:nvSpPr>
        <p:spPr>
          <a:xfrm>
            <a:off x="2286000" y="585355"/>
            <a:ext cx="4572000" cy="584775"/>
          </a:xfrm>
          <a:prstGeom prst="rect">
            <a:avLst/>
          </a:prstGeom>
          <a:noFill/>
          <a:ln>
            <a:solidFill>
              <a:schemeClr val="accent1"/>
            </a:solidFill>
          </a:ln>
        </p:spPr>
        <p:txBody>
          <a:bodyPr wrap="square">
            <a:spAutoFit/>
          </a:bodyPr>
          <a:lstStyle/>
          <a:p>
            <a:pPr algn="ctr"/>
            <a:r>
              <a:rPr lang="en-US" sz="3200" i="1" dirty="0">
                <a:solidFill>
                  <a:schemeClr val="bg1"/>
                </a:solidFill>
                <a:effectLst/>
                <a:latin typeface="+mj-lt"/>
                <a:ea typeface="Times New Roman" panose="02020603050405020304" pitchFamily="18" charset="0"/>
                <a:cs typeface="Calibri" panose="020F0502020204030204" pitchFamily="34" charset="0"/>
              </a:rPr>
              <a:t>Signs &amp; Wonders</a:t>
            </a:r>
            <a:endParaRPr lang="en-US" sz="3200" dirty="0"/>
          </a:p>
        </p:txBody>
      </p:sp>
      <p:sp>
        <p:nvSpPr>
          <p:cNvPr id="5" name="TextBox 4">
            <a:extLst>
              <a:ext uri="{FF2B5EF4-FFF2-40B4-BE49-F238E27FC236}">
                <a16:creationId xmlns:a16="http://schemas.microsoft.com/office/drawing/2014/main" id="{64659021-BC55-4C5B-AEC1-D2716709A81E}"/>
              </a:ext>
            </a:extLst>
          </p:cNvPr>
          <p:cNvSpPr txBox="1"/>
          <p:nvPr/>
        </p:nvSpPr>
        <p:spPr>
          <a:xfrm>
            <a:off x="848226" y="1780672"/>
            <a:ext cx="7447548" cy="523220"/>
          </a:xfrm>
          <a:prstGeom prst="rect">
            <a:avLst/>
          </a:prstGeom>
          <a:solidFill>
            <a:srgbClr val="002060"/>
          </a:solidFill>
        </p:spPr>
        <p:txBody>
          <a:bodyPr wrap="square">
            <a:spAutoFit/>
          </a:bodyPr>
          <a:lstStyle/>
          <a:p>
            <a:pPr algn="ctr"/>
            <a:r>
              <a:rPr lang="en-US" sz="2800" dirty="0">
                <a:solidFill>
                  <a:schemeClr val="bg1"/>
                </a:solidFill>
                <a:effectLst/>
                <a:latin typeface="+mj-lt"/>
                <a:ea typeface="Times New Roman" panose="02020603050405020304" pitchFamily="18" charset="0"/>
                <a:cs typeface="Calibri" panose="020F0502020204030204" pitchFamily="34" charset="0"/>
              </a:rPr>
              <a:t>Acts = narrative but not normative handbook</a:t>
            </a:r>
            <a:endParaRPr lang="en-US" sz="2800" dirty="0"/>
          </a:p>
        </p:txBody>
      </p:sp>
      <p:sp>
        <p:nvSpPr>
          <p:cNvPr id="7" name="TextBox 6">
            <a:extLst>
              <a:ext uri="{FF2B5EF4-FFF2-40B4-BE49-F238E27FC236}">
                <a16:creationId xmlns:a16="http://schemas.microsoft.com/office/drawing/2014/main" id="{58D3368E-A328-4E7C-AF59-47EE41D0143E}"/>
              </a:ext>
            </a:extLst>
          </p:cNvPr>
          <p:cNvSpPr txBox="1"/>
          <p:nvPr/>
        </p:nvSpPr>
        <p:spPr>
          <a:xfrm>
            <a:off x="1894973" y="2721693"/>
            <a:ext cx="5354053" cy="523220"/>
          </a:xfrm>
          <a:prstGeom prst="rect">
            <a:avLst/>
          </a:prstGeom>
          <a:solidFill>
            <a:srgbClr val="C00000"/>
          </a:solidFill>
        </p:spPr>
        <p:txBody>
          <a:bodyPr wrap="square">
            <a:spAutoFit/>
          </a:bodyPr>
          <a:lstStyle/>
          <a:p>
            <a:pPr algn="ctr"/>
            <a:r>
              <a:rPr lang="en-US" sz="2800" dirty="0">
                <a:solidFill>
                  <a:schemeClr val="bg1"/>
                </a:solidFill>
                <a:effectLst/>
                <a:latin typeface="+mj-lt"/>
                <a:ea typeface="Times New Roman" panose="02020603050405020304" pitchFamily="18" charset="0"/>
              </a:rPr>
              <a:t>Signs = miracles that point to truth</a:t>
            </a:r>
            <a:endParaRPr lang="en-US" sz="2800" dirty="0">
              <a:solidFill>
                <a:schemeClr val="bg1"/>
              </a:solidFill>
              <a:latin typeface="+mj-lt"/>
            </a:endParaRPr>
          </a:p>
        </p:txBody>
      </p:sp>
    </p:spTree>
    <p:extLst>
      <p:ext uri="{BB962C8B-B14F-4D97-AF65-F5344CB8AC3E}">
        <p14:creationId xmlns:p14="http://schemas.microsoft.com/office/powerpoint/2010/main" val="3069778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Acts of the Apostles - David G. Peterson : Eerdmans">
            <a:extLst>
              <a:ext uri="{FF2B5EF4-FFF2-40B4-BE49-F238E27FC236}">
                <a16:creationId xmlns:a16="http://schemas.microsoft.com/office/drawing/2014/main" id="{24B53F8B-D189-45C2-874C-E19C8E702C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326" y="1058779"/>
            <a:ext cx="3160294" cy="47404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21B394E-2C05-4C85-9735-278661C94B5E}"/>
              </a:ext>
            </a:extLst>
          </p:cNvPr>
          <p:cNvSpPr txBox="1"/>
          <p:nvPr/>
        </p:nvSpPr>
        <p:spPr>
          <a:xfrm>
            <a:off x="4066674" y="1054041"/>
            <a:ext cx="4572000" cy="4524315"/>
          </a:xfrm>
          <a:prstGeom prst="rect">
            <a:avLst/>
          </a:prstGeom>
          <a:noFill/>
        </p:spPr>
        <p:txBody>
          <a:bodyPr wrap="square">
            <a:spAutoFit/>
          </a:bodyPr>
          <a:lstStyle/>
          <a:p>
            <a:pPr algn="ctr"/>
            <a:r>
              <a:rPr lang="en-US" sz="3200" dirty="0">
                <a:solidFill>
                  <a:schemeClr val="bg1"/>
                </a:solidFill>
                <a:effectLst/>
                <a:latin typeface="+mj-lt"/>
                <a:ea typeface="Times New Roman" panose="02020603050405020304" pitchFamily="18" charset="0"/>
              </a:rPr>
              <a:t>“Throughout Acts, signs and wonders ‘authenticate the word of missionary preaching as the word of God.’ It is the word that saves, as people come to believe and put their trust in God as its source and Christ as its content.”</a:t>
            </a:r>
            <a:endParaRPr lang="en-US" sz="3200" dirty="0">
              <a:solidFill>
                <a:schemeClr val="bg1"/>
              </a:solidFill>
              <a:latin typeface="+mj-lt"/>
            </a:endParaRPr>
          </a:p>
        </p:txBody>
      </p:sp>
    </p:spTree>
    <p:extLst>
      <p:ext uri="{BB962C8B-B14F-4D97-AF65-F5344CB8AC3E}">
        <p14:creationId xmlns:p14="http://schemas.microsoft.com/office/powerpoint/2010/main" val="224277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C44CA0-B32D-435B-A3AF-679EC756C982}"/>
              </a:ext>
            </a:extLst>
          </p:cNvPr>
          <p:cNvSpPr txBox="1"/>
          <p:nvPr/>
        </p:nvSpPr>
        <p:spPr>
          <a:xfrm>
            <a:off x="1004637" y="873840"/>
            <a:ext cx="7134726" cy="1815882"/>
          </a:xfrm>
          <a:prstGeom prst="rect">
            <a:avLst/>
          </a:prstGeom>
          <a:noFill/>
        </p:spPr>
        <p:txBody>
          <a:bodyPr wrap="square">
            <a:spAutoFit/>
          </a:bodyPr>
          <a:lstStyle/>
          <a:p>
            <a:pPr algn="ctr"/>
            <a:r>
              <a:rPr lang="en-US" sz="2800" b="1" i="0" dirty="0">
                <a:solidFill>
                  <a:schemeClr val="bg1"/>
                </a:solidFill>
                <a:effectLst/>
                <a:latin typeface="+mj-lt"/>
              </a:rPr>
              <a:t>2 Corinthians 12:12</a:t>
            </a:r>
          </a:p>
          <a:p>
            <a:pPr algn="ctr"/>
            <a:r>
              <a:rPr lang="en-US" sz="2800" b="0" i="0" dirty="0">
                <a:solidFill>
                  <a:schemeClr val="bg1"/>
                </a:solidFill>
                <a:effectLst/>
                <a:latin typeface="+mj-lt"/>
              </a:rPr>
              <a:t>“The signs of a true apostle were performed among you with utmost patience, with signs and wonders and mighty works.”</a:t>
            </a:r>
            <a:endParaRPr lang="en-US" sz="2800" dirty="0">
              <a:solidFill>
                <a:schemeClr val="bg1"/>
              </a:solidFill>
              <a:latin typeface="+mj-lt"/>
            </a:endParaRPr>
          </a:p>
        </p:txBody>
      </p:sp>
      <p:sp>
        <p:nvSpPr>
          <p:cNvPr id="5" name="TextBox 4">
            <a:extLst>
              <a:ext uri="{FF2B5EF4-FFF2-40B4-BE49-F238E27FC236}">
                <a16:creationId xmlns:a16="http://schemas.microsoft.com/office/drawing/2014/main" id="{DE8F5C33-F1FE-45E1-A883-1DD7824A62B4}"/>
              </a:ext>
            </a:extLst>
          </p:cNvPr>
          <p:cNvSpPr txBox="1"/>
          <p:nvPr/>
        </p:nvSpPr>
        <p:spPr>
          <a:xfrm>
            <a:off x="1004637" y="3611164"/>
            <a:ext cx="7134726" cy="1384995"/>
          </a:xfrm>
          <a:prstGeom prst="rect">
            <a:avLst/>
          </a:prstGeom>
          <a:noFill/>
        </p:spPr>
        <p:txBody>
          <a:bodyPr wrap="square">
            <a:spAutoFit/>
          </a:bodyPr>
          <a:lstStyle/>
          <a:p>
            <a:pPr algn="ctr"/>
            <a:r>
              <a:rPr lang="en-US" sz="2800" b="1" i="0" dirty="0">
                <a:solidFill>
                  <a:schemeClr val="bg1"/>
                </a:solidFill>
                <a:effectLst/>
                <a:latin typeface="+mj-lt"/>
              </a:rPr>
              <a:t>Romans 1:1</a:t>
            </a:r>
          </a:p>
          <a:p>
            <a:pPr algn="ctr"/>
            <a:r>
              <a:rPr lang="en-US" sz="2800" b="0" i="0" dirty="0">
                <a:solidFill>
                  <a:schemeClr val="bg1"/>
                </a:solidFill>
                <a:effectLst/>
                <a:latin typeface="+mj-lt"/>
              </a:rPr>
              <a:t>“Paul, a servant of Christ Jesus, called to be an apostle, set apart for the gospel of God.”</a:t>
            </a:r>
            <a:endParaRPr lang="en-US" sz="2800" dirty="0">
              <a:solidFill>
                <a:schemeClr val="bg1"/>
              </a:solidFill>
              <a:latin typeface="+mj-lt"/>
            </a:endParaRPr>
          </a:p>
        </p:txBody>
      </p:sp>
    </p:spTree>
    <p:extLst>
      <p:ext uri="{BB962C8B-B14F-4D97-AF65-F5344CB8AC3E}">
        <p14:creationId xmlns:p14="http://schemas.microsoft.com/office/powerpoint/2010/main" val="2601144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heme/theme1.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0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1829</TotalTime>
  <Words>962</Words>
  <Application>Microsoft Macintosh PowerPoint</Application>
  <PresentationFormat>On-screen Show (4:3)</PresentationFormat>
  <Paragraphs>71</Paragraphs>
  <Slides>25</Slides>
  <Notes>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25</vt:i4>
      </vt:variant>
    </vt:vector>
  </HeadingPairs>
  <TitlesOfParts>
    <vt:vector size="34" baseType="lpstr">
      <vt:lpstr>Arial</vt:lpstr>
      <vt:lpstr>Calibri</vt:lpstr>
      <vt:lpstr>Comic Sans MS</vt:lpstr>
      <vt:lpstr>Times New Roman</vt:lpstr>
      <vt:lpstr>Tw Cen MT Condensed Extra Bold</vt:lpstr>
      <vt:lpstr>Wingdings</vt:lpstr>
      <vt:lpstr>49_Blank Presentation</vt:lpstr>
      <vt:lpstr>50_Blank Presentation</vt:lpstr>
      <vt:lpstr>Orbit</vt:lpstr>
      <vt:lpstr>Black</vt:lpstr>
      <vt:lpstr>PowerPoint Presentation</vt:lpstr>
      <vt:lpstr>PowerPoint Presentation</vt:lpstr>
      <vt:lpstr>Black</vt:lpstr>
      <vt:lpstr>Opposition &amp; Response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NT Preaching link at BibleStudyDownloads.org</vt:lpstr>
    </vt:vector>
  </TitlesOfParts>
  <Company>Singapore Bible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Sermon Title</dc:title>
  <dc:creator>Rick Griffith</dc:creator>
  <cp:lastModifiedBy>Rick Griffith</cp:lastModifiedBy>
  <cp:revision>179</cp:revision>
  <dcterms:created xsi:type="dcterms:W3CDTF">2014-08-02T06:39:19Z</dcterms:created>
  <dcterms:modified xsi:type="dcterms:W3CDTF">2021-02-28T03:02:03Z</dcterms:modified>
</cp:coreProperties>
</file>