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2.xml" ContentType="application/vnd.openxmlformats-officedocument.themeOverride+xml"/>
  <Override PartName="/ppt/notesSlides/notesSlide10.xml" ContentType="application/vnd.openxmlformats-officedocument.presentationml.notesSlide+xml"/>
  <Override PartName="/ppt/theme/themeOverride3.xml" ContentType="application/vnd.openxmlformats-officedocument.themeOverride+xml"/>
  <Override PartName="/ppt/notesSlides/notesSlide11.xml" ContentType="application/vnd.openxmlformats-officedocument.presentationml.notesSlide+xml"/>
  <Override PartName="/ppt/theme/themeOverride4.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5.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6.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7.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8" r:id="rId3"/>
    <p:sldMasterId id="2147483700" r:id="rId4"/>
    <p:sldMasterId id="2147483704" r:id="rId5"/>
    <p:sldMasterId id="2147483716" r:id="rId6"/>
  </p:sldMasterIdLst>
  <p:notesMasterIdLst>
    <p:notesMasterId r:id="rId66"/>
  </p:notesMasterIdLst>
  <p:sldIdLst>
    <p:sldId id="435" r:id="rId7"/>
    <p:sldId id="433" r:id="rId8"/>
    <p:sldId id="1176" r:id="rId9"/>
    <p:sldId id="1177" r:id="rId10"/>
    <p:sldId id="432" r:id="rId11"/>
    <p:sldId id="258" r:id="rId12"/>
    <p:sldId id="1185" r:id="rId13"/>
    <p:sldId id="1186" r:id="rId14"/>
    <p:sldId id="1187" r:id="rId15"/>
    <p:sldId id="1190" r:id="rId16"/>
    <p:sldId id="1174" r:id="rId17"/>
    <p:sldId id="528" r:id="rId18"/>
    <p:sldId id="1173" r:id="rId19"/>
    <p:sldId id="1159" r:id="rId20"/>
    <p:sldId id="1154" r:id="rId21"/>
    <p:sldId id="1163" r:id="rId22"/>
    <p:sldId id="1161" r:id="rId23"/>
    <p:sldId id="1168" r:id="rId24"/>
    <p:sldId id="1191" r:id="rId25"/>
    <p:sldId id="1169" r:id="rId26"/>
    <p:sldId id="1170" r:id="rId27"/>
    <p:sldId id="1171" r:id="rId28"/>
    <p:sldId id="1164" r:id="rId29"/>
    <p:sldId id="1162" r:id="rId30"/>
    <p:sldId id="1155" r:id="rId31"/>
    <p:sldId id="1160" r:id="rId32"/>
    <p:sldId id="2498" r:id="rId33"/>
    <p:sldId id="1166" r:id="rId34"/>
    <p:sldId id="1149" r:id="rId35"/>
    <p:sldId id="1167" r:id="rId36"/>
    <p:sldId id="1172" r:id="rId37"/>
    <p:sldId id="1165" r:id="rId38"/>
    <p:sldId id="694" r:id="rId39"/>
    <p:sldId id="2499" r:id="rId40"/>
    <p:sldId id="1153" r:id="rId41"/>
    <p:sldId id="530" r:id="rId42"/>
    <p:sldId id="533" r:id="rId43"/>
    <p:sldId id="348" r:id="rId44"/>
    <p:sldId id="2501" r:id="rId45"/>
    <p:sldId id="2500" r:id="rId46"/>
    <p:sldId id="1152" r:id="rId47"/>
    <p:sldId id="2502" r:id="rId48"/>
    <p:sldId id="431" r:id="rId49"/>
    <p:sldId id="2503" r:id="rId50"/>
    <p:sldId id="2504" r:id="rId51"/>
    <p:sldId id="358" r:id="rId52"/>
    <p:sldId id="319" r:id="rId53"/>
    <p:sldId id="2512" r:id="rId54"/>
    <p:sldId id="2506" r:id="rId55"/>
    <p:sldId id="2509" r:id="rId56"/>
    <p:sldId id="2508" r:id="rId57"/>
    <p:sldId id="2510" r:id="rId58"/>
    <p:sldId id="2513" r:id="rId59"/>
    <p:sldId id="2515" r:id="rId60"/>
    <p:sldId id="2507" r:id="rId61"/>
    <p:sldId id="2514" r:id="rId62"/>
    <p:sldId id="2511" r:id="rId63"/>
    <p:sldId id="268" r:id="rId64"/>
    <p:sldId id="345" r:id="rId65"/>
  </p:sldIdLst>
  <p:sldSz cx="9144000" cy="6858000" type="screen4x3"/>
  <p:notesSz cx="6858000" cy="9144000"/>
  <p:defaultText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D1D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22" autoAdjust="0"/>
    <p:restoredTop sz="80426" autoAdjust="0"/>
  </p:normalViewPr>
  <p:slideViewPr>
    <p:cSldViewPr snapToGrid="0" snapToObjects="1">
      <p:cViewPr varScale="1">
        <p:scale>
          <a:sx n="100" d="100"/>
          <a:sy n="100" d="100"/>
        </p:scale>
        <p:origin x="2448" y="1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2/21/21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177" rtl="0" eaLnBrk="1" latinLnBrk="0" hangingPunct="1">
      <a:defRPr sz="1200" kern="1200">
        <a:solidFill>
          <a:schemeClr val="tx1"/>
        </a:solidFill>
        <a:latin typeface="+mn-lt"/>
        <a:ea typeface="+mn-ea"/>
        <a:cs typeface="+mn-cs"/>
      </a:defRPr>
    </a:lvl1pPr>
    <a:lvl2pPr marL="457177" algn="l" defTabSz="457177" rtl="0" eaLnBrk="1" latinLnBrk="0" hangingPunct="1">
      <a:defRPr sz="1200" kern="1200">
        <a:solidFill>
          <a:schemeClr val="tx1"/>
        </a:solidFill>
        <a:latin typeface="+mn-lt"/>
        <a:ea typeface="+mn-ea"/>
        <a:cs typeface="+mn-cs"/>
      </a:defRPr>
    </a:lvl2pPr>
    <a:lvl3pPr marL="914353" algn="l" defTabSz="457177" rtl="0" eaLnBrk="1" latinLnBrk="0" hangingPunct="1">
      <a:defRPr sz="1200" kern="1200">
        <a:solidFill>
          <a:schemeClr val="tx1"/>
        </a:solidFill>
        <a:latin typeface="+mn-lt"/>
        <a:ea typeface="+mn-ea"/>
        <a:cs typeface="+mn-cs"/>
      </a:defRPr>
    </a:lvl3pPr>
    <a:lvl4pPr marL="1371530" algn="l" defTabSz="457177" rtl="0" eaLnBrk="1" latinLnBrk="0" hangingPunct="1">
      <a:defRPr sz="1200" kern="1200">
        <a:solidFill>
          <a:schemeClr val="tx1"/>
        </a:solidFill>
        <a:latin typeface="+mn-lt"/>
        <a:ea typeface="+mn-ea"/>
        <a:cs typeface="+mn-cs"/>
      </a:defRPr>
    </a:lvl4pPr>
    <a:lvl5pPr marL="1828706" algn="l" defTabSz="457177" rtl="0" eaLnBrk="1" latinLnBrk="0" hangingPunct="1">
      <a:defRPr sz="1200" kern="1200">
        <a:solidFill>
          <a:schemeClr val="tx1"/>
        </a:solidFill>
        <a:latin typeface="+mn-lt"/>
        <a:ea typeface="+mn-ea"/>
        <a:cs typeface="+mn-cs"/>
      </a:defRPr>
    </a:lvl5pPr>
    <a:lvl6pPr marL="2285883" algn="l" defTabSz="457177" rtl="0" eaLnBrk="1" latinLnBrk="0" hangingPunct="1">
      <a:defRPr sz="1200" kern="1200">
        <a:solidFill>
          <a:schemeClr val="tx1"/>
        </a:solidFill>
        <a:latin typeface="+mn-lt"/>
        <a:ea typeface="+mn-ea"/>
        <a:cs typeface="+mn-cs"/>
      </a:defRPr>
    </a:lvl6pPr>
    <a:lvl7pPr marL="2743060" algn="l" defTabSz="457177" rtl="0" eaLnBrk="1" latinLnBrk="0" hangingPunct="1">
      <a:defRPr sz="1200" kern="1200">
        <a:solidFill>
          <a:schemeClr val="tx1"/>
        </a:solidFill>
        <a:latin typeface="+mn-lt"/>
        <a:ea typeface="+mn-ea"/>
        <a:cs typeface="+mn-cs"/>
      </a:defRPr>
    </a:lvl7pPr>
    <a:lvl8pPr marL="3200236" algn="l" defTabSz="457177" rtl="0" eaLnBrk="1" latinLnBrk="0" hangingPunct="1">
      <a:defRPr sz="1200" kern="1200">
        <a:solidFill>
          <a:schemeClr val="tx1"/>
        </a:solidFill>
        <a:latin typeface="+mn-lt"/>
        <a:ea typeface="+mn-ea"/>
        <a:cs typeface="+mn-cs"/>
      </a:defRPr>
    </a:lvl8pPr>
    <a:lvl9pPr marL="3657413" algn="l" defTabSz="4571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drjamesdobson.org/docs/default-source/special/washington-post-adfinal.pdf?sfvrsn=2" TargetMode="External"/><Relationship Id="rId7" Type="http://schemas.openxmlformats.org/officeDocument/2006/relationships/hyperlink" Target="https://txvalues.org/author/davidwalls/"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txvaluesaction.org/texas-governor-signs-pastor-protection-bill-into-law/" TargetMode="External"/><Relationship Id="rId5" Type="http://schemas.openxmlformats.org/officeDocument/2006/relationships/hyperlink" Target="http://txvaluesaction.org/tag/pastor-protection-bill/" TargetMode="External"/><Relationship Id="rId4" Type="http://schemas.openxmlformats.org/officeDocument/2006/relationships/hyperlink" Target="http://www.bpnews.net/44950/floyd-and-former-sbc-presidents-take-marriage-stance"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013884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415949-F90B-2D46-A552-2B7F90A95D7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7202" name="Rectangle 2"/>
          <p:cNvSpPr>
            <a:spLocks noGrp="1" noRot="1" noChangeAspect="1" noChangeArrowheads="1" noTextEdit="1"/>
          </p:cNvSpPr>
          <p:nvPr>
            <p:ph type="sldImg"/>
          </p:nvPr>
        </p:nvSpPr>
        <p:spPr>
          <a:xfrm>
            <a:off x="1143000" y="685800"/>
            <a:ext cx="4572000" cy="3429000"/>
          </a:xfrm>
          <a:ln/>
        </p:spPr>
      </p:sp>
      <p:sp>
        <p:nvSpPr>
          <p:cNvPr id="307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79868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non-Christians challenge your faith, don’t give in and deny your Lord.]</a:t>
            </a:r>
          </a:p>
          <a:p>
            <a:endParaRPr lang="en-US" dirty="0"/>
          </a:p>
        </p:txBody>
      </p:sp>
    </p:spTree>
    <p:extLst>
      <p:ext uri="{BB962C8B-B14F-4D97-AF65-F5344CB8AC3E}">
        <p14:creationId xmlns:p14="http://schemas.microsoft.com/office/powerpoint/2010/main" val="2220093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42066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904413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60531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694286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661670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118620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951412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51819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07040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5689800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8872746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5" indent="0" algn="l" defTabSz="457177" rtl="0" eaLnBrk="1" fontAlgn="auto" latinLnBrk="0" hangingPunct="1">
              <a:lnSpc>
                <a:spcPct val="100000"/>
              </a:lnSpc>
              <a:spcBef>
                <a:spcPts val="0"/>
              </a:spcBef>
              <a:spcAft>
                <a:spcPts val="0"/>
              </a:spcAft>
              <a:buClrTx/>
              <a:buSzTx/>
              <a:buFontTx/>
              <a:buNone/>
              <a:tabLst/>
              <a:defRPr/>
            </a:pPr>
            <a:r>
              <a:rPr lang="en-US" dirty="0"/>
              <a:t>The NT commands us four times to obey authority.</a:t>
            </a:r>
          </a:p>
          <a:p>
            <a:pPr marL="0" marR="0" lvl="5" indent="0" algn="l" defTabSz="457177" rtl="0" eaLnBrk="1" fontAlgn="auto" latinLnBrk="0" hangingPunct="1">
              <a:lnSpc>
                <a:spcPct val="100000"/>
              </a:lnSpc>
              <a:spcBef>
                <a:spcPts val="0"/>
              </a:spcBef>
              <a:spcAft>
                <a:spcPts val="0"/>
              </a:spcAft>
              <a:buClrTx/>
              <a:buSzTx/>
              <a:buFontTx/>
              <a:buNone/>
              <a:tabLst/>
              <a:defRPr/>
            </a:pPr>
            <a:r>
              <a:rPr lang="en-US" dirty="0"/>
              <a:t>Yet we are also to obey God.</a:t>
            </a:r>
          </a:p>
          <a:p>
            <a:pPr marL="0" marR="0" lvl="5" indent="0" algn="l" defTabSz="457177"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0425411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But sometimes these two authorities clash—as they will do in the next chapter also. So we must choose to obey the lower authority of humans or the higher authority of God. </a:t>
            </a:r>
          </a:p>
        </p:txBody>
      </p:sp>
    </p:spTree>
    <p:extLst>
      <p:ext uri="{BB962C8B-B14F-4D97-AF65-F5344CB8AC3E}">
        <p14:creationId xmlns:p14="http://schemas.microsoft.com/office/powerpoint/2010/main" val="40530600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0A1AE84-4008-9844-A224-D5CFAD58938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27714" name="Rectangle 2"/>
          <p:cNvSpPr>
            <a:spLocks noGrp="1" noRot="1" noChangeAspect="1" noChangeArrowheads="1" noTextEdit="1"/>
          </p:cNvSpPr>
          <p:nvPr>
            <p:ph type="sldImg"/>
          </p:nvPr>
        </p:nvSpPr>
        <p:spPr>
          <a:ln/>
        </p:spPr>
      </p:sp>
      <p:sp>
        <p:nvSpPr>
          <p:cNvPr id="627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457177"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The apostles acted like Daniel, who was told to pray to no “other god” except King Darius, who couldn’t hear his prayers anyway, so Daniel also obeyed the higher authority (Dan 6). </a:t>
            </a:r>
          </a:p>
          <a:p>
            <a:pPr marL="0" marR="0" indent="0" algn="l" defTabSz="457177"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But we must be prepared to suffer for doing what is right—so God gave us the letter of 1 Peter, since Peter, after all, is the one of those who refused to obey the Sanhedrin.</a:t>
            </a:r>
          </a:p>
          <a:p>
            <a:pPr marL="0" marR="0" indent="0" algn="l" defTabSz="457177"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ＭＳ Ｐゴシック" charset="0"/>
              <a:cs typeface="Arial" panose="020B0604020202020204" pitchFamily="34" charset="0"/>
            </a:endParaRPr>
          </a:p>
          <a:p>
            <a:pPr marL="0" marR="0" indent="0" algn="l" defTabSz="457177"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______________</a:t>
            </a:r>
          </a:p>
          <a:p>
            <a:pPr marL="0" marR="0" indent="0" algn="l" defTabSz="457177"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ＭＳ Ｐゴシック" charset="0"/>
              <a:cs typeface="Arial" panose="020B0604020202020204" pitchFamily="34" charset="0"/>
            </a:endParaRPr>
          </a:p>
          <a:p>
            <a:pPr marL="0" marR="0" indent="0" algn="l" defTabSz="457177"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When you act in accord with God’s will, you need not fear the results. This doesn’t mean that you parade your righteousness or you always spout off your beliefs. Daniel was known for his integrity and commitment to keep the Jewish food laws—but he also did not want to be known as one who prayed to pagan deities to save his head.</a:t>
            </a:r>
          </a:p>
        </p:txBody>
      </p:sp>
    </p:spTree>
    <p:extLst>
      <p:ext uri="{BB962C8B-B14F-4D97-AF65-F5344CB8AC3E}">
        <p14:creationId xmlns:p14="http://schemas.microsoft.com/office/powerpoint/2010/main" val="41986452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54675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When I graduated from business school, my unbelieving parents wanted me to become a businessman—which is fine for most graduates—but God called me overseas, I resolved to obey God by becoming a missionary. Obey God—not man.</a:t>
            </a:r>
          </a:p>
          <a:p>
            <a:endParaRPr lang="en-US" dirty="0"/>
          </a:p>
        </p:txBody>
      </p:sp>
    </p:spTree>
    <p:extLst>
      <p:ext uri="{BB962C8B-B14F-4D97-AF65-F5344CB8AC3E}">
        <p14:creationId xmlns:p14="http://schemas.microsoft.com/office/powerpoint/2010/main" val="31301032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A broad coalition of Protestant, Catholic, Orthodox Christian, and Jewish leaders joined by civic and business leaders from around the nation have signed an open letter to the U.S. Supreme Court vowing they will not honor any decision by the Supreme Court that would force them to violate the biblical understanding of marriage as  the union of one man and one woman.</a:t>
            </a:r>
          </a:p>
          <a:p>
            <a:r>
              <a:rPr lang="en-US" dirty="0"/>
              <a:t>The letter was </a:t>
            </a:r>
            <a:r>
              <a:rPr lang="en-US" dirty="0">
                <a:hlinkClick r:id="rId3"/>
              </a:rPr>
              <a:t>published in an ad</a:t>
            </a:r>
            <a:r>
              <a:rPr lang="en-US" dirty="0"/>
              <a:t> in the Washington Post and was signed by many prominent pastors and Christian leaders, many from Texas, including: Pastor Robert Jeffress at First Baptist Church Dallas, Pastor Robert Morris at Gateway Church in Southlake, Pastor Charles Hagee at Cornerstone Church in San Antonio, Pastor Gregg Matte at Houston’s First Baptist Church, and Pastor Steve </a:t>
            </a:r>
            <a:r>
              <a:rPr lang="en-US" dirty="0" err="1"/>
              <a:t>Riggle</a:t>
            </a:r>
            <a:r>
              <a:rPr lang="en-US" dirty="0"/>
              <a:t> at Grace Church in Houston. Here is a portion of the letter:</a:t>
            </a:r>
          </a:p>
          <a:p>
            <a:r>
              <a:rPr lang="en-US" dirty="0"/>
              <a:t>We are Protestant, Catholic, and Orthodox Christian pastors, clergy, lay leaders and Jewish leaders, who collectively represent millions of people in our specific churches, parishes, denominations, synagogues and media ministry outreaches. Marriage transcends our various theological differences and unites us together in one voice.</a:t>
            </a:r>
          </a:p>
          <a:p>
            <a:r>
              <a:rPr lang="en-US" dirty="0"/>
              <a:t>We affirm that any judicial opinion which purports to redefine marriage will constitute an unjust law, as Martin Luther King Jr. described such laws in his letter from the Birmingham Jail.</a:t>
            </a:r>
          </a:p>
          <a:p>
            <a:r>
              <a:rPr lang="en-US" dirty="0"/>
              <a:t>We are Christians who love America and who respect the legitimate rule of law.</a:t>
            </a:r>
          </a:p>
          <a:p>
            <a:r>
              <a:rPr lang="en-US" dirty="0"/>
              <a:t>However, </a:t>
            </a:r>
            <a:r>
              <a:rPr lang="en-US" b="1" dirty="0"/>
              <a:t>we will not honor any decision by the Supreme Court which will force us to violate a clear biblical understanding of marriage as solely the union of one man and one woman</a:t>
            </a:r>
            <a:r>
              <a:rPr lang="en-US" dirty="0"/>
              <a:t>.</a:t>
            </a:r>
          </a:p>
          <a:p>
            <a:r>
              <a:rPr lang="en-US" dirty="0"/>
              <a:t>This week also saw the Southern Baptist Convention, the nation’s largest evangelical denomination, </a:t>
            </a:r>
            <a:r>
              <a:rPr lang="en-US" dirty="0">
                <a:hlinkClick r:id="rId4"/>
              </a:rPr>
              <a:t>release a statement</a:t>
            </a:r>
            <a:r>
              <a:rPr lang="en-US" dirty="0"/>
              <a:t> on biblical marriage and the implications of the Supreme Court redefining marriage at their annual meeting. The statement, signed by the current and 16 former Southern Baptist Convention presidents, states in part:</a:t>
            </a:r>
          </a:p>
          <a:p>
            <a:r>
              <a:rPr lang="en-US" dirty="0"/>
              <a:t>As Southern Baptist Christians, we are committed to Biblical faith and ethics. As a result, this body of Believers stands on the authority of Scripture and God’s Truth as central to our lives.</a:t>
            </a:r>
          </a:p>
          <a:p>
            <a:r>
              <a:rPr lang="en-US" dirty="0"/>
              <a:t>What the Bible says about marriage is clear, definitive and unchanging. We affirm biblical, traditional, natural marriage as the uniting of one man and one woman in covenant commitment for a lifetime. The Scriptures’ teaching on marriage is not negotiable. We stake our lives upon the Word of God and the testimony of Jesus.</a:t>
            </a:r>
          </a:p>
          <a:p>
            <a:r>
              <a:rPr lang="en-US" dirty="0"/>
              <a:t>Consequently, we will not accept, nor adhere to, any legal redefinition of marriage issued by any political or judicial body including the United States Supreme Court. We will not recognize same-sex “marriages”, our churches will not host same-sex ceremonies, and we will not perform such ceremonies.</a:t>
            </a:r>
          </a:p>
          <a:p>
            <a:r>
              <a:rPr lang="en-US" dirty="0"/>
              <a:t>The concern among Pastors about the consequences of the Supreme Court redefining marriage is one of the main reasons that Texas passed the </a:t>
            </a:r>
            <a:r>
              <a:rPr lang="en-US" dirty="0">
                <a:hlinkClick r:id="rId5"/>
              </a:rPr>
              <a:t>Pastor Protection Bill</a:t>
            </a:r>
            <a:r>
              <a:rPr lang="en-US" dirty="0"/>
              <a:t>, an effort led by Texas Values Action. The bill, already </a:t>
            </a:r>
            <a:r>
              <a:rPr lang="en-US" dirty="0">
                <a:hlinkClick r:id="rId6"/>
              </a:rPr>
              <a:t>signed into law</a:t>
            </a:r>
            <a:r>
              <a:rPr lang="en-US" dirty="0"/>
              <a:t>, specifically protects Texas pastor and churches from being forced to perform a same-sex ‘marriage’ that violates their religious beliefs.</a:t>
            </a:r>
          </a:p>
          <a:p>
            <a:r>
              <a:rPr lang="en-US" dirty="0"/>
              <a:t>_____</a:t>
            </a:r>
          </a:p>
          <a:p>
            <a:r>
              <a:rPr lang="en-US" b="1" dirty="0">
                <a:effectLst/>
              </a:rPr>
              <a:t>Pastors Tell Supreme Court: We Must ‘Obey God Rather than Men’</a:t>
            </a:r>
          </a:p>
          <a:p>
            <a:r>
              <a:rPr lang="en-US" dirty="0"/>
              <a:t>by </a:t>
            </a:r>
            <a:r>
              <a:rPr lang="en-US" dirty="0">
                <a:hlinkClick r:id="rId7" tooltip="Posts by David Walls"/>
              </a:rPr>
              <a:t>David Walls</a:t>
            </a:r>
            <a:endParaRPr lang="en-US" dirty="0"/>
          </a:p>
          <a:p>
            <a:r>
              <a:rPr lang="en-US" dirty="0">
                <a:effectLst/>
              </a:rPr>
              <a:t>Jun 18, 2015</a:t>
            </a:r>
          </a:p>
          <a:p>
            <a:r>
              <a:rPr lang="en-US" dirty="0">
                <a:cs typeface="ＭＳ Ｐゴシック" charset="0"/>
              </a:rPr>
              <a:t>https://</a:t>
            </a:r>
            <a:r>
              <a:rPr lang="en-US" dirty="0" err="1">
                <a:cs typeface="ＭＳ Ｐゴシック" charset="0"/>
              </a:rPr>
              <a:t>txvalues.org</a:t>
            </a:r>
            <a:r>
              <a:rPr lang="en-US" dirty="0">
                <a:cs typeface="ＭＳ Ｐゴシック" charset="0"/>
              </a:rPr>
              <a:t>/2015/06/18/pastors-tell-supreme-court-we-must-obey-god-rather-than-men/</a:t>
            </a:r>
          </a:p>
          <a:p>
            <a:endParaRPr lang="en-US" dirty="0"/>
          </a:p>
          <a:p>
            <a:endParaRPr lang="en-US" dirty="0">
              <a:cs typeface="ＭＳ Ｐゴシック" charset="0"/>
            </a:endParaRPr>
          </a:p>
        </p:txBody>
      </p:sp>
    </p:spTree>
    <p:extLst>
      <p:ext uri="{BB962C8B-B14F-4D97-AF65-F5344CB8AC3E}">
        <p14:creationId xmlns:p14="http://schemas.microsoft.com/office/powerpoint/2010/main" val="330365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2209767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6702827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751835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463BCF-892A-A24B-9C7B-345D54AFC14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449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34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22340437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0120467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53459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415949-F90B-2D46-A552-2B7F90A95D7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7202" name="Rectangle 2"/>
          <p:cNvSpPr>
            <a:spLocks noGrp="1" noRot="1" noChangeAspect="1" noChangeArrowheads="1" noTextEdit="1"/>
          </p:cNvSpPr>
          <p:nvPr>
            <p:ph type="sldImg"/>
          </p:nvPr>
        </p:nvSpPr>
        <p:spPr>
          <a:xfrm>
            <a:off x="1143000" y="685800"/>
            <a:ext cx="4572000" cy="3429000"/>
          </a:xfrm>
          <a:ln/>
        </p:spPr>
      </p:sp>
      <p:sp>
        <p:nvSpPr>
          <p:cNvPr id="307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652011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5196251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What does it mean that fear seized the church (5:5, 11)?</a:t>
            </a:r>
          </a:p>
          <a:p>
            <a:r>
              <a:rPr lang="en-US" dirty="0"/>
              <a:t>That this happened both with the death of Ananias and his wife Sapphira underscores that the believers genuinely were afraid of what God might do to them—aren’t you?</a:t>
            </a:r>
          </a:p>
          <a:p>
            <a:r>
              <a:rPr lang="en-US" dirty="0"/>
              <a:t>One of my middle-aged students shared the story a few years back how her husband was a key leader in the church but abandoned his faith to sleep with a woman from China. Within a year he was dead as God took his life. </a:t>
            </a:r>
          </a:p>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0245946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Ravi Zacharias has proven to be a sexual predator—so fear God.</a:t>
            </a:r>
          </a:p>
          <a:p>
            <a:r>
              <a:rPr lang="en-US" sz="1200" kern="1200" dirty="0">
                <a:solidFill>
                  <a:schemeClr val="tx1"/>
                </a:solidFill>
                <a:effectLst/>
                <a:latin typeface="+mn-lt"/>
                <a:ea typeface="+mn-ea"/>
                <a:cs typeface="+mn-cs"/>
              </a:rPr>
              <a:t>Ask hard questions and welcome hard questions from other believers.</a:t>
            </a:r>
            <a:r>
              <a:rPr lang="en-US" dirty="0">
                <a:effectLst/>
              </a:rPr>
              <a:t> </a:t>
            </a:r>
            <a:endParaRPr lang="en-US" dirty="0"/>
          </a:p>
        </p:txBody>
      </p:sp>
    </p:spTree>
    <p:extLst>
      <p:ext uri="{BB962C8B-B14F-4D97-AF65-F5344CB8AC3E}">
        <p14:creationId xmlns:p14="http://schemas.microsoft.com/office/powerpoint/2010/main" val="2840512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5325363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When I graduated from business school, I told you that my parents opposed my mission direction to Asia. But the fuller story is that my church also opposed my missions goal! That was even harder as these were believers out of step with God. So I drew near to God—and here we are 41 years later!</a:t>
            </a:r>
          </a:p>
          <a:p>
            <a:pPr marL="0" marR="0" lvl="0" indent="0" algn="l" defTabSz="457177"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40760443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How do you respond when there is a price to pay for your faith?</a:t>
            </a:r>
          </a:p>
          <a:p>
            <a:r>
              <a:rPr lang="en-US" dirty="0">
                <a:cs typeface="ＭＳ Ｐゴシック" charset="0"/>
              </a:rPr>
              <a:t>How are you challenged at work because you are a Christian?</a:t>
            </a:r>
          </a:p>
          <a:p>
            <a:r>
              <a:rPr lang="en-US" dirty="0">
                <a:cs typeface="ＭＳ Ｐゴシック" charset="0"/>
              </a:rPr>
              <a:t>How’s your response to unbelieving family members when it may cost you?</a:t>
            </a:r>
          </a:p>
          <a:p>
            <a:r>
              <a:rPr lang="en-US" dirty="0">
                <a:cs typeface="ＭＳ Ｐゴシック" charset="0"/>
              </a:rPr>
              <a:t>Do you cave in? Get angry and demand your rights? Allow your voice to be cancelled due to fear?</a:t>
            </a:r>
          </a:p>
          <a:p>
            <a:r>
              <a:rPr lang="en-US" dirty="0">
                <a:cs typeface="ＭＳ Ｐゴシック" charset="0"/>
              </a:rPr>
              <a:t>• Subject: How should you respond to the challenges that your faith in Christ brings? What should we do when the truth of the gospel is opposed? </a:t>
            </a:r>
          </a:p>
          <a:p>
            <a:endParaRPr lang="en-US" dirty="0">
              <a:cs typeface="ＭＳ Ｐゴシック" charset="0"/>
            </a:endParaRPr>
          </a:p>
        </p:txBody>
      </p:sp>
    </p:spTree>
    <p:extLst>
      <p:ext uri="{BB962C8B-B14F-4D97-AF65-F5344CB8AC3E}">
        <p14:creationId xmlns:p14="http://schemas.microsoft.com/office/powerpoint/2010/main" val="25094426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0298506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Say aloud, “I will ultimately account to Jesus himself for my life—not to people.”</a:t>
            </a:r>
          </a:p>
          <a:p>
            <a:r>
              <a:rPr lang="en-US" dirty="0">
                <a:cs typeface="ＭＳ Ｐゴシック" charset="0"/>
              </a:rPr>
              <a:t>This realization moves me to make hard decisions.</a:t>
            </a:r>
          </a:p>
          <a:p>
            <a:r>
              <a:rPr lang="en-US" dirty="0">
                <a:cs typeface="ＭＳ Ｐゴシック" charset="0"/>
              </a:rPr>
              <a:t>Susan and I have had to make some difficult choices in recent years. So here’s the deal…</a:t>
            </a:r>
          </a:p>
          <a:p>
            <a:endParaRPr lang="en-US" dirty="0">
              <a:cs typeface="ＭＳ Ｐゴシック" charset="0"/>
            </a:endParaRPr>
          </a:p>
        </p:txBody>
      </p:sp>
    </p:spTree>
    <p:extLst>
      <p:ext uri="{BB962C8B-B14F-4D97-AF65-F5344CB8AC3E}">
        <p14:creationId xmlns:p14="http://schemas.microsoft.com/office/powerpoint/2010/main" val="8970811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1F0F1E-8C35-8E46-96F9-F382D17DEE6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4562" name="Rectangle 2"/>
          <p:cNvSpPr>
            <a:spLocks noGrp="1" noRot="1" noChangeAspect="1" noChangeArrowheads="1" noTextEdit="1"/>
          </p:cNvSpPr>
          <p:nvPr>
            <p:ph type="sldImg"/>
          </p:nvPr>
        </p:nvSpPr>
        <p:spPr>
          <a:solidFill>
            <a:srgbClr val="FFFFFF"/>
          </a:solidFill>
          <a:ln/>
        </p:spPr>
      </p:sp>
      <p:sp>
        <p:nvSpPr>
          <p:cNvPr id="19456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200" kern="1200" dirty="0">
                <a:solidFill>
                  <a:schemeClr val="tx1"/>
                </a:solidFill>
                <a:effectLst/>
                <a:latin typeface="+mn-lt"/>
                <a:ea typeface="+mn-ea"/>
                <a:cs typeface="+mn-cs"/>
              </a:rPr>
              <a:t>As of yesterday, I have been a professor at Singapore Bible for 30 years—yes, we arrived in Singapore 30 years ago yesterday on 20 Feb 1991.</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2035866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4" indent="0" algn="l" defTabSz="457177" rtl="0" eaLnBrk="1" fontAlgn="auto" latinLnBrk="0" hangingPunct="1">
              <a:lnSpc>
                <a:spcPct val="100000"/>
              </a:lnSpc>
              <a:spcBef>
                <a:spcPts val="0"/>
              </a:spcBef>
              <a:spcAft>
                <a:spcPts val="0"/>
              </a:spcAft>
              <a:buClrTx/>
              <a:buSzTx/>
              <a:buFontTx/>
              <a:buNone/>
              <a:tabLst/>
              <a:defRPr/>
            </a:pPr>
            <a:r>
              <a:rPr lang="en-US" dirty="0">
                <a:cs typeface="ＭＳ Ｐゴシック" charset="0"/>
              </a:rPr>
              <a:t>My goal has been to teach Bible and theology until age 70—which is 7 more years as I am now 63 years old.</a:t>
            </a:r>
          </a:p>
          <a:p>
            <a:pPr marL="0" marR="0" lvl="4" indent="0" algn="l" defTabSz="457177" rtl="0" eaLnBrk="1" fontAlgn="auto" latinLnBrk="0" hangingPunct="1">
              <a:lnSpc>
                <a:spcPct val="100000"/>
              </a:lnSpc>
              <a:spcBef>
                <a:spcPts val="0"/>
              </a:spcBef>
              <a:spcAft>
                <a:spcPts val="0"/>
              </a:spcAft>
              <a:buClrTx/>
              <a:buSzTx/>
              <a:buFontTx/>
              <a:buNone/>
              <a:tabLst/>
              <a:defRPr/>
            </a:pPr>
            <a:r>
              <a:rPr lang="en-US" dirty="0">
                <a:cs typeface="ＭＳ Ｐゴシック" charset="0"/>
              </a:rPr>
              <a:t>But the College recently decided to shift me to teach only preaching rather than my master degree specialty of theology and my PhD area in Bible Exposition.</a:t>
            </a:r>
          </a:p>
          <a:p>
            <a:pPr marL="0" marR="0" lvl="4" indent="0" algn="l" defTabSz="457177" rtl="0" eaLnBrk="1" fontAlgn="auto" latinLnBrk="0" hangingPunct="1">
              <a:lnSpc>
                <a:spcPct val="100000"/>
              </a:lnSpc>
              <a:spcBef>
                <a:spcPts val="0"/>
              </a:spcBef>
              <a:spcAft>
                <a:spcPts val="0"/>
              </a:spcAft>
              <a:buClrTx/>
              <a:buSzTx/>
              <a:buFontTx/>
              <a:buNone/>
              <a:tabLst/>
              <a:defRPr/>
            </a:pPr>
            <a:r>
              <a:rPr lang="en-US" dirty="0">
                <a:cs typeface="ＭＳ Ｐゴシック" charset="0"/>
              </a:rPr>
              <a:t>So we have been praying whether to try to stay 7 more years in Singapore without teaching Bible and theology. </a:t>
            </a:r>
          </a:p>
          <a:p>
            <a:pPr marL="0" marR="0" lvl="4" indent="0" algn="l" defTabSz="457177" rtl="0" eaLnBrk="1" fontAlgn="auto" latinLnBrk="0" hangingPunct="1">
              <a:lnSpc>
                <a:spcPct val="100000"/>
              </a:lnSpc>
              <a:spcBef>
                <a:spcPts val="0"/>
              </a:spcBef>
              <a:spcAft>
                <a:spcPts val="0"/>
              </a:spcAft>
              <a:buClrTx/>
              <a:buSzTx/>
              <a:buFontTx/>
              <a:buNone/>
              <a:tabLst/>
              <a:defRPr/>
            </a:pPr>
            <a:r>
              <a:rPr lang="en-US" dirty="0">
                <a:cs typeface="ＭＳ Ｐゴシック" charset="0"/>
              </a:rPr>
              <a:t>Singapore law also seeks to retire expatriates in their 60s so more Singaporeans can take these positions.</a:t>
            </a:r>
          </a:p>
          <a:p>
            <a:pPr marL="0" marR="0" lvl="4" indent="0" algn="l" defTabSz="457177" rtl="0" eaLnBrk="1" fontAlgn="auto" latinLnBrk="0" hangingPunct="1">
              <a:lnSpc>
                <a:spcPct val="100000"/>
              </a:lnSpc>
              <a:spcBef>
                <a:spcPts val="0"/>
              </a:spcBef>
              <a:spcAft>
                <a:spcPts val="0"/>
              </a:spcAft>
              <a:buClrTx/>
              <a:buSzTx/>
              <a:buFontTx/>
              <a:buNone/>
              <a:tabLst/>
              <a:defRPr/>
            </a:pPr>
            <a:endParaRPr lang="en-US" dirty="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At the same time, Jordan Evangelical Theological Seminary (JETS) has invited us to move to Amman, Jordan </a:t>
            </a:r>
            <a:endParaRPr lang="en-US" dirty="0"/>
          </a:p>
        </p:txBody>
      </p:sp>
    </p:spTree>
    <p:extLst>
      <p:ext uri="{BB962C8B-B14F-4D97-AF65-F5344CB8AC3E}">
        <p14:creationId xmlns:p14="http://schemas.microsoft.com/office/powerpoint/2010/main" val="12933104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to teach Bible and theology through translation into Arabic. </a:t>
            </a:r>
            <a:endParaRPr lang="en-US" dirty="0"/>
          </a:p>
        </p:txBody>
      </p:sp>
    </p:spTree>
    <p:extLst>
      <p:ext uri="{BB962C8B-B14F-4D97-AF65-F5344CB8AC3E}">
        <p14:creationId xmlns:p14="http://schemas.microsoft.com/office/powerpoint/2010/main" val="10986480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In 1990, I graduated with the president and founder, Dr Imad Shehadeh</a:t>
            </a:r>
            <a:r>
              <a:rPr lang="en-US" dirty="0">
                <a:effectLst/>
              </a:rPr>
              <a:t> </a:t>
            </a:r>
            <a:endParaRPr lang="en-US" dirty="0"/>
          </a:p>
        </p:txBody>
      </p:sp>
    </p:spTree>
    <p:extLst>
      <p:ext uri="{BB962C8B-B14F-4D97-AF65-F5344CB8AC3E}">
        <p14:creationId xmlns:p14="http://schemas.microsoft.com/office/powerpoint/2010/main" val="3275998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How do you respond when there is a price to pay for your faith?</a:t>
            </a:r>
          </a:p>
          <a:p>
            <a:r>
              <a:rPr lang="en-US" dirty="0">
                <a:cs typeface="ＭＳ Ｐゴシック" charset="0"/>
              </a:rPr>
              <a:t>How are you challenged at work because you are a Christian?</a:t>
            </a:r>
          </a:p>
          <a:p>
            <a:r>
              <a:rPr lang="en-US" dirty="0">
                <a:cs typeface="ＭＳ Ｐゴシック" charset="0"/>
              </a:rPr>
              <a:t>How’s your response to unbelieving family members when it may cost you?</a:t>
            </a:r>
          </a:p>
          <a:p>
            <a:r>
              <a:rPr lang="en-US" dirty="0">
                <a:cs typeface="ＭＳ Ｐゴシック" charset="0"/>
              </a:rPr>
              <a:t>Do you cave in? Get angry and demand your rights? Allow your voice to be cancelled due to fear?</a:t>
            </a:r>
          </a:p>
          <a:p>
            <a:r>
              <a:rPr lang="en-US" dirty="0">
                <a:cs typeface="ＭＳ Ｐゴシック" charset="0"/>
              </a:rPr>
              <a:t>• Subject: How should you respond to the challenges that your faith in Christ brings? What should we do when the truth of the gospel is opposed? </a:t>
            </a:r>
          </a:p>
          <a:p>
            <a:endParaRPr lang="en-US" dirty="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—and over the years he has asked four times if we would join with him there but the timing has never been right.</a:t>
            </a:r>
            <a:r>
              <a:rPr lang="en-US" dirty="0">
                <a:effectLst/>
              </a:rPr>
              <a:t> </a:t>
            </a:r>
            <a:endParaRPr lang="en-US" dirty="0"/>
          </a:p>
        </p:txBody>
      </p:sp>
    </p:spTree>
    <p:extLst>
      <p:ext uri="{BB962C8B-B14F-4D97-AF65-F5344CB8AC3E}">
        <p14:creationId xmlns:p14="http://schemas.microsoft.com/office/powerpoint/2010/main" val="13382797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But now we believe that is timing is right to make this shift before we get too old to shift to another culture. Jordan also gives us the potential to serve as long as we wish! </a:t>
            </a:r>
          </a:p>
          <a:p>
            <a:pPr marL="0" marR="0" lvl="0" indent="0" algn="l" defTabSz="457177"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665096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So we will be leaving Singapore on June 8, have a few weeks in the USA with churches and family, and join JETS in August</a:t>
            </a:r>
            <a:r>
              <a:rPr lang="en-US" dirty="0">
                <a:effectLst/>
              </a:rPr>
              <a:t> </a:t>
            </a:r>
            <a:endParaRPr lang="en-US" dirty="0"/>
          </a:p>
        </p:txBody>
      </p:sp>
    </p:spTree>
    <p:extLst>
      <p:ext uri="{BB962C8B-B14F-4D97-AF65-F5344CB8AC3E}">
        <p14:creationId xmlns:p14="http://schemas.microsoft.com/office/powerpoint/2010/main" val="13701804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I have never been more confident in the future of Crossroads International Church! Most of the past year, CIC has been in the able hands of Pastor Jim and Jacqui, along with our other elder Matt and his wife Karla. The Lord is raising up others of you also so that the church has never been in a stronger position—nor has it ever had this many people in the past 15 years.</a:t>
            </a:r>
            <a:endParaRPr lang="en-US" dirty="0"/>
          </a:p>
        </p:txBody>
      </p:sp>
    </p:spTree>
    <p:extLst>
      <p:ext uri="{BB962C8B-B14F-4D97-AF65-F5344CB8AC3E}">
        <p14:creationId xmlns:p14="http://schemas.microsoft.com/office/powerpoint/2010/main" val="35561933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church leaders have known about our decision for 1-2 months and have given their blessing for us to be an extension of CIC into the Middle East. The past three decades I have been privileged to train students from 21 Asian nations</a:t>
            </a:r>
            <a:endParaRPr lang="en-US" dirty="0"/>
          </a:p>
        </p:txBody>
      </p:sp>
    </p:spTree>
    <p:extLst>
      <p:ext uri="{BB962C8B-B14F-4D97-AF65-F5344CB8AC3E}">
        <p14:creationId xmlns:p14="http://schemas.microsoft.com/office/powerpoint/2010/main" val="28888081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—but now God has opened the door to serve at JETS that has students from 21 MENA nations (Middle East &amp; North Africa). I am convinced that the best years for CIC are ahead!</a:t>
            </a:r>
            <a:r>
              <a:rPr lang="en-US" dirty="0">
                <a:effectLst/>
              </a:rPr>
              <a:t> </a:t>
            </a:r>
            <a:endParaRPr lang="en-US" dirty="0"/>
          </a:p>
        </p:txBody>
      </p:sp>
    </p:spTree>
    <p:extLst>
      <p:ext uri="{BB962C8B-B14F-4D97-AF65-F5344CB8AC3E}">
        <p14:creationId xmlns:p14="http://schemas.microsoft.com/office/powerpoint/2010/main" val="25882588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How is he challenging you also to make changes for his glory—even if this was not part of your original plan?</a:t>
            </a:r>
          </a:p>
          <a:p>
            <a:r>
              <a:rPr lang="en-US" dirty="0"/>
              <a:t>Are you ready to say, “Here I am, Lord”?</a:t>
            </a:r>
          </a:p>
        </p:txBody>
      </p:sp>
    </p:spTree>
    <p:extLst>
      <p:ext uri="{BB962C8B-B14F-4D97-AF65-F5344CB8AC3E}">
        <p14:creationId xmlns:p14="http://schemas.microsoft.com/office/powerpoint/2010/main" val="24635400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59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kern="1200" dirty="0">
                <a:solidFill>
                  <a:schemeClr val="tx1"/>
                </a:solidFill>
                <a:effectLst/>
                <a:latin typeface="+mn-lt"/>
                <a:ea typeface="+mn-ea"/>
                <a:cs typeface="+mn-cs"/>
              </a:rPr>
              <a:t>Copyright 2017 </a:t>
            </a:r>
            <a:r>
              <a:rPr lang="en-US" sz="1200" b="0" i="0" kern="1200" dirty="0" err="1">
                <a:solidFill>
                  <a:schemeClr val="tx1"/>
                </a:solidFill>
                <a:effectLst/>
                <a:latin typeface="+mn-lt"/>
                <a:ea typeface="+mn-ea"/>
                <a:cs typeface="+mn-cs"/>
              </a:rPr>
              <a:t>Faithlife</a:t>
            </a:r>
            <a:r>
              <a:rPr lang="en-US" sz="1200" b="0" i="0" kern="1200" dirty="0">
                <a:solidFill>
                  <a:schemeClr val="tx1"/>
                </a:solidFill>
                <a:effectLst/>
                <a:latin typeface="+mn-lt"/>
                <a:ea typeface="+mn-ea"/>
                <a:cs typeface="+mn-cs"/>
              </a:rPr>
              <a:t> / Logos Bible Software</a:t>
            </a:r>
          </a:p>
          <a:p>
            <a:r>
              <a:rPr lang="en-US" sz="1200" b="0" i="0" kern="1200" dirty="0">
                <a:solidFill>
                  <a:schemeClr val="tx1"/>
                </a:solidFill>
                <a:effectLst/>
                <a:latin typeface="+mn-lt"/>
                <a:ea typeface="+mn-ea"/>
                <a:cs typeface="+mn-cs"/>
              </a:rPr>
              <a:t>Logos User</a:t>
            </a:r>
          </a:p>
          <a:p>
            <a:endParaRPr lang="en-US" dirty="0"/>
          </a:p>
        </p:txBody>
      </p:sp>
    </p:spTree>
    <p:extLst>
      <p:ext uri="{BB962C8B-B14F-4D97-AF65-F5344CB8AC3E}">
        <p14:creationId xmlns:p14="http://schemas.microsoft.com/office/powerpoint/2010/main" val="3699810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936265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019850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474324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947810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597494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871082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5858366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1975366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788106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5297313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1565410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695338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7252122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4834243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0912711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6581775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4131191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4954374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43787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8858262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6715037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3898679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0239615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7964476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9520479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5591449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7884535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0" y="457200"/>
            <a:ext cx="6172200" cy="1295400"/>
          </a:xfrm>
        </p:spPr>
        <p:txBody>
          <a:bodyPr/>
          <a:lstStyle/>
          <a:p>
            <a:r>
              <a:rPr lang="en-US"/>
              <a:t>Click to edit Master title style</a:t>
            </a:r>
          </a:p>
        </p:txBody>
      </p:sp>
      <p:sp>
        <p:nvSpPr>
          <p:cNvPr id="3" name="Text Placeholder 2"/>
          <p:cNvSpPr>
            <a:spLocks noGrp="1"/>
          </p:cNvSpPr>
          <p:nvPr>
            <p:ph type="body" sz="half" idx="1"/>
          </p:nvPr>
        </p:nvSpPr>
        <p:spPr>
          <a:xfrm>
            <a:off x="23622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486400" y="1981200"/>
            <a:ext cx="2971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486400" y="4114800"/>
            <a:ext cx="2971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1F347E47-DF83-3848-9492-77A10782E4CC}" type="slidenum">
              <a:rPr lang="en-US"/>
              <a:pPr>
                <a:defRPr/>
              </a:pPr>
              <a:t>‹#›</a:t>
            </a:fld>
            <a:endParaRPr lang="en-US"/>
          </a:p>
        </p:txBody>
      </p:sp>
    </p:spTree>
    <p:extLst>
      <p:ext uri="{BB962C8B-B14F-4D97-AF65-F5344CB8AC3E}">
        <p14:creationId xmlns:p14="http://schemas.microsoft.com/office/powerpoint/2010/main" val="664739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EAEAEA"/>
                </a:solidFill>
              </a:defRPr>
            </a:lvl1pPr>
          </a:lstStyle>
          <a:p>
            <a:pPr>
              <a:defRPr/>
            </a:pPr>
            <a:fld id="{7DFCA3B4-1E60-C84D-8B9F-A03684888515}" type="slidenum">
              <a:rPr lang="en-US"/>
              <a:pPr>
                <a:defRPr/>
              </a:pPr>
              <a:t>‹#›</a:t>
            </a:fld>
            <a:endParaRPr lang="en-US"/>
          </a:p>
        </p:txBody>
      </p:sp>
    </p:spTree>
    <p:extLst>
      <p:ext uri="{BB962C8B-B14F-4D97-AF65-F5344CB8AC3E}">
        <p14:creationId xmlns:p14="http://schemas.microsoft.com/office/powerpoint/2010/main" val="1304601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ea typeface="ＭＳ Ｐゴシック"/>
              <a:cs typeface="ＭＳ Ｐゴシック"/>
            </a:endParaRPr>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ea typeface="ＭＳ Ｐゴシック"/>
              <a:cs typeface="ＭＳ Ｐゴシック"/>
            </a:endParaRPr>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DAF60712-8354-1F42-9180-C097B81FF855}" type="slidenum">
              <a:rPr lang="en-US"/>
              <a:pPr>
                <a:defRPr/>
              </a:pPr>
              <a:t>‹#›</a:t>
            </a:fld>
            <a:endParaRPr lang="en-US"/>
          </a:p>
        </p:txBody>
      </p:sp>
    </p:spTree>
    <p:extLst>
      <p:ext uri="{BB962C8B-B14F-4D97-AF65-F5344CB8AC3E}">
        <p14:creationId xmlns:p14="http://schemas.microsoft.com/office/powerpoint/2010/main" val="15159977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1533927"/>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965583"/>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6270825"/>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669811"/>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0289489"/>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6609550"/>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8273129"/>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8886022"/>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9046691"/>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8409539"/>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7380572"/>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ea typeface="+mn-ea"/>
                <a:cs typeface="+mn-cs"/>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p>
          </p:txBody>
        </p:sp>
      </p:grpSp>
      <p:sp>
        <p:nvSpPr>
          <p:cNvPr id="17418"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17419"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EC3CED65-E66F-5B48-A6E8-9690E005AD00}" type="slidenum">
              <a:rPr lang="en-US"/>
              <a:pPr>
                <a:defRPr/>
              </a:pPr>
              <a:t>‹#›</a:t>
            </a:fld>
            <a:endParaRPr lang="en-US"/>
          </a:p>
        </p:txBody>
      </p:sp>
    </p:spTree>
    <p:extLst>
      <p:ext uri="{BB962C8B-B14F-4D97-AF65-F5344CB8AC3E}">
        <p14:creationId xmlns:p14="http://schemas.microsoft.com/office/powerpoint/2010/main" val="1147665657"/>
      </p:ext>
    </p:extLst>
  </p:cSld>
  <p:clrMapOvr>
    <a:masterClrMapping/>
  </p:clrMapOvr>
  <p:transition advClick="0" advTm="5000"/>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0D6D15A7-702D-AE4E-9DC1-C04C2B948131}" type="slidenum">
              <a:rPr lang="en-US"/>
              <a:pPr>
                <a:defRPr/>
              </a:pPr>
              <a:t>‹#›</a:t>
            </a:fld>
            <a:endParaRPr lang="en-US"/>
          </a:p>
        </p:txBody>
      </p:sp>
    </p:spTree>
    <p:extLst>
      <p:ext uri="{BB962C8B-B14F-4D97-AF65-F5344CB8AC3E}">
        <p14:creationId xmlns:p14="http://schemas.microsoft.com/office/powerpoint/2010/main" val="772378963"/>
      </p:ext>
    </p:extLst>
  </p:cSld>
  <p:clrMapOvr>
    <a:masterClrMapping/>
  </p:clrMapOvr>
  <p:transition advClick="0" advTm="5000"/>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78B8B3E-DBF8-5D44-A835-0727D81C1692}" type="slidenum">
              <a:rPr lang="en-US"/>
              <a:pPr>
                <a:defRPr/>
              </a:pPr>
              <a:t>‹#›</a:t>
            </a:fld>
            <a:endParaRPr lang="en-US"/>
          </a:p>
        </p:txBody>
      </p:sp>
    </p:spTree>
    <p:extLst>
      <p:ext uri="{BB962C8B-B14F-4D97-AF65-F5344CB8AC3E}">
        <p14:creationId xmlns:p14="http://schemas.microsoft.com/office/powerpoint/2010/main" val="2020391174"/>
      </p:ext>
    </p:extLst>
  </p:cSld>
  <p:clrMapOvr>
    <a:masterClrMapping/>
  </p:clrMapOvr>
  <p:transition advClick="0" advTm="5000"/>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DE8CD89D-867F-4246-B00D-3412393C5DDE}" type="slidenum">
              <a:rPr lang="en-US"/>
              <a:pPr>
                <a:defRPr/>
              </a:pPr>
              <a:t>‹#›</a:t>
            </a:fld>
            <a:endParaRPr lang="en-US"/>
          </a:p>
        </p:txBody>
      </p:sp>
    </p:spTree>
    <p:extLst>
      <p:ext uri="{BB962C8B-B14F-4D97-AF65-F5344CB8AC3E}">
        <p14:creationId xmlns:p14="http://schemas.microsoft.com/office/powerpoint/2010/main" val="3389960983"/>
      </p:ext>
    </p:extLst>
  </p:cSld>
  <p:clrMapOvr>
    <a:masterClrMapping/>
  </p:clrMapOvr>
  <p:transition advClick="0" advTm="5000"/>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EF004659-712C-4240-B14A-80D530979845}" type="slidenum">
              <a:rPr lang="en-US"/>
              <a:pPr>
                <a:defRPr/>
              </a:pPr>
              <a:t>‹#›</a:t>
            </a:fld>
            <a:endParaRPr lang="en-US"/>
          </a:p>
        </p:txBody>
      </p:sp>
    </p:spTree>
    <p:extLst>
      <p:ext uri="{BB962C8B-B14F-4D97-AF65-F5344CB8AC3E}">
        <p14:creationId xmlns:p14="http://schemas.microsoft.com/office/powerpoint/2010/main" val="1715615961"/>
      </p:ext>
    </p:extLst>
  </p:cSld>
  <p:clrMapOvr>
    <a:masterClrMapping/>
  </p:clrMapOvr>
  <p:transition advClick="0" advTm="5000"/>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4FBC868A-CCC8-304E-B6BF-298BA51A3F02}" type="slidenum">
              <a:rPr lang="en-US"/>
              <a:pPr>
                <a:defRPr/>
              </a:pPr>
              <a:t>‹#›</a:t>
            </a:fld>
            <a:endParaRPr lang="en-US"/>
          </a:p>
        </p:txBody>
      </p:sp>
    </p:spTree>
    <p:extLst>
      <p:ext uri="{BB962C8B-B14F-4D97-AF65-F5344CB8AC3E}">
        <p14:creationId xmlns:p14="http://schemas.microsoft.com/office/powerpoint/2010/main" val="1917685942"/>
      </p:ext>
    </p:extLst>
  </p:cSld>
  <p:clrMapOvr>
    <a:masterClrMapping/>
  </p:clrMapOvr>
  <p:transition advClick="0" advTm="5000"/>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12FD3AA5-E459-4348-A7BD-E443D46C2C24}" type="slidenum">
              <a:rPr lang="en-US"/>
              <a:pPr>
                <a:defRPr/>
              </a:pPr>
              <a:t>‹#›</a:t>
            </a:fld>
            <a:endParaRPr lang="en-US"/>
          </a:p>
        </p:txBody>
      </p:sp>
    </p:spTree>
    <p:extLst>
      <p:ext uri="{BB962C8B-B14F-4D97-AF65-F5344CB8AC3E}">
        <p14:creationId xmlns:p14="http://schemas.microsoft.com/office/powerpoint/2010/main" val="953030032"/>
      </p:ext>
    </p:extLst>
  </p:cSld>
  <p:clrMapOvr>
    <a:masterClrMapping/>
  </p:clrMapOvr>
  <p:transition advClick="0" advTm="5000"/>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DD047CEC-C8A2-EF43-9CE3-B80F4F3976DD}" type="slidenum">
              <a:rPr lang="en-US"/>
              <a:pPr>
                <a:defRPr/>
              </a:pPr>
              <a:t>‹#›</a:t>
            </a:fld>
            <a:endParaRPr lang="en-US"/>
          </a:p>
        </p:txBody>
      </p:sp>
    </p:spTree>
    <p:extLst>
      <p:ext uri="{BB962C8B-B14F-4D97-AF65-F5344CB8AC3E}">
        <p14:creationId xmlns:p14="http://schemas.microsoft.com/office/powerpoint/2010/main" val="953952355"/>
      </p:ext>
    </p:extLst>
  </p:cSld>
  <p:clrMapOvr>
    <a:masterClrMapping/>
  </p:clrMapOvr>
  <p:transition advClick="0" advTm="5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AE2E63BD-0410-7E4C-8E0E-E4E260393410}" type="slidenum">
              <a:rPr lang="en-US"/>
              <a:pPr>
                <a:defRPr/>
              </a:pPr>
              <a:t>‹#›</a:t>
            </a:fld>
            <a:endParaRPr lang="en-US"/>
          </a:p>
        </p:txBody>
      </p:sp>
    </p:spTree>
    <p:extLst>
      <p:ext uri="{BB962C8B-B14F-4D97-AF65-F5344CB8AC3E}">
        <p14:creationId xmlns:p14="http://schemas.microsoft.com/office/powerpoint/2010/main" val="1336559894"/>
      </p:ext>
    </p:extLst>
  </p:cSld>
  <p:clrMapOvr>
    <a:masterClrMapping/>
  </p:clrMapOvr>
  <p:transition advClick="0" advTm="5000"/>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03EBB1D-143F-9C46-8CB1-1B6E1F41DCC3}" type="slidenum">
              <a:rPr lang="en-US"/>
              <a:pPr>
                <a:defRPr/>
              </a:pPr>
              <a:t>‹#›</a:t>
            </a:fld>
            <a:endParaRPr lang="en-US"/>
          </a:p>
        </p:txBody>
      </p:sp>
    </p:spTree>
    <p:extLst>
      <p:ext uri="{BB962C8B-B14F-4D97-AF65-F5344CB8AC3E}">
        <p14:creationId xmlns:p14="http://schemas.microsoft.com/office/powerpoint/2010/main" val="3690840855"/>
      </p:ext>
    </p:extLst>
  </p:cSld>
  <p:clrMapOvr>
    <a:masterClrMapping/>
  </p:clrMapOvr>
  <p:transition advClick="0" advTm="5000"/>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C6F4AB12-6669-CB4C-ACA3-74F651B7840A}" type="slidenum">
              <a:rPr lang="en-US"/>
              <a:pPr>
                <a:defRPr/>
              </a:pPr>
              <a:t>‹#›</a:t>
            </a:fld>
            <a:endParaRPr lang="en-US"/>
          </a:p>
        </p:txBody>
      </p:sp>
    </p:spTree>
    <p:extLst>
      <p:ext uri="{BB962C8B-B14F-4D97-AF65-F5344CB8AC3E}">
        <p14:creationId xmlns:p14="http://schemas.microsoft.com/office/powerpoint/2010/main" val="2434661032"/>
      </p:ext>
    </p:extLst>
  </p:cSld>
  <p:clrMapOvr>
    <a:masterClrMapping/>
  </p:clrMapOvr>
  <p:transition advClick="0" advTm="5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image" Target="../media/image1.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9935955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7"/>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eaLnBrk="1" hangingPunct="1">
              <a:defRPr sz="1400"/>
            </a:lvl1pPr>
          </a:lstStyle>
          <a:p>
            <a:pPr algn="l">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eaLnBrk="1" hangingPunct="1">
              <a:defRPr sz="1400"/>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eaLnBrk="1" hangingPunct="1">
              <a:defRPr sz="1400"/>
            </a:lvl1pPr>
          </a:lstStyle>
          <a:p>
            <a:pPr>
              <a:defRPr/>
            </a:pPr>
            <a:fld id="{E96FFD9D-FB4A-5F4E-86CA-E1E188EF93FA}"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148564539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6686" algn="ctr" rtl="0" fontAlgn="base">
        <a:spcBef>
          <a:spcPct val="0"/>
        </a:spcBef>
        <a:spcAft>
          <a:spcPct val="0"/>
        </a:spcAft>
        <a:defRPr sz="4400">
          <a:solidFill>
            <a:schemeClr val="tx2"/>
          </a:solidFill>
          <a:latin typeface="Arial" pitchFamily="-111" charset="0"/>
        </a:defRPr>
      </a:lvl6pPr>
      <a:lvl7pPr marL="913370" algn="ctr" rtl="0" fontAlgn="base">
        <a:spcBef>
          <a:spcPct val="0"/>
        </a:spcBef>
        <a:spcAft>
          <a:spcPct val="0"/>
        </a:spcAft>
        <a:defRPr sz="4400">
          <a:solidFill>
            <a:schemeClr val="tx2"/>
          </a:solidFill>
          <a:latin typeface="Arial" pitchFamily="-111" charset="0"/>
        </a:defRPr>
      </a:lvl7pPr>
      <a:lvl8pPr marL="1370051" algn="ctr" rtl="0" fontAlgn="base">
        <a:spcBef>
          <a:spcPct val="0"/>
        </a:spcBef>
        <a:spcAft>
          <a:spcPct val="0"/>
        </a:spcAft>
        <a:defRPr sz="4400">
          <a:solidFill>
            <a:schemeClr val="tx2"/>
          </a:solidFill>
          <a:latin typeface="Arial" pitchFamily="-111" charset="0"/>
        </a:defRPr>
      </a:lvl8pPr>
      <a:lvl9pPr marL="1826739" algn="ctr" rtl="0" fontAlgn="base">
        <a:spcBef>
          <a:spcPct val="0"/>
        </a:spcBef>
        <a:spcAft>
          <a:spcPct val="0"/>
        </a:spcAft>
        <a:defRPr sz="4400">
          <a:solidFill>
            <a:schemeClr val="tx2"/>
          </a:solidFill>
          <a:latin typeface="Arial" pitchFamily="-111" charset="0"/>
        </a:defRPr>
      </a:lvl9pPr>
    </p:titleStyle>
    <p:bodyStyle>
      <a:lvl1pPr marL="342512" indent="-342512"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108" indent="-285428"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1708" indent="-228341"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598393" indent="-228341"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5075" indent="-228341"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1759" indent="-228341" algn="l" rtl="0" fontAlgn="base">
        <a:spcBef>
          <a:spcPct val="20000"/>
        </a:spcBef>
        <a:spcAft>
          <a:spcPct val="0"/>
        </a:spcAft>
        <a:buChar char="»"/>
        <a:defRPr sz="2000">
          <a:solidFill>
            <a:schemeClr val="tx1"/>
          </a:solidFill>
          <a:latin typeface="+mn-lt"/>
          <a:ea typeface="ＭＳ Ｐゴシック" pitchFamily="-111"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1"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1"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523266" name="Rectangle 2"/>
          <p:cNvSpPr>
            <a:spLocks noGrp="1" noChangeArrowheads="1"/>
          </p:cNvSpPr>
          <p:nvPr>
            <p:ph type="title"/>
          </p:nvPr>
        </p:nvSpPr>
        <p:spPr bwMode="auto">
          <a:xfrm>
            <a:off x="2286000" y="457200"/>
            <a:ext cx="61722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523267" name="Rectangle 3"/>
          <p:cNvSpPr>
            <a:spLocks noGrp="1" noChangeArrowheads="1"/>
          </p:cNvSpPr>
          <p:nvPr>
            <p:ph type="body" idx="1"/>
          </p:nvPr>
        </p:nvSpPr>
        <p:spPr bwMode="auto">
          <a:xfrm>
            <a:off x="2362200" y="1981200"/>
            <a:ext cx="60960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3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lvl1pPr algn="l" eaLnBrk="0" hangingPunct="0">
              <a:spcBef>
                <a:spcPct val="0"/>
              </a:spcBef>
              <a:buClrTx/>
              <a:buFontTx/>
              <a:buNone/>
              <a:defRPr sz="1400">
                <a:solidFill>
                  <a:srgbClr val="FFFFFF"/>
                </a:solidFill>
                <a:latin typeface="Tahoma"/>
                <a:ea typeface="ＭＳ Ｐゴシック"/>
                <a:cs typeface="ＭＳ Ｐゴシック"/>
              </a:defRPr>
            </a:lvl1pPr>
          </a:lstStyle>
          <a:p>
            <a:pPr>
              <a:defRPr/>
            </a:pPr>
            <a:endParaRPr lang="en-US"/>
          </a:p>
        </p:txBody>
      </p:sp>
      <p:sp>
        <p:nvSpPr>
          <p:cNvPr id="523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lvl1pPr algn="ctr" eaLnBrk="0" hangingPunct="0">
              <a:spcBef>
                <a:spcPct val="0"/>
              </a:spcBef>
              <a:buClrTx/>
              <a:buFontTx/>
              <a:buNone/>
              <a:defRPr sz="1400">
                <a:solidFill>
                  <a:srgbClr val="FFFFFF"/>
                </a:solidFill>
                <a:latin typeface="Tahoma"/>
                <a:ea typeface="ＭＳ Ｐゴシック"/>
                <a:cs typeface="ＭＳ Ｐゴシック"/>
              </a:defRPr>
            </a:lvl1pPr>
          </a:lstStyle>
          <a:p>
            <a:pPr>
              <a:defRPr/>
            </a:pPr>
            <a:endParaRPr lang="en-US"/>
          </a:p>
        </p:txBody>
      </p:sp>
      <p:sp>
        <p:nvSpPr>
          <p:cNvPr id="523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lvl1pPr algn="r" eaLnBrk="0" hangingPunct="0">
              <a:defRPr sz="1400">
                <a:solidFill>
                  <a:srgbClr val="FFFFFF"/>
                </a:solidFill>
                <a:latin typeface="Tahoma" charset="0"/>
              </a:defRPr>
            </a:lvl1pPr>
          </a:lstStyle>
          <a:p>
            <a:pPr>
              <a:defRPr/>
            </a:pPr>
            <a:fld id="{85319B30-8167-3E4C-9322-A6834400561E}" type="slidenum">
              <a:rPr lang="en-US"/>
              <a:pPr>
                <a:defRPr/>
              </a:pPr>
              <a:t>‹#›</a:t>
            </a:fld>
            <a:endParaRPr lang="en-US"/>
          </a:p>
        </p:txBody>
      </p:sp>
    </p:spTree>
    <p:extLst>
      <p:ext uri="{BB962C8B-B14F-4D97-AF65-F5344CB8AC3E}">
        <p14:creationId xmlns:p14="http://schemas.microsoft.com/office/powerpoint/2010/main" val="1555281410"/>
      </p:ext>
    </p:extLst>
  </p:cSld>
  <p:clrMap bg1="dk2" tx1="lt1" bg2="dk1" tx2="lt2" accent1="accent1" accent2="accent2" accent3="accent3" accent4="accent4" accent5="accent5" accent6="accent6" hlink="hlink" folHlink="folHlink"/>
  <p:sldLayoutIdLst>
    <p:sldLayoutId id="2147483701" r:id="rId1"/>
    <p:sldLayoutId id="2147483702" r:id="rId2"/>
    <p:sldLayoutId id="2147483703" r:id="rId3"/>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2pPr>
      <a:lvl3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3pPr>
      <a:lvl4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4pPr>
      <a:lvl5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5pPr>
      <a:lvl6pPr marL="456686"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6pPr>
      <a:lvl7pPr marL="91337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7pPr>
      <a:lvl8pPr marL="1370051"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8pPr>
      <a:lvl9pPr marL="1826739"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9pPr>
    </p:titleStyle>
    <p:bodyStyle>
      <a:lvl1pPr marL="342512" indent="-342512"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108" indent="-285428"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1708" indent="-228341" algn="l" rtl="0" eaLnBrk="0" fontAlgn="base" hangingPunct="0">
        <a:spcBef>
          <a:spcPct val="20000"/>
        </a:spcBef>
        <a:spcAft>
          <a:spcPct val="0"/>
        </a:spcAft>
        <a:buFont typeface="Monotype Sorts" charset="0"/>
        <a:buChar char="F"/>
        <a:defRPr sz="2400">
          <a:solidFill>
            <a:schemeClr val="tx1"/>
          </a:solidFill>
          <a:latin typeface="+mn-lt"/>
          <a:ea typeface="+mn-ea"/>
        </a:defRPr>
      </a:lvl3pPr>
      <a:lvl4pPr marL="1598393" indent="-228341" algn="l" rtl="0" eaLnBrk="0" fontAlgn="base" hangingPunct="0">
        <a:spcBef>
          <a:spcPct val="20000"/>
        </a:spcBef>
        <a:spcAft>
          <a:spcPct val="0"/>
        </a:spcAft>
        <a:buFont typeface="Monotype Sorts" charset="0"/>
        <a:buChar char="F"/>
        <a:defRPr sz="2000">
          <a:solidFill>
            <a:schemeClr val="tx1"/>
          </a:solidFill>
          <a:latin typeface="+mn-lt"/>
          <a:ea typeface="+mn-ea"/>
        </a:defRPr>
      </a:lvl4pPr>
      <a:lvl5pPr marL="2055075" indent="-228341" algn="l" rtl="0" eaLnBrk="0" fontAlgn="base" hangingPunct="0">
        <a:spcBef>
          <a:spcPct val="20000"/>
        </a:spcBef>
        <a:spcAft>
          <a:spcPct val="0"/>
        </a:spcAft>
        <a:buFont typeface="Monotype Sorts" charset="0"/>
        <a:buChar char="F"/>
        <a:defRPr sz="2000">
          <a:solidFill>
            <a:schemeClr val="tx1"/>
          </a:solidFill>
          <a:latin typeface="+mn-lt"/>
          <a:ea typeface="+mn-ea"/>
        </a:defRPr>
      </a:lvl5pPr>
      <a:lvl6pPr marL="2511759" indent="-228341" algn="l" rtl="0" fontAlgn="base">
        <a:spcBef>
          <a:spcPct val="20000"/>
        </a:spcBef>
        <a:spcAft>
          <a:spcPct val="0"/>
        </a:spcAft>
        <a:buFont typeface="Monotype Sorts" pitchFamily="-112" charset="2"/>
        <a:buChar char="F"/>
        <a:defRPr sz="2000">
          <a:solidFill>
            <a:schemeClr val="tx1"/>
          </a:solidFill>
          <a:latin typeface="+mn-lt"/>
          <a:ea typeface="+mn-ea"/>
        </a:defRPr>
      </a:lvl6pPr>
      <a:lvl7pPr marL="2968447" indent="-228341" algn="l" rtl="0" fontAlgn="base">
        <a:spcBef>
          <a:spcPct val="20000"/>
        </a:spcBef>
        <a:spcAft>
          <a:spcPct val="0"/>
        </a:spcAft>
        <a:buFont typeface="Monotype Sorts" pitchFamily="-112" charset="2"/>
        <a:buChar char="F"/>
        <a:defRPr sz="2000">
          <a:solidFill>
            <a:schemeClr val="tx1"/>
          </a:solidFill>
          <a:latin typeface="+mn-lt"/>
          <a:ea typeface="+mn-ea"/>
        </a:defRPr>
      </a:lvl7pPr>
      <a:lvl8pPr marL="3425126" indent="-228341" algn="l" rtl="0" fontAlgn="base">
        <a:spcBef>
          <a:spcPct val="20000"/>
        </a:spcBef>
        <a:spcAft>
          <a:spcPct val="0"/>
        </a:spcAft>
        <a:buFont typeface="Monotype Sorts" pitchFamily="-112" charset="2"/>
        <a:buChar char="F"/>
        <a:defRPr sz="2000">
          <a:solidFill>
            <a:schemeClr val="tx1"/>
          </a:solidFill>
          <a:latin typeface="+mn-lt"/>
          <a:ea typeface="+mn-ea"/>
        </a:defRPr>
      </a:lvl8pPr>
      <a:lvl9pPr marL="3881814" indent="-228341" algn="l" rtl="0" fontAlgn="base">
        <a:spcBef>
          <a:spcPct val="20000"/>
        </a:spcBef>
        <a:spcAft>
          <a:spcPct val="0"/>
        </a:spcAft>
        <a:buFont typeface="Monotype Sorts" pitchFamily="-112" charset="2"/>
        <a:buChar char="F"/>
        <a:defRPr sz="2000">
          <a:solidFill>
            <a:schemeClr val="tx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8937499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16387"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16388"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ea typeface="+mn-ea"/>
                <a:cs typeface="+mn-cs"/>
              </a:endParaRPr>
            </a:p>
          </p:txBody>
        </p:sp>
        <p:sp>
          <p:nvSpPr>
            <p:cNvPr id="16389"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16390"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p>
          </p:txBody>
        </p:sp>
      </p:grpSp>
      <p:sp>
        <p:nvSpPr>
          <p:cNvPr id="16394"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6395"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396"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ea typeface="+mn-ea"/>
                <a:cs typeface="+mn-cs"/>
              </a:defRPr>
            </a:lvl1pPr>
          </a:lstStyle>
          <a:p>
            <a:pPr>
              <a:defRPr/>
            </a:pPr>
            <a:endParaRPr lang="en-US"/>
          </a:p>
        </p:txBody>
      </p:sp>
      <p:sp>
        <p:nvSpPr>
          <p:cNvPr id="16397"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ea typeface="+mn-ea"/>
                <a:cs typeface="+mn-cs"/>
              </a:defRPr>
            </a:lvl1pPr>
          </a:lstStyle>
          <a:p>
            <a:pPr>
              <a:defRPr/>
            </a:pPr>
            <a:endParaRPr lang="en-US"/>
          </a:p>
        </p:txBody>
      </p:sp>
      <p:sp>
        <p:nvSpPr>
          <p:cNvPr id="16398"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7099D075-7D6D-024F-B45D-57035EFCA1A3}" type="slidenum">
              <a:rPr lang="en-US"/>
              <a:pPr>
                <a:defRPr/>
              </a:pPr>
              <a:t>‹#›</a:t>
            </a:fld>
            <a:endParaRPr lang="en-US"/>
          </a:p>
        </p:txBody>
      </p:sp>
    </p:spTree>
    <p:extLst>
      <p:ext uri="{BB962C8B-B14F-4D97-AF65-F5344CB8AC3E}">
        <p14:creationId xmlns:p14="http://schemas.microsoft.com/office/powerpoint/2010/main" val="4221338474"/>
      </p:ext>
    </p:extLst>
  </p:cSld>
  <p:clrMap bg1="dk2" tx1="lt1" bg2="dk1"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themeOverride" Target="../theme/themeOverride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7.xml"/><Relationship Id="rId1" Type="http://schemas.openxmlformats.org/officeDocument/2006/relationships/themeOverride" Target="../theme/themeOverride3.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4.xml"/><Relationship Id="rId1" Type="http://schemas.openxmlformats.org/officeDocument/2006/relationships/themeOverride" Target="../theme/themeOverride4.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47.xml"/><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4.xml"/><Relationship Id="rId1" Type="http://schemas.openxmlformats.org/officeDocument/2006/relationships/themeOverride" Target="../theme/themeOverride5.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7.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4.xml"/><Relationship Id="rId1" Type="http://schemas.openxmlformats.org/officeDocument/2006/relationships/themeOverride" Target="../theme/themeOverride6.xml"/><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4.xml"/><Relationship Id="rId1" Type="http://schemas.openxmlformats.org/officeDocument/2006/relationships/themeOverride" Target="../theme/themeOverride7.xml"/><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5.xml"/><Relationship Id="rId1" Type="http://schemas.openxmlformats.org/officeDocument/2006/relationships/slideLayout" Target="../slideLayouts/slideLayout53.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themeOverride" Target="../theme/themeOverride1.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51.jpg"/></Relationships>
</file>

<file path=ppt/slides/_rels/slide5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Image result for obey god not man">
            <a:extLst>
              <a:ext uri="{FF2B5EF4-FFF2-40B4-BE49-F238E27FC236}">
                <a16:creationId xmlns:a16="http://schemas.microsoft.com/office/drawing/2014/main" id="{E5224A89-80B7-EE4C-8172-C17667F11AE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4187" y="0"/>
            <a:ext cx="8128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481170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353">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Acts 4:1–5:11</a:t>
            </a:r>
          </a:p>
          <a:p>
            <a:pPr defTabSz="914353">
              <a:defRPr/>
            </a:pP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1046827"/>
            <a:ext cx="9120187" cy="144665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Obey God—Not Man</a:t>
            </a:r>
          </a:p>
        </p:txBody>
      </p:sp>
      <p:sp>
        <p:nvSpPr>
          <p:cNvPr id="6" name="Rectangle 5">
            <a:extLst>
              <a:ext uri="{FF2B5EF4-FFF2-40B4-BE49-F238E27FC236}">
                <a16:creationId xmlns:a16="http://schemas.microsoft.com/office/drawing/2014/main" id="{821A4A4D-7AE4-224E-90B3-D51C74DCC30B}"/>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CICF</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amily.com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God Does Amazing Things">
            <a:extLst>
              <a:ext uri="{FF2B5EF4-FFF2-40B4-BE49-F238E27FC236}">
                <a16:creationId xmlns:a16="http://schemas.microsoft.com/office/drawing/2014/main" id="{3DA17F52-2EAF-924C-BC08-955A6ED8E76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59099"/>
            <a:ext cx="9144000" cy="569655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Main Idea of Acts 3</a:t>
            </a:r>
          </a:p>
        </p:txBody>
      </p:sp>
      <p:sp>
        <p:nvSpPr>
          <p:cNvPr id="3" name="Rectangle 2"/>
          <p:cNvSpPr txBox="1">
            <a:spLocks noChangeArrowheads="1"/>
          </p:cNvSpPr>
          <p:nvPr/>
        </p:nvSpPr>
        <p:spPr bwMode="auto">
          <a:xfrm>
            <a:off x="0" y="1352283"/>
            <a:ext cx="9144000" cy="15173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Seeing God work gives us open doors for witness!</a:t>
            </a:r>
          </a:p>
        </p:txBody>
      </p:sp>
    </p:spTree>
    <p:extLst>
      <p:ext uri="{BB962C8B-B14F-4D97-AF65-F5344CB8AC3E}">
        <p14:creationId xmlns:p14="http://schemas.microsoft.com/office/powerpoint/2010/main" val="4161214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 y="29853"/>
            <a:ext cx="9143999" cy="730638"/>
          </a:xfrm>
          <a:effectLst/>
        </p:spPr>
        <p:txBody>
          <a:bodyPr/>
          <a:lstStyle/>
          <a:p>
            <a:pPr>
              <a:defRPr/>
            </a:pPr>
            <a:r>
              <a:rPr lang="en-US" sz="3600" b="1" dirty="0">
                <a:effectLst/>
                <a:latin typeface="Arial" charset="0"/>
                <a:ea typeface="ＭＳ Ｐゴシック" charset="0"/>
                <a:cs typeface="ＭＳ Ｐゴシック" charset="0"/>
              </a:rPr>
              <a:t>Opposition &amp; Response</a:t>
            </a:r>
          </a:p>
        </p:txBody>
      </p:sp>
      <p:grpSp>
        <p:nvGrpSpPr>
          <p:cNvPr id="10" name="Group 9">
            <a:extLst>
              <a:ext uri="{FF2B5EF4-FFF2-40B4-BE49-F238E27FC236}">
                <a16:creationId xmlns:a16="http://schemas.microsoft.com/office/drawing/2014/main" id="{F933D215-3D92-0E4A-8EE0-F8D2925814FE}"/>
              </a:ext>
            </a:extLst>
          </p:cNvPr>
          <p:cNvGrpSpPr/>
          <p:nvPr/>
        </p:nvGrpSpPr>
        <p:grpSpPr>
          <a:xfrm>
            <a:off x="5340113" y="1470268"/>
            <a:ext cx="2833733" cy="3712554"/>
            <a:chOff x="5340113" y="1470268"/>
            <a:chExt cx="2833733" cy="3712554"/>
          </a:xfrm>
        </p:grpSpPr>
        <p:sp>
          <p:nvSpPr>
            <p:cNvPr id="5" name="Rectangle 2">
              <a:extLst>
                <a:ext uri="{FF2B5EF4-FFF2-40B4-BE49-F238E27FC236}">
                  <a16:creationId xmlns:a16="http://schemas.microsoft.com/office/drawing/2014/main" id="{DB8E767E-3336-5C48-831B-E2EE8ABA1E2B}"/>
                </a:ext>
              </a:extLst>
            </p:cNvPr>
            <p:cNvSpPr txBox="1">
              <a:spLocks noChangeArrowheads="1"/>
            </p:cNvSpPr>
            <p:nvPr/>
          </p:nvSpPr>
          <p:spPr bwMode="auto">
            <a:xfrm>
              <a:off x="5340113" y="1470268"/>
              <a:ext cx="2833733"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effectLst/>
                  <a:latin typeface="Arial" charset="0"/>
                  <a:ea typeface="ＭＳ Ｐゴシック" charset="0"/>
                  <a:cs typeface="ＭＳ Ｐゴシック" charset="0"/>
                </a:rPr>
                <a:t>Internal</a:t>
              </a:r>
            </a:p>
          </p:txBody>
        </p:sp>
        <p:pic>
          <p:nvPicPr>
            <p:cNvPr id="8" name="Picture 2" descr="Image result for church icon">
              <a:extLst>
                <a:ext uri="{FF2B5EF4-FFF2-40B4-BE49-F238E27FC236}">
                  <a16:creationId xmlns:a16="http://schemas.microsoft.com/office/drawing/2014/main" id="{B89E9D7A-1DF8-734A-94A3-E5AFE106807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18670"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023549C8-4393-564D-A69B-9BEA54FF3CA5}"/>
              </a:ext>
            </a:extLst>
          </p:cNvPr>
          <p:cNvGrpSpPr/>
          <p:nvPr/>
        </p:nvGrpSpPr>
        <p:grpSpPr>
          <a:xfrm>
            <a:off x="1174936" y="1470268"/>
            <a:ext cx="2833733" cy="3712554"/>
            <a:chOff x="912394" y="1470268"/>
            <a:chExt cx="2833733" cy="3712554"/>
          </a:xfrm>
        </p:grpSpPr>
        <p:sp>
          <p:nvSpPr>
            <p:cNvPr id="4" name="Rectangle 2">
              <a:extLst>
                <a:ext uri="{FF2B5EF4-FFF2-40B4-BE49-F238E27FC236}">
                  <a16:creationId xmlns:a16="http://schemas.microsoft.com/office/drawing/2014/main" id="{76159E5E-B782-174E-AF77-502FF78FF3E0}"/>
                </a:ext>
              </a:extLst>
            </p:cNvPr>
            <p:cNvSpPr txBox="1">
              <a:spLocks noChangeArrowheads="1"/>
            </p:cNvSpPr>
            <p:nvPr/>
          </p:nvSpPr>
          <p:spPr bwMode="auto">
            <a:xfrm>
              <a:off x="912394" y="1470268"/>
              <a:ext cx="2833733"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effectLst/>
                  <a:latin typeface="Arial" charset="0"/>
                  <a:ea typeface="ＭＳ Ｐゴシック" charset="0"/>
                  <a:cs typeface="ＭＳ Ｐゴシック" charset="0"/>
                </a:rPr>
                <a:t>External</a:t>
              </a:r>
            </a:p>
          </p:txBody>
        </p:sp>
        <p:pic>
          <p:nvPicPr>
            <p:cNvPr id="9" name="Picture 2" descr="Image result for church icon">
              <a:extLst>
                <a:ext uri="{FF2B5EF4-FFF2-40B4-BE49-F238E27FC236}">
                  <a16:creationId xmlns:a16="http://schemas.microsoft.com/office/drawing/2014/main" id="{4E938A62-2D1B-4E47-967B-EB915CBB815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90951"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Lightning Bolt 1">
            <a:extLst>
              <a:ext uri="{FF2B5EF4-FFF2-40B4-BE49-F238E27FC236}">
                <a16:creationId xmlns:a16="http://schemas.microsoft.com/office/drawing/2014/main" id="{84D74B9D-3A82-B14F-93AC-168B08AB7235}"/>
              </a:ext>
            </a:extLst>
          </p:cNvPr>
          <p:cNvSpPr/>
          <p:nvPr/>
        </p:nvSpPr>
        <p:spPr bwMode="auto">
          <a:xfrm>
            <a:off x="534146" y="1946496"/>
            <a:ext cx="932507" cy="914400"/>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1" name="Lightning Bolt 10">
            <a:extLst>
              <a:ext uri="{FF2B5EF4-FFF2-40B4-BE49-F238E27FC236}">
                <a16:creationId xmlns:a16="http://schemas.microsoft.com/office/drawing/2014/main" id="{D2498DCC-8486-BA4B-89D4-203105C82295}"/>
              </a:ext>
            </a:extLst>
          </p:cNvPr>
          <p:cNvSpPr/>
          <p:nvPr/>
        </p:nvSpPr>
        <p:spPr bwMode="auto">
          <a:xfrm rot="17053972">
            <a:off x="6248297" y="4108942"/>
            <a:ext cx="557577" cy="530248"/>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2" name="Lightning Bolt 11">
            <a:extLst>
              <a:ext uri="{FF2B5EF4-FFF2-40B4-BE49-F238E27FC236}">
                <a16:creationId xmlns:a16="http://schemas.microsoft.com/office/drawing/2014/main" id="{64DBA3F5-7181-AA4F-986B-DADF9A68D6EF}"/>
              </a:ext>
            </a:extLst>
          </p:cNvPr>
          <p:cNvSpPr/>
          <p:nvPr/>
        </p:nvSpPr>
        <p:spPr bwMode="auto">
          <a:xfrm rot="9217220">
            <a:off x="6791552" y="3806296"/>
            <a:ext cx="504693" cy="585810"/>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17753672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par>
                          <p:cTn id="8" fill="hold">
                            <p:stCondLst>
                              <p:cond delay="500"/>
                            </p:stCondLst>
                            <p:childTnLst>
                              <p:par>
                                <p:cTn id="9" presetID="26"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heckerboard(across)">
                                      <p:cBhvr>
                                        <p:cTn id="29" dur="500"/>
                                        <p:tgtEl>
                                          <p:spTgt spid="10"/>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par>
                          <p:cTn id="36" fill="hold">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 y="1662549"/>
            <a:ext cx="9144000" cy="5167745"/>
          </a:xfrm>
          <a:prstGeom prst="rect">
            <a:avLst/>
          </a:prstGeom>
        </p:spPr>
      </p:pic>
      <p:sp>
        <p:nvSpPr>
          <p:cNvPr id="312322" name="Rectangle 2"/>
          <p:cNvSpPr>
            <a:spLocks noGrp="1" noChangeArrowheads="1"/>
          </p:cNvSpPr>
          <p:nvPr>
            <p:ph type="ctrTitle"/>
          </p:nvPr>
        </p:nvSpPr>
        <p:spPr>
          <a:xfrm>
            <a:off x="2" y="1"/>
            <a:ext cx="9144688" cy="1537853"/>
          </a:xfrm>
          <a:noFill/>
          <a:effectLst/>
        </p:spPr>
        <p:txBody>
          <a:bodyPr/>
          <a:lstStyle/>
          <a:p>
            <a:pPr eaLnBrk="1" hangingPunct="1">
              <a:defRPr/>
            </a:pPr>
            <a:r>
              <a:rPr lang="en-US" sz="3600" b="1" dirty="0">
                <a:ea typeface="ＭＳ Ｐゴシック" charset="0"/>
              </a:rPr>
              <a:t>When unbelievers oppose you, </a:t>
            </a:r>
            <a:br>
              <a:rPr lang="en-US" sz="3600" b="1" dirty="0">
                <a:ea typeface="ＭＳ Ｐゴシック" charset="0"/>
              </a:rPr>
            </a:br>
            <a:r>
              <a:rPr lang="en-US" sz="3600" b="1" dirty="0">
                <a:solidFill>
                  <a:srgbClr val="FFFF00"/>
                </a:solidFill>
                <a:ea typeface="ＭＳ Ｐゴシック" charset="0"/>
              </a:rPr>
              <a:t>obey</a:t>
            </a:r>
            <a:r>
              <a:rPr lang="en-US" sz="3600" b="1" dirty="0">
                <a:ea typeface="ＭＳ Ｐゴシック" charset="0"/>
              </a:rPr>
              <a:t> God—not man (Acts 4:1-31).</a:t>
            </a:r>
          </a:p>
        </p:txBody>
      </p:sp>
    </p:spTree>
    <p:extLst>
      <p:ext uri="{BB962C8B-B14F-4D97-AF65-F5344CB8AC3E}">
        <p14:creationId xmlns:p14="http://schemas.microsoft.com/office/powerpoint/2010/main" val="680262531"/>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 y="29853"/>
            <a:ext cx="9143999" cy="730638"/>
          </a:xfrm>
          <a:effectLst/>
        </p:spPr>
        <p:txBody>
          <a:bodyPr/>
          <a:lstStyle/>
          <a:p>
            <a:pPr>
              <a:defRPr/>
            </a:pPr>
            <a:r>
              <a:rPr lang="en-US" sz="3600" b="1" dirty="0">
                <a:effectLst/>
                <a:latin typeface="Arial" charset="0"/>
                <a:ea typeface="ＭＳ Ｐゴシック" charset="0"/>
                <a:cs typeface="ＭＳ Ｐゴシック" charset="0"/>
              </a:rPr>
              <a:t>Opposition &amp; Response</a:t>
            </a:r>
          </a:p>
        </p:txBody>
      </p:sp>
      <p:sp>
        <p:nvSpPr>
          <p:cNvPr id="7" name="Rectangle 2">
            <a:extLst>
              <a:ext uri="{FF2B5EF4-FFF2-40B4-BE49-F238E27FC236}">
                <a16:creationId xmlns:a16="http://schemas.microsoft.com/office/drawing/2014/main" id="{B750C6FE-9D4B-5F45-92A6-F791EC263204}"/>
              </a:ext>
            </a:extLst>
          </p:cNvPr>
          <p:cNvSpPr txBox="1">
            <a:spLocks noChangeArrowheads="1"/>
          </p:cNvSpPr>
          <p:nvPr/>
        </p:nvSpPr>
        <p:spPr bwMode="auto">
          <a:xfrm>
            <a:off x="262542" y="5479066"/>
            <a:ext cx="4716281"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effectLst/>
                <a:latin typeface="Arial" charset="0"/>
                <a:ea typeface="ＭＳ Ｐゴシック" charset="0"/>
                <a:cs typeface="ＭＳ Ｐゴシック" charset="0"/>
              </a:rPr>
              <a:t>Obey God</a:t>
            </a:r>
          </a:p>
        </p:txBody>
      </p:sp>
      <p:grpSp>
        <p:nvGrpSpPr>
          <p:cNvPr id="3" name="Group 2">
            <a:extLst>
              <a:ext uri="{FF2B5EF4-FFF2-40B4-BE49-F238E27FC236}">
                <a16:creationId xmlns:a16="http://schemas.microsoft.com/office/drawing/2014/main" id="{023549C8-4393-564D-A69B-9BEA54FF3CA5}"/>
              </a:ext>
            </a:extLst>
          </p:cNvPr>
          <p:cNvGrpSpPr/>
          <p:nvPr/>
        </p:nvGrpSpPr>
        <p:grpSpPr>
          <a:xfrm>
            <a:off x="1174936" y="1470268"/>
            <a:ext cx="2833733" cy="3712554"/>
            <a:chOff x="912394" y="1470268"/>
            <a:chExt cx="2833733" cy="3712554"/>
          </a:xfrm>
        </p:grpSpPr>
        <p:sp>
          <p:nvSpPr>
            <p:cNvPr id="4" name="Rectangle 2">
              <a:extLst>
                <a:ext uri="{FF2B5EF4-FFF2-40B4-BE49-F238E27FC236}">
                  <a16:creationId xmlns:a16="http://schemas.microsoft.com/office/drawing/2014/main" id="{76159E5E-B782-174E-AF77-502FF78FF3E0}"/>
                </a:ext>
              </a:extLst>
            </p:cNvPr>
            <p:cNvSpPr txBox="1">
              <a:spLocks noChangeArrowheads="1"/>
            </p:cNvSpPr>
            <p:nvPr/>
          </p:nvSpPr>
          <p:spPr bwMode="auto">
            <a:xfrm>
              <a:off x="912394" y="1470268"/>
              <a:ext cx="2833733"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effectLst/>
                  <a:latin typeface="Arial" charset="0"/>
                  <a:ea typeface="ＭＳ Ｐゴシック" charset="0"/>
                  <a:cs typeface="ＭＳ Ｐゴシック" charset="0"/>
                </a:rPr>
                <a:t>External</a:t>
              </a:r>
            </a:p>
          </p:txBody>
        </p:sp>
        <p:pic>
          <p:nvPicPr>
            <p:cNvPr id="9" name="Picture 2" descr="Image result for church icon">
              <a:extLst>
                <a:ext uri="{FF2B5EF4-FFF2-40B4-BE49-F238E27FC236}">
                  <a16:creationId xmlns:a16="http://schemas.microsoft.com/office/drawing/2014/main" id="{4E938A62-2D1B-4E47-967B-EB915CBB815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90951"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Lightning Bolt 1">
            <a:extLst>
              <a:ext uri="{FF2B5EF4-FFF2-40B4-BE49-F238E27FC236}">
                <a16:creationId xmlns:a16="http://schemas.microsoft.com/office/drawing/2014/main" id="{84D74B9D-3A82-B14F-93AC-168B08AB7235}"/>
              </a:ext>
            </a:extLst>
          </p:cNvPr>
          <p:cNvSpPr/>
          <p:nvPr/>
        </p:nvSpPr>
        <p:spPr bwMode="auto">
          <a:xfrm>
            <a:off x="534146" y="1946496"/>
            <a:ext cx="932507" cy="914400"/>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787864024"/>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par>
                          <p:cTn id="8" fill="hold">
                            <p:stCondLst>
                              <p:cond delay="500"/>
                            </p:stCondLst>
                            <p:childTnLst>
                              <p:par>
                                <p:cTn id="9" presetID="26"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FA5E20-8D00-E64E-AD19-029659C1048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36618"/>
            <a:ext cx="9144000" cy="4572000"/>
          </a:xfrm>
          <a:prstGeom prst="rect">
            <a:avLst/>
          </a:prstGeom>
        </p:spPr>
      </p:pic>
      <p:sp>
        <p:nvSpPr>
          <p:cNvPr id="900098" name="Rectangle 2"/>
          <p:cNvSpPr>
            <a:spLocks noGrp="1" noChangeArrowheads="1"/>
          </p:cNvSpPr>
          <p:nvPr>
            <p:ph type="ctrTitle"/>
          </p:nvPr>
        </p:nvSpPr>
        <p:spPr>
          <a:xfrm>
            <a:off x="0" y="29469"/>
            <a:ext cx="9144000" cy="2007149"/>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The Sadducees opposed Peter and John preaching Christ’s resurrection after the church grew to 5000 (4:1-7).</a:t>
            </a:r>
          </a:p>
        </p:txBody>
      </p:sp>
    </p:spTree>
    <p:extLst>
      <p:ext uri="{BB962C8B-B14F-4D97-AF65-F5344CB8AC3E}">
        <p14:creationId xmlns:p14="http://schemas.microsoft.com/office/powerpoint/2010/main" val="140310122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3A04B4-D5A7-D245-8676-F4435B94EAD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284240"/>
            <a:ext cx="9144000" cy="4544291"/>
          </a:xfrm>
          <a:prstGeom prst="rect">
            <a:avLst/>
          </a:prstGeom>
        </p:spPr>
      </p:pic>
      <p:sp>
        <p:nvSpPr>
          <p:cNvPr id="900098" name="Rectangle 2"/>
          <p:cNvSpPr>
            <a:spLocks noGrp="1" noChangeArrowheads="1"/>
          </p:cNvSpPr>
          <p:nvPr>
            <p:ph type="ctrTitle"/>
          </p:nvPr>
        </p:nvSpPr>
        <p:spPr>
          <a:xfrm>
            <a:off x="0" y="29469"/>
            <a:ext cx="9144000" cy="2492058"/>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They seized Peter and John and, because it was evening, they put them in jail until the next day. </a:t>
            </a:r>
            <a:r>
              <a:rPr lang="en-US" sz="2800" b="1" baseline="30000" dirty="0">
                <a:effectLst>
                  <a:glow rad="127000">
                    <a:schemeClr val="tx1"/>
                  </a:glow>
                </a:effectLst>
                <a:latin typeface="Arial" charset="0"/>
                <a:ea typeface="ＭＳ Ｐゴシック" charset="0"/>
                <a:cs typeface="ＭＳ Ｐゴシック" charset="0"/>
              </a:rPr>
              <a:t>4 </a:t>
            </a:r>
            <a:r>
              <a:rPr lang="en-US" sz="2800" b="1" dirty="0">
                <a:effectLst>
                  <a:glow rad="127000">
                    <a:schemeClr val="tx1"/>
                  </a:glow>
                </a:effectLst>
                <a:latin typeface="Arial" charset="0"/>
                <a:ea typeface="ＭＳ Ｐゴシック" charset="0"/>
                <a:cs typeface="ＭＳ Ｐゴシック" charset="0"/>
              </a:rPr>
              <a:t>But many who heard the message believed; so the number of men who believed grew to about 5000</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(Acts 4:3-4 </a:t>
            </a:r>
            <a:r>
              <a:rPr lang="en-US" sz="2400" b="1" dirty="0">
                <a:effectLst>
                  <a:glow rad="127000">
                    <a:schemeClr val="tx1"/>
                  </a:glow>
                </a:effectLst>
                <a:latin typeface="Arial" charset="0"/>
                <a:ea typeface="ＭＳ Ｐゴシック" charset="0"/>
                <a:cs typeface="ＭＳ Ｐゴシック" charset="0"/>
              </a:rPr>
              <a:t>NIV</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1342000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obey god not man">
            <a:extLst>
              <a:ext uri="{FF2B5EF4-FFF2-40B4-BE49-F238E27FC236}">
                <a16:creationId xmlns:a16="http://schemas.microsoft.com/office/drawing/2014/main" id="{C6924615-6C03-714D-8B08-8D122EAC8AE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593273"/>
            <a:ext cx="9144000" cy="523525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563804"/>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 next day the rulers, the elders and the teachers of the law met in Jerusalem</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(Acts 4:5 </a:t>
            </a:r>
            <a:r>
              <a:rPr lang="en-US" sz="2400" b="1" dirty="0">
                <a:effectLst>
                  <a:glow rad="127000">
                    <a:schemeClr val="tx1"/>
                  </a:glow>
                </a:effectLst>
                <a:latin typeface="Arial" charset="0"/>
                <a:ea typeface="ＭＳ Ｐゴシック" charset="0"/>
                <a:cs typeface="ＭＳ Ｐゴシック" charset="0"/>
              </a:rPr>
              <a:t>NIV</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9609784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obey god not man">
            <a:extLst>
              <a:ext uri="{FF2B5EF4-FFF2-40B4-BE49-F238E27FC236}">
                <a16:creationId xmlns:a16="http://schemas.microsoft.com/office/drawing/2014/main" id="{9724FE9E-01D2-8C45-B3BE-CF355F62E1D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079" y="1620982"/>
            <a:ext cx="9161079" cy="520754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2048713"/>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They had Peter and John brought before them and began to question them: ‘By what power or what name did you do this?’</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(Acts 4:7 </a:t>
            </a:r>
            <a:r>
              <a:rPr lang="en-US" sz="2400" b="1" dirty="0">
                <a:effectLst>
                  <a:glow rad="127000">
                    <a:schemeClr val="tx1"/>
                  </a:glow>
                </a:effectLst>
                <a:latin typeface="Arial" charset="0"/>
                <a:ea typeface="ＭＳ Ｐゴシック" charset="0"/>
                <a:cs typeface="ＭＳ Ｐゴシック" charset="0"/>
              </a:rPr>
              <a:t>NIV</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1241158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obey god not man">
            <a:extLst>
              <a:ext uri="{FF2B5EF4-FFF2-40B4-BE49-F238E27FC236}">
                <a16:creationId xmlns:a16="http://schemas.microsoft.com/office/drawing/2014/main" id="{92CE3383-D25C-A14B-9408-4C458B6C266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003963"/>
            <a:ext cx="9154814" cy="45774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3988349"/>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Then Peter, filled with the Holy Spirit, said to them: ‘Rulers and elders of the people! If we are being called to account today for an act of kindness shown to a man who was lame and are being asked how he was healed, then know this, you and all the people of Israel: It is by the name of Jesus Christ of Nazareth, whom you crucified but whom God raised from the dead, that this man stands before you healed’</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(Acts 4:8-10 </a:t>
            </a:r>
            <a:r>
              <a:rPr lang="en-US" sz="2400" b="1" dirty="0">
                <a:effectLst>
                  <a:glow rad="127000">
                    <a:schemeClr val="tx1"/>
                  </a:glow>
                </a:effectLst>
                <a:latin typeface="Arial" charset="0"/>
                <a:ea typeface="ＭＳ Ｐゴシック" charset="0"/>
                <a:cs typeface="ＭＳ Ｐゴシック" charset="0"/>
              </a:rPr>
              <a:t>NIV</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6102504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214796" y="29469"/>
            <a:ext cx="3929203" cy="2261058"/>
          </a:xfrm>
          <a:effectLst>
            <a:outerShdw blurRad="63500" dist="35921" dir="2700000" algn="ctr" rotWithShape="0">
              <a:schemeClr val="tx2">
                <a:alpha val="74998"/>
              </a:schemeClr>
            </a:outerShdw>
          </a:effectLst>
        </p:spPr>
        <p:txBody>
          <a:bodyPr anchor="ctr"/>
          <a:lstStyle/>
          <a:p>
            <a:pPr algn="l">
              <a:defRPr/>
            </a:pPr>
            <a:r>
              <a:rPr lang="en-US" sz="3200" b="1" dirty="0">
                <a:effectLst>
                  <a:glow rad="127000">
                    <a:schemeClr val="tx1"/>
                  </a:glow>
                </a:effectLst>
                <a:latin typeface="Arial" charset="0"/>
                <a:ea typeface="ＭＳ Ｐゴシック" charset="0"/>
                <a:cs typeface="ＭＳ Ｐゴシック" charset="0"/>
              </a:rPr>
              <a:t>The stone you builders rejected… has become the </a:t>
            </a:r>
            <a:r>
              <a:rPr lang="en-US" sz="5400" b="1" dirty="0">
                <a:effectLst>
                  <a:glow rad="127000">
                    <a:schemeClr val="tx1"/>
                  </a:glow>
                </a:effectLst>
                <a:latin typeface="Arial" charset="0"/>
                <a:ea typeface="ＭＳ Ｐゴシック" charset="0"/>
                <a:cs typeface="ＭＳ Ｐゴシック" charset="0"/>
              </a:rPr>
              <a:t>capstone</a:t>
            </a:r>
            <a:r>
              <a:rPr lang="en-US" sz="3200" b="1" dirty="0">
                <a:effectLst>
                  <a:glow rad="127000">
                    <a:schemeClr val="tx1"/>
                  </a:glow>
                </a:effectLst>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61C445D2-B9CB-8C47-97D9-C6A76FA3582B}"/>
              </a:ext>
            </a:extLst>
          </p:cNvPr>
          <p:cNvSpPr txBox="1">
            <a:spLocks noChangeArrowheads="1"/>
          </p:cNvSpPr>
          <p:nvPr/>
        </p:nvSpPr>
        <p:spPr bwMode="auto">
          <a:xfrm>
            <a:off x="5214796" y="5981256"/>
            <a:ext cx="3340729" cy="62921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kern="0" dirty="0">
                <a:effectLst>
                  <a:glow rad="127000">
                    <a:schemeClr val="tx1"/>
                  </a:glow>
                </a:effectLst>
                <a:latin typeface="Arial" charset="0"/>
                <a:ea typeface="ＭＳ Ｐゴシック" charset="0"/>
                <a:cs typeface="ＭＳ Ｐゴシック" charset="0"/>
              </a:rPr>
              <a:t>Acts 4:11 NIV</a:t>
            </a:r>
          </a:p>
        </p:txBody>
      </p:sp>
      <p:pic>
        <p:nvPicPr>
          <p:cNvPr id="3074" name="Picture 2" descr="Image result for Roman capstone">
            <a:extLst>
              <a:ext uri="{FF2B5EF4-FFF2-40B4-BE49-F238E27FC236}">
                <a16:creationId xmlns:a16="http://schemas.microsoft.com/office/drawing/2014/main" id="{7ABB5CC0-EB41-534A-8DE5-D62454C2C77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994037" cy="525087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79D257F9-5923-2742-9708-C24C8F641F44}"/>
              </a:ext>
            </a:extLst>
          </p:cNvPr>
          <p:cNvSpPr txBox="1">
            <a:spLocks noChangeArrowheads="1"/>
          </p:cNvSpPr>
          <p:nvPr/>
        </p:nvSpPr>
        <p:spPr bwMode="auto">
          <a:xfrm>
            <a:off x="5214796" y="2564850"/>
            <a:ext cx="3929203" cy="22610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Literally simply “stone” </a:t>
            </a:r>
          </a:p>
        </p:txBody>
      </p:sp>
    </p:spTree>
    <p:extLst>
      <p:ext uri="{BB962C8B-B14F-4D97-AF65-F5344CB8AC3E}">
        <p14:creationId xmlns:p14="http://schemas.microsoft.com/office/powerpoint/2010/main" val="410863541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obey god not man">
            <a:extLst>
              <a:ext uri="{FF2B5EF4-FFF2-40B4-BE49-F238E27FC236}">
                <a16:creationId xmlns:a16="http://schemas.microsoft.com/office/drawing/2014/main" id="{7031A482-CB70-554C-BC7D-21570C58EC8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1482" y="199175"/>
            <a:ext cx="8872396" cy="556788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638677" y="3971090"/>
            <a:ext cx="6102036" cy="1171278"/>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It’s not getting easier to be a Christian</a:t>
            </a:r>
          </a:p>
        </p:txBody>
      </p:sp>
    </p:spTree>
    <p:extLst>
      <p:ext uri="{BB962C8B-B14F-4D97-AF65-F5344CB8AC3E}">
        <p14:creationId xmlns:p14="http://schemas.microsoft.com/office/powerpoint/2010/main" val="1386731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age result for Acts 4">
            <a:extLst>
              <a:ext uri="{FF2B5EF4-FFF2-40B4-BE49-F238E27FC236}">
                <a16:creationId xmlns:a16="http://schemas.microsoft.com/office/drawing/2014/main" id="{2950FC45-AEDD-4443-8B6B-C013688658A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317686" y="29469"/>
            <a:ext cx="6826313" cy="1862705"/>
          </a:xfrm>
          <a:effectLst>
            <a:outerShdw blurRad="63500" dist="35921" dir="2700000" algn="ctr" rotWithShape="0">
              <a:schemeClr val="tx2">
                <a:alpha val="74998"/>
              </a:schemeClr>
            </a:outerShdw>
          </a:effectLst>
        </p:spPr>
        <p:txBody>
          <a:bodyPr anchor="ctr"/>
          <a:lstStyle/>
          <a:p>
            <a:pPr algn="l">
              <a:defRPr/>
            </a:pPr>
            <a:r>
              <a:rPr lang="en-US" sz="3200" b="1" dirty="0">
                <a:effectLst>
                  <a:glow rad="127000">
                    <a:schemeClr val="tx1"/>
                  </a:glow>
                </a:effectLst>
                <a:latin typeface="Arial" charset="0"/>
                <a:ea typeface="ＭＳ Ｐゴシック" charset="0"/>
                <a:cs typeface="ＭＳ Ｐゴシック" charset="0"/>
              </a:rPr>
              <a:t>The stone you builders rejected… has become…</a:t>
            </a:r>
          </a:p>
        </p:txBody>
      </p:sp>
      <p:sp>
        <p:nvSpPr>
          <p:cNvPr id="5" name="Rectangle 2">
            <a:extLst>
              <a:ext uri="{FF2B5EF4-FFF2-40B4-BE49-F238E27FC236}">
                <a16:creationId xmlns:a16="http://schemas.microsoft.com/office/drawing/2014/main" id="{61C445D2-B9CB-8C47-97D9-C6A76FA3582B}"/>
              </a:ext>
            </a:extLst>
          </p:cNvPr>
          <p:cNvSpPr txBox="1">
            <a:spLocks noChangeArrowheads="1"/>
          </p:cNvSpPr>
          <p:nvPr/>
        </p:nvSpPr>
        <p:spPr bwMode="auto">
          <a:xfrm>
            <a:off x="3241964" y="4651219"/>
            <a:ext cx="4918363" cy="62921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kern="0" dirty="0">
                <a:effectLst>
                  <a:glow rad="127000">
                    <a:schemeClr val="tx1"/>
                  </a:glow>
                </a:effectLst>
                <a:latin typeface="Arial" charset="0"/>
                <a:ea typeface="ＭＳ Ｐゴシック" charset="0"/>
                <a:cs typeface="ＭＳ Ｐゴシック" charset="0"/>
              </a:rPr>
              <a:t>Acts 4:11 NLT, ESV</a:t>
            </a:r>
          </a:p>
        </p:txBody>
      </p:sp>
    </p:spTree>
    <p:extLst>
      <p:ext uri="{BB962C8B-B14F-4D97-AF65-F5344CB8AC3E}">
        <p14:creationId xmlns:p14="http://schemas.microsoft.com/office/powerpoint/2010/main" val="235805171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mage result for Acts 4">
            <a:extLst>
              <a:ext uri="{FF2B5EF4-FFF2-40B4-BE49-F238E27FC236}">
                <a16:creationId xmlns:a16="http://schemas.microsoft.com/office/drawing/2014/main" id="{59F8D50D-6526-E649-9291-56C2929C6D8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9469"/>
            <a:ext cx="4979987"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214796" y="209581"/>
            <a:ext cx="3929203" cy="4833476"/>
          </a:xfrm>
          <a:effectLst>
            <a:outerShdw blurRad="63500" dist="35921" dir="2700000" algn="ctr" rotWithShape="0">
              <a:schemeClr val="tx2">
                <a:alpha val="74998"/>
              </a:schemeClr>
            </a:outerShdw>
          </a:effectLst>
        </p:spPr>
        <p:txBody>
          <a:bodyPr anchor="t"/>
          <a:lstStyle/>
          <a:p>
            <a:pPr algn="l">
              <a:defRPr/>
            </a:pPr>
            <a:r>
              <a:rPr lang="en-US" sz="3200" b="1" dirty="0">
                <a:effectLst>
                  <a:glow rad="127000">
                    <a:schemeClr val="tx1"/>
                  </a:glow>
                </a:effectLst>
                <a:latin typeface="Arial" charset="0"/>
                <a:ea typeface="ＭＳ Ｐゴシック" charset="0"/>
                <a:cs typeface="ＭＳ Ｐゴシック" charset="0"/>
              </a:rPr>
              <a:t>Jesus is that stone on which the entire OT rests—the law, the sacrifices, the priesthood, the temple—everything!</a:t>
            </a:r>
          </a:p>
        </p:txBody>
      </p:sp>
      <p:sp>
        <p:nvSpPr>
          <p:cNvPr id="5" name="Rectangle 2">
            <a:extLst>
              <a:ext uri="{FF2B5EF4-FFF2-40B4-BE49-F238E27FC236}">
                <a16:creationId xmlns:a16="http://schemas.microsoft.com/office/drawing/2014/main" id="{61C445D2-B9CB-8C47-97D9-C6A76FA3582B}"/>
              </a:ext>
            </a:extLst>
          </p:cNvPr>
          <p:cNvSpPr txBox="1">
            <a:spLocks noChangeArrowheads="1"/>
          </p:cNvSpPr>
          <p:nvPr/>
        </p:nvSpPr>
        <p:spPr bwMode="auto">
          <a:xfrm>
            <a:off x="5214796" y="5981256"/>
            <a:ext cx="3340729" cy="62921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kern="0" dirty="0">
                <a:effectLst>
                  <a:glow rad="127000">
                    <a:schemeClr val="tx1"/>
                  </a:glow>
                </a:effectLst>
                <a:latin typeface="Arial" charset="0"/>
                <a:ea typeface="ＭＳ Ｐゴシック" charset="0"/>
                <a:cs typeface="ＭＳ Ｐゴシック" charset="0"/>
              </a:rPr>
              <a:t>Acts 4:11</a:t>
            </a:r>
          </a:p>
        </p:txBody>
      </p:sp>
    </p:spTree>
    <p:extLst>
      <p:ext uri="{BB962C8B-B14F-4D97-AF65-F5344CB8AC3E}">
        <p14:creationId xmlns:p14="http://schemas.microsoft.com/office/powerpoint/2010/main" val="326470490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Really?</a:t>
            </a:r>
          </a:p>
        </p:txBody>
      </p:sp>
      <p:pic>
        <p:nvPicPr>
          <p:cNvPr id="20482" name="Picture 2" descr="Image result for Acts 4">
            <a:extLst>
              <a:ext uri="{FF2B5EF4-FFF2-40B4-BE49-F238E27FC236}">
                <a16:creationId xmlns:a16="http://schemas.microsoft.com/office/drawing/2014/main" id="{5E6A60A7-8696-8848-93DF-A9D64454B13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63" y="0"/>
            <a:ext cx="913606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4374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Who else has paid the price for our sin?</a:t>
            </a:r>
          </a:p>
        </p:txBody>
      </p:sp>
      <p:pic>
        <p:nvPicPr>
          <p:cNvPr id="15362" name="Picture 2" descr="Image result for Acts 4">
            <a:extLst>
              <a:ext uri="{FF2B5EF4-FFF2-40B4-BE49-F238E27FC236}">
                <a16:creationId xmlns:a16="http://schemas.microsoft.com/office/drawing/2014/main" id="{EB343371-2285-D744-BD1F-462D96E4DE5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1143000"/>
            <a:ext cx="7620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04665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Unsuccessful Threats (Acts 4:13-22)</a:t>
            </a:r>
          </a:p>
        </p:txBody>
      </p:sp>
      <p:pic>
        <p:nvPicPr>
          <p:cNvPr id="8194" name="Picture 2" descr="Image result for obey god not man">
            <a:extLst>
              <a:ext uri="{FF2B5EF4-FFF2-40B4-BE49-F238E27FC236}">
                <a16:creationId xmlns:a16="http://schemas.microsoft.com/office/drawing/2014/main" id="{CAD27833-78EC-7F44-991D-46A3D4F48F3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74011"/>
            <a:ext cx="9144000" cy="6090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16290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F2A676-26DD-5D4D-B5C2-0BF014F471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32531"/>
            <a:ext cx="9144000" cy="6096000"/>
          </a:xfrm>
          <a:prstGeom prst="rect">
            <a:avLst/>
          </a:prstGeom>
        </p:spPr>
      </p:pic>
      <p:sp>
        <p:nvSpPr>
          <p:cNvPr id="900098" name="Rectangle 2"/>
          <p:cNvSpPr>
            <a:spLocks noGrp="1" noChangeArrowheads="1"/>
          </p:cNvSpPr>
          <p:nvPr>
            <p:ph type="ctrTitle"/>
          </p:nvPr>
        </p:nvSpPr>
        <p:spPr>
          <a:xfrm>
            <a:off x="0" y="29469"/>
            <a:ext cx="9144000" cy="1165588"/>
          </a:xfrm>
          <a:solidFill>
            <a:schemeClr val="tx1"/>
          </a:solidFill>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…Judge for yourselves whether it is right in God’s sight to obey you rather than God</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(Acts 4:19 </a:t>
            </a:r>
            <a:r>
              <a:rPr lang="en-US" sz="2400" b="1" dirty="0">
                <a:effectLst>
                  <a:glow rad="127000">
                    <a:schemeClr val="tx1"/>
                  </a:glow>
                </a:effectLst>
                <a:latin typeface="Arial" charset="0"/>
                <a:ea typeface="ＭＳ Ｐゴシック" charset="0"/>
                <a:cs typeface="ＭＳ Ｐゴシック" charset="0"/>
              </a:rPr>
              <a:t>NIV</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5002702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It happens later too…</a:t>
            </a:r>
          </a:p>
        </p:txBody>
      </p:sp>
      <p:pic>
        <p:nvPicPr>
          <p:cNvPr id="5122" name="Picture 2" descr="Image result for obey god not man">
            <a:extLst>
              <a:ext uri="{FF2B5EF4-FFF2-40B4-BE49-F238E27FC236}">
                <a16:creationId xmlns:a16="http://schemas.microsoft.com/office/drawing/2014/main" id="{CF6161D8-0D74-A147-A67E-0D830E4077F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62100" y="1113903"/>
            <a:ext cx="6019800" cy="483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65125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08E93083-F96C-7646-94F0-67461425FBE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89075" y="0"/>
            <a:ext cx="7708900" cy="4343400"/>
          </a:xfrm>
          <a:prstGeom prst="rect">
            <a:avLst/>
          </a:prstGeom>
          <a:noFill/>
          <a:extLst>
            <a:ext uri="{909E8E84-426E-40DD-AFC4-6F175D3DCCD1}">
              <a14:hiddenFill xmlns:a14="http://schemas.microsoft.com/office/drawing/2010/main">
                <a:solidFill>
                  <a:srgbClr val="FFFFFF"/>
                </a:solidFill>
              </a14:hiddenFill>
            </a:ext>
          </a:extLst>
        </p:spPr>
      </p:pic>
      <p:sp>
        <p:nvSpPr>
          <p:cNvPr id="626690" name="Title 2"/>
          <p:cNvSpPr>
            <a:spLocks noGrp="1"/>
          </p:cNvSpPr>
          <p:nvPr>
            <p:ph type="title" idx="4294967295"/>
          </p:nvPr>
        </p:nvSpPr>
        <p:spPr>
          <a:xfrm>
            <a:off x="3155950" y="4438650"/>
            <a:ext cx="5835650" cy="23431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3600" b="1" dirty="0">
                <a:effectLst/>
                <a:latin typeface="Arial" charset="0"/>
                <a:ea typeface="ＭＳ Ｐゴシック" charset="0"/>
              </a:rPr>
              <a:t>Daniel prayed with windows open to Jerusalem (Daniel 6)</a:t>
            </a:r>
          </a:p>
        </p:txBody>
      </p:sp>
      <p:pic>
        <p:nvPicPr>
          <p:cNvPr id="1026" name="Picture 2">
            <a:extLst>
              <a:ext uri="{FF2B5EF4-FFF2-40B4-BE49-F238E27FC236}">
                <a16:creationId xmlns:a16="http://schemas.microsoft.com/office/drawing/2014/main" id="{42DD01B1-B407-D84D-806A-F0C4849239B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flipH="1">
            <a:off x="244475" y="2171700"/>
            <a:ext cx="3149600" cy="4343400"/>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7577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690121"/>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Church rejoicing (Acts 4:23-31)</a:t>
            </a:r>
          </a:p>
        </p:txBody>
      </p:sp>
      <p:pic>
        <p:nvPicPr>
          <p:cNvPr id="11266" name="Picture 2" descr="Image result for obey god not man">
            <a:extLst>
              <a:ext uri="{FF2B5EF4-FFF2-40B4-BE49-F238E27FC236}">
                <a16:creationId xmlns:a16="http://schemas.microsoft.com/office/drawing/2014/main" id="{AE307ED8-393A-744D-9DB2-361A398E43D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19590"/>
            <a:ext cx="9142992" cy="5142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04755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5464324"/>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Commit now to obey God before temptations by unbelievers to obey man become too strong.</a:t>
            </a:r>
          </a:p>
        </p:txBody>
      </p:sp>
    </p:spTree>
    <p:extLst>
      <p:ext uri="{BB962C8B-B14F-4D97-AF65-F5344CB8AC3E}">
        <p14:creationId xmlns:p14="http://schemas.microsoft.com/office/powerpoint/2010/main" val="140423107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 many sexes?</a:t>
            </a:r>
          </a:p>
        </p:txBody>
      </p:sp>
      <p:pic>
        <p:nvPicPr>
          <p:cNvPr id="1026" name="Picture 2" descr="Image result for either XX or XY chromosomes">
            <a:extLst>
              <a:ext uri="{FF2B5EF4-FFF2-40B4-BE49-F238E27FC236}">
                <a16:creationId xmlns:a16="http://schemas.microsoft.com/office/drawing/2014/main" id="{EDF5C22E-986B-2F4B-9BC9-25C50A45FC5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0375" y="0"/>
            <a:ext cx="82232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5673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Choices</a:t>
            </a:r>
          </a:p>
        </p:txBody>
      </p:sp>
      <p:pic>
        <p:nvPicPr>
          <p:cNvPr id="6146" name="Picture 2" descr="Image result for obey god not man">
            <a:extLst>
              <a:ext uri="{FF2B5EF4-FFF2-40B4-BE49-F238E27FC236}">
                <a16:creationId xmlns:a16="http://schemas.microsoft.com/office/drawing/2014/main" id="{67B50DF4-A971-7C4D-A570-598D3428315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9132161" cy="38296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5712DD97-801A-954E-84B4-D43523126120}"/>
              </a:ext>
            </a:extLst>
          </p:cNvPr>
          <p:cNvSpPr txBox="1">
            <a:spLocks noChangeArrowheads="1"/>
          </p:cNvSpPr>
          <p:nvPr/>
        </p:nvSpPr>
        <p:spPr bwMode="auto">
          <a:xfrm>
            <a:off x="9049" y="4146487"/>
            <a:ext cx="9144000" cy="224525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r>
              <a:rPr lang="en-US" sz="3600" b="1" dirty="0"/>
              <a:t>Pastors Tell Supreme Court: We Must “Obey God Rather than Men” </a:t>
            </a:r>
          </a:p>
          <a:p>
            <a:r>
              <a:rPr lang="en-US" sz="3600" b="1" dirty="0">
                <a:effectLst/>
              </a:rPr>
              <a:t>(18 June 2015)</a:t>
            </a:r>
          </a:p>
        </p:txBody>
      </p:sp>
    </p:spTree>
    <p:extLst>
      <p:ext uri="{BB962C8B-B14F-4D97-AF65-F5344CB8AC3E}">
        <p14:creationId xmlns:p14="http://schemas.microsoft.com/office/powerpoint/2010/main" val="33069948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 y="29853"/>
            <a:ext cx="9143999" cy="730638"/>
          </a:xfrm>
          <a:effectLst/>
        </p:spPr>
        <p:txBody>
          <a:bodyPr/>
          <a:lstStyle/>
          <a:p>
            <a:pPr>
              <a:defRPr/>
            </a:pPr>
            <a:r>
              <a:rPr lang="en-US" sz="3600" b="1" dirty="0">
                <a:effectLst/>
                <a:latin typeface="Arial" charset="0"/>
                <a:ea typeface="ＭＳ Ｐゴシック" charset="0"/>
                <a:cs typeface="ＭＳ Ｐゴシック" charset="0"/>
              </a:rPr>
              <a:t>Opposition &amp; Response</a:t>
            </a:r>
          </a:p>
        </p:txBody>
      </p:sp>
      <p:sp>
        <p:nvSpPr>
          <p:cNvPr id="6" name="Rectangle 2">
            <a:extLst>
              <a:ext uri="{FF2B5EF4-FFF2-40B4-BE49-F238E27FC236}">
                <a16:creationId xmlns:a16="http://schemas.microsoft.com/office/drawing/2014/main" id="{988545BF-8769-FC45-8825-CF13EF0F6785}"/>
              </a:ext>
            </a:extLst>
          </p:cNvPr>
          <p:cNvSpPr txBox="1">
            <a:spLocks noChangeArrowheads="1"/>
          </p:cNvSpPr>
          <p:nvPr/>
        </p:nvSpPr>
        <p:spPr bwMode="auto">
          <a:xfrm>
            <a:off x="4427719" y="5479066"/>
            <a:ext cx="4716281"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effectLst/>
                <a:latin typeface="Arial" charset="0"/>
                <a:ea typeface="ＭＳ Ｐゴシック" charset="0"/>
                <a:cs typeface="ＭＳ Ｐゴシック" charset="0"/>
              </a:rPr>
              <a:t>Fear God</a:t>
            </a:r>
          </a:p>
        </p:txBody>
      </p:sp>
      <p:sp>
        <p:nvSpPr>
          <p:cNvPr id="7" name="Rectangle 2">
            <a:extLst>
              <a:ext uri="{FF2B5EF4-FFF2-40B4-BE49-F238E27FC236}">
                <a16:creationId xmlns:a16="http://schemas.microsoft.com/office/drawing/2014/main" id="{B750C6FE-9D4B-5F45-92A6-F791EC263204}"/>
              </a:ext>
            </a:extLst>
          </p:cNvPr>
          <p:cNvSpPr txBox="1">
            <a:spLocks noChangeArrowheads="1"/>
          </p:cNvSpPr>
          <p:nvPr/>
        </p:nvSpPr>
        <p:spPr bwMode="auto">
          <a:xfrm>
            <a:off x="262542" y="5479066"/>
            <a:ext cx="4716281"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effectLst/>
                <a:latin typeface="Arial" charset="0"/>
                <a:ea typeface="ＭＳ Ｐゴシック" charset="0"/>
                <a:cs typeface="ＭＳ Ｐゴシック" charset="0"/>
              </a:rPr>
              <a:t>Obey God</a:t>
            </a:r>
          </a:p>
        </p:txBody>
      </p:sp>
      <p:grpSp>
        <p:nvGrpSpPr>
          <p:cNvPr id="10" name="Group 9">
            <a:extLst>
              <a:ext uri="{FF2B5EF4-FFF2-40B4-BE49-F238E27FC236}">
                <a16:creationId xmlns:a16="http://schemas.microsoft.com/office/drawing/2014/main" id="{F933D215-3D92-0E4A-8EE0-F8D2925814FE}"/>
              </a:ext>
            </a:extLst>
          </p:cNvPr>
          <p:cNvGrpSpPr/>
          <p:nvPr/>
        </p:nvGrpSpPr>
        <p:grpSpPr>
          <a:xfrm>
            <a:off x="5340113" y="1470268"/>
            <a:ext cx="2833733" cy="3712554"/>
            <a:chOff x="5340113" y="1470268"/>
            <a:chExt cx="2833733" cy="3712554"/>
          </a:xfrm>
        </p:grpSpPr>
        <p:sp>
          <p:nvSpPr>
            <p:cNvPr id="5" name="Rectangle 2">
              <a:extLst>
                <a:ext uri="{FF2B5EF4-FFF2-40B4-BE49-F238E27FC236}">
                  <a16:creationId xmlns:a16="http://schemas.microsoft.com/office/drawing/2014/main" id="{DB8E767E-3336-5C48-831B-E2EE8ABA1E2B}"/>
                </a:ext>
              </a:extLst>
            </p:cNvPr>
            <p:cNvSpPr txBox="1">
              <a:spLocks noChangeArrowheads="1"/>
            </p:cNvSpPr>
            <p:nvPr/>
          </p:nvSpPr>
          <p:spPr bwMode="auto">
            <a:xfrm>
              <a:off x="5340113" y="1470268"/>
              <a:ext cx="2833733"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effectLst/>
                  <a:latin typeface="Arial" charset="0"/>
                  <a:ea typeface="ＭＳ Ｐゴシック" charset="0"/>
                  <a:cs typeface="ＭＳ Ｐゴシック" charset="0"/>
                </a:rPr>
                <a:t>Internal</a:t>
              </a:r>
            </a:p>
          </p:txBody>
        </p:sp>
        <p:pic>
          <p:nvPicPr>
            <p:cNvPr id="8" name="Picture 2" descr="Image result for church icon">
              <a:extLst>
                <a:ext uri="{FF2B5EF4-FFF2-40B4-BE49-F238E27FC236}">
                  <a16:creationId xmlns:a16="http://schemas.microsoft.com/office/drawing/2014/main" id="{B89E9D7A-1DF8-734A-94A3-E5AFE106807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18670"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023549C8-4393-564D-A69B-9BEA54FF3CA5}"/>
              </a:ext>
            </a:extLst>
          </p:cNvPr>
          <p:cNvGrpSpPr/>
          <p:nvPr/>
        </p:nvGrpSpPr>
        <p:grpSpPr>
          <a:xfrm>
            <a:off x="1174936" y="1470268"/>
            <a:ext cx="2833733" cy="3712554"/>
            <a:chOff x="912394" y="1470268"/>
            <a:chExt cx="2833733" cy="3712554"/>
          </a:xfrm>
        </p:grpSpPr>
        <p:sp>
          <p:nvSpPr>
            <p:cNvPr id="4" name="Rectangle 2">
              <a:extLst>
                <a:ext uri="{FF2B5EF4-FFF2-40B4-BE49-F238E27FC236}">
                  <a16:creationId xmlns:a16="http://schemas.microsoft.com/office/drawing/2014/main" id="{76159E5E-B782-174E-AF77-502FF78FF3E0}"/>
                </a:ext>
              </a:extLst>
            </p:cNvPr>
            <p:cNvSpPr txBox="1">
              <a:spLocks noChangeArrowheads="1"/>
            </p:cNvSpPr>
            <p:nvPr/>
          </p:nvSpPr>
          <p:spPr bwMode="auto">
            <a:xfrm>
              <a:off x="912394" y="1470268"/>
              <a:ext cx="2833733"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effectLst/>
                  <a:latin typeface="Arial" charset="0"/>
                  <a:ea typeface="ＭＳ Ｐゴシック" charset="0"/>
                  <a:cs typeface="ＭＳ Ｐゴシック" charset="0"/>
                </a:rPr>
                <a:t>External</a:t>
              </a:r>
            </a:p>
          </p:txBody>
        </p:sp>
        <p:pic>
          <p:nvPicPr>
            <p:cNvPr id="9" name="Picture 2" descr="Image result for church icon">
              <a:extLst>
                <a:ext uri="{FF2B5EF4-FFF2-40B4-BE49-F238E27FC236}">
                  <a16:creationId xmlns:a16="http://schemas.microsoft.com/office/drawing/2014/main" id="{4E938A62-2D1B-4E47-967B-EB915CBB815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90951"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Lightning Bolt 1">
            <a:extLst>
              <a:ext uri="{FF2B5EF4-FFF2-40B4-BE49-F238E27FC236}">
                <a16:creationId xmlns:a16="http://schemas.microsoft.com/office/drawing/2014/main" id="{84D74B9D-3A82-B14F-93AC-168B08AB7235}"/>
              </a:ext>
            </a:extLst>
          </p:cNvPr>
          <p:cNvSpPr/>
          <p:nvPr/>
        </p:nvSpPr>
        <p:spPr bwMode="auto">
          <a:xfrm>
            <a:off x="534146" y="1946496"/>
            <a:ext cx="932507" cy="914400"/>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1" name="Lightning Bolt 10">
            <a:extLst>
              <a:ext uri="{FF2B5EF4-FFF2-40B4-BE49-F238E27FC236}">
                <a16:creationId xmlns:a16="http://schemas.microsoft.com/office/drawing/2014/main" id="{D2498DCC-8486-BA4B-89D4-203105C82295}"/>
              </a:ext>
            </a:extLst>
          </p:cNvPr>
          <p:cNvSpPr/>
          <p:nvPr/>
        </p:nvSpPr>
        <p:spPr bwMode="auto">
          <a:xfrm rot="17053972">
            <a:off x="6248297" y="4108942"/>
            <a:ext cx="557577" cy="530248"/>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2" name="Lightning Bolt 11">
            <a:extLst>
              <a:ext uri="{FF2B5EF4-FFF2-40B4-BE49-F238E27FC236}">
                <a16:creationId xmlns:a16="http://schemas.microsoft.com/office/drawing/2014/main" id="{64DBA3F5-7181-AA4F-986B-DADF9A68D6EF}"/>
              </a:ext>
            </a:extLst>
          </p:cNvPr>
          <p:cNvSpPr/>
          <p:nvPr/>
        </p:nvSpPr>
        <p:spPr bwMode="auto">
          <a:xfrm rot="9217220">
            <a:off x="6791552" y="3806296"/>
            <a:ext cx="504693" cy="585810"/>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378583794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par>
                          <p:cTn id="8" fill="hold">
                            <p:stCondLst>
                              <p:cond delay="500"/>
                            </p:stCondLst>
                            <p:childTnLst>
                              <p:par>
                                <p:cTn id="9" presetID="26"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heckerboard(across)">
                                      <p:cBhvr>
                                        <p:cTn id="35" dur="500"/>
                                        <p:tgtEl>
                                          <p:spTgt spid="10"/>
                                        </p:tgtEl>
                                      </p:cBhvr>
                                    </p:animEffect>
                                  </p:childTnLst>
                                </p:cTn>
                              </p:par>
                            </p:childTnLst>
                          </p:cTn>
                        </p:par>
                        <p:par>
                          <p:cTn id="36" fill="hold">
                            <p:stCondLst>
                              <p:cond delay="500"/>
                            </p:stCondLst>
                            <p:childTnLst>
                              <p:par>
                                <p:cTn id="37" presetID="53" presetClass="entr" presetSubtype="16"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par>
                          <p:cTn id="42" fill="hold">
                            <p:stCondLst>
                              <p:cond delay="1000"/>
                            </p:stCondLst>
                            <p:childTnLst>
                              <p:par>
                                <p:cTn id="43" presetID="53" presetClass="entr" presetSubtype="16"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ppt_w</p:attrName>
                                        </p:attrNameLst>
                                      </p:cBhvr>
                                      <p:tavLst>
                                        <p:tav tm="0">
                                          <p:val>
                                            <p:fltVal val="0"/>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additive="base">
                                        <p:cTn id="52" dur="500" fill="hold"/>
                                        <p:tgtEl>
                                          <p:spTgt spid="6"/>
                                        </p:tgtEl>
                                        <p:attrNameLst>
                                          <p:attrName>ppt_x</p:attrName>
                                        </p:attrNameLst>
                                      </p:cBhvr>
                                      <p:tavLst>
                                        <p:tav tm="0">
                                          <p:val>
                                            <p:strVal val="#ppt_x"/>
                                          </p:val>
                                        </p:tav>
                                        <p:tav tm="100000">
                                          <p:val>
                                            <p:strVal val="#ppt_x"/>
                                          </p:val>
                                        </p:tav>
                                      </p:tavLst>
                                    </p:anim>
                                    <p:anim calcmode="lin" valueType="num">
                                      <p:cBhvr additive="base">
                                        <p:cTn id="5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animBg="1"/>
      <p:bldP spid="11"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The believers shared all they had (Acts 4:32-37)</a:t>
            </a:r>
          </a:p>
        </p:txBody>
      </p:sp>
      <p:pic>
        <p:nvPicPr>
          <p:cNvPr id="18434" name="Picture 2" descr="Image result for Acts 4">
            <a:extLst>
              <a:ext uri="{FF2B5EF4-FFF2-40B4-BE49-F238E27FC236}">
                <a16:creationId xmlns:a16="http://schemas.microsoft.com/office/drawing/2014/main" id="{E1FE2FD4-1ACC-B04A-828D-0CD7DA5BEFB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0" y="762000"/>
            <a:ext cx="8128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85998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14691" name="Rectangle 2"/>
          <p:cNvSpPr>
            <a:spLocks noGrp="1" noChangeArrowheads="1"/>
          </p:cNvSpPr>
          <p:nvPr>
            <p:ph type="title"/>
          </p:nvPr>
        </p:nvSpPr>
        <p:spPr>
          <a:xfrm>
            <a:off x="0" y="4509120"/>
            <a:ext cx="5652120" cy="2348880"/>
          </a:xfrm>
          <a:solidFill>
            <a:schemeClr val="bg1"/>
          </a:solidFill>
          <a:effectLst/>
        </p:spPr>
        <p:txBody>
          <a:bodyPr/>
          <a:lstStyle/>
          <a:p>
            <a:pPr algn="l">
              <a:defRPr/>
            </a:pPr>
            <a:r>
              <a:rPr lang="en-US" sz="3600" b="1" dirty="0">
                <a:solidFill>
                  <a:schemeClr val="tx1"/>
                </a:solidFill>
                <a:latin typeface="Arial" charset="0"/>
                <a:ea typeface="ＭＳ Ｐゴシック" charset="0"/>
                <a:cs typeface="ＭＳ Ｐゴシック" charset="0"/>
              </a:rPr>
              <a:t>Joseph Called Barnabas</a:t>
            </a:r>
            <a:br>
              <a:rPr lang="en-US" sz="3600" b="1" dirty="0">
                <a:solidFill>
                  <a:schemeClr val="tx1"/>
                </a:solidFill>
                <a:latin typeface="Arial" charset="0"/>
                <a:ea typeface="ＭＳ Ｐゴシック" charset="0"/>
                <a:cs typeface="ＭＳ Ｐゴシック" charset="0"/>
              </a:rPr>
            </a:br>
            <a:r>
              <a:rPr lang="en-US" sz="3600" b="1" dirty="0">
                <a:solidFill>
                  <a:schemeClr val="tx1"/>
                </a:solidFill>
                <a:latin typeface="Arial" charset="0"/>
                <a:ea typeface="ＭＳ Ｐゴシック" charset="0"/>
                <a:cs typeface="ＭＳ Ｐゴシック" charset="0"/>
              </a:rPr>
              <a:t>Acts 4:36-37</a:t>
            </a:r>
          </a:p>
        </p:txBody>
      </p:sp>
    </p:spTree>
    <p:extLst>
      <p:ext uri="{BB962C8B-B14F-4D97-AF65-F5344CB8AC3E}">
        <p14:creationId xmlns:p14="http://schemas.microsoft.com/office/powerpoint/2010/main" val="42577673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444"/>
            <a:ext cx="9144000" cy="1870812"/>
          </a:xfrm>
          <a:effectLst>
            <a:outerShdw blurRad="63500" dist="35921" dir="2700000" algn="ctr" rotWithShape="0">
              <a:schemeClr val="tx2">
                <a:alpha val="74998"/>
              </a:schemeClr>
            </a:outerShdw>
          </a:effectLst>
        </p:spPr>
        <p:txBody>
          <a:bodyPr/>
          <a:lstStyle/>
          <a:p>
            <a:pPr>
              <a:defRPr/>
            </a:pPr>
            <a:r>
              <a:rPr lang="en-US" sz="3200" b="1" dirty="0">
                <a:effectLst>
                  <a:glow rad="127000">
                    <a:schemeClr val="tx1"/>
                  </a:glow>
                </a:effectLst>
                <a:latin typeface="Arial" charset="0"/>
                <a:ea typeface="ＭＳ Ｐゴシック" charset="0"/>
                <a:cs typeface="ＭＳ Ｐゴシック" charset="0"/>
              </a:rPr>
              <a:t>“But there was a certain man named Ananias who, with his wife, Sapphira, sold some property” (Acts 5:1 </a:t>
            </a:r>
            <a:r>
              <a:rPr lang="en-US" sz="24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4098" name="Picture 2" descr="Image result for ananias acts 5 photo">
            <a:extLst>
              <a:ext uri="{FF2B5EF4-FFF2-40B4-BE49-F238E27FC236}">
                <a16:creationId xmlns:a16="http://schemas.microsoft.com/office/drawing/2014/main" id="{9B9CD288-E56E-B54B-AC1F-DBEA72DBEDC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94256"/>
            <a:ext cx="9144000" cy="494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0061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231295"/>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Choosing the dark path (Acts 5:1-11)</a:t>
            </a:r>
          </a:p>
        </p:txBody>
      </p:sp>
      <p:pic>
        <p:nvPicPr>
          <p:cNvPr id="14338" name="Picture 2" descr="Image result for obey god not man">
            <a:extLst>
              <a:ext uri="{FF2B5EF4-FFF2-40B4-BE49-F238E27FC236}">
                <a16:creationId xmlns:a16="http://schemas.microsoft.com/office/drawing/2014/main" id="{96E10A2C-035B-B541-881B-8E9D7E7DC88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1260764"/>
            <a:ext cx="9144001" cy="55677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B7431652-001E-6549-A696-40EE83F7929C}"/>
              </a:ext>
            </a:extLst>
          </p:cNvPr>
          <p:cNvSpPr txBox="1">
            <a:spLocks noChangeArrowheads="1"/>
          </p:cNvSpPr>
          <p:nvPr/>
        </p:nvSpPr>
        <p:spPr bwMode="auto">
          <a:xfrm>
            <a:off x="55421" y="1842655"/>
            <a:ext cx="7121234" cy="10113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233363" indent="-233363" algn="l" defTabSz="914400">
              <a:buFont typeface="Arial" panose="020B0604020202020204" pitchFamily="34" charset="0"/>
              <a:buChar char="•"/>
              <a:defRPr/>
            </a:pPr>
            <a:r>
              <a:rPr lang="en-US" sz="3600" b="1" kern="0" dirty="0">
                <a:effectLst>
                  <a:glow rad="127000">
                    <a:schemeClr val="tx1"/>
                  </a:glow>
                </a:effectLst>
                <a:latin typeface="Arial" charset="0"/>
                <a:ea typeface="ＭＳ Ｐゴシック" charset="0"/>
                <a:cs typeface="ＭＳ Ｐゴシック" charset="0"/>
              </a:rPr>
              <a:t>“lied to the Holy Spirit” (v. 3)</a:t>
            </a:r>
          </a:p>
        </p:txBody>
      </p:sp>
      <p:sp>
        <p:nvSpPr>
          <p:cNvPr id="5" name="Rectangle 2">
            <a:extLst>
              <a:ext uri="{FF2B5EF4-FFF2-40B4-BE49-F238E27FC236}">
                <a16:creationId xmlns:a16="http://schemas.microsoft.com/office/drawing/2014/main" id="{F2A517E1-B8C6-F34E-9E0F-ADDD4F583430}"/>
              </a:ext>
            </a:extLst>
          </p:cNvPr>
          <p:cNvSpPr txBox="1">
            <a:spLocks noChangeArrowheads="1"/>
          </p:cNvSpPr>
          <p:nvPr/>
        </p:nvSpPr>
        <p:spPr bwMode="auto">
          <a:xfrm>
            <a:off x="55421" y="2881746"/>
            <a:ext cx="7121234" cy="10113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233363" indent="-233363" algn="l" defTabSz="914400">
              <a:buFont typeface="Arial" panose="020B0604020202020204" pitchFamily="34" charset="0"/>
              <a:buChar char="•"/>
              <a:defRPr/>
            </a:pPr>
            <a:r>
              <a:rPr lang="en-US" sz="3600" b="1" kern="0" dirty="0">
                <a:effectLst>
                  <a:glow rad="127000">
                    <a:schemeClr val="tx1"/>
                  </a:glow>
                </a:effectLst>
                <a:latin typeface="Arial" charset="0"/>
                <a:ea typeface="ＭＳ Ｐゴシック" charset="0"/>
                <a:cs typeface="ＭＳ Ｐゴシック" charset="0"/>
              </a:rPr>
              <a:t>“lied </a:t>
            </a:r>
            <a:r>
              <a:rPr lang="en-US" sz="3600" b="1" kern="0">
                <a:effectLst>
                  <a:glow rad="127000">
                    <a:schemeClr val="tx1"/>
                  </a:glow>
                </a:effectLst>
                <a:latin typeface="Arial" charset="0"/>
                <a:ea typeface="ＭＳ Ｐゴシック" charset="0"/>
                <a:cs typeface="ＭＳ Ｐゴシック" charset="0"/>
              </a:rPr>
              <a:t>to God</a:t>
            </a:r>
            <a:r>
              <a:rPr lang="en-US" sz="3600" b="1" kern="0" dirty="0">
                <a:effectLst>
                  <a:glow rad="127000">
                    <a:schemeClr val="tx1"/>
                  </a:glow>
                </a:effectLst>
                <a:latin typeface="Arial" charset="0"/>
                <a:ea typeface="ＭＳ Ｐゴシック" charset="0"/>
                <a:cs typeface="ＭＳ Ｐゴシック" charset="0"/>
              </a:rPr>
              <a:t>” (v. 4)</a:t>
            </a:r>
          </a:p>
        </p:txBody>
      </p:sp>
    </p:spTree>
    <p:extLst>
      <p:ext uri="{BB962C8B-B14F-4D97-AF65-F5344CB8AC3E}">
        <p14:creationId xmlns:p14="http://schemas.microsoft.com/office/powerpoint/2010/main" val="13219453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0712" y="0"/>
            <a:ext cx="5143500" cy="6858000"/>
          </a:xfrm>
          <a:prstGeom prst="rect">
            <a:avLst/>
          </a:prstGeom>
        </p:spPr>
      </p:pic>
      <p:sp>
        <p:nvSpPr>
          <p:cNvPr id="312322" name="Rectangle 2"/>
          <p:cNvSpPr>
            <a:spLocks noGrp="1" noChangeArrowheads="1"/>
          </p:cNvSpPr>
          <p:nvPr>
            <p:ph type="ctrTitle"/>
          </p:nvPr>
        </p:nvSpPr>
        <p:spPr>
          <a:xfrm>
            <a:off x="2" y="2"/>
            <a:ext cx="9144688" cy="764704"/>
          </a:xfrm>
          <a:noFill/>
          <a:effectLst/>
        </p:spPr>
        <p:txBody>
          <a:bodyPr/>
          <a:lstStyle/>
          <a:p>
            <a:pPr algn="ctr" eaLnBrk="1" hangingPunct="1">
              <a:defRPr/>
            </a:pPr>
            <a:r>
              <a:rPr lang="en-US" sz="3600" b="1" dirty="0">
                <a:ea typeface="ＭＳ Ｐゴシック" charset="0"/>
              </a:rPr>
              <a:t>Ananias &amp; Sapphira</a:t>
            </a:r>
          </a:p>
        </p:txBody>
      </p:sp>
      <p:sp>
        <p:nvSpPr>
          <p:cNvPr id="312325" name="Rectangle 5"/>
          <p:cNvSpPr>
            <a:spLocks noChangeArrowheads="1"/>
          </p:cNvSpPr>
          <p:nvPr/>
        </p:nvSpPr>
        <p:spPr bwMode="auto">
          <a:xfrm>
            <a:off x="5076056" y="6161856"/>
            <a:ext cx="4104456" cy="723528"/>
          </a:xfrm>
          <a:prstGeom prst="rect">
            <a:avLst/>
          </a:prstGeom>
          <a:solidFill>
            <a:srgbClr val="000000"/>
          </a:solid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Acts 5 </a:t>
            </a: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9529" y="764704"/>
            <a:ext cx="4847281" cy="5067300"/>
          </a:xfrm>
          <a:prstGeom prst="rect">
            <a:avLst/>
          </a:prstGeom>
        </p:spPr>
      </p:pic>
    </p:spTree>
    <p:extLst>
      <p:ext uri="{BB962C8B-B14F-4D97-AF65-F5344CB8AC3E}">
        <p14:creationId xmlns:p14="http://schemas.microsoft.com/office/powerpoint/2010/main" val="16870388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444"/>
            <a:ext cx="9144000" cy="1596160"/>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Grace, yes, but there is still divine discipline</a:t>
            </a:r>
            <a:r>
              <a:rPr lang="is-I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909778" y="1887946"/>
            <a:ext cx="6931893" cy="4739480"/>
          </a:xfrm>
          <a:prstGeom prst="rect">
            <a:avLst/>
          </a:prstGeom>
        </p:spPr>
      </p:pic>
    </p:spTree>
    <p:extLst>
      <p:ext uri="{BB962C8B-B14F-4D97-AF65-F5344CB8AC3E}">
        <p14:creationId xmlns:p14="http://schemas.microsoft.com/office/powerpoint/2010/main" val="37132271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8"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algn="ctr" defTabSz="914353"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058" y="1241276"/>
            <a:ext cx="9144000" cy="194527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"And a great </a:t>
            </a:r>
            <a:r>
              <a:rPr lang="en-US" sz="4800" b="1" dirty="0">
                <a:solidFill>
                  <a:srgbClr val="FFFF00"/>
                </a:solidFill>
                <a:effectLst>
                  <a:glow rad="127000">
                    <a:schemeClr val="tx1"/>
                  </a:glow>
                </a:effectLst>
                <a:latin typeface="Arial" charset="0"/>
                <a:ea typeface="ＭＳ Ｐゴシック" charset="0"/>
                <a:cs typeface="ＭＳ Ｐゴシック" charset="0"/>
              </a:rPr>
              <a:t>fear</a:t>
            </a:r>
            <a:r>
              <a:rPr lang="en-US" sz="4800" b="1" dirty="0">
                <a:effectLst>
                  <a:glow rad="127000">
                    <a:schemeClr val="tx1"/>
                  </a:glow>
                </a:effectLst>
                <a:latin typeface="Arial" charset="0"/>
                <a:ea typeface="ＭＳ Ｐゴシック" charset="0"/>
                <a:cs typeface="ＭＳ Ｐゴシック" charset="0"/>
              </a:rPr>
              <a:t> seized all who heard…" (5:5)</a:t>
            </a:r>
          </a:p>
        </p:txBody>
      </p:sp>
      <p:sp>
        <p:nvSpPr>
          <p:cNvPr id="5" name="Rectangle 2">
            <a:extLst>
              <a:ext uri="{FF2B5EF4-FFF2-40B4-BE49-F238E27FC236}">
                <a16:creationId xmlns:a16="http://schemas.microsoft.com/office/drawing/2014/main" id="{354C8A1C-B9A7-744C-9DC8-256771B23C2A}"/>
              </a:ext>
            </a:extLst>
          </p:cNvPr>
          <p:cNvSpPr txBox="1">
            <a:spLocks noChangeArrowheads="1"/>
          </p:cNvSpPr>
          <p:nvPr/>
        </p:nvSpPr>
        <p:spPr bwMode="auto">
          <a:xfrm>
            <a:off x="9795" y="3748948"/>
            <a:ext cx="9144000" cy="194527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dirty="0">
                <a:effectLst>
                  <a:glow rad="127000">
                    <a:schemeClr val="tx1"/>
                  </a:glow>
                </a:effectLst>
                <a:latin typeface="Arial" charset="0"/>
                <a:ea typeface="ＭＳ Ｐゴシック" charset="0"/>
                <a:cs typeface="ＭＳ Ｐゴシック" charset="0"/>
              </a:rPr>
              <a:t>"</a:t>
            </a:r>
            <a:r>
              <a:rPr lang="en-US" sz="4800" b="1" kern="0" dirty="0">
                <a:effectLst>
                  <a:glow rad="127000">
                    <a:schemeClr val="tx1"/>
                  </a:glow>
                </a:effectLst>
                <a:latin typeface="Arial" charset="0"/>
                <a:ea typeface="ＭＳ Ｐゴシック" charset="0"/>
                <a:cs typeface="ＭＳ Ｐゴシック" charset="0"/>
              </a:rPr>
              <a:t>Great </a:t>
            </a:r>
            <a:r>
              <a:rPr lang="en-US" sz="4800" b="1" kern="0" dirty="0">
                <a:solidFill>
                  <a:srgbClr val="FFFF00"/>
                </a:solidFill>
                <a:effectLst>
                  <a:glow rad="127000">
                    <a:schemeClr val="tx1"/>
                  </a:glow>
                </a:effectLst>
                <a:latin typeface="Arial" charset="0"/>
                <a:ea typeface="ＭＳ Ｐゴシック" charset="0"/>
                <a:cs typeface="ＭＳ Ｐゴシック" charset="0"/>
              </a:rPr>
              <a:t>fear</a:t>
            </a:r>
            <a:r>
              <a:rPr lang="en-US" sz="4800" b="1" kern="0" dirty="0">
                <a:effectLst>
                  <a:glow rad="127000">
                    <a:schemeClr val="tx1"/>
                  </a:glow>
                </a:effectLst>
                <a:latin typeface="Arial" charset="0"/>
                <a:ea typeface="ＭＳ Ｐゴシック" charset="0"/>
                <a:cs typeface="ＭＳ Ｐゴシック" charset="0"/>
              </a:rPr>
              <a:t> seized the whole church…" (5:11)</a:t>
            </a:r>
          </a:p>
        </p:txBody>
      </p:sp>
    </p:spTree>
    <p:extLst>
      <p:ext uri="{BB962C8B-B14F-4D97-AF65-F5344CB8AC3E}">
        <p14:creationId xmlns:p14="http://schemas.microsoft.com/office/powerpoint/2010/main" val="80001522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5464324"/>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Let resistance by believers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lead you to fear God.</a:t>
            </a:r>
          </a:p>
        </p:txBody>
      </p:sp>
    </p:spTree>
    <p:extLst>
      <p:ext uri="{BB962C8B-B14F-4D97-AF65-F5344CB8AC3E}">
        <p14:creationId xmlns:p14="http://schemas.microsoft.com/office/powerpoint/2010/main" val="283895556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empty tomb">
            <a:extLst>
              <a:ext uri="{FF2B5EF4-FFF2-40B4-BE49-F238E27FC236}">
                <a16:creationId xmlns:a16="http://schemas.microsoft.com/office/drawing/2014/main" id="{D86C0418-3FCB-8640-B477-79291D55369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Empty Tomb</a:t>
            </a:r>
          </a:p>
        </p:txBody>
      </p:sp>
    </p:spTree>
    <p:extLst>
      <p:ext uri="{BB962C8B-B14F-4D97-AF65-F5344CB8AC3E}">
        <p14:creationId xmlns:p14="http://schemas.microsoft.com/office/powerpoint/2010/main" val="23498400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ravi zacharias">
            <a:extLst>
              <a:ext uri="{FF2B5EF4-FFF2-40B4-BE49-F238E27FC236}">
                <a16:creationId xmlns:a16="http://schemas.microsoft.com/office/drawing/2014/main" id="{4A64E8C0-6AE0-6D42-9CBF-1AAF2CC53AD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61975"/>
            <a:ext cx="9144000" cy="57324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017818"/>
            <a:ext cx="4668982" cy="1496290"/>
          </a:xfrm>
          <a:noFill/>
          <a:ln>
            <a:noFill/>
          </a:ln>
          <a:effectLst/>
        </p:spPr>
        <p:txBody>
          <a:bodyPr vert="horz" wrap="square" lIns="91435" tIns="45718" rIns="91435" bIns="45718" numCol="1" anchor="ctr" anchorCtr="0" compatLnSpc="1">
            <a:prstTxWarp prst="textNoShape">
              <a:avLst/>
            </a:prstTxWarp>
          </a:bodyPr>
          <a:lstStyle/>
          <a:p>
            <a:r>
              <a:rPr lang="en-US" b="1" dirty="0">
                <a:solidFill>
                  <a:srgbClr val="000000"/>
                </a:solidFill>
                <a:latin typeface="Arial" charset="0"/>
                <a:ea typeface="ＭＳ Ｐゴシック" charset="0"/>
              </a:rPr>
              <a:t>Ravi Zacharias</a:t>
            </a:r>
            <a:br>
              <a:rPr lang="en-US" b="1" dirty="0">
                <a:solidFill>
                  <a:srgbClr val="000000"/>
                </a:solidFill>
                <a:latin typeface="Arial" charset="0"/>
                <a:ea typeface="ＭＳ Ｐゴシック" charset="0"/>
              </a:rPr>
            </a:br>
            <a:r>
              <a:rPr lang="en-US" b="1" dirty="0">
                <a:solidFill>
                  <a:srgbClr val="000000"/>
                </a:solidFill>
                <a:latin typeface="Arial" charset="0"/>
                <a:ea typeface="ＭＳ Ｐゴシック" charset="0"/>
              </a:rPr>
              <a:t>1946-2020</a:t>
            </a:r>
          </a:p>
        </p:txBody>
      </p:sp>
    </p:spTree>
    <p:extLst>
      <p:ext uri="{BB962C8B-B14F-4D97-AF65-F5344CB8AC3E}">
        <p14:creationId xmlns:p14="http://schemas.microsoft.com/office/powerpoint/2010/main" val="168950347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Going into missions…</a:t>
            </a:r>
          </a:p>
        </p:txBody>
      </p:sp>
      <p:pic>
        <p:nvPicPr>
          <p:cNvPr id="3076" name="Picture 4">
            <a:extLst>
              <a:ext uri="{FF2B5EF4-FFF2-40B4-BE49-F238E27FC236}">
                <a16:creationId xmlns:a16="http://schemas.microsoft.com/office/drawing/2014/main" id="{22B49B10-7C0B-3045-AF5B-253595E9525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64000" y="2497863"/>
            <a:ext cx="5080000" cy="466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61971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How should you respond to the challenges that your faith in Christ brings?</a:t>
            </a:r>
          </a:p>
        </p:txBody>
      </p:sp>
      <p:pic>
        <p:nvPicPr>
          <p:cNvPr id="5" name="Picture 2" descr="Image result for church icon">
            <a:extLst>
              <a:ext uri="{FF2B5EF4-FFF2-40B4-BE49-F238E27FC236}">
                <a16:creationId xmlns:a16="http://schemas.microsoft.com/office/drawing/2014/main" id="{58DB7D07-FDF7-E842-ABD2-8B99F4BB685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33690" y="3301199"/>
            <a:ext cx="2676619" cy="2676619"/>
          </a:xfrm>
          <a:prstGeom prst="rect">
            <a:avLst/>
          </a:prstGeom>
          <a:noFill/>
          <a:extLst>
            <a:ext uri="{909E8E84-426E-40DD-AFC4-6F175D3DCCD1}">
              <a14:hiddenFill xmlns:a14="http://schemas.microsoft.com/office/drawing/2010/main">
                <a:solidFill>
                  <a:srgbClr val="FFFFFF"/>
                </a:solidFill>
              </a14:hiddenFill>
            </a:ext>
          </a:extLst>
        </p:spPr>
      </p:pic>
      <p:sp>
        <p:nvSpPr>
          <p:cNvPr id="6" name="Lightning Bolt 5">
            <a:extLst>
              <a:ext uri="{FF2B5EF4-FFF2-40B4-BE49-F238E27FC236}">
                <a16:creationId xmlns:a16="http://schemas.microsoft.com/office/drawing/2014/main" id="{B815DBE5-C459-8E49-881F-1822DACF4A6B}"/>
              </a:ext>
            </a:extLst>
          </p:cNvPr>
          <p:cNvSpPr/>
          <p:nvPr/>
        </p:nvSpPr>
        <p:spPr bwMode="auto">
          <a:xfrm>
            <a:off x="2377958" y="2843999"/>
            <a:ext cx="932507" cy="914400"/>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 name="Lightning Bolt 6">
            <a:extLst>
              <a:ext uri="{FF2B5EF4-FFF2-40B4-BE49-F238E27FC236}">
                <a16:creationId xmlns:a16="http://schemas.microsoft.com/office/drawing/2014/main" id="{5AB4F0CC-6965-A347-8D33-714CC3402D14}"/>
              </a:ext>
            </a:extLst>
          </p:cNvPr>
          <p:cNvSpPr/>
          <p:nvPr/>
        </p:nvSpPr>
        <p:spPr bwMode="auto">
          <a:xfrm rot="17053972">
            <a:off x="4063317" y="4903938"/>
            <a:ext cx="557577" cy="530248"/>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Lightning Bolt 7">
            <a:extLst>
              <a:ext uri="{FF2B5EF4-FFF2-40B4-BE49-F238E27FC236}">
                <a16:creationId xmlns:a16="http://schemas.microsoft.com/office/drawing/2014/main" id="{5186F3EA-F73D-AF45-9E8D-EAF8B2257D65}"/>
              </a:ext>
            </a:extLst>
          </p:cNvPr>
          <p:cNvSpPr/>
          <p:nvPr/>
        </p:nvSpPr>
        <p:spPr bwMode="auto">
          <a:xfrm rot="9217220">
            <a:off x="4606572" y="4601292"/>
            <a:ext cx="504693" cy="585810"/>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138544098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par>
                          <p:cTn id="27" fill="hold">
                            <p:stCondLst>
                              <p:cond delay="2500"/>
                            </p:stCondLst>
                            <p:childTnLst>
                              <p:par>
                                <p:cTn id="28" presetID="53" presetClass="entr" presetSubtype="16"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900098"/>
                                        </p:tgtEl>
                                        <p:attrNameLst>
                                          <p:attrName>style.visibility</p:attrName>
                                        </p:attrNameLst>
                                      </p:cBhvr>
                                      <p:to>
                                        <p:strVal val="visible"/>
                                      </p:to>
                                    </p:set>
                                    <p:anim calcmode="lin" valueType="num">
                                      <p:cBhvr additive="base">
                                        <p:cTn id="37" dur="500"/>
                                        <p:tgtEl>
                                          <p:spTgt spid="900098"/>
                                        </p:tgtEl>
                                        <p:attrNameLst>
                                          <p:attrName>ppt_y</p:attrName>
                                        </p:attrNameLst>
                                      </p:cBhvr>
                                      <p:tavLst>
                                        <p:tav tm="0">
                                          <p:val>
                                            <p:strVal val="#ppt_y+#ppt_h*1.125000"/>
                                          </p:val>
                                        </p:tav>
                                        <p:tav tm="100000">
                                          <p:val>
                                            <p:strVal val="#ppt_y"/>
                                          </p:val>
                                        </p:tav>
                                      </p:tavLst>
                                    </p:anim>
                                    <p:animEffect transition="in" filter="wipe(up)">
                                      <p:cBhvr>
                                        <p:cTn id="38"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6" grpId="0" animBg="1"/>
      <p:bldP spid="7"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obey god not man">
            <a:extLst>
              <a:ext uri="{FF2B5EF4-FFF2-40B4-BE49-F238E27FC236}">
                <a16:creationId xmlns:a16="http://schemas.microsoft.com/office/drawing/2014/main" id="{4196DDB7-E475-6E47-A4A1-5158870CA4D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3639380"/>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dirty="0">
                <a:effectLst>
                  <a:glow rad="127000">
                    <a:schemeClr val="tx1"/>
                  </a:glow>
                </a:effectLst>
                <a:latin typeface="Arial" charset="0"/>
                <a:ea typeface="ＭＳ Ｐゴシック" charset="0"/>
                <a:cs typeface="ＭＳ Ｐゴシック" charset="0"/>
              </a:rPr>
              <a:t>Obey God—Not Men</a:t>
            </a:r>
          </a:p>
        </p:txBody>
      </p:sp>
    </p:spTree>
    <p:extLst>
      <p:ext uri="{BB962C8B-B14F-4D97-AF65-F5344CB8AC3E}">
        <p14:creationId xmlns:p14="http://schemas.microsoft.com/office/powerpoint/2010/main" val="29715526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 y="29853"/>
            <a:ext cx="9143999" cy="730638"/>
          </a:xfrm>
          <a:effectLst/>
        </p:spPr>
        <p:txBody>
          <a:bodyPr/>
          <a:lstStyle/>
          <a:p>
            <a:pPr>
              <a:defRPr/>
            </a:pPr>
            <a:r>
              <a:rPr lang="en-US" sz="3600" b="1" dirty="0">
                <a:effectLst/>
                <a:latin typeface="Arial" charset="0"/>
                <a:ea typeface="ＭＳ Ｐゴシック" charset="0"/>
                <a:cs typeface="ＭＳ Ｐゴシック" charset="0"/>
              </a:rPr>
              <a:t>Opposition &amp; Response</a:t>
            </a:r>
          </a:p>
        </p:txBody>
      </p:sp>
      <p:sp>
        <p:nvSpPr>
          <p:cNvPr id="6" name="Rectangle 2">
            <a:extLst>
              <a:ext uri="{FF2B5EF4-FFF2-40B4-BE49-F238E27FC236}">
                <a16:creationId xmlns:a16="http://schemas.microsoft.com/office/drawing/2014/main" id="{988545BF-8769-FC45-8825-CF13EF0F6785}"/>
              </a:ext>
            </a:extLst>
          </p:cNvPr>
          <p:cNvSpPr txBox="1">
            <a:spLocks noChangeArrowheads="1"/>
          </p:cNvSpPr>
          <p:nvPr/>
        </p:nvSpPr>
        <p:spPr bwMode="auto">
          <a:xfrm>
            <a:off x="4427719" y="5479066"/>
            <a:ext cx="4716281"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Fear God</a:t>
            </a:r>
          </a:p>
        </p:txBody>
      </p:sp>
      <p:sp>
        <p:nvSpPr>
          <p:cNvPr id="7" name="Rectangle 2">
            <a:extLst>
              <a:ext uri="{FF2B5EF4-FFF2-40B4-BE49-F238E27FC236}">
                <a16:creationId xmlns:a16="http://schemas.microsoft.com/office/drawing/2014/main" id="{B750C6FE-9D4B-5F45-92A6-F791EC263204}"/>
              </a:ext>
            </a:extLst>
          </p:cNvPr>
          <p:cNvSpPr txBox="1">
            <a:spLocks noChangeArrowheads="1"/>
          </p:cNvSpPr>
          <p:nvPr/>
        </p:nvSpPr>
        <p:spPr bwMode="auto">
          <a:xfrm>
            <a:off x="262542" y="5479066"/>
            <a:ext cx="4716281"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Obey God</a:t>
            </a:r>
          </a:p>
        </p:txBody>
      </p:sp>
      <p:grpSp>
        <p:nvGrpSpPr>
          <p:cNvPr id="10" name="Group 9">
            <a:extLst>
              <a:ext uri="{FF2B5EF4-FFF2-40B4-BE49-F238E27FC236}">
                <a16:creationId xmlns:a16="http://schemas.microsoft.com/office/drawing/2014/main" id="{F933D215-3D92-0E4A-8EE0-F8D2925814FE}"/>
              </a:ext>
            </a:extLst>
          </p:cNvPr>
          <p:cNvGrpSpPr/>
          <p:nvPr/>
        </p:nvGrpSpPr>
        <p:grpSpPr>
          <a:xfrm>
            <a:off x="5340113" y="1470268"/>
            <a:ext cx="2833733" cy="3712554"/>
            <a:chOff x="5340113" y="1470268"/>
            <a:chExt cx="2833733" cy="3712554"/>
          </a:xfrm>
        </p:grpSpPr>
        <p:sp>
          <p:nvSpPr>
            <p:cNvPr id="5" name="Rectangle 2">
              <a:extLst>
                <a:ext uri="{FF2B5EF4-FFF2-40B4-BE49-F238E27FC236}">
                  <a16:creationId xmlns:a16="http://schemas.microsoft.com/office/drawing/2014/main" id="{DB8E767E-3336-5C48-831B-E2EE8ABA1E2B}"/>
                </a:ext>
              </a:extLst>
            </p:cNvPr>
            <p:cNvSpPr txBox="1">
              <a:spLocks noChangeArrowheads="1"/>
            </p:cNvSpPr>
            <p:nvPr/>
          </p:nvSpPr>
          <p:spPr bwMode="auto">
            <a:xfrm>
              <a:off x="5340113" y="1470268"/>
              <a:ext cx="2833733"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Internal</a:t>
              </a:r>
            </a:p>
          </p:txBody>
        </p:sp>
        <p:pic>
          <p:nvPicPr>
            <p:cNvPr id="8" name="Picture 2" descr="Image result for church icon">
              <a:extLst>
                <a:ext uri="{FF2B5EF4-FFF2-40B4-BE49-F238E27FC236}">
                  <a16:creationId xmlns:a16="http://schemas.microsoft.com/office/drawing/2014/main" id="{B89E9D7A-1DF8-734A-94A3-E5AFE106807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18670"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023549C8-4393-564D-A69B-9BEA54FF3CA5}"/>
              </a:ext>
            </a:extLst>
          </p:cNvPr>
          <p:cNvGrpSpPr/>
          <p:nvPr/>
        </p:nvGrpSpPr>
        <p:grpSpPr>
          <a:xfrm>
            <a:off x="1174936" y="1470268"/>
            <a:ext cx="2833733" cy="3712554"/>
            <a:chOff x="912394" y="1470268"/>
            <a:chExt cx="2833733" cy="3712554"/>
          </a:xfrm>
        </p:grpSpPr>
        <p:sp>
          <p:nvSpPr>
            <p:cNvPr id="4" name="Rectangle 2">
              <a:extLst>
                <a:ext uri="{FF2B5EF4-FFF2-40B4-BE49-F238E27FC236}">
                  <a16:creationId xmlns:a16="http://schemas.microsoft.com/office/drawing/2014/main" id="{76159E5E-B782-174E-AF77-502FF78FF3E0}"/>
                </a:ext>
              </a:extLst>
            </p:cNvPr>
            <p:cNvSpPr txBox="1">
              <a:spLocks noChangeArrowheads="1"/>
            </p:cNvSpPr>
            <p:nvPr/>
          </p:nvSpPr>
          <p:spPr bwMode="auto">
            <a:xfrm>
              <a:off x="912394" y="1470268"/>
              <a:ext cx="2833733"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External</a:t>
              </a:r>
            </a:p>
          </p:txBody>
        </p:sp>
        <p:pic>
          <p:nvPicPr>
            <p:cNvPr id="9" name="Picture 2" descr="Image result for church icon">
              <a:extLst>
                <a:ext uri="{FF2B5EF4-FFF2-40B4-BE49-F238E27FC236}">
                  <a16:creationId xmlns:a16="http://schemas.microsoft.com/office/drawing/2014/main" id="{4E938A62-2D1B-4E47-967B-EB915CBB815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90951"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Lightning Bolt 1">
            <a:extLst>
              <a:ext uri="{FF2B5EF4-FFF2-40B4-BE49-F238E27FC236}">
                <a16:creationId xmlns:a16="http://schemas.microsoft.com/office/drawing/2014/main" id="{84D74B9D-3A82-B14F-93AC-168B08AB7235}"/>
              </a:ext>
            </a:extLst>
          </p:cNvPr>
          <p:cNvSpPr/>
          <p:nvPr/>
        </p:nvSpPr>
        <p:spPr bwMode="auto">
          <a:xfrm>
            <a:off x="534146" y="1946496"/>
            <a:ext cx="932507" cy="914400"/>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1" name="Lightning Bolt 10">
            <a:extLst>
              <a:ext uri="{FF2B5EF4-FFF2-40B4-BE49-F238E27FC236}">
                <a16:creationId xmlns:a16="http://schemas.microsoft.com/office/drawing/2014/main" id="{D2498DCC-8486-BA4B-89D4-203105C82295}"/>
              </a:ext>
            </a:extLst>
          </p:cNvPr>
          <p:cNvSpPr/>
          <p:nvPr/>
        </p:nvSpPr>
        <p:spPr bwMode="auto">
          <a:xfrm rot="17053972">
            <a:off x="6248297" y="4108942"/>
            <a:ext cx="557577" cy="530248"/>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2" name="Lightning Bolt 11">
            <a:extLst>
              <a:ext uri="{FF2B5EF4-FFF2-40B4-BE49-F238E27FC236}">
                <a16:creationId xmlns:a16="http://schemas.microsoft.com/office/drawing/2014/main" id="{64DBA3F5-7181-AA4F-986B-DADF9A68D6EF}"/>
              </a:ext>
            </a:extLst>
          </p:cNvPr>
          <p:cNvSpPr/>
          <p:nvPr/>
        </p:nvSpPr>
        <p:spPr bwMode="auto">
          <a:xfrm rot="9217220">
            <a:off x="6791552" y="3806296"/>
            <a:ext cx="504693" cy="585810"/>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83091247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par>
                          <p:cTn id="8" fill="hold">
                            <p:stCondLst>
                              <p:cond delay="500"/>
                            </p:stCondLst>
                            <p:childTnLst>
                              <p:par>
                                <p:cTn id="9" presetID="26"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heckerboard(across)">
                                      <p:cBhvr>
                                        <p:cTn id="35" dur="500"/>
                                        <p:tgtEl>
                                          <p:spTgt spid="10"/>
                                        </p:tgtEl>
                                      </p:cBhvr>
                                    </p:animEffect>
                                  </p:childTnLst>
                                </p:cTn>
                              </p:par>
                            </p:childTnLst>
                          </p:cTn>
                        </p:par>
                        <p:par>
                          <p:cTn id="36" fill="hold">
                            <p:stCondLst>
                              <p:cond delay="500"/>
                            </p:stCondLst>
                            <p:childTnLst>
                              <p:par>
                                <p:cTn id="37" presetID="53" presetClass="entr" presetSubtype="16"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par>
                          <p:cTn id="42" fill="hold">
                            <p:stCondLst>
                              <p:cond delay="1000"/>
                            </p:stCondLst>
                            <p:childTnLst>
                              <p:par>
                                <p:cTn id="43" presetID="53" presetClass="entr" presetSubtype="16"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ppt_w</p:attrName>
                                        </p:attrNameLst>
                                      </p:cBhvr>
                                      <p:tavLst>
                                        <p:tav tm="0">
                                          <p:val>
                                            <p:fltVal val="0"/>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additive="base">
                                        <p:cTn id="52" dur="500" fill="hold"/>
                                        <p:tgtEl>
                                          <p:spTgt spid="6"/>
                                        </p:tgtEl>
                                        <p:attrNameLst>
                                          <p:attrName>ppt_x</p:attrName>
                                        </p:attrNameLst>
                                      </p:cBhvr>
                                      <p:tavLst>
                                        <p:tav tm="0">
                                          <p:val>
                                            <p:strVal val="#ppt_x"/>
                                          </p:val>
                                        </p:tav>
                                        <p:tav tm="100000">
                                          <p:val>
                                            <p:strVal val="#ppt_x"/>
                                          </p:val>
                                        </p:tav>
                                      </p:tavLst>
                                    </p:anim>
                                    <p:anim calcmode="lin" valueType="num">
                                      <p:cBhvr additive="base">
                                        <p:cTn id="5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animBg="1"/>
      <p:bldP spid="11" grpId="0" animBg="1"/>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obey god not man">
            <a:extLst>
              <a:ext uri="{FF2B5EF4-FFF2-40B4-BE49-F238E27FC236}">
                <a16:creationId xmlns:a16="http://schemas.microsoft.com/office/drawing/2014/main" id="{46E5DFED-3EA9-2149-AA12-9DA80CF4820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45" y="0"/>
            <a:ext cx="9151645"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7645" y="70919"/>
            <a:ext cx="5035135" cy="4615381"/>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Say aloud, “I will ultimately account to Jesus himself for my life—not to people.” </a:t>
            </a:r>
          </a:p>
        </p:txBody>
      </p:sp>
    </p:spTree>
    <p:extLst>
      <p:ext uri="{BB962C8B-B14F-4D97-AF65-F5344CB8AC3E}">
        <p14:creationId xmlns:p14="http://schemas.microsoft.com/office/powerpoint/2010/main" val="11230462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2" descr="Family 199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533400"/>
            <a:ext cx="7224713" cy="906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3827" name="Rectangle 3"/>
          <p:cNvSpPr>
            <a:spLocks noGrp="1" noChangeArrowheads="1"/>
          </p:cNvSpPr>
          <p:nvPr>
            <p:ph type="title"/>
          </p:nvPr>
        </p:nvSpPr>
        <p:spPr>
          <a:xfrm>
            <a:off x="76200" y="-76200"/>
            <a:ext cx="6705600" cy="1295400"/>
          </a:xfrm>
        </p:spPr>
        <p:txBody>
          <a:bodyPr/>
          <a:lstStyle/>
          <a:p>
            <a:pPr eaLnBrk="1" hangingPunct="1">
              <a:defRPr/>
            </a:pPr>
            <a:r>
              <a:rPr lang="en-US" sz="2800" b="1" dirty="0">
                <a:latin typeface="Arial" charset="0"/>
                <a:ea typeface="ＭＳ Ｐゴシック" charset="0"/>
                <a:cs typeface="ＭＳ Ｐゴシック" charset="0"/>
              </a:rPr>
              <a:t>20 Feb 1991: Move to Singapore</a:t>
            </a:r>
          </a:p>
        </p:txBody>
      </p:sp>
      <p:sp>
        <p:nvSpPr>
          <p:cNvPr id="333828" name="Rectangle 4"/>
          <p:cNvSpPr>
            <a:spLocks noChangeArrowheads="1"/>
          </p:cNvSpPr>
          <p:nvPr/>
        </p:nvSpPr>
        <p:spPr bwMode="auto">
          <a:xfrm>
            <a:off x="6096000" y="1295400"/>
            <a:ext cx="3048000" cy="55626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4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Rick, 33</a:t>
            </a:r>
          </a:p>
          <a:p>
            <a:pPr marL="342900" marR="0" lvl="0" indent="-342900"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4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Susan, 30 something</a:t>
            </a:r>
          </a:p>
          <a:p>
            <a:pPr marL="342900" marR="0" lvl="0" indent="-342900"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4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Kurt, 4</a:t>
            </a:r>
          </a:p>
          <a:p>
            <a:pPr marL="342900" marR="0" lvl="0" indent="-342900"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4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Stephen, 1</a:t>
            </a:r>
          </a:p>
        </p:txBody>
      </p:sp>
    </p:spTree>
    <p:extLst>
      <p:ext uri="{BB962C8B-B14F-4D97-AF65-F5344CB8AC3E}">
        <p14:creationId xmlns:p14="http://schemas.microsoft.com/office/powerpoint/2010/main" val="744505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7645" y="70919"/>
            <a:ext cx="3971081" cy="5249226"/>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We planned to stay until age 70 teaching Bible and theology…</a:t>
            </a:r>
          </a:p>
        </p:txBody>
      </p:sp>
      <p:pic>
        <p:nvPicPr>
          <p:cNvPr id="3" name="Picture 2">
            <a:extLst>
              <a:ext uri="{FF2B5EF4-FFF2-40B4-BE49-F238E27FC236}">
                <a16:creationId xmlns:a16="http://schemas.microsoft.com/office/drawing/2014/main" id="{E9A40514-681F-7242-8C18-9AAA53763F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3121476" y="857250"/>
            <a:ext cx="6858000" cy="5143500"/>
          </a:xfrm>
          <a:prstGeom prst="rect">
            <a:avLst/>
          </a:prstGeom>
        </p:spPr>
      </p:pic>
    </p:spTree>
    <p:extLst>
      <p:ext uri="{BB962C8B-B14F-4D97-AF65-F5344CB8AC3E}">
        <p14:creationId xmlns:p14="http://schemas.microsoft.com/office/powerpoint/2010/main" val="3007768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Jordan Evangelical Theological Seminary (JETS)</a:t>
            </a:r>
          </a:p>
        </p:txBody>
      </p:sp>
      <p:pic>
        <p:nvPicPr>
          <p:cNvPr id="3" name="Picture 2">
            <a:extLst>
              <a:ext uri="{FF2B5EF4-FFF2-40B4-BE49-F238E27FC236}">
                <a16:creationId xmlns:a16="http://schemas.microsoft.com/office/drawing/2014/main" id="{0BD813BA-D6EC-D74A-AC5E-07A6635B98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562"/>
            <a:ext cx="9144000" cy="6818875"/>
          </a:xfrm>
          <a:prstGeom prst="rect">
            <a:avLst/>
          </a:prstGeom>
        </p:spPr>
      </p:pic>
    </p:spTree>
    <p:extLst>
      <p:ext uri="{BB962C8B-B14F-4D97-AF65-F5344CB8AC3E}">
        <p14:creationId xmlns:p14="http://schemas.microsoft.com/office/powerpoint/2010/main" val="1369272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Jordan Evangelical Theological Seminary (JETS)</a:t>
            </a:r>
          </a:p>
        </p:txBody>
      </p:sp>
      <p:pic>
        <p:nvPicPr>
          <p:cNvPr id="3" name="Picture 2">
            <a:extLst>
              <a:ext uri="{FF2B5EF4-FFF2-40B4-BE49-F238E27FC236}">
                <a16:creationId xmlns:a16="http://schemas.microsoft.com/office/drawing/2014/main" id="{2889E95A-C95E-1E44-8DBF-851DCDD54A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54727"/>
            <a:ext cx="9144000" cy="4754880"/>
          </a:xfrm>
          <a:prstGeom prst="rect">
            <a:avLst/>
          </a:prstGeom>
        </p:spPr>
      </p:pic>
    </p:spTree>
    <p:extLst>
      <p:ext uri="{BB962C8B-B14F-4D97-AF65-F5344CB8AC3E}">
        <p14:creationId xmlns:p14="http://schemas.microsoft.com/office/powerpoint/2010/main" val="75438626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How should you respond to the challenges that your faith in Christ brings?</a:t>
            </a:r>
          </a:p>
        </p:txBody>
      </p:sp>
      <p:pic>
        <p:nvPicPr>
          <p:cNvPr id="5" name="Picture 2" descr="Image result for church icon">
            <a:extLst>
              <a:ext uri="{FF2B5EF4-FFF2-40B4-BE49-F238E27FC236}">
                <a16:creationId xmlns:a16="http://schemas.microsoft.com/office/drawing/2014/main" id="{58DB7D07-FDF7-E842-ABD2-8B99F4BB685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33690" y="3301199"/>
            <a:ext cx="2676619" cy="2676619"/>
          </a:xfrm>
          <a:prstGeom prst="rect">
            <a:avLst/>
          </a:prstGeom>
          <a:noFill/>
          <a:extLst>
            <a:ext uri="{909E8E84-426E-40DD-AFC4-6F175D3DCCD1}">
              <a14:hiddenFill xmlns:a14="http://schemas.microsoft.com/office/drawing/2010/main">
                <a:solidFill>
                  <a:srgbClr val="FFFFFF"/>
                </a:solidFill>
              </a14:hiddenFill>
            </a:ext>
          </a:extLst>
        </p:spPr>
      </p:pic>
      <p:sp>
        <p:nvSpPr>
          <p:cNvPr id="6" name="Lightning Bolt 5">
            <a:extLst>
              <a:ext uri="{FF2B5EF4-FFF2-40B4-BE49-F238E27FC236}">
                <a16:creationId xmlns:a16="http://schemas.microsoft.com/office/drawing/2014/main" id="{B815DBE5-C459-8E49-881F-1822DACF4A6B}"/>
              </a:ext>
            </a:extLst>
          </p:cNvPr>
          <p:cNvSpPr/>
          <p:nvPr/>
        </p:nvSpPr>
        <p:spPr bwMode="auto">
          <a:xfrm>
            <a:off x="2377958" y="2843999"/>
            <a:ext cx="932507" cy="914400"/>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Lightning Bolt 6">
            <a:extLst>
              <a:ext uri="{FF2B5EF4-FFF2-40B4-BE49-F238E27FC236}">
                <a16:creationId xmlns:a16="http://schemas.microsoft.com/office/drawing/2014/main" id="{5AB4F0CC-6965-A347-8D33-714CC3402D14}"/>
              </a:ext>
            </a:extLst>
          </p:cNvPr>
          <p:cNvSpPr/>
          <p:nvPr/>
        </p:nvSpPr>
        <p:spPr bwMode="auto">
          <a:xfrm rot="17053972">
            <a:off x="4063317" y="4903938"/>
            <a:ext cx="557577" cy="530248"/>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Lightning Bolt 7">
            <a:extLst>
              <a:ext uri="{FF2B5EF4-FFF2-40B4-BE49-F238E27FC236}">
                <a16:creationId xmlns:a16="http://schemas.microsoft.com/office/drawing/2014/main" id="{5186F3EA-F73D-AF45-9E8D-EAF8B2257D65}"/>
              </a:ext>
            </a:extLst>
          </p:cNvPr>
          <p:cNvSpPr/>
          <p:nvPr/>
        </p:nvSpPr>
        <p:spPr bwMode="auto">
          <a:xfrm rot="9217220">
            <a:off x="4606572" y="4601292"/>
            <a:ext cx="504693" cy="585810"/>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39285495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par>
                          <p:cTn id="27" fill="hold">
                            <p:stCondLst>
                              <p:cond delay="2500"/>
                            </p:stCondLst>
                            <p:childTnLst>
                              <p:par>
                                <p:cTn id="28" presetID="53" presetClass="entr" presetSubtype="16"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900098"/>
                                        </p:tgtEl>
                                        <p:attrNameLst>
                                          <p:attrName>style.visibility</p:attrName>
                                        </p:attrNameLst>
                                      </p:cBhvr>
                                      <p:to>
                                        <p:strVal val="visible"/>
                                      </p:to>
                                    </p:set>
                                    <p:anim calcmode="lin" valueType="num">
                                      <p:cBhvr additive="base">
                                        <p:cTn id="37" dur="500"/>
                                        <p:tgtEl>
                                          <p:spTgt spid="900098"/>
                                        </p:tgtEl>
                                        <p:attrNameLst>
                                          <p:attrName>ppt_y</p:attrName>
                                        </p:attrNameLst>
                                      </p:cBhvr>
                                      <p:tavLst>
                                        <p:tav tm="0">
                                          <p:val>
                                            <p:strVal val="#ppt_y+#ppt_h*1.125000"/>
                                          </p:val>
                                        </p:tav>
                                        <p:tav tm="100000">
                                          <p:val>
                                            <p:strVal val="#ppt_y"/>
                                          </p:val>
                                        </p:tav>
                                      </p:tavLst>
                                    </p:anim>
                                    <p:animEffect transition="in" filter="wipe(up)">
                                      <p:cBhvr>
                                        <p:cTn id="38"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6" grpId="0" animBg="1"/>
      <p:bldP spid="7"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Dr. Imad Shehadeh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Founder and President of JETS</a:t>
            </a:r>
          </a:p>
        </p:txBody>
      </p:sp>
      <p:pic>
        <p:nvPicPr>
          <p:cNvPr id="3" name="Picture 2">
            <a:extLst>
              <a:ext uri="{FF2B5EF4-FFF2-40B4-BE49-F238E27FC236}">
                <a16:creationId xmlns:a16="http://schemas.microsoft.com/office/drawing/2014/main" id="{65A44070-E0A3-1345-BADE-FD71EE20A8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08310"/>
            <a:ext cx="9144000" cy="5149690"/>
          </a:xfrm>
          <a:prstGeom prst="rect">
            <a:avLst/>
          </a:prstGeom>
        </p:spPr>
      </p:pic>
    </p:spTree>
    <p:extLst>
      <p:ext uri="{BB962C8B-B14F-4D97-AF65-F5344CB8AC3E}">
        <p14:creationId xmlns:p14="http://schemas.microsoft.com/office/powerpoint/2010/main" val="235277263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Dr. Imad Shehadeh,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his wife Julia &amp; Rick (2001)</a:t>
            </a:r>
          </a:p>
        </p:txBody>
      </p:sp>
      <p:pic>
        <p:nvPicPr>
          <p:cNvPr id="4" name="Picture 3">
            <a:extLst>
              <a:ext uri="{FF2B5EF4-FFF2-40B4-BE49-F238E27FC236}">
                <a16:creationId xmlns:a16="http://schemas.microsoft.com/office/drawing/2014/main" id="{4014DB58-73ED-334D-B7B0-E27F125871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54727"/>
            <a:ext cx="9144000" cy="6417469"/>
          </a:xfrm>
          <a:prstGeom prst="rect">
            <a:avLst/>
          </a:prstGeom>
        </p:spPr>
      </p:pic>
    </p:spTree>
    <p:extLst>
      <p:ext uri="{BB962C8B-B14F-4D97-AF65-F5344CB8AC3E}">
        <p14:creationId xmlns:p14="http://schemas.microsoft.com/office/powerpoint/2010/main" val="3576757334"/>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Jordan Evangelical Theological Seminary (JETS)</a:t>
            </a:r>
          </a:p>
        </p:txBody>
      </p:sp>
      <p:pic>
        <p:nvPicPr>
          <p:cNvPr id="3" name="Picture 2">
            <a:extLst>
              <a:ext uri="{FF2B5EF4-FFF2-40B4-BE49-F238E27FC236}">
                <a16:creationId xmlns:a16="http://schemas.microsoft.com/office/drawing/2014/main" id="{CA120182-26F0-7B4E-AFB8-2F5C1BA49E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8193" y="0"/>
            <a:ext cx="8287613" cy="6858000"/>
          </a:xfrm>
          <a:prstGeom prst="rect">
            <a:avLst/>
          </a:prstGeom>
        </p:spPr>
      </p:pic>
    </p:spTree>
    <p:extLst>
      <p:ext uri="{BB962C8B-B14F-4D97-AF65-F5344CB8AC3E}">
        <p14:creationId xmlns:p14="http://schemas.microsoft.com/office/powerpoint/2010/main" val="342741583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BEE4F4-2985-6345-AF5D-6EF01B0934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3637204"/>
          </a:xfrm>
          <a:prstGeom prst="rect">
            <a:avLst/>
          </a:prstGeom>
        </p:spPr>
      </p:pic>
      <p:sp>
        <p:nvSpPr>
          <p:cNvPr id="900098" name="Rectangle 2"/>
          <p:cNvSpPr>
            <a:spLocks noGrp="1" noChangeArrowheads="1"/>
          </p:cNvSpPr>
          <p:nvPr>
            <p:ph type="ctrTitle"/>
          </p:nvPr>
        </p:nvSpPr>
        <p:spPr>
          <a:xfrm>
            <a:off x="415636" y="4142509"/>
            <a:ext cx="8728364" cy="1773381"/>
          </a:xfrm>
          <a:effectLst>
            <a:outerShdw blurRad="63500" dist="35921" dir="2700000" algn="ctr" rotWithShape="0">
              <a:schemeClr val="tx2">
                <a:alpha val="74998"/>
              </a:schemeClr>
            </a:outerShdw>
          </a:effectLst>
        </p:spPr>
        <p:txBody>
          <a:bodyPr anchor="t"/>
          <a:lstStyle/>
          <a:p>
            <a:pPr algn="l">
              <a:buClr>
                <a:schemeClr val="bg1"/>
              </a:buClr>
              <a:defRPr/>
            </a:pPr>
            <a:r>
              <a:rPr lang="en-US" sz="3200" b="1" dirty="0">
                <a:effectLst>
                  <a:glow rad="127000">
                    <a:schemeClr val="tx1"/>
                  </a:glow>
                </a:effectLst>
                <a:latin typeface="Arial" charset="0"/>
                <a:ea typeface="ＭＳ Ｐゴシック" charset="0"/>
                <a:cs typeface="ＭＳ Ｐゴシック" charset="0"/>
              </a:rPr>
              <a:t>June 8 depart Singapore</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June 8-July USA family and church visits</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August begin at JETS</a:t>
            </a:r>
          </a:p>
        </p:txBody>
      </p:sp>
    </p:spTree>
    <p:extLst>
      <p:ext uri="{BB962C8B-B14F-4D97-AF65-F5344CB8AC3E}">
        <p14:creationId xmlns:p14="http://schemas.microsoft.com/office/powerpoint/2010/main" val="134189977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What about Crossroads?</a:t>
            </a:r>
          </a:p>
        </p:txBody>
      </p:sp>
      <p:pic>
        <p:nvPicPr>
          <p:cNvPr id="4" name="Picture 3">
            <a:extLst>
              <a:ext uri="{FF2B5EF4-FFF2-40B4-BE49-F238E27FC236}">
                <a16:creationId xmlns:a16="http://schemas.microsoft.com/office/drawing/2014/main" id="{8BF3DA28-298A-D048-9466-34E3B28ADE38}"/>
              </a:ext>
            </a:extLst>
          </p:cNvPr>
          <p:cNvPicPr>
            <a:picLocks noChangeAspect="1"/>
          </p:cNvPicPr>
          <p:nvPr/>
        </p:nvPicPr>
        <p:blipFill>
          <a:blip r:embed="rId3"/>
          <a:stretch>
            <a:fillRect/>
          </a:stretch>
        </p:blipFill>
        <p:spPr>
          <a:xfrm>
            <a:off x="0" y="0"/>
            <a:ext cx="9144000" cy="6858000"/>
          </a:xfrm>
          <a:prstGeom prst="rect">
            <a:avLst/>
          </a:prstGeom>
        </p:spPr>
      </p:pic>
      <p:pic>
        <p:nvPicPr>
          <p:cNvPr id="6" name="Picture 5">
            <a:extLst>
              <a:ext uri="{FF2B5EF4-FFF2-40B4-BE49-F238E27FC236}">
                <a16:creationId xmlns:a16="http://schemas.microsoft.com/office/drawing/2014/main" id="{EE04A249-0170-B24D-846F-4C4772C197CE}"/>
              </a:ext>
            </a:extLst>
          </p:cNvPr>
          <p:cNvPicPr>
            <a:picLocks noChangeAspect="1"/>
          </p:cNvPicPr>
          <p:nvPr/>
        </p:nvPicPr>
        <p:blipFill>
          <a:blip r:embed="rId4"/>
          <a:stretch>
            <a:fillRect/>
          </a:stretch>
        </p:blipFill>
        <p:spPr>
          <a:xfrm>
            <a:off x="278823" y="219363"/>
            <a:ext cx="5625318" cy="1235364"/>
          </a:xfrm>
          <a:prstGeom prst="rect">
            <a:avLst/>
          </a:prstGeom>
        </p:spPr>
      </p:pic>
    </p:spTree>
    <p:extLst>
      <p:ext uri="{BB962C8B-B14F-4D97-AF65-F5344CB8AC3E}">
        <p14:creationId xmlns:p14="http://schemas.microsoft.com/office/powerpoint/2010/main" val="104482639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Jordan Evangelical Theological Seminary (JETS)</a:t>
            </a:r>
          </a:p>
        </p:txBody>
      </p:sp>
      <p:pic>
        <p:nvPicPr>
          <p:cNvPr id="7" name="Picture 6">
            <a:extLst>
              <a:ext uri="{FF2B5EF4-FFF2-40B4-BE49-F238E27FC236}">
                <a16:creationId xmlns:a16="http://schemas.microsoft.com/office/drawing/2014/main" id="{51696E3C-9834-4F47-A8CE-579CB93072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8659653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Jordan Evangelical Theological Seminary (JETS)</a:t>
            </a:r>
          </a:p>
        </p:txBody>
      </p:sp>
      <p:pic>
        <p:nvPicPr>
          <p:cNvPr id="3" name="Picture 2">
            <a:extLst>
              <a:ext uri="{FF2B5EF4-FFF2-40B4-BE49-F238E27FC236}">
                <a16:creationId xmlns:a16="http://schemas.microsoft.com/office/drawing/2014/main" id="{96F8D9AB-2C8F-2C47-8AFE-2F1FBAE6C34E}"/>
              </a:ext>
            </a:extLst>
          </p:cNvPr>
          <p:cNvPicPr>
            <a:picLocks noChangeAspect="1"/>
          </p:cNvPicPr>
          <p:nvPr/>
        </p:nvPicPr>
        <p:blipFill>
          <a:blip r:embed="rId3"/>
          <a:stretch>
            <a:fillRect/>
          </a:stretch>
        </p:blipFill>
        <p:spPr>
          <a:xfrm>
            <a:off x="1250372" y="1557734"/>
            <a:ext cx="6868392" cy="5300266"/>
          </a:xfrm>
          <a:prstGeom prst="rect">
            <a:avLst/>
          </a:prstGeom>
        </p:spPr>
      </p:pic>
    </p:spTree>
    <p:extLst>
      <p:ext uri="{BB962C8B-B14F-4D97-AF65-F5344CB8AC3E}">
        <p14:creationId xmlns:p14="http://schemas.microsoft.com/office/powerpoint/2010/main" val="4166299586"/>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257272"/>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Where do you need to do this?</a:t>
            </a:r>
          </a:p>
        </p:txBody>
      </p:sp>
      <p:pic>
        <p:nvPicPr>
          <p:cNvPr id="6146" name="Picture 2" descr="Image result for obey God—not man">
            <a:extLst>
              <a:ext uri="{FF2B5EF4-FFF2-40B4-BE49-F238E27FC236}">
                <a16:creationId xmlns:a16="http://schemas.microsoft.com/office/drawing/2014/main" id="{DC91837B-D2E0-A94B-B264-8A70A7BC42B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86741"/>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934805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4123487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link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2"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D1F732D-6098-43F6-A7AC-37A211A37A3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5" name="Group 4">
            <a:extLst>
              <a:ext uri="{FF2B5EF4-FFF2-40B4-BE49-F238E27FC236}">
                <a16:creationId xmlns:a16="http://schemas.microsoft.com/office/drawing/2014/main" id="{107AEAFB-E42C-4A8D-BD04-DEABBA46ED8B}"/>
              </a:ext>
            </a:extLst>
          </p:cNvPr>
          <p:cNvGrpSpPr/>
          <p:nvPr/>
        </p:nvGrpSpPr>
        <p:grpSpPr>
          <a:xfrm>
            <a:off x="6268749" y="1924440"/>
            <a:ext cx="834758" cy="676038"/>
            <a:chOff x="3453579" y="4038601"/>
            <a:chExt cx="834758" cy="676038"/>
          </a:xfrm>
        </p:grpSpPr>
        <p:sp>
          <p:nvSpPr>
            <p:cNvPr id="14" name="Arrow: Right 13">
              <a:extLst>
                <a:ext uri="{FF2B5EF4-FFF2-40B4-BE49-F238E27FC236}">
                  <a16:creationId xmlns:a16="http://schemas.microsoft.com/office/drawing/2014/main" id="{886C03F6-9E34-491C-A39D-A99400B7F733}"/>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16" name="Arrow: Right 15">
              <a:extLst>
                <a:ext uri="{FF2B5EF4-FFF2-40B4-BE49-F238E27FC236}">
                  <a16:creationId xmlns:a16="http://schemas.microsoft.com/office/drawing/2014/main" id="{4AD6AAA7-E819-429C-9CE8-5610716A4642}"/>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sp>
        <p:nvSpPr>
          <p:cNvPr id="9" name="TextBox 8">
            <a:extLst>
              <a:ext uri="{FF2B5EF4-FFF2-40B4-BE49-F238E27FC236}">
                <a16:creationId xmlns:a16="http://schemas.microsoft.com/office/drawing/2014/main" id="{6E31953A-DC04-4A8D-B2D4-BFBC4D98B0BE}"/>
              </a:ext>
            </a:extLst>
          </p:cNvPr>
          <p:cNvSpPr txBox="1"/>
          <p:nvPr/>
        </p:nvSpPr>
        <p:spPr>
          <a:xfrm>
            <a:off x="685800" y="1621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GOOD NE    WS</a:t>
            </a:r>
          </a:p>
        </p:txBody>
      </p:sp>
      <p:sp>
        <p:nvSpPr>
          <p:cNvPr id="10" name="TextBox 9">
            <a:extLst>
              <a:ext uri="{FF2B5EF4-FFF2-40B4-BE49-F238E27FC236}">
                <a16:creationId xmlns:a16="http://schemas.microsoft.com/office/drawing/2014/main" id="{D9A1087B-3F80-4F48-8DBC-0CF94883E04F}"/>
              </a:ext>
            </a:extLst>
          </p:cNvPr>
          <p:cNvSpPr txBox="1"/>
          <p:nvPr/>
        </p:nvSpPr>
        <p:spPr>
          <a:xfrm>
            <a:off x="399852" y="2764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lang="en-US" sz="9600" i="1" dirty="0">
                <a:solidFill>
                  <a:srgbClr val="FEDE93"/>
                </a:solidFill>
                <a:effectLst>
                  <a:outerShdw blurRad="38100" dist="88900" dir="2700000" algn="tl">
                    <a:srgbClr val="000000">
                      <a:alpha val="60000"/>
                    </a:srgbClr>
                  </a:outerShdw>
                </a:effectLst>
                <a:latin typeface="Tw Cen MT Condensed Extra Bold" panose="020B0803020202020204" pitchFamily="34" charset="0"/>
              </a:rPr>
              <a:t>ON THE MO    VE</a:t>
            </a:r>
            <a:endPar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endParaRPr>
          </a:p>
        </p:txBody>
      </p:sp>
      <p:sp>
        <p:nvSpPr>
          <p:cNvPr id="22" name="Rectangle 21">
            <a:extLst>
              <a:ext uri="{FF2B5EF4-FFF2-40B4-BE49-F238E27FC236}">
                <a16:creationId xmlns:a16="http://schemas.microsoft.com/office/drawing/2014/main" id="{F8B2E6BA-8BCD-4AA0-AB8A-DB37AB6C37B0}"/>
              </a:ext>
            </a:extLst>
          </p:cNvPr>
          <p:cNvSpPr/>
          <p:nvPr/>
        </p:nvSpPr>
        <p:spPr>
          <a:xfrm>
            <a:off x="0" y="0"/>
            <a:ext cx="9144000" cy="478405"/>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F17F5622-0621-40B3-90CF-FE1E99F4C40D}"/>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15021482-6F86-4AF3-98C2-9251251AC25E}"/>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24" name="Arrow: Right 23">
              <a:extLst>
                <a:ext uri="{FF2B5EF4-FFF2-40B4-BE49-F238E27FC236}">
                  <a16:creationId xmlns:a16="http://schemas.microsoft.com/office/drawing/2014/main" id="{3873FCBE-14A5-4158-A35C-80B3D7AA23F4}"/>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sp>
        <p:nvSpPr>
          <p:cNvPr id="12" name="TextBox 11">
            <a:extLst>
              <a:ext uri="{FF2B5EF4-FFF2-40B4-BE49-F238E27FC236}">
                <a16:creationId xmlns:a16="http://schemas.microsoft.com/office/drawing/2014/main" id="{62AF6761-FAB1-6447-942C-99AB2DD3143D}"/>
              </a:ext>
            </a:extLst>
          </p:cNvPr>
          <p:cNvSpPr txBox="1"/>
          <p:nvPr/>
        </p:nvSpPr>
        <p:spPr>
          <a:xfrm>
            <a:off x="2763297" y="3916175"/>
            <a:ext cx="5561355" cy="1077218"/>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lang="en-US" sz="4000" i="1" dirty="0">
                <a:solidFill>
                  <a:srgbClr val="FEDE93"/>
                </a:solidFill>
                <a:effectLst>
                  <a:outerShdw blurRad="38100" dist="88900" dir="2700000" algn="tl">
                    <a:srgbClr val="000000">
                      <a:alpha val="60000"/>
                    </a:srgbClr>
                  </a:outerShdw>
                </a:effectLst>
                <a:latin typeface="Tw Cen MT Condensed Extra Bold" panose="020B0803020202020204" pitchFamily="34" charset="0"/>
              </a:rPr>
              <a:t>God’s work through the early church in</a:t>
            </a:r>
            <a:endParaRPr kumimoji="0" lang="en-US" sz="4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endParaRPr>
          </a:p>
        </p:txBody>
      </p:sp>
      <p:sp>
        <p:nvSpPr>
          <p:cNvPr id="13" name="TextBox 12">
            <a:extLst>
              <a:ext uri="{FF2B5EF4-FFF2-40B4-BE49-F238E27FC236}">
                <a16:creationId xmlns:a16="http://schemas.microsoft.com/office/drawing/2014/main" id="{A100B275-2835-C644-B81B-E9DC79DDBC93}"/>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lang="en-US" sz="9600" i="1" dirty="0">
                <a:solidFill>
                  <a:srgbClr val="FEDE93"/>
                </a:solidFill>
                <a:effectLst>
                  <a:outerShdw blurRad="38100" dist="88900" dir="2700000" algn="tl">
                    <a:srgbClr val="000000">
                      <a:alpha val="60000"/>
                    </a:srgbClr>
                  </a:outerShdw>
                </a:effectLst>
                <a:latin typeface="Tw Cen MT Condensed Extra Bold" panose="020B0803020202020204" pitchFamily="34" charset="0"/>
              </a:rPr>
              <a:t>Acts</a:t>
            </a:r>
            <a:endParaRPr kumimoji="0" lang="en-US" sz="8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endParaRPr>
          </a:p>
        </p:txBody>
      </p:sp>
    </p:spTree>
    <p:extLst>
      <p:ext uri="{BB962C8B-B14F-4D97-AF65-F5344CB8AC3E}">
        <p14:creationId xmlns:p14="http://schemas.microsoft.com/office/powerpoint/2010/main" val="3736912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Herod’s Temple</a:t>
            </a:r>
          </a:p>
        </p:txBody>
      </p:sp>
      <p:grpSp>
        <p:nvGrpSpPr>
          <p:cNvPr id="4" name="Group 3">
            <a:extLst>
              <a:ext uri="{FF2B5EF4-FFF2-40B4-BE49-F238E27FC236}">
                <a16:creationId xmlns:a16="http://schemas.microsoft.com/office/drawing/2014/main" id="{E1598C04-79FB-4A42-8B21-D9EFF242C4B3}"/>
              </a:ext>
            </a:extLst>
          </p:cNvPr>
          <p:cNvGrpSpPr/>
          <p:nvPr/>
        </p:nvGrpSpPr>
        <p:grpSpPr>
          <a:xfrm>
            <a:off x="0" y="982479"/>
            <a:ext cx="9144000" cy="5143500"/>
            <a:chOff x="0" y="1136384"/>
            <a:chExt cx="9144000" cy="5143500"/>
          </a:xfrm>
        </p:grpSpPr>
        <p:pic>
          <p:nvPicPr>
            <p:cNvPr id="2" name="Picture 1">
              <a:extLst>
                <a:ext uri="{FF2B5EF4-FFF2-40B4-BE49-F238E27FC236}">
                  <a16:creationId xmlns:a16="http://schemas.microsoft.com/office/drawing/2014/main" id="{21302874-360B-C740-B7A4-13CC1B6121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36384"/>
              <a:ext cx="9144000" cy="5143500"/>
            </a:xfrm>
            <a:prstGeom prst="rect">
              <a:avLst/>
            </a:prstGeom>
          </p:spPr>
        </p:pic>
        <p:sp>
          <p:nvSpPr>
            <p:cNvPr id="3" name="Rectangle 2">
              <a:extLst>
                <a:ext uri="{FF2B5EF4-FFF2-40B4-BE49-F238E27FC236}">
                  <a16:creationId xmlns:a16="http://schemas.microsoft.com/office/drawing/2014/main" id="{B669821C-E1FF-7F44-92C4-609DB17624B1}"/>
                </a:ext>
              </a:extLst>
            </p:cNvPr>
            <p:cNvSpPr/>
            <p:nvPr/>
          </p:nvSpPr>
          <p:spPr bwMode="auto">
            <a:xfrm>
              <a:off x="115910" y="5190186"/>
              <a:ext cx="3271234" cy="85000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5" name="Rectangle 4">
              <a:extLst>
                <a:ext uri="{FF2B5EF4-FFF2-40B4-BE49-F238E27FC236}">
                  <a16:creationId xmlns:a16="http://schemas.microsoft.com/office/drawing/2014/main" id="{D5511657-8409-3B43-B499-B20B975997A7}"/>
                </a:ext>
              </a:extLst>
            </p:cNvPr>
            <p:cNvSpPr/>
            <p:nvPr/>
          </p:nvSpPr>
          <p:spPr bwMode="auto">
            <a:xfrm rot="1342170">
              <a:off x="1345233" y="5059858"/>
              <a:ext cx="3271234" cy="54864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grpSp>
      <p:sp>
        <p:nvSpPr>
          <p:cNvPr id="6" name="TextBox 5">
            <a:extLst>
              <a:ext uri="{FF2B5EF4-FFF2-40B4-BE49-F238E27FC236}">
                <a16:creationId xmlns:a16="http://schemas.microsoft.com/office/drawing/2014/main" id="{84E88E55-34C4-D140-B400-219BB713C71A}"/>
              </a:ext>
            </a:extLst>
          </p:cNvPr>
          <p:cNvSpPr txBox="1"/>
          <p:nvPr/>
        </p:nvSpPr>
        <p:spPr>
          <a:xfrm>
            <a:off x="2319947" y="4320402"/>
            <a:ext cx="1321806" cy="646331"/>
          </a:xfrm>
          <a:prstGeom prst="rect">
            <a:avLst/>
          </a:prstGeom>
          <a:solidFill>
            <a:schemeClr val="bg1"/>
          </a:solidFill>
        </p:spPr>
        <p:txBody>
          <a:bodyPr wrap="square" rtlCol="0">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Gentile Courtyard</a:t>
            </a:r>
          </a:p>
        </p:txBody>
      </p:sp>
      <p:sp>
        <p:nvSpPr>
          <p:cNvPr id="8" name="TextBox 7">
            <a:extLst>
              <a:ext uri="{FF2B5EF4-FFF2-40B4-BE49-F238E27FC236}">
                <a16:creationId xmlns:a16="http://schemas.microsoft.com/office/drawing/2014/main" id="{C50D4B4D-2169-184B-9CE5-75585261C9A1}"/>
              </a:ext>
            </a:extLst>
          </p:cNvPr>
          <p:cNvSpPr txBox="1"/>
          <p:nvPr/>
        </p:nvSpPr>
        <p:spPr>
          <a:xfrm>
            <a:off x="7761080" y="4175546"/>
            <a:ext cx="1321806" cy="646331"/>
          </a:xfrm>
          <a:prstGeom prst="rect">
            <a:avLst/>
          </a:prstGeom>
          <a:solidFill>
            <a:schemeClr val="bg1"/>
          </a:solidFill>
        </p:spPr>
        <p:txBody>
          <a:bodyPr wrap="square" rtlCol="0">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Gentile Courtyard</a:t>
            </a:r>
          </a:p>
        </p:txBody>
      </p:sp>
      <p:sp>
        <p:nvSpPr>
          <p:cNvPr id="9" name="TextBox 8">
            <a:extLst>
              <a:ext uri="{FF2B5EF4-FFF2-40B4-BE49-F238E27FC236}">
                <a16:creationId xmlns:a16="http://schemas.microsoft.com/office/drawing/2014/main" id="{A02C050D-425A-6A44-ADC8-6BBC78C7F551}"/>
              </a:ext>
            </a:extLst>
          </p:cNvPr>
          <p:cNvSpPr txBox="1"/>
          <p:nvPr/>
        </p:nvSpPr>
        <p:spPr>
          <a:xfrm>
            <a:off x="5552034" y="3231063"/>
            <a:ext cx="1321806" cy="646331"/>
          </a:xfrm>
          <a:prstGeom prst="rect">
            <a:avLst/>
          </a:prstGeom>
          <a:solidFill>
            <a:schemeClr val="bg1"/>
          </a:solidFill>
        </p:spPr>
        <p:txBody>
          <a:bodyPr wrap="square" rtlCol="0">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Women's Courtyard</a:t>
            </a:r>
          </a:p>
        </p:txBody>
      </p:sp>
      <p:sp>
        <p:nvSpPr>
          <p:cNvPr id="10" name="TextBox 9">
            <a:extLst>
              <a:ext uri="{FF2B5EF4-FFF2-40B4-BE49-F238E27FC236}">
                <a16:creationId xmlns:a16="http://schemas.microsoft.com/office/drawing/2014/main" id="{E8313345-151C-C745-A6FC-822AB1CB03DC}"/>
              </a:ext>
            </a:extLst>
          </p:cNvPr>
          <p:cNvSpPr txBox="1"/>
          <p:nvPr/>
        </p:nvSpPr>
        <p:spPr>
          <a:xfrm>
            <a:off x="1405547" y="2690778"/>
            <a:ext cx="1321806" cy="646331"/>
          </a:xfrm>
          <a:prstGeom prst="rect">
            <a:avLst/>
          </a:prstGeom>
          <a:solidFill>
            <a:schemeClr val="bg1"/>
          </a:solidFill>
        </p:spPr>
        <p:txBody>
          <a:bodyPr wrap="square" rtlCol="0">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Priest Courtyard</a:t>
            </a:r>
          </a:p>
        </p:txBody>
      </p:sp>
      <p:sp>
        <p:nvSpPr>
          <p:cNvPr id="11" name="TextBox 10">
            <a:extLst>
              <a:ext uri="{FF2B5EF4-FFF2-40B4-BE49-F238E27FC236}">
                <a16:creationId xmlns:a16="http://schemas.microsoft.com/office/drawing/2014/main" id="{865867B4-50D9-3F46-8F3C-60C8B2AC14AD}"/>
              </a:ext>
            </a:extLst>
          </p:cNvPr>
          <p:cNvSpPr txBox="1"/>
          <p:nvPr/>
        </p:nvSpPr>
        <p:spPr>
          <a:xfrm>
            <a:off x="2383322" y="1206009"/>
            <a:ext cx="1321806" cy="646331"/>
          </a:xfrm>
          <a:prstGeom prst="rect">
            <a:avLst/>
          </a:prstGeom>
          <a:solidFill>
            <a:schemeClr val="bg1"/>
          </a:solidFill>
        </p:spPr>
        <p:txBody>
          <a:bodyPr wrap="square" rtlCol="0">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Holy Place</a:t>
            </a:r>
          </a:p>
        </p:txBody>
      </p:sp>
    </p:spTree>
    <p:extLst>
      <p:ext uri="{BB962C8B-B14F-4D97-AF65-F5344CB8AC3E}">
        <p14:creationId xmlns:p14="http://schemas.microsoft.com/office/powerpoint/2010/main" val="204730766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Acts 3 gate">
            <a:extLst>
              <a:ext uri="{FF2B5EF4-FFF2-40B4-BE49-F238E27FC236}">
                <a16:creationId xmlns:a16="http://schemas.microsoft.com/office/drawing/2014/main" id="{55356E31-A1F2-894A-BB15-C259D5A8DE9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169573"/>
            <a:ext cx="9144000" cy="568022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033787"/>
          </a:xfrm>
          <a:effectLst>
            <a:outerShdw blurRad="63500" dist="35921" dir="2700000" algn="ctr" rotWithShape="0">
              <a:schemeClr val="tx2">
                <a:alpha val="74998"/>
              </a:schemeClr>
            </a:outerShdw>
          </a:effectLst>
        </p:spPr>
        <p:txBody>
          <a:bodyPr anchor="ctr"/>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Then Peter took the lame man by the right hand and helped him up</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(Acts 3:7a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72815316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mage result for Acts 3 gate">
            <a:extLst>
              <a:ext uri="{FF2B5EF4-FFF2-40B4-BE49-F238E27FC236}">
                <a16:creationId xmlns:a16="http://schemas.microsoft.com/office/drawing/2014/main" id="{FA683BEF-6271-0F45-89AC-6A93D681E15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3381"/>
            <a:ext cx="9144000" cy="683123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154582"/>
            <a:ext cx="9144000" cy="2690037"/>
          </a:xfrm>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Peter saw his opportunity and addressed the crowd. ‘People of Israel,’ he said, ‘what is so surprising about this? And why stare at us as though we had made this man walk by our own power or godliness?’</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(Acts 3:12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215248855"/>
      </p:ext>
    </p:extLst>
  </p:cSld>
  <p:clrMapOvr>
    <a:masterClrMapping/>
  </p:clrMapOvr>
  <p:transition/>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2883</TotalTime>
  <Words>2692</Words>
  <Application>Microsoft Macintosh PowerPoint</Application>
  <PresentationFormat>On-screen Show (4:3)</PresentationFormat>
  <Paragraphs>219</Paragraphs>
  <Slides>59</Slides>
  <Notes>57</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59</vt:i4>
      </vt:variant>
    </vt:vector>
  </HeadingPairs>
  <TitlesOfParts>
    <vt:vector size="73" baseType="lpstr">
      <vt:lpstr>Arial</vt:lpstr>
      <vt:lpstr>Calibri</vt:lpstr>
      <vt:lpstr>Comic Sans MS</vt:lpstr>
      <vt:lpstr>Monotype Sorts</vt:lpstr>
      <vt:lpstr>Tahoma</vt:lpstr>
      <vt:lpstr>Times New Roman</vt:lpstr>
      <vt:lpstr>Tw Cen MT Condensed Extra Bold</vt:lpstr>
      <vt:lpstr>Wingdings</vt:lpstr>
      <vt:lpstr>49_Blank Presentation</vt:lpstr>
      <vt:lpstr>50_Blank Presentation</vt:lpstr>
      <vt:lpstr>5_Default Design</vt:lpstr>
      <vt:lpstr>2_Full Moon</vt:lpstr>
      <vt:lpstr>23_Default Design</vt:lpstr>
      <vt:lpstr>Orbit</vt:lpstr>
      <vt:lpstr>Obey God—Not Man</vt:lpstr>
      <vt:lpstr>It’s not getting easier to be a Christian</vt:lpstr>
      <vt:lpstr>How many sexes?</vt:lpstr>
      <vt:lpstr>Empty Tomb</vt:lpstr>
      <vt:lpstr>How should you respond to the challenges that your faith in Christ brings?</vt:lpstr>
      <vt:lpstr>PowerPoint Presentation</vt:lpstr>
      <vt:lpstr>Herod’s Temple</vt:lpstr>
      <vt:lpstr>"Then Peter took the lame man by the right hand and helped him up" (Acts 3:7a NLT).</vt:lpstr>
      <vt:lpstr>"Peter saw his opportunity and addressed the crowd. ‘People of Israel,’ he said, ‘what is so surprising about this? And why stare at us as though we had made this man walk by our own power or godliness?’" (Acts 3:12 NLT).</vt:lpstr>
      <vt:lpstr>Main Idea of Acts 3</vt:lpstr>
      <vt:lpstr>Opposition &amp; Response</vt:lpstr>
      <vt:lpstr>When unbelievers oppose you,  obey God—not man (Acts 4:1-31).</vt:lpstr>
      <vt:lpstr>Opposition &amp; Response</vt:lpstr>
      <vt:lpstr>The Sadducees opposed Peter and John preaching Christ’s resurrection after the church grew to 5000 (4:1-7).</vt:lpstr>
      <vt:lpstr>"They seized Peter and John and, because it was evening, they put them in jail until the next day. 4 But many who heard the message believed; so the number of men who believed grew to about 5000" (Acts 4:3-4 NIV).</vt:lpstr>
      <vt:lpstr>"The next day the rulers, the elders and the teachers of the law met in Jerusalem"  (Acts 4:5 NIV).</vt:lpstr>
      <vt:lpstr>"They had Peter and John brought before them and began to question them: ‘By what power or what name did you do this?’" (Acts 4:7 NIV).</vt:lpstr>
      <vt:lpstr>"Then Peter, filled with the Holy Spirit, said to them: ‘Rulers and elders of the people! If we are being called to account today for an act of kindness shown to a man who was lame and are being asked how he was healed, then know this, you and all the people of Israel: It is by the name of Jesus Christ of Nazareth, whom you crucified but whom God raised from the dead, that this man stands before you healed’" (Acts 4:8-10 NIV).</vt:lpstr>
      <vt:lpstr>The stone you builders rejected… has become the capstone.</vt:lpstr>
      <vt:lpstr>The stone you builders rejected… has become…</vt:lpstr>
      <vt:lpstr>Jesus is that stone on which the entire OT rests—the law, the sacrifices, the priesthood, the temple—everything!</vt:lpstr>
      <vt:lpstr>Really?</vt:lpstr>
      <vt:lpstr>Who else has paid the price for our sin?</vt:lpstr>
      <vt:lpstr>Unsuccessful Threats (Acts 4:13-22)</vt:lpstr>
      <vt:lpstr>"…Judge for yourselves whether it is right in God’s sight to obey you rather than God" (Acts 4:19 NIV).</vt:lpstr>
      <vt:lpstr>It happens later too…</vt:lpstr>
      <vt:lpstr>Daniel prayed with windows open to Jerusalem (Daniel 6)</vt:lpstr>
      <vt:lpstr>Church rejoicing (Acts 4:23-31)</vt:lpstr>
      <vt:lpstr>Commit now to obey God before temptations by unbelievers to obey man become too strong.</vt:lpstr>
      <vt:lpstr>Choices</vt:lpstr>
      <vt:lpstr>Opposition &amp; Response</vt:lpstr>
      <vt:lpstr>The believers shared all they had (Acts 4:32-37)</vt:lpstr>
      <vt:lpstr>Joseph Called Barnabas Acts 4:36-37</vt:lpstr>
      <vt:lpstr>“But there was a certain man named Ananias who, with his wife, Sapphira, sold some property” (Acts 5:1 NLT).</vt:lpstr>
      <vt:lpstr>Choosing the dark path (Acts 5:1-11)</vt:lpstr>
      <vt:lpstr>Ananias &amp; Sapphira</vt:lpstr>
      <vt:lpstr>Grace, yes, but there is still divine discipline…</vt:lpstr>
      <vt:lpstr>"And a great fear seized all who heard…" (5:5)</vt:lpstr>
      <vt:lpstr>Let resistance by believers  lead you to fear God.</vt:lpstr>
      <vt:lpstr>Ravi Zacharias 1946-2020</vt:lpstr>
      <vt:lpstr>Going into missions…</vt:lpstr>
      <vt:lpstr>How should you respond to the challenges that your faith in Christ brings?</vt:lpstr>
      <vt:lpstr>Main Idea</vt:lpstr>
      <vt:lpstr>Opposition &amp; Response</vt:lpstr>
      <vt:lpstr>Say aloud, “I will ultimately account to Jesus himself for my life—not to people.” </vt:lpstr>
      <vt:lpstr>20 Feb 1991: Move to Singapore</vt:lpstr>
      <vt:lpstr>We planned to stay until age 70 teaching Bible and theology…</vt:lpstr>
      <vt:lpstr>Jordan Evangelical Theological Seminary (JETS)</vt:lpstr>
      <vt:lpstr>Jordan Evangelical Theological Seminary (JETS)</vt:lpstr>
      <vt:lpstr>Dr. Imad Shehadeh  Founder and President of JETS</vt:lpstr>
      <vt:lpstr>Dr. Imad Shehadeh,  his wife Julia &amp; Rick (2001)</vt:lpstr>
      <vt:lpstr>Jordan Evangelical Theological Seminary (JETS)</vt:lpstr>
      <vt:lpstr>June 8 depart Singapore June 8-July USA family and church visits August begin at JETS</vt:lpstr>
      <vt:lpstr>What about Crossroads?</vt:lpstr>
      <vt:lpstr>Jordan Evangelical Theological Seminary (JETS)</vt:lpstr>
      <vt:lpstr>Jordan Evangelical Theological Seminary (JETS)</vt:lpstr>
      <vt:lpstr>Where do you need to do this?</vt:lpstr>
      <vt:lpstr>Black</vt:lpstr>
      <vt:lpstr>NT Preaching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170</cp:revision>
  <dcterms:created xsi:type="dcterms:W3CDTF">2014-08-02T06:39:19Z</dcterms:created>
  <dcterms:modified xsi:type="dcterms:W3CDTF">2021-02-21T10:21:29Z</dcterms:modified>
</cp:coreProperties>
</file>