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5" r:id="rId2"/>
  </p:sldMasterIdLst>
  <p:notesMasterIdLst>
    <p:notesMasterId r:id="rId56"/>
  </p:notesMasterIdLst>
  <p:sldIdLst>
    <p:sldId id="729" r:id="rId3"/>
    <p:sldId id="257" r:id="rId4"/>
    <p:sldId id="985" r:id="rId5"/>
    <p:sldId id="943" r:id="rId6"/>
    <p:sldId id="832" r:id="rId7"/>
    <p:sldId id="851" r:id="rId8"/>
    <p:sldId id="842" r:id="rId9"/>
    <p:sldId id="859" r:id="rId10"/>
    <p:sldId id="909" r:id="rId11"/>
    <p:sldId id="971" r:id="rId12"/>
    <p:sldId id="972" r:id="rId13"/>
    <p:sldId id="945" r:id="rId14"/>
    <p:sldId id="946" r:id="rId15"/>
    <p:sldId id="947" r:id="rId16"/>
    <p:sldId id="948" r:id="rId17"/>
    <p:sldId id="950" r:id="rId18"/>
    <p:sldId id="990" r:id="rId19"/>
    <p:sldId id="958" r:id="rId20"/>
    <p:sldId id="957" r:id="rId21"/>
    <p:sldId id="951" r:id="rId22"/>
    <p:sldId id="952" r:id="rId23"/>
    <p:sldId id="973" r:id="rId24"/>
    <p:sldId id="954" r:id="rId25"/>
    <p:sldId id="955" r:id="rId26"/>
    <p:sldId id="956" r:id="rId27"/>
    <p:sldId id="977" r:id="rId28"/>
    <p:sldId id="974" r:id="rId29"/>
    <p:sldId id="968" r:id="rId30"/>
    <p:sldId id="969" r:id="rId31"/>
    <p:sldId id="978" r:id="rId32"/>
    <p:sldId id="970" r:id="rId33"/>
    <p:sldId id="982" r:id="rId34"/>
    <p:sldId id="983" r:id="rId35"/>
    <p:sldId id="975" r:id="rId36"/>
    <p:sldId id="979" r:id="rId37"/>
    <p:sldId id="980" r:id="rId38"/>
    <p:sldId id="981" r:id="rId39"/>
    <p:sldId id="976" r:id="rId40"/>
    <p:sldId id="961" r:id="rId41"/>
    <p:sldId id="964" r:id="rId42"/>
    <p:sldId id="967" r:id="rId43"/>
    <p:sldId id="965" r:id="rId44"/>
    <p:sldId id="963" r:id="rId45"/>
    <p:sldId id="837" r:id="rId46"/>
    <p:sldId id="984" r:id="rId47"/>
    <p:sldId id="966" r:id="rId48"/>
    <p:sldId id="987" r:id="rId49"/>
    <p:sldId id="986" r:id="rId50"/>
    <p:sldId id="988" r:id="rId51"/>
    <p:sldId id="989" r:id="rId52"/>
    <p:sldId id="991" r:id="rId53"/>
    <p:sldId id="298" r:id="rId54"/>
    <p:sldId id="28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E45"/>
    <a:srgbClr val="315661"/>
    <a:srgbClr val="091418"/>
    <a:srgbClr val="325C70"/>
    <a:srgbClr val="4C2E12"/>
    <a:srgbClr val="545520"/>
    <a:srgbClr val="262411"/>
    <a:srgbClr val="804D1E"/>
    <a:srgbClr val="394E4F"/>
    <a:srgbClr val="00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9324A-C406-463C-8E33-B5D5DD3E9866}" v="79" dt="2023-09-16T08:16:38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2"/>
    <p:restoredTop sz="94634"/>
  </p:normalViewPr>
  <p:slideViewPr>
    <p:cSldViewPr snapToGrid="0">
      <p:cViewPr varScale="1">
        <p:scale>
          <a:sx n="87" d="100"/>
          <a:sy n="87" d="100"/>
        </p:scale>
        <p:origin x="20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B004B-FCCC-4D4A-89D7-48EABCB64B8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BEC71-F2EA-4B56-8282-D5B5CCDB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7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0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4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15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2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2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2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97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03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8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5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6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94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7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93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1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51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3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53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1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9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1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2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2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2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96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325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25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025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30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1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1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9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72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9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31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23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89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02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270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75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6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258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22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14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89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40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62D18B-A05A-4C91-82DA-69E5D2F12AB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5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3FAF35-3085-73D2-9540-72D6813E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4105779" y="369818"/>
            <a:ext cx="3483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Acts 2:42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2519471" y="2725513"/>
            <a:ext cx="6656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600" dirty="0">
                <a:solidFill>
                  <a:schemeClr val="tx1"/>
                </a:solidFill>
              </a:rPr>
              <a:t>Devoted to the </a:t>
            </a:r>
            <a:r>
              <a:rPr lang="en-US" sz="6600" dirty="0" err="1">
                <a:solidFill>
                  <a:schemeClr val="tx1"/>
                </a:solidFill>
              </a:rPr>
              <a:t>the</a:t>
            </a:r>
            <a:r>
              <a:rPr lang="en-US" sz="6600" dirty="0">
                <a:solidFill>
                  <a:schemeClr val="tx1"/>
                </a:solidFill>
              </a:rPr>
              <a:t> Fellowship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08D29A-02DF-8A76-CA56-3DAEC699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1" y="5356368"/>
            <a:ext cx="12192000" cy="15016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8484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story of early Christianity | Beliefs, Characteristics, Organization, &amp;  Map | Britannica">
            <a:extLst>
              <a:ext uri="{FF2B5EF4-FFF2-40B4-BE49-F238E27FC236}">
                <a16:creationId xmlns:a16="http://schemas.microsoft.com/office/drawing/2014/main" id="{E917066A-01B4-27E3-F6F5-7812C091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228600" y="3464"/>
            <a:ext cx="11800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Fellowship…</a:t>
            </a:r>
          </a:p>
          <a:p>
            <a:pPr algn="ctr"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Exactly Were They Devoted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68548-230A-8F8A-34FB-9A1F17443F15}"/>
              </a:ext>
            </a:extLst>
          </p:cNvPr>
          <p:cNvSpPr txBox="1"/>
          <p:nvPr/>
        </p:nvSpPr>
        <p:spPr>
          <a:xfrm>
            <a:off x="566935" y="2168214"/>
            <a:ext cx="11537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all who believed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were together 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had all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things in common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they were selling their possessions and belongings and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distributing the proceeds to all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 any had need.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day by day,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attending the temple together 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breaking bread in their homes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they received their food with glad and generous hearts…                              Acts 2:44-46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8C50E1-9FFF-FC18-CACF-363A2686758D}"/>
              </a:ext>
            </a:extLst>
          </p:cNvPr>
          <p:cNvSpPr/>
          <p:nvPr/>
        </p:nvSpPr>
        <p:spPr>
          <a:xfrm>
            <a:off x="1995141" y="2853742"/>
            <a:ext cx="7868187" cy="2474162"/>
          </a:xfrm>
          <a:prstGeom prst="roundRect">
            <a:avLst/>
          </a:prstGeom>
          <a:solidFill>
            <a:srgbClr val="3C3E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were devoted to living life together!  Why?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10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story of early Christianity | Beliefs, Characteristics, Organization, &amp;  Map | Britannica">
            <a:extLst>
              <a:ext uri="{FF2B5EF4-FFF2-40B4-BE49-F238E27FC236}">
                <a16:creationId xmlns:a16="http://schemas.microsoft.com/office/drawing/2014/main" id="{E917066A-01B4-27E3-F6F5-7812C091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228600" y="3464"/>
            <a:ext cx="11800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Fellowship…</a:t>
            </a:r>
          </a:p>
          <a:p>
            <a:pPr algn="ctr"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Exactly Were They Devoted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68548-230A-8F8A-34FB-9A1F17443F15}"/>
              </a:ext>
            </a:extLst>
          </p:cNvPr>
          <p:cNvSpPr txBox="1"/>
          <p:nvPr/>
        </p:nvSpPr>
        <p:spPr>
          <a:xfrm>
            <a:off x="1018039" y="2460822"/>
            <a:ext cx="105521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early believers realized that salvation was not just an individual thing – it is an entrance into God’s family – becoming Christ’s body!</a:t>
            </a:r>
          </a:p>
        </p:txBody>
      </p:sp>
    </p:spTree>
    <p:extLst>
      <p:ext uri="{BB962C8B-B14F-4D97-AF65-F5344CB8AC3E}">
        <p14:creationId xmlns:p14="http://schemas.microsoft.com/office/powerpoint/2010/main" val="188576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3FAF35-3085-73D2-9540-72D6813E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866925" y="272282"/>
            <a:ext cx="6458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Three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53568" y="2410979"/>
            <a:ext cx="11484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What is biblical fellowship?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What challenges biblical fellowship?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How can we experience it more?</a:t>
            </a:r>
          </a:p>
        </p:txBody>
      </p:sp>
    </p:spTree>
    <p:extLst>
      <p:ext uri="{BB962C8B-B14F-4D97-AF65-F5344CB8AC3E}">
        <p14:creationId xmlns:p14="http://schemas.microsoft.com/office/powerpoint/2010/main" val="8277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What is Biblical Fellowship?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041400" y="1837955"/>
            <a:ext cx="1033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Fellowship is four types of </a:t>
            </a:r>
            <a:r>
              <a:rPr lang="en-US" sz="5400" dirty="0"/>
              <a:t>sharing</a:t>
            </a:r>
            <a:r>
              <a:rPr lang="en-US" sz="5400" dirty="0">
                <a:solidFill>
                  <a:schemeClr val="tx1"/>
                </a:solidFill>
              </a:rPr>
              <a:t>: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common life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spiritual truth / insights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possessions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ministry</a:t>
            </a:r>
          </a:p>
        </p:txBody>
      </p:sp>
    </p:spTree>
    <p:extLst>
      <p:ext uri="{BB962C8B-B14F-4D97-AF65-F5344CB8AC3E}">
        <p14:creationId xmlns:p14="http://schemas.microsoft.com/office/powerpoint/2010/main" val="41255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26720" y="1837955"/>
            <a:ext cx="1127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000" baseline="30000" dirty="0">
                <a:solidFill>
                  <a:schemeClr val="tx1"/>
                </a:solidFill>
              </a:rPr>
              <a:t>4</a:t>
            </a:r>
            <a:r>
              <a:rPr lang="en-US" sz="5000" dirty="0">
                <a:solidFill>
                  <a:schemeClr val="tx1"/>
                </a:solidFill>
              </a:rPr>
              <a:t> For as in one body we have many members, and the members do not all have the same function, </a:t>
            </a:r>
            <a:r>
              <a:rPr lang="en-US" sz="5000" baseline="30000" dirty="0">
                <a:solidFill>
                  <a:schemeClr val="tx1"/>
                </a:solidFill>
              </a:rPr>
              <a:t>5</a:t>
            </a:r>
            <a:r>
              <a:rPr lang="en-US" sz="5000" dirty="0">
                <a:solidFill>
                  <a:schemeClr val="tx1"/>
                </a:solidFill>
              </a:rPr>
              <a:t> so </a:t>
            </a:r>
            <a:r>
              <a:rPr lang="en-US" sz="5000" dirty="0"/>
              <a:t>we, though many, are one body in Christ</a:t>
            </a:r>
            <a:r>
              <a:rPr lang="en-US" sz="5000" dirty="0">
                <a:solidFill>
                  <a:schemeClr val="tx1"/>
                </a:solidFill>
              </a:rPr>
              <a:t>, and individually members one of another.</a:t>
            </a:r>
          </a:p>
          <a:p>
            <a:pPr algn="l"/>
            <a:r>
              <a:rPr lang="en-US" sz="5000" dirty="0">
                <a:solidFill>
                  <a:schemeClr val="tx1"/>
                </a:solidFill>
              </a:rPr>
              <a:t>                                   Romans 12:4-5</a:t>
            </a:r>
          </a:p>
        </p:txBody>
      </p:sp>
    </p:spTree>
    <p:extLst>
      <p:ext uri="{BB962C8B-B14F-4D97-AF65-F5344CB8AC3E}">
        <p14:creationId xmlns:p14="http://schemas.microsoft.com/office/powerpoint/2010/main" val="216941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623794"/>
            <a:ext cx="1127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000" dirty="0">
                <a:solidFill>
                  <a:schemeClr val="tx1"/>
                </a:solidFill>
              </a:rPr>
              <a:t>Fellowship with God </a:t>
            </a:r>
            <a:r>
              <a:rPr lang="en-US" sz="5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</a:p>
          <a:p>
            <a:pPr algn="l"/>
            <a:r>
              <a:rPr lang="en-US" sz="5000" dirty="0">
                <a:solidFill>
                  <a:schemeClr val="tx1"/>
                </a:solidFill>
                <a:sym typeface="Wingdings" panose="05000000000000000000" pitchFamily="2" charset="2"/>
              </a:rPr>
              <a:t>                        Fellowship with one another</a:t>
            </a:r>
          </a:p>
          <a:p>
            <a:pPr algn="l"/>
            <a:endParaRPr lang="en-US" sz="5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en-US" sz="5000" dirty="0">
                <a:solidFill>
                  <a:schemeClr val="tx1"/>
                </a:solidFill>
                <a:sym typeface="Wingdings" panose="05000000000000000000" pitchFamily="2" charset="2"/>
              </a:rPr>
              <a:t>We are in fellowship with other believers whether or not we like it or even recognize the fact!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623794"/>
            <a:ext cx="1127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000" dirty="0">
                <a:solidFill>
                  <a:schemeClr val="tx1"/>
                </a:solidFill>
              </a:rPr>
              <a:t>[God is] making known to us the mystery of his will, according to his purpose, which he set forth in Christ as a plan for the fullness of time, </a:t>
            </a:r>
            <a:r>
              <a:rPr lang="en-US" sz="5000" dirty="0"/>
              <a:t>to unite all things in him</a:t>
            </a:r>
            <a:r>
              <a:rPr lang="en-US" sz="5000" dirty="0">
                <a:solidFill>
                  <a:schemeClr val="tx1"/>
                </a:solidFill>
              </a:rPr>
              <a:t>, things in heaven and things on earth.</a:t>
            </a:r>
          </a:p>
          <a:p>
            <a:pPr algn="l"/>
            <a:r>
              <a:rPr lang="en-US" sz="5000" dirty="0">
                <a:solidFill>
                  <a:schemeClr val="tx1"/>
                </a:solidFill>
              </a:rPr>
              <a:t>                                     Ephesians 1:9-10</a:t>
            </a:r>
          </a:p>
        </p:txBody>
      </p:sp>
    </p:spTree>
    <p:extLst>
      <p:ext uri="{BB962C8B-B14F-4D97-AF65-F5344CB8AC3E}">
        <p14:creationId xmlns:p14="http://schemas.microsoft.com/office/powerpoint/2010/main" val="332206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623794"/>
            <a:ext cx="1127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000" dirty="0">
                <a:solidFill>
                  <a:schemeClr val="tx1"/>
                </a:solidFill>
              </a:rPr>
              <a:t>“We must grasp the idea that </a:t>
            </a:r>
            <a:r>
              <a:rPr lang="en-US" sz="5000" dirty="0"/>
              <a:t>fellowship means belonging to one another </a:t>
            </a:r>
            <a:r>
              <a:rPr lang="en-US" sz="5000" dirty="0">
                <a:solidFill>
                  <a:schemeClr val="tx1"/>
                </a:solidFill>
              </a:rPr>
              <a:t>in the body of Christ, along with all the privileges and responsibilities that such a relationship entails.”             Jerry Bridges</a:t>
            </a:r>
          </a:p>
        </p:txBody>
      </p:sp>
    </p:spTree>
    <p:extLst>
      <p:ext uri="{BB962C8B-B14F-4D97-AF65-F5344CB8AC3E}">
        <p14:creationId xmlns:p14="http://schemas.microsoft.com/office/powerpoint/2010/main" val="409551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26720" y="1837955"/>
            <a:ext cx="1127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000" baseline="30000" dirty="0">
                <a:solidFill>
                  <a:schemeClr val="tx1"/>
                </a:solidFill>
              </a:rPr>
              <a:t>4</a:t>
            </a:r>
            <a:r>
              <a:rPr lang="en-US" sz="5000" dirty="0">
                <a:solidFill>
                  <a:schemeClr val="tx1"/>
                </a:solidFill>
              </a:rPr>
              <a:t> For as in one body we have many members, and the members do not all have the same function, </a:t>
            </a:r>
            <a:r>
              <a:rPr lang="en-US" sz="5000" baseline="30000" dirty="0">
                <a:solidFill>
                  <a:schemeClr val="tx1"/>
                </a:solidFill>
              </a:rPr>
              <a:t>5</a:t>
            </a:r>
            <a:r>
              <a:rPr lang="en-US" sz="5000" dirty="0">
                <a:solidFill>
                  <a:schemeClr val="tx1"/>
                </a:solidFill>
              </a:rPr>
              <a:t> so we, though many, are one body in Christ, and </a:t>
            </a:r>
            <a:r>
              <a:rPr lang="en-US" sz="5000" dirty="0"/>
              <a:t>individually members one of another</a:t>
            </a:r>
            <a:r>
              <a:rPr lang="en-US" sz="50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5000" dirty="0">
                <a:solidFill>
                  <a:schemeClr val="tx1"/>
                </a:solidFill>
              </a:rPr>
              <a:t>                                   Romans 12:4-5</a:t>
            </a:r>
          </a:p>
        </p:txBody>
      </p:sp>
    </p:spTree>
    <p:extLst>
      <p:ext uri="{BB962C8B-B14F-4D97-AF65-F5344CB8AC3E}">
        <p14:creationId xmlns:p14="http://schemas.microsoft.com/office/powerpoint/2010/main" val="178244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Our Family Responsibilities!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173602"/>
            <a:ext cx="11277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000" baseline="30000" dirty="0">
                <a:solidFill>
                  <a:schemeClr val="tx1"/>
                </a:solidFill>
              </a:rPr>
              <a:t>10</a:t>
            </a:r>
            <a:r>
              <a:rPr lang="en-US" sz="5000" dirty="0">
                <a:solidFill>
                  <a:schemeClr val="tx1"/>
                </a:solidFill>
              </a:rPr>
              <a:t> </a:t>
            </a:r>
            <a:r>
              <a:rPr lang="en-US" sz="5000" dirty="0"/>
              <a:t>Love one another </a:t>
            </a:r>
            <a:r>
              <a:rPr lang="en-US" sz="5000" dirty="0">
                <a:solidFill>
                  <a:schemeClr val="tx1"/>
                </a:solidFill>
              </a:rPr>
              <a:t>with brotherly affection. Outdo one another in </a:t>
            </a:r>
            <a:r>
              <a:rPr lang="en-US" sz="5000" dirty="0"/>
              <a:t>showing honor</a:t>
            </a:r>
            <a:r>
              <a:rPr lang="en-US" sz="5000" dirty="0">
                <a:solidFill>
                  <a:schemeClr val="tx1"/>
                </a:solidFill>
              </a:rPr>
              <a:t>… </a:t>
            </a:r>
            <a:r>
              <a:rPr lang="en-US" sz="5000" baseline="30000" dirty="0">
                <a:solidFill>
                  <a:schemeClr val="tx1"/>
                </a:solidFill>
              </a:rPr>
              <a:t>13</a:t>
            </a:r>
            <a:r>
              <a:rPr lang="en-US" sz="5000" dirty="0">
                <a:solidFill>
                  <a:schemeClr val="tx1"/>
                </a:solidFill>
              </a:rPr>
              <a:t> </a:t>
            </a:r>
            <a:r>
              <a:rPr lang="en-US" sz="5000" dirty="0"/>
              <a:t>Contribute to the needs of the saints</a:t>
            </a:r>
            <a:r>
              <a:rPr lang="en-US" sz="5000" dirty="0">
                <a:solidFill>
                  <a:schemeClr val="tx1"/>
                </a:solidFill>
              </a:rPr>
              <a:t> and seek to </a:t>
            </a:r>
            <a:r>
              <a:rPr lang="en-US" sz="5000" dirty="0"/>
              <a:t>show hospitality</a:t>
            </a:r>
            <a:r>
              <a:rPr lang="en-US" sz="5000" dirty="0">
                <a:solidFill>
                  <a:schemeClr val="tx1"/>
                </a:solidFill>
              </a:rPr>
              <a:t>. </a:t>
            </a:r>
            <a:r>
              <a:rPr lang="en-US" sz="5000" baseline="30000" dirty="0">
                <a:solidFill>
                  <a:schemeClr val="tx1"/>
                </a:solidFill>
              </a:rPr>
              <a:t>15</a:t>
            </a:r>
            <a:r>
              <a:rPr lang="en-US" sz="5000" dirty="0">
                <a:solidFill>
                  <a:schemeClr val="tx1"/>
                </a:solidFill>
              </a:rPr>
              <a:t> </a:t>
            </a:r>
            <a:r>
              <a:rPr lang="en-US" sz="5000" dirty="0"/>
              <a:t>Rejoice with those who rejoice</a:t>
            </a:r>
            <a:r>
              <a:rPr lang="en-US" sz="5000" dirty="0">
                <a:solidFill>
                  <a:schemeClr val="tx1"/>
                </a:solidFill>
              </a:rPr>
              <a:t>, </a:t>
            </a:r>
            <a:r>
              <a:rPr lang="en-US" sz="5000" dirty="0"/>
              <a:t>weep with those who weep</a:t>
            </a:r>
            <a:r>
              <a:rPr lang="en-US" sz="5000" dirty="0">
                <a:solidFill>
                  <a:schemeClr val="tx1"/>
                </a:solidFill>
              </a:rPr>
              <a:t>.”</a:t>
            </a:r>
          </a:p>
          <a:p>
            <a:pPr algn="l"/>
            <a:r>
              <a:rPr lang="en-US" sz="5000" dirty="0">
                <a:solidFill>
                  <a:schemeClr val="tx1"/>
                </a:solidFill>
              </a:rPr>
              <a:t>                                     Romans 12:10,13,15</a:t>
            </a:r>
          </a:p>
        </p:txBody>
      </p:sp>
    </p:spTree>
    <p:extLst>
      <p:ext uri="{BB962C8B-B14F-4D97-AF65-F5344CB8AC3E}">
        <p14:creationId xmlns:p14="http://schemas.microsoft.com/office/powerpoint/2010/main" val="359515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EGA Fellowship Program: 2023-2024 Request for Applications - CEGA">
            <a:extLst>
              <a:ext uri="{FF2B5EF4-FFF2-40B4-BE49-F238E27FC236}">
                <a16:creationId xmlns:a16="http://schemas.microsoft.com/office/drawing/2014/main" id="{CA2D488D-F777-E069-6ADB-DE5506941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" r="1" b="9270"/>
          <a:stretch/>
        </p:blipFill>
        <p:spPr bwMode="auto">
          <a:xfrm>
            <a:off x="20" y="10"/>
            <a:ext cx="6093948" cy="34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7 Reasons to Join a Women's Bible Study">
            <a:extLst>
              <a:ext uri="{FF2B5EF4-FFF2-40B4-BE49-F238E27FC236}">
                <a16:creationId xmlns:a16="http://schemas.microsoft.com/office/drawing/2014/main" id="{B2D5D4AF-3EAE-CE14-1EB8-D432BA594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6093968" y="-4715"/>
            <a:ext cx="6098032" cy="34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lcome to Fellowship Bible Church, Searcy!">
            <a:extLst>
              <a:ext uri="{FF2B5EF4-FFF2-40B4-BE49-F238E27FC236}">
                <a16:creationId xmlns:a16="http://schemas.microsoft.com/office/drawing/2014/main" id="{46CC3127-D8E8-D551-A823-BAE801472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03"/>
          <a:stretch/>
        </p:blipFill>
        <p:spPr bwMode="auto">
          <a:xfrm>
            <a:off x="20" y="3433715"/>
            <a:ext cx="60939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eart of Steamboat United Methodist Church | Fellowship Dinner Groups">
            <a:extLst>
              <a:ext uri="{FF2B5EF4-FFF2-40B4-BE49-F238E27FC236}">
                <a16:creationId xmlns:a16="http://schemas.microsoft.com/office/drawing/2014/main" id="{B2B23119-28F0-6E28-E786-BFF688A79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06"/>
          <a:stretch/>
        </p:blipFill>
        <p:spPr bwMode="auto">
          <a:xfrm>
            <a:off x="6093968" y="3433713"/>
            <a:ext cx="60980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3951" y="2488868"/>
            <a:ext cx="9440034" cy="1828801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do you picture when you think of Fellowship?</a:t>
            </a:r>
          </a:p>
        </p:txBody>
      </p:sp>
    </p:spTree>
    <p:extLst>
      <p:ext uri="{BB962C8B-B14F-4D97-AF65-F5344CB8AC3E}">
        <p14:creationId xmlns:p14="http://schemas.microsoft.com/office/powerpoint/2010/main" val="12573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623794"/>
            <a:ext cx="1127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Western Idea:  Individual salvation</a:t>
            </a:r>
          </a:p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Biblical Truth:  We are saved in order to be brought into a </a:t>
            </a:r>
            <a:r>
              <a:rPr lang="en-US" sz="5000" dirty="0"/>
              <a:t>family</a:t>
            </a:r>
            <a:r>
              <a:rPr lang="en-US" sz="5000" dirty="0">
                <a:solidFill>
                  <a:schemeClr val="tx1"/>
                </a:solidFill>
              </a:rPr>
              <a:t>!</a:t>
            </a:r>
          </a:p>
          <a:p>
            <a:pPr algn="l">
              <a:spcAft>
                <a:spcPts val="1800"/>
              </a:spcAft>
            </a:pPr>
            <a:r>
              <a:rPr lang="en-US" sz="5000" dirty="0"/>
              <a:t>Devotion to the fellowship is the natural devotion to the family we are a part of!</a:t>
            </a:r>
          </a:p>
        </p:txBody>
      </p:sp>
    </p:spTree>
    <p:extLst>
      <p:ext uri="{BB962C8B-B14F-4D97-AF65-F5344CB8AC3E}">
        <p14:creationId xmlns:p14="http://schemas.microsoft.com/office/powerpoint/2010/main" val="6557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623794"/>
            <a:ext cx="11277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“Those who </a:t>
            </a:r>
            <a:r>
              <a:rPr lang="en-US" sz="5000" dirty="0"/>
              <a:t>share in God </a:t>
            </a:r>
            <a:r>
              <a:rPr lang="en-US" sz="5000" dirty="0">
                <a:solidFill>
                  <a:schemeClr val="tx1"/>
                </a:solidFill>
              </a:rPr>
              <a:t>inevitably </a:t>
            </a:r>
            <a:r>
              <a:rPr lang="en-US" sz="5000" dirty="0"/>
              <a:t>share in God’s nature</a:t>
            </a:r>
            <a:r>
              <a:rPr lang="en-US" sz="5000" dirty="0">
                <a:solidFill>
                  <a:schemeClr val="tx1"/>
                </a:solidFill>
              </a:rPr>
              <a:t>, which includes loving as God loves, sharing as God shares, pursuing one another and the lost as God pursues.”</a:t>
            </a:r>
          </a:p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                                      Barry </a:t>
            </a:r>
            <a:r>
              <a:rPr lang="en-US" sz="5000" dirty="0" err="1">
                <a:solidFill>
                  <a:schemeClr val="tx1"/>
                </a:solidFill>
              </a:rPr>
              <a:t>Kercheville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38884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What is Biblical Fellowship?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041400" y="1837955"/>
            <a:ext cx="1033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Fellowship is four types of </a:t>
            </a:r>
            <a:r>
              <a:rPr lang="en-US" sz="5400" dirty="0"/>
              <a:t>sharing</a:t>
            </a:r>
            <a:r>
              <a:rPr lang="en-US" sz="5400" dirty="0">
                <a:solidFill>
                  <a:schemeClr val="tx1"/>
                </a:solidFill>
              </a:rPr>
              <a:t>: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common life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Our spiritual truth / insights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possessions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ministry</a:t>
            </a:r>
          </a:p>
        </p:txBody>
      </p:sp>
    </p:spTree>
    <p:extLst>
      <p:ext uri="{BB962C8B-B14F-4D97-AF65-F5344CB8AC3E}">
        <p14:creationId xmlns:p14="http://schemas.microsoft.com/office/powerpoint/2010/main" val="2257245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Spiritual 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623794"/>
            <a:ext cx="11277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Let the word of Christ dwell in you richly, </a:t>
            </a:r>
            <a:r>
              <a:rPr lang="en-US" sz="5000" dirty="0"/>
              <a:t>teaching and admonishing one another </a:t>
            </a:r>
            <a:r>
              <a:rPr lang="en-US" sz="5000" dirty="0">
                <a:solidFill>
                  <a:schemeClr val="tx1"/>
                </a:solidFill>
              </a:rPr>
              <a:t>in all wisdom, singing psalms and hymns and spiritual songs, with thankfulness in your hearts to God.</a:t>
            </a:r>
          </a:p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                                      Colossians 3:16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4505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Spiritual 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623794"/>
            <a:ext cx="1127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But </a:t>
            </a:r>
            <a:r>
              <a:rPr lang="en-US" sz="5000" dirty="0"/>
              <a:t>exhort one another every day</a:t>
            </a:r>
            <a:r>
              <a:rPr lang="en-US" sz="5000" dirty="0">
                <a:solidFill>
                  <a:schemeClr val="tx1"/>
                </a:solidFill>
              </a:rPr>
              <a:t>, as long as it is called “today,” that none of you may be hardened by the deceitfulness of sin.                                      Hebrews 3:13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9503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Spiritual 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0872" y="1184882"/>
            <a:ext cx="112776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000" dirty="0">
                <a:solidFill>
                  <a:schemeClr val="tx1"/>
                </a:solidFill>
              </a:rPr>
              <a:t>And let us consider how to </a:t>
            </a:r>
            <a:r>
              <a:rPr lang="en-US" sz="5000" dirty="0"/>
              <a:t>stir up one another to love and good works</a:t>
            </a:r>
            <a:r>
              <a:rPr lang="en-US" sz="5000" dirty="0">
                <a:solidFill>
                  <a:schemeClr val="tx1"/>
                </a:solidFill>
              </a:rPr>
              <a:t>, not neglecting to meet together, as is the habit of some, but </a:t>
            </a:r>
            <a:r>
              <a:rPr lang="en-US" sz="5000" dirty="0"/>
              <a:t>encouraging one another</a:t>
            </a:r>
            <a:r>
              <a:rPr lang="en-US" sz="5000" dirty="0">
                <a:solidFill>
                  <a:schemeClr val="tx1"/>
                </a:solidFill>
              </a:rPr>
              <a:t>, and all the more as you see the Day drawing near.</a:t>
            </a:r>
          </a:p>
          <a:p>
            <a:pPr algn="l">
              <a:spcAft>
                <a:spcPts val="1800"/>
              </a:spcAft>
            </a:pPr>
            <a:r>
              <a:rPr lang="en-US" sz="5000" dirty="0">
                <a:solidFill>
                  <a:schemeClr val="tx1"/>
                </a:solidFill>
              </a:rPr>
              <a:t>                                     Hebrews 10:24-25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6893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-9426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Spiritual 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571500" y="1684754"/>
            <a:ext cx="11277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Are you someone who “doesn’t really need people”?</a:t>
            </a:r>
          </a:p>
          <a:p>
            <a:pPr algn="l"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Have you considered that people need you!  </a:t>
            </a:r>
          </a:p>
          <a:p>
            <a:pPr algn="l"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We may need to attend activities not for what we get out of them, but for what we give to them!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46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What is Biblical Fellowship?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041400" y="1837955"/>
            <a:ext cx="1033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Fellowship is four types of </a:t>
            </a:r>
            <a:r>
              <a:rPr lang="en-US" sz="5400" dirty="0"/>
              <a:t>sharing</a:t>
            </a:r>
            <a:r>
              <a:rPr lang="en-US" sz="5400" dirty="0">
                <a:solidFill>
                  <a:schemeClr val="tx1"/>
                </a:solidFill>
              </a:rPr>
              <a:t>: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common life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spiritual truth / insights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Our possessions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ministry</a:t>
            </a:r>
          </a:p>
        </p:txBody>
      </p:sp>
    </p:spTree>
    <p:extLst>
      <p:ext uri="{BB962C8B-B14F-4D97-AF65-F5344CB8AC3E}">
        <p14:creationId xmlns:p14="http://schemas.microsoft.com/office/powerpoint/2010/main" val="1323928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are we so obsessed with material possessions?">
            <a:extLst>
              <a:ext uri="{FF2B5EF4-FFF2-40B4-BE49-F238E27FC236}">
                <a16:creationId xmlns:a16="http://schemas.microsoft.com/office/drawing/2014/main" id="{AAE743E9-81FD-56D4-D9B8-A6CD0226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Possessions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504445" y="4581590"/>
            <a:ext cx="10874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Sharing possessions is the #1 usage of “Koinonia” in the New Testament!</a:t>
            </a:r>
          </a:p>
        </p:txBody>
      </p:sp>
    </p:spTree>
    <p:extLst>
      <p:ext uri="{BB962C8B-B14F-4D97-AF65-F5344CB8AC3E}">
        <p14:creationId xmlns:p14="http://schemas.microsoft.com/office/powerpoint/2010/main" val="3984761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are we so obsessed with material possessions?">
            <a:extLst>
              <a:ext uri="{FF2B5EF4-FFF2-40B4-BE49-F238E27FC236}">
                <a16:creationId xmlns:a16="http://schemas.microsoft.com/office/drawing/2014/main" id="{AAE743E9-81FD-56D4-D9B8-A6CD0226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0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Possessions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2D566-9428-C01E-7185-378B781D08AE}"/>
              </a:ext>
            </a:extLst>
          </p:cNvPr>
          <p:cNvSpPr txBox="1"/>
          <p:nvPr/>
        </p:nvSpPr>
        <p:spPr>
          <a:xfrm>
            <a:off x="441310" y="1485462"/>
            <a:ext cx="11537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all who believed were together and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had all things in common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they were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selling their possessions and belongings and distributing the proceeds to all, as any had need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day by day, attending the temple together and breaking bread in their homes, they received their food with glad and generous hearts…                              Acts 2:44-46</a:t>
            </a:r>
          </a:p>
        </p:txBody>
      </p:sp>
    </p:spTree>
    <p:extLst>
      <p:ext uri="{BB962C8B-B14F-4D97-AF65-F5344CB8AC3E}">
        <p14:creationId xmlns:p14="http://schemas.microsoft.com/office/powerpoint/2010/main" val="18894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acilities – Lancaster United Methodist Church">
            <a:extLst>
              <a:ext uri="{FF2B5EF4-FFF2-40B4-BE49-F238E27FC236}">
                <a16:creationId xmlns:a16="http://schemas.microsoft.com/office/drawing/2014/main" id="{2BD4BE2A-9327-09C2-BF4F-6DB4540B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55" y="4622468"/>
            <a:ext cx="9440034" cy="1828801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Fellowship Hall!</a:t>
            </a:r>
          </a:p>
        </p:txBody>
      </p:sp>
    </p:spTree>
    <p:extLst>
      <p:ext uri="{BB962C8B-B14F-4D97-AF65-F5344CB8AC3E}">
        <p14:creationId xmlns:p14="http://schemas.microsoft.com/office/powerpoint/2010/main" val="5688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are we so obsessed with material possessions?">
            <a:extLst>
              <a:ext uri="{FF2B5EF4-FFF2-40B4-BE49-F238E27FC236}">
                <a16:creationId xmlns:a16="http://schemas.microsoft.com/office/drawing/2014/main" id="{AAE743E9-81FD-56D4-D9B8-A6CD0226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0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Possessions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BB060-0F21-3B9B-CA74-C92743C8969F}"/>
              </a:ext>
            </a:extLst>
          </p:cNvPr>
          <p:cNvSpPr txBox="1"/>
          <p:nvPr/>
        </p:nvSpPr>
        <p:spPr>
          <a:xfrm>
            <a:off x="286511" y="1354685"/>
            <a:ext cx="116189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dirty="0"/>
              <a:t>Contribute</a:t>
            </a:r>
            <a:r>
              <a:rPr lang="en-US" sz="4000" dirty="0">
                <a:solidFill>
                  <a:schemeClr val="tx1"/>
                </a:solidFill>
              </a:rPr>
              <a:t> to the needs of the saints and seek to show hospitality.              Romans 12:13</a:t>
            </a:r>
          </a:p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</a:rPr>
              <a:t>By their approval of this service, the saints will glorify God because of … the generosity of your </a:t>
            </a:r>
            <a:r>
              <a:rPr lang="en-US" sz="4000" dirty="0"/>
              <a:t>contribution</a:t>
            </a:r>
            <a:r>
              <a:rPr lang="en-US" sz="4000" dirty="0">
                <a:solidFill>
                  <a:schemeClr val="tx1"/>
                </a:solidFill>
              </a:rPr>
              <a:t> for them…                           2 Corinthians 9:13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</a:rPr>
              <a:t>Do not neglect to do good and to </a:t>
            </a:r>
            <a:r>
              <a:rPr lang="en-US" sz="4000" dirty="0"/>
              <a:t>share</a:t>
            </a:r>
            <a:r>
              <a:rPr lang="en-US" sz="4000" dirty="0">
                <a:solidFill>
                  <a:schemeClr val="tx1"/>
                </a:solidFill>
              </a:rPr>
              <a:t> what you have, for such sacrifices are pleasing to God.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</a:rPr>
              <a:t>                                              Hebrews 13:16</a:t>
            </a:r>
          </a:p>
        </p:txBody>
      </p:sp>
    </p:spTree>
    <p:extLst>
      <p:ext uri="{BB962C8B-B14F-4D97-AF65-F5344CB8AC3E}">
        <p14:creationId xmlns:p14="http://schemas.microsoft.com/office/powerpoint/2010/main" val="2351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are we so obsessed with material possessions?">
            <a:extLst>
              <a:ext uri="{FF2B5EF4-FFF2-40B4-BE49-F238E27FC236}">
                <a16:creationId xmlns:a16="http://schemas.microsoft.com/office/drawing/2014/main" id="{AAE743E9-81FD-56D4-D9B8-A6CD0226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0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Possessions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BB060-0F21-3B9B-CA74-C92743C8969F}"/>
              </a:ext>
            </a:extLst>
          </p:cNvPr>
          <p:cNvSpPr txBox="1"/>
          <p:nvPr/>
        </p:nvSpPr>
        <p:spPr>
          <a:xfrm>
            <a:off x="909827" y="2380664"/>
            <a:ext cx="10600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4800" dirty="0">
                <a:solidFill>
                  <a:schemeClr val="tx1"/>
                </a:solidFill>
              </a:rPr>
              <a:t>Why do we share in this way?</a:t>
            </a:r>
          </a:p>
          <a:p>
            <a:pPr>
              <a:spcAft>
                <a:spcPts val="1800"/>
              </a:spcAft>
            </a:pPr>
            <a:r>
              <a:rPr lang="en-US" sz="4800" dirty="0">
                <a:solidFill>
                  <a:schemeClr val="tx1"/>
                </a:solidFill>
              </a:rPr>
              <a:t>Because we are family!  </a:t>
            </a:r>
          </a:p>
          <a:p>
            <a:pPr>
              <a:spcAft>
                <a:spcPts val="1800"/>
              </a:spcAft>
            </a:pPr>
            <a:r>
              <a:rPr lang="en-US" sz="4800" dirty="0">
                <a:solidFill>
                  <a:schemeClr val="tx1"/>
                </a:solidFill>
              </a:rPr>
              <a:t>Family members meeting needs is not benevolence – it is their </a:t>
            </a:r>
            <a:r>
              <a:rPr lang="en-US" sz="4800" dirty="0"/>
              <a:t>privilege</a:t>
            </a:r>
            <a:r>
              <a:rPr lang="en-US" sz="4800" dirty="0">
                <a:solidFill>
                  <a:schemeClr val="tx1"/>
                </a:solidFill>
              </a:rPr>
              <a:t> and their </a:t>
            </a:r>
            <a:r>
              <a:rPr lang="en-US" sz="4800" dirty="0"/>
              <a:t>duty</a:t>
            </a:r>
            <a:r>
              <a:rPr lang="en-US" sz="48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17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are we so obsessed with material possessions?">
            <a:extLst>
              <a:ext uri="{FF2B5EF4-FFF2-40B4-BE49-F238E27FC236}">
                <a16:creationId xmlns:a16="http://schemas.microsoft.com/office/drawing/2014/main" id="{AAE743E9-81FD-56D4-D9B8-A6CD0226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0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Possessions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BB060-0F21-3B9B-CA74-C92743C8969F}"/>
              </a:ext>
            </a:extLst>
          </p:cNvPr>
          <p:cNvSpPr txBox="1"/>
          <p:nvPr/>
        </p:nvSpPr>
        <p:spPr>
          <a:xfrm>
            <a:off x="304801" y="1002968"/>
            <a:ext cx="11887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baseline="30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We want you to know, brothers, about the grace of God that has been given among the churches of Macedonia, </a:t>
            </a:r>
            <a:r>
              <a:rPr lang="en-US" sz="4000" baseline="30000" dirty="0">
                <a:solidFill>
                  <a:schemeClr val="tx1"/>
                </a:solidFill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 for in a </a:t>
            </a:r>
            <a:r>
              <a:rPr lang="en-US" sz="4000" dirty="0"/>
              <a:t>severe test of affliction</a:t>
            </a:r>
            <a:r>
              <a:rPr lang="en-US" sz="4000" dirty="0">
                <a:solidFill>
                  <a:schemeClr val="tx1"/>
                </a:solidFill>
              </a:rPr>
              <a:t>, their abundance of joy and </a:t>
            </a:r>
            <a:r>
              <a:rPr lang="en-US" sz="4000" dirty="0"/>
              <a:t>their extreme poverty </a:t>
            </a:r>
            <a:r>
              <a:rPr lang="en-US" sz="4000" dirty="0">
                <a:solidFill>
                  <a:schemeClr val="tx1"/>
                </a:solidFill>
              </a:rPr>
              <a:t>have overflowed in a </a:t>
            </a:r>
            <a:r>
              <a:rPr lang="en-US" sz="4000" dirty="0"/>
              <a:t>wealth of generosity </a:t>
            </a:r>
            <a:r>
              <a:rPr lang="en-US" sz="4000" dirty="0">
                <a:solidFill>
                  <a:schemeClr val="tx1"/>
                </a:solidFill>
              </a:rPr>
              <a:t>on their part. </a:t>
            </a:r>
            <a:r>
              <a:rPr lang="en-US" sz="4000" baseline="30000" dirty="0">
                <a:solidFill>
                  <a:schemeClr val="tx1"/>
                </a:solidFill>
              </a:rPr>
              <a:t>3</a:t>
            </a:r>
            <a:r>
              <a:rPr lang="en-US" sz="4000" dirty="0">
                <a:solidFill>
                  <a:schemeClr val="tx1"/>
                </a:solidFill>
              </a:rPr>
              <a:t> For </a:t>
            </a:r>
            <a:r>
              <a:rPr lang="en-US" sz="4000" dirty="0"/>
              <a:t>they gave </a:t>
            </a:r>
            <a:r>
              <a:rPr lang="en-US" sz="4000" dirty="0">
                <a:solidFill>
                  <a:schemeClr val="tx1"/>
                </a:solidFill>
              </a:rPr>
              <a:t>according to their means, as I can testify, and </a:t>
            </a:r>
            <a:r>
              <a:rPr lang="en-US" sz="4000" dirty="0"/>
              <a:t>beyond their means</a:t>
            </a:r>
            <a:r>
              <a:rPr lang="en-US" sz="4000" dirty="0">
                <a:solidFill>
                  <a:schemeClr val="tx1"/>
                </a:solidFill>
              </a:rPr>
              <a:t>, of their own accord, </a:t>
            </a:r>
            <a:r>
              <a:rPr lang="en-US" sz="4000" baseline="30000" dirty="0">
                <a:solidFill>
                  <a:schemeClr val="tx1"/>
                </a:solidFill>
              </a:rPr>
              <a:t>4</a:t>
            </a:r>
            <a:r>
              <a:rPr lang="en-US" sz="4000" dirty="0">
                <a:solidFill>
                  <a:schemeClr val="tx1"/>
                </a:solidFill>
              </a:rPr>
              <a:t> begging us earnestly for the favor of taking part in the relief of the saints.                             2 Corinthians 8:1-4</a:t>
            </a:r>
          </a:p>
        </p:txBody>
      </p:sp>
    </p:spTree>
    <p:extLst>
      <p:ext uri="{BB962C8B-B14F-4D97-AF65-F5344CB8AC3E}">
        <p14:creationId xmlns:p14="http://schemas.microsoft.com/office/powerpoint/2010/main" val="1454834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are we so obsessed with material possessions?">
            <a:extLst>
              <a:ext uri="{FF2B5EF4-FFF2-40B4-BE49-F238E27FC236}">
                <a16:creationId xmlns:a16="http://schemas.microsoft.com/office/drawing/2014/main" id="{AAE743E9-81FD-56D4-D9B8-A6CD0226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0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Possessions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BB060-0F21-3B9B-CA74-C92743C8969F}"/>
              </a:ext>
            </a:extLst>
          </p:cNvPr>
          <p:cNvSpPr txBox="1"/>
          <p:nvPr/>
        </p:nvSpPr>
        <p:spPr>
          <a:xfrm>
            <a:off x="304801" y="2002712"/>
            <a:ext cx="118871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800" dirty="0">
                <a:solidFill>
                  <a:schemeClr val="tx1"/>
                </a:solidFill>
              </a:rPr>
              <a:t>Do you have needs?  Let us know!</a:t>
            </a:r>
          </a:p>
          <a:p>
            <a:pPr algn="l">
              <a:spcAft>
                <a:spcPts val="1800"/>
              </a:spcAft>
            </a:pPr>
            <a:endParaRPr lang="en-US" sz="4800" dirty="0">
              <a:solidFill>
                <a:schemeClr val="tx1"/>
              </a:solidFill>
            </a:endParaRPr>
          </a:p>
          <a:p>
            <a:pPr algn="l">
              <a:spcAft>
                <a:spcPts val="1800"/>
              </a:spcAft>
            </a:pPr>
            <a:r>
              <a:rPr lang="en-US" sz="4800" dirty="0">
                <a:solidFill>
                  <a:schemeClr val="tx1"/>
                </a:solidFill>
              </a:rPr>
              <a:t>Ask God to show you opportunities to share and be generous!</a:t>
            </a:r>
          </a:p>
        </p:txBody>
      </p:sp>
    </p:spTree>
    <p:extLst>
      <p:ext uri="{BB962C8B-B14F-4D97-AF65-F5344CB8AC3E}">
        <p14:creationId xmlns:p14="http://schemas.microsoft.com/office/powerpoint/2010/main" val="36616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What is Biblical Fellowship?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041400" y="1837955"/>
            <a:ext cx="1033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Fellowship is four types of </a:t>
            </a:r>
            <a:r>
              <a:rPr lang="en-US" sz="5400" dirty="0"/>
              <a:t>sharing</a:t>
            </a:r>
            <a:r>
              <a:rPr lang="en-US" sz="5400" dirty="0">
                <a:solidFill>
                  <a:schemeClr val="tx1"/>
                </a:solidFill>
              </a:rPr>
              <a:t>: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common life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spiritual truth / insights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possessions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Our ministry</a:t>
            </a:r>
          </a:p>
        </p:txBody>
      </p:sp>
    </p:spTree>
    <p:extLst>
      <p:ext uri="{BB962C8B-B14F-4D97-AF65-F5344CB8AC3E}">
        <p14:creationId xmlns:p14="http://schemas.microsoft.com/office/powerpoint/2010/main" val="186734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in Ministry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1104" y="1837955"/>
            <a:ext cx="10928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800" baseline="30000" dirty="0">
                <a:solidFill>
                  <a:schemeClr val="tx1"/>
                </a:solidFill>
              </a:rPr>
              <a:t>3</a:t>
            </a:r>
            <a:r>
              <a:rPr lang="en-US" sz="4800" dirty="0">
                <a:solidFill>
                  <a:schemeClr val="tx1"/>
                </a:solidFill>
              </a:rPr>
              <a:t> I thank my God in all my remembrance of you, </a:t>
            </a:r>
            <a:r>
              <a:rPr lang="en-US" sz="4800" baseline="30000" dirty="0">
                <a:solidFill>
                  <a:schemeClr val="tx1"/>
                </a:solidFill>
              </a:rPr>
              <a:t>4</a:t>
            </a:r>
            <a:r>
              <a:rPr lang="en-US" sz="4800" dirty="0">
                <a:solidFill>
                  <a:schemeClr val="tx1"/>
                </a:solidFill>
              </a:rPr>
              <a:t> always in every prayer of mine for you all making my prayer with joy, </a:t>
            </a:r>
            <a:r>
              <a:rPr lang="en-US" sz="4800" baseline="30000" dirty="0">
                <a:solidFill>
                  <a:schemeClr val="tx1"/>
                </a:solidFill>
              </a:rPr>
              <a:t>5</a:t>
            </a:r>
            <a:r>
              <a:rPr lang="en-US" sz="4800" dirty="0">
                <a:solidFill>
                  <a:schemeClr val="tx1"/>
                </a:solidFill>
              </a:rPr>
              <a:t> because of your </a:t>
            </a:r>
            <a:r>
              <a:rPr lang="en-US" sz="4800" dirty="0"/>
              <a:t>partnership in the gospel </a:t>
            </a:r>
            <a:r>
              <a:rPr lang="en-US" sz="4800" dirty="0">
                <a:solidFill>
                  <a:schemeClr val="tx1"/>
                </a:solidFill>
              </a:rPr>
              <a:t>from the first day until now.</a:t>
            </a:r>
          </a:p>
          <a:p>
            <a:pPr algn="l"/>
            <a:r>
              <a:rPr lang="en-US" sz="4800" dirty="0">
                <a:solidFill>
                  <a:schemeClr val="tx1"/>
                </a:solidFill>
              </a:rPr>
              <a:t>                                       Philippians 1:3-4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128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in Ministry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1104" y="1837955"/>
            <a:ext cx="11265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How did the Philippians partner with Paul?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They ministered with him in Philippi (Lydia)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They supported him financially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They prayed for him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They sent people to help him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6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in Ministry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1104" y="1837955"/>
            <a:ext cx="11265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How are we doing in supporting each other in ministry?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0525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 Reasons to Join a Women's Bible Study">
            <a:extLst>
              <a:ext uri="{FF2B5EF4-FFF2-40B4-BE49-F238E27FC236}">
                <a16:creationId xmlns:a16="http://schemas.microsoft.com/office/drawing/2014/main" id="{A505A212-AF49-5135-A7E5-B7B561FB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 b="1"/>
          <a:stretch/>
        </p:blipFill>
        <p:spPr bwMode="auto">
          <a:xfrm>
            <a:off x="-1" y="-9426"/>
            <a:ext cx="12179347" cy="6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041400" y="272282"/>
            <a:ext cx="1033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What is Biblical Fellowship?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041400" y="1837955"/>
            <a:ext cx="1033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Fellowship is four types of </a:t>
            </a:r>
            <a:r>
              <a:rPr lang="en-US" sz="5400" dirty="0"/>
              <a:t>sharing</a:t>
            </a:r>
            <a:r>
              <a:rPr lang="en-US" sz="5400" dirty="0">
                <a:solidFill>
                  <a:schemeClr val="tx1"/>
                </a:solidFill>
              </a:rPr>
              <a:t>: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common life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spiritual truth / insights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possessions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Our ministry</a:t>
            </a:r>
          </a:p>
        </p:txBody>
      </p:sp>
    </p:spTree>
    <p:extLst>
      <p:ext uri="{BB962C8B-B14F-4D97-AF65-F5344CB8AC3E}">
        <p14:creationId xmlns:p14="http://schemas.microsoft.com/office/powerpoint/2010/main" val="495698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3FAF35-3085-73D2-9540-72D6813E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866925" y="272282"/>
            <a:ext cx="6458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Three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53568" y="2410979"/>
            <a:ext cx="11484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What is biblical fellowship?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What challenges biblical fellowship?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How can we experience it more?</a:t>
            </a:r>
          </a:p>
        </p:txBody>
      </p:sp>
    </p:spTree>
    <p:extLst>
      <p:ext uri="{BB962C8B-B14F-4D97-AF65-F5344CB8AC3E}">
        <p14:creationId xmlns:p14="http://schemas.microsoft.com/office/powerpoint/2010/main" val="161930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inonia: The importance of drawing together | Star-Journal">
            <a:extLst>
              <a:ext uri="{FF2B5EF4-FFF2-40B4-BE49-F238E27FC236}">
                <a16:creationId xmlns:a16="http://schemas.microsoft.com/office/drawing/2014/main" id="{B5A36D8B-EAE2-EF8E-725B-F42D9FE9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E7B692-5CF9-ED8D-F100-312745E0320C}"/>
              </a:ext>
            </a:extLst>
          </p:cNvPr>
          <p:cNvSpPr txBox="1"/>
          <p:nvPr/>
        </p:nvSpPr>
        <p:spPr>
          <a:xfrm>
            <a:off x="261259" y="4379323"/>
            <a:ext cx="11656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Used 80+ times in New Testament</a:t>
            </a:r>
          </a:p>
          <a:p>
            <a:pPr marL="857250" indent="-685800">
              <a:buFont typeface="Arial" panose="020B0604020202020204" pitchFamily="34" charset="0"/>
              <a:buChar char="•"/>
            </a:pPr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Never used to refer to eating together! (except Lord’s supper – 1 Corinthians 10)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1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y are there so many different Data Governance definitions? — Nicola Askham">
            <a:extLst>
              <a:ext uri="{FF2B5EF4-FFF2-40B4-BE49-F238E27FC236}">
                <a16:creationId xmlns:a16="http://schemas.microsoft.com/office/drawing/2014/main" id="{D7F7394A-F411-7E5F-31F9-31BF234F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333525" y="0"/>
            <a:ext cx="7154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/>
              <a:t>The Big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638423" y="3803806"/>
            <a:ext cx="107508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2400"/>
              </a:spcAft>
            </a:pPr>
            <a:r>
              <a:rPr lang="en-US" sz="5400" dirty="0"/>
              <a:t>Inadequate definition of fellowship!</a:t>
            </a:r>
          </a:p>
          <a:p>
            <a:r>
              <a:rPr lang="en-US" sz="5400" dirty="0"/>
              <a:t>Being together is the means to fellowship – not the end in itself!</a:t>
            </a:r>
          </a:p>
        </p:txBody>
      </p:sp>
    </p:spTree>
    <p:extLst>
      <p:ext uri="{BB962C8B-B14F-4D97-AF65-F5344CB8AC3E}">
        <p14:creationId xmlns:p14="http://schemas.microsoft.com/office/powerpoint/2010/main" val="24451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dern Lifestyle by Hurca!™ on Dribbble">
            <a:extLst>
              <a:ext uri="{FF2B5EF4-FFF2-40B4-BE49-F238E27FC236}">
                <a16:creationId xmlns:a16="http://schemas.microsoft.com/office/drawing/2014/main" id="{B6D02565-0807-A60F-76B6-EF446C53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333525" y="0"/>
            <a:ext cx="7154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/>
              <a:t>The Big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89420" y="1713858"/>
            <a:ext cx="10037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/>
              <a:t>Modern Lifestyles…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dirty="0"/>
              <a:t>New/Short-term in this location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dirty="0"/>
              <a:t>Our busy schedules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dirty="0"/>
              <a:t>Our geographical distance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dirty="0"/>
              <a:t>Our technology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dirty="0"/>
              <a:t>Our desire to be “private”</a:t>
            </a:r>
          </a:p>
        </p:txBody>
      </p:sp>
    </p:spTree>
    <p:extLst>
      <p:ext uri="{BB962C8B-B14F-4D97-AF65-F5344CB8AC3E}">
        <p14:creationId xmlns:p14="http://schemas.microsoft.com/office/powerpoint/2010/main" val="13305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Are the Consequences of Hidden Sin? - Dr. Roger Barrier">
            <a:extLst>
              <a:ext uri="{FF2B5EF4-FFF2-40B4-BE49-F238E27FC236}">
                <a16:creationId xmlns:a16="http://schemas.microsoft.com/office/drawing/2014/main" id="{6F186E3C-F784-B2C3-D01D-14AA7A78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78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333525" y="0"/>
            <a:ext cx="7154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/>
              <a:t>The Big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522171" y="2126644"/>
            <a:ext cx="111434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5000" dirty="0"/>
              <a:t>Sin!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000" dirty="0"/>
              <a:t>Sin in our lives that separates us from God and therefore from each other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000" dirty="0"/>
              <a:t>Sin in our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4794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Dark Art of Individualism: The Rise of the Individual and the Decline  of the Collective | by Meet Me In The Middle | For Everyone | Medium">
            <a:extLst>
              <a:ext uri="{FF2B5EF4-FFF2-40B4-BE49-F238E27FC236}">
                <a16:creationId xmlns:a16="http://schemas.microsoft.com/office/drawing/2014/main" id="{FE916771-BEF7-CBAE-6651-10E61593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518549" y="0"/>
            <a:ext cx="7154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The Big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57626" y="2846407"/>
            <a:ext cx="117840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Individualism and Independence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/>
                </a:solidFill>
              </a:rPr>
              <a:t>Success/failure are individual things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/>
                </a:solidFill>
              </a:rPr>
              <a:t>Taught not to “need” people</a:t>
            </a:r>
          </a:p>
        </p:txBody>
      </p:sp>
    </p:spTree>
    <p:extLst>
      <p:ext uri="{BB962C8B-B14F-4D97-AF65-F5344CB8AC3E}">
        <p14:creationId xmlns:p14="http://schemas.microsoft.com/office/powerpoint/2010/main" val="24850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508BFB-8594-9BFA-F08C-BB291D7C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C6037-A67B-6B24-B62F-3CEAF9126F51}"/>
              </a:ext>
            </a:extLst>
          </p:cNvPr>
          <p:cNvSpPr txBox="1"/>
          <p:nvPr/>
        </p:nvSpPr>
        <p:spPr>
          <a:xfrm>
            <a:off x="255640" y="200669"/>
            <a:ext cx="119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to be “devoted” to something?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DB11F-3440-DF41-45A4-BF65AF2B3C39}"/>
              </a:ext>
            </a:extLst>
          </p:cNvPr>
          <p:cNvGrpSpPr/>
          <p:nvPr/>
        </p:nvGrpSpPr>
        <p:grpSpPr>
          <a:xfrm>
            <a:off x="1220479" y="4129638"/>
            <a:ext cx="9349199" cy="2554024"/>
            <a:chOff x="1220479" y="4129638"/>
            <a:chExt cx="9349199" cy="25540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7893A3-CA52-B21E-44EA-3191D1901317}"/>
                </a:ext>
              </a:extLst>
            </p:cNvPr>
            <p:cNvSpPr txBox="1"/>
            <p:nvPr/>
          </p:nvSpPr>
          <p:spPr>
            <a:xfrm>
              <a:off x="1220479" y="4129638"/>
              <a:ext cx="9123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4400" b="1" dirty="0">
                  <a:effectLst>
                    <a:glow rad="1397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Devotion implies priorities!!! 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EDE61B-FED3-0FE2-68F8-19A78CBBFBFA}"/>
                </a:ext>
              </a:extLst>
            </p:cNvPr>
            <p:cNvSpPr txBox="1"/>
            <p:nvPr/>
          </p:nvSpPr>
          <p:spPr>
            <a:xfrm>
              <a:off x="1446622" y="5237112"/>
              <a:ext cx="91230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4400" b="1" dirty="0">
                  <a:solidFill>
                    <a:srgbClr val="FFFF00"/>
                  </a:solidFill>
                  <a:effectLst>
                    <a:glow rad="1397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To be devoted to something means it holds the primary purpose in your life!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3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508BFB-8594-9BFA-F08C-BB291D7C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C6037-A67B-6B24-B62F-3CEAF9126F51}"/>
              </a:ext>
            </a:extLst>
          </p:cNvPr>
          <p:cNvSpPr txBox="1"/>
          <p:nvPr/>
        </p:nvSpPr>
        <p:spPr>
          <a:xfrm>
            <a:off x="255640" y="200669"/>
            <a:ext cx="119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to be “devoted” to something?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DB11F-3440-DF41-45A4-BF65AF2B3C39}"/>
              </a:ext>
            </a:extLst>
          </p:cNvPr>
          <p:cNvGrpSpPr/>
          <p:nvPr/>
        </p:nvGrpSpPr>
        <p:grpSpPr>
          <a:xfrm>
            <a:off x="1220479" y="4129638"/>
            <a:ext cx="9349199" cy="2554024"/>
            <a:chOff x="1220479" y="4129638"/>
            <a:chExt cx="9349199" cy="25540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7893A3-CA52-B21E-44EA-3191D1901317}"/>
                </a:ext>
              </a:extLst>
            </p:cNvPr>
            <p:cNvSpPr txBox="1"/>
            <p:nvPr/>
          </p:nvSpPr>
          <p:spPr>
            <a:xfrm>
              <a:off x="1220479" y="4129638"/>
              <a:ext cx="9123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4400" b="1" dirty="0">
                  <a:effectLst>
                    <a:glow rad="1397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Devotion implies priorities!!! 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EDE61B-FED3-0FE2-68F8-19A78CBBFBFA}"/>
                </a:ext>
              </a:extLst>
            </p:cNvPr>
            <p:cNvSpPr txBox="1"/>
            <p:nvPr/>
          </p:nvSpPr>
          <p:spPr>
            <a:xfrm>
              <a:off x="1446622" y="5237112"/>
              <a:ext cx="91230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4400" b="1" dirty="0">
                  <a:solidFill>
                    <a:srgbClr val="FFFF00"/>
                  </a:solidFill>
                  <a:effectLst>
                    <a:glow rad="1397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Do things need to change in our lives to make biblical fellowship happen?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3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3FAF35-3085-73D2-9540-72D6813E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866925" y="272282"/>
            <a:ext cx="6458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Three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53568" y="2410979"/>
            <a:ext cx="11484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What is biblical fellowship?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What challenges biblical fellowship?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How can we experience it more?</a:t>
            </a:r>
          </a:p>
        </p:txBody>
      </p:sp>
    </p:spTree>
    <p:extLst>
      <p:ext uri="{BB962C8B-B14F-4D97-AF65-F5344CB8AC3E}">
        <p14:creationId xmlns:p14="http://schemas.microsoft.com/office/powerpoint/2010/main" val="3058547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BLE STUDY: What's your disciple-making plan? | Baptist Press">
            <a:extLst>
              <a:ext uri="{FF2B5EF4-FFF2-40B4-BE49-F238E27FC236}">
                <a16:creationId xmlns:a16="http://schemas.microsoft.com/office/drawing/2014/main" id="{BDC7EE1F-B6DE-2AC4-D4F0-D13F3EB6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358140" y="180017"/>
            <a:ext cx="1147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Common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00050" y="3861827"/>
            <a:ext cx="1147572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5400" dirty="0">
                <a:solidFill>
                  <a:schemeClr val="tx1"/>
                </a:solidFill>
              </a:rPr>
              <a:t>Would you describe your relationships with other believers as “family-like”?  </a:t>
            </a:r>
          </a:p>
          <a:p>
            <a:pPr algn="l"/>
            <a:r>
              <a:rPr lang="en-US" sz="5400" dirty="0">
                <a:solidFill>
                  <a:schemeClr val="tx1"/>
                </a:solidFill>
              </a:rPr>
              <a:t>If not, how can this change?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56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BLE STUDY: What's your disciple-making plan? | Baptist Press">
            <a:extLst>
              <a:ext uri="{FF2B5EF4-FFF2-40B4-BE49-F238E27FC236}">
                <a16:creationId xmlns:a16="http://schemas.microsoft.com/office/drawing/2014/main" id="{BDC7EE1F-B6DE-2AC4-D4F0-D13F3EB6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323874" y="232344"/>
            <a:ext cx="8608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Spiritual 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53568" y="3788675"/>
            <a:ext cx="11484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Do you have someone outside of your immediate family with whom you share deeply?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73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BLE STUDY: What's your disciple-making plan? | Baptist Press">
            <a:extLst>
              <a:ext uri="{FF2B5EF4-FFF2-40B4-BE49-F238E27FC236}">
                <a16:creationId xmlns:a16="http://schemas.microsoft.com/office/drawing/2014/main" id="{BDC7EE1F-B6DE-2AC4-D4F0-D13F3EB6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1433462" y="232344"/>
            <a:ext cx="9325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Our Possessions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707136" y="3788675"/>
            <a:ext cx="11484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With what believers are you sharing your possessions?  Are you willing to ask God for opportunities to do this?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3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anges growing on a tree&#10;&#10;Description automatically generated with medium confidence">
            <a:extLst>
              <a:ext uri="{FF2B5EF4-FFF2-40B4-BE49-F238E27FC236}">
                <a16:creationId xmlns:a16="http://schemas.microsoft.com/office/drawing/2014/main" id="{02C3F285-A3FC-9BAC-92D1-2AA630433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5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68438" y="161634"/>
            <a:ext cx="11316700" cy="1107996"/>
          </a:xfrm>
          <a:prstGeom prst="rect">
            <a:avLst/>
          </a:prstGeom>
          <a:solidFill>
            <a:srgbClr val="3E5F07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600">
                <a:solidFill>
                  <a:schemeClr val="tx1"/>
                </a:solidFill>
              </a:rPr>
              <a:t>What Makes a Church Healthy?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1533A-EC29-BA4F-C587-A20029332D42}"/>
              </a:ext>
            </a:extLst>
          </p:cNvPr>
          <p:cNvSpPr txBox="1"/>
          <p:nvPr/>
        </p:nvSpPr>
        <p:spPr>
          <a:xfrm>
            <a:off x="468438" y="3429000"/>
            <a:ext cx="11316700" cy="3277820"/>
          </a:xfrm>
          <a:prstGeom prst="rect">
            <a:avLst/>
          </a:prstGeom>
          <a:solidFill>
            <a:srgbClr val="3E5F07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they devoted themselves to the apostles' teaching and the fellowship, to the breaking of bread and the prayers.”</a:t>
            </a:r>
          </a:p>
          <a:p>
            <a:pPr>
              <a:spcAft>
                <a:spcPts val="1800"/>
              </a:spcAft>
            </a:pPr>
            <a:r>
              <a:rPr lang="en-US" sz="4800" dirty="0">
                <a:solidFill>
                  <a:schemeClr val="tx1"/>
                </a:solidFill>
              </a:rPr>
              <a:t>Acts 2:42</a:t>
            </a:r>
            <a:endParaRPr lang="en-US" sz="4800" b="1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BLE STUDY: What's your disciple-making plan? | Baptist Press">
            <a:extLst>
              <a:ext uri="{FF2B5EF4-FFF2-40B4-BE49-F238E27FC236}">
                <a16:creationId xmlns:a16="http://schemas.microsoft.com/office/drawing/2014/main" id="{BDC7EE1F-B6DE-2AC4-D4F0-D13F3EB6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649754" y="221458"/>
            <a:ext cx="7362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Sharing in Ministry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56765" y="3766903"/>
            <a:ext cx="11484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</a:rPr>
              <a:t>With whom do you partner in ministry – through activities, finances, prayer or other ways?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28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story of early Christianity | Beliefs, Characteristics, Organization, &amp;  Map | Britannica">
            <a:extLst>
              <a:ext uri="{FF2B5EF4-FFF2-40B4-BE49-F238E27FC236}">
                <a16:creationId xmlns:a16="http://schemas.microsoft.com/office/drawing/2014/main" id="{E917066A-01B4-27E3-F6F5-7812C091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228600" y="3464"/>
            <a:ext cx="11800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Fellowship…</a:t>
            </a:r>
          </a:p>
          <a:p>
            <a:pPr algn="ctr"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Exactly Were They Devoted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68548-230A-8F8A-34FB-9A1F17443F15}"/>
              </a:ext>
            </a:extLst>
          </p:cNvPr>
          <p:cNvSpPr txBox="1"/>
          <p:nvPr/>
        </p:nvSpPr>
        <p:spPr>
          <a:xfrm>
            <a:off x="1018039" y="2460822"/>
            <a:ext cx="105521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early believers realized that salvation was not just an individual thing – it is an entrance into God’s family – becoming Christ’s body!</a:t>
            </a:r>
          </a:p>
        </p:txBody>
      </p:sp>
    </p:spTree>
    <p:extLst>
      <p:ext uri="{BB962C8B-B14F-4D97-AF65-F5344CB8AC3E}">
        <p14:creationId xmlns:p14="http://schemas.microsoft.com/office/powerpoint/2010/main" val="42662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anges growing on a tree&#10;&#10;Description automatically generated with medium confidence">
            <a:extLst>
              <a:ext uri="{FF2B5EF4-FFF2-40B4-BE49-F238E27FC236}">
                <a16:creationId xmlns:a16="http://schemas.microsoft.com/office/drawing/2014/main" id="{02C3F285-A3FC-9BAC-92D1-2AA630433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5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68438" y="161634"/>
            <a:ext cx="11316700" cy="1107996"/>
          </a:xfrm>
          <a:prstGeom prst="rect">
            <a:avLst/>
          </a:prstGeom>
          <a:solidFill>
            <a:srgbClr val="3E5F07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600">
                <a:solidFill>
                  <a:schemeClr val="tx1"/>
                </a:solidFill>
              </a:rPr>
              <a:t>What Makes a Church Healthy?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1533A-EC29-BA4F-C587-A20029332D42}"/>
              </a:ext>
            </a:extLst>
          </p:cNvPr>
          <p:cNvSpPr txBox="1"/>
          <p:nvPr/>
        </p:nvSpPr>
        <p:spPr>
          <a:xfrm>
            <a:off x="437650" y="4398354"/>
            <a:ext cx="11316700" cy="2123658"/>
          </a:xfrm>
          <a:prstGeom prst="rect">
            <a:avLst/>
          </a:prstGeom>
          <a:solidFill>
            <a:srgbClr val="3E5F07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5600" b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>
                <a:solidFill>
                  <a:schemeClr val="tx1"/>
                </a:solidFill>
              </a:rPr>
              <a:t>A healthy church is a community of believers where the ordinary people are devoted in everyday life to Christ and his body.</a:t>
            </a:r>
          </a:p>
        </p:txBody>
      </p:sp>
    </p:spTree>
    <p:extLst>
      <p:ext uri="{BB962C8B-B14F-4D97-AF65-F5344CB8AC3E}">
        <p14:creationId xmlns:p14="http://schemas.microsoft.com/office/powerpoint/2010/main" val="2126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ymbols on a brown background&#10;&#10;Description automatically generated">
            <a:extLst>
              <a:ext uri="{FF2B5EF4-FFF2-40B4-BE49-F238E27FC236}">
                <a16:creationId xmlns:a16="http://schemas.microsoft.com/office/drawing/2014/main" id="{340D8228-16AA-7543-DC54-F71151696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1852" r="7073" b="18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292484" y="113192"/>
            <a:ext cx="959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they devoted themselves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68548-230A-8F8A-34FB-9A1F17443F15}"/>
              </a:ext>
            </a:extLst>
          </p:cNvPr>
          <p:cNvSpPr txBox="1"/>
          <p:nvPr/>
        </p:nvSpPr>
        <p:spPr>
          <a:xfrm>
            <a:off x="7871249" y="5393590"/>
            <a:ext cx="400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prayers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09A6F-E2B8-B584-D1A8-3ECBE0735FA7}"/>
              </a:ext>
            </a:extLst>
          </p:cNvPr>
          <p:cNvSpPr txBox="1"/>
          <p:nvPr/>
        </p:nvSpPr>
        <p:spPr>
          <a:xfrm>
            <a:off x="4681926" y="2573665"/>
            <a:ext cx="6463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breaking of bread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62B1C-D1B3-A36F-F1B5-3A1D724BFC2C}"/>
              </a:ext>
            </a:extLst>
          </p:cNvPr>
          <p:cNvSpPr txBox="1"/>
          <p:nvPr/>
        </p:nvSpPr>
        <p:spPr>
          <a:xfrm>
            <a:off x="2080966" y="4011240"/>
            <a:ext cx="452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fellowship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90A48-1865-AEAD-11C8-D961E4CC0FB7}"/>
              </a:ext>
            </a:extLst>
          </p:cNvPr>
          <p:cNvSpPr txBox="1"/>
          <p:nvPr/>
        </p:nvSpPr>
        <p:spPr>
          <a:xfrm>
            <a:off x="0" y="1261865"/>
            <a:ext cx="678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apostles' teaching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5C8F3-CF76-B67D-FD7A-C262D2010C0F}"/>
              </a:ext>
            </a:extLst>
          </p:cNvPr>
          <p:cNvSpPr txBox="1"/>
          <p:nvPr/>
        </p:nvSpPr>
        <p:spPr>
          <a:xfrm>
            <a:off x="3550498" y="5730128"/>
            <a:ext cx="400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2:42</a:t>
            </a:r>
          </a:p>
        </p:txBody>
      </p:sp>
    </p:spTree>
    <p:extLst>
      <p:ext uri="{BB962C8B-B14F-4D97-AF65-F5344CB8AC3E}">
        <p14:creationId xmlns:p14="http://schemas.microsoft.com/office/powerpoint/2010/main" val="40370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ymbols on a brown background&#10;&#10;Description automatically generated">
            <a:extLst>
              <a:ext uri="{FF2B5EF4-FFF2-40B4-BE49-F238E27FC236}">
                <a16:creationId xmlns:a16="http://schemas.microsoft.com/office/drawing/2014/main" id="{340D8228-16AA-7543-DC54-F71151696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1852" r="7073" b="18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1292484" y="113192"/>
            <a:ext cx="959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they devoted themselves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68548-230A-8F8A-34FB-9A1F17443F15}"/>
              </a:ext>
            </a:extLst>
          </p:cNvPr>
          <p:cNvSpPr txBox="1"/>
          <p:nvPr/>
        </p:nvSpPr>
        <p:spPr>
          <a:xfrm>
            <a:off x="7871249" y="5393590"/>
            <a:ext cx="400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prayers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09A6F-E2B8-B584-D1A8-3ECBE0735FA7}"/>
              </a:ext>
            </a:extLst>
          </p:cNvPr>
          <p:cNvSpPr txBox="1"/>
          <p:nvPr/>
        </p:nvSpPr>
        <p:spPr>
          <a:xfrm>
            <a:off x="4681926" y="2573665"/>
            <a:ext cx="6463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breaking of bread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62B1C-D1B3-A36F-F1B5-3A1D724BFC2C}"/>
              </a:ext>
            </a:extLst>
          </p:cNvPr>
          <p:cNvSpPr txBox="1"/>
          <p:nvPr/>
        </p:nvSpPr>
        <p:spPr>
          <a:xfrm>
            <a:off x="2080966" y="4011240"/>
            <a:ext cx="452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fellowship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90A48-1865-AEAD-11C8-D961E4CC0FB7}"/>
              </a:ext>
            </a:extLst>
          </p:cNvPr>
          <p:cNvSpPr txBox="1"/>
          <p:nvPr/>
        </p:nvSpPr>
        <p:spPr>
          <a:xfrm>
            <a:off x="0" y="1261865"/>
            <a:ext cx="678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apostles' teaching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5C8F3-CF76-B67D-FD7A-C262D2010C0F}"/>
              </a:ext>
            </a:extLst>
          </p:cNvPr>
          <p:cNvSpPr txBox="1"/>
          <p:nvPr/>
        </p:nvSpPr>
        <p:spPr>
          <a:xfrm>
            <a:off x="3550498" y="5730128"/>
            <a:ext cx="400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2:42</a:t>
            </a:r>
          </a:p>
        </p:txBody>
      </p:sp>
    </p:spTree>
    <p:extLst>
      <p:ext uri="{BB962C8B-B14F-4D97-AF65-F5344CB8AC3E}">
        <p14:creationId xmlns:p14="http://schemas.microsoft.com/office/powerpoint/2010/main" val="364034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story of early Christianity | Beliefs, Characteristics, Organization, &amp;  Map | Britannica">
            <a:extLst>
              <a:ext uri="{FF2B5EF4-FFF2-40B4-BE49-F238E27FC236}">
                <a16:creationId xmlns:a16="http://schemas.microsoft.com/office/drawing/2014/main" id="{E917066A-01B4-27E3-F6F5-7812C091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228600" y="3464"/>
            <a:ext cx="11800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Fellowship…</a:t>
            </a:r>
          </a:p>
          <a:p>
            <a:pPr algn="ctr">
              <a:spcAft>
                <a:spcPts val="1800"/>
              </a:spcAft>
            </a:pPr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Exactly Were They Devoted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68548-230A-8F8A-34FB-9A1F17443F15}"/>
              </a:ext>
            </a:extLst>
          </p:cNvPr>
          <p:cNvSpPr txBox="1"/>
          <p:nvPr/>
        </p:nvSpPr>
        <p:spPr>
          <a:xfrm>
            <a:off x="566935" y="2168214"/>
            <a:ext cx="1153797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" b="1" i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Koinonia</a:t>
            </a:r>
            <a:r>
              <a:rPr lang="en-US" sz="5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From root “</a:t>
            </a:r>
            <a:r>
              <a:rPr lang="en-US" sz="5000" b="1" i="1" dirty="0" err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koinos</a:t>
            </a:r>
            <a:r>
              <a:rPr lang="en-US" sz="5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”,</a:t>
            </a:r>
          </a:p>
          <a:p>
            <a:pPr>
              <a:spcAft>
                <a:spcPts val="600"/>
              </a:spcAft>
            </a:pPr>
            <a:r>
              <a:rPr lang="en-US" sz="5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meaning “common, ordinary”</a:t>
            </a:r>
          </a:p>
          <a:p>
            <a:pPr>
              <a:spcAft>
                <a:spcPts val="600"/>
              </a:spcAft>
            </a:pPr>
            <a:endParaRPr lang="en-US" sz="5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5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Primarily refers to having things in common; to sharing</a:t>
            </a:r>
          </a:p>
        </p:txBody>
      </p:sp>
    </p:spTree>
    <p:extLst>
      <p:ext uri="{BB962C8B-B14F-4D97-AF65-F5344CB8AC3E}">
        <p14:creationId xmlns:p14="http://schemas.microsoft.com/office/powerpoint/2010/main" val="2213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2325</TotalTime>
  <Words>1784</Words>
  <Application>Microsoft Macintosh PowerPoint</Application>
  <PresentationFormat>Widescreen</PresentationFormat>
  <Paragraphs>235</Paragraphs>
  <Slides>53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Calisto MT</vt:lpstr>
      <vt:lpstr>Times New Roman</vt:lpstr>
      <vt:lpstr>Wingdings</vt:lpstr>
      <vt:lpstr>Wingdings 2</vt:lpstr>
      <vt:lpstr>Slate</vt:lpstr>
      <vt:lpstr>Orbit</vt:lpstr>
      <vt:lpstr>PowerPoint Presentation</vt:lpstr>
      <vt:lpstr>What do you picture when you think of Fellowship?</vt:lpstr>
      <vt:lpstr>Fellowship Hall!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4</cp:revision>
  <dcterms:created xsi:type="dcterms:W3CDTF">2023-04-19T02:24:26Z</dcterms:created>
  <dcterms:modified xsi:type="dcterms:W3CDTF">2023-09-21T04:41:28Z</dcterms:modified>
</cp:coreProperties>
</file>