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65" r:id="rId2"/>
  </p:sldMasterIdLst>
  <p:notesMasterIdLst>
    <p:notesMasterId r:id="rId50"/>
  </p:notesMasterIdLst>
  <p:sldIdLst>
    <p:sldId id="729" r:id="rId3"/>
    <p:sldId id="858" r:id="rId4"/>
    <p:sldId id="832" r:id="rId5"/>
    <p:sldId id="851" r:id="rId6"/>
    <p:sldId id="842" r:id="rId7"/>
    <p:sldId id="859" r:id="rId8"/>
    <p:sldId id="860" r:id="rId9"/>
    <p:sldId id="861" r:id="rId10"/>
    <p:sldId id="897" r:id="rId11"/>
    <p:sldId id="875" r:id="rId12"/>
    <p:sldId id="877" r:id="rId13"/>
    <p:sldId id="863" r:id="rId14"/>
    <p:sldId id="878" r:id="rId15"/>
    <p:sldId id="879" r:id="rId16"/>
    <p:sldId id="864" r:id="rId17"/>
    <p:sldId id="865" r:id="rId18"/>
    <p:sldId id="880" r:id="rId19"/>
    <p:sldId id="881" r:id="rId20"/>
    <p:sldId id="900" r:id="rId21"/>
    <p:sldId id="898" r:id="rId22"/>
    <p:sldId id="866" r:id="rId23"/>
    <p:sldId id="867" r:id="rId24"/>
    <p:sldId id="868" r:id="rId25"/>
    <p:sldId id="869" r:id="rId26"/>
    <p:sldId id="870" r:id="rId27"/>
    <p:sldId id="883" r:id="rId28"/>
    <p:sldId id="901" r:id="rId29"/>
    <p:sldId id="899" r:id="rId30"/>
    <p:sldId id="273" r:id="rId31"/>
    <p:sldId id="885" r:id="rId32"/>
    <p:sldId id="871" r:id="rId33"/>
    <p:sldId id="872" r:id="rId34"/>
    <p:sldId id="886" r:id="rId35"/>
    <p:sldId id="887" r:id="rId36"/>
    <p:sldId id="873" r:id="rId37"/>
    <p:sldId id="889" r:id="rId38"/>
    <p:sldId id="902" r:id="rId39"/>
    <p:sldId id="890" r:id="rId40"/>
    <p:sldId id="891" r:id="rId41"/>
    <p:sldId id="903" r:id="rId42"/>
    <p:sldId id="892" r:id="rId43"/>
    <p:sldId id="893" r:id="rId44"/>
    <p:sldId id="895" r:id="rId45"/>
    <p:sldId id="894" r:id="rId46"/>
    <p:sldId id="896" r:id="rId47"/>
    <p:sldId id="298" r:id="rId48"/>
    <p:sldId id="288"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D1E"/>
    <a:srgbClr val="394E4F"/>
    <a:srgbClr val="006BAE"/>
    <a:srgbClr val="383355"/>
    <a:srgbClr val="AC7849"/>
    <a:srgbClr val="6FB9EC"/>
    <a:srgbClr val="3E5F07"/>
    <a:srgbClr val="B4C259"/>
    <a:srgbClr val="E36D05"/>
    <a:srgbClr val="A232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29CBA6-6D78-4730-8D03-CE8572A83936}" v="5258" dt="2023-09-02T04:27:09.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10"/>
    <p:restoredTop sz="94619"/>
  </p:normalViewPr>
  <p:slideViewPr>
    <p:cSldViewPr snapToGrid="0">
      <p:cViewPr varScale="1">
        <p:scale>
          <a:sx n="97" d="100"/>
          <a:sy n="97" d="100"/>
        </p:scale>
        <p:origin x="224"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B004B-FCCC-4D4A-89D7-48EABCB64B8B}" type="datetimeFigureOut">
              <a:rPr lang="en-US" smtClean="0"/>
              <a:t>9/10/23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BEC71-F2EA-4B56-8282-D5B5CCDB2376}" type="slidenum">
              <a:rPr lang="en-US" smtClean="0"/>
              <a:t>‹#›</a:t>
            </a:fld>
            <a:endParaRPr lang="en-US"/>
          </a:p>
        </p:txBody>
      </p:sp>
    </p:spTree>
    <p:extLst>
      <p:ext uri="{BB962C8B-B14F-4D97-AF65-F5344CB8AC3E}">
        <p14:creationId xmlns:p14="http://schemas.microsoft.com/office/powerpoint/2010/main" val="343435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a:t>
            </a:fld>
            <a:endParaRPr lang="en-US"/>
          </a:p>
        </p:txBody>
      </p:sp>
    </p:spTree>
    <p:extLst>
      <p:ext uri="{BB962C8B-B14F-4D97-AF65-F5344CB8AC3E}">
        <p14:creationId xmlns:p14="http://schemas.microsoft.com/office/powerpoint/2010/main" val="101420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13</a:t>
            </a:fld>
            <a:endParaRPr lang="en-US"/>
          </a:p>
        </p:txBody>
      </p:sp>
    </p:spTree>
    <p:extLst>
      <p:ext uri="{BB962C8B-B14F-4D97-AF65-F5344CB8AC3E}">
        <p14:creationId xmlns:p14="http://schemas.microsoft.com/office/powerpoint/2010/main" val="2795093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14</a:t>
            </a:fld>
            <a:endParaRPr lang="en-US"/>
          </a:p>
        </p:txBody>
      </p:sp>
    </p:spTree>
    <p:extLst>
      <p:ext uri="{BB962C8B-B14F-4D97-AF65-F5344CB8AC3E}">
        <p14:creationId xmlns:p14="http://schemas.microsoft.com/office/powerpoint/2010/main" val="449701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15</a:t>
            </a:fld>
            <a:endParaRPr lang="en-US"/>
          </a:p>
        </p:txBody>
      </p:sp>
    </p:spTree>
    <p:extLst>
      <p:ext uri="{BB962C8B-B14F-4D97-AF65-F5344CB8AC3E}">
        <p14:creationId xmlns:p14="http://schemas.microsoft.com/office/powerpoint/2010/main" val="984918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16</a:t>
            </a:fld>
            <a:endParaRPr lang="en-US"/>
          </a:p>
        </p:txBody>
      </p:sp>
    </p:spTree>
    <p:extLst>
      <p:ext uri="{BB962C8B-B14F-4D97-AF65-F5344CB8AC3E}">
        <p14:creationId xmlns:p14="http://schemas.microsoft.com/office/powerpoint/2010/main" val="3125974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17</a:t>
            </a:fld>
            <a:endParaRPr lang="en-US"/>
          </a:p>
        </p:txBody>
      </p:sp>
    </p:spTree>
    <p:extLst>
      <p:ext uri="{BB962C8B-B14F-4D97-AF65-F5344CB8AC3E}">
        <p14:creationId xmlns:p14="http://schemas.microsoft.com/office/powerpoint/2010/main" val="1858290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18</a:t>
            </a:fld>
            <a:endParaRPr lang="en-US"/>
          </a:p>
        </p:txBody>
      </p:sp>
    </p:spTree>
    <p:extLst>
      <p:ext uri="{BB962C8B-B14F-4D97-AF65-F5344CB8AC3E}">
        <p14:creationId xmlns:p14="http://schemas.microsoft.com/office/powerpoint/2010/main" val="651154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19</a:t>
            </a:fld>
            <a:endParaRPr lang="en-US"/>
          </a:p>
        </p:txBody>
      </p:sp>
    </p:spTree>
    <p:extLst>
      <p:ext uri="{BB962C8B-B14F-4D97-AF65-F5344CB8AC3E}">
        <p14:creationId xmlns:p14="http://schemas.microsoft.com/office/powerpoint/2010/main" val="4070997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20</a:t>
            </a:fld>
            <a:endParaRPr lang="en-US"/>
          </a:p>
        </p:txBody>
      </p:sp>
    </p:spTree>
    <p:extLst>
      <p:ext uri="{BB962C8B-B14F-4D97-AF65-F5344CB8AC3E}">
        <p14:creationId xmlns:p14="http://schemas.microsoft.com/office/powerpoint/2010/main" val="366824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21</a:t>
            </a:fld>
            <a:endParaRPr lang="en-US"/>
          </a:p>
        </p:txBody>
      </p:sp>
    </p:spTree>
    <p:extLst>
      <p:ext uri="{BB962C8B-B14F-4D97-AF65-F5344CB8AC3E}">
        <p14:creationId xmlns:p14="http://schemas.microsoft.com/office/powerpoint/2010/main" val="3892994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22</a:t>
            </a:fld>
            <a:endParaRPr lang="en-US"/>
          </a:p>
        </p:txBody>
      </p:sp>
    </p:spTree>
    <p:extLst>
      <p:ext uri="{BB962C8B-B14F-4D97-AF65-F5344CB8AC3E}">
        <p14:creationId xmlns:p14="http://schemas.microsoft.com/office/powerpoint/2010/main" val="3250709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a:t>
            </a:fld>
            <a:endParaRPr lang="en-US"/>
          </a:p>
        </p:txBody>
      </p:sp>
    </p:spTree>
    <p:extLst>
      <p:ext uri="{BB962C8B-B14F-4D97-AF65-F5344CB8AC3E}">
        <p14:creationId xmlns:p14="http://schemas.microsoft.com/office/powerpoint/2010/main" val="3826930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23</a:t>
            </a:fld>
            <a:endParaRPr lang="en-US"/>
          </a:p>
        </p:txBody>
      </p:sp>
    </p:spTree>
    <p:extLst>
      <p:ext uri="{BB962C8B-B14F-4D97-AF65-F5344CB8AC3E}">
        <p14:creationId xmlns:p14="http://schemas.microsoft.com/office/powerpoint/2010/main" val="4217148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24</a:t>
            </a:fld>
            <a:endParaRPr lang="en-US"/>
          </a:p>
        </p:txBody>
      </p:sp>
    </p:spTree>
    <p:extLst>
      <p:ext uri="{BB962C8B-B14F-4D97-AF65-F5344CB8AC3E}">
        <p14:creationId xmlns:p14="http://schemas.microsoft.com/office/powerpoint/2010/main" val="3582262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25</a:t>
            </a:fld>
            <a:endParaRPr lang="en-US"/>
          </a:p>
        </p:txBody>
      </p:sp>
    </p:spTree>
    <p:extLst>
      <p:ext uri="{BB962C8B-B14F-4D97-AF65-F5344CB8AC3E}">
        <p14:creationId xmlns:p14="http://schemas.microsoft.com/office/powerpoint/2010/main" val="1538491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26</a:t>
            </a:fld>
            <a:endParaRPr lang="en-US"/>
          </a:p>
        </p:txBody>
      </p:sp>
    </p:spTree>
    <p:extLst>
      <p:ext uri="{BB962C8B-B14F-4D97-AF65-F5344CB8AC3E}">
        <p14:creationId xmlns:p14="http://schemas.microsoft.com/office/powerpoint/2010/main" val="926833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27</a:t>
            </a:fld>
            <a:endParaRPr lang="en-US"/>
          </a:p>
        </p:txBody>
      </p:sp>
    </p:spTree>
    <p:extLst>
      <p:ext uri="{BB962C8B-B14F-4D97-AF65-F5344CB8AC3E}">
        <p14:creationId xmlns:p14="http://schemas.microsoft.com/office/powerpoint/2010/main" val="2999759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28</a:t>
            </a:fld>
            <a:endParaRPr lang="en-US"/>
          </a:p>
        </p:txBody>
      </p:sp>
    </p:spTree>
    <p:extLst>
      <p:ext uri="{BB962C8B-B14F-4D97-AF65-F5344CB8AC3E}">
        <p14:creationId xmlns:p14="http://schemas.microsoft.com/office/powerpoint/2010/main" val="1385695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36</a:t>
            </a:fld>
            <a:endParaRPr lang="en-US"/>
          </a:p>
        </p:txBody>
      </p:sp>
    </p:spTree>
    <p:extLst>
      <p:ext uri="{BB962C8B-B14F-4D97-AF65-F5344CB8AC3E}">
        <p14:creationId xmlns:p14="http://schemas.microsoft.com/office/powerpoint/2010/main" val="1094345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37</a:t>
            </a:fld>
            <a:endParaRPr lang="en-US"/>
          </a:p>
        </p:txBody>
      </p:sp>
    </p:spTree>
    <p:extLst>
      <p:ext uri="{BB962C8B-B14F-4D97-AF65-F5344CB8AC3E}">
        <p14:creationId xmlns:p14="http://schemas.microsoft.com/office/powerpoint/2010/main" val="4114985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38</a:t>
            </a:fld>
            <a:endParaRPr lang="en-US"/>
          </a:p>
        </p:txBody>
      </p:sp>
    </p:spTree>
    <p:extLst>
      <p:ext uri="{BB962C8B-B14F-4D97-AF65-F5344CB8AC3E}">
        <p14:creationId xmlns:p14="http://schemas.microsoft.com/office/powerpoint/2010/main" val="2025708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39</a:t>
            </a:fld>
            <a:endParaRPr lang="en-US"/>
          </a:p>
        </p:txBody>
      </p:sp>
    </p:spTree>
    <p:extLst>
      <p:ext uri="{BB962C8B-B14F-4D97-AF65-F5344CB8AC3E}">
        <p14:creationId xmlns:p14="http://schemas.microsoft.com/office/powerpoint/2010/main" val="60499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a:t>
            </a:fld>
            <a:endParaRPr lang="en-US"/>
          </a:p>
        </p:txBody>
      </p:sp>
    </p:spTree>
    <p:extLst>
      <p:ext uri="{BB962C8B-B14F-4D97-AF65-F5344CB8AC3E}">
        <p14:creationId xmlns:p14="http://schemas.microsoft.com/office/powerpoint/2010/main" val="1737272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40</a:t>
            </a:fld>
            <a:endParaRPr lang="en-US"/>
          </a:p>
        </p:txBody>
      </p:sp>
    </p:spTree>
    <p:extLst>
      <p:ext uri="{BB962C8B-B14F-4D97-AF65-F5344CB8AC3E}">
        <p14:creationId xmlns:p14="http://schemas.microsoft.com/office/powerpoint/2010/main" val="1456554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41</a:t>
            </a:fld>
            <a:endParaRPr lang="en-US"/>
          </a:p>
        </p:txBody>
      </p:sp>
    </p:spTree>
    <p:extLst>
      <p:ext uri="{BB962C8B-B14F-4D97-AF65-F5344CB8AC3E}">
        <p14:creationId xmlns:p14="http://schemas.microsoft.com/office/powerpoint/2010/main" val="477336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42</a:t>
            </a:fld>
            <a:endParaRPr lang="en-US"/>
          </a:p>
        </p:txBody>
      </p:sp>
    </p:spTree>
    <p:extLst>
      <p:ext uri="{BB962C8B-B14F-4D97-AF65-F5344CB8AC3E}">
        <p14:creationId xmlns:p14="http://schemas.microsoft.com/office/powerpoint/2010/main" val="2020899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43</a:t>
            </a:fld>
            <a:endParaRPr lang="en-US"/>
          </a:p>
        </p:txBody>
      </p:sp>
    </p:spTree>
    <p:extLst>
      <p:ext uri="{BB962C8B-B14F-4D97-AF65-F5344CB8AC3E}">
        <p14:creationId xmlns:p14="http://schemas.microsoft.com/office/powerpoint/2010/main" val="999407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44</a:t>
            </a:fld>
            <a:endParaRPr lang="en-US"/>
          </a:p>
        </p:txBody>
      </p:sp>
    </p:spTree>
    <p:extLst>
      <p:ext uri="{BB962C8B-B14F-4D97-AF65-F5344CB8AC3E}">
        <p14:creationId xmlns:p14="http://schemas.microsoft.com/office/powerpoint/2010/main" val="1886959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45</a:t>
            </a:fld>
            <a:endParaRPr lang="en-US"/>
          </a:p>
        </p:txBody>
      </p:sp>
    </p:spTree>
    <p:extLst>
      <p:ext uri="{BB962C8B-B14F-4D97-AF65-F5344CB8AC3E}">
        <p14:creationId xmlns:p14="http://schemas.microsoft.com/office/powerpoint/2010/main" val="189286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4</a:t>
            </a:fld>
            <a:endParaRPr lang="en-US"/>
          </a:p>
        </p:txBody>
      </p:sp>
    </p:spTree>
    <p:extLst>
      <p:ext uri="{BB962C8B-B14F-4D97-AF65-F5344CB8AC3E}">
        <p14:creationId xmlns:p14="http://schemas.microsoft.com/office/powerpoint/2010/main" val="347482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5</a:t>
            </a:fld>
            <a:endParaRPr lang="en-US"/>
          </a:p>
        </p:txBody>
      </p:sp>
    </p:spTree>
    <p:extLst>
      <p:ext uri="{BB962C8B-B14F-4D97-AF65-F5344CB8AC3E}">
        <p14:creationId xmlns:p14="http://schemas.microsoft.com/office/powerpoint/2010/main" val="52541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6</a:t>
            </a:fld>
            <a:endParaRPr lang="en-US"/>
          </a:p>
        </p:txBody>
      </p:sp>
    </p:spTree>
    <p:extLst>
      <p:ext uri="{BB962C8B-B14F-4D97-AF65-F5344CB8AC3E}">
        <p14:creationId xmlns:p14="http://schemas.microsoft.com/office/powerpoint/2010/main" val="134274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10</a:t>
            </a:fld>
            <a:endParaRPr lang="en-US"/>
          </a:p>
        </p:txBody>
      </p:sp>
    </p:spTree>
    <p:extLst>
      <p:ext uri="{BB962C8B-B14F-4D97-AF65-F5344CB8AC3E}">
        <p14:creationId xmlns:p14="http://schemas.microsoft.com/office/powerpoint/2010/main" val="53371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11</a:t>
            </a:fld>
            <a:endParaRPr lang="en-US"/>
          </a:p>
        </p:txBody>
      </p:sp>
    </p:spTree>
    <p:extLst>
      <p:ext uri="{BB962C8B-B14F-4D97-AF65-F5344CB8AC3E}">
        <p14:creationId xmlns:p14="http://schemas.microsoft.com/office/powerpoint/2010/main" val="1248749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12</a:t>
            </a:fld>
            <a:endParaRPr lang="en-US"/>
          </a:p>
        </p:txBody>
      </p:sp>
    </p:spTree>
    <p:extLst>
      <p:ext uri="{BB962C8B-B14F-4D97-AF65-F5344CB8AC3E}">
        <p14:creationId xmlns:p14="http://schemas.microsoft.com/office/powerpoint/2010/main" val="2157155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62D18B-A05A-4C91-82DA-69E5D2F12AB3}" type="datetimeFigureOut">
              <a:rPr lang="en-US" smtClean="0"/>
              <a:t>9/10/23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66639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9/10/23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95272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9/10/23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25787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9/10/23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229316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9/10/23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9953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62D18B-A05A-4C91-82DA-69E5D2F12AB3}" type="datetimeFigureOut">
              <a:rPr lang="en-US" smtClean="0"/>
              <a:t>9/10/23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69681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62D18B-A05A-4C91-82DA-69E5D2F12AB3}" type="datetimeFigureOut">
              <a:rPr lang="en-US" smtClean="0"/>
              <a:t>9/10/23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4055401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2D18B-A05A-4C91-82DA-69E5D2F12AB3}" type="datetimeFigureOut">
              <a:rPr lang="en-US" smtClean="0"/>
              <a:t>9/10/23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7859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2D18B-A05A-4C91-82DA-69E5D2F12AB3}" type="datetimeFigureOut">
              <a:rPr lang="en-US" smtClean="0"/>
              <a:t>9/10/23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15655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52038266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0156016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2D18B-A05A-4C91-82DA-69E5D2F12AB3}" type="datetimeFigureOut">
              <a:rPr lang="en-US" smtClean="0"/>
              <a:t>9/10/23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70343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560992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1276921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6245102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61713096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17482617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62864157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1590643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66657919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97782514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2D18B-A05A-4C91-82DA-69E5D2F12AB3}" type="datetimeFigureOut">
              <a:rPr lang="en-US" smtClean="0"/>
              <a:t>9/10/23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338523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62D18B-A05A-4C91-82DA-69E5D2F12AB3}" type="datetimeFigureOut">
              <a:rPr lang="en-US" smtClean="0"/>
              <a:t>9/10/23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09450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62D18B-A05A-4C91-82DA-69E5D2F12AB3}" type="datetimeFigureOut">
              <a:rPr lang="en-US" smtClean="0"/>
              <a:t>9/10/23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81737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62D18B-A05A-4C91-82DA-69E5D2F12AB3}" type="datetimeFigureOut">
              <a:rPr lang="en-US" smtClean="0"/>
              <a:t>9/10/23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47858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2D18B-A05A-4C91-82DA-69E5D2F12AB3}" type="datetimeFigureOut">
              <a:rPr lang="en-US" smtClean="0"/>
              <a:t>9/10/23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5805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9/10/23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65794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9/10/23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81069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362D18B-A05A-4C91-82DA-69E5D2F12AB3}" type="datetimeFigureOut">
              <a:rPr lang="en-US" smtClean="0"/>
              <a:t>9/10/23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18998EB-8823-4EF2-82A3-53A62F38B758}" type="slidenum">
              <a:rPr lang="en-US" smtClean="0"/>
              <a:t>‹#›</a:t>
            </a:fld>
            <a:endParaRPr lang="en-US"/>
          </a:p>
        </p:txBody>
      </p:sp>
    </p:spTree>
    <p:extLst>
      <p:ext uri="{BB962C8B-B14F-4D97-AF65-F5344CB8AC3E}">
        <p14:creationId xmlns:p14="http://schemas.microsoft.com/office/powerpoint/2010/main" val="3760799162"/>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194945374"/>
      </p:ext>
    </p:extLst>
  </p:cSld>
  <p:clrMap bg1="dk2" tx1="lt1" bg2="dk1"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newversenews.blogspot.com/2020/04/passover-in-plague-tim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newversenews.blogspot.com/2020/04/passover-in-plague-time.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newversenews.blogspot.com/2020/04/passover-in-plague-time.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newversenews.blogspot.com/2020/04/passover-in-plague-time.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newversenews.blogspot.com/2020/04/passover-in-plague-time.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newversenews.blogspot.com/2020/04/passover-in-plague-time.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newversenews.blogspot.com/2020/04/passover-in-plague-time.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newversenews.blogspot.com/2020/04/passover-in-plague-tim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0C35DF7-ADD9-8910-6900-5DC3817A7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E5970F-AC60-1204-9A5F-D19BBBC58F1F}"/>
              </a:ext>
            </a:extLst>
          </p:cNvPr>
          <p:cNvSpPr txBox="1"/>
          <p:nvPr/>
        </p:nvSpPr>
        <p:spPr>
          <a:xfrm>
            <a:off x="917138" y="217418"/>
            <a:ext cx="3483646" cy="1107996"/>
          </a:xfrm>
          <a:prstGeom prst="rect">
            <a:avLst/>
          </a:prstGeom>
          <a:noFill/>
        </p:spPr>
        <p:txBody>
          <a:bodyPr wrap="square" rtlCol="0">
            <a:spAutoFit/>
          </a:bodyPr>
          <a:lstStyle>
            <a:defPPr>
              <a:defRPr lang="en-US"/>
            </a:defPPr>
            <a:lvl1pPr marL="571500" indent="-571500">
              <a:buFont typeface="Arial" panose="020B0604020202020204" pitchFamily="34" charset="0"/>
              <a:buChar char="•"/>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marL="0" indent="0" algn="ctr">
              <a:buNone/>
            </a:pPr>
            <a:r>
              <a:rPr lang="en-US" sz="6600">
                <a:solidFill>
                  <a:schemeClr val="tx1"/>
                </a:solidFill>
              </a:rPr>
              <a:t>Acts 2:42</a:t>
            </a:r>
          </a:p>
        </p:txBody>
      </p:sp>
      <p:sp>
        <p:nvSpPr>
          <p:cNvPr id="4" name="TextBox 3">
            <a:extLst>
              <a:ext uri="{FF2B5EF4-FFF2-40B4-BE49-F238E27FC236}">
                <a16:creationId xmlns:a16="http://schemas.microsoft.com/office/drawing/2014/main" id="{34EB66FE-4E71-BA9B-AE6A-C8F4C78656C1}"/>
              </a:ext>
            </a:extLst>
          </p:cNvPr>
          <p:cNvSpPr txBox="1"/>
          <p:nvPr/>
        </p:nvSpPr>
        <p:spPr>
          <a:xfrm>
            <a:off x="0" y="2501348"/>
            <a:ext cx="6656262" cy="2123658"/>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dirty="0">
                <a:solidFill>
                  <a:schemeClr val="tx1"/>
                </a:solidFill>
              </a:rPr>
              <a:t>Devoted to the Breaking of Bread</a:t>
            </a:r>
          </a:p>
        </p:txBody>
      </p:sp>
      <p:sp>
        <p:nvSpPr>
          <p:cNvPr id="2" name="Rectangle 1">
            <a:extLst>
              <a:ext uri="{FF2B5EF4-FFF2-40B4-BE49-F238E27FC236}">
                <a16:creationId xmlns:a16="http://schemas.microsoft.com/office/drawing/2014/main" id="{F390CCAC-E126-396C-2A9F-693FECB94B66}"/>
              </a:ext>
            </a:extLst>
          </p:cNvPr>
          <p:cNvSpPr>
            <a:spLocks noChangeArrowheads="1"/>
          </p:cNvSpPr>
          <p:nvPr/>
        </p:nvSpPr>
        <p:spPr bwMode="auto">
          <a:xfrm>
            <a:off x="13751" y="5356368"/>
            <a:ext cx="12192000" cy="1501632"/>
          </a:xfrm>
          <a:prstGeom prst="rect">
            <a:avLst/>
          </a:prstGeom>
          <a:solidFill>
            <a:srgbClr val="000000"/>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algn="ctr" defTabSz="1219036" fontAlgn="base">
              <a:spcBef>
                <a:spcPct val="20000"/>
              </a:spcBef>
              <a:buClr>
                <a:srgbClr val="FFCC00"/>
              </a:buClr>
              <a:buSzPct val="70000"/>
              <a:defRPr/>
            </a:pP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Amman International Church, Jordan (AmmanChurch.org)</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8484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98445F4-83C3-9598-A147-D0ECCF7B5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5C972FB-79E5-0577-EBA5-5004339E1F54}"/>
              </a:ext>
            </a:extLst>
          </p:cNvPr>
          <p:cNvSpPr txBox="1"/>
          <p:nvPr/>
        </p:nvSpPr>
        <p:spPr>
          <a:xfrm>
            <a:off x="203200" y="504534"/>
            <a:ext cx="11645438" cy="707886"/>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4000">
                <a:solidFill>
                  <a:schemeClr val="tx1"/>
                </a:solidFill>
              </a:rPr>
              <a:t>Why was the Lord’s Supper so important to them?</a:t>
            </a:r>
          </a:p>
        </p:txBody>
      </p:sp>
      <p:sp>
        <p:nvSpPr>
          <p:cNvPr id="3" name="TextBox 2">
            <a:extLst>
              <a:ext uri="{FF2B5EF4-FFF2-40B4-BE49-F238E27FC236}">
                <a16:creationId xmlns:a16="http://schemas.microsoft.com/office/drawing/2014/main" id="{20D06DD1-EA96-1C1C-1883-6B99707F11FC}"/>
              </a:ext>
            </a:extLst>
          </p:cNvPr>
          <p:cNvSpPr txBox="1"/>
          <p:nvPr/>
        </p:nvSpPr>
        <p:spPr>
          <a:xfrm>
            <a:off x="255445" y="2575057"/>
            <a:ext cx="11540947" cy="3170099"/>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r>
              <a:rPr lang="en-US" sz="4000" dirty="0">
                <a:solidFill>
                  <a:schemeClr val="tx1"/>
                </a:solidFill>
              </a:rPr>
              <a:t>These were religious people…</a:t>
            </a:r>
          </a:p>
          <a:p>
            <a:pPr algn="l"/>
            <a:endParaRPr lang="en-US" sz="4000" dirty="0">
              <a:solidFill>
                <a:schemeClr val="tx1"/>
              </a:solidFill>
            </a:endParaRPr>
          </a:p>
          <a:p>
            <a:pPr algn="l"/>
            <a:r>
              <a:rPr lang="en-US" sz="4000" dirty="0">
                <a:solidFill>
                  <a:schemeClr val="tx1"/>
                </a:solidFill>
              </a:rPr>
              <a:t>     What </a:t>
            </a:r>
            <a:r>
              <a:rPr lang="en-US" sz="4000" dirty="0"/>
              <a:t>One Thing </a:t>
            </a:r>
            <a:r>
              <a:rPr lang="en-US" sz="4000" dirty="0">
                <a:solidFill>
                  <a:schemeClr val="tx1"/>
                </a:solidFill>
              </a:rPr>
              <a:t>had changed about their worship?</a:t>
            </a:r>
          </a:p>
          <a:p>
            <a:pPr algn="l"/>
            <a:endParaRPr lang="en-US" sz="4000" dirty="0">
              <a:solidFill>
                <a:schemeClr val="tx1"/>
              </a:solidFill>
            </a:endParaRPr>
          </a:p>
          <a:p>
            <a:r>
              <a:rPr lang="en-US" sz="4000" dirty="0"/>
              <a:t>JESUS</a:t>
            </a:r>
            <a:r>
              <a:rPr lang="en-US" sz="4000" dirty="0">
                <a:solidFill>
                  <a:schemeClr val="tx1"/>
                </a:solidFill>
              </a:rPr>
              <a:t>!</a:t>
            </a:r>
          </a:p>
        </p:txBody>
      </p:sp>
    </p:spTree>
    <p:extLst>
      <p:ext uri="{BB962C8B-B14F-4D97-AF65-F5344CB8AC3E}">
        <p14:creationId xmlns:p14="http://schemas.microsoft.com/office/powerpoint/2010/main" val="2027803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98445F4-83C3-9598-A147-D0ECCF7B5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01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D06DD1-EA96-1C1C-1883-6B99707F11FC}"/>
              </a:ext>
            </a:extLst>
          </p:cNvPr>
          <p:cNvSpPr txBox="1"/>
          <p:nvPr/>
        </p:nvSpPr>
        <p:spPr>
          <a:xfrm>
            <a:off x="494842" y="2459504"/>
            <a:ext cx="11062151" cy="2308324"/>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marL="914400" indent="-914400" algn="l">
              <a:buFont typeface="+mj-lt"/>
              <a:buAutoNum type="arabicPeriod"/>
            </a:pPr>
            <a:r>
              <a:rPr lang="en-US" sz="4800" dirty="0">
                <a:solidFill>
                  <a:schemeClr val="tx1"/>
                </a:solidFill>
              </a:rPr>
              <a:t>Passover Lamb</a:t>
            </a:r>
          </a:p>
          <a:p>
            <a:pPr marL="914400" indent="-914400" algn="l">
              <a:buFont typeface="+mj-lt"/>
              <a:buAutoNum type="arabicPeriod"/>
            </a:pPr>
            <a:r>
              <a:rPr lang="en-US" sz="4800" dirty="0">
                <a:solidFill>
                  <a:schemeClr val="tx1"/>
                </a:solidFill>
              </a:rPr>
              <a:t>Manna and Water from the Rock</a:t>
            </a:r>
          </a:p>
          <a:p>
            <a:pPr marL="914400" indent="-914400" algn="l">
              <a:buFont typeface="+mj-lt"/>
              <a:buAutoNum type="arabicPeriod"/>
            </a:pPr>
            <a:r>
              <a:rPr lang="en-US" sz="4800" dirty="0">
                <a:solidFill>
                  <a:schemeClr val="tx1"/>
                </a:solidFill>
              </a:rPr>
              <a:t>Blood of the Covenant</a:t>
            </a:r>
          </a:p>
        </p:txBody>
      </p:sp>
      <p:sp>
        <p:nvSpPr>
          <p:cNvPr id="4" name="TextBox 3">
            <a:extLst>
              <a:ext uri="{FF2B5EF4-FFF2-40B4-BE49-F238E27FC236}">
                <a16:creationId xmlns:a16="http://schemas.microsoft.com/office/drawing/2014/main" id="{6017CEC2-6994-0597-C155-A77F992C5414}"/>
              </a:ext>
            </a:extLst>
          </p:cNvPr>
          <p:cNvSpPr txBox="1"/>
          <p:nvPr/>
        </p:nvSpPr>
        <p:spPr>
          <a:xfrm>
            <a:off x="159654" y="705146"/>
            <a:ext cx="11847288" cy="830997"/>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4800" dirty="0">
                <a:solidFill>
                  <a:schemeClr val="tx1"/>
                </a:solidFill>
              </a:rPr>
              <a:t>Three Ways to Worship Jesus in Communion…</a:t>
            </a:r>
          </a:p>
        </p:txBody>
      </p:sp>
    </p:spTree>
    <p:extLst>
      <p:ext uri="{BB962C8B-B14F-4D97-AF65-F5344CB8AC3E}">
        <p14:creationId xmlns:p14="http://schemas.microsoft.com/office/powerpoint/2010/main" val="29541324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NewVerse.News : PASSOVER IN PLAGUE-TIME">
            <a:extLst>
              <a:ext uri="{FF2B5EF4-FFF2-40B4-BE49-F238E27FC236}">
                <a16:creationId xmlns:a16="http://schemas.microsoft.com/office/drawing/2014/main" id="{8024AB4C-42C3-D9E5-BD9D-EC13C62037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60958"/>
            <a:ext cx="12012969" cy="6797042"/>
          </a:xfrm>
          <a:prstGeom prst="rect">
            <a:avLst/>
          </a:prstGeom>
        </p:spPr>
      </p:pic>
      <p:sp>
        <p:nvSpPr>
          <p:cNvPr id="2" name="TextBox 1">
            <a:extLst>
              <a:ext uri="{FF2B5EF4-FFF2-40B4-BE49-F238E27FC236}">
                <a16:creationId xmlns:a16="http://schemas.microsoft.com/office/drawing/2014/main" id="{D5C972FB-79E5-0577-EBA5-5004339E1F54}"/>
              </a:ext>
            </a:extLst>
          </p:cNvPr>
          <p:cNvSpPr txBox="1"/>
          <p:nvPr/>
        </p:nvSpPr>
        <p:spPr>
          <a:xfrm>
            <a:off x="203200" y="504534"/>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1.  Passover</a:t>
            </a:r>
          </a:p>
        </p:txBody>
      </p:sp>
      <p:sp>
        <p:nvSpPr>
          <p:cNvPr id="3" name="TextBox 2">
            <a:extLst>
              <a:ext uri="{FF2B5EF4-FFF2-40B4-BE49-F238E27FC236}">
                <a16:creationId xmlns:a16="http://schemas.microsoft.com/office/drawing/2014/main" id="{20D06DD1-EA96-1C1C-1883-6B99707F11FC}"/>
              </a:ext>
            </a:extLst>
          </p:cNvPr>
          <p:cNvSpPr txBox="1"/>
          <p:nvPr/>
        </p:nvSpPr>
        <p:spPr>
          <a:xfrm>
            <a:off x="810975" y="2775880"/>
            <a:ext cx="10429888" cy="3170099"/>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r>
              <a:rPr lang="en-US" sz="5000" dirty="0">
                <a:solidFill>
                  <a:schemeClr val="tx1"/>
                </a:solidFill>
              </a:rPr>
              <a:t>What did the Passover represent?</a:t>
            </a:r>
          </a:p>
          <a:p>
            <a:pPr marL="914400" indent="-914400" algn="l">
              <a:buFont typeface="+mj-lt"/>
              <a:buAutoNum type="arabicPeriod"/>
            </a:pPr>
            <a:r>
              <a:rPr lang="en-US" sz="5000" dirty="0">
                <a:solidFill>
                  <a:schemeClr val="tx1"/>
                </a:solidFill>
              </a:rPr>
              <a:t>Salvation from death (blood of the lamb around the doorway)</a:t>
            </a:r>
          </a:p>
          <a:p>
            <a:pPr marL="914400" indent="-914400" algn="l">
              <a:buFont typeface="+mj-lt"/>
              <a:buAutoNum type="arabicPeriod"/>
            </a:pPr>
            <a:r>
              <a:rPr lang="en-US" sz="5000" dirty="0">
                <a:solidFill>
                  <a:schemeClr val="tx1"/>
                </a:solidFill>
              </a:rPr>
              <a:t>Deliverance from slavery</a:t>
            </a:r>
          </a:p>
        </p:txBody>
      </p:sp>
    </p:spTree>
    <p:extLst>
      <p:ext uri="{BB962C8B-B14F-4D97-AF65-F5344CB8AC3E}">
        <p14:creationId xmlns:p14="http://schemas.microsoft.com/office/powerpoint/2010/main" val="3687691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NewVerse.News : PASSOVER IN PLAGUE-TIME">
            <a:extLst>
              <a:ext uri="{FF2B5EF4-FFF2-40B4-BE49-F238E27FC236}">
                <a16:creationId xmlns:a16="http://schemas.microsoft.com/office/drawing/2014/main" id="{8024AB4C-42C3-D9E5-BD9D-EC13C62037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60958"/>
            <a:ext cx="12012969" cy="6797042"/>
          </a:xfrm>
          <a:prstGeom prst="rect">
            <a:avLst/>
          </a:prstGeom>
        </p:spPr>
      </p:pic>
      <p:sp>
        <p:nvSpPr>
          <p:cNvPr id="2" name="TextBox 1">
            <a:extLst>
              <a:ext uri="{FF2B5EF4-FFF2-40B4-BE49-F238E27FC236}">
                <a16:creationId xmlns:a16="http://schemas.microsoft.com/office/drawing/2014/main" id="{D5C972FB-79E5-0577-EBA5-5004339E1F54}"/>
              </a:ext>
            </a:extLst>
          </p:cNvPr>
          <p:cNvSpPr txBox="1"/>
          <p:nvPr/>
        </p:nvSpPr>
        <p:spPr>
          <a:xfrm>
            <a:off x="203200" y="0"/>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1. Passover</a:t>
            </a:r>
          </a:p>
        </p:txBody>
      </p:sp>
      <p:sp>
        <p:nvSpPr>
          <p:cNvPr id="3" name="TextBox 2">
            <a:extLst>
              <a:ext uri="{FF2B5EF4-FFF2-40B4-BE49-F238E27FC236}">
                <a16:creationId xmlns:a16="http://schemas.microsoft.com/office/drawing/2014/main" id="{20D06DD1-EA96-1C1C-1883-6B99707F11FC}"/>
              </a:ext>
            </a:extLst>
          </p:cNvPr>
          <p:cNvSpPr txBox="1"/>
          <p:nvPr/>
        </p:nvSpPr>
        <p:spPr>
          <a:xfrm>
            <a:off x="445215" y="1967061"/>
            <a:ext cx="11403423" cy="4632037"/>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spcAft>
                <a:spcPts val="1800"/>
              </a:spcAft>
            </a:pPr>
            <a:r>
              <a:rPr lang="en-US" sz="4000" u="sng">
                <a:solidFill>
                  <a:schemeClr val="tx1"/>
                </a:solidFill>
              </a:rPr>
              <a:t>Salvation from Death:</a:t>
            </a:r>
          </a:p>
          <a:p>
            <a:pPr algn="l"/>
            <a:r>
              <a:rPr lang="en-US" sz="4000" baseline="30000">
                <a:solidFill>
                  <a:schemeClr val="tx1"/>
                </a:solidFill>
              </a:rPr>
              <a:t>26</a:t>
            </a:r>
            <a:r>
              <a:rPr lang="en-US" sz="4000">
                <a:solidFill>
                  <a:schemeClr val="tx1"/>
                </a:solidFill>
              </a:rPr>
              <a:t> And when your children say to you, “What do you mean by this service?” </a:t>
            </a:r>
            <a:r>
              <a:rPr lang="en-US" sz="4000" baseline="30000">
                <a:solidFill>
                  <a:schemeClr val="tx1"/>
                </a:solidFill>
              </a:rPr>
              <a:t>27</a:t>
            </a:r>
            <a:r>
              <a:rPr lang="en-US" sz="4000">
                <a:solidFill>
                  <a:schemeClr val="tx1"/>
                </a:solidFill>
              </a:rPr>
              <a:t> you shall say, “It is the sacrifice of the Lord's Passover, for </a:t>
            </a:r>
            <a:r>
              <a:rPr lang="en-US" sz="4000"/>
              <a:t>he passed over the houses of the people of Israel in Egypt</a:t>
            </a:r>
            <a:r>
              <a:rPr lang="en-US" sz="4000">
                <a:solidFill>
                  <a:schemeClr val="tx1"/>
                </a:solidFill>
              </a:rPr>
              <a:t>, when he struck the Egyptians but spared our houses.”       </a:t>
            </a:r>
          </a:p>
          <a:p>
            <a:pPr algn="l"/>
            <a:r>
              <a:rPr lang="en-US" sz="4000">
                <a:solidFill>
                  <a:schemeClr val="tx1"/>
                </a:solidFill>
              </a:rPr>
              <a:t>                                           Exodus 12:26-27</a:t>
            </a:r>
          </a:p>
        </p:txBody>
      </p:sp>
    </p:spTree>
    <p:extLst>
      <p:ext uri="{BB962C8B-B14F-4D97-AF65-F5344CB8AC3E}">
        <p14:creationId xmlns:p14="http://schemas.microsoft.com/office/powerpoint/2010/main" val="62150056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NewVerse.News : PASSOVER IN PLAGUE-TIME">
            <a:extLst>
              <a:ext uri="{FF2B5EF4-FFF2-40B4-BE49-F238E27FC236}">
                <a16:creationId xmlns:a16="http://schemas.microsoft.com/office/drawing/2014/main" id="{8024AB4C-42C3-D9E5-BD9D-EC13C62037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60958"/>
            <a:ext cx="12012969" cy="6797042"/>
          </a:xfrm>
          <a:prstGeom prst="rect">
            <a:avLst/>
          </a:prstGeom>
        </p:spPr>
      </p:pic>
      <p:sp>
        <p:nvSpPr>
          <p:cNvPr id="2" name="TextBox 1">
            <a:extLst>
              <a:ext uri="{FF2B5EF4-FFF2-40B4-BE49-F238E27FC236}">
                <a16:creationId xmlns:a16="http://schemas.microsoft.com/office/drawing/2014/main" id="{D5C972FB-79E5-0577-EBA5-5004339E1F54}"/>
              </a:ext>
            </a:extLst>
          </p:cNvPr>
          <p:cNvSpPr txBox="1"/>
          <p:nvPr/>
        </p:nvSpPr>
        <p:spPr>
          <a:xfrm>
            <a:off x="203200" y="0"/>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1. Passover</a:t>
            </a:r>
          </a:p>
        </p:txBody>
      </p:sp>
      <p:sp>
        <p:nvSpPr>
          <p:cNvPr id="3" name="TextBox 2">
            <a:extLst>
              <a:ext uri="{FF2B5EF4-FFF2-40B4-BE49-F238E27FC236}">
                <a16:creationId xmlns:a16="http://schemas.microsoft.com/office/drawing/2014/main" id="{20D06DD1-EA96-1C1C-1883-6B99707F11FC}"/>
              </a:ext>
            </a:extLst>
          </p:cNvPr>
          <p:cNvSpPr txBox="1"/>
          <p:nvPr/>
        </p:nvSpPr>
        <p:spPr>
          <a:xfrm>
            <a:off x="445215" y="922732"/>
            <a:ext cx="11403423" cy="5863144"/>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spcAft>
                <a:spcPts val="1200"/>
              </a:spcAft>
            </a:pPr>
            <a:r>
              <a:rPr lang="en-US" sz="4000" u="sng" dirty="0">
                <a:solidFill>
                  <a:schemeClr val="tx1"/>
                </a:solidFill>
              </a:rPr>
              <a:t>Deliverance from slavery:</a:t>
            </a:r>
          </a:p>
          <a:p>
            <a:pPr algn="l"/>
            <a:r>
              <a:rPr lang="en-US" sz="4000" baseline="30000" dirty="0">
                <a:solidFill>
                  <a:schemeClr val="tx1"/>
                </a:solidFill>
              </a:rPr>
              <a:t>8</a:t>
            </a:r>
            <a:r>
              <a:rPr lang="en-US" sz="4000" dirty="0">
                <a:solidFill>
                  <a:schemeClr val="tx1"/>
                </a:solidFill>
              </a:rPr>
              <a:t> You shall tell your son on that day, ‘It is because of what the Lord did for me when I came out of Egypt.’ </a:t>
            </a:r>
            <a:r>
              <a:rPr lang="en-US" sz="4000" baseline="30000" dirty="0">
                <a:solidFill>
                  <a:schemeClr val="tx1"/>
                </a:solidFill>
              </a:rPr>
              <a:t>9</a:t>
            </a:r>
            <a:r>
              <a:rPr lang="en-US" sz="4000" dirty="0">
                <a:solidFill>
                  <a:schemeClr val="tx1"/>
                </a:solidFill>
              </a:rPr>
              <a:t> And </a:t>
            </a:r>
            <a:r>
              <a:rPr lang="en-US" sz="4000" dirty="0"/>
              <a:t>it shall be to you as a sign on your hand and as a memorial between your eyes</a:t>
            </a:r>
            <a:r>
              <a:rPr lang="en-US" sz="4000" dirty="0">
                <a:solidFill>
                  <a:schemeClr val="tx1"/>
                </a:solidFill>
              </a:rPr>
              <a:t>, that the law of the Lord may be in your mouth. For </a:t>
            </a:r>
            <a:r>
              <a:rPr lang="en-US" sz="4000" dirty="0"/>
              <a:t>with a strong hand the Lord has brought you out of Egypt</a:t>
            </a:r>
            <a:r>
              <a:rPr lang="en-US" sz="4000" dirty="0">
                <a:solidFill>
                  <a:schemeClr val="tx1"/>
                </a:solidFill>
              </a:rPr>
              <a:t>. </a:t>
            </a:r>
            <a:r>
              <a:rPr lang="en-US" sz="4000" baseline="30000" dirty="0">
                <a:solidFill>
                  <a:schemeClr val="tx1"/>
                </a:solidFill>
              </a:rPr>
              <a:t>10</a:t>
            </a:r>
            <a:r>
              <a:rPr lang="en-US" sz="4000" dirty="0">
                <a:solidFill>
                  <a:schemeClr val="tx1"/>
                </a:solidFill>
              </a:rPr>
              <a:t> You shall therefore keep this statute at its appointed time from year to year.                 Exodus 13:8-10</a:t>
            </a:r>
          </a:p>
        </p:txBody>
      </p:sp>
    </p:spTree>
    <p:extLst>
      <p:ext uri="{BB962C8B-B14F-4D97-AF65-F5344CB8AC3E}">
        <p14:creationId xmlns:p14="http://schemas.microsoft.com/office/powerpoint/2010/main" val="427127154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NewVerse.News : PASSOVER IN PLAGUE-TIME">
            <a:extLst>
              <a:ext uri="{FF2B5EF4-FFF2-40B4-BE49-F238E27FC236}">
                <a16:creationId xmlns:a16="http://schemas.microsoft.com/office/drawing/2014/main" id="{8024AB4C-42C3-D9E5-BD9D-EC13C62037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60958"/>
            <a:ext cx="12012969" cy="6797042"/>
          </a:xfrm>
          <a:prstGeom prst="rect">
            <a:avLst/>
          </a:prstGeom>
        </p:spPr>
      </p:pic>
      <p:sp>
        <p:nvSpPr>
          <p:cNvPr id="3" name="TextBox 2">
            <a:extLst>
              <a:ext uri="{FF2B5EF4-FFF2-40B4-BE49-F238E27FC236}">
                <a16:creationId xmlns:a16="http://schemas.microsoft.com/office/drawing/2014/main" id="{20D06DD1-EA96-1C1C-1883-6B99707F11FC}"/>
              </a:ext>
            </a:extLst>
          </p:cNvPr>
          <p:cNvSpPr txBox="1"/>
          <p:nvPr/>
        </p:nvSpPr>
        <p:spPr>
          <a:xfrm>
            <a:off x="810975" y="2155394"/>
            <a:ext cx="10429888" cy="1631216"/>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marL="685800" indent="-685800" algn="l">
              <a:buFont typeface="Arial" panose="020B0604020202020204" pitchFamily="34" charset="0"/>
              <a:buChar char="•"/>
            </a:pPr>
            <a:r>
              <a:rPr lang="en-US" sz="5000">
                <a:solidFill>
                  <a:schemeClr val="tx1"/>
                </a:solidFill>
              </a:rPr>
              <a:t>Jesus introduced the Lord’s supper by re-interpreting the Passover</a:t>
            </a:r>
          </a:p>
        </p:txBody>
      </p:sp>
      <p:sp>
        <p:nvSpPr>
          <p:cNvPr id="5" name="TextBox 4">
            <a:extLst>
              <a:ext uri="{FF2B5EF4-FFF2-40B4-BE49-F238E27FC236}">
                <a16:creationId xmlns:a16="http://schemas.microsoft.com/office/drawing/2014/main" id="{8735E6BD-D5C4-B1B4-3921-3494E2A2751E}"/>
              </a:ext>
            </a:extLst>
          </p:cNvPr>
          <p:cNvSpPr txBox="1"/>
          <p:nvPr/>
        </p:nvSpPr>
        <p:spPr>
          <a:xfrm>
            <a:off x="203200" y="504534"/>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1. Passover</a:t>
            </a:r>
          </a:p>
        </p:txBody>
      </p:sp>
    </p:spTree>
    <p:extLst>
      <p:ext uri="{BB962C8B-B14F-4D97-AF65-F5344CB8AC3E}">
        <p14:creationId xmlns:p14="http://schemas.microsoft.com/office/powerpoint/2010/main" val="58094149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NewVerse.News : PASSOVER IN PLAGUE-TIME">
            <a:extLst>
              <a:ext uri="{FF2B5EF4-FFF2-40B4-BE49-F238E27FC236}">
                <a16:creationId xmlns:a16="http://schemas.microsoft.com/office/drawing/2014/main" id="{8024AB4C-42C3-D9E5-BD9D-EC13C62037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60958"/>
            <a:ext cx="12012969" cy="6797042"/>
          </a:xfrm>
          <a:prstGeom prst="rect">
            <a:avLst/>
          </a:prstGeom>
        </p:spPr>
      </p:pic>
      <p:sp>
        <p:nvSpPr>
          <p:cNvPr id="3" name="TextBox 2">
            <a:extLst>
              <a:ext uri="{FF2B5EF4-FFF2-40B4-BE49-F238E27FC236}">
                <a16:creationId xmlns:a16="http://schemas.microsoft.com/office/drawing/2014/main" id="{20D06DD1-EA96-1C1C-1883-6B99707F11FC}"/>
              </a:ext>
            </a:extLst>
          </p:cNvPr>
          <p:cNvSpPr txBox="1"/>
          <p:nvPr/>
        </p:nvSpPr>
        <p:spPr>
          <a:xfrm>
            <a:off x="607774" y="1380834"/>
            <a:ext cx="11037663" cy="5016758"/>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r>
              <a:rPr lang="en-US" sz="4000" baseline="30000">
                <a:solidFill>
                  <a:schemeClr val="tx1"/>
                </a:solidFill>
              </a:rPr>
              <a:t>26</a:t>
            </a:r>
            <a:r>
              <a:rPr lang="en-US" sz="4000">
                <a:solidFill>
                  <a:schemeClr val="tx1"/>
                </a:solidFill>
              </a:rPr>
              <a:t> Now as they were eating, Jesus took bread, and after blessing it broke it and gave it to the disciples, and said, “Take, eat; </a:t>
            </a:r>
            <a:r>
              <a:rPr lang="en-US" sz="4000"/>
              <a:t>this is my body</a:t>
            </a:r>
            <a:r>
              <a:rPr lang="en-US" sz="4000">
                <a:solidFill>
                  <a:schemeClr val="tx1"/>
                </a:solidFill>
              </a:rPr>
              <a:t>.” </a:t>
            </a:r>
            <a:r>
              <a:rPr lang="en-US" sz="4000" baseline="30000">
                <a:solidFill>
                  <a:schemeClr val="tx1"/>
                </a:solidFill>
              </a:rPr>
              <a:t>27</a:t>
            </a:r>
            <a:r>
              <a:rPr lang="en-US" sz="4000">
                <a:solidFill>
                  <a:schemeClr val="tx1"/>
                </a:solidFill>
              </a:rPr>
              <a:t> And he took a cup, and when he had given thanks he gave it to them, saying, “Drink of it, all of you, </a:t>
            </a:r>
            <a:r>
              <a:rPr lang="en-US" sz="4000" baseline="30000">
                <a:solidFill>
                  <a:schemeClr val="tx1"/>
                </a:solidFill>
              </a:rPr>
              <a:t>28</a:t>
            </a:r>
            <a:r>
              <a:rPr lang="en-US" sz="4000">
                <a:solidFill>
                  <a:schemeClr val="tx1"/>
                </a:solidFill>
              </a:rPr>
              <a:t> for </a:t>
            </a:r>
            <a:r>
              <a:rPr lang="en-US" sz="4000"/>
              <a:t>this is my blood</a:t>
            </a:r>
            <a:r>
              <a:rPr lang="en-US" sz="4000">
                <a:solidFill>
                  <a:schemeClr val="tx1"/>
                </a:solidFill>
              </a:rPr>
              <a:t> of the covenant, which is </a:t>
            </a:r>
            <a:r>
              <a:rPr lang="en-US" sz="4000"/>
              <a:t>poured out for many for the forgiveness of sins</a:t>
            </a:r>
            <a:r>
              <a:rPr lang="en-US" sz="4000">
                <a:solidFill>
                  <a:schemeClr val="tx1"/>
                </a:solidFill>
              </a:rPr>
              <a:t>. </a:t>
            </a:r>
          </a:p>
          <a:p>
            <a:pPr algn="l"/>
            <a:r>
              <a:rPr lang="en-US" sz="4000">
                <a:solidFill>
                  <a:schemeClr val="tx1"/>
                </a:solidFill>
              </a:rPr>
              <a:t>                                            Matthew 26:26-28</a:t>
            </a:r>
          </a:p>
        </p:txBody>
      </p:sp>
      <p:sp>
        <p:nvSpPr>
          <p:cNvPr id="5" name="TextBox 4">
            <a:extLst>
              <a:ext uri="{FF2B5EF4-FFF2-40B4-BE49-F238E27FC236}">
                <a16:creationId xmlns:a16="http://schemas.microsoft.com/office/drawing/2014/main" id="{5120DA9E-BFE4-8D51-8C0B-5D65E05BC774}"/>
              </a:ext>
            </a:extLst>
          </p:cNvPr>
          <p:cNvSpPr txBox="1"/>
          <p:nvPr/>
        </p:nvSpPr>
        <p:spPr>
          <a:xfrm>
            <a:off x="203200" y="195924"/>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1. Passover</a:t>
            </a:r>
          </a:p>
        </p:txBody>
      </p:sp>
      <p:sp>
        <p:nvSpPr>
          <p:cNvPr id="6" name="Rectangle: Rounded Corners 5">
            <a:extLst>
              <a:ext uri="{FF2B5EF4-FFF2-40B4-BE49-F238E27FC236}">
                <a16:creationId xmlns:a16="http://schemas.microsoft.com/office/drawing/2014/main" id="{44542306-59A8-C199-B339-9806EFC16CB3}"/>
              </a:ext>
            </a:extLst>
          </p:cNvPr>
          <p:cNvSpPr/>
          <p:nvPr/>
        </p:nvSpPr>
        <p:spPr>
          <a:xfrm>
            <a:off x="673522" y="3234018"/>
            <a:ext cx="8677741" cy="1290726"/>
          </a:xfrm>
          <a:prstGeom prst="roundRect">
            <a:avLst/>
          </a:prstGeom>
          <a:solidFill>
            <a:srgbClr val="394E4F"/>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Forgiveness - Salvation from Death</a:t>
            </a:r>
          </a:p>
        </p:txBody>
      </p:sp>
    </p:spTree>
    <p:extLst>
      <p:ext uri="{BB962C8B-B14F-4D97-AF65-F5344CB8AC3E}">
        <p14:creationId xmlns:p14="http://schemas.microsoft.com/office/powerpoint/2010/main" val="203770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NewVerse.News : PASSOVER IN PLAGUE-TIME">
            <a:extLst>
              <a:ext uri="{FF2B5EF4-FFF2-40B4-BE49-F238E27FC236}">
                <a16:creationId xmlns:a16="http://schemas.microsoft.com/office/drawing/2014/main" id="{8024AB4C-42C3-D9E5-BD9D-EC13C62037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60958"/>
            <a:ext cx="12012969" cy="6797042"/>
          </a:xfrm>
          <a:prstGeom prst="rect">
            <a:avLst/>
          </a:prstGeom>
        </p:spPr>
      </p:pic>
      <p:sp>
        <p:nvSpPr>
          <p:cNvPr id="3" name="TextBox 2">
            <a:extLst>
              <a:ext uri="{FF2B5EF4-FFF2-40B4-BE49-F238E27FC236}">
                <a16:creationId xmlns:a16="http://schemas.microsoft.com/office/drawing/2014/main" id="{20D06DD1-EA96-1C1C-1883-6B99707F11FC}"/>
              </a:ext>
            </a:extLst>
          </p:cNvPr>
          <p:cNvSpPr txBox="1"/>
          <p:nvPr/>
        </p:nvSpPr>
        <p:spPr>
          <a:xfrm>
            <a:off x="607774" y="1380834"/>
            <a:ext cx="11037663" cy="4832092"/>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r>
              <a:rPr lang="en-US" sz="4400" baseline="30000">
                <a:solidFill>
                  <a:schemeClr val="tx1"/>
                </a:solidFill>
              </a:rPr>
              <a:t>7</a:t>
            </a:r>
            <a:r>
              <a:rPr lang="en-US" sz="4400">
                <a:solidFill>
                  <a:schemeClr val="tx1"/>
                </a:solidFill>
              </a:rPr>
              <a:t> Cleanse out the old leaven that you may be a new lump, as you really are unleavened. For </a:t>
            </a:r>
            <a:r>
              <a:rPr lang="en-US" sz="4400"/>
              <a:t>Christ, our Passover lamb, has been sacrificed</a:t>
            </a:r>
            <a:r>
              <a:rPr lang="en-US" sz="4400">
                <a:solidFill>
                  <a:schemeClr val="tx1"/>
                </a:solidFill>
              </a:rPr>
              <a:t>. </a:t>
            </a:r>
            <a:r>
              <a:rPr lang="en-US" sz="4400" baseline="30000">
                <a:solidFill>
                  <a:schemeClr val="tx1"/>
                </a:solidFill>
              </a:rPr>
              <a:t>8</a:t>
            </a:r>
            <a:r>
              <a:rPr lang="en-US" sz="4400">
                <a:solidFill>
                  <a:schemeClr val="tx1"/>
                </a:solidFill>
              </a:rPr>
              <a:t> Let us therefore celebrate the festival, not with the old leaven, the leaven of malice and evil, but with </a:t>
            </a:r>
            <a:r>
              <a:rPr lang="en-US" sz="4400"/>
              <a:t>the unleavened bread of sincerity and truth</a:t>
            </a:r>
            <a:r>
              <a:rPr lang="en-US" sz="4400">
                <a:solidFill>
                  <a:schemeClr val="tx1"/>
                </a:solidFill>
              </a:rPr>
              <a:t>.            1 Corinthians 5:7-8</a:t>
            </a:r>
          </a:p>
        </p:txBody>
      </p:sp>
      <p:sp>
        <p:nvSpPr>
          <p:cNvPr id="5" name="TextBox 4">
            <a:extLst>
              <a:ext uri="{FF2B5EF4-FFF2-40B4-BE49-F238E27FC236}">
                <a16:creationId xmlns:a16="http://schemas.microsoft.com/office/drawing/2014/main" id="{5120DA9E-BFE4-8D51-8C0B-5D65E05BC774}"/>
              </a:ext>
            </a:extLst>
          </p:cNvPr>
          <p:cNvSpPr txBox="1"/>
          <p:nvPr/>
        </p:nvSpPr>
        <p:spPr>
          <a:xfrm>
            <a:off x="203200" y="195924"/>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1. Passover</a:t>
            </a:r>
          </a:p>
        </p:txBody>
      </p:sp>
      <p:sp>
        <p:nvSpPr>
          <p:cNvPr id="2" name="Rectangle: Rounded Corners 1">
            <a:extLst>
              <a:ext uri="{FF2B5EF4-FFF2-40B4-BE49-F238E27FC236}">
                <a16:creationId xmlns:a16="http://schemas.microsoft.com/office/drawing/2014/main" id="{4F7CA6B4-72B9-3AEC-3F8A-7CF12278B394}"/>
              </a:ext>
            </a:extLst>
          </p:cNvPr>
          <p:cNvSpPr/>
          <p:nvPr/>
        </p:nvSpPr>
        <p:spPr>
          <a:xfrm>
            <a:off x="1197778" y="3473183"/>
            <a:ext cx="9238573" cy="1290726"/>
          </a:xfrm>
          <a:prstGeom prst="roundRect">
            <a:avLst/>
          </a:prstGeom>
          <a:solidFill>
            <a:srgbClr val="394E4F"/>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Deliverance from slavery to sin </a:t>
            </a:r>
          </a:p>
        </p:txBody>
      </p:sp>
    </p:spTree>
    <p:extLst>
      <p:ext uri="{BB962C8B-B14F-4D97-AF65-F5344CB8AC3E}">
        <p14:creationId xmlns:p14="http://schemas.microsoft.com/office/powerpoint/2010/main" val="3230690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NewVerse.News : PASSOVER IN PLAGUE-TIME">
            <a:extLst>
              <a:ext uri="{FF2B5EF4-FFF2-40B4-BE49-F238E27FC236}">
                <a16:creationId xmlns:a16="http://schemas.microsoft.com/office/drawing/2014/main" id="{8024AB4C-42C3-D9E5-BD9D-EC13C62037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60958"/>
            <a:ext cx="12012969" cy="6797042"/>
          </a:xfrm>
          <a:prstGeom prst="rect">
            <a:avLst/>
          </a:prstGeom>
        </p:spPr>
      </p:pic>
      <p:sp>
        <p:nvSpPr>
          <p:cNvPr id="3" name="TextBox 2">
            <a:extLst>
              <a:ext uri="{FF2B5EF4-FFF2-40B4-BE49-F238E27FC236}">
                <a16:creationId xmlns:a16="http://schemas.microsoft.com/office/drawing/2014/main" id="{20D06DD1-EA96-1C1C-1883-6B99707F11FC}"/>
              </a:ext>
            </a:extLst>
          </p:cNvPr>
          <p:cNvSpPr txBox="1"/>
          <p:nvPr/>
        </p:nvSpPr>
        <p:spPr>
          <a:xfrm>
            <a:off x="1773752" y="2688412"/>
            <a:ext cx="8818047" cy="2431435"/>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1200"/>
              </a:spcAft>
            </a:pPr>
            <a:r>
              <a:rPr lang="en-US" sz="4400" dirty="0">
                <a:solidFill>
                  <a:schemeClr val="tx1"/>
                </a:solidFill>
              </a:rPr>
              <a:t>This Picture of Jesus reminds us of</a:t>
            </a:r>
          </a:p>
          <a:p>
            <a:pPr marL="742950" indent="-742950" algn="l">
              <a:spcAft>
                <a:spcPts val="1200"/>
              </a:spcAft>
              <a:buFont typeface="+mj-lt"/>
              <a:buAutoNum type="arabicPeriod"/>
            </a:pPr>
            <a:r>
              <a:rPr lang="en-US" sz="4400" dirty="0">
                <a:solidFill>
                  <a:schemeClr val="tx1"/>
                </a:solidFill>
              </a:rPr>
              <a:t>Salvation from spiritual death</a:t>
            </a:r>
          </a:p>
          <a:p>
            <a:pPr marL="742950" indent="-742950" algn="l">
              <a:spcAft>
                <a:spcPts val="1200"/>
              </a:spcAft>
              <a:buFont typeface="+mj-lt"/>
              <a:buAutoNum type="arabicPeriod"/>
            </a:pPr>
            <a:r>
              <a:rPr lang="en-US" sz="4400" dirty="0">
                <a:solidFill>
                  <a:schemeClr val="tx1"/>
                </a:solidFill>
              </a:rPr>
              <a:t>Deliverance from slavery to sin</a:t>
            </a:r>
          </a:p>
        </p:txBody>
      </p:sp>
      <p:sp>
        <p:nvSpPr>
          <p:cNvPr id="5" name="TextBox 4">
            <a:extLst>
              <a:ext uri="{FF2B5EF4-FFF2-40B4-BE49-F238E27FC236}">
                <a16:creationId xmlns:a16="http://schemas.microsoft.com/office/drawing/2014/main" id="{8735E6BD-D5C4-B1B4-3921-3494E2A2751E}"/>
              </a:ext>
            </a:extLst>
          </p:cNvPr>
          <p:cNvSpPr txBox="1"/>
          <p:nvPr/>
        </p:nvSpPr>
        <p:spPr>
          <a:xfrm>
            <a:off x="203200" y="504534"/>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1. Passover</a:t>
            </a:r>
          </a:p>
        </p:txBody>
      </p:sp>
    </p:spTree>
    <p:extLst>
      <p:ext uri="{BB962C8B-B14F-4D97-AF65-F5344CB8AC3E}">
        <p14:creationId xmlns:p14="http://schemas.microsoft.com/office/powerpoint/2010/main" val="97795427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NewVerse.News : PASSOVER IN PLAGUE-TIME">
            <a:extLst>
              <a:ext uri="{FF2B5EF4-FFF2-40B4-BE49-F238E27FC236}">
                <a16:creationId xmlns:a16="http://schemas.microsoft.com/office/drawing/2014/main" id="{8024AB4C-42C3-D9E5-BD9D-EC13C62037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60958"/>
            <a:ext cx="12012969" cy="6797042"/>
          </a:xfrm>
          <a:prstGeom prst="rect">
            <a:avLst/>
          </a:prstGeom>
        </p:spPr>
      </p:pic>
      <p:sp>
        <p:nvSpPr>
          <p:cNvPr id="3" name="TextBox 2">
            <a:extLst>
              <a:ext uri="{FF2B5EF4-FFF2-40B4-BE49-F238E27FC236}">
                <a16:creationId xmlns:a16="http://schemas.microsoft.com/office/drawing/2014/main" id="{20D06DD1-EA96-1C1C-1883-6B99707F11FC}"/>
              </a:ext>
            </a:extLst>
          </p:cNvPr>
          <p:cNvSpPr txBox="1"/>
          <p:nvPr/>
        </p:nvSpPr>
        <p:spPr>
          <a:xfrm>
            <a:off x="467467" y="2035269"/>
            <a:ext cx="11257065" cy="4124206"/>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1200"/>
              </a:spcAft>
            </a:pPr>
            <a:r>
              <a:rPr lang="en-US" sz="4200" dirty="0">
                <a:solidFill>
                  <a:schemeClr val="tx1"/>
                </a:solidFill>
              </a:rPr>
              <a:t>Communion Prayer – Passover / Salvation:</a:t>
            </a:r>
          </a:p>
          <a:p>
            <a:pPr algn="l"/>
            <a:r>
              <a:rPr lang="en-US" sz="4200" dirty="0">
                <a:solidFill>
                  <a:schemeClr val="tx1"/>
                </a:solidFill>
              </a:rPr>
              <a:t>“Jesus, thank you that you are my Passover lamb.  Thank you that your blood has saved me from spiritual death and that you have delivered me from the power of sin and enabled me to live a new life in your power!”</a:t>
            </a:r>
          </a:p>
        </p:txBody>
      </p:sp>
      <p:sp>
        <p:nvSpPr>
          <p:cNvPr id="5" name="TextBox 4">
            <a:extLst>
              <a:ext uri="{FF2B5EF4-FFF2-40B4-BE49-F238E27FC236}">
                <a16:creationId xmlns:a16="http://schemas.microsoft.com/office/drawing/2014/main" id="{8735E6BD-D5C4-B1B4-3921-3494E2A2751E}"/>
              </a:ext>
            </a:extLst>
          </p:cNvPr>
          <p:cNvSpPr txBox="1"/>
          <p:nvPr/>
        </p:nvSpPr>
        <p:spPr>
          <a:xfrm>
            <a:off x="203200" y="504534"/>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1. Passover</a:t>
            </a:r>
          </a:p>
        </p:txBody>
      </p:sp>
    </p:spTree>
    <p:extLst>
      <p:ext uri="{BB962C8B-B14F-4D97-AF65-F5344CB8AC3E}">
        <p14:creationId xmlns:p14="http://schemas.microsoft.com/office/powerpoint/2010/main" val="44472647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0C35DF7-ADD9-8910-6900-5DC3817A7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28600" y="190500"/>
            <a:ext cx="7099300" cy="1107996"/>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r>
              <a:rPr lang="en-US" sz="6600">
                <a:solidFill>
                  <a:schemeClr val="tx1"/>
                </a:solidFill>
              </a:rPr>
              <a:t>What do you think?  </a:t>
            </a:r>
          </a:p>
        </p:txBody>
      </p:sp>
      <p:sp>
        <p:nvSpPr>
          <p:cNvPr id="2" name="TextBox 1">
            <a:extLst>
              <a:ext uri="{FF2B5EF4-FFF2-40B4-BE49-F238E27FC236}">
                <a16:creationId xmlns:a16="http://schemas.microsoft.com/office/drawing/2014/main" id="{423DF8F2-DAD5-515D-6EC0-7AF634D4F032}"/>
              </a:ext>
            </a:extLst>
          </p:cNvPr>
          <p:cNvSpPr txBox="1"/>
          <p:nvPr/>
        </p:nvSpPr>
        <p:spPr>
          <a:xfrm>
            <a:off x="0" y="1859339"/>
            <a:ext cx="5854700" cy="3139321"/>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a:solidFill>
                  <a:schemeClr val="tx1"/>
                </a:solidFill>
              </a:rPr>
              <a:t>Why do you celebrate the Lord’s Supper?</a:t>
            </a:r>
          </a:p>
        </p:txBody>
      </p:sp>
    </p:spTree>
    <p:extLst>
      <p:ext uri="{BB962C8B-B14F-4D97-AF65-F5344CB8AC3E}">
        <p14:creationId xmlns:p14="http://schemas.microsoft.com/office/powerpoint/2010/main" val="1554697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98445F4-83C3-9598-A147-D0ECCF7B5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01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D06DD1-EA96-1C1C-1883-6B99707F11FC}"/>
              </a:ext>
            </a:extLst>
          </p:cNvPr>
          <p:cNvSpPr txBox="1"/>
          <p:nvPr/>
        </p:nvSpPr>
        <p:spPr>
          <a:xfrm>
            <a:off x="494842" y="2459504"/>
            <a:ext cx="11062151" cy="2308324"/>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marL="914400" indent="-914400" algn="l">
              <a:buFont typeface="+mj-lt"/>
              <a:buAutoNum type="arabicPeriod"/>
            </a:pPr>
            <a:r>
              <a:rPr lang="en-US" sz="4800" dirty="0">
                <a:solidFill>
                  <a:schemeClr val="tx1"/>
                </a:solidFill>
              </a:rPr>
              <a:t>Passover Lamb</a:t>
            </a:r>
          </a:p>
          <a:p>
            <a:pPr marL="914400" indent="-914400" algn="l">
              <a:buFont typeface="+mj-lt"/>
              <a:buAutoNum type="arabicPeriod"/>
            </a:pPr>
            <a:r>
              <a:rPr lang="en-US" sz="4800" dirty="0"/>
              <a:t>Manna and Water from the Rock</a:t>
            </a:r>
          </a:p>
          <a:p>
            <a:pPr marL="914400" indent="-914400" algn="l">
              <a:buFont typeface="+mj-lt"/>
              <a:buAutoNum type="arabicPeriod"/>
            </a:pPr>
            <a:r>
              <a:rPr lang="en-US" sz="4800" dirty="0">
                <a:solidFill>
                  <a:schemeClr val="tx1"/>
                </a:solidFill>
              </a:rPr>
              <a:t>Blood of the Covenant</a:t>
            </a:r>
          </a:p>
        </p:txBody>
      </p:sp>
      <p:sp>
        <p:nvSpPr>
          <p:cNvPr id="5" name="TextBox 4">
            <a:extLst>
              <a:ext uri="{FF2B5EF4-FFF2-40B4-BE49-F238E27FC236}">
                <a16:creationId xmlns:a16="http://schemas.microsoft.com/office/drawing/2014/main" id="{7D51F51A-F9D1-D7E3-AB1F-262653F13023}"/>
              </a:ext>
            </a:extLst>
          </p:cNvPr>
          <p:cNvSpPr txBox="1"/>
          <p:nvPr/>
        </p:nvSpPr>
        <p:spPr>
          <a:xfrm>
            <a:off x="159654" y="705146"/>
            <a:ext cx="11847288" cy="830997"/>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4800" dirty="0">
                <a:solidFill>
                  <a:schemeClr val="tx1"/>
                </a:solidFill>
              </a:rPr>
              <a:t>Three Ways to Worship Jesus in Communion…</a:t>
            </a:r>
          </a:p>
        </p:txBody>
      </p:sp>
    </p:spTree>
    <p:extLst>
      <p:ext uri="{BB962C8B-B14F-4D97-AF65-F5344CB8AC3E}">
        <p14:creationId xmlns:p14="http://schemas.microsoft.com/office/powerpoint/2010/main" val="37853509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E2CB563-80F7-0CE7-050A-4ADFA5D59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5C972FB-79E5-0577-EBA5-5004339E1F54}"/>
              </a:ext>
            </a:extLst>
          </p:cNvPr>
          <p:cNvSpPr txBox="1"/>
          <p:nvPr/>
        </p:nvSpPr>
        <p:spPr>
          <a:xfrm>
            <a:off x="203200" y="504534"/>
            <a:ext cx="11645438" cy="861774"/>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2.  Manna and Water from the Rock</a:t>
            </a:r>
          </a:p>
        </p:txBody>
      </p:sp>
      <p:sp>
        <p:nvSpPr>
          <p:cNvPr id="3" name="TextBox 2">
            <a:extLst>
              <a:ext uri="{FF2B5EF4-FFF2-40B4-BE49-F238E27FC236}">
                <a16:creationId xmlns:a16="http://schemas.microsoft.com/office/drawing/2014/main" id="{20D06DD1-EA96-1C1C-1883-6B99707F11FC}"/>
              </a:ext>
            </a:extLst>
          </p:cNvPr>
          <p:cNvSpPr txBox="1"/>
          <p:nvPr/>
        </p:nvSpPr>
        <p:spPr>
          <a:xfrm>
            <a:off x="810975" y="2775880"/>
            <a:ext cx="10429888" cy="1862048"/>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1800"/>
              </a:spcAft>
            </a:pPr>
            <a:r>
              <a:rPr lang="en-US" sz="5000">
                <a:solidFill>
                  <a:schemeClr val="tx1"/>
                </a:solidFill>
              </a:rPr>
              <a:t>Premier OT Example of Provision:</a:t>
            </a:r>
          </a:p>
          <a:p>
            <a:r>
              <a:rPr lang="en-US" sz="5000">
                <a:solidFill>
                  <a:schemeClr val="tx1"/>
                </a:solidFill>
              </a:rPr>
              <a:t>Manna/Water in the Wilderness</a:t>
            </a:r>
          </a:p>
        </p:txBody>
      </p:sp>
    </p:spTree>
    <p:extLst>
      <p:ext uri="{BB962C8B-B14F-4D97-AF65-F5344CB8AC3E}">
        <p14:creationId xmlns:p14="http://schemas.microsoft.com/office/powerpoint/2010/main" val="3625623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E2CB563-80F7-0CE7-050A-4ADFA5D59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D06DD1-EA96-1C1C-1883-6B99707F11FC}"/>
              </a:ext>
            </a:extLst>
          </p:cNvPr>
          <p:cNvSpPr txBox="1"/>
          <p:nvPr/>
        </p:nvSpPr>
        <p:spPr>
          <a:xfrm>
            <a:off x="203200" y="1326067"/>
            <a:ext cx="11645438" cy="5170646"/>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spcAft>
                <a:spcPts val="1200"/>
              </a:spcAft>
            </a:pPr>
            <a:r>
              <a:rPr lang="en-US" sz="4000" u="sng">
                <a:solidFill>
                  <a:schemeClr val="tx1"/>
                </a:solidFill>
              </a:rPr>
              <a:t>NT Reinterpretation of manna / water:</a:t>
            </a:r>
          </a:p>
          <a:p>
            <a:pPr algn="l"/>
            <a:r>
              <a:rPr lang="en-US" sz="4000" baseline="30000">
                <a:solidFill>
                  <a:schemeClr val="tx1"/>
                </a:solidFill>
              </a:rPr>
              <a:t>1</a:t>
            </a:r>
            <a:r>
              <a:rPr lang="en-US" sz="4000">
                <a:solidFill>
                  <a:schemeClr val="tx1"/>
                </a:solidFill>
              </a:rPr>
              <a:t> For I do not want you to be unaware, brothers, that our fathers were all under the cloud, and all passed through the sea, </a:t>
            </a:r>
            <a:r>
              <a:rPr lang="en-US" sz="4000" baseline="30000">
                <a:solidFill>
                  <a:schemeClr val="tx1"/>
                </a:solidFill>
              </a:rPr>
              <a:t>2</a:t>
            </a:r>
            <a:r>
              <a:rPr lang="en-US" sz="4000">
                <a:solidFill>
                  <a:schemeClr val="tx1"/>
                </a:solidFill>
              </a:rPr>
              <a:t> and all were baptized into Moses in the cloud and in the sea, </a:t>
            </a:r>
            <a:r>
              <a:rPr lang="en-US" sz="4000" baseline="30000">
                <a:solidFill>
                  <a:schemeClr val="tx1"/>
                </a:solidFill>
              </a:rPr>
              <a:t>3</a:t>
            </a:r>
            <a:r>
              <a:rPr lang="en-US" sz="4000">
                <a:solidFill>
                  <a:schemeClr val="tx1"/>
                </a:solidFill>
              </a:rPr>
              <a:t> and all </a:t>
            </a:r>
            <a:r>
              <a:rPr lang="en-US" sz="4000"/>
              <a:t>ate the same spiritual food</a:t>
            </a:r>
            <a:r>
              <a:rPr lang="en-US" sz="4000">
                <a:solidFill>
                  <a:schemeClr val="tx1"/>
                </a:solidFill>
              </a:rPr>
              <a:t>, </a:t>
            </a:r>
            <a:r>
              <a:rPr lang="en-US" sz="4000" baseline="30000">
                <a:solidFill>
                  <a:schemeClr val="tx1"/>
                </a:solidFill>
              </a:rPr>
              <a:t>4</a:t>
            </a:r>
            <a:r>
              <a:rPr lang="en-US" sz="4000">
                <a:solidFill>
                  <a:schemeClr val="tx1"/>
                </a:solidFill>
              </a:rPr>
              <a:t> and all </a:t>
            </a:r>
            <a:r>
              <a:rPr lang="en-US" sz="4000"/>
              <a:t>drank the same spiritual drink</a:t>
            </a:r>
            <a:r>
              <a:rPr lang="en-US" sz="4000">
                <a:solidFill>
                  <a:schemeClr val="tx1"/>
                </a:solidFill>
              </a:rPr>
              <a:t>. </a:t>
            </a:r>
            <a:r>
              <a:rPr lang="en-US" sz="4000"/>
              <a:t>For they drank from the spiritual Rock that followed them, and the Rock was Christ</a:t>
            </a:r>
            <a:r>
              <a:rPr lang="en-US" sz="4000">
                <a:solidFill>
                  <a:schemeClr val="tx1"/>
                </a:solidFill>
              </a:rPr>
              <a:t>.     1 Corinthians 10:1-4</a:t>
            </a:r>
          </a:p>
        </p:txBody>
      </p:sp>
      <p:sp>
        <p:nvSpPr>
          <p:cNvPr id="4" name="TextBox 3">
            <a:extLst>
              <a:ext uri="{FF2B5EF4-FFF2-40B4-BE49-F238E27FC236}">
                <a16:creationId xmlns:a16="http://schemas.microsoft.com/office/drawing/2014/main" id="{D964CFDD-9EEE-2AF6-D998-6B1DDECD9570}"/>
              </a:ext>
            </a:extLst>
          </p:cNvPr>
          <p:cNvSpPr txBox="1"/>
          <p:nvPr/>
        </p:nvSpPr>
        <p:spPr>
          <a:xfrm>
            <a:off x="203200" y="163158"/>
            <a:ext cx="11645438" cy="861774"/>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2.  Manna and Water from the Rock</a:t>
            </a:r>
          </a:p>
        </p:txBody>
      </p:sp>
    </p:spTree>
    <p:extLst>
      <p:ext uri="{BB962C8B-B14F-4D97-AF65-F5344CB8AC3E}">
        <p14:creationId xmlns:p14="http://schemas.microsoft.com/office/powerpoint/2010/main" val="88694891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E2CB563-80F7-0CE7-050A-4ADFA5D59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D06DD1-EA96-1C1C-1883-6B99707F11FC}"/>
              </a:ext>
            </a:extLst>
          </p:cNvPr>
          <p:cNvSpPr txBox="1"/>
          <p:nvPr/>
        </p:nvSpPr>
        <p:spPr>
          <a:xfrm>
            <a:off x="402336" y="1615296"/>
            <a:ext cx="11203510" cy="4832092"/>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r>
              <a:rPr lang="en-US" sz="4400" baseline="30000">
                <a:solidFill>
                  <a:schemeClr val="tx1"/>
                </a:solidFill>
              </a:rPr>
              <a:t>48</a:t>
            </a:r>
            <a:r>
              <a:rPr lang="en-US" sz="4400">
                <a:solidFill>
                  <a:schemeClr val="tx1"/>
                </a:solidFill>
              </a:rPr>
              <a:t> </a:t>
            </a:r>
            <a:r>
              <a:rPr lang="en-US" sz="4400"/>
              <a:t>I am the bread of life</a:t>
            </a:r>
            <a:r>
              <a:rPr lang="en-US" sz="4400">
                <a:solidFill>
                  <a:schemeClr val="tx1"/>
                </a:solidFill>
              </a:rPr>
              <a:t>. </a:t>
            </a:r>
            <a:r>
              <a:rPr lang="en-US" sz="4400" baseline="30000">
                <a:solidFill>
                  <a:schemeClr val="tx1"/>
                </a:solidFill>
              </a:rPr>
              <a:t>49</a:t>
            </a:r>
            <a:r>
              <a:rPr lang="en-US" sz="4400">
                <a:solidFill>
                  <a:schemeClr val="tx1"/>
                </a:solidFill>
              </a:rPr>
              <a:t> Your fathers ate the </a:t>
            </a:r>
            <a:r>
              <a:rPr lang="en-US" sz="4400"/>
              <a:t>manna in the wilderness, and they died</a:t>
            </a:r>
            <a:r>
              <a:rPr lang="en-US" sz="4400">
                <a:solidFill>
                  <a:schemeClr val="tx1"/>
                </a:solidFill>
              </a:rPr>
              <a:t>… </a:t>
            </a:r>
            <a:r>
              <a:rPr lang="en-US" sz="4400" baseline="30000">
                <a:solidFill>
                  <a:schemeClr val="tx1"/>
                </a:solidFill>
              </a:rPr>
              <a:t>51</a:t>
            </a:r>
            <a:r>
              <a:rPr lang="en-US" sz="4400">
                <a:solidFill>
                  <a:schemeClr val="tx1"/>
                </a:solidFill>
              </a:rPr>
              <a:t> I am the living bread that came down from heaven. If anyone eats of this bread, he will live forever. And </a:t>
            </a:r>
            <a:r>
              <a:rPr lang="en-US" sz="4400"/>
              <a:t>the bread that I will give for the life of the world is my flesh</a:t>
            </a:r>
            <a:r>
              <a:rPr lang="en-US" sz="4400">
                <a:solidFill>
                  <a:schemeClr val="tx1"/>
                </a:solidFill>
              </a:rPr>
              <a:t>.</a:t>
            </a:r>
          </a:p>
          <a:p>
            <a:pPr algn="l"/>
            <a:r>
              <a:rPr lang="en-US" sz="4400">
                <a:solidFill>
                  <a:schemeClr val="tx1"/>
                </a:solidFill>
              </a:rPr>
              <a:t>                                            John 6:48-51</a:t>
            </a:r>
          </a:p>
        </p:txBody>
      </p:sp>
      <p:sp>
        <p:nvSpPr>
          <p:cNvPr id="4" name="TextBox 3">
            <a:extLst>
              <a:ext uri="{FF2B5EF4-FFF2-40B4-BE49-F238E27FC236}">
                <a16:creationId xmlns:a16="http://schemas.microsoft.com/office/drawing/2014/main" id="{43E6C140-A88F-6762-7A3C-3DB777C7A20F}"/>
              </a:ext>
            </a:extLst>
          </p:cNvPr>
          <p:cNvSpPr txBox="1"/>
          <p:nvPr/>
        </p:nvSpPr>
        <p:spPr>
          <a:xfrm>
            <a:off x="203200" y="504534"/>
            <a:ext cx="11645438" cy="861774"/>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2.  Manna and Water from the Rock</a:t>
            </a:r>
          </a:p>
        </p:txBody>
      </p:sp>
    </p:spTree>
    <p:extLst>
      <p:ext uri="{BB962C8B-B14F-4D97-AF65-F5344CB8AC3E}">
        <p14:creationId xmlns:p14="http://schemas.microsoft.com/office/powerpoint/2010/main" val="337268187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E2CB563-80F7-0CE7-050A-4ADFA5D59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D06DD1-EA96-1C1C-1883-6B99707F11FC}"/>
              </a:ext>
            </a:extLst>
          </p:cNvPr>
          <p:cNvSpPr txBox="1"/>
          <p:nvPr/>
        </p:nvSpPr>
        <p:spPr>
          <a:xfrm>
            <a:off x="402336" y="1615296"/>
            <a:ext cx="11203510" cy="4154984"/>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r>
              <a:rPr lang="en-US" sz="4400" baseline="30000">
                <a:solidFill>
                  <a:schemeClr val="tx1"/>
                </a:solidFill>
              </a:rPr>
              <a:t>53</a:t>
            </a:r>
            <a:r>
              <a:rPr lang="en-US" sz="4400">
                <a:solidFill>
                  <a:schemeClr val="tx1"/>
                </a:solidFill>
              </a:rPr>
              <a:t> So Jesus said to them, “Truly, truly, I say to you, unless you eat the flesh of the Son of Man and drink his blood, you have no life in you. </a:t>
            </a:r>
            <a:r>
              <a:rPr lang="en-US" sz="4400" baseline="30000">
                <a:solidFill>
                  <a:schemeClr val="tx1"/>
                </a:solidFill>
              </a:rPr>
              <a:t>54</a:t>
            </a:r>
            <a:r>
              <a:rPr lang="en-US" sz="4400">
                <a:solidFill>
                  <a:schemeClr val="tx1"/>
                </a:solidFill>
              </a:rPr>
              <a:t> </a:t>
            </a:r>
            <a:r>
              <a:rPr lang="en-US" sz="4400"/>
              <a:t>Whoever feeds on my flesh and drinks my blood has eternal life</a:t>
            </a:r>
            <a:r>
              <a:rPr lang="en-US" sz="4400">
                <a:solidFill>
                  <a:schemeClr val="tx1"/>
                </a:solidFill>
              </a:rPr>
              <a:t>, and I will raise him up on the last day.                           John 6:53-54</a:t>
            </a:r>
          </a:p>
        </p:txBody>
      </p:sp>
      <p:sp>
        <p:nvSpPr>
          <p:cNvPr id="4" name="TextBox 3">
            <a:extLst>
              <a:ext uri="{FF2B5EF4-FFF2-40B4-BE49-F238E27FC236}">
                <a16:creationId xmlns:a16="http://schemas.microsoft.com/office/drawing/2014/main" id="{DCA671CA-CED6-5D5E-3309-99506E72AC97}"/>
              </a:ext>
            </a:extLst>
          </p:cNvPr>
          <p:cNvSpPr txBox="1"/>
          <p:nvPr/>
        </p:nvSpPr>
        <p:spPr>
          <a:xfrm>
            <a:off x="203200" y="504534"/>
            <a:ext cx="11645438" cy="861774"/>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2.  Manna and Water from the Rock</a:t>
            </a:r>
          </a:p>
        </p:txBody>
      </p:sp>
      <p:sp>
        <p:nvSpPr>
          <p:cNvPr id="5" name="Rectangle: Rounded Corners 4">
            <a:extLst>
              <a:ext uri="{FF2B5EF4-FFF2-40B4-BE49-F238E27FC236}">
                <a16:creationId xmlns:a16="http://schemas.microsoft.com/office/drawing/2014/main" id="{D44C28E0-E852-D159-6962-A199BDA42D65}"/>
              </a:ext>
            </a:extLst>
          </p:cNvPr>
          <p:cNvSpPr/>
          <p:nvPr/>
        </p:nvSpPr>
        <p:spPr>
          <a:xfrm>
            <a:off x="586154" y="1711552"/>
            <a:ext cx="10546080" cy="1868425"/>
          </a:xfrm>
          <a:prstGeom prst="roundRect">
            <a:avLst/>
          </a:prstGeom>
          <a:solidFill>
            <a:srgbClr val="394E4F"/>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Figuratively eating of Jesus’ flesh and drinking his blood gives us </a:t>
            </a:r>
            <a:r>
              <a:rPr lang="en-US" sz="4400" b="1">
                <a:solidFill>
                  <a:srgbClr val="FFFF00"/>
                </a:solidFill>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eternal life</a:t>
            </a:r>
            <a:r>
              <a:rPr lang="en-US" sz="4400" b="1">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08268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E2CB563-80F7-0CE7-050A-4ADFA5D59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D06DD1-EA96-1C1C-1883-6B99707F11FC}"/>
              </a:ext>
            </a:extLst>
          </p:cNvPr>
          <p:cNvSpPr txBox="1"/>
          <p:nvPr/>
        </p:nvSpPr>
        <p:spPr>
          <a:xfrm>
            <a:off x="402336" y="1290432"/>
            <a:ext cx="11203510" cy="4154984"/>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r>
              <a:rPr lang="en-US" sz="4400" baseline="30000">
                <a:solidFill>
                  <a:schemeClr val="tx1"/>
                </a:solidFill>
              </a:rPr>
              <a:t>56</a:t>
            </a:r>
            <a:r>
              <a:rPr lang="en-US" sz="4400">
                <a:solidFill>
                  <a:schemeClr val="tx1"/>
                </a:solidFill>
              </a:rPr>
              <a:t> </a:t>
            </a:r>
            <a:r>
              <a:rPr lang="en-US" sz="4400"/>
              <a:t>Whoever feeds on my flesh and drinks my blood abides in me, and I in him</a:t>
            </a:r>
            <a:r>
              <a:rPr lang="en-US" sz="4400">
                <a:solidFill>
                  <a:schemeClr val="tx1"/>
                </a:solidFill>
              </a:rPr>
              <a:t>. </a:t>
            </a:r>
            <a:r>
              <a:rPr lang="en-US" sz="4400" baseline="30000">
                <a:solidFill>
                  <a:schemeClr val="tx1"/>
                </a:solidFill>
              </a:rPr>
              <a:t>57</a:t>
            </a:r>
            <a:r>
              <a:rPr lang="en-US" sz="4400">
                <a:solidFill>
                  <a:schemeClr val="tx1"/>
                </a:solidFill>
              </a:rPr>
              <a:t> As the living Father sent me, and I live because of the Father, so </a:t>
            </a:r>
            <a:r>
              <a:rPr lang="en-US" sz="4400"/>
              <a:t>whoever feeds on me, he also will live because of me</a:t>
            </a:r>
            <a:r>
              <a:rPr lang="en-US" sz="4400">
                <a:solidFill>
                  <a:schemeClr val="tx1"/>
                </a:solidFill>
              </a:rPr>
              <a:t>.</a:t>
            </a:r>
          </a:p>
          <a:p>
            <a:pPr algn="l"/>
            <a:r>
              <a:rPr lang="en-US" sz="4400">
                <a:solidFill>
                  <a:schemeClr val="tx1"/>
                </a:solidFill>
              </a:rPr>
              <a:t>                                                John 6:56-57</a:t>
            </a:r>
          </a:p>
        </p:txBody>
      </p:sp>
      <p:sp>
        <p:nvSpPr>
          <p:cNvPr id="4" name="TextBox 3">
            <a:extLst>
              <a:ext uri="{FF2B5EF4-FFF2-40B4-BE49-F238E27FC236}">
                <a16:creationId xmlns:a16="http://schemas.microsoft.com/office/drawing/2014/main" id="{1FA6121D-D8FD-231F-9AF3-6D1020D4017E}"/>
              </a:ext>
            </a:extLst>
          </p:cNvPr>
          <p:cNvSpPr txBox="1"/>
          <p:nvPr/>
        </p:nvSpPr>
        <p:spPr>
          <a:xfrm>
            <a:off x="203200" y="131542"/>
            <a:ext cx="11645438" cy="861774"/>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2.  Manna and Water from the Rock</a:t>
            </a:r>
          </a:p>
        </p:txBody>
      </p:sp>
      <p:sp>
        <p:nvSpPr>
          <p:cNvPr id="5" name="Rectangle: Rounded Corners 4">
            <a:extLst>
              <a:ext uri="{FF2B5EF4-FFF2-40B4-BE49-F238E27FC236}">
                <a16:creationId xmlns:a16="http://schemas.microsoft.com/office/drawing/2014/main" id="{88FD0647-07B0-CCB7-29E2-E3644D1FE26B}"/>
              </a:ext>
            </a:extLst>
          </p:cNvPr>
          <p:cNvSpPr/>
          <p:nvPr/>
        </p:nvSpPr>
        <p:spPr>
          <a:xfrm>
            <a:off x="731051" y="4716383"/>
            <a:ext cx="10546080" cy="2094300"/>
          </a:xfrm>
          <a:prstGeom prst="roundRect">
            <a:avLst/>
          </a:prstGeom>
          <a:solidFill>
            <a:srgbClr val="394E4F"/>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Figuratively eating of Jesus’ flesh and drinking his blood gives us </a:t>
            </a:r>
            <a:r>
              <a:rPr lang="en-US" sz="4400" b="1">
                <a:solidFill>
                  <a:srgbClr val="FFFF00"/>
                </a:solidFill>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an ongoing relationship with him</a:t>
            </a:r>
            <a:r>
              <a:rPr lang="en-US" sz="4400" b="1">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19506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E2CB563-80F7-0CE7-050A-4ADFA5D59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A6121D-D8FD-231F-9AF3-6D1020D4017E}"/>
              </a:ext>
            </a:extLst>
          </p:cNvPr>
          <p:cNvSpPr txBox="1"/>
          <p:nvPr/>
        </p:nvSpPr>
        <p:spPr>
          <a:xfrm>
            <a:off x="203200" y="131542"/>
            <a:ext cx="11645438" cy="861774"/>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2.  Manna and Water from the Rock</a:t>
            </a:r>
          </a:p>
        </p:txBody>
      </p:sp>
      <p:sp>
        <p:nvSpPr>
          <p:cNvPr id="2" name="TextBox 1">
            <a:extLst>
              <a:ext uri="{FF2B5EF4-FFF2-40B4-BE49-F238E27FC236}">
                <a16:creationId xmlns:a16="http://schemas.microsoft.com/office/drawing/2014/main" id="{F910EE59-7867-2218-4F51-DC690A863749}"/>
              </a:ext>
            </a:extLst>
          </p:cNvPr>
          <p:cNvSpPr txBox="1"/>
          <p:nvPr/>
        </p:nvSpPr>
        <p:spPr>
          <a:xfrm>
            <a:off x="467467" y="2035269"/>
            <a:ext cx="11257065" cy="2185214"/>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1200"/>
              </a:spcAft>
            </a:pPr>
            <a:r>
              <a:rPr lang="en-US" sz="4200" dirty="0">
                <a:solidFill>
                  <a:schemeClr val="tx1"/>
                </a:solidFill>
              </a:rPr>
              <a:t>The Picture of Manna and Water from the Rock</a:t>
            </a:r>
          </a:p>
          <a:p>
            <a:pPr marL="571500" indent="-571500" algn="l">
              <a:buFont typeface="Arial" panose="020B0604020202020204" pitchFamily="34" charset="0"/>
              <a:buChar char="•"/>
            </a:pPr>
            <a:r>
              <a:rPr lang="en-US" sz="4200" dirty="0">
                <a:solidFill>
                  <a:schemeClr val="tx1"/>
                </a:solidFill>
              </a:rPr>
              <a:t>Jesus is our source of eternal life</a:t>
            </a:r>
          </a:p>
          <a:p>
            <a:pPr marL="571500" indent="-571500" algn="l">
              <a:buFont typeface="Arial" panose="020B0604020202020204" pitchFamily="34" charset="0"/>
              <a:buChar char="•"/>
            </a:pPr>
            <a:r>
              <a:rPr lang="en-US" sz="4200" dirty="0">
                <a:solidFill>
                  <a:schemeClr val="tx1"/>
                </a:solidFill>
              </a:rPr>
              <a:t>Jesus enables an ongoing relationship with God </a:t>
            </a:r>
          </a:p>
        </p:txBody>
      </p:sp>
    </p:spTree>
    <p:extLst>
      <p:ext uri="{BB962C8B-B14F-4D97-AF65-F5344CB8AC3E}">
        <p14:creationId xmlns:p14="http://schemas.microsoft.com/office/powerpoint/2010/main" val="354458869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E2CB563-80F7-0CE7-050A-4ADFA5D59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A6121D-D8FD-231F-9AF3-6D1020D4017E}"/>
              </a:ext>
            </a:extLst>
          </p:cNvPr>
          <p:cNvSpPr txBox="1"/>
          <p:nvPr/>
        </p:nvSpPr>
        <p:spPr>
          <a:xfrm>
            <a:off x="203200" y="131542"/>
            <a:ext cx="11645438" cy="861774"/>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2.  Manna and Water from the Rock</a:t>
            </a:r>
          </a:p>
        </p:txBody>
      </p:sp>
      <p:sp>
        <p:nvSpPr>
          <p:cNvPr id="2" name="TextBox 1">
            <a:extLst>
              <a:ext uri="{FF2B5EF4-FFF2-40B4-BE49-F238E27FC236}">
                <a16:creationId xmlns:a16="http://schemas.microsoft.com/office/drawing/2014/main" id="{F910EE59-7867-2218-4F51-DC690A863749}"/>
              </a:ext>
            </a:extLst>
          </p:cNvPr>
          <p:cNvSpPr txBox="1"/>
          <p:nvPr/>
        </p:nvSpPr>
        <p:spPr>
          <a:xfrm>
            <a:off x="467467" y="2035269"/>
            <a:ext cx="11257065" cy="3477875"/>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1200"/>
              </a:spcAft>
            </a:pPr>
            <a:r>
              <a:rPr lang="en-US" sz="4200" dirty="0">
                <a:solidFill>
                  <a:schemeClr val="tx1"/>
                </a:solidFill>
              </a:rPr>
              <a:t>Communion Prayer - Provision:</a:t>
            </a:r>
          </a:p>
          <a:p>
            <a:pPr algn="l"/>
            <a:r>
              <a:rPr lang="en-US" sz="4200" dirty="0">
                <a:solidFill>
                  <a:schemeClr val="tx1"/>
                </a:solidFill>
              </a:rPr>
              <a:t>“Jesus, thank you that you are my spiritual manna and water from the rock.  In eating and drinking of you I have eternal life and an ongoing relationship with you that deeply satisfies!”</a:t>
            </a:r>
          </a:p>
        </p:txBody>
      </p:sp>
    </p:spTree>
    <p:extLst>
      <p:ext uri="{BB962C8B-B14F-4D97-AF65-F5344CB8AC3E}">
        <p14:creationId xmlns:p14="http://schemas.microsoft.com/office/powerpoint/2010/main" val="884425953"/>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98445F4-83C3-9598-A147-D0ECCF7B5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01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D06DD1-EA96-1C1C-1883-6B99707F11FC}"/>
              </a:ext>
            </a:extLst>
          </p:cNvPr>
          <p:cNvSpPr txBox="1"/>
          <p:nvPr/>
        </p:nvSpPr>
        <p:spPr>
          <a:xfrm>
            <a:off x="494842" y="2459504"/>
            <a:ext cx="11062151" cy="2308324"/>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marL="914400" indent="-914400" algn="l">
              <a:buFont typeface="+mj-lt"/>
              <a:buAutoNum type="arabicPeriod"/>
            </a:pPr>
            <a:r>
              <a:rPr lang="en-US" sz="4800" dirty="0">
                <a:solidFill>
                  <a:schemeClr val="tx1"/>
                </a:solidFill>
              </a:rPr>
              <a:t>Passover Lamb</a:t>
            </a:r>
          </a:p>
          <a:p>
            <a:pPr marL="914400" indent="-914400" algn="l">
              <a:buFont typeface="+mj-lt"/>
              <a:buAutoNum type="arabicPeriod"/>
            </a:pPr>
            <a:r>
              <a:rPr lang="en-US" sz="4800" dirty="0">
                <a:solidFill>
                  <a:schemeClr val="tx1"/>
                </a:solidFill>
              </a:rPr>
              <a:t>Manna and Water from the Rock</a:t>
            </a:r>
          </a:p>
          <a:p>
            <a:pPr marL="914400" indent="-914400" algn="l">
              <a:buFont typeface="+mj-lt"/>
              <a:buAutoNum type="arabicPeriod"/>
            </a:pPr>
            <a:r>
              <a:rPr lang="en-US" sz="4800" dirty="0"/>
              <a:t>Blood of the Covenant</a:t>
            </a:r>
          </a:p>
        </p:txBody>
      </p:sp>
      <p:sp>
        <p:nvSpPr>
          <p:cNvPr id="5" name="TextBox 4">
            <a:extLst>
              <a:ext uri="{FF2B5EF4-FFF2-40B4-BE49-F238E27FC236}">
                <a16:creationId xmlns:a16="http://schemas.microsoft.com/office/drawing/2014/main" id="{FF6BD5CA-638E-E020-449F-0A52DBA3A5D4}"/>
              </a:ext>
            </a:extLst>
          </p:cNvPr>
          <p:cNvSpPr txBox="1"/>
          <p:nvPr/>
        </p:nvSpPr>
        <p:spPr>
          <a:xfrm>
            <a:off x="159654" y="705146"/>
            <a:ext cx="11847288" cy="830997"/>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4800" dirty="0">
                <a:solidFill>
                  <a:schemeClr val="tx1"/>
                </a:solidFill>
              </a:rPr>
              <a:t>Three Ways to Worship Jesus in Communion…</a:t>
            </a:r>
          </a:p>
        </p:txBody>
      </p:sp>
    </p:spTree>
    <p:extLst>
      <p:ext uri="{BB962C8B-B14F-4D97-AF65-F5344CB8AC3E}">
        <p14:creationId xmlns:p14="http://schemas.microsoft.com/office/powerpoint/2010/main" val="21814702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A2656A4D-D824-59F9-7248-5C1E9D410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C7A5AD-0FE3-94FD-2742-E81B086487EB}"/>
              </a:ext>
            </a:extLst>
          </p:cNvPr>
          <p:cNvSpPr txBox="1"/>
          <p:nvPr/>
        </p:nvSpPr>
        <p:spPr>
          <a:xfrm>
            <a:off x="203200" y="26351"/>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3.  Blood of the Covenant</a:t>
            </a:r>
          </a:p>
        </p:txBody>
      </p:sp>
      <p:sp>
        <p:nvSpPr>
          <p:cNvPr id="3" name="TextBox 2">
            <a:extLst>
              <a:ext uri="{FF2B5EF4-FFF2-40B4-BE49-F238E27FC236}">
                <a16:creationId xmlns:a16="http://schemas.microsoft.com/office/drawing/2014/main" id="{044D7402-2325-F87D-E1F9-923AB2A69F86}"/>
              </a:ext>
            </a:extLst>
          </p:cNvPr>
          <p:cNvSpPr txBox="1"/>
          <p:nvPr/>
        </p:nvSpPr>
        <p:spPr>
          <a:xfrm>
            <a:off x="203201" y="1944431"/>
            <a:ext cx="11645437" cy="2554545"/>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r>
              <a:rPr lang="en-US" sz="4000">
                <a:solidFill>
                  <a:schemeClr val="tx1"/>
                </a:solidFill>
              </a:rPr>
              <a:t>Exodus 19-24 – The Old (Mosaic) Covenant</a:t>
            </a:r>
          </a:p>
          <a:p>
            <a:pPr marL="571500" indent="-571500" algn="l">
              <a:buFont typeface="Arial" panose="020B0604020202020204" pitchFamily="34" charset="0"/>
              <a:buChar char="•"/>
            </a:pPr>
            <a:r>
              <a:rPr lang="en-US" sz="4000" dirty="0">
                <a:solidFill>
                  <a:schemeClr val="tx1"/>
                </a:solidFill>
              </a:rPr>
              <a:t>Exodus 19 – God’s Chosen People</a:t>
            </a:r>
          </a:p>
          <a:p>
            <a:pPr marL="571500" indent="-571500" algn="l">
              <a:buFont typeface="Arial" panose="020B0604020202020204" pitchFamily="34" charset="0"/>
              <a:buChar char="•"/>
            </a:pPr>
            <a:r>
              <a:rPr lang="en-US" sz="4000" dirty="0">
                <a:solidFill>
                  <a:schemeClr val="tx1"/>
                </a:solidFill>
              </a:rPr>
              <a:t>Exodus 20 – 10 Commandments</a:t>
            </a:r>
          </a:p>
          <a:p>
            <a:pPr marL="571500" indent="-571500" algn="l">
              <a:buFont typeface="Arial" panose="020B0604020202020204" pitchFamily="34" charset="0"/>
              <a:buChar char="•"/>
            </a:pPr>
            <a:r>
              <a:rPr lang="en-US" sz="4000" dirty="0">
                <a:solidFill>
                  <a:schemeClr val="tx1"/>
                </a:solidFill>
              </a:rPr>
              <a:t>Exodus 24 – The Confirmation of the Covenant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ranges growing on a tree&#10;&#10;Description automatically generated with medium confidence">
            <a:extLst>
              <a:ext uri="{FF2B5EF4-FFF2-40B4-BE49-F238E27FC236}">
                <a16:creationId xmlns:a16="http://schemas.microsoft.com/office/drawing/2014/main" id="{02C3F285-A3FC-9BAC-92D1-2AA630433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3576"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68438" y="161634"/>
            <a:ext cx="11316700" cy="1107996"/>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a:solidFill>
                  <a:schemeClr val="tx1"/>
                </a:solidFill>
              </a:rPr>
              <a:t>What Makes a Church Healthy?</a:t>
            </a:r>
          </a:p>
        </p:txBody>
      </p:sp>
      <p:sp>
        <p:nvSpPr>
          <p:cNvPr id="2" name="TextBox 1">
            <a:extLst>
              <a:ext uri="{FF2B5EF4-FFF2-40B4-BE49-F238E27FC236}">
                <a16:creationId xmlns:a16="http://schemas.microsoft.com/office/drawing/2014/main" id="{24D1533A-EC29-BA4F-C587-A20029332D42}"/>
              </a:ext>
            </a:extLst>
          </p:cNvPr>
          <p:cNvSpPr txBox="1"/>
          <p:nvPr/>
        </p:nvSpPr>
        <p:spPr>
          <a:xfrm>
            <a:off x="468438" y="3429000"/>
            <a:ext cx="11316700" cy="3277820"/>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1800"/>
              </a:spcAft>
            </a:pPr>
            <a:r>
              <a:rPr lang="en-US" sz="4800" b="1">
                <a:solidFill>
                  <a:schemeClr val="tx1"/>
                </a:solidFill>
                <a:effectLst>
                  <a:glow rad="139700">
                    <a:schemeClr val="bg1"/>
                  </a:glow>
                </a:effectLst>
                <a:latin typeface="Calibri" panose="020F0502020204030204" pitchFamily="34" charset="0"/>
                <a:cs typeface="Calibri" panose="020F0502020204030204" pitchFamily="34" charset="0"/>
              </a:rPr>
              <a:t>“And they devoted themselves to the apostles' teaching and the fellowship, to the breaking of bread and the prayers.”</a:t>
            </a:r>
          </a:p>
          <a:p>
            <a:pPr>
              <a:spcAft>
                <a:spcPts val="1800"/>
              </a:spcAft>
            </a:pPr>
            <a:r>
              <a:rPr lang="en-US" sz="4800">
                <a:solidFill>
                  <a:schemeClr val="tx1"/>
                </a:solidFill>
              </a:rPr>
              <a:t>Acts 2:42</a:t>
            </a:r>
            <a:endParaRPr lang="en-US" sz="4800" b="1">
              <a:solidFill>
                <a:schemeClr val="tx1"/>
              </a:solidFill>
              <a:effectLst>
                <a:glow rad="139700">
                  <a:schemeClr val="bg1"/>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97264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A2656A4D-D824-59F9-7248-5C1E9D410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C7A5AD-0FE3-94FD-2742-E81B086487EB}"/>
              </a:ext>
            </a:extLst>
          </p:cNvPr>
          <p:cNvSpPr txBox="1"/>
          <p:nvPr/>
        </p:nvSpPr>
        <p:spPr>
          <a:xfrm>
            <a:off x="203200" y="26351"/>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The People of the Covenant</a:t>
            </a:r>
          </a:p>
        </p:txBody>
      </p:sp>
      <p:sp>
        <p:nvSpPr>
          <p:cNvPr id="3" name="TextBox 2">
            <a:extLst>
              <a:ext uri="{FF2B5EF4-FFF2-40B4-BE49-F238E27FC236}">
                <a16:creationId xmlns:a16="http://schemas.microsoft.com/office/drawing/2014/main" id="{044D7402-2325-F87D-E1F9-923AB2A69F86}"/>
              </a:ext>
            </a:extLst>
          </p:cNvPr>
          <p:cNvSpPr txBox="1"/>
          <p:nvPr/>
        </p:nvSpPr>
        <p:spPr>
          <a:xfrm>
            <a:off x="203199" y="1008260"/>
            <a:ext cx="11645437" cy="5632311"/>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r>
              <a:rPr lang="en-US" sz="4000" baseline="30000">
                <a:solidFill>
                  <a:schemeClr val="tx1"/>
                </a:solidFill>
              </a:rPr>
              <a:t>4</a:t>
            </a:r>
            <a:r>
              <a:rPr lang="en-US" sz="4000">
                <a:solidFill>
                  <a:schemeClr val="tx1"/>
                </a:solidFill>
              </a:rPr>
              <a:t> You yourselves have seen what I did to the Egyptians, and how I bore you on eagles' wings and brought you to myself. </a:t>
            </a:r>
            <a:r>
              <a:rPr lang="en-US" sz="4000" baseline="30000">
                <a:solidFill>
                  <a:schemeClr val="tx1"/>
                </a:solidFill>
              </a:rPr>
              <a:t>5</a:t>
            </a:r>
            <a:r>
              <a:rPr lang="en-US" sz="4000">
                <a:solidFill>
                  <a:schemeClr val="tx1"/>
                </a:solidFill>
              </a:rPr>
              <a:t> Now therefore, if you will indeed </a:t>
            </a:r>
            <a:r>
              <a:rPr lang="en-US" sz="4000"/>
              <a:t>obey my voice and keep my covenant</a:t>
            </a:r>
            <a:r>
              <a:rPr lang="en-US" sz="4000">
                <a:solidFill>
                  <a:schemeClr val="tx1"/>
                </a:solidFill>
              </a:rPr>
              <a:t>, you shall be </a:t>
            </a:r>
            <a:r>
              <a:rPr lang="en-US" sz="4000"/>
              <a:t>my treasured possession among all peoples</a:t>
            </a:r>
            <a:r>
              <a:rPr lang="en-US" sz="4000">
                <a:solidFill>
                  <a:schemeClr val="tx1"/>
                </a:solidFill>
              </a:rPr>
              <a:t>, for all the earth is mine; </a:t>
            </a:r>
            <a:r>
              <a:rPr lang="en-US" sz="4000" baseline="30000">
                <a:solidFill>
                  <a:schemeClr val="tx1"/>
                </a:solidFill>
              </a:rPr>
              <a:t>6</a:t>
            </a:r>
            <a:r>
              <a:rPr lang="en-US" sz="4000">
                <a:solidFill>
                  <a:schemeClr val="tx1"/>
                </a:solidFill>
              </a:rPr>
              <a:t> and you shall be to me a kingdom of priests and a holy nation.’ These are the words that you shall speak to the people of Israel.</a:t>
            </a:r>
          </a:p>
          <a:p>
            <a:pPr algn="l"/>
            <a:r>
              <a:rPr lang="en-US" sz="4000">
                <a:solidFill>
                  <a:schemeClr val="tx1"/>
                </a:solidFill>
              </a:rPr>
              <a:t>                                                Exodus 19:4-6</a:t>
            </a:r>
          </a:p>
        </p:txBody>
      </p:sp>
    </p:spTree>
    <p:extLst>
      <p:ext uri="{BB962C8B-B14F-4D97-AF65-F5344CB8AC3E}">
        <p14:creationId xmlns:p14="http://schemas.microsoft.com/office/powerpoint/2010/main" val="116577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A2656A4D-D824-59F9-7248-5C1E9D410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C7A5AD-0FE3-94FD-2742-E81B086487EB}"/>
              </a:ext>
            </a:extLst>
          </p:cNvPr>
          <p:cNvSpPr txBox="1"/>
          <p:nvPr/>
        </p:nvSpPr>
        <p:spPr>
          <a:xfrm>
            <a:off x="203200" y="26351"/>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Confirmation of the Covenant – </a:t>
            </a:r>
            <a:r>
              <a:rPr lang="en-US" sz="5000" dirty="0"/>
              <a:t>Blood</a:t>
            </a:r>
          </a:p>
        </p:txBody>
      </p:sp>
      <p:sp>
        <p:nvSpPr>
          <p:cNvPr id="3" name="TextBox 2">
            <a:extLst>
              <a:ext uri="{FF2B5EF4-FFF2-40B4-BE49-F238E27FC236}">
                <a16:creationId xmlns:a16="http://schemas.microsoft.com/office/drawing/2014/main" id="{044D7402-2325-F87D-E1F9-923AB2A69F86}"/>
              </a:ext>
            </a:extLst>
          </p:cNvPr>
          <p:cNvSpPr txBox="1"/>
          <p:nvPr/>
        </p:nvSpPr>
        <p:spPr>
          <a:xfrm>
            <a:off x="203201" y="1488906"/>
            <a:ext cx="11645437" cy="5016758"/>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r>
              <a:rPr lang="en-US" sz="4000" baseline="30000">
                <a:solidFill>
                  <a:schemeClr val="tx1"/>
                </a:solidFill>
              </a:rPr>
              <a:t>7</a:t>
            </a:r>
            <a:r>
              <a:rPr lang="en-US" sz="4000">
                <a:solidFill>
                  <a:schemeClr val="tx1"/>
                </a:solidFill>
              </a:rPr>
              <a:t> Then he took the Book of the Covenant and read it in the hearing of the people. And they said, “All that the Lord has spoken we will do, and we will be obedient.” </a:t>
            </a:r>
            <a:r>
              <a:rPr lang="en-US" sz="4000" baseline="30000">
                <a:solidFill>
                  <a:schemeClr val="tx1"/>
                </a:solidFill>
              </a:rPr>
              <a:t>8</a:t>
            </a:r>
            <a:r>
              <a:rPr lang="en-US" sz="4000">
                <a:solidFill>
                  <a:schemeClr val="tx1"/>
                </a:solidFill>
              </a:rPr>
              <a:t> And </a:t>
            </a:r>
            <a:r>
              <a:rPr lang="en-US" sz="4000"/>
              <a:t>Moses took the blood and threw it on the people and said, “Behold the blood of the covenant that the Lord has made with you in accordance with all these words.”            </a:t>
            </a:r>
          </a:p>
          <a:p>
            <a:pPr algn="l"/>
            <a:r>
              <a:rPr lang="en-US" sz="4000">
                <a:solidFill>
                  <a:schemeClr val="tx1"/>
                </a:solidFill>
              </a:rPr>
              <a:t>                                                 Exodus 24:7-8</a:t>
            </a:r>
          </a:p>
        </p:txBody>
      </p:sp>
    </p:spTree>
    <p:extLst>
      <p:ext uri="{BB962C8B-B14F-4D97-AF65-F5344CB8AC3E}">
        <p14:creationId xmlns:p14="http://schemas.microsoft.com/office/powerpoint/2010/main" val="1433717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A2656A4D-D824-59F9-7248-5C1E9D410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C7A5AD-0FE3-94FD-2742-E81B086487EB}"/>
              </a:ext>
            </a:extLst>
          </p:cNvPr>
          <p:cNvSpPr txBox="1"/>
          <p:nvPr/>
        </p:nvSpPr>
        <p:spPr>
          <a:xfrm>
            <a:off x="203200" y="26351"/>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a:solidFill>
                  <a:schemeClr val="tx1"/>
                </a:solidFill>
              </a:rPr>
              <a:t>Confirmation of the Covenant – </a:t>
            </a:r>
            <a:r>
              <a:rPr lang="en-US" sz="5000"/>
              <a:t>The Meal</a:t>
            </a:r>
          </a:p>
        </p:txBody>
      </p:sp>
      <p:sp>
        <p:nvSpPr>
          <p:cNvPr id="3" name="TextBox 2">
            <a:extLst>
              <a:ext uri="{FF2B5EF4-FFF2-40B4-BE49-F238E27FC236}">
                <a16:creationId xmlns:a16="http://schemas.microsoft.com/office/drawing/2014/main" id="{044D7402-2325-F87D-E1F9-923AB2A69F86}"/>
              </a:ext>
            </a:extLst>
          </p:cNvPr>
          <p:cNvSpPr txBox="1"/>
          <p:nvPr/>
        </p:nvSpPr>
        <p:spPr>
          <a:xfrm>
            <a:off x="203201" y="1364683"/>
            <a:ext cx="11645437" cy="5016758"/>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r>
              <a:rPr lang="en-US" sz="4000" baseline="30000">
                <a:solidFill>
                  <a:schemeClr val="tx1"/>
                </a:solidFill>
              </a:rPr>
              <a:t>9</a:t>
            </a:r>
            <a:r>
              <a:rPr lang="en-US" sz="4000">
                <a:solidFill>
                  <a:schemeClr val="tx1"/>
                </a:solidFill>
              </a:rPr>
              <a:t> Then Moses and Aaron, Nadab, and Abihu, and seventy of the elders of Israel went up, </a:t>
            </a:r>
            <a:r>
              <a:rPr lang="en-US" sz="4000" baseline="30000">
                <a:solidFill>
                  <a:schemeClr val="tx1"/>
                </a:solidFill>
              </a:rPr>
              <a:t>10</a:t>
            </a:r>
            <a:r>
              <a:rPr lang="en-US" sz="4000">
                <a:solidFill>
                  <a:schemeClr val="tx1"/>
                </a:solidFill>
              </a:rPr>
              <a:t> and they saw the God of Israel. There was under his feet as it were a pavement of sapphire stone, like the very heaven for clearness. </a:t>
            </a:r>
            <a:r>
              <a:rPr lang="en-US" sz="4000" baseline="30000">
                <a:solidFill>
                  <a:schemeClr val="tx1"/>
                </a:solidFill>
              </a:rPr>
              <a:t>11</a:t>
            </a:r>
            <a:r>
              <a:rPr lang="en-US" sz="4000">
                <a:solidFill>
                  <a:schemeClr val="tx1"/>
                </a:solidFill>
              </a:rPr>
              <a:t> And he did not lay his hand on the chief men of the people of Israel; </a:t>
            </a:r>
            <a:r>
              <a:rPr lang="en-US" sz="4000"/>
              <a:t>they beheld God, and ate and drank</a:t>
            </a:r>
            <a:r>
              <a:rPr lang="en-US" sz="4000">
                <a:solidFill>
                  <a:schemeClr val="tx1"/>
                </a:solidFill>
              </a:rPr>
              <a:t>.                                                 </a:t>
            </a:r>
          </a:p>
          <a:p>
            <a:pPr algn="l"/>
            <a:r>
              <a:rPr lang="en-US" sz="4000">
                <a:solidFill>
                  <a:schemeClr val="tx1"/>
                </a:solidFill>
              </a:rPr>
              <a:t>                                                           Exodus 24:9-11</a:t>
            </a:r>
          </a:p>
        </p:txBody>
      </p:sp>
    </p:spTree>
    <p:extLst>
      <p:ext uri="{BB962C8B-B14F-4D97-AF65-F5344CB8AC3E}">
        <p14:creationId xmlns:p14="http://schemas.microsoft.com/office/powerpoint/2010/main" val="2053895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A2656A4D-D824-59F9-7248-5C1E9D410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C7A5AD-0FE3-94FD-2742-E81B086487EB}"/>
              </a:ext>
            </a:extLst>
          </p:cNvPr>
          <p:cNvSpPr txBox="1"/>
          <p:nvPr/>
        </p:nvSpPr>
        <p:spPr>
          <a:xfrm>
            <a:off x="203200" y="0"/>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a:solidFill>
                  <a:schemeClr val="tx1"/>
                </a:solidFill>
              </a:rPr>
              <a:t>The New Covenant</a:t>
            </a:r>
          </a:p>
        </p:txBody>
      </p:sp>
      <p:sp>
        <p:nvSpPr>
          <p:cNvPr id="3" name="TextBox 2">
            <a:extLst>
              <a:ext uri="{FF2B5EF4-FFF2-40B4-BE49-F238E27FC236}">
                <a16:creationId xmlns:a16="http://schemas.microsoft.com/office/drawing/2014/main" id="{044D7402-2325-F87D-E1F9-923AB2A69F86}"/>
              </a:ext>
            </a:extLst>
          </p:cNvPr>
          <p:cNvSpPr txBox="1"/>
          <p:nvPr/>
        </p:nvSpPr>
        <p:spPr>
          <a:xfrm>
            <a:off x="273281" y="1473541"/>
            <a:ext cx="11645437" cy="5016758"/>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r>
              <a:rPr lang="en-US" sz="4000" baseline="30000">
                <a:solidFill>
                  <a:schemeClr val="tx1"/>
                </a:solidFill>
              </a:rPr>
              <a:t>31</a:t>
            </a:r>
            <a:r>
              <a:rPr lang="en-US" sz="4000">
                <a:solidFill>
                  <a:schemeClr val="tx1"/>
                </a:solidFill>
              </a:rPr>
              <a:t> “</a:t>
            </a:r>
            <a:r>
              <a:rPr lang="en-US" sz="4000"/>
              <a:t>Behold, the days are coming, declares the Lord, when I will make a new covenant with the house of Israel and the house of Judah</a:t>
            </a:r>
            <a:r>
              <a:rPr lang="en-US" sz="4000">
                <a:solidFill>
                  <a:schemeClr val="tx1"/>
                </a:solidFill>
              </a:rPr>
              <a:t>, </a:t>
            </a:r>
            <a:r>
              <a:rPr lang="en-US" sz="4000" baseline="30000">
                <a:solidFill>
                  <a:schemeClr val="tx1"/>
                </a:solidFill>
              </a:rPr>
              <a:t>32</a:t>
            </a:r>
            <a:r>
              <a:rPr lang="en-US" sz="4000">
                <a:solidFill>
                  <a:schemeClr val="tx1"/>
                </a:solidFill>
              </a:rPr>
              <a:t> not like the covenant that I made with their fathers on the day when I took them by the hand to bring them out of the land of Egypt, my covenant that they broke, though I was their husband, declares the Lord. </a:t>
            </a:r>
          </a:p>
          <a:p>
            <a:pPr algn="l"/>
            <a:r>
              <a:rPr lang="en-US" sz="4000">
                <a:solidFill>
                  <a:schemeClr val="tx1"/>
                </a:solidFill>
              </a:rPr>
              <a:t>                                                         Jeremiah 31:31-32</a:t>
            </a:r>
          </a:p>
        </p:txBody>
      </p:sp>
    </p:spTree>
    <p:extLst>
      <p:ext uri="{BB962C8B-B14F-4D97-AF65-F5344CB8AC3E}">
        <p14:creationId xmlns:p14="http://schemas.microsoft.com/office/powerpoint/2010/main" val="3707753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A2656A4D-D824-59F9-7248-5C1E9D410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C7A5AD-0FE3-94FD-2742-E81B086487EB}"/>
              </a:ext>
            </a:extLst>
          </p:cNvPr>
          <p:cNvSpPr txBox="1"/>
          <p:nvPr/>
        </p:nvSpPr>
        <p:spPr>
          <a:xfrm>
            <a:off x="203200" y="0"/>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a:solidFill>
                  <a:schemeClr val="tx1"/>
                </a:solidFill>
              </a:rPr>
              <a:t>The New Covenant</a:t>
            </a:r>
          </a:p>
        </p:txBody>
      </p:sp>
      <p:sp>
        <p:nvSpPr>
          <p:cNvPr id="3" name="TextBox 2">
            <a:extLst>
              <a:ext uri="{FF2B5EF4-FFF2-40B4-BE49-F238E27FC236}">
                <a16:creationId xmlns:a16="http://schemas.microsoft.com/office/drawing/2014/main" id="{044D7402-2325-F87D-E1F9-923AB2A69F86}"/>
              </a:ext>
            </a:extLst>
          </p:cNvPr>
          <p:cNvSpPr txBox="1"/>
          <p:nvPr/>
        </p:nvSpPr>
        <p:spPr>
          <a:xfrm>
            <a:off x="273281" y="2137569"/>
            <a:ext cx="11645437" cy="3785652"/>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r>
              <a:rPr lang="en-US" sz="4000" baseline="30000">
                <a:solidFill>
                  <a:schemeClr val="tx1"/>
                </a:solidFill>
              </a:rPr>
              <a:t>33</a:t>
            </a:r>
            <a:r>
              <a:rPr lang="en-US" sz="4000">
                <a:solidFill>
                  <a:schemeClr val="tx1"/>
                </a:solidFill>
              </a:rPr>
              <a:t> For this is the covenant that I will make with the house of Israel after those days, declares the Lord: </a:t>
            </a:r>
            <a:r>
              <a:rPr lang="en-US" sz="4000"/>
              <a:t>I will put my law within them, and I will write it on their hearts. And I will be their God, and they shall be my people. </a:t>
            </a:r>
          </a:p>
          <a:p>
            <a:pPr algn="l"/>
            <a:r>
              <a:rPr lang="en-US" sz="4000">
                <a:solidFill>
                  <a:schemeClr val="tx1"/>
                </a:solidFill>
              </a:rPr>
              <a:t>                                             Jeremiah 31:33</a:t>
            </a:r>
          </a:p>
        </p:txBody>
      </p:sp>
    </p:spTree>
    <p:extLst>
      <p:ext uri="{BB962C8B-B14F-4D97-AF65-F5344CB8AC3E}">
        <p14:creationId xmlns:p14="http://schemas.microsoft.com/office/powerpoint/2010/main" val="2553513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A2656A4D-D824-59F9-7248-5C1E9D410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C7A5AD-0FE3-94FD-2742-E81B086487EB}"/>
              </a:ext>
            </a:extLst>
          </p:cNvPr>
          <p:cNvSpPr txBox="1"/>
          <p:nvPr/>
        </p:nvSpPr>
        <p:spPr>
          <a:xfrm>
            <a:off x="203200" y="26351"/>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dirty="0">
                <a:solidFill>
                  <a:schemeClr val="tx1"/>
                </a:solidFill>
              </a:rPr>
              <a:t>3.  Blood of the Covenant</a:t>
            </a:r>
          </a:p>
        </p:txBody>
      </p:sp>
      <p:sp>
        <p:nvSpPr>
          <p:cNvPr id="4" name="TextBox 3">
            <a:extLst>
              <a:ext uri="{FF2B5EF4-FFF2-40B4-BE49-F238E27FC236}">
                <a16:creationId xmlns:a16="http://schemas.microsoft.com/office/drawing/2014/main" id="{FEF96647-8DBA-2F1A-F310-8AC8B3098ED9}"/>
              </a:ext>
            </a:extLst>
          </p:cNvPr>
          <p:cNvSpPr txBox="1"/>
          <p:nvPr/>
        </p:nvSpPr>
        <p:spPr>
          <a:xfrm>
            <a:off x="607774" y="1380834"/>
            <a:ext cx="11037663" cy="4832092"/>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r>
              <a:rPr lang="en-US" sz="4400" baseline="30000">
                <a:solidFill>
                  <a:schemeClr val="tx1"/>
                </a:solidFill>
              </a:rPr>
              <a:t>19</a:t>
            </a:r>
            <a:r>
              <a:rPr lang="en-US" sz="4400">
                <a:solidFill>
                  <a:schemeClr val="tx1"/>
                </a:solidFill>
              </a:rPr>
              <a:t> And he took bread, and when he had given thanks, he broke it and gave it to them, saying, “This is my body, which is given for you. Do this in remembrance of me.” </a:t>
            </a:r>
            <a:r>
              <a:rPr lang="en-US" sz="4400" baseline="30000">
                <a:solidFill>
                  <a:schemeClr val="tx1"/>
                </a:solidFill>
              </a:rPr>
              <a:t>20</a:t>
            </a:r>
            <a:r>
              <a:rPr lang="en-US" sz="4400">
                <a:solidFill>
                  <a:schemeClr val="tx1"/>
                </a:solidFill>
              </a:rPr>
              <a:t> And likewise the cup after they had eaten, saying, “</a:t>
            </a:r>
            <a:r>
              <a:rPr lang="en-US" sz="4400"/>
              <a:t>This cup that is poured out for you is the new covenant in my blood</a:t>
            </a:r>
            <a:r>
              <a:rPr lang="en-US" sz="4400">
                <a:solidFill>
                  <a:schemeClr val="tx1"/>
                </a:solidFill>
              </a:rPr>
              <a:t>.”                    Luke 22:19-20</a:t>
            </a:r>
          </a:p>
        </p:txBody>
      </p:sp>
    </p:spTree>
    <p:extLst>
      <p:ext uri="{BB962C8B-B14F-4D97-AF65-F5344CB8AC3E}">
        <p14:creationId xmlns:p14="http://schemas.microsoft.com/office/powerpoint/2010/main" val="174599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0C35DF7-ADD9-8910-6900-5DC3817A7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422366" y="559653"/>
            <a:ext cx="5673634" cy="2800767"/>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2400"/>
              </a:spcAft>
            </a:pPr>
            <a:r>
              <a:rPr lang="en-US" sz="4400" dirty="0">
                <a:solidFill>
                  <a:schemeClr val="tx1"/>
                </a:solidFill>
              </a:rPr>
              <a:t>In taking the Lord’s Supper together, we are participating in a “Covenant Meal”</a:t>
            </a:r>
          </a:p>
        </p:txBody>
      </p:sp>
    </p:spTree>
    <p:extLst>
      <p:ext uri="{BB962C8B-B14F-4D97-AF65-F5344CB8AC3E}">
        <p14:creationId xmlns:p14="http://schemas.microsoft.com/office/powerpoint/2010/main" val="2912381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0C35DF7-ADD9-8910-6900-5DC3817A7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315686" y="55207"/>
            <a:ext cx="11114314" cy="769441"/>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2400"/>
              </a:spcAft>
            </a:pPr>
            <a:r>
              <a:rPr lang="en-US" sz="4400" dirty="0">
                <a:solidFill>
                  <a:schemeClr val="tx1"/>
                </a:solidFill>
              </a:rPr>
              <a:t>Participating in this “Covenant Meal”</a:t>
            </a:r>
          </a:p>
        </p:txBody>
      </p:sp>
      <p:sp>
        <p:nvSpPr>
          <p:cNvPr id="2" name="TextBox 1">
            <a:extLst>
              <a:ext uri="{FF2B5EF4-FFF2-40B4-BE49-F238E27FC236}">
                <a16:creationId xmlns:a16="http://schemas.microsoft.com/office/drawing/2014/main" id="{FC95F36D-2B02-9D2F-399E-EE2909FF34DE}"/>
              </a:ext>
            </a:extLst>
          </p:cNvPr>
          <p:cNvSpPr txBox="1"/>
          <p:nvPr/>
        </p:nvSpPr>
        <p:spPr>
          <a:xfrm>
            <a:off x="587828" y="1718131"/>
            <a:ext cx="11212285" cy="5139869"/>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spcAft>
                <a:spcPts val="1200"/>
              </a:spcAft>
            </a:pPr>
            <a:r>
              <a:rPr lang="en-US" sz="4400" baseline="30000">
                <a:solidFill>
                  <a:schemeClr val="tx1"/>
                </a:solidFill>
              </a:rPr>
              <a:t>16</a:t>
            </a:r>
            <a:r>
              <a:rPr lang="en-US" sz="4400">
                <a:solidFill>
                  <a:schemeClr val="tx1"/>
                </a:solidFill>
              </a:rPr>
              <a:t> The cup of blessing that we bless, is it not a </a:t>
            </a:r>
            <a:r>
              <a:rPr lang="en-US" sz="4400"/>
              <a:t>participation in the blood of Christ</a:t>
            </a:r>
            <a:r>
              <a:rPr lang="en-US" sz="4400">
                <a:solidFill>
                  <a:schemeClr val="tx1"/>
                </a:solidFill>
              </a:rPr>
              <a:t>? The bread that we break, is it not a </a:t>
            </a:r>
            <a:r>
              <a:rPr lang="en-US" sz="4400"/>
              <a:t>participation in the body of Christ</a:t>
            </a:r>
            <a:r>
              <a:rPr lang="en-US" sz="4400">
                <a:solidFill>
                  <a:schemeClr val="tx1"/>
                </a:solidFill>
              </a:rPr>
              <a:t>? </a:t>
            </a:r>
            <a:r>
              <a:rPr lang="en-US" sz="4400" baseline="30000">
                <a:solidFill>
                  <a:schemeClr val="tx1"/>
                </a:solidFill>
              </a:rPr>
              <a:t>17</a:t>
            </a:r>
            <a:r>
              <a:rPr lang="en-US" sz="4400">
                <a:solidFill>
                  <a:schemeClr val="tx1"/>
                </a:solidFill>
              </a:rPr>
              <a:t> Because there is one bread, we who are many are one body, for we all partake of the one bread. </a:t>
            </a:r>
          </a:p>
          <a:p>
            <a:pPr algn="l">
              <a:spcAft>
                <a:spcPts val="2400"/>
              </a:spcAft>
            </a:pPr>
            <a:r>
              <a:rPr lang="en-US" sz="4400">
                <a:solidFill>
                  <a:schemeClr val="tx1"/>
                </a:solidFill>
              </a:rPr>
              <a:t>                                          1 Corinthians 10:16-17</a:t>
            </a:r>
          </a:p>
        </p:txBody>
      </p:sp>
      <p:sp>
        <p:nvSpPr>
          <p:cNvPr id="3" name="Rectangle: Rounded Corners 2">
            <a:extLst>
              <a:ext uri="{FF2B5EF4-FFF2-40B4-BE49-F238E27FC236}">
                <a16:creationId xmlns:a16="http://schemas.microsoft.com/office/drawing/2014/main" id="{EA82994A-BFFB-07D1-A708-31A34F2E874A}"/>
              </a:ext>
            </a:extLst>
          </p:cNvPr>
          <p:cNvSpPr/>
          <p:nvPr/>
        </p:nvSpPr>
        <p:spPr>
          <a:xfrm>
            <a:off x="716782" y="4520066"/>
            <a:ext cx="10546080" cy="1868425"/>
          </a:xfrm>
          <a:prstGeom prst="roundRect">
            <a:avLst/>
          </a:prstGeom>
          <a:solidFill>
            <a:srgbClr val="394E4F"/>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How do we </a:t>
            </a:r>
            <a:r>
              <a:rPr lang="en-US" sz="4400" b="1" u="sng">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participate</a:t>
            </a:r>
            <a:r>
              <a:rPr lang="en-US" sz="4400" b="1">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p:txBody>
      </p:sp>
      <p:sp>
        <p:nvSpPr>
          <p:cNvPr id="5" name="Rectangle: Rounded Corners 4">
            <a:extLst>
              <a:ext uri="{FF2B5EF4-FFF2-40B4-BE49-F238E27FC236}">
                <a16:creationId xmlns:a16="http://schemas.microsoft.com/office/drawing/2014/main" id="{AAB15C45-0469-8CAE-661B-D84DEFAF07EC}"/>
              </a:ext>
            </a:extLst>
          </p:cNvPr>
          <p:cNvSpPr/>
          <p:nvPr/>
        </p:nvSpPr>
        <p:spPr>
          <a:xfrm>
            <a:off x="5108448" y="2339134"/>
            <a:ext cx="3681984" cy="842448"/>
          </a:xfrm>
          <a:prstGeom prst="roundRect">
            <a:avLst/>
          </a:prstGeom>
          <a:noFill/>
          <a:ln w="101600">
            <a:solidFill>
              <a:srgbClr val="FFFF00"/>
            </a:solidFill>
          </a:ln>
          <a:effectLst>
            <a:glow rad="139700">
              <a:schemeClr val="bg1">
                <a:alpha val="8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9EB0A24-EFDC-5984-3A9B-B6A52880B6F3}"/>
              </a:ext>
            </a:extLst>
          </p:cNvPr>
          <p:cNvSpPr/>
          <p:nvPr/>
        </p:nvSpPr>
        <p:spPr>
          <a:xfrm>
            <a:off x="563444" y="3677618"/>
            <a:ext cx="3508684" cy="842448"/>
          </a:xfrm>
          <a:prstGeom prst="roundRect">
            <a:avLst/>
          </a:prstGeom>
          <a:noFill/>
          <a:ln w="101600">
            <a:solidFill>
              <a:srgbClr val="FFFF00"/>
            </a:solidFill>
          </a:ln>
          <a:effectLst>
            <a:glow rad="139700">
              <a:schemeClr val="bg1">
                <a:alpha val="8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8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0C35DF7-ADD9-8910-6900-5DC3817A7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95F36D-2B02-9D2F-399E-EE2909FF34DE}"/>
              </a:ext>
            </a:extLst>
          </p:cNvPr>
          <p:cNvSpPr txBox="1"/>
          <p:nvPr/>
        </p:nvSpPr>
        <p:spPr>
          <a:xfrm>
            <a:off x="1426028" y="1040557"/>
            <a:ext cx="11430000" cy="5601533"/>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lgn="l">
              <a:spcAft>
                <a:spcPts val="1200"/>
              </a:spcAft>
            </a:pPr>
            <a:r>
              <a:rPr lang="en-US" sz="4400" dirty="0">
                <a:solidFill>
                  <a:schemeClr val="tx1"/>
                </a:solidFill>
              </a:rPr>
              <a:t>We participate by:</a:t>
            </a:r>
          </a:p>
          <a:p>
            <a:pPr marL="742950" indent="-742950" algn="l">
              <a:spcAft>
                <a:spcPts val="1200"/>
              </a:spcAft>
              <a:buFont typeface="+mj-lt"/>
              <a:buAutoNum type="arabicPeriod"/>
            </a:pPr>
            <a:r>
              <a:rPr lang="en-US" sz="4400" dirty="0"/>
              <a:t>Blood of Christ:  Holiness</a:t>
            </a:r>
          </a:p>
          <a:p>
            <a:pPr algn="l"/>
            <a:r>
              <a:rPr lang="en-US" sz="4400" dirty="0">
                <a:solidFill>
                  <a:schemeClr val="tx1"/>
                </a:solidFill>
              </a:rPr>
              <a:t>      Reaffirming our loyalty to God –</a:t>
            </a:r>
          </a:p>
          <a:p>
            <a:pPr algn="l">
              <a:spcAft>
                <a:spcPts val="1200"/>
              </a:spcAft>
            </a:pPr>
            <a:r>
              <a:rPr lang="en-US" sz="4400" dirty="0">
                <a:solidFill>
                  <a:schemeClr val="tx1"/>
                </a:solidFill>
              </a:rPr>
              <a:t>      reconsecrating ourselves to him</a:t>
            </a:r>
          </a:p>
          <a:p>
            <a:pPr marL="742950" indent="-742950" algn="l">
              <a:spcAft>
                <a:spcPts val="1200"/>
              </a:spcAft>
              <a:buFont typeface="+mj-lt"/>
              <a:buAutoNum type="arabicPeriod" startAt="2"/>
            </a:pPr>
            <a:r>
              <a:rPr lang="en-US" sz="4400" dirty="0"/>
              <a:t>Body of Christ:  Fellowship</a:t>
            </a:r>
          </a:p>
          <a:p>
            <a:pPr algn="l"/>
            <a:r>
              <a:rPr lang="en-US" sz="4400" dirty="0">
                <a:solidFill>
                  <a:schemeClr val="tx1"/>
                </a:solidFill>
              </a:rPr>
              <a:t>      Reaffirming our commitment to </a:t>
            </a:r>
          </a:p>
          <a:p>
            <a:pPr algn="l">
              <a:spcAft>
                <a:spcPts val="1200"/>
              </a:spcAft>
            </a:pPr>
            <a:r>
              <a:rPr lang="en-US" sz="4400" dirty="0">
                <a:solidFill>
                  <a:schemeClr val="tx1"/>
                </a:solidFill>
              </a:rPr>
              <a:t>      each other as the body of Christ</a:t>
            </a:r>
          </a:p>
        </p:txBody>
      </p:sp>
      <p:sp>
        <p:nvSpPr>
          <p:cNvPr id="3" name="TextBox 2">
            <a:extLst>
              <a:ext uri="{FF2B5EF4-FFF2-40B4-BE49-F238E27FC236}">
                <a16:creationId xmlns:a16="http://schemas.microsoft.com/office/drawing/2014/main" id="{30F236F4-BECE-A833-F054-01000A904EC2}"/>
              </a:ext>
            </a:extLst>
          </p:cNvPr>
          <p:cNvSpPr txBox="1"/>
          <p:nvPr/>
        </p:nvSpPr>
        <p:spPr>
          <a:xfrm>
            <a:off x="315686" y="55207"/>
            <a:ext cx="11114314" cy="769441"/>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2400"/>
              </a:spcAft>
            </a:pPr>
            <a:r>
              <a:rPr lang="en-US" sz="4400" dirty="0">
                <a:solidFill>
                  <a:schemeClr val="tx1"/>
                </a:solidFill>
              </a:rPr>
              <a:t>Participating in this “Covenant Meal”</a:t>
            </a:r>
          </a:p>
        </p:txBody>
      </p:sp>
    </p:spTree>
    <p:extLst>
      <p:ext uri="{BB962C8B-B14F-4D97-AF65-F5344CB8AC3E}">
        <p14:creationId xmlns:p14="http://schemas.microsoft.com/office/powerpoint/2010/main" val="174234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barn(inVertical)">
                                      <p:cBhvr>
                                        <p:cTn id="25" dur="500"/>
                                        <p:tgtEl>
                                          <p:spTgt spid="2">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barn(inVertical)">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0C35DF7-ADD9-8910-6900-5DC3817A7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157843" y="15855"/>
            <a:ext cx="11876314" cy="769441"/>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2400"/>
              </a:spcAft>
            </a:pPr>
            <a:r>
              <a:rPr lang="en-US" sz="4400" dirty="0">
                <a:solidFill>
                  <a:schemeClr val="tx1"/>
                </a:solidFill>
              </a:rPr>
              <a:t>3.  The Blood of the Covenant</a:t>
            </a:r>
          </a:p>
        </p:txBody>
      </p:sp>
      <p:sp>
        <p:nvSpPr>
          <p:cNvPr id="3" name="TextBox 2">
            <a:extLst>
              <a:ext uri="{FF2B5EF4-FFF2-40B4-BE49-F238E27FC236}">
                <a16:creationId xmlns:a16="http://schemas.microsoft.com/office/drawing/2014/main" id="{9321C6F5-5F39-8577-37DD-BBE377118000}"/>
              </a:ext>
            </a:extLst>
          </p:cNvPr>
          <p:cNvSpPr txBox="1"/>
          <p:nvPr/>
        </p:nvSpPr>
        <p:spPr>
          <a:xfrm>
            <a:off x="467467" y="1267173"/>
            <a:ext cx="11257065" cy="5416868"/>
          </a:xfrm>
          <a:prstGeom prst="rect">
            <a:avLst/>
          </a:prstGeom>
          <a:solidFill>
            <a:srgbClr val="804D1E">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1200"/>
              </a:spcAft>
            </a:pPr>
            <a:r>
              <a:rPr lang="en-US" sz="4200" dirty="0">
                <a:solidFill>
                  <a:schemeClr val="tx1"/>
                </a:solidFill>
              </a:rPr>
              <a:t>Communion Prayer - Covenant:</a:t>
            </a:r>
          </a:p>
          <a:p>
            <a:pPr algn="l"/>
            <a:r>
              <a:rPr lang="en-US" sz="4200" dirty="0">
                <a:solidFill>
                  <a:schemeClr val="tx1"/>
                </a:solidFill>
              </a:rPr>
              <a:t>“Jesus, thank you for making a new covenant based on your death on the cross.  I choose to participate in this by reconsecrating myself to you – giving myself to you for holiness and your purposes.  And I recommit myself to relationships with these other people as members of your body.”</a:t>
            </a:r>
          </a:p>
        </p:txBody>
      </p:sp>
    </p:spTree>
    <p:extLst>
      <p:ext uri="{BB962C8B-B14F-4D97-AF65-F5344CB8AC3E}">
        <p14:creationId xmlns:p14="http://schemas.microsoft.com/office/powerpoint/2010/main" val="286070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ranges growing on a tree&#10;&#10;Description automatically generated with medium confidence">
            <a:extLst>
              <a:ext uri="{FF2B5EF4-FFF2-40B4-BE49-F238E27FC236}">
                <a16:creationId xmlns:a16="http://schemas.microsoft.com/office/drawing/2014/main" id="{02C3F285-A3FC-9BAC-92D1-2AA630433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3576"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68438" y="161634"/>
            <a:ext cx="11316700" cy="1107996"/>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a:solidFill>
                  <a:schemeClr val="tx1"/>
                </a:solidFill>
              </a:rPr>
              <a:t>What Makes a Church Healthy?</a:t>
            </a:r>
          </a:p>
        </p:txBody>
      </p:sp>
      <p:sp>
        <p:nvSpPr>
          <p:cNvPr id="2" name="TextBox 1">
            <a:extLst>
              <a:ext uri="{FF2B5EF4-FFF2-40B4-BE49-F238E27FC236}">
                <a16:creationId xmlns:a16="http://schemas.microsoft.com/office/drawing/2014/main" id="{24D1533A-EC29-BA4F-C587-A20029332D42}"/>
              </a:ext>
            </a:extLst>
          </p:cNvPr>
          <p:cNvSpPr txBox="1"/>
          <p:nvPr/>
        </p:nvSpPr>
        <p:spPr>
          <a:xfrm>
            <a:off x="437650" y="4398354"/>
            <a:ext cx="11316700" cy="2123658"/>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4400" dirty="0">
                <a:solidFill>
                  <a:schemeClr val="tx1"/>
                </a:solidFill>
              </a:rPr>
              <a:t>A healthy church is a community of believers where the ordinary people are devoted in everyday life to Christ and his body.</a:t>
            </a:r>
          </a:p>
        </p:txBody>
      </p:sp>
    </p:spTree>
    <p:extLst>
      <p:ext uri="{BB962C8B-B14F-4D97-AF65-F5344CB8AC3E}">
        <p14:creationId xmlns:p14="http://schemas.microsoft.com/office/powerpoint/2010/main" val="2126401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98445F4-83C3-9598-A147-D0ECCF7B5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01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D06DD1-EA96-1C1C-1883-6B99707F11FC}"/>
              </a:ext>
            </a:extLst>
          </p:cNvPr>
          <p:cNvSpPr txBox="1"/>
          <p:nvPr/>
        </p:nvSpPr>
        <p:spPr>
          <a:xfrm>
            <a:off x="494842" y="2459504"/>
            <a:ext cx="11062151" cy="2308324"/>
          </a:xfrm>
          <a:prstGeom prst="rect">
            <a:avLst/>
          </a:prstGeom>
          <a:solidFill>
            <a:srgbClr val="394E4F">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marL="914400" indent="-914400" algn="l">
              <a:buFont typeface="+mj-lt"/>
              <a:buAutoNum type="arabicPeriod"/>
            </a:pPr>
            <a:r>
              <a:rPr lang="en-US" sz="4800" dirty="0">
                <a:solidFill>
                  <a:schemeClr val="tx1"/>
                </a:solidFill>
              </a:rPr>
              <a:t>Passover Lamb</a:t>
            </a:r>
          </a:p>
          <a:p>
            <a:pPr marL="914400" indent="-914400" algn="l">
              <a:buFont typeface="+mj-lt"/>
              <a:buAutoNum type="arabicPeriod"/>
            </a:pPr>
            <a:r>
              <a:rPr lang="en-US" sz="4800" dirty="0">
                <a:solidFill>
                  <a:schemeClr val="tx1"/>
                </a:solidFill>
              </a:rPr>
              <a:t>Manna and Water from the Rock</a:t>
            </a:r>
          </a:p>
          <a:p>
            <a:pPr marL="914400" indent="-914400" algn="l">
              <a:buFont typeface="+mj-lt"/>
              <a:buAutoNum type="arabicPeriod"/>
            </a:pPr>
            <a:r>
              <a:rPr lang="en-US" sz="4800" dirty="0">
                <a:solidFill>
                  <a:schemeClr val="tx1"/>
                </a:solidFill>
              </a:rPr>
              <a:t>Blood of the Covenant</a:t>
            </a:r>
          </a:p>
        </p:txBody>
      </p:sp>
      <p:sp>
        <p:nvSpPr>
          <p:cNvPr id="5" name="TextBox 4">
            <a:extLst>
              <a:ext uri="{FF2B5EF4-FFF2-40B4-BE49-F238E27FC236}">
                <a16:creationId xmlns:a16="http://schemas.microsoft.com/office/drawing/2014/main" id="{8981EF5E-7FC7-4C66-33C4-B61901856A16}"/>
              </a:ext>
            </a:extLst>
          </p:cNvPr>
          <p:cNvSpPr txBox="1"/>
          <p:nvPr/>
        </p:nvSpPr>
        <p:spPr>
          <a:xfrm>
            <a:off x="159654" y="705146"/>
            <a:ext cx="11847288" cy="830997"/>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4800" dirty="0">
                <a:solidFill>
                  <a:schemeClr val="tx1"/>
                </a:solidFill>
              </a:rPr>
              <a:t>Three Ways to Worship Jesus in Communion…</a:t>
            </a:r>
          </a:p>
        </p:txBody>
      </p:sp>
    </p:spTree>
    <p:extLst>
      <p:ext uri="{BB962C8B-B14F-4D97-AF65-F5344CB8AC3E}">
        <p14:creationId xmlns:p14="http://schemas.microsoft.com/office/powerpoint/2010/main" val="27693309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0C35DF7-ADD9-8910-6900-5DC3817A7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0" y="0"/>
            <a:ext cx="8419882" cy="1569660"/>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2400"/>
              </a:spcAft>
            </a:pPr>
            <a:r>
              <a:rPr lang="en-US" sz="4800">
                <a:solidFill>
                  <a:schemeClr val="tx1"/>
                </a:solidFill>
              </a:rPr>
              <a:t>What does it look like to be devoted to this?</a:t>
            </a:r>
          </a:p>
        </p:txBody>
      </p:sp>
      <p:sp>
        <p:nvSpPr>
          <p:cNvPr id="2" name="TextBox 1">
            <a:extLst>
              <a:ext uri="{FF2B5EF4-FFF2-40B4-BE49-F238E27FC236}">
                <a16:creationId xmlns:a16="http://schemas.microsoft.com/office/drawing/2014/main" id="{8FAFB200-538B-A16B-9513-556189703AB3}"/>
              </a:ext>
            </a:extLst>
          </p:cNvPr>
          <p:cNvSpPr txBox="1"/>
          <p:nvPr/>
        </p:nvSpPr>
        <p:spPr>
          <a:xfrm>
            <a:off x="514344" y="3234823"/>
            <a:ext cx="11163311" cy="3046988"/>
          </a:xfrm>
          <a:prstGeom prst="rect">
            <a:avLst/>
          </a:prstGeom>
          <a:solidFill>
            <a:srgbClr val="804D1E">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4800">
                <a:solidFill>
                  <a:schemeClr val="tx1"/>
                </a:solidFill>
              </a:rPr>
              <a:t>It is a priority for us! </a:t>
            </a:r>
          </a:p>
          <a:p>
            <a:pPr marL="685800" indent="-685800" algn="l">
              <a:buFont typeface="Arial" panose="020B0604020202020204" pitchFamily="34" charset="0"/>
              <a:buChar char="•"/>
            </a:pPr>
            <a:r>
              <a:rPr lang="en-US" sz="4800">
                <a:solidFill>
                  <a:schemeClr val="tx1"/>
                </a:solidFill>
              </a:rPr>
              <a:t>Taking ownership in your participation</a:t>
            </a:r>
          </a:p>
          <a:p>
            <a:pPr marL="685800" indent="-685800" algn="l">
              <a:buFont typeface="Arial" panose="020B0604020202020204" pitchFamily="34" charset="0"/>
              <a:buChar char="•"/>
            </a:pPr>
            <a:r>
              <a:rPr lang="en-US" sz="4800">
                <a:solidFill>
                  <a:schemeClr val="tx1"/>
                </a:solidFill>
              </a:rPr>
              <a:t>Done as a body – not individually</a:t>
            </a:r>
          </a:p>
          <a:p>
            <a:pPr marL="685800" indent="-685800" algn="l">
              <a:buFont typeface="Arial" panose="020B0604020202020204" pitchFamily="34" charset="0"/>
              <a:buChar char="•"/>
            </a:pPr>
            <a:r>
              <a:rPr lang="en-US" sz="4800">
                <a:solidFill>
                  <a:schemeClr val="tx1"/>
                </a:solidFill>
              </a:rPr>
              <a:t>What happens when you miss it?</a:t>
            </a:r>
          </a:p>
        </p:txBody>
      </p:sp>
    </p:spTree>
    <p:extLst>
      <p:ext uri="{BB962C8B-B14F-4D97-AF65-F5344CB8AC3E}">
        <p14:creationId xmlns:p14="http://schemas.microsoft.com/office/powerpoint/2010/main" val="207236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barn(inVertical)">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0C35DF7-ADD9-8910-6900-5DC3817A7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0" y="816429"/>
            <a:ext cx="7511143" cy="1569660"/>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2400"/>
              </a:spcAft>
            </a:pPr>
            <a:r>
              <a:rPr lang="en-US" sz="4800" dirty="0">
                <a:solidFill>
                  <a:schemeClr val="tx1"/>
                </a:solidFill>
              </a:rPr>
              <a:t>Taking the Lord’s Supper Together…</a:t>
            </a:r>
          </a:p>
        </p:txBody>
      </p:sp>
    </p:spTree>
    <p:extLst>
      <p:ext uri="{BB962C8B-B14F-4D97-AF65-F5344CB8AC3E}">
        <p14:creationId xmlns:p14="http://schemas.microsoft.com/office/powerpoint/2010/main" val="218518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0C35DF7-ADD9-8910-6900-5DC3817A7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0" y="0"/>
            <a:ext cx="11521440" cy="830997"/>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2400"/>
              </a:spcAft>
            </a:pPr>
            <a:r>
              <a:rPr lang="en-US" sz="4800" dirty="0">
                <a:solidFill>
                  <a:schemeClr val="tx1"/>
                </a:solidFill>
              </a:rPr>
              <a:t>Before We Start…</a:t>
            </a:r>
          </a:p>
        </p:txBody>
      </p:sp>
      <p:sp>
        <p:nvSpPr>
          <p:cNvPr id="3" name="TextBox 2">
            <a:extLst>
              <a:ext uri="{FF2B5EF4-FFF2-40B4-BE49-F238E27FC236}">
                <a16:creationId xmlns:a16="http://schemas.microsoft.com/office/drawing/2014/main" id="{E9C4FC48-56B4-614E-6345-6F8B9134FF1E}"/>
              </a:ext>
            </a:extLst>
          </p:cNvPr>
          <p:cNvSpPr txBox="1"/>
          <p:nvPr/>
        </p:nvSpPr>
        <p:spPr>
          <a:xfrm>
            <a:off x="467467" y="1267173"/>
            <a:ext cx="11257065" cy="5416868"/>
          </a:xfrm>
          <a:prstGeom prst="rect">
            <a:avLst/>
          </a:prstGeom>
          <a:solidFill>
            <a:srgbClr val="804D1E">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1200"/>
              </a:spcAft>
            </a:pPr>
            <a:r>
              <a:rPr lang="en-US" sz="4200" dirty="0">
                <a:solidFill>
                  <a:schemeClr val="tx1"/>
                </a:solidFill>
              </a:rPr>
              <a:t>Communion Prayer - Covenant:</a:t>
            </a:r>
          </a:p>
          <a:p>
            <a:pPr algn="l"/>
            <a:r>
              <a:rPr lang="en-US" sz="4200" dirty="0">
                <a:solidFill>
                  <a:schemeClr val="tx1"/>
                </a:solidFill>
              </a:rPr>
              <a:t>“Jesus, thank you for making a new covenant based on your death on the cross.  I choose to participate in this by reconsecrating myself to you – giving myself to you for holiness and your purposes.  And I recommit myself to relationships with these other people as members of your body.”</a:t>
            </a:r>
          </a:p>
        </p:txBody>
      </p:sp>
    </p:spTree>
    <p:extLst>
      <p:ext uri="{BB962C8B-B14F-4D97-AF65-F5344CB8AC3E}">
        <p14:creationId xmlns:p14="http://schemas.microsoft.com/office/powerpoint/2010/main" val="2069984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0C35DF7-ADD9-8910-6900-5DC3817A7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0" y="0"/>
            <a:ext cx="11521440" cy="830997"/>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2400"/>
              </a:spcAft>
            </a:pPr>
            <a:r>
              <a:rPr lang="en-US" sz="4800" dirty="0">
                <a:solidFill>
                  <a:schemeClr val="tx1"/>
                </a:solidFill>
              </a:rPr>
              <a:t>Sharing the Bread</a:t>
            </a:r>
          </a:p>
        </p:txBody>
      </p:sp>
      <p:sp>
        <p:nvSpPr>
          <p:cNvPr id="2" name="TextBox 1">
            <a:extLst>
              <a:ext uri="{FF2B5EF4-FFF2-40B4-BE49-F238E27FC236}">
                <a16:creationId xmlns:a16="http://schemas.microsoft.com/office/drawing/2014/main" id="{8FAFB200-538B-A16B-9513-556189703AB3}"/>
              </a:ext>
            </a:extLst>
          </p:cNvPr>
          <p:cNvSpPr txBox="1"/>
          <p:nvPr/>
        </p:nvSpPr>
        <p:spPr>
          <a:xfrm>
            <a:off x="358129" y="1136064"/>
            <a:ext cx="11163311" cy="4678204"/>
          </a:xfrm>
          <a:prstGeom prst="rect">
            <a:avLst/>
          </a:prstGeom>
          <a:solidFill>
            <a:srgbClr val="804D1E">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1200"/>
              </a:spcAft>
            </a:pPr>
            <a:r>
              <a:rPr lang="en-US" sz="4800" dirty="0">
                <a:solidFill>
                  <a:schemeClr val="tx1"/>
                </a:solidFill>
              </a:rPr>
              <a:t>Communion Prayer - Provision:</a:t>
            </a:r>
          </a:p>
          <a:p>
            <a:pPr algn="l"/>
            <a:r>
              <a:rPr lang="en-US" sz="4800" dirty="0">
                <a:solidFill>
                  <a:schemeClr val="tx1"/>
                </a:solidFill>
              </a:rPr>
              <a:t>“Jesus, thank you that you are my spiritual manna and water from the rock.  In eating and drinking of you I have eternal life and an ongoing relationship with you that deeply satisfies!”</a:t>
            </a:r>
          </a:p>
        </p:txBody>
      </p:sp>
    </p:spTree>
    <p:extLst>
      <p:ext uri="{BB962C8B-B14F-4D97-AF65-F5344CB8AC3E}">
        <p14:creationId xmlns:p14="http://schemas.microsoft.com/office/powerpoint/2010/main" val="2592467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0C35DF7-ADD9-8910-6900-5DC3817A7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0" y="0"/>
            <a:ext cx="11521440" cy="830997"/>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2400"/>
              </a:spcAft>
            </a:pPr>
            <a:r>
              <a:rPr lang="en-US" sz="4800" dirty="0">
                <a:solidFill>
                  <a:schemeClr val="tx1"/>
                </a:solidFill>
              </a:rPr>
              <a:t>Drinking the Cup</a:t>
            </a:r>
          </a:p>
        </p:txBody>
      </p:sp>
      <p:sp>
        <p:nvSpPr>
          <p:cNvPr id="2" name="TextBox 1">
            <a:extLst>
              <a:ext uri="{FF2B5EF4-FFF2-40B4-BE49-F238E27FC236}">
                <a16:creationId xmlns:a16="http://schemas.microsoft.com/office/drawing/2014/main" id="{8FAFB200-538B-A16B-9513-556189703AB3}"/>
              </a:ext>
            </a:extLst>
          </p:cNvPr>
          <p:cNvSpPr txBox="1"/>
          <p:nvPr/>
        </p:nvSpPr>
        <p:spPr>
          <a:xfrm>
            <a:off x="358129" y="1136064"/>
            <a:ext cx="11163311" cy="5416868"/>
          </a:xfrm>
          <a:prstGeom prst="rect">
            <a:avLst/>
          </a:prstGeom>
          <a:solidFill>
            <a:srgbClr val="804D1E">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1200"/>
              </a:spcAft>
            </a:pPr>
            <a:r>
              <a:rPr lang="en-US" sz="4800">
                <a:solidFill>
                  <a:schemeClr val="tx1"/>
                </a:solidFill>
              </a:rPr>
              <a:t>Communion Prayer - Salvation:</a:t>
            </a:r>
          </a:p>
          <a:p>
            <a:pPr algn="l"/>
            <a:r>
              <a:rPr lang="en-US" sz="4800">
                <a:solidFill>
                  <a:schemeClr val="tx1"/>
                </a:solidFill>
              </a:rPr>
              <a:t>“Jesus, thank you that you are my Passover lamb.  Thank you that your blood has saved me from spiritual death and that you have delivered me from the power of sin and enabled me to live a new life in your power!”</a:t>
            </a:r>
          </a:p>
        </p:txBody>
      </p:sp>
    </p:spTree>
    <p:extLst>
      <p:ext uri="{BB962C8B-B14F-4D97-AF65-F5344CB8AC3E}">
        <p14:creationId xmlns:p14="http://schemas.microsoft.com/office/powerpoint/2010/main" val="2088471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77571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symbols on a brown background&#10;&#10;Description automatically generated">
            <a:extLst>
              <a:ext uri="{FF2B5EF4-FFF2-40B4-BE49-F238E27FC236}">
                <a16:creationId xmlns:a16="http://schemas.microsoft.com/office/drawing/2014/main" id="{340D8228-16AA-7543-DC54-F71151696880}"/>
              </a:ext>
            </a:extLst>
          </p:cNvPr>
          <p:cNvPicPr>
            <a:picLocks noChangeAspect="1"/>
          </p:cNvPicPr>
          <p:nvPr/>
        </p:nvPicPr>
        <p:blipFill rotWithShape="1">
          <a:blip r:embed="rId3">
            <a:extLst>
              <a:ext uri="{28A0092B-C50C-407E-A947-70E740481C1C}">
                <a14:useLocalDpi xmlns:a14="http://schemas.microsoft.com/office/drawing/2010/main" val="0"/>
              </a:ext>
            </a:extLst>
          </a:blip>
          <a:srcRect l="7073" t="1852" r="7073" b="1852"/>
          <a:stretch/>
        </p:blipFill>
        <p:spPr>
          <a:xfrm>
            <a:off x="0" y="0"/>
            <a:ext cx="12192000"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1292484" y="113192"/>
            <a:ext cx="9599036"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And they devoted themselves to</a:t>
            </a:r>
          </a:p>
        </p:txBody>
      </p:sp>
      <p:sp>
        <p:nvSpPr>
          <p:cNvPr id="6" name="TextBox 5">
            <a:extLst>
              <a:ext uri="{FF2B5EF4-FFF2-40B4-BE49-F238E27FC236}">
                <a16:creationId xmlns:a16="http://schemas.microsoft.com/office/drawing/2014/main" id="{93968548-230A-8F8A-34FB-9A1F17443F15}"/>
              </a:ext>
            </a:extLst>
          </p:cNvPr>
          <p:cNvSpPr txBox="1"/>
          <p:nvPr/>
        </p:nvSpPr>
        <p:spPr>
          <a:xfrm>
            <a:off x="7871249" y="5393590"/>
            <a:ext cx="4004874"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the prayers</a:t>
            </a:r>
          </a:p>
        </p:txBody>
      </p:sp>
      <p:sp>
        <p:nvSpPr>
          <p:cNvPr id="7" name="TextBox 6">
            <a:extLst>
              <a:ext uri="{FF2B5EF4-FFF2-40B4-BE49-F238E27FC236}">
                <a16:creationId xmlns:a16="http://schemas.microsoft.com/office/drawing/2014/main" id="{EE509A6F-E2B8-B584-D1A8-3ECBE0735FA7}"/>
              </a:ext>
            </a:extLst>
          </p:cNvPr>
          <p:cNvSpPr txBox="1"/>
          <p:nvPr/>
        </p:nvSpPr>
        <p:spPr>
          <a:xfrm>
            <a:off x="4681926" y="2573665"/>
            <a:ext cx="6463594" cy="923330"/>
          </a:xfrm>
          <a:prstGeom prst="rect">
            <a:avLst/>
          </a:prstGeom>
          <a:noFill/>
        </p:spPr>
        <p:txBody>
          <a:bodyPr wrap="square" rtlCol="0">
            <a:spAutoFit/>
          </a:bodyPr>
          <a:lstStyle/>
          <a:p>
            <a:pPr>
              <a:spcAft>
                <a:spcPts val="1800"/>
              </a:spcAft>
            </a:pPr>
            <a:r>
              <a:rPr lang="en-US" sz="5400" b="1">
                <a:effectLst>
                  <a:glow rad="139700">
                    <a:schemeClr val="bg1"/>
                  </a:glow>
                </a:effectLst>
                <a:latin typeface="Calibri" panose="020F0502020204030204" pitchFamily="34" charset="0"/>
                <a:cs typeface="Calibri" panose="020F0502020204030204" pitchFamily="34" charset="0"/>
              </a:rPr>
              <a:t>the breaking of bread</a:t>
            </a:r>
          </a:p>
        </p:txBody>
      </p:sp>
      <p:sp>
        <p:nvSpPr>
          <p:cNvPr id="8" name="TextBox 7">
            <a:extLst>
              <a:ext uri="{FF2B5EF4-FFF2-40B4-BE49-F238E27FC236}">
                <a16:creationId xmlns:a16="http://schemas.microsoft.com/office/drawing/2014/main" id="{CCC62B1C-D1B3-A36F-F1B5-3A1D724BFC2C}"/>
              </a:ext>
            </a:extLst>
          </p:cNvPr>
          <p:cNvSpPr txBox="1"/>
          <p:nvPr/>
        </p:nvSpPr>
        <p:spPr>
          <a:xfrm>
            <a:off x="2080966" y="4011240"/>
            <a:ext cx="4523034"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the fellowship</a:t>
            </a:r>
          </a:p>
        </p:txBody>
      </p:sp>
      <p:sp>
        <p:nvSpPr>
          <p:cNvPr id="9" name="TextBox 8">
            <a:extLst>
              <a:ext uri="{FF2B5EF4-FFF2-40B4-BE49-F238E27FC236}">
                <a16:creationId xmlns:a16="http://schemas.microsoft.com/office/drawing/2014/main" id="{ED190A48-1865-AEAD-11C8-D961E4CC0FB7}"/>
              </a:ext>
            </a:extLst>
          </p:cNvPr>
          <p:cNvSpPr txBox="1"/>
          <p:nvPr/>
        </p:nvSpPr>
        <p:spPr>
          <a:xfrm>
            <a:off x="0" y="1261865"/>
            <a:ext cx="6788714"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the apostles' teaching </a:t>
            </a:r>
          </a:p>
        </p:txBody>
      </p:sp>
      <p:sp>
        <p:nvSpPr>
          <p:cNvPr id="10" name="TextBox 9">
            <a:extLst>
              <a:ext uri="{FF2B5EF4-FFF2-40B4-BE49-F238E27FC236}">
                <a16:creationId xmlns:a16="http://schemas.microsoft.com/office/drawing/2014/main" id="{3505C8F3-CF76-B67D-FD7A-C262D2010C0F}"/>
              </a:ext>
            </a:extLst>
          </p:cNvPr>
          <p:cNvSpPr txBox="1"/>
          <p:nvPr/>
        </p:nvSpPr>
        <p:spPr>
          <a:xfrm>
            <a:off x="3550498" y="5730128"/>
            <a:ext cx="4004874"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Acts 2:42</a:t>
            </a:r>
          </a:p>
        </p:txBody>
      </p:sp>
    </p:spTree>
    <p:extLst>
      <p:ext uri="{BB962C8B-B14F-4D97-AF65-F5344CB8AC3E}">
        <p14:creationId xmlns:p14="http://schemas.microsoft.com/office/powerpoint/2010/main" val="403708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symbols on a brown background&#10;&#10;Description automatically generated">
            <a:extLst>
              <a:ext uri="{FF2B5EF4-FFF2-40B4-BE49-F238E27FC236}">
                <a16:creationId xmlns:a16="http://schemas.microsoft.com/office/drawing/2014/main" id="{340D8228-16AA-7543-DC54-F71151696880}"/>
              </a:ext>
            </a:extLst>
          </p:cNvPr>
          <p:cNvPicPr>
            <a:picLocks noChangeAspect="1"/>
          </p:cNvPicPr>
          <p:nvPr/>
        </p:nvPicPr>
        <p:blipFill rotWithShape="1">
          <a:blip r:embed="rId3">
            <a:extLst>
              <a:ext uri="{28A0092B-C50C-407E-A947-70E740481C1C}">
                <a14:useLocalDpi xmlns:a14="http://schemas.microsoft.com/office/drawing/2010/main" val="0"/>
              </a:ext>
            </a:extLst>
          </a:blip>
          <a:srcRect l="7073" t="1852" r="7073" b="1852"/>
          <a:stretch/>
        </p:blipFill>
        <p:spPr>
          <a:xfrm>
            <a:off x="0" y="0"/>
            <a:ext cx="12192000"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1292484" y="113192"/>
            <a:ext cx="9599036"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And they devoted themselves to</a:t>
            </a:r>
          </a:p>
        </p:txBody>
      </p:sp>
      <p:sp>
        <p:nvSpPr>
          <p:cNvPr id="6" name="TextBox 5">
            <a:extLst>
              <a:ext uri="{FF2B5EF4-FFF2-40B4-BE49-F238E27FC236}">
                <a16:creationId xmlns:a16="http://schemas.microsoft.com/office/drawing/2014/main" id="{93968548-230A-8F8A-34FB-9A1F17443F15}"/>
              </a:ext>
            </a:extLst>
          </p:cNvPr>
          <p:cNvSpPr txBox="1"/>
          <p:nvPr/>
        </p:nvSpPr>
        <p:spPr>
          <a:xfrm>
            <a:off x="7871249" y="5393590"/>
            <a:ext cx="4004874"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the prayers</a:t>
            </a:r>
          </a:p>
        </p:txBody>
      </p:sp>
      <p:sp>
        <p:nvSpPr>
          <p:cNvPr id="7" name="TextBox 6">
            <a:extLst>
              <a:ext uri="{FF2B5EF4-FFF2-40B4-BE49-F238E27FC236}">
                <a16:creationId xmlns:a16="http://schemas.microsoft.com/office/drawing/2014/main" id="{EE509A6F-E2B8-B584-D1A8-3ECBE0735FA7}"/>
              </a:ext>
            </a:extLst>
          </p:cNvPr>
          <p:cNvSpPr txBox="1"/>
          <p:nvPr/>
        </p:nvSpPr>
        <p:spPr>
          <a:xfrm>
            <a:off x="4681926" y="2573665"/>
            <a:ext cx="6463594" cy="923330"/>
          </a:xfrm>
          <a:prstGeom prst="rect">
            <a:avLst/>
          </a:prstGeom>
          <a:noFill/>
        </p:spPr>
        <p:txBody>
          <a:bodyPr wrap="square" rtlCol="0">
            <a:spAutoFit/>
          </a:bodyPr>
          <a:lstStyle/>
          <a:p>
            <a:pPr>
              <a:spcAft>
                <a:spcPts val="1800"/>
              </a:spcAft>
            </a:pPr>
            <a:r>
              <a:rPr lang="en-US" sz="5400" b="1">
                <a:solidFill>
                  <a:srgbClr val="FFFF00"/>
                </a:solidFill>
                <a:effectLst>
                  <a:glow rad="139700">
                    <a:schemeClr val="bg1"/>
                  </a:glow>
                </a:effectLst>
                <a:latin typeface="Calibri" panose="020F0502020204030204" pitchFamily="34" charset="0"/>
                <a:cs typeface="Calibri" panose="020F0502020204030204" pitchFamily="34" charset="0"/>
              </a:rPr>
              <a:t>the breaking of bread</a:t>
            </a:r>
          </a:p>
        </p:txBody>
      </p:sp>
      <p:sp>
        <p:nvSpPr>
          <p:cNvPr id="8" name="TextBox 7">
            <a:extLst>
              <a:ext uri="{FF2B5EF4-FFF2-40B4-BE49-F238E27FC236}">
                <a16:creationId xmlns:a16="http://schemas.microsoft.com/office/drawing/2014/main" id="{CCC62B1C-D1B3-A36F-F1B5-3A1D724BFC2C}"/>
              </a:ext>
            </a:extLst>
          </p:cNvPr>
          <p:cNvSpPr txBox="1"/>
          <p:nvPr/>
        </p:nvSpPr>
        <p:spPr>
          <a:xfrm>
            <a:off x="2080966" y="4011240"/>
            <a:ext cx="4523034"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the fellowship</a:t>
            </a:r>
          </a:p>
        </p:txBody>
      </p:sp>
      <p:sp>
        <p:nvSpPr>
          <p:cNvPr id="9" name="TextBox 8">
            <a:extLst>
              <a:ext uri="{FF2B5EF4-FFF2-40B4-BE49-F238E27FC236}">
                <a16:creationId xmlns:a16="http://schemas.microsoft.com/office/drawing/2014/main" id="{ED190A48-1865-AEAD-11C8-D961E4CC0FB7}"/>
              </a:ext>
            </a:extLst>
          </p:cNvPr>
          <p:cNvSpPr txBox="1"/>
          <p:nvPr/>
        </p:nvSpPr>
        <p:spPr>
          <a:xfrm>
            <a:off x="0" y="1261865"/>
            <a:ext cx="6788714"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the apostles' teaching </a:t>
            </a:r>
          </a:p>
        </p:txBody>
      </p:sp>
      <p:sp>
        <p:nvSpPr>
          <p:cNvPr id="10" name="TextBox 9">
            <a:extLst>
              <a:ext uri="{FF2B5EF4-FFF2-40B4-BE49-F238E27FC236}">
                <a16:creationId xmlns:a16="http://schemas.microsoft.com/office/drawing/2014/main" id="{3505C8F3-CF76-B67D-FD7A-C262D2010C0F}"/>
              </a:ext>
            </a:extLst>
          </p:cNvPr>
          <p:cNvSpPr txBox="1"/>
          <p:nvPr/>
        </p:nvSpPr>
        <p:spPr>
          <a:xfrm>
            <a:off x="3550498" y="5730128"/>
            <a:ext cx="4004874"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Acts 2:42</a:t>
            </a:r>
          </a:p>
        </p:txBody>
      </p:sp>
    </p:spTree>
    <p:extLst>
      <p:ext uri="{BB962C8B-B14F-4D97-AF65-F5344CB8AC3E}">
        <p14:creationId xmlns:p14="http://schemas.microsoft.com/office/powerpoint/2010/main" val="364034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169ACFB-8A38-0768-CDE4-9046810999AA}"/>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723900" y="1219383"/>
            <a:ext cx="11182850" cy="5509200"/>
          </a:xfrm>
          <a:prstGeom prst="rect">
            <a:avLst/>
          </a:prstGeom>
          <a:noFill/>
        </p:spPr>
        <p:txBody>
          <a:bodyPr wrap="square" rtlCol="0">
            <a:spAutoFit/>
          </a:bodyPr>
          <a:lstStyle/>
          <a:p>
            <a:pPr>
              <a:spcAft>
                <a:spcPts val="1800"/>
              </a:spcAft>
            </a:pPr>
            <a:r>
              <a:rPr lang="en-US" sz="4400" b="1">
                <a:effectLst>
                  <a:glow rad="139700">
                    <a:schemeClr val="bg1"/>
                  </a:glow>
                </a:effectLst>
                <a:latin typeface="Calibri" panose="020F0502020204030204" pitchFamily="34" charset="0"/>
                <a:cs typeface="Calibri" panose="020F0502020204030204" pitchFamily="34" charset="0"/>
              </a:rPr>
              <a:t>“</a:t>
            </a:r>
            <a:r>
              <a:rPr lang="en-US" sz="4400" b="1" baseline="30000">
                <a:effectLst>
                  <a:glow rad="139700">
                    <a:schemeClr val="bg1"/>
                  </a:glow>
                </a:effectLst>
                <a:latin typeface="Calibri" panose="020F0502020204030204" pitchFamily="34" charset="0"/>
                <a:cs typeface="Calibri" panose="020F0502020204030204" pitchFamily="34" charset="0"/>
              </a:rPr>
              <a:t>42 </a:t>
            </a:r>
            <a:r>
              <a:rPr lang="en-US" sz="4400" b="1">
                <a:effectLst>
                  <a:glow rad="139700">
                    <a:schemeClr val="bg1"/>
                  </a:glow>
                </a:effectLst>
                <a:latin typeface="Calibri" panose="020F0502020204030204" pitchFamily="34" charset="0"/>
                <a:cs typeface="Calibri" panose="020F0502020204030204" pitchFamily="34" charset="0"/>
              </a:rPr>
              <a:t>And they devoted themselves to the apostles' teaching and the fellowship, to the breaking of bread and the prayers… </a:t>
            </a:r>
            <a:r>
              <a:rPr lang="en-US" sz="4400" b="1" baseline="30000">
                <a:effectLst>
                  <a:glow rad="139700">
                    <a:schemeClr val="bg1"/>
                  </a:glow>
                </a:effectLst>
                <a:latin typeface="Calibri" panose="020F0502020204030204" pitchFamily="34" charset="0"/>
                <a:cs typeface="Calibri" panose="020F0502020204030204" pitchFamily="34" charset="0"/>
              </a:rPr>
              <a:t>46</a:t>
            </a:r>
            <a:r>
              <a:rPr lang="en-US" sz="4400" b="1">
                <a:effectLst>
                  <a:glow rad="139700">
                    <a:schemeClr val="bg1"/>
                  </a:glow>
                </a:effectLst>
                <a:latin typeface="Calibri" panose="020F0502020204030204" pitchFamily="34" charset="0"/>
                <a:cs typeface="Calibri" panose="020F0502020204030204" pitchFamily="34" charset="0"/>
              </a:rPr>
              <a:t> And day by day, attending the temple together and breaking bread in their homes, they received their food with glad and generous hearts, </a:t>
            </a:r>
            <a:r>
              <a:rPr lang="en-US" sz="4400" b="1" baseline="30000">
                <a:effectLst>
                  <a:glow rad="139700">
                    <a:schemeClr val="bg1"/>
                  </a:glow>
                </a:effectLst>
                <a:latin typeface="Calibri" panose="020F0502020204030204" pitchFamily="34" charset="0"/>
                <a:cs typeface="Calibri" panose="020F0502020204030204" pitchFamily="34" charset="0"/>
              </a:rPr>
              <a:t>47</a:t>
            </a:r>
            <a:r>
              <a:rPr lang="en-US" sz="4400" b="1">
                <a:effectLst>
                  <a:glow rad="139700">
                    <a:schemeClr val="bg1"/>
                  </a:glow>
                </a:effectLst>
                <a:latin typeface="Calibri" panose="020F0502020204030204" pitchFamily="34" charset="0"/>
                <a:cs typeface="Calibri" panose="020F0502020204030204" pitchFamily="34" charset="0"/>
              </a:rPr>
              <a:t> praising God and having favor with all the people. ”                      Acts 2:42-47</a:t>
            </a:r>
          </a:p>
        </p:txBody>
      </p:sp>
      <p:sp>
        <p:nvSpPr>
          <p:cNvPr id="2" name="TextBox 1">
            <a:extLst>
              <a:ext uri="{FF2B5EF4-FFF2-40B4-BE49-F238E27FC236}">
                <a16:creationId xmlns:a16="http://schemas.microsoft.com/office/drawing/2014/main" id="{D5C972FB-79E5-0577-EBA5-5004339E1F54}"/>
              </a:ext>
            </a:extLst>
          </p:cNvPr>
          <p:cNvSpPr txBox="1"/>
          <p:nvPr/>
        </p:nvSpPr>
        <p:spPr>
          <a:xfrm>
            <a:off x="203200" y="161634"/>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a:solidFill>
                  <a:schemeClr val="tx1"/>
                </a:solidFill>
              </a:rPr>
              <a:t>What is meant by “the breaking of bread”?</a:t>
            </a:r>
          </a:p>
        </p:txBody>
      </p:sp>
      <p:sp>
        <p:nvSpPr>
          <p:cNvPr id="3" name="Rectangle: Rounded Corners 2">
            <a:extLst>
              <a:ext uri="{FF2B5EF4-FFF2-40B4-BE49-F238E27FC236}">
                <a16:creationId xmlns:a16="http://schemas.microsoft.com/office/drawing/2014/main" id="{B93B46D7-A9D0-D262-C9BC-B7FDA929A7D7}"/>
              </a:ext>
            </a:extLst>
          </p:cNvPr>
          <p:cNvSpPr/>
          <p:nvPr/>
        </p:nvSpPr>
        <p:spPr>
          <a:xfrm>
            <a:off x="3454400" y="4580026"/>
            <a:ext cx="5283200" cy="21878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4400" b="1">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Lord’s Supper?</a:t>
            </a:r>
          </a:p>
          <a:p>
            <a:pPr marL="285750" indent="-285750">
              <a:buFont typeface="Arial" panose="020B0604020202020204" pitchFamily="34" charset="0"/>
              <a:buChar char="•"/>
            </a:pPr>
            <a:r>
              <a:rPr lang="en-US" sz="4400" b="1">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 regular meal?</a:t>
            </a:r>
          </a:p>
        </p:txBody>
      </p:sp>
      <p:sp>
        <p:nvSpPr>
          <p:cNvPr id="6" name="Rectangle: Rounded Corners 5">
            <a:extLst>
              <a:ext uri="{FF2B5EF4-FFF2-40B4-BE49-F238E27FC236}">
                <a16:creationId xmlns:a16="http://schemas.microsoft.com/office/drawing/2014/main" id="{4584CFA2-8C6F-EE9C-04BE-2C8EF5DA00DC}"/>
              </a:ext>
            </a:extLst>
          </p:cNvPr>
          <p:cNvSpPr/>
          <p:nvPr/>
        </p:nvSpPr>
        <p:spPr>
          <a:xfrm>
            <a:off x="597877" y="2590800"/>
            <a:ext cx="4466492" cy="726831"/>
          </a:xfrm>
          <a:prstGeom prst="roundRect">
            <a:avLst/>
          </a:prstGeom>
          <a:no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31C335A-7F98-7D31-004A-D7565DE5A57C}"/>
              </a:ext>
            </a:extLst>
          </p:cNvPr>
          <p:cNvSpPr/>
          <p:nvPr/>
        </p:nvSpPr>
        <p:spPr>
          <a:xfrm>
            <a:off x="723900" y="3915979"/>
            <a:ext cx="3665220" cy="726831"/>
          </a:xfrm>
          <a:prstGeom prst="roundRect">
            <a:avLst/>
          </a:prstGeom>
          <a:no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242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169ACFB-8A38-0768-CDE4-9046810999AA}"/>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65788" y="2086763"/>
            <a:ext cx="11182850" cy="3477875"/>
          </a:xfrm>
          <a:prstGeom prst="rect">
            <a:avLst/>
          </a:prstGeom>
          <a:noFill/>
        </p:spPr>
        <p:txBody>
          <a:bodyPr wrap="square" rtlCol="0">
            <a:spAutoFit/>
          </a:bodyPr>
          <a:lstStyle/>
          <a:p>
            <a:pPr>
              <a:spcAft>
                <a:spcPts val="1800"/>
              </a:spcAft>
            </a:pPr>
            <a:r>
              <a:rPr lang="en-US" sz="4400" b="1">
                <a:effectLst>
                  <a:glow rad="139700">
                    <a:schemeClr val="bg1"/>
                  </a:glow>
                </a:effectLst>
                <a:latin typeface="Calibri" panose="020F0502020204030204" pitchFamily="34" charset="0"/>
                <a:cs typeface="Calibri" panose="020F0502020204030204" pitchFamily="34" charset="0"/>
              </a:rPr>
              <a:t>“</a:t>
            </a:r>
            <a:r>
              <a:rPr lang="en-US" sz="4400" b="1" baseline="30000">
                <a:effectLst>
                  <a:glow rad="139700">
                    <a:schemeClr val="bg1"/>
                  </a:glow>
                </a:effectLst>
                <a:latin typeface="Calibri" panose="020F0502020204030204" pitchFamily="34" charset="0"/>
                <a:cs typeface="Calibri" panose="020F0502020204030204" pitchFamily="34" charset="0"/>
              </a:rPr>
              <a:t>7 </a:t>
            </a:r>
            <a:r>
              <a:rPr lang="en-US" sz="4400" b="1">
                <a:effectLst>
                  <a:glow rad="139700">
                    <a:schemeClr val="bg1"/>
                  </a:glow>
                </a:effectLst>
                <a:latin typeface="Calibri" panose="020F0502020204030204" pitchFamily="34" charset="0"/>
                <a:cs typeface="Calibri" panose="020F0502020204030204" pitchFamily="34" charset="0"/>
              </a:rPr>
              <a:t> On the first day of the week, when we were gathered together to break bread, Paul talked with them, intending to depart on the next day, and he prolonged his speech until midnight. ”                      Acts 20:7</a:t>
            </a:r>
          </a:p>
        </p:txBody>
      </p:sp>
      <p:sp>
        <p:nvSpPr>
          <p:cNvPr id="2" name="TextBox 1">
            <a:extLst>
              <a:ext uri="{FF2B5EF4-FFF2-40B4-BE49-F238E27FC236}">
                <a16:creationId xmlns:a16="http://schemas.microsoft.com/office/drawing/2014/main" id="{D5C972FB-79E5-0577-EBA5-5004339E1F54}"/>
              </a:ext>
            </a:extLst>
          </p:cNvPr>
          <p:cNvSpPr txBox="1"/>
          <p:nvPr/>
        </p:nvSpPr>
        <p:spPr>
          <a:xfrm>
            <a:off x="203200" y="161634"/>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a:solidFill>
                  <a:schemeClr val="tx1"/>
                </a:solidFill>
              </a:rPr>
              <a:t>What is meant by “the breaking of bread”?</a:t>
            </a:r>
          </a:p>
        </p:txBody>
      </p:sp>
      <p:sp>
        <p:nvSpPr>
          <p:cNvPr id="6" name="Rectangle: Rounded Corners 5">
            <a:extLst>
              <a:ext uri="{FF2B5EF4-FFF2-40B4-BE49-F238E27FC236}">
                <a16:creationId xmlns:a16="http://schemas.microsoft.com/office/drawing/2014/main" id="{4584CFA2-8C6F-EE9C-04BE-2C8EF5DA00DC}"/>
              </a:ext>
            </a:extLst>
          </p:cNvPr>
          <p:cNvSpPr/>
          <p:nvPr/>
        </p:nvSpPr>
        <p:spPr>
          <a:xfrm>
            <a:off x="665788" y="2815288"/>
            <a:ext cx="7995139" cy="726831"/>
          </a:xfrm>
          <a:prstGeom prst="roundRect">
            <a:avLst/>
          </a:prstGeom>
          <a:no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969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169ACFB-8A38-0768-CDE4-9046810999AA}"/>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723900" y="1219383"/>
            <a:ext cx="11182850" cy="5509200"/>
          </a:xfrm>
          <a:prstGeom prst="rect">
            <a:avLst/>
          </a:prstGeom>
          <a:noFill/>
        </p:spPr>
        <p:txBody>
          <a:bodyPr wrap="square" rtlCol="0">
            <a:spAutoFit/>
          </a:bodyPr>
          <a:lstStyle/>
          <a:p>
            <a:pP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a:t>
            </a:r>
            <a:r>
              <a:rPr lang="en-US" sz="4400" b="1" baseline="30000" dirty="0">
                <a:effectLst>
                  <a:glow rad="139700">
                    <a:schemeClr val="bg1"/>
                  </a:glow>
                </a:effectLst>
                <a:latin typeface="Calibri" panose="020F0502020204030204" pitchFamily="34" charset="0"/>
                <a:cs typeface="Calibri" panose="020F0502020204030204" pitchFamily="34" charset="0"/>
              </a:rPr>
              <a:t>42 </a:t>
            </a:r>
            <a:r>
              <a:rPr lang="en-US" sz="4400" b="1" dirty="0">
                <a:effectLst>
                  <a:glow rad="139700">
                    <a:schemeClr val="bg1"/>
                  </a:glow>
                </a:effectLst>
                <a:latin typeface="Calibri" panose="020F0502020204030204" pitchFamily="34" charset="0"/>
                <a:cs typeface="Calibri" panose="020F0502020204030204" pitchFamily="34" charset="0"/>
              </a:rPr>
              <a:t>And they devoted themselves to the apostles' teaching and the fellowship, to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the</a:t>
            </a:r>
            <a:r>
              <a:rPr lang="en-US" sz="4400" b="1" dirty="0">
                <a:effectLst>
                  <a:glow rad="139700">
                    <a:schemeClr val="bg1"/>
                  </a:glow>
                </a:effectLst>
                <a:latin typeface="Calibri" panose="020F0502020204030204" pitchFamily="34" charset="0"/>
                <a:cs typeface="Calibri" panose="020F0502020204030204" pitchFamily="34" charset="0"/>
              </a:rPr>
              <a:t>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breaking of bread </a:t>
            </a:r>
            <a:r>
              <a:rPr lang="en-US" sz="4400" b="1" dirty="0">
                <a:effectLst>
                  <a:glow rad="139700">
                    <a:schemeClr val="bg1"/>
                  </a:glow>
                </a:effectLst>
                <a:latin typeface="Calibri" panose="020F0502020204030204" pitchFamily="34" charset="0"/>
                <a:cs typeface="Calibri" panose="020F0502020204030204" pitchFamily="34" charset="0"/>
              </a:rPr>
              <a:t>and the prayers… </a:t>
            </a:r>
            <a:r>
              <a:rPr lang="en-US" sz="4400" b="1" baseline="30000" dirty="0">
                <a:effectLst>
                  <a:glow rad="139700">
                    <a:schemeClr val="bg1"/>
                  </a:glow>
                </a:effectLst>
                <a:latin typeface="Calibri" panose="020F0502020204030204" pitchFamily="34" charset="0"/>
                <a:cs typeface="Calibri" panose="020F0502020204030204" pitchFamily="34" charset="0"/>
              </a:rPr>
              <a:t>46</a:t>
            </a:r>
            <a:r>
              <a:rPr lang="en-US" sz="4400" b="1" dirty="0">
                <a:effectLst>
                  <a:glow rad="139700">
                    <a:schemeClr val="bg1"/>
                  </a:glow>
                </a:effectLst>
                <a:latin typeface="Calibri" panose="020F0502020204030204" pitchFamily="34" charset="0"/>
                <a:cs typeface="Calibri" panose="020F0502020204030204" pitchFamily="34" charset="0"/>
              </a:rPr>
              <a:t> And day by day, attending the temple together and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breaking bread in their homes</a:t>
            </a:r>
            <a:r>
              <a:rPr lang="en-US" sz="4400" b="1" dirty="0">
                <a:effectLst>
                  <a:glow rad="139700">
                    <a:schemeClr val="bg1"/>
                  </a:glow>
                </a:effectLst>
                <a:latin typeface="Calibri" panose="020F0502020204030204" pitchFamily="34" charset="0"/>
                <a:cs typeface="Calibri" panose="020F0502020204030204" pitchFamily="34" charset="0"/>
              </a:rPr>
              <a:t>, they received their food with glad and generous hearts, </a:t>
            </a:r>
            <a:r>
              <a:rPr lang="en-US" sz="4400" b="1" baseline="30000" dirty="0">
                <a:effectLst>
                  <a:glow rad="139700">
                    <a:schemeClr val="bg1"/>
                  </a:glow>
                </a:effectLst>
                <a:latin typeface="Calibri" panose="020F0502020204030204" pitchFamily="34" charset="0"/>
                <a:cs typeface="Calibri" panose="020F0502020204030204" pitchFamily="34" charset="0"/>
              </a:rPr>
              <a:t>47</a:t>
            </a:r>
            <a:r>
              <a:rPr lang="en-US" sz="4400" b="1" dirty="0">
                <a:effectLst>
                  <a:glow rad="139700">
                    <a:schemeClr val="bg1"/>
                  </a:glow>
                </a:effectLst>
                <a:latin typeface="Calibri" panose="020F0502020204030204" pitchFamily="34" charset="0"/>
                <a:cs typeface="Calibri" panose="020F0502020204030204" pitchFamily="34" charset="0"/>
              </a:rPr>
              <a:t> praising God and having favor with all the people. ”                      Acts 2:42-47</a:t>
            </a:r>
          </a:p>
        </p:txBody>
      </p:sp>
      <p:sp>
        <p:nvSpPr>
          <p:cNvPr id="2" name="TextBox 1">
            <a:extLst>
              <a:ext uri="{FF2B5EF4-FFF2-40B4-BE49-F238E27FC236}">
                <a16:creationId xmlns:a16="http://schemas.microsoft.com/office/drawing/2014/main" id="{D5C972FB-79E5-0577-EBA5-5004339E1F54}"/>
              </a:ext>
            </a:extLst>
          </p:cNvPr>
          <p:cNvSpPr txBox="1"/>
          <p:nvPr/>
        </p:nvSpPr>
        <p:spPr>
          <a:xfrm>
            <a:off x="203200" y="161634"/>
            <a:ext cx="11645438" cy="861774"/>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5000">
                <a:solidFill>
                  <a:schemeClr val="tx1"/>
                </a:solidFill>
              </a:rPr>
              <a:t>What is meant by “the breaking of bread”?</a:t>
            </a:r>
          </a:p>
        </p:txBody>
      </p:sp>
      <p:sp>
        <p:nvSpPr>
          <p:cNvPr id="3" name="Rectangle: Rounded Corners 2">
            <a:extLst>
              <a:ext uri="{FF2B5EF4-FFF2-40B4-BE49-F238E27FC236}">
                <a16:creationId xmlns:a16="http://schemas.microsoft.com/office/drawing/2014/main" id="{B93B46D7-A9D0-D262-C9BC-B7FDA929A7D7}"/>
              </a:ext>
            </a:extLst>
          </p:cNvPr>
          <p:cNvSpPr/>
          <p:nvPr/>
        </p:nvSpPr>
        <p:spPr>
          <a:xfrm>
            <a:off x="2468629" y="4644315"/>
            <a:ext cx="4056743" cy="9785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 regular meal</a:t>
            </a:r>
          </a:p>
        </p:txBody>
      </p:sp>
      <p:sp>
        <p:nvSpPr>
          <p:cNvPr id="6" name="Rectangle: Rounded Corners 5">
            <a:extLst>
              <a:ext uri="{FF2B5EF4-FFF2-40B4-BE49-F238E27FC236}">
                <a16:creationId xmlns:a16="http://schemas.microsoft.com/office/drawing/2014/main" id="{4584CFA2-8C6F-EE9C-04BE-2C8EF5DA00DC}"/>
              </a:ext>
            </a:extLst>
          </p:cNvPr>
          <p:cNvSpPr/>
          <p:nvPr/>
        </p:nvSpPr>
        <p:spPr>
          <a:xfrm>
            <a:off x="10111992" y="1879375"/>
            <a:ext cx="1100294" cy="726831"/>
          </a:xfrm>
          <a:prstGeom prst="roundRect">
            <a:avLst/>
          </a:prstGeom>
          <a:no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5903175-D83E-7C03-5401-EA934CFDE433}"/>
              </a:ext>
            </a:extLst>
          </p:cNvPr>
          <p:cNvSpPr/>
          <p:nvPr/>
        </p:nvSpPr>
        <p:spPr>
          <a:xfrm>
            <a:off x="5191271" y="2446420"/>
            <a:ext cx="4639743" cy="9785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effectLst>
                  <a:glow rad="1397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Lord’s Supper</a:t>
            </a:r>
          </a:p>
        </p:txBody>
      </p:sp>
    </p:spTree>
    <p:extLst>
      <p:ext uri="{BB962C8B-B14F-4D97-AF65-F5344CB8AC3E}">
        <p14:creationId xmlns:p14="http://schemas.microsoft.com/office/powerpoint/2010/main" val="250960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228</TotalTime>
  <Words>2369</Words>
  <Application>Microsoft Macintosh PowerPoint</Application>
  <PresentationFormat>Widescreen</PresentationFormat>
  <Paragraphs>196</Paragraphs>
  <Slides>47</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Calibri</vt:lpstr>
      <vt:lpstr>Calisto MT</vt:lpstr>
      <vt:lpstr>Times New Roman</vt:lpstr>
      <vt:lpstr>Wingdings</vt:lpstr>
      <vt:lpstr>Wingdings 2</vt:lpstr>
      <vt:lpstr>Slate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Bridges</dc:creator>
  <cp:lastModifiedBy>Rick Griffith</cp:lastModifiedBy>
  <cp:revision>2</cp:revision>
  <dcterms:created xsi:type="dcterms:W3CDTF">2023-04-19T02:24:26Z</dcterms:created>
  <dcterms:modified xsi:type="dcterms:W3CDTF">2023-09-10T09:04:49Z</dcterms:modified>
</cp:coreProperties>
</file>