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 id="2147483765" r:id="rId2"/>
  </p:sldMasterIdLst>
  <p:notesMasterIdLst>
    <p:notesMasterId r:id="rId50"/>
  </p:notesMasterIdLst>
  <p:sldIdLst>
    <p:sldId id="729" r:id="rId3"/>
    <p:sldId id="257" r:id="rId4"/>
    <p:sldId id="259" r:id="rId5"/>
    <p:sldId id="905" r:id="rId6"/>
    <p:sldId id="904" r:id="rId7"/>
    <p:sldId id="832" r:id="rId8"/>
    <p:sldId id="851" r:id="rId9"/>
    <p:sldId id="842" r:id="rId10"/>
    <p:sldId id="859" r:id="rId11"/>
    <p:sldId id="909" r:id="rId12"/>
    <p:sldId id="910" r:id="rId13"/>
    <p:sldId id="911" r:id="rId14"/>
    <p:sldId id="913" r:id="rId15"/>
    <p:sldId id="906" r:id="rId16"/>
    <p:sldId id="915" r:id="rId17"/>
    <p:sldId id="912" r:id="rId18"/>
    <p:sldId id="914" r:id="rId19"/>
    <p:sldId id="916" r:id="rId20"/>
    <p:sldId id="917" r:id="rId21"/>
    <p:sldId id="932" r:id="rId22"/>
    <p:sldId id="931" r:id="rId23"/>
    <p:sldId id="918" r:id="rId24"/>
    <p:sldId id="919" r:id="rId25"/>
    <p:sldId id="920" r:id="rId26"/>
    <p:sldId id="269" r:id="rId27"/>
    <p:sldId id="921" r:id="rId28"/>
    <p:sldId id="940" r:id="rId29"/>
    <p:sldId id="922" r:id="rId30"/>
    <p:sldId id="923" r:id="rId31"/>
    <p:sldId id="924" r:id="rId32"/>
    <p:sldId id="925" r:id="rId33"/>
    <p:sldId id="927" r:id="rId34"/>
    <p:sldId id="926" r:id="rId35"/>
    <p:sldId id="928" r:id="rId36"/>
    <p:sldId id="929" r:id="rId37"/>
    <p:sldId id="930" r:id="rId38"/>
    <p:sldId id="933" r:id="rId39"/>
    <p:sldId id="934" r:id="rId40"/>
    <p:sldId id="935" r:id="rId41"/>
    <p:sldId id="936" r:id="rId42"/>
    <p:sldId id="942" r:id="rId43"/>
    <p:sldId id="937" r:id="rId44"/>
    <p:sldId id="938" r:id="rId45"/>
    <p:sldId id="939" r:id="rId46"/>
    <p:sldId id="941" r:id="rId47"/>
    <p:sldId id="298" r:id="rId48"/>
    <p:sldId id="288"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2E12"/>
    <a:srgbClr val="545520"/>
    <a:srgbClr val="262411"/>
    <a:srgbClr val="804D1E"/>
    <a:srgbClr val="394E4F"/>
    <a:srgbClr val="006BAE"/>
    <a:srgbClr val="383355"/>
    <a:srgbClr val="AC7849"/>
    <a:srgbClr val="6FB9EC"/>
    <a:srgbClr val="3E5F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6B2B84-000C-49AA-BBA0-F4BFAA665F7C}" v="1266" dt="2023-09-09T07:14:57.6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04"/>
    <p:restoredTop sz="94649"/>
  </p:normalViewPr>
  <p:slideViewPr>
    <p:cSldViewPr snapToGrid="0">
      <p:cViewPr varScale="1">
        <p:scale>
          <a:sx n="145" d="100"/>
          <a:sy n="145" d="100"/>
        </p:scale>
        <p:origin x="28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2B004B-FCCC-4D4A-89D7-48EABCB64B8B}" type="datetimeFigureOut">
              <a:rPr lang="en-US" smtClean="0"/>
              <a:t>9/10/23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CBEC71-F2EA-4B56-8282-D5B5CCDB2376}" type="slidenum">
              <a:rPr lang="en-US" smtClean="0"/>
              <a:t>‹#›</a:t>
            </a:fld>
            <a:endParaRPr lang="en-US"/>
          </a:p>
        </p:txBody>
      </p:sp>
    </p:spTree>
    <p:extLst>
      <p:ext uri="{BB962C8B-B14F-4D97-AF65-F5344CB8AC3E}">
        <p14:creationId xmlns:p14="http://schemas.microsoft.com/office/powerpoint/2010/main" val="3434358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1</a:t>
            </a:fld>
            <a:endParaRPr lang="en-US"/>
          </a:p>
        </p:txBody>
      </p:sp>
    </p:spTree>
    <p:extLst>
      <p:ext uri="{BB962C8B-B14F-4D97-AF65-F5344CB8AC3E}">
        <p14:creationId xmlns:p14="http://schemas.microsoft.com/office/powerpoint/2010/main" val="101420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24</a:t>
            </a:fld>
            <a:endParaRPr lang="en-US"/>
          </a:p>
        </p:txBody>
      </p:sp>
    </p:spTree>
    <p:extLst>
      <p:ext uri="{BB962C8B-B14F-4D97-AF65-F5344CB8AC3E}">
        <p14:creationId xmlns:p14="http://schemas.microsoft.com/office/powerpoint/2010/main" val="411175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26</a:t>
            </a:fld>
            <a:endParaRPr lang="en-US"/>
          </a:p>
        </p:txBody>
      </p:sp>
    </p:spTree>
    <p:extLst>
      <p:ext uri="{BB962C8B-B14F-4D97-AF65-F5344CB8AC3E}">
        <p14:creationId xmlns:p14="http://schemas.microsoft.com/office/powerpoint/2010/main" val="792649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27</a:t>
            </a:fld>
            <a:endParaRPr lang="en-US"/>
          </a:p>
        </p:txBody>
      </p:sp>
    </p:spTree>
    <p:extLst>
      <p:ext uri="{BB962C8B-B14F-4D97-AF65-F5344CB8AC3E}">
        <p14:creationId xmlns:p14="http://schemas.microsoft.com/office/powerpoint/2010/main" val="3698595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28</a:t>
            </a:fld>
            <a:endParaRPr lang="en-US"/>
          </a:p>
        </p:txBody>
      </p:sp>
    </p:spTree>
    <p:extLst>
      <p:ext uri="{BB962C8B-B14F-4D97-AF65-F5344CB8AC3E}">
        <p14:creationId xmlns:p14="http://schemas.microsoft.com/office/powerpoint/2010/main" val="1918962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29</a:t>
            </a:fld>
            <a:endParaRPr lang="en-US"/>
          </a:p>
        </p:txBody>
      </p:sp>
    </p:spTree>
    <p:extLst>
      <p:ext uri="{BB962C8B-B14F-4D97-AF65-F5344CB8AC3E}">
        <p14:creationId xmlns:p14="http://schemas.microsoft.com/office/powerpoint/2010/main" val="914353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30</a:t>
            </a:fld>
            <a:endParaRPr lang="en-US"/>
          </a:p>
        </p:txBody>
      </p:sp>
    </p:spTree>
    <p:extLst>
      <p:ext uri="{BB962C8B-B14F-4D97-AF65-F5344CB8AC3E}">
        <p14:creationId xmlns:p14="http://schemas.microsoft.com/office/powerpoint/2010/main" val="15989526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31</a:t>
            </a:fld>
            <a:endParaRPr lang="en-US"/>
          </a:p>
        </p:txBody>
      </p:sp>
    </p:spTree>
    <p:extLst>
      <p:ext uri="{BB962C8B-B14F-4D97-AF65-F5344CB8AC3E}">
        <p14:creationId xmlns:p14="http://schemas.microsoft.com/office/powerpoint/2010/main" val="42276333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32</a:t>
            </a:fld>
            <a:endParaRPr lang="en-US"/>
          </a:p>
        </p:txBody>
      </p:sp>
    </p:spTree>
    <p:extLst>
      <p:ext uri="{BB962C8B-B14F-4D97-AF65-F5344CB8AC3E}">
        <p14:creationId xmlns:p14="http://schemas.microsoft.com/office/powerpoint/2010/main" val="4046532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33</a:t>
            </a:fld>
            <a:endParaRPr lang="en-US"/>
          </a:p>
        </p:txBody>
      </p:sp>
    </p:spTree>
    <p:extLst>
      <p:ext uri="{BB962C8B-B14F-4D97-AF65-F5344CB8AC3E}">
        <p14:creationId xmlns:p14="http://schemas.microsoft.com/office/powerpoint/2010/main" val="1089922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34</a:t>
            </a:fld>
            <a:endParaRPr lang="en-US"/>
          </a:p>
        </p:txBody>
      </p:sp>
    </p:spTree>
    <p:extLst>
      <p:ext uri="{BB962C8B-B14F-4D97-AF65-F5344CB8AC3E}">
        <p14:creationId xmlns:p14="http://schemas.microsoft.com/office/powerpoint/2010/main" val="2033493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6</a:t>
            </a:fld>
            <a:endParaRPr lang="en-US"/>
          </a:p>
        </p:txBody>
      </p:sp>
    </p:spTree>
    <p:extLst>
      <p:ext uri="{BB962C8B-B14F-4D97-AF65-F5344CB8AC3E}">
        <p14:creationId xmlns:p14="http://schemas.microsoft.com/office/powerpoint/2010/main" val="17372728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35</a:t>
            </a:fld>
            <a:endParaRPr lang="en-US"/>
          </a:p>
        </p:txBody>
      </p:sp>
    </p:spTree>
    <p:extLst>
      <p:ext uri="{BB962C8B-B14F-4D97-AF65-F5344CB8AC3E}">
        <p14:creationId xmlns:p14="http://schemas.microsoft.com/office/powerpoint/2010/main" val="3638152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36</a:t>
            </a:fld>
            <a:endParaRPr lang="en-US"/>
          </a:p>
        </p:txBody>
      </p:sp>
    </p:spTree>
    <p:extLst>
      <p:ext uri="{BB962C8B-B14F-4D97-AF65-F5344CB8AC3E}">
        <p14:creationId xmlns:p14="http://schemas.microsoft.com/office/powerpoint/2010/main" val="31117346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37</a:t>
            </a:fld>
            <a:endParaRPr lang="en-US"/>
          </a:p>
        </p:txBody>
      </p:sp>
    </p:spTree>
    <p:extLst>
      <p:ext uri="{BB962C8B-B14F-4D97-AF65-F5344CB8AC3E}">
        <p14:creationId xmlns:p14="http://schemas.microsoft.com/office/powerpoint/2010/main" val="16023121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38</a:t>
            </a:fld>
            <a:endParaRPr lang="en-US"/>
          </a:p>
        </p:txBody>
      </p:sp>
    </p:spTree>
    <p:extLst>
      <p:ext uri="{BB962C8B-B14F-4D97-AF65-F5344CB8AC3E}">
        <p14:creationId xmlns:p14="http://schemas.microsoft.com/office/powerpoint/2010/main" val="13839916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39</a:t>
            </a:fld>
            <a:endParaRPr lang="en-US"/>
          </a:p>
        </p:txBody>
      </p:sp>
    </p:spTree>
    <p:extLst>
      <p:ext uri="{BB962C8B-B14F-4D97-AF65-F5344CB8AC3E}">
        <p14:creationId xmlns:p14="http://schemas.microsoft.com/office/powerpoint/2010/main" val="39495280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40</a:t>
            </a:fld>
            <a:endParaRPr lang="en-US"/>
          </a:p>
        </p:txBody>
      </p:sp>
    </p:spTree>
    <p:extLst>
      <p:ext uri="{BB962C8B-B14F-4D97-AF65-F5344CB8AC3E}">
        <p14:creationId xmlns:p14="http://schemas.microsoft.com/office/powerpoint/2010/main" val="5122278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41</a:t>
            </a:fld>
            <a:endParaRPr lang="en-US"/>
          </a:p>
        </p:txBody>
      </p:sp>
    </p:spTree>
    <p:extLst>
      <p:ext uri="{BB962C8B-B14F-4D97-AF65-F5344CB8AC3E}">
        <p14:creationId xmlns:p14="http://schemas.microsoft.com/office/powerpoint/2010/main" val="27947820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42</a:t>
            </a:fld>
            <a:endParaRPr lang="en-US"/>
          </a:p>
        </p:txBody>
      </p:sp>
    </p:spTree>
    <p:extLst>
      <p:ext uri="{BB962C8B-B14F-4D97-AF65-F5344CB8AC3E}">
        <p14:creationId xmlns:p14="http://schemas.microsoft.com/office/powerpoint/2010/main" val="416015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43</a:t>
            </a:fld>
            <a:endParaRPr lang="en-US"/>
          </a:p>
        </p:txBody>
      </p:sp>
    </p:spTree>
    <p:extLst>
      <p:ext uri="{BB962C8B-B14F-4D97-AF65-F5344CB8AC3E}">
        <p14:creationId xmlns:p14="http://schemas.microsoft.com/office/powerpoint/2010/main" val="9760497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44</a:t>
            </a:fld>
            <a:endParaRPr lang="en-US"/>
          </a:p>
        </p:txBody>
      </p:sp>
    </p:spTree>
    <p:extLst>
      <p:ext uri="{BB962C8B-B14F-4D97-AF65-F5344CB8AC3E}">
        <p14:creationId xmlns:p14="http://schemas.microsoft.com/office/powerpoint/2010/main" val="518849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7</a:t>
            </a:fld>
            <a:endParaRPr lang="en-US"/>
          </a:p>
        </p:txBody>
      </p:sp>
    </p:spTree>
    <p:extLst>
      <p:ext uri="{BB962C8B-B14F-4D97-AF65-F5344CB8AC3E}">
        <p14:creationId xmlns:p14="http://schemas.microsoft.com/office/powerpoint/2010/main" val="3474820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45</a:t>
            </a:fld>
            <a:endParaRPr lang="en-US"/>
          </a:p>
        </p:txBody>
      </p:sp>
    </p:spTree>
    <p:extLst>
      <p:ext uri="{BB962C8B-B14F-4D97-AF65-F5344CB8AC3E}">
        <p14:creationId xmlns:p14="http://schemas.microsoft.com/office/powerpoint/2010/main" val="35030622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609585"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NT Preaching (</a:t>
            </a:r>
            <a:r>
              <a:rPr lang="en-US" dirty="0" err="1">
                <a:latin typeface="Arial" charset="0"/>
                <a:ea typeface="ＭＳ Ｐゴシック" charset="0"/>
                <a:cs typeface="ＭＳ Ｐゴシック" charset="0"/>
              </a:rPr>
              <a:t>np</a:t>
            </a:r>
            <a:r>
              <a:rPr lang="en-US" dirty="0">
                <a:latin typeface="Arial" charset="0"/>
                <a:ea typeface="ＭＳ Ｐゴシック" charset="0"/>
                <a:cs typeface="ＭＳ Ｐゴシック" charset="0"/>
              </a:rPr>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8</a:t>
            </a:fld>
            <a:endParaRPr lang="en-US"/>
          </a:p>
        </p:txBody>
      </p:sp>
    </p:spTree>
    <p:extLst>
      <p:ext uri="{BB962C8B-B14F-4D97-AF65-F5344CB8AC3E}">
        <p14:creationId xmlns:p14="http://schemas.microsoft.com/office/powerpoint/2010/main" val="525412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9</a:t>
            </a:fld>
            <a:endParaRPr lang="en-US"/>
          </a:p>
        </p:txBody>
      </p:sp>
    </p:spTree>
    <p:extLst>
      <p:ext uri="{BB962C8B-B14F-4D97-AF65-F5344CB8AC3E}">
        <p14:creationId xmlns:p14="http://schemas.microsoft.com/office/powerpoint/2010/main" val="1342746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10</a:t>
            </a:fld>
            <a:endParaRPr lang="en-US"/>
          </a:p>
        </p:txBody>
      </p:sp>
    </p:spTree>
    <p:extLst>
      <p:ext uri="{BB962C8B-B14F-4D97-AF65-F5344CB8AC3E}">
        <p14:creationId xmlns:p14="http://schemas.microsoft.com/office/powerpoint/2010/main" val="312269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11</a:t>
            </a:fld>
            <a:endParaRPr lang="en-US"/>
          </a:p>
        </p:txBody>
      </p:sp>
    </p:spTree>
    <p:extLst>
      <p:ext uri="{BB962C8B-B14F-4D97-AF65-F5344CB8AC3E}">
        <p14:creationId xmlns:p14="http://schemas.microsoft.com/office/powerpoint/2010/main" val="1747522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12</a:t>
            </a:fld>
            <a:endParaRPr lang="en-US"/>
          </a:p>
        </p:txBody>
      </p:sp>
    </p:spTree>
    <p:extLst>
      <p:ext uri="{BB962C8B-B14F-4D97-AF65-F5344CB8AC3E}">
        <p14:creationId xmlns:p14="http://schemas.microsoft.com/office/powerpoint/2010/main" val="2405076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13</a:t>
            </a:fld>
            <a:endParaRPr lang="en-US"/>
          </a:p>
        </p:txBody>
      </p:sp>
    </p:spTree>
    <p:extLst>
      <p:ext uri="{BB962C8B-B14F-4D97-AF65-F5344CB8AC3E}">
        <p14:creationId xmlns:p14="http://schemas.microsoft.com/office/powerpoint/2010/main" val="733003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62D18B-A05A-4C91-82DA-69E5D2F12AB3}" type="datetimeFigureOut">
              <a:rPr lang="en-US" smtClean="0"/>
              <a:t>9/10/23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666390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62D18B-A05A-4C91-82DA-69E5D2F12AB3}" type="datetimeFigureOut">
              <a:rPr lang="en-US" smtClean="0"/>
              <a:t>9/10/23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2952727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62D18B-A05A-4C91-82DA-69E5D2F12AB3}" type="datetimeFigureOut">
              <a:rPr lang="en-US" smtClean="0"/>
              <a:t>9/10/23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225787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62D18B-A05A-4C91-82DA-69E5D2F12AB3}" type="datetimeFigureOut">
              <a:rPr lang="en-US" smtClean="0"/>
              <a:t>9/10/23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8998EB-8823-4EF2-82A3-53A62F38B758}"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1229316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62D18B-A05A-4C91-82DA-69E5D2F12AB3}" type="datetimeFigureOut">
              <a:rPr lang="en-US" smtClean="0"/>
              <a:t>9/10/23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999530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362D18B-A05A-4C91-82DA-69E5D2F12AB3}" type="datetimeFigureOut">
              <a:rPr lang="en-US" smtClean="0"/>
              <a:t>9/10/23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696816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362D18B-A05A-4C91-82DA-69E5D2F12AB3}" type="datetimeFigureOut">
              <a:rPr lang="en-US" smtClean="0"/>
              <a:t>9/10/23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4055401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62D18B-A05A-4C91-82DA-69E5D2F12AB3}" type="datetimeFigureOut">
              <a:rPr lang="en-US" smtClean="0"/>
              <a:t>9/10/23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78593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62D18B-A05A-4C91-82DA-69E5D2F12AB3}" type="datetimeFigureOut">
              <a:rPr lang="en-US" smtClean="0"/>
              <a:t>9/10/23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2156551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9712684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53963675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62D18B-A05A-4C91-82DA-69E5D2F12AB3}" type="datetimeFigureOut">
              <a:rPr lang="en-US" smtClean="0"/>
              <a:t>9/10/23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9703430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56681712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52798272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58918447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82569391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05690962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4782380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81344020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526834347"/>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29679281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62D18B-A05A-4C91-82DA-69E5D2F12AB3}" type="datetimeFigureOut">
              <a:rPr lang="en-US" smtClean="0"/>
              <a:t>9/10/23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3385236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62D18B-A05A-4C91-82DA-69E5D2F12AB3}" type="datetimeFigureOut">
              <a:rPr lang="en-US" smtClean="0"/>
              <a:t>9/10/23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1094506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62D18B-A05A-4C91-82DA-69E5D2F12AB3}" type="datetimeFigureOut">
              <a:rPr lang="en-US" smtClean="0"/>
              <a:t>9/10/23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817374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62D18B-A05A-4C91-82DA-69E5D2F12AB3}" type="datetimeFigureOut">
              <a:rPr lang="en-US" smtClean="0"/>
              <a:t>9/10/23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1478583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62D18B-A05A-4C91-82DA-69E5D2F12AB3}" type="datetimeFigureOut">
              <a:rPr lang="en-US" smtClean="0"/>
              <a:t>9/10/23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958051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62D18B-A05A-4C91-82DA-69E5D2F12AB3}" type="datetimeFigureOut">
              <a:rPr lang="en-US" smtClean="0"/>
              <a:t>9/10/23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1657947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62D18B-A05A-4C91-82DA-69E5D2F12AB3}" type="datetimeFigureOut">
              <a:rPr lang="en-US" smtClean="0"/>
              <a:t>9/10/23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810691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6362D18B-A05A-4C91-82DA-69E5D2F12AB3}" type="datetimeFigureOut">
              <a:rPr lang="en-US" smtClean="0"/>
              <a:t>9/10/23</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218998EB-8823-4EF2-82A3-53A62F38B758}" type="slidenum">
              <a:rPr lang="en-US" smtClean="0"/>
              <a:t>‹#›</a:t>
            </a:fld>
            <a:endParaRPr lang="en-US"/>
          </a:p>
        </p:txBody>
      </p:sp>
    </p:spTree>
    <p:extLst>
      <p:ext uri="{BB962C8B-B14F-4D97-AF65-F5344CB8AC3E}">
        <p14:creationId xmlns:p14="http://schemas.microsoft.com/office/powerpoint/2010/main" val="3760799162"/>
      </p:ext>
    </p:extLst>
  </p:cSld>
  <p:clrMap bg1="dk1" tx1="lt1" bg2="dk2"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2565952746"/>
      </p:ext>
    </p:extLst>
  </p:cSld>
  <p:clrMap bg1="dk2" tx1="lt1" bg2="dk1" tx2="lt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8.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974B8280-1612-0DBD-566F-82040936B0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948"/>
          <a:stretch/>
        </p:blipFill>
        <p:spPr bwMode="auto">
          <a:xfrm>
            <a:off x="13752" y="0"/>
            <a:ext cx="12191999" cy="610718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6E5970F-AC60-1204-9A5F-D19BBBC58F1F}"/>
              </a:ext>
            </a:extLst>
          </p:cNvPr>
          <p:cNvSpPr txBox="1"/>
          <p:nvPr/>
        </p:nvSpPr>
        <p:spPr>
          <a:xfrm>
            <a:off x="2092796" y="152104"/>
            <a:ext cx="3483646" cy="1107996"/>
          </a:xfrm>
          <a:prstGeom prst="rect">
            <a:avLst/>
          </a:prstGeom>
          <a:noFill/>
        </p:spPr>
        <p:txBody>
          <a:bodyPr wrap="square" rtlCol="0">
            <a:spAutoFit/>
          </a:bodyPr>
          <a:lstStyle>
            <a:defPPr>
              <a:defRPr lang="en-US"/>
            </a:defPPr>
            <a:lvl1pPr marL="571500" indent="-571500">
              <a:buFont typeface="Arial" panose="020B0604020202020204" pitchFamily="34" charset="0"/>
              <a:buChar char="•"/>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pPr marL="0" indent="0" algn="ctr">
              <a:buNone/>
            </a:pPr>
            <a:r>
              <a:rPr lang="en-US" sz="6600" dirty="0">
                <a:solidFill>
                  <a:schemeClr val="tx1"/>
                </a:solidFill>
              </a:rPr>
              <a:t>Acts 2:42</a:t>
            </a:r>
          </a:p>
        </p:txBody>
      </p:sp>
      <p:sp>
        <p:nvSpPr>
          <p:cNvPr id="4" name="TextBox 3">
            <a:extLst>
              <a:ext uri="{FF2B5EF4-FFF2-40B4-BE49-F238E27FC236}">
                <a16:creationId xmlns:a16="http://schemas.microsoft.com/office/drawing/2014/main" id="{34EB66FE-4E71-BA9B-AE6A-C8F4C78656C1}"/>
              </a:ext>
            </a:extLst>
          </p:cNvPr>
          <p:cNvSpPr txBox="1"/>
          <p:nvPr/>
        </p:nvSpPr>
        <p:spPr>
          <a:xfrm>
            <a:off x="4982101" y="1412204"/>
            <a:ext cx="6656262" cy="2123658"/>
          </a:xfrm>
          <a:prstGeom prst="rect">
            <a:avLst/>
          </a:prstGeom>
          <a:no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r>
              <a:rPr lang="en-US" sz="6600" dirty="0">
                <a:solidFill>
                  <a:schemeClr val="tx1"/>
                </a:solidFill>
              </a:rPr>
              <a:t>Devoted to the Apostles’ Teaching</a:t>
            </a:r>
          </a:p>
        </p:txBody>
      </p:sp>
      <p:sp>
        <p:nvSpPr>
          <p:cNvPr id="2" name="Rectangle 1">
            <a:extLst>
              <a:ext uri="{FF2B5EF4-FFF2-40B4-BE49-F238E27FC236}">
                <a16:creationId xmlns:a16="http://schemas.microsoft.com/office/drawing/2014/main" id="{D5A4FC78-48E4-4CF6-C1F7-00EFC3035EF4}"/>
              </a:ext>
            </a:extLst>
          </p:cNvPr>
          <p:cNvSpPr>
            <a:spLocks noChangeArrowheads="1"/>
          </p:cNvSpPr>
          <p:nvPr/>
        </p:nvSpPr>
        <p:spPr bwMode="auto">
          <a:xfrm>
            <a:off x="13751" y="5356368"/>
            <a:ext cx="12192000" cy="1501632"/>
          </a:xfrm>
          <a:prstGeom prst="rect">
            <a:avLst/>
          </a:prstGeom>
          <a:solidFill>
            <a:srgbClr val="000000"/>
          </a:solidFill>
          <a:ln w="9525">
            <a:noFill/>
            <a:miter lim="800000"/>
            <a:headEnd/>
            <a:tailEnd/>
          </a:ln>
          <a:effectLst>
            <a:outerShdw blurRad="63500" dist="35921" dir="2700000" algn="ctr" rotWithShape="0">
              <a:srgbClr val="000514">
                <a:alpha val="74998"/>
              </a:srgbClr>
            </a:outerShdw>
          </a:effectLst>
        </p:spPr>
        <p:txBody>
          <a:bodyPr lIns="121907" tIns="60953" rIns="121907" bIns="60953"/>
          <a:lstStyle/>
          <a:p>
            <a:pPr algn="ctr" defTabSz="1219036" fontAlgn="base">
              <a:spcBef>
                <a:spcPct val="20000"/>
              </a:spcBef>
              <a:buClr>
                <a:srgbClr val="FFCC00"/>
              </a:buClr>
              <a:buSzPct val="70000"/>
              <a:defRPr/>
            </a:pPr>
            <a:r>
              <a:rPr lang="en-US" sz="2133"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Preached by Dan Bridges</a:t>
            </a:r>
            <a:br>
              <a:rPr lang="en-US" sz="2133"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2133"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Amman International Church, Jordan (AmmanChurch.org)</a:t>
            </a:r>
            <a:br>
              <a:rPr lang="en-US" sz="2133"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2133"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Uploaded by Dr. Rick Griffith • Jordan Evangelical Theological Seminary</a:t>
            </a:r>
            <a:br>
              <a:rPr lang="en-US" sz="2133"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2133"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Files in many languages for free download at BibleStudyDownloads.org</a:t>
            </a:r>
          </a:p>
        </p:txBody>
      </p:sp>
    </p:spTree>
    <p:extLst>
      <p:ext uri="{BB962C8B-B14F-4D97-AF65-F5344CB8AC3E}">
        <p14:creationId xmlns:p14="http://schemas.microsoft.com/office/powerpoint/2010/main" val="84847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72A0FA8-5B2A-1872-7C5E-9419E57CBBDE}"/>
              </a:ext>
            </a:extLst>
          </p:cNvPr>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228600" y="3464"/>
            <a:ext cx="11800114" cy="1754326"/>
          </a:xfrm>
          <a:prstGeom prst="rect">
            <a:avLst/>
          </a:prstGeom>
          <a:noFill/>
        </p:spPr>
        <p:txBody>
          <a:bodyPr wrap="square" rtlCol="0">
            <a:spAutoFit/>
          </a:bodyPr>
          <a:lstStyle/>
          <a:p>
            <a:pPr algn="ctr"/>
            <a:r>
              <a:rPr lang="en-US" sz="5400" b="1" dirty="0">
                <a:effectLst>
                  <a:glow rad="139700">
                    <a:schemeClr val="bg1"/>
                  </a:glow>
                </a:effectLst>
                <a:latin typeface="Calibri" panose="020F0502020204030204" pitchFamily="34" charset="0"/>
                <a:cs typeface="Calibri" panose="020F0502020204030204" pitchFamily="34" charset="0"/>
              </a:rPr>
              <a:t>The Apostles’ Teaching…</a:t>
            </a:r>
          </a:p>
          <a:p>
            <a:pPr algn="ctr">
              <a:spcAft>
                <a:spcPts val="1800"/>
              </a:spcAft>
            </a:pPr>
            <a:r>
              <a:rPr lang="en-US" sz="5400" b="1" dirty="0">
                <a:effectLst>
                  <a:glow rad="139700">
                    <a:schemeClr val="bg1"/>
                  </a:glow>
                </a:effectLst>
                <a:latin typeface="Calibri" panose="020F0502020204030204" pitchFamily="34" charset="0"/>
                <a:cs typeface="Calibri" panose="020F0502020204030204" pitchFamily="34" charset="0"/>
              </a:rPr>
              <a:t>What Exactly Were They Devoted To?</a:t>
            </a:r>
          </a:p>
        </p:txBody>
      </p:sp>
      <p:sp>
        <p:nvSpPr>
          <p:cNvPr id="6" name="TextBox 5">
            <a:extLst>
              <a:ext uri="{FF2B5EF4-FFF2-40B4-BE49-F238E27FC236}">
                <a16:creationId xmlns:a16="http://schemas.microsoft.com/office/drawing/2014/main" id="{93968548-230A-8F8A-34FB-9A1F17443F15}"/>
              </a:ext>
            </a:extLst>
          </p:cNvPr>
          <p:cNvSpPr txBox="1"/>
          <p:nvPr/>
        </p:nvSpPr>
        <p:spPr>
          <a:xfrm>
            <a:off x="669910" y="2505670"/>
            <a:ext cx="10917493" cy="3493264"/>
          </a:xfrm>
          <a:prstGeom prst="rect">
            <a:avLst/>
          </a:prstGeom>
          <a:noFill/>
        </p:spPr>
        <p:txBody>
          <a:bodyPr wrap="square" rtlCol="0">
            <a:spAutoFit/>
          </a:bodyPr>
          <a:lstStyle/>
          <a:p>
            <a:pPr>
              <a:spcAft>
                <a:spcPts val="1800"/>
              </a:spcAft>
            </a:pPr>
            <a:r>
              <a:rPr lang="en-US" sz="4400" b="1" dirty="0">
                <a:effectLst>
                  <a:glow rad="139700">
                    <a:schemeClr val="bg1"/>
                  </a:glow>
                </a:effectLst>
                <a:latin typeface="Calibri" panose="020F0502020204030204" pitchFamily="34" charset="0"/>
                <a:cs typeface="Calibri" panose="020F0502020204030204" pitchFamily="34" charset="0"/>
              </a:rPr>
              <a:t>What did they have or not have?</a:t>
            </a:r>
          </a:p>
          <a:p>
            <a:pPr marL="685800" indent="-685800">
              <a:spcAft>
                <a:spcPts val="1800"/>
              </a:spcAft>
              <a:buFont typeface="Arial" panose="020B0604020202020204" pitchFamily="34" charset="0"/>
              <a:buChar char="•"/>
            </a:pPr>
            <a:r>
              <a:rPr lang="en-US" sz="4400" b="1" dirty="0">
                <a:effectLst>
                  <a:glow rad="139700">
                    <a:schemeClr val="bg1"/>
                  </a:glow>
                </a:effectLst>
                <a:latin typeface="Calibri" panose="020F0502020204030204" pitchFamily="34" charset="0"/>
                <a:cs typeface="Calibri" panose="020F0502020204030204" pitchFamily="34" charset="0"/>
              </a:rPr>
              <a:t>Old Testament writings (synagogues only)</a:t>
            </a:r>
          </a:p>
          <a:p>
            <a:pPr marL="685800" indent="-685800">
              <a:spcAft>
                <a:spcPts val="1800"/>
              </a:spcAft>
              <a:buFont typeface="Arial" panose="020B0604020202020204" pitchFamily="34" charset="0"/>
              <a:buChar char="•"/>
            </a:pPr>
            <a:r>
              <a:rPr lang="en-US" sz="4400" b="1" dirty="0">
                <a:effectLst>
                  <a:glow rad="139700">
                    <a:schemeClr val="bg1"/>
                  </a:glow>
                </a:effectLst>
                <a:latin typeface="Calibri" panose="020F0502020204030204" pitchFamily="34" charset="0"/>
                <a:cs typeface="Calibri" panose="020F0502020204030204" pitchFamily="34" charset="0"/>
              </a:rPr>
              <a:t>No gospels </a:t>
            </a:r>
          </a:p>
          <a:p>
            <a:pPr marL="685800" indent="-685800">
              <a:spcAft>
                <a:spcPts val="1800"/>
              </a:spcAft>
              <a:buFont typeface="Arial" panose="020B0604020202020204" pitchFamily="34" charset="0"/>
              <a:buChar char="•"/>
            </a:pPr>
            <a:r>
              <a:rPr lang="en-US" sz="4400" b="1" dirty="0">
                <a:effectLst>
                  <a:glow rad="139700">
                    <a:schemeClr val="bg1"/>
                  </a:glow>
                </a:effectLst>
                <a:latin typeface="Calibri" panose="020F0502020204030204" pitchFamily="34" charset="0"/>
                <a:cs typeface="Calibri" panose="020F0502020204030204" pitchFamily="34" charset="0"/>
              </a:rPr>
              <a:t>No epistles or any New Testament writings</a:t>
            </a:r>
          </a:p>
        </p:txBody>
      </p:sp>
    </p:spTree>
    <p:extLst>
      <p:ext uri="{BB962C8B-B14F-4D97-AF65-F5344CB8AC3E}">
        <p14:creationId xmlns:p14="http://schemas.microsoft.com/office/powerpoint/2010/main" val="22137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72A0FA8-5B2A-1872-7C5E-9419E57CBBDE}"/>
              </a:ext>
            </a:extLst>
          </p:cNvPr>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228600" y="3464"/>
            <a:ext cx="11800114" cy="1754326"/>
          </a:xfrm>
          <a:prstGeom prst="rect">
            <a:avLst/>
          </a:prstGeom>
          <a:noFill/>
        </p:spPr>
        <p:txBody>
          <a:bodyPr wrap="square" rtlCol="0">
            <a:spAutoFit/>
          </a:bodyPr>
          <a:lstStyle/>
          <a:p>
            <a:pPr algn="ctr"/>
            <a:r>
              <a:rPr lang="en-US" sz="5400" b="1" dirty="0">
                <a:effectLst>
                  <a:glow rad="139700">
                    <a:schemeClr val="bg1"/>
                  </a:glow>
                </a:effectLst>
                <a:latin typeface="Calibri" panose="020F0502020204030204" pitchFamily="34" charset="0"/>
                <a:cs typeface="Calibri" panose="020F0502020204030204" pitchFamily="34" charset="0"/>
              </a:rPr>
              <a:t>The Apostles’ Teaching…</a:t>
            </a:r>
          </a:p>
          <a:p>
            <a:pPr algn="ctr">
              <a:spcAft>
                <a:spcPts val="1800"/>
              </a:spcAft>
            </a:pPr>
            <a:r>
              <a:rPr lang="en-US" sz="5400" b="1" dirty="0">
                <a:effectLst>
                  <a:glow rad="139700">
                    <a:schemeClr val="bg1"/>
                  </a:glow>
                </a:effectLst>
                <a:latin typeface="Calibri" panose="020F0502020204030204" pitchFamily="34" charset="0"/>
                <a:cs typeface="Calibri" panose="020F0502020204030204" pitchFamily="34" charset="0"/>
              </a:rPr>
              <a:t>What Exactly Were They Devoted To?</a:t>
            </a:r>
          </a:p>
        </p:txBody>
      </p:sp>
      <p:sp>
        <p:nvSpPr>
          <p:cNvPr id="6" name="TextBox 5">
            <a:extLst>
              <a:ext uri="{FF2B5EF4-FFF2-40B4-BE49-F238E27FC236}">
                <a16:creationId xmlns:a16="http://schemas.microsoft.com/office/drawing/2014/main" id="{93968548-230A-8F8A-34FB-9A1F17443F15}"/>
              </a:ext>
            </a:extLst>
          </p:cNvPr>
          <p:cNvSpPr txBox="1"/>
          <p:nvPr/>
        </p:nvSpPr>
        <p:spPr>
          <a:xfrm>
            <a:off x="302298" y="2261830"/>
            <a:ext cx="11587403" cy="3785652"/>
          </a:xfrm>
          <a:prstGeom prst="rect">
            <a:avLst/>
          </a:prstGeom>
          <a:noFill/>
        </p:spPr>
        <p:txBody>
          <a:bodyPr wrap="square" rtlCol="0">
            <a:spAutoFit/>
          </a:bodyPr>
          <a:lstStyle/>
          <a:p>
            <a:pPr>
              <a:spcAft>
                <a:spcPts val="600"/>
              </a:spcAft>
            </a:pPr>
            <a:r>
              <a:rPr lang="en-US" sz="4400" b="1" dirty="0">
                <a:effectLst>
                  <a:glow rad="139700">
                    <a:schemeClr val="bg1"/>
                  </a:glow>
                </a:effectLst>
                <a:latin typeface="Calibri" panose="020F0502020204030204" pitchFamily="34" charset="0"/>
                <a:cs typeface="Calibri" panose="020F0502020204030204" pitchFamily="34" charset="0"/>
              </a:rPr>
              <a:t>What would the apostles have taught?</a:t>
            </a:r>
          </a:p>
          <a:p>
            <a:pPr marL="685800" indent="-685800">
              <a:spcAft>
                <a:spcPts val="600"/>
              </a:spcAft>
              <a:buFont typeface="Arial" panose="020B0604020202020204" pitchFamily="34" charset="0"/>
              <a:buChar char="•"/>
            </a:pPr>
            <a:r>
              <a:rPr lang="en-US" sz="4400" b="1" dirty="0">
                <a:effectLst>
                  <a:glow rad="139700">
                    <a:schemeClr val="bg1"/>
                  </a:glow>
                </a:effectLst>
                <a:latin typeface="Calibri" panose="020F0502020204030204" pitchFamily="34" charset="0"/>
                <a:cs typeface="Calibri" panose="020F0502020204030204" pitchFamily="34" charset="0"/>
              </a:rPr>
              <a:t>Teachings of Jesus</a:t>
            </a:r>
          </a:p>
          <a:p>
            <a:pPr marL="685800" indent="-685800">
              <a:spcAft>
                <a:spcPts val="600"/>
              </a:spcAft>
              <a:buFont typeface="Arial" panose="020B0604020202020204" pitchFamily="34" charset="0"/>
              <a:buChar char="•"/>
            </a:pPr>
            <a:r>
              <a:rPr lang="en-US" sz="4400" b="1" dirty="0">
                <a:effectLst>
                  <a:glow rad="139700">
                    <a:schemeClr val="bg1"/>
                  </a:glow>
                </a:effectLst>
                <a:latin typeface="Calibri" panose="020F0502020204030204" pitchFamily="34" charset="0"/>
                <a:cs typeface="Calibri" panose="020F0502020204030204" pitchFamily="34" charset="0"/>
              </a:rPr>
              <a:t>Jesus’ earthly ministry, death and resurrection</a:t>
            </a:r>
          </a:p>
          <a:p>
            <a:pPr marL="685800" indent="-685800">
              <a:spcAft>
                <a:spcPts val="600"/>
              </a:spcAft>
              <a:buFont typeface="Arial" panose="020B0604020202020204" pitchFamily="34" charset="0"/>
              <a:buChar char="•"/>
            </a:pPr>
            <a:r>
              <a:rPr lang="en-US" sz="4400" b="1" dirty="0">
                <a:effectLst>
                  <a:glow rad="139700">
                    <a:schemeClr val="bg1"/>
                  </a:glow>
                </a:effectLst>
                <a:latin typeface="Calibri" panose="020F0502020204030204" pitchFamily="34" charset="0"/>
                <a:cs typeface="Calibri" panose="020F0502020204030204" pitchFamily="34" charset="0"/>
              </a:rPr>
              <a:t>How Jesus fulfilled the Old Testament</a:t>
            </a:r>
          </a:p>
          <a:p>
            <a:pPr marL="685800" indent="-685800">
              <a:spcAft>
                <a:spcPts val="600"/>
              </a:spcAft>
              <a:buFont typeface="Arial" panose="020B0604020202020204" pitchFamily="34" charset="0"/>
              <a:buChar char="•"/>
            </a:pPr>
            <a:r>
              <a:rPr lang="en-US" sz="4400" b="1" dirty="0">
                <a:effectLst>
                  <a:glow rad="139700">
                    <a:schemeClr val="bg1"/>
                  </a:glow>
                </a:effectLst>
                <a:latin typeface="Calibri" panose="020F0502020204030204" pitchFamily="34" charset="0"/>
                <a:cs typeface="Calibri" panose="020F0502020204030204" pitchFamily="34" charset="0"/>
              </a:rPr>
              <a:t>Salvation in the name of Jesus</a:t>
            </a:r>
          </a:p>
        </p:txBody>
      </p:sp>
      <p:sp>
        <p:nvSpPr>
          <p:cNvPr id="3" name="Rectangle: Rounded Corners 2">
            <a:extLst>
              <a:ext uri="{FF2B5EF4-FFF2-40B4-BE49-F238E27FC236}">
                <a16:creationId xmlns:a16="http://schemas.microsoft.com/office/drawing/2014/main" id="{D8DB3138-C269-E6F6-4BEE-960363DD78E5}"/>
              </a:ext>
            </a:extLst>
          </p:cNvPr>
          <p:cNvSpPr/>
          <p:nvPr/>
        </p:nvSpPr>
        <p:spPr>
          <a:xfrm>
            <a:off x="2294597" y="3115796"/>
            <a:ext cx="7595616" cy="2716013"/>
          </a:xfrm>
          <a:prstGeom prst="roundRect">
            <a:avLst/>
          </a:prstGeom>
          <a:solidFill>
            <a:srgbClr val="54552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800"/>
              </a:spcAft>
            </a:pPr>
            <a:r>
              <a:rPr lang="en-US" sz="5400" b="1" dirty="0">
                <a:effectLst>
                  <a:glow rad="139700">
                    <a:schemeClr val="bg1"/>
                  </a:glow>
                </a:effectLst>
                <a:latin typeface="Calibri" panose="020F0502020204030204" pitchFamily="34" charset="0"/>
                <a:cs typeface="Calibri" panose="020F0502020204030204" pitchFamily="34" charset="0"/>
              </a:rPr>
              <a:t>Our Modern Day Bible!</a:t>
            </a:r>
          </a:p>
        </p:txBody>
      </p:sp>
    </p:spTree>
    <p:extLst>
      <p:ext uri="{BB962C8B-B14F-4D97-AF65-F5344CB8AC3E}">
        <p14:creationId xmlns:p14="http://schemas.microsoft.com/office/powerpoint/2010/main" val="317273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arn(inVertic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arn(inVertic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barn(inVertical)">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barn(inVertical)">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1000" fill="hold"/>
                                        <p:tgtEl>
                                          <p:spTgt spid="3"/>
                                        </p:tgtEl>
                                        <p:attrNameLst>
                                          <p:attrName>ppt_w</p:attrName>
                                        </p:attrNameLst>
                                      </p:cBhvr>
                                      <p:tavLst>
                                        <p:tav tm="0">
                                          <p:val>
                                            <p:fltVal val="0"/>
                                          </p:val>
                                        </p:tav>
                                        <p:tav tm="100000">
                                          <p:val>
                                            <p:strVal val="#ppt_w"/>
                                          </p:val>
                                        </p:tav>
                                      </p:tavLst>
                                    </p:anim>
                                    <p:anim calcmode="lin" valueType="num">
                                      <p:cBhvr>
                                        <p:cTn id="28" dur="1000" fill="hold"/>
                                        <p:tgtEl>
                                          <p:spTgt spid="3"/>
                                        </p:tgtEl>
                                        <p:attrNameLst>
                                          <p:attrName>ppt_h</p:attrName>
                                        </p:attrNameLst>
                                      </p:cBhvr>
                                      <p:tavLst>
                                        <p:tav tm="0">
                                          <p:val>
                                            <p:fltVal val="0"/>
                                          </p:val>
                                        </p:tav>
                                        <p:tav tm="100000">
                                          <p:val>
                                            <p:strVal val="#ppt_h"/>
                                          </p:val>
                                        </p:tav>
                                      </p:tavLst>
                                    </p:anim>
                                    <p:anim calcmode="lin" valueType="num">
                                      <p:cBhvr>
                                        <p:cTn id="29" dur="1000" fill="hold"/>
                                        <p:tgtEl>
                                          <p:spTgt spid="3"/>
                                        </p:tgtEl>
                                        <p:attrNameLst>
                                          <p:attrName>style.rotation</p:attrName>
                                        </p:attrNameLst>
                                      </p:cBhvr>
                                      <p:tavLst>
                                        <p:tav tm="0">
                                          <p:val>
                                            <p:fltVal val="90"/>
                                          </p:val>
                                        </p:tav>
                                        <p:tav tm="100000">
                                          <p:val>
                                            <p:fltVal val="0"/>
                                          </p:val>
                                        </p:tav>
                                      </p:tavLst>
                                    </p:anim>
                                    <p:animEffect transition="in" filter="fade">
                                      <p:cBhvr>
                                        <p:cTn id="3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974B8280-1612-0DBD-566F-82040936B0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676655" y="289679"/>
            <a:ext cx="10838687" cy="3139321"/>
          </a:xfrm>
          <a:prstGeom prst="rect">
            <a:avLst/>
          </a:prstGeom>
          <a:no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r>
              <a:rPr lang="en-US" sz="6600" dirty="0">
                <a:solidFill>
                  <a:schemeClr val="tx1"/>
                </a:solidFill>
              </a:rPr>
              <a:t>In a healthy church, the ordinary person is </a:t>
            </a:r>
          </a:p>
          <a:p>
            <a:r>
              <a:rPr lang="en-US" sz="6600" dirty="0">
                <a:solidFill>
                  <a:schemeClr val="tx1"/>
                </a:solidFill>
              </a:rPr>
              <a:t>devoted to the Bible!</a:t>
            </a:r>
          </a:p>
        </p:txBody>
      </p:sp>
    </p:spTree>
    <p:extLst>
      <p:ext uri="{BB962C8B-B14F-4D97-AF65-F5344CB8AC3E}">
        <p14:creationId xmlns:p14="http://schemas.microsoft.com/office/powerpoint/2010/main" val="1526816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974B8280-1612-0DBD-566F-82040936B0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676655" y="289679"/>
            <a:ext cx="10838687" cy="1107996"/>
          </a:xfrm>
          <a:prstGeom prst="rect">
            <a:avLst/>
          </a:prstGeom>
          <a:no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r>
              <a:rPr lang="en-US" sz="6600" dirty="0">
                <a:solidFill>
                  <a:schemeClr val="tx1"/>
                </a:solidFill>
              </a:rPr>
              <a:t>Three Questions:</a:t>
            </a:r>
          </a:p>
        </p:txBody>
      </p:sp>
      <p:sp>
        <p:nvSpPr>
          <p:cNvPr id="2" name="TextBox 1">
            <a:extLst>
              <a:ext uri="{FF2B5EF4-FFF2-40B4-BE49-F238E27FC236}">
                <a16:creationId xmlns:a16="http://schemas.microsoft.com/office/drawing/2014/main" id="{AE6890FF-15C1-FA70-0FF1-B68A4B3124C1}"/>
              </a:ext>
            </a:extLst>
          </p:cNvPr>
          <p:cNvSpPr txBox="1"/>
          <p:nvPr/>
        </p:nvSpPr>
        <p:spPr>
          <a:xfrm>
            <a:off x="266096" y="2261830"/>
            <a:ext cx="11682064" cy="2585323"/>
          </a:xfrm>
          <a:prstGeom prst="rect">
            <a:avLst/>
          </a:prstGeom>
          <a:noFill/>
        </p:spPr>
        <p:txBody>
          <a:bodyPr wrap="square" rtlCol="0">
            <a:spAutoFit/>
          </a:bodyPr>
          <a:lstStyle/>
          <a:p>
            <a:pPr marL="742950" indent="-742950">
              <a:spcAft>
                <a:spcPts val="1800"/>
              </a:spcAft>
              <a:buFont typeface="+mj-lt"/>
              <a:buAutoNum type="arabicPeriod"/>
            </a:pPr>
            <a:r>
              <a:rPr lang="en-US" sz="4400" b="1" dirty="0">
                <a:effectLst>
                  <a:glow rad="139700">
                    <a:schemeClr val="bg1"/>
                  </a:glow>
                </a:effectLst>
                <a:latin typeface="Calibri" panose="020F0502020204030204" pitchFamily="34" charset="0"/>
                <a:cs typeface="Calibri" panose="020F0502020204030204" pitchFamily="34" charset="0"/>
              </a:rPr>
              <a:t>What does devotion to the Word look like?</a:t>
            </a:r>
          </a:p>
          <a:p>
            <a:pPr marL="742950" indent="-742950">
              <a:spcAft>
                <a:spcPts val="1800"/>
              </a:spcAft>
              <a:buFont typeface="+mj-lt"/>
              <a:buAutoNum type="arabicPeriod"/>
            </a:pPr>
            <a:r>
              <a:rPr lang="en-US" sz="4400" b="1" dirty="0">
                <a:effectLst>
                  <a:glow rad="139700">
                    <a:schemeClr val="bg1"/>
                  </a:glow>
                </a:effectLst>
                <a:latin typeface="Calibri" panose="020F0502020204030204" pitchFamily="34" charset="0"/>
                <a:cs typeface="Calibri" panose="020F0502020204030204" pitchFamily="34" charset="0"/>
              </a:rPr>
              <a:t>What are the results of devotion to the Word?</a:t>
            </a:r>
          </a:p>
          <a:p>
            <a:pPr marL="742950" indent="-742950">
              <a:spcAft>
                <a:spcPts val="1800"/>
              </a:spcAft>
              <a:buFont typeface="+mj-lt"/>
              <a:buAutoNum type="arabicPeriod"/>
            </a:pPr>
            <a:r>
              <a:rPr lang="en-US" sz="4400" b="1" dirty="0">
                <a:effectLst>
                  <a:glow rad="139700">
                    <a:schemeClr val="bg1"/>
                  </a:glow>
                </a:effectLst>
                <a:latin typeface="Calibri" panose="020F0502020204030204" pitchFamily="34" charset="0"/>
                <a:cs typeface="Calibri" panose="020F0502020204030204" pitchFamily="34" charset="0"/>
              </a:rPr>
              <a:t>What will it do to our church?</a:t>
            </a:r>
          </a:p>
        </p:txBody>
      </p:sp>
    </p:spTree>
    <p:extLst>
      <p:ext uri="{BB962C8B-B14F-4D97-AF65-F5344CB8AC3E}">
        <p14:creationId xmlns:p14="http://schemas.microsoft.com/office/powerpoint/2010/main" val="3987793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6AA274DC-9562-49B4-861E-F1327AFEE1DE}"/>
              </a:ext>
            </a:extLst>
          </p:cNvPr>
          <p:cNvPicPr>
            <a:picLocks noChangeAspect="1" noChangeArrowheads="1"/>
          </p:cNvPicPr>
          <p:nvPr/>
        </p:nvPicPr>
        <p:blipFill>
          <a:blip r:embed="rId2">
            <a:alphaModFix amt="6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FF9A797-0290-4200-8237-30A95EAFB9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498" y="830598"/>
            <a:ext cx="3413760" cy="2560320"/>
          </a:xfrm>
          <a:prstGeom prst="rect">
            <a:avLst/>
          </a:prstGeom>
        </p:spPr>
      </p:pic>
      <p:pic>
        <p:nvPicPr>
          <p:cNvPr id="6" name="Picture 5">
            <a:extLst>
              <a:ext uri="{FF2B5EF4-FFF2-40B4-BE49-F238E27FC236}">
                <a16:creationId xmlns:a16="http://schemas.microsoft.com/office/drawing/2014/main" id="{FBBFDA70-3E30-40E8-8B1C-07CBE626A8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86222" y="830598"/>
            <a:ext cx="3839280" cy="2560320"/>
          </a:xfrm>
          <a:prstGeom prst="rect">
            <a:avLst/>
          </a:prstGeom>
        </p:spPr>
      </p:pic>
      <p:sp>
        <p:nvSpPr>
          <p:cNvPr id="3" name="TextBox 2">
            <a:extLst>
              <a:ext uri="{FF2B5EF4-FFF2-40B4-BE49-F238E27FC236}">
                <a16:creationId xmlns:a16="http://schemas.microsoft.com/office/drawing/2014/main" id="{E43565E6-036F-4455-8DC3-CEE9055F8ED4}"/>
              </a:ext>
            </a:extLst>
          </p:cNvPr>
          <p:cNvSpPr txBox="1"/>
          <p:nvPr/>
        </p:nvSpPr>
        <p:spPr>
          <a:xfrm>
            <a:off x="298315" y="3767318"/>
            <a:ext cx="11595370" cy="1569660"/>
          </a:xfrm>
          <a:prstGeom prst="rect">
            <a:avLst/>
          </a:prstGeom>
          <a:noFill/>
        </p:spPr>
        <p:txBody>
          <a:bodyPr wrap="square" rtlCol="0">
            <a:spAutoFit/>
          </a:bodyPr>
          <a:lstStyle/>
          <a:p>
            <a:pPr lvl="0" algn="ctr"/>
            <a:r>
              <a:rPr lang="en-US" sz="4800" b="1" dirty="0">
                <a:ln>
                  <a:solidFill>
                    <a:schemeClr val="bg1">
                      <a:lumMod val="75000"/>
                      <a:lumOff val="25000"/>
                      <a:alpha val="10000"/>
                    </a:schemeClr>
                  </a:solidFill>
                </a:ln>
                <a:effectLst>
                  <a:glow rad="139700">
                    <a:schemeClr val="bg1"/>
                  </a:glow>
                </a:effectLst>
                <a:latin typeface="Calibri" panose="020F0502020204030204" pitchFamily="34" charset="0"/>
                <a:cs typeface="Calibri" panose="020F0502020204030204" pitchFamily="34" charset="0"/>
              </a:rPr>
              <a:t>So what about spiritual growth?  </a:t>
            </a:r>
          </a:p>
          <a:p>
            <a:pPr lvl="0" algn="ctr"/>
            <a:r>
              <a:rPr lang="en-US" sz="4800" b="1" dirty="0">
                <a:ln>
                  <a:solidFill>
                    <a:schemeClr val="bg1">
                      <a:lumMod val="75000"/>
                      <a:lumOff val="25000"/>
                      <a:alpha val="10000"/>
                    </a:schemeClr>
                  </a:solidFill>
                </a:ln>
                <a:effectLst>
                  <a:glow rad="139700">
                    <a:schemeClr val="bg1"/>
                  </a:glow>
                </a:effectLst>
                <a:latin typeface="Calibri" panose="020F0502020204030204" pitchFamily="34" charset="0"/>
                <a:cs typeface="Calibri" panose="020F0502020204030204" pitchFamily="34" charset="0"/>
              </a:rPr>
              <a:t>How does it happen?</a:t>
            </a:r>
          </a:p>
        </p:txBody>
      </p:sp>
      <p:sp>
        <p:nvSpPr>
          <p:cNvPr id="8" name="TextBox 7">
            <a:extLst>
              <a:ext uri="{FF2B5EF4-FFF2-40B4-BE49-F238E27FC236}">
                <a16:creationId xmlns:a16="http://schemas.microsoft.com/office/drawing/2014/main" id="{5347021B-B8F8-AF49-B24A-434A6A7C12D4}"/>
              </a:ext>
            </a:extLst>
          </p:cNvPr>
          <p:cNvSpPr txBox="1"/>
          <p:nvPr/>
        </p:nvSpPr>
        <p:spPr>
          <a:xfrm>
            <a:off x="3980258" y="1122103"/>
            <a:ext cx="3839280" cy="1754326"/>
          </a:xfrm>
          <a:prstGeom prst="rect">
            <a:avLst/>
          </a:prstGeom>
          <a:noFill/>
        </p:spPr>
        <p:txBody>
          <a:bodyPr wrap="square" rtlCol="0">
            <a:spAutoFit/>
          </a:bodyPr>
          <a:lstStyle/>
          <a:p>
            <a:pPr algn="ctr"/>
            <a:r>
              <a:rPr lang="en-US" sz="5400" b="1" dirty="0">
                <a:effectLst>
                  <a:glow rad="139700">
                    <a:schemeClr val="bg1">
                      <a:alpha val="98000"/>
                    </a:schemeClr>
                  </a:glow>
                </a:effectLst>
                <a:latin typeface="Calibri" panose="020F0502020204030204" pitchFamily="34" charset="0"/>
                <a:ea typeface="Calibri" panose="020F0502020204030204" pitchFamily="34" charset="0"/>
                <a:cs typeface="Calibri" panose="020F0502020204030204" pitchFamily="34" charset="0"/>
              </a:rPr>
              <a:t>Spiritual Growth</a:t>
            </a:r>
          </a:p>
        </p:txBody>
      </p:sp>
      <p:sp>
        <p:nvSpPr>
          <p:cNvPr id="2" name="TextBox 1">
            <a:extLst>
              <a:ext uri="{FF2B5EF4-FFF2-40B4-BE49-F238E27FC236}">
                <a16:creationId xmlns:a16="http://schemas.microsoft.com/office/drawing/2014/main" id="{FF4CD896-0F25-40E0-0133-BF31E272328B}"/>
              </a:ext>
            </a:extLst>
          </p:cNvPr>
          <p:cNvSpPr txBox="1"/>
          <p:nvPr/>
        </p:nvSpPr>
        <p:spPr>
          <a:xfrm>
            <a:off x="199749" y="5792730"/>
            <a:ext cx="11595370" cy="830997"/>
          </a:xfrm>
          <a:prstGeom prst="rect">
            <a:avLst/>
          </a:prstGeom>
          <a:noFill/>
        </p:spPr>
        <p:txBody>
          <a:bodyPr wrap="square" rtlCol="0">
            <a:spAutoFit/>
          </a:bodyPr>
          <a:lstStyle/>
          <a:p>
            <a:pPr algn="ctr"/>
            <a:r>
              <a:rPr lang="en-US" sz="4800" b="1" dirty="0">
                <a:ln>
                  <a:solidFill>
                    <a:schemeClr val="bg1">
                      <a:lumMod val="75000"/>
                      <a:lumOff val="25000"/>
                      <a:alpha val="10000"/>
                    </a:schemeClr>
                  </a:solidFill>
                </a:ln>
                <a:effectLst>
                  <a:glow rad="139700">
                    <a:schemeClr val="bg1"/>
                  </a:glow>
                </a:effectLst>
                <a:latin typeface="Calibri" panose="020F0502020204030204" pitchFamily="34" charset="0"/>
                <a:cs typeface="Calibri" panose="020F0502020204030204" pitchFamily="34" charset="0"/>
              </a:rPr>
              <a:t>Primary Factor:  Nutrition! </a:t>
            </a:r>
          </a:p>
        </p:txBody>
      </p:sp>
      <p:sp>
        <p:nvSpPr>
          <p:cNvPr id="7" name="TextBox 6">
            <a:extLst>
              <a:ext uri="{FF2B5EF4-FFF2-40B4-BE49-F238E27FC236}">
                <a16:creationId xmlns:a16="http://schemas.microsoft.com/office/drawing/2014/main" id="{E5927611-60CF-BEB0-5449-06A152F5340B}"/>
              </a:ext>
            </a:extLst>
          </p:cNvPr>
          <p:cNvSpPr txBox="1"/>
          <p:nvPr/>
        </p:nvSpPr>
        <p:spPr>
          <a:xfrm>
            <a:off x="200773" y="-55834"/>
            <a:ext cx="11595370" cy="830997"/>
          </a:xfrm>
          <a:prstGeom prst="rect">
            <a:avLst/>
          </a:prstGeom>
          <a:noFill/>
        </p:spPr>
        <p:txBody>
          <a:bodyPr wrap="square" rtlCol="0">
            <a:spAutoFit/>
          </a:bodyPr>
          <a:lstStyle/>
          <a:p>
            <a:pPr algn="ctr"/>
            <a:r>
              <a:rPr lang="en-US" sz="4800" b="1" dirty="0">
                <a:effectLst>
                  <a:glow rad="139700">
                    <a:schemeClr val="bg1">
                      <a:alpha val="98000"/>
                    </a:schemeClr>
                  </a:glow>
                </a:effectLst>
                <a:latin typeface="Calibri" panose="020F0502020204030204" pitchFamily="34" charset="0"/>
                <a:ea typeface="Calibri" panose="020F0502020204030204" pitchFamily="34" charset="0"/>
                <a:cs typeface="Calibri" panose="020F0502020204030204" pitchFamily="34" charset="0"/>
              </a:rPr>
              <a:t>What does Devotion to the Word Look Like?</a:t>
            </a:r>
          </a:p>
        </p:txBody>
      </p:sp>
    </p:spTree>
    <p:extLst>
      <p:ext uri="{BB962C8B-B14F-4D97-AF65-F5344CB8AC3E}">
        <p14:creationId xmlns:p14="http://schemas.microsoft.com/office/powerpoint/2010/main" val="314349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6AA274DC-9562-49B4-861E-F1327AFEE1DE}"/>
              </a:ext>
            </a:extLst>
          </p:cNvPr>
          <p:cNvPicPr>
            <a:picLocks noChangeAspect="1" noChangeArrowheads="1"/>
          </p:cNvPicPr>
          <p:nvPr/>
        </p:nvPicPr>
        <p:blipFill>
          <a:blip r:embed="rId2">
            <a:alphaModFix amt="6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FF9A797-0290-4200-8237-30A95EAFB9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498" y="830598"/>
            <a:ext cx="3413760" cy="2560320"/>
          </a:xfrm>
          <a:prstGeom prst="rect">
            <a:avLst/>
          </a:prstGeom>
        </p:spPr>
      </p:pic>
      <p:pic>
        <p:nvPicPr>
          <p:cNvPr id="6" name="Picture 5">
            <a:extLst>
              <a:ext uri="{FF2B5EF4-FFF2-40B4-BE49-F238E27FC236}">
                <a16:creationId xmlns:a16="http://schemas.microsoft.com/office/drawing/2014/main" id="{FBBFDA70-3E30-40E8-8B1C-07CBE626A8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86222" y="830598"/>
            <a:ext cx="3839280" cy="2560320"/>
          </a:xfrm>
          <a:prstGeom prst="rect">
            <a:avLst/>
          </a:prstGeom>
        </p:spPr>
      </p:pic>
      <p:sp>
        <p:nvSpPr>
          <p:cNvPr id="3" name="TextBox 2">
            <a:extLst>
              <a:ext uri="{FF2B5EF4-FFF2-40B4-BE49-F238E27FC236}">
                <a16:creationId xmlns:a16="http://schemas.microsoft.com/office/drawing/2014/main" id="{E43565E6-036F-4455-8DC3-CEE9055F8ED4}"/>
              </a:ext>
            </a:extLst>
          </p:cNvPr>
          <p:cNvSpPr txBox="1"/>
          <p:nvPr/>
        </p:nvSpPr>
        <p:spPr>
          <a:xfrm>
            <a:off x="769643" y="3887061"/>
            <a:ext cx="10652714" cy="2308324"/>
          </a:xfrm>
          <a:prstGeom prst="rect">
            <a:avLst/>
          </a:prstGeom>
          <a:noFill/>
        </p:spPr>
        <p:txBody>
          <a:bodyPr wrap="square" rtlCol="0">
            <a:spAutoFit/>
          </a:bodyPr>
          <a:lstStyle/>
          <a:p>
            <a:pPr lvl="0"/>
            <a:r>
              <a:rPr lang="en-US" sz="4800" b="1" dirty="0">
                <a:ln>
                  <a:solidFill>
                    <a:schemeClr val="bg1">
                      <a:lumMod val="75000"/>
                      <a:lumOff val="25000"/>
                      <a:alpha val="10000"/>
                    </a:schemeClr>
                  </a:solidFill>
                </a:ln>
                <a:effectLst>
                  <a:glow rad="139700">
                    <a:schemeClr val="bg1"/>
                  </a:glow>
                </a:effectLst>
                <a:latin typeface="Calibri" panose="020F0502020204030204" pitchFamily="34" charset="0"/>
                <a:cs typeface="Calibri" panose="020F0502020204030204" pitchFamily="34" charset="0"/>
              </a:rPr>
              <a:t>“Like newborn infants, long for the pure spiritual milk, that by it you may grow up into salvation.”                    1 Peter 2:2</a:t>
            </a:r>
          </a:p>
        </p:txBody>
      </p:sp>
      <p:sp>
        <p:nvSpPr>
          <p:cNvPr id="8" name="TextBox 7">
            <a:extLst>
              <a:ext uri="{FF2B5EF4-FFF2-40B4-BE49-F238E27FC236}">
                <a16:creationId xmlns:a16="http://schemas.microsoft.com/office/drawing/2014/main" id="{5347021B-B8F8-AF49-B24A-434A6A7C12D4}"/>
              </a:ext>
            </a:extLst>
          </p:cNvPr>
          <p:cNvSpPr txBox="1"/>
          <p:nvPr/>
        </p:nvSpPr>
        <p:spPr>
          <a:xfrm>
            <a:off x="3980258" y="1122103"/>
            <a:ext cx="3839280" cy="1754326"/>
          </a:xfrm>
          <a:prstGeom prst="rect">
            <a:avLst/>
          </a:prstGeom>
          <a:noFill/>
        </p:spPr>
        <p:txBody>
          <a:bodyPr wrap="square" rtlCol="0">
            <a:spAutoFit/>
          </a:bodyPr>
          <a:lstStyle/>
          <a:p>
            <a:pPr algn="ctr"/>
            <a:r>
              <a:rPr lang="en-US" sz="5400" b="1" dirty="0">
                <a:effectLst>
                  <a:glow rad="139700">
                    <a:schemeClr val="bg1">
                      <a:alpha val="98000"/>
                    </a:schemeClr>
                  </a:glow>
                </a:effectLst>
                <a:latin typeface="Calibri" panose="020F0502020204030204" pitchFamily="34" charset="0"/>
                <a:ea typeface="Calibri" panose="020F0502020204030204" pitchFamily="34" charset="0"/>
                <a:cs typeface="Calibri" panose="020F0502020204030204" pitchFamily="34" charset="0"/>
              </a:rPr>
              <a:t>Spiritual Growth</a:t>
            </a:r>
          </a:p>
        </p:txBody>
      </p:sp>
      <p:sp>
        <p:nvSpPr>
          <p:cNvPr id="7" name="TextBox 6">
            <a:extLst>
              <a:ext uri="{FF2B5EF4-FFF2-40B4-BE49-F238E27FC236}">
                <a16:creationId xmlns:a16="http://schemas.microsoft.com/office/drawing/2014/main" id="{E5927611-60CF-BEB0-5449-06A152F5340B}"/>
              </a:ext>
            </a:extLst>
          </p:cNvPr>
          <p:cNvSpPr txBox="1"/>
          <p:nvPr/>
        </p:nvSpPr>
        <p:spPr>
          <a:xfrm>
            <a:off x="200773" y="-55834"/>
            <a:ext cx="11595370" cy="830997"/>
          </a:xfrm>
          <a:prstGeom prst="rect">
            <a:avLst/>
          </a:prstGeom>
          <a:noFill/>
        </p:spPr>
        <p:txBody>
          <a:bodyPr wrap="square" rtlCol="0">
            <a:spAutoFit/>
          </a:bodyPr>
          <a:lstStyle/>
          <a:p>
            <a:pPr algn="ctr"/>
            <a:r>
              <a:rPr lang="en-US" sz="4800" b="1" dirty="0">
                <a:effectLst>
                  <a:glow rad="139700">
                    <a:schemeClr val="bg1">
                      <a:alpha val="98000"/>
                    </a:schemeClr>
                  </a:glow>
                </a:effectLst>
                <a:latin typeface="Calibri" panose="020F0502020204030204" pitchFamily="34" charset="0"/>
                <a:ea typeface="Calibri" panose="020F0502020204030204" pitchFamily="34" charset="0"/>
                <a:cs typeface="Calibri" panose="020F0502020204030204" pitchFamily="34" charset="0"/>
              </a:rPr>
              <a:t>What does Devotion to the Word Look Like?</a:t>
            </a:r>
          </a:p>
        </p:txBody>
      </p:sp>
    </p:spTree>
    <p:extLst>
      <p:ext uri="{BB962C8B-B14F-4D97-AF65-F5344CB8AC3E}">
        <p14:creationId xmlns:p14="http://schemas.microsoft.com/office/powerpoint/2010/main" val="3187059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6AA274DC-9562-49B4-861E-F1327AFEE1DE}"/>
              </a:ext>
            </a:extLst>
          </p:cNvPr>
          <p:cNvPicPr>
            <a:picLocks noChangeAspect="1" noChangeArrowheads="1"/>
          </p:cNvPicPr>
          <p:nvPr/>
        </p:nvPicPr>
        <p:blipFill>
          <a:blip r:embed="rId2">
            <a:alphaModFix amt="6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FF9A797-0290-4200-8237-30A95EAFB9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498" y="830596"/>
            <a:ext cx="3413760" cy="2560320"/>
          </a:xfrm>
          <a:prstGeom prst="rect">
            <a:avLst/>
          </a:prstGeom>
        </p:spPr>
      </p:pic>
      <p:pic>
        <p:nvPicPr>
          <p:cNvPr id="6" name="Picture 5">
            <a:extLst>
              <a:ext uri="{FF2B5EF4-FFF2-40B4-BE49-F238E27FC236}">
                <a16:creationId xmlns:a16="http://schemas.microsoft.com/office/drawing/2014/main" id="{FBBFDA70-3E30-40E8-8B1C-07CBE626A8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86222" y="830596"/>
            <a:ext cx="3839280" cy="2560320"/>
          </a:xfrm>
          <a:prstGeom prst="rect">
            <a:avLst/>
          </a:prstGeom>
        </p:spPr>
      </p:pic>
      <p:sp>
        <p:nvSpPr>
          <p:cNvPr id="3" name="TextBox 2">
            <a:extLst>
              <a:ext uri="{FF2B5EF4-FFF2-40B4-BE49-F238E27FC236}">
                <a16:creationId xmlns:a16="http://schemas.microsoft.com/office/drawing/2014/main" id="{E43565E6-036F-4455-8DC3-CEE9055F8ED4}"/>
              </a:ext>
            </a:extLst>
          </p:cNvPr>
          <p:cNvSpPr txBox="1"/>
          <p:nvPr/>
        </p:nvSpPr>
        <p:spPr>
          <a:xfrm>
            <a:off x="298315" y="4090168"/>
            <a:ext cx="11595370" cy="1569660"/>
          </a:xfrm>
          <a:prstGeom prst="rect">
            <a:avLst/>
          </a:prstGeom>
          <a:noFill/>
        </p:spPr>
        <p:txBody>
          <a:bodyPr wrap="square" rtlCol="0">
            <a:spAutoFit/>
          </a:bodyPr>
          <a:lstStyle/>
          <a:p>
            <a:pPr lvl="0" algn="ctr"/>
            <a:r>
              <a:rPr lang="en-US" sz="4800" b="1" dirty="0">
                <a:ln>
                  <a:solidFill>
                    <a:schemeClr val="bg1">
                      <a:lumMod val="75000"/>
                      <a:lumOff val="25000"/>
                      <a:alpha val="10000"/>
                    </a:schemeClr>
                  </a:solidFill>
                </a:ln>
                <a:effectLst>
                  <a:glow rad="139700">
                    <a:schemeClr val="bg1"/>
                  </a:glow>
                </a:effectLst>
                <a:latin typeface="Calibri" panose="020F0502020204030204" pitchFamily="34" charset="0"/>
                <a:cs typeface="Calibri" panose="020F0502020204030204" pitchFamily="34" charset="0"/>
              </a:rPr>
              <a:t>What instincts has God given us as believers to ensure that we are nourished?</a:t>
            </a:r>
          </a:p>
        </p:txBody>
      </p:sp>
      <p:sp>
        <p:nvSpPr>
          <p:cNvPr id="8" name="TextBox 7">
            <a:extLst>
              <a:ext uri="{FF2B5EF4-FFF2-40B4-BE49-F238E27FC236}">
                <a16:creationId xmlns:a16="http://schemas.microsoft.com/office/drawing/2014/main" id="{5347021B-B8F8-AF49-B24A-434A6A7C12D4}"/>
              </a:ext>
            </a:extLst>
          </p:cNvPr>
          <p:cNvSpPr txBox="1"/>
          <p:nvPr/>
        </p:nvSpPr>
        <p:spPr>
          <a:xfrm>
            <a:off x="3980258" y="1122101"/>
            <a:ext cx="3839280" cy="1754326"/>
          </a:xfrm>
          <a:prstGeom prst="rect">
            <a:avLst/>
          </a:prstGeom>
          <a:noFill/>
        </p:spPr>
        <p:txBody>
          <a:bodyPr wrap="square" rtlCol="0">
            <a:spAutoFit/>
          </a:bodyPr>
          <a:lstStyle/>
          <a:p>
            <a:pPr algn="ctr"/>
            <a:r>
              <a:rPr lang="en-US" sz="5400" b="1" dirty="0">
                <a:effectLst>
                  <a:glow rad="139700">
                    <a:schemeClr val="bg1">
                      <a:alpha val="98000"/>
                    </a:schemeClr>
                  </a:glow>
                </a:effectLst>
                <a:latin typeface="Calibri" panose="020F0502020204030204" pitchFamily="34" charset="0"/>
                <a:ea typeface="Calibri" panose="020F0502020204030204" pitchFamily="34" charset="0"/>
                <a:cs typeface="Calibri" panose="020F0502020204030204" pitchFamily="34" charset="0"/>
              </a:rPr>
              <a:t>Spiritual Growth</a:t>
            </a:r>
          </a:p>
        </p:txBody>
      </p:sp>
      <p:sp>
        <p:nvSpPr>
          <p:cNvPr id="2" name="TextBox 1">
            <a:extLst>
              <a:ext uri="{FF2B5EF4-FFF2-40B4-BE49-F238E27FC236}">
                <a16:creationId xmlns:a16="http://schemas.microsoft.com/office/drawing/2014/main" id="{1188DA4B-A1F8-0A9C-2BC9-C2CCB7D28BEF}"/>
              </a:ext>
            </a:extLst>
          </p:cNvPr>
          <p:cNvSpPr txBox="1"/>
          <p:nvPr/>
        </p:nvSpPr>
        <p:spPr>
          <a:xfrm>
            <a:off x="199749" y="5792730"/>
            <a:ext cx="11595370" cy="830997"/>
          </a:xfrm>
          <a:prstGeom prst="rect">
            <a:avLst/>
          </a:prstGeom>
          <a:noFill/>
        </p:spPr>
        <p:txBody>
          <a:bodyPr wrap="square" rtlCol="0">
            <a:spAutoFit/>
          </a:bodyPr>
          <a:lstStyle/>
          <a:p>
            <a:pPr lvl="0" algn="ctr"/>
            <a:r>
              <a:rPr lang="en-US" sz="4800" b="1" dirty="0">
                <a:ln>
                  <a:solidFill>
                    <a:schemeClr val="bg1">
                      <a:lumMod val="75000"/>
                      <a:lumOff val="25000"/>
                      <a:alpha val="10000"/>
                    </a:schemeClr>
                  </a:solidFill>
                </a:ln>
                <a:solidFill>
                  <a:srgbClr val="FFFF00"/>
                </a:solidFill>
                <a:effectLst>
                  <a:glow rad="139700">
                    <a:schemeClr val="bg1"/>
                  </a:glow>
                </a:effectLst>
                <a:latin typeface="Calibri" panose="020F0502020204030204" pitchFamily="34" charset="0"/>
                <a:cs typeface="Calibri" panose="020F0502020204030204" pitchFamily="34" charset="0"/>
              </a:rPr>
              <a:t>Spiritual hunger and thirst!!!</a:t>
            </a:r>
          </a:p>
        </p:txBody>
      </p:sp>
      <p:sp>
        <p:nvSpPr>
          <p:cNvPr id="7" name="TextBox 6">
            <a:extLst>
              <a:ext uri="{FF2B5EF4-FFF2-40B4-BE49-F238E27FC236}">
                <a16:creationId xmlns:a16="http://schemas.microsoft.com/office/drawing/2014/main" id="{BA68E5F1-A394-F93D-667A-EA1251372483}"/>
              </a:ext>
            </a:extLst>
          </p:cNvPr>
          <p:cNvSpPr txBox="1"/>
          <p:nvPr/>
        </p:nvSpPr>
        <p:spPr>
          <a:xfrm>
            <a:off x="200773" y="-55834"/>
            <a:ext cx="11595370" cy="830997"/>
          </a:xfrm>
          <a:prstGeom prst="rect">
            <a:avLst/>
          </a:prstGeom>
          <a:noFill/>
        </p:spPr>
        <p:txBody>
          <a:bodyPr wrap="square" rtlCol="0">
            <a:spAutoFit/>
          </a:bodyPr>
          <a:lstStyle/>
          <a:p>
            <a:pPr algn="ctr"/>
            <a:r>
              <a:rPr lang="en-US" sz="4800" b="1" dirty="0">
                <a:effectLst>
                  <a:glow rad="139700">
                    <a:schemeClr val="bg1">
                      <a:alpha val="98000"/>
                    </a:schemeClr>
                  </a:glow>
                </a:effectLst>
                <a:latin typeface="Calibri" panose="020F0502020204030204" pitchFamily="34" charset="0"/>
                <a:ea typeface="Calibri" panose="020F0502020204030204" pitchFamily="34" charset="0"/>
                <a:cs typeface="Calibri" panose="020F0502020204030204" pitchFamily="34" charset="0"/>
              </a:rPr>
              <a:t>What does Devotion to the Word Look Like?</a:t>
            </a:r>
          </a:p>
        </p:txBody>
      </p:sp>
    </p:spTree>
    <p:extLst>
      <p:ext uri="{BB962C8B-B14F-4D97-AF65-F5344CB8AC3E}">
        <p14:creationId xmlns:p14="http://schemas.microsoft.com/office/powerpoint/2010/main" val="395527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89791EE-1D5D-E191-D013-450612D19F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43565E6-036F-4455-8DC3-CEE9055F8ED4}"/>
              </a:ext>
            </a:extLst>
          </p:cNvPr>
          <p:cNvSpPr txBox="1"/>
          <p:nvPr/>
        </p:nvSpPr>
        <p:spPr>
          <a:xfrm>
            <a:off x="119743" y="3935230"/>
            <a:ext cx="11595370" cy="1569660"/>
          </a:xfrm>
          <a:prstGeom prst="rect">
            <a:avLst/>
          </a:prstGeom>
          <a:noFill/>
        </p:spPr>
        <p:txBody>
          <a:bodyPr wrap="square" rtlCol="0">
            <a:spAutoFit/>
          </a:bodyPr>
          <a:lstStyle/>
          <a:p>
            <a:pPr lvl="0" algn="ctr"/>
            <a:r>
              <a:rPr lang="en-US" sz="4800" b="1" dirty="0">
                <a:ln>
                  <a:solidFill>
                    <a:schemeClr val="bg1">
                      <a:lumMod val="75000"/>
                      <a:lumOff val="25000"/>
                      <a:alpha val="10000"/>
                    </a:schemeClr>
                  </a:solidFill>
                </a:ln>
                <a:effectLst>
                  <a:glow rad="139700">
                    <a:schemeClr val="bg1"/>
                  </a:glow>
                </a:effectLst>
                <a:latin typeface="Calibri" panose="020F0502020204030204" pitchFamily="34" charset="0"/>
                <a:cs typeface="Calibri" panose="020F0502020204030204" pitchFamily="34" charset="0"/>
              </a:rPr>
              <a:t>“O how I love your law!  It is my meditation all the day.”  Psalm 119:97</a:t>
            </a:r>
          </a:p>
        </p:txBody>
      </p:sp>
      <p:sp>
        <p:nvSpPr>
          <p:cNvPr id="10" name="TextBox 9">
            <a:extLst>
              <a:ext uri="{FF2B5EF4-FFF2-40B4-BE49-F238E27FC236}">
                <a16:creationId xmlns:a16="http://schemas.microsoft.com/office/drawing/2014/main" id="{9EF4CF43-0522-277F-2A8A-8C78ACC79C44}"/>
              </a:ext>
            </a:extLst>
          </p:cNvPr>
          <p:cNvSpPr txBox="1"/>
          <p:nvPr/>
        </p:nvSpPr>
        <p:spPr>
          <a:xfrm>
            <a:off x="575415" y="0"/>
            <a:ext cx="10846085" cy="923330"/>
          </a:xfrm>
          <a:prstGeom prst="rect">
            <a:avLst/>
          </a:prstGeom>
          <a:noFill/>
        </p:spPr>
        <p:txBody>
          <a:bodyPr wrap="square" rtlCol="0">
            <a:spAutoFit/>
          </a:bodyPr>
          <a:lstStyle/>
          <a:p>
            <a:pPr algn="ctr"/>
            <a:r>
              <a:rPr lang="en-US" sz="5400" b="1" dirty="0">
                <a:effectLst>
                  <a:glow rad="139700">
                    <a:schemeClr val="bg1">
                      <a:alpha val="98000"/>
                    </a:schemeClr>
                  </a:glow>
                </a:effectLst>
                <a:latin typeface="Calibri" panose="020F0502020204030204" pitchFamily="34" charset="0"/>
                <a:ea typeface="Calibri" panose="020F0502020204030204" pitchFamily="34" charset="0"/>
                <a:cs typeface="Calibri" panose="020F0502020204030204" pitchFamily="34" charset="0"/>
              </a:rPr>
              <a:t>Are you hungry for God’s Word?</a:t>
            </a:r>
          </a:p>
        </p:txBody>
      </p:sp>
    </p:spTree>
    <p:extLst>
      <p:ext uri="{BB962C8B-B14F-4D97-AF65-F5344CB8AC3E}">
        <p14:creationId xmlns:p14="http://schemas.microsoft.com/office/powerpoint/2010/main" val="306379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89791EE-1D5D-E191-D013-450612D19F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EF4CF43-0522-277F-2A8A-8C78ACC79C44}"/>
              </a:ext>
            </a:extLst>
          </p:cNvPr>
          <p:cNvSpPr txBox="1"/>
          <p:nvPr/>
        </p:nvSpPr>
        <p:spPr>
          <a:xfrm>
            <a:off x="575415" y="0"/>
            <a:ext cx="10846085" cy="923330"/>
          </a:xfrm>
          <a:prstGeom prst="rect">
            <a:avLst/>
          </a:prstGeom>
          <a:noFill/>
        </p:spPr>
        <p:txBody>
          <a:bodyPr wrap="square" rtlCol="0">
            <a:spAutoFit/>
          </a:bodyPr>
          <a:lstStyle/>
          <a:p>
            <a:pPr algn="ctr"/>
            <a:r>
              <a:rPr lang="en-US" sz="5400" b="1" dirty="0">
                <a:effectLst>
                  <a:glow rad="139700">
                    <a:schemeClr val="bg1">
                      <a:alpha val="98000"/>
                    </a:schemeClr>
                  </a:glow>
                </a:effectLst>
                <a:latin typeface="Calibri" panose="020F0502020204030204" pitchFamily="34" charset="0"/>
                <a:ea typeface="Calibri" panose="020F0502020204030204" pitchFamily="34" charset="0"/>
                <a:cs typeface="Calibri" panose="020F0502020204030204" pitchFamily="34" charset="0"/>
              </a:rPr>
              <a:t>Are you hungry for God’s Word?</a:t>
            </a:r>
          </a:p>
        </p:txBody>
      </p:sp>
      <p:sp>
        <p:nvSpPr>
          <p:cNvPr id="2" name="TextBox 1">
            <a:extLst>
              <a:ext uri="{FF2B5EF4-FFF2-40B4-BE49-F238E27FC236}">
                <a16:creationId xmlns:a16="http://schemas.microsoft.com/office/drawing/2014/main" id="{52A3CB47-78CC-30AE-E0BA-CD1B81173B47}"/>
              </a:ext>
            </a:extLst>
          </p:cNvPr>
          <p:cNvSpPr txBox="1"/>
          <p:nvPr/>
        </p:nvSpPr>
        <p:spPr>
          <a:xfrm>
            <a:off x="298315" y="2982774"/>
            <a:ext cx="11595370" cy="3785652"/>
          </a:xfrm>
          <a:prstGeom prst="rect">
            <a:avLst/>
          </a:prstGeom>
          <a:noFill/>
        </p:spPr>
        <p:txBody>
          <a:bodyPr wrap="square" rtlCol="0">
            <a:spAutoFit/>
          </a:bodyPr>
          <a:lstStyle/>
          <a:p>
            <a:pPr lvl="0"/>
            <a:r>
              <a:rPr lang="en-US" sz="4800" b="1" dirty="0">
                <a:ln>
                  <a:solidFill>
                    <a:schemeClr val="bg1">
                      <a:lumMod val="75000"/>
                      <a:lumOff val="25000"/>
                      <a:alpha val="10000"/>
                    </a:schemeClr>
                  </a:solidFill>
                </a:ln>
                <a:effectLst>
                  <a:glow rad="139700">
                    <a:schemeClr val="bg1"/>
                  </a:glow>
                </a:effectLst>
                <a:latin typeface="Calibri" panose="020F0502020204030204" pitchFamily="34" charset="0"/>
                <a:cs typeface="Calibri" panose="020F0502020204030204" pitchFamily="34" charset="0"/>
              </a:rPr>
              <a:t>“Your words were found, and I ate them, and your words became to me a joy and the delight of my heart, for I am called by your name, O Lord, God of hosts.”</a:t>
            </a:r>
          </a:p>
          <a:p>
            <a:pPr lvl="0"/>
            <a:r>
              <a:rPr lang="en-US" sz="4800" b="1" dirty="0">
                <a:ln>
                  <a:solidFill>
                    <a:schemeClr val="bg1">
                      <a:lumMod val="75000"/>
                      <a:lumOff val="25000"/>
                      <a:alpha val="10000"/>
                    </a:schemeClr>
                  </a:solidFill>
                </a:ln>
                <a:effectLst>
                  <a:glow rad="139700">
                    <a:schemeClr val="bg1"/>
                  </a:glow>
                </a:effectLst>
                <a:latin typeface="Calibri" panose="020F0502020204030204" pitchFamily="34" charset="0"/>
                <a:cs typeface="Calibri" panose="020F0502020204030204" pitchFamily="34" charset="0"/>
              </a:rPr>
              <a:t>                                       Jeremiah 15:16</a:t>
            </a:r>
          </a:p>
        </p:txBody>
      </p:sp>
    </p:spTree>
    <p:extLst>
      <p:ext uri="{BB962C8B-B14F-4D97-AF65-F5344CB8AC3E}">
        <p14:creationId xmlns:p14="http://schemas.microsoft.com/office/powerpoint/2010/main" val="2660982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y spend time alone with God?">
            <a:extLst>
              <a:ext uri="{FF2B5EF4-FFF2-40B4-BE49-F238E27FC236}">
                <a16:creationId xmlns:a16="http://schemas.microsoft.com/office/drawing/2014/main" id="{9347F196-1DE2-ECB3-D288-CBBD30ECF97B}"/>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2A3CB47-78CC-30AE-E0BA-CD1B81173B47}"/>
              </a:ext>
            </a:extLst>
          </p:cNvPr>
          <p:cNvSpPr txBox="1"/>
          <p:nvPr/>
        </p:nvSpPr>
        <p:spPr>
          <a:xfrm>
            <a:off x="412614" y="1123533"/>
            <a:ext cx="11595370" cy="5632311"/>
          </a:xfrm>
          <a:prstGeom prst="rect">
            <a:avLst/>
          </a:prstGeom>
          <a:noFill/>
        </p:spPr>
        <p:txBody>
          <a:bodyPr wrap="square" rtlCol="0">
            <a:spAutoFit/>
          </a:bodyPr>
          <a:lstStyle/>
          <a:p>
            <a:pPr lvl="0"/>
            <a:r>
              <a:rPr lang="en-US" sz="4000" b="1" dirty="0">
                <a:ln>
                  <a:solidFill>
                    <a:schemeClr val="bg1">
                      <a:lumMod val="75000"/>
                      <a:lumOff val="25000"/>
                      <a:alpha val="10000"/>
                    </a:schemeClr>
                  </a:solidFill>
                </a:ln>
                <a:effectLst>
                  <a:glow rad="139700">
                    <a:schemeClr val="bg1"/>
                  </a:glow>
                </a:effectLst>
                <a:latin typeface="Calibri" panose="020F0502020204030204" pitchFamily="34" charset="0"/>
                <a:cs typeface="Calibri" panose="020F0502020204030204" pitchFamily="34" charset="0"/>
              </a:rPr>
              <a:t>“We have spent far too much time preaching and commanding Christians to study their Bibles. </a:t>
            </a:r>
            <a:r>
              <a:rPr lang="en-US" sz="4000" b="1" dirty="0">
                <a:ln>
                  <a:solidFill>
                    <a:schemeClr val="bg1">
                      <a:lumMod val="75000"/>
                      <a:lumOff val="25000"/>
                      <a:alpha val="10000"/>
                    </a:schemeClr>
                  </a:solidFill>
                </a:ln>
                <a:solidFill>
                  <a:srgbClr val="FFFF00"/>
                </a:solidFill>
                <a:effectLst>
                  <a:glow rad="139700">
                    <a:schemeClr val="bg1"/>
                  </a:glow>
                </a:effectLst>
                <a:latin typeface="Calibri" panose="020F0502020204030204" pitchFamily="34" charset="0"/>
                <a:cs typeface="Calibri" panose="020F0502020204030204" pitchFamily="34" charset="0"/>
              </a:rPr>
              <a:t>This should be a natural outcome of loving God</a:t>
            </a:r>
            <a:r>
              <a:rPr lang="en-US" sz="4000" b="1" dirty="0">
                <a:ln>
                  <a:solidFill>
                    <a:schemeClr val="bg1">
                      <a:lumMod val="75000"/>
                      <a:lumOff val="25000"/>
                      <a:alpha val="10000"/>
                    </a:schemeClr>
                  </a:solidFill>
                </a:ln>
                <a:effectLst>
                  <a:glow rad="139700">
                    <a:schemeClr val="bg1"/>
                  </a:glow>
                </a:effectLst>
                <a:latin typeface="Calibri" panose="020F0502020204030204" pitchFamily="34" charset="0"/>
                <a:cs typeface="Calibri" panose="020F0502020204030204" pitchFamily="34" charset="0"/>
              </a:rPr>
              <a:t> for what God has done and what God has planned. </a:t>
            </a:r>
            <a:r>
              <a:rPr lang="en-US" sz="4000" b="1" dirty="0">
                <a:ln>
                  <a:solidFill>
                    <a:schemeClr val="bg1">
                      <a:lumMod val="75000"/>
                      <a:lumOff val="25000"/>
                      <a:alpha val="10000"/>
                    </a:schemeClr>
                  </a:solidFill>
                </a:ln>
                <a:solidFill>
                  <a:srgbClr val="FFFF00"/>
                </a:solidFill>
                <a:effectLst>
                  <a:glow rad="139700">
                    <a:schemeClr val="bg1"/>
                  </a:glow>
                </a:effectLst>
                <a:latin typeface="Calibri" panose="020F0502020204030204" pitchFamily="34" charset="0"/>
                <a:cs typeface="Calibri" panose="020F0502020204030204" pitchFamily="34" charset="0"/>
              </a:rPr>
              <a:t>Put another way, if we have to talk a married couple into spending more time together to grow their relationship, there is a deeper problem than just spending time together!”</a:t>
            </a:r>
          </a:p>
          <a:p>
            <a:pPr lvl="0"/>
            <a:r>
              <a:rPr lang="en-US" sz="4000" b="1" dirty="0">
                <a:ln>
                  <a:solidFill>
                    <a:schemeClr val="bg1">
                      <a:lumMod val="75000"/>
                      <a:lumOff val="25000"/>
                      <a:alpha val="10000"/>
                    </a:schemeClr>
                  </a:solidFill>
                </a:ln>
                <a:effectLst>
                  <a:glow rad="139700">
                    <a:schemeClr val="bg1"/>
                  </a:glow>
                </a:effectLst>
                <a:latin typeface="Calibri" panose="020F0502020204030204" pitchFamily="34" charset="0"/>
                <a:cs typeface="Calibri" panose="020F0502020204030204" pitchFamily="34" charset="0"/>
              </a:rPr>
              <a:t>                                                   Berry </a:t>
            </a:r>
            <a:r>
              <a:rPr lang="en-US" sz="4000" b="1" dirty="0" err="1">
                <a:ln>
                  <a:solidFill>
                    <a:schemeClr val="bg1">
                      <a:lumMod val="75000"/>
                      <a:lumOff val="25000"/>
                      <a:alpha val="10000"/>
                    </a:schemeClr>
                  </a:solidFill>
                </a:ln>
                <a:effectLst>
                  <a:glow rad="139700">
                    <a:schemeClr val="bg1"/>
                  </a:glow>
                </a:effectLst>
                <a:latin typeface="Calibri" panose="020F0502020204030204" pitchFamily="34" charset="0"/>
                <a:cs typeface="Calibri" panose="020F0502020204030204" pitchFamily="34" charset="0"/>
              </a:rPr>
              <a:t>Kercheville</a:t>
            </a:r>
            <a:endParaRPr lang="en-US" sz="4000" b="1" dirty="0">
              <a:ln>
                <a:solidFill>
                  <a:schemeClr val="bg1">
                    <a:lumMod val="75000"/>
                    <a:lumOff val="25000"/>
                    <a:alpha val="10000"/>
                  </a:schemeClr>
                </a:solidFill>
              </a:ln>
              <a:effectLst>
                <a:glow rad="139700">
                  <a:schemeClr val="bg1"/>
                </a:glow>
              </a:effectLst>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D93279CC-6E7C-3C7F-E602-6BE23EEFCC87}"/>
              </a:ext>
            </a:extLst>
          </p:cNvPr>
          <p:cNvSpPr txBox="1"/>
          <p:nvPr/>
        </p:nvSpPr>
        <p:spPr>
          <a:xfrm>
            <a:off x="575415" y="0"/>
            <a:ext cx="11203971" cy="923330"/>
          </a:xfrm>
          <a:prstGeom prst="rect">
            <a:avLst/>
          </a:prstGeom>
          <a:noFill/>
        </p:spPr>
        <p:txBody>
          <a:bodyPr wrap="square" rtlCol="0">
            <a:spAutoFit/>
          </a:bodyPr>
          <a:lstStyle/>
          <a:p>
            <a:pPr algn="ctr"/>
            <a:r>
              <a:rPr lang="en-US" sz="5400" b="1" dirty="0">
                <a:effectLst>
                  <a:glow rad="139700">
                    <a:schemeClr val="bg1">
                      <a:alpha val="98000"/>
                    </a:schemeClr>
                  </a:glow>
                </a:effectLst>
                <a:latin typeface="Calibri" panose="020F0502020204030204" pitchFamily="34" charset="0"/>
                <a:ea typeface="Calibri" panose="020F0502020204030204" pitchFamily="34" charset="0"/>
                <a:cs typeface="Calibri" panose="020F0502020204030204" pitchFamily="34" charset="0"/>
              </a:rPr>
              <a:t>Do you want to spend time with God?</a:t>
            </a:r>
          </a:p>
        </p:txBody>
      </p:sp>
    </p:spTree>
    <p:extLst>
      <p:ext uri="{BB962C8B-B14F-4D97-AF65-F5344CB8AC3E}">
        <p14:creationId xmlns:p14="http://schemas.microsoft.com/office/powerpoint/2010/main" val="301138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BF99107D-4305-A655-3745-7D1D82D23755}"/>
              </a:ext>
            </a:extLst>
          </p:cNvPr>
          <p:cNvPicPr>
            <a:picLocks noChangeAspect="1" noChangeArrowheads="1"/>
          </p:cNvPicPr>
          <p:nvPr/>
        </p:nvPicPr>
        <p:blipFill>
          <a:blip r:embed="rId2">
            <a:alphaModFix amt="6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815925" y="315686"/>
            <a:ext cx="10367777" cy="864658"/>
          </a:xfrm>
        </p:spPr>
        <p:txBody>
          <a:bodyPr>
            <a:noAutofit/>
          </a:bodyPr>
          <a:lstStyle/>
          <a:p>
            <a:r>
              <a:rPr lang="en-US" sz="4800" b="1" dirty="0">
                <a:solidFill>
                  <a:schemeClr val="tx1"/>
                </a:solidFill>
                <a:effectLst>
                  <a:glow rad="139700">
                    <a:schemeClr val="bg1"/>
                  </a:glow>
                </a:effectLst>
                <a:latin typeface="Calibri" panose="020F0502020204030204" pitchFamily="34" charset="0"/>
                <a:ea typeface="+mn-ea"/>
                <a:cs typeface="Calibri" panose="020F0502020204030204" pitchFamily="34" charset="0"/>
              </a:rPr>
              <a:t>How does a baby become an adult?</a:t>
            </a:r>
          </a:p>
        </p:txBody>
      </p:sp>
      <p:pic>
        <p:nvPicPr>
          <p:cNvPr id="4" name="Picture 3">
            <a:extLst>
              <a:ext uri="{FF2B5EF4-FFF2-40B4-BE49-F238E27FC236}">
                <a16:creationId xmlns:a16="http://schemas.microsoft.com/office/drawing/2014/main" id="{9FF9A797-0290-4200-8237-30A95EAFB9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85" y="2150844"/>
            <a:ext cx="5623065" cy="4217299"/>
          </a:xfrm>
          <a:prstGeom prst="rect">
            <a:avLst/>
          </a:prstGeom>
        </p:spPr>
      </p:pic>
      <p:pic>
        <p:nvPicPr>
          <p:cNvPr id="6" name="Picture 5">
            <a:extLst>
              <a:ext uri="{FF2B5EF4-FFF2-40B4-BE49-F238E27FC236}">
                <a16:creationId xmlns:a16="http://schemas.microsoft.com/office/drawing/2014/main" id="{FBBFDA70-3E30-40E8-8B1C-07CBE626A8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9240" y="2150844"/>
            <a:ext cx="6323972" cy="4217299"/>
          </a:xfrm>
          <a:prstGeom prst="rect">
            <a:avLst/>
          </a:prstGeom>
        </p:spPr>
      </p:pic>
    </p:spTree>
    <p:extLst>
      <p:ext uri="{BB962C8B-B14F-4D97-AF65-F5344CB8AC3E}">
        <p14:creationId xmlns:p14="http://schemas.microsoft.com/office/powerpoint/2010/main" val="125732904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05F76FA-2C87-1A6D-828A-B7FC072F7E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93279CC-6E7C-3C7F-E602-6BE23EEFCC87}"/>
              </a:ext>
            </a:extLst>
          </p:cNvPr>
          <p:cNvSpPr txBox="1"/>
          <p:nvPr/>
        </p:nvSpPr>
        <p:spPr>
          <a:xfrm>
            <a:off x="575415" y="0"/>
            <a:ext cx="11203971" cy="923330"/>
          </a:xfrm>
          <a:prstGeom prst="rect">
            <a:avLst/>
          </a:prstGeom>
          <a:noFill/>
        </p:spPr>
        <p:txBody>
          <a:bodyPr wrap="square" rtlCol="0">
            <a:spAutoFit/>
          </a:bodyPr>
          <a:lstStyle/>
          <a:p>
            <a:pPr algn="ctr"/>
            <a:r>
              <a:rPr lang="en-US" sz="5400" b="1" dirty="0">
                <a:effectLst>
                  <a:glow rad="139700">
                    <a:schemeClr val="bg1">
                      <a:alpha val="98000"/>
                    </a:schemeClr>
                  </a:glow>
                </a:effectLst>
                <a:latin typeface="Calibri" panose="020F0502020204030204" pitchFamily="34" charset="0"/>
                <a:ea typeface="Calibri" panose="020F0502020204030204" pitchFamily="34" charset="0"/>
                <a:cs typeface="Calibri" panose="020F0502020204030204" pitchFamily="34" charset="0"/>
              </a:rPr>
              <a:t>It’s All About Relationship!</a:t>
            </a:r>
          </a:p>
        </p:txBody>
      </p:sp>
      <p:sp>
        <p:nvSpPr>
          <p:cNvPr id="4" name="TextBox 3">
            <a:extLst>
              <a:ext uri="{FF2B5EF4-FFF2-40B4-BE49-F238E27FC236}">
                <a16:creationId xmlns:a16="http://schemas.microsoft.com/office/drawing/2014/main" id="{F7FE4DC7-7891-CEA7-F84A-A771CD74B787}"/>
              </a:ext>
            </a:extLst>
          </p:cNvPr>
          <p:cNvSpPr txBox="1"/>
          <p:nvPr/>
        </p:nvSpPr>
        <p:spPr>
          <a:xfrm>
            <a:off x="134111" y="4834128"/>
            <a:ext cx="11923775" cy="1631216"/>
          </a:xfrm>
          <a:prstGeom prst="rect">
            <a:avLst/>
          </a:prstGeom>
          <a:noFill/>
        </p:spPr>
        <p:txBody>
          <a:bodyPr wrap="square" rtlCol="0">
            <a:spAutoFit/>
          </a:bodyPr>
          <a:lstStyle/>
          <a:p>
            <a:pPr algn="ctr"/>
            <a:r>
              <a:rPr lang="en-US" sz="5000" b="1" dirty="0">
                <a:effectLst>
                  <a:glow rad="139700">
                    <a:schemeClr val="bg1">
                      <a:alpha val="98000"/>
                    </a:schemeClr>
                  </a:glow>
                </a:effectLst>
                <a:latin typeface="Calibri" panose="020F0502020204030204" pitchFamily="34" charset="0"/>
                <a:ea typeface="Calibri" panose="020F0502020204030204" pitchFamily="34" charset="0"/>
                <a:cs typeface="Calibri" panose="020F0502020204030204" pitchFamily="34" charset="0"/>
              </a:rPr>
              <a:t>What is the most common biblical picture of God’s relationship with his people?</a:t>
            </a:r>
          </a:p>
        </p:txBody>
      </p:sp>
    </p:spTree>
    <p:extLst>
      <p:ext uri="{BB962C8B-B14F-4D97-AF65-F5344CB8AC3E}">
        <p14:creationId xmlns:p14="http://schemas.microsoft.com/office/powerpoint/2010/main" val="2887558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B83CD47-F19A-3140-7188-A99864B9AF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0627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2A3CB47-78CC-30AE-E0BA-CD1B81173B47}"/>
              </a:ext>
            </a:extLst>
          </p:cNvPr>
          <p:cNvSpPr txBox="1"/>
          <p:nvPr/>
        </p:nvSpPr>
        <p:spPr>
          <a:xfrm>
            <a:off x="298314" y="2490281"/>
            <a:ext cx="11595370" cy="3477875"/>
          </a:xfrm>
          <a:prstGeom prst="rect">
            <a:avLst/>
          </a:prstGeom>
          <a:noFill/>
        </p:spPr>
        <p:txBody>
          <a:bodyPr wrap="square" rtlCol="0">
            <a:spAutoFit/>
          </a:bodyPr>
          <a:lstStyle/>
          <a:p>
            <a:pPr lvl="0"/>
            <a:r>
              <a:rPr lang="en-US" sz="4400" b="1" dirty="0">
                <a:ln>
                  <a:solidFill>
                    <a:schemeClr val="bg1">
                      <a:lumMod val="75000"/>
                      <a:lumOff val="25000"/>
                      <a:alpha val="10000"/>
                    </a:schemeClr>
                  </a:solidFill>
                </a:ln>
                <a:effectLst>
                  <a:glow rad="139700">
                    <a:schemeClr val="bg1"/>
                  </a:glow>
                </a:effectLst>
                <a:latin typeface="Calibri" panose="020F0502020204030204" pitchFamily="34" charset="0"/>
                <a:cs typeface="Calibri" panose="020F0502020204030204" pitchFamily="34" charset="0"/>
              </a:rPr>
              <a:t>Think about your time in God’s Word relative to</a:t>
            </a:r>
          </a:p>
          <a:p>
            <a:pPr marL="571500" lvl="0" indent="-571500">
              <a:buFont typeface="Arial" panose="020B0604020202020204" pitchFamily="34" charset="0"/>
              <a:buChar char="•"/>
            </a:pPr>
            <a:r>
              <a:rPr lang="en-US" sz="4400" b="1" dirty="0">
                <a:ln>
                  <a:solidFill>
                    <a:schemeClr val="bg1">
                      <a:lumMod val="75000"/>
                      <a:lumOff val="25000"/>
                      <a:alpha val="10000"/>
                    </a:schemeClr>
                  </a:solidFill>
                </a:ln>
                <a:effectLst>
                  <a:glow rad="139700">
                    <a:schemeClr val="bg1"/>
                  </a:glow>
                </a:effectLst>
                <a:latin typeface="Calibri" panose="020F0502020204030204" pitchFamily="34" charset="0"/>
                <a:cs typeface="Calibri" panose="020F0502020204030204" pitchFamily="34" charset="0"/>
              </a:rPr>
              <a:t>Time on social media</a:t>
            </a:r>
          </a:p>
          <a:p>
            <a:pPr marL="571500" lvl="0" indent="-571500">
              <a:buFont typeface="Arial" panose="020B0604020202020204" pitchFamily="34" charset="0"/>
              <a:buChar char="•"/>
            </a:pPr>
            <a:r>
              <a:rPr lang="en-US" sz="4400" b="1" dirty="0">
                <a:ln>
                  <a:solidFill>
                    <a:schemeClr val="bg1">
                      <a:lumMod val="75000"/>
                      <a:lumOff val="25000"/>
                      <a:alpha val="10000"/>
                    </a:schemeClr>
                  </a:solidFill>
                </a:ln>
                <a:effectLst>
                  <a:glow rad="139700">
                    <a:schemeClr val="bg1"/>
                  </a:glow>
                </a:effectLst>
                <a:latin typeface="Calibri" panose="020F0502020204030204" pitchFamily="34" charset="0"/>
                <a:cs typeface="Calibri" panose="020F0502020204030204" pitchFamily="34" charset="0"/>
              </a:rPr>
              <a:t>Time on phone / internet</a:t>
            </a:r>
          </a:p>
          <a:p>
            <a:pPr marL="571500" lvl="0" indent="-571500">
              <a:buFont typeface="Arial" panose="020B0604020202020204" pitchFamily="34" charset="0"/>
              <a:buChar char="•"/>
            </a:pPr>
            <a:r>
              <a:rPr lang="en-US" sz="4400" b="1" dirty="0">
                <a:ln>
                  <a:solidFill>
                    <a:schemeClr val="bg1">
                      <a:lumMod val="75000"/>
                      <a:lumOff val="25000"/>
                      <a:alpha val="10000"/>
                    </a:schemeClr>
                  </a:solidFill>
                </a:ln>
                <a:effectLst>
                  <a:glow rad="139700">
                    <a:schemeClr val="bg1"/>
                  </a:glow>
                </a:effectLst>
                <a:latin typeface="Calibri" panose="020F0502020204030204" pitchFamily="34" charset="0"/>
                <a:cs typeface="Calibri" panose="020F0502020204030204" pitchFamily="34" charset="0"/>
              </a:rPr>
              <a:t>Time watching shows / movies</a:t>
            </a:r>
          </a:p>
          <a:p>
            <a:pPr marL="571500" lvl="0" indent="-571500">
              <a:buFont typeface="Arial" panose="020B0604020202020204" pitchFamily="34" charset="0"/>
              <a:buChar char="•"/>
            </a:pPr>
            <a:r>
              <a:rPr lang="en-US" sz="4400" b="1" dirty="0">
                <a:ln>
                  <a:solidFill>
                    <a:schemeClr val="bg1">
                      <a:lumMod val="75000"/>
                      <a:lumOff val="25000"/>
                      <a:alpha val="10000"/>
                    </a:schemeClr>
                  </a:solidFill>
                </a:ln>
                <a:effectLst>
                  <a:glow rad="139700">
                    <a:schemeClr val="bg1"/>
                  </a:glow>
                </a:effectLst>
                <a:latin typeface="Calibri" panose="020F0502020204030204" pitchFamily="34" charset="0"/>
                <a:cs typeface="Calibri" panose="020F0502020204030204" pitchFamily="34" charset="0"/>
              </a:rPr>
              <a:t>Time on hobbies / relaxation activities</a:t>
            </a:r>
          </a:p>
        </p:txBody>
      </p:sp>
      <p:sp>
        <p:nvSpPr>
          <p:cNvPr id="3" name="TextBox 2">
            <a:extLst>
              <a:ext uri="{FF2B5EF4-FFF2-40B4-BE49-F238E27FC236}">
                <a16:creationId xmlns:a16="http://schemas.microsoft.com/office/drawing/2014/main" id="{D93279CC-6E7C-3C7F-E602-6BE23EEFCC87}"/>
              </a:ext>
            </a:extLst>
          </p:cNvPr>
          <p:cNvSpPr txBox="1"/>
          <p:nvPr/>
        </p:nvSpPr>
        <p:spPr>
          <a:xfrm>
            <a:off x="575415" y="0"/>
            <a:ext cx="11203971" cy="923330"/>
          </a:xfrm>
          <a:prstGeom prst="rect">
            <a:avLst/>
          </a:prstGeom>
          <a:noFill/>
        </p:spPr>
        <p:txBody>
          <a:bodyPr wrap="square" rtlCol="0">
            <a:spAutoFit/>
          </a:bodyPr>
          <a:lstStyle/>
          <a:p>
            <a:pPr algn="ctr"/>
            <a:r>
              <a:rPr lang="en-US" sz="5400" b="1" dirty="0">
                <a:effectLst>
                  <a:glow rad="139700">
                    <a:schemeClr val="bg1">
                      <a:alpha val="98000"/>
                    </a:schemeClr>
                  </a:glow>
                </a:effectLst>
                <a:latin typeface="Calibri" panose="020F0502020204030204" pitchFamily="34" charset="0"/>
                <a:ea typeface="Calibri" panose="020F0502020204030204" pitchFamily="34" charset="0"/>
                <a:cs typeface="Calibri" panose="020F0502020204030204" pitchFamily="34" charset="0"/>
              </a:rPr>
              <a:t>Do you want to spend time with God?</a:t>
            </a:r>
          </a:p>
        </p:txBody>
      </p:sp>
    </p:spTree>
    <p:extLst>
      <p:ext uri="{BB962C8B-B14F-4D97-AF65-F5344CB8AC3E}">
        <p14:creationId xmlns:p14="http://schemas.microsoft.com/office/powerpoint/2010/main" val="309260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89791EE-1D5D-E191-D013-450612D19F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43565E6-036F-4455-8DC3-CEE9055F8ED4}"/>
              </a:ext>
            </a:extLst>
          </p:cNvPr>
          <p:cNvSpPr txBox="1"/>
          <p:nvPr/>
        </p:nvSpPr>
        <p:spPr>
          <a:xfrm>
            <a:off x="298315" y="3429000"/>
            <a:ext cx="11595370" cy="3046988"/>
          </a:xfrm>
          <a:prstGeom prst="rect">
            <a:avLst/>
          </a:prstGeom>
          <a:noFill/>
        </p:spPr>
        <p:txBody>
          <a:bodyPr wrap="square" rtlCol="0">
            <a:spAutoFit/>
          </a:bodyPr>
          <a:lstStyle/>
          <a:p>
            <a:pPr marL="685800" lvl="0" indent="-685800">
              <a:buFont typeface="Arial" panose="020B0604020202020204" pitchFamily="34" charset="0"/>
              <a:buChar char="•"/>
            </a:pPr>
            <a:r>
              <a:rPr lang="en-US" sz="4800" b="1" dirty="0">
                <a:ln>
                  <a:solidFill>
                    <a:schemeClr val="bg1">
                      <a:lumMod val="75000"/>
                      <a:lumOff val="25000"/>
                      <a:alpha val="10000"/>
                    </a:schemeClr>
                  </a:solidFill>
                </a:ln>
                <a:effectLst>
                  <a:glow rad="139700">
                    <a:schemeClr val="bg1"/>
                  </a:glow>
                </a:effectLst>
                <a:latin typeface="Calibri" panose="020F0502020204030204" pitchFamily="34" charset="0"/>
                <a:cs typeface="Calibri" panose="020F0502020204030204" pitchFamily="34" charset="0"/>
              </a:rPr>
              <a:t>Do you have spiritual life?</a:t>
            </a:r>
          </a:p>
          <a:p>
            <a:pPr marL="685800" lvl="0" indent="-685800">
              <a:buFont typeface="Arial" panose="020B0604020202020204" pitchFamily="34" charset="0"/>
              <a:buChar char="•"/>
            </a:pPr>
            <a:r>
              <a:rPr lang="en-US" sz="4800" b="1" dirty="0">
                <a:ln>
                  <a:solidFill>
                    <a:schemeClr val="bg1">
                      <a:lumMod val="75000"/>
                      <a:lumOff val="25000"/>
                      <a:alpha val="10000"/>
                    </a:schemeClr>
                  </a:solidFill>
                </a:ln>
                <a:effectLst>
                  <a:glow rad="139700">
                    <a:schemeClr val="bg1"/>
                  </a:glow>
                </a:effectLst>
                <a:latin typeface="Calibri" panose="020F0502020204030204" pitchFamily="34" charset="0"/>
                <a:cs typeface="Calibri" panose="020F0502020204030204" pitchFamily="34" charset="0"/>
              </a:rPr>
              <a:t>Has someone shown you how to read, study and enjoy your Bible?</a:t>
            </a:r>
          </a:p>
          <a:p>
            <a:pPr marL="685800" lvl="0" indent="-685800">
              <a:buFont typeface="Arial" panose="020B0604020202020204" pitchFamily="34" charset="0"/>
              <a:buChar char="•"/>
            </a:pPr>
            <a:r>
              <a:rPr lang="en-US" sz="4800" b="1" dirty="0">
                <a:ln>
                  <a:solidFill>
                    <a:schemeClr val="bg1">
                      <a:lumMod val="75000"/>
                      <a:lumOff val="25000"/>
                      <a:alpha val="10000"/>
                    </a:schemeClr>
                  </a:solidFill>
                </a:ln>
                <a:effectLst>
                  <a:glow rad="139700">
                    <a:schemeClr val="bg1"/>
                  </a:glow>
                </a:effectLst>
                <a:latin typeface="Calibri" panose="020F0502020204030204" pitchFamily="34" charset="0"/>
                <a:cs typeface="Calibri" panose="020F0502020204030204" pitchFamily="34" charset="0"/>
              </a:rPr>
              <a:t>Is there spiritual sickness or disease (sin)?</a:t>
            </a:r>
          </a:p>
        </p:txBody>
      </p:sp>
      <p:sp>
        <p:nvSpPr>
          <p:cNvPr id="10" name="TextBox 9">
            <a:extLst>
              <a:ext uri="{FF2B5EF4-FFF2-40B4-BE49-F238E27FC236}">
                <a16:creationId xmlns:a16="http://schemas.microsoft.com/office/drawing/2014/main" id="{9EF4CF43-0522-277F-2A8A-8C78ACC79C44}"/>
              </a:ext>
            </a:extLst>
          </p:cNvPr>
          <p:cNvSpPr txBox="1"/>
          <p:nvPr/>
        </p:nvSpPr>
        <p:spPr>
          <a:xfrm>
            <a:off x="575415" y="0"/>
            <a:ext cx="10846085" cy="923330"/>
          </a:xfrm>
          <a:prstGeom prst="rect">
            <a:avLst/>
          </a:prstGeom>
          <a:noFill/>
        </p:spPr>
        <p:txBody>
          <a:bodyPr wrap="square" rtlCol="0">
            <a:spAutoFit/>
          </a:bodyPr>
          <a:lstStyle/>
          <a:p>
            <a:pPr algn="ctr"/>
            <a:r>
              <a:rPr lang="en-US" sz="5400" b="1" dirty="0">
                <a:effectLst>
                  <a:glow rad="139700">
                    <a:schemeClr val="bg1">
                      <a:alpha val="98000"/>
                    </a:schemeClr>
                  </a:glow>
                </a:effectLst>
                <a:latin typeface="Calibri" panose="020F0502020204030204" pitchFamily="34" charset="0"/>
                <a:ea typeface="Calibri" panose="020F0502020204030204" pitchFamily="34" charset="0"/>
                <a:cs typeface="Calibri" panose="020F0502020204030204" pitchFamily="34" charset="0"/>
              </a:rPr>
              <a:t>What if you don’t have this hunger?</a:t>
            </a:r>
          </a:p>
        </p:txBody>
      </p:sp>
    </p:spTree>
    <p:extLst>
      <p:ext uri="{BB962C8B-B14F-4D97-AF65-F5344CB8AC3E}">
        <p14:creationId xmlns:p14="http://schemas.microsoft.com/office/powerpoint/2010/main" val="3410258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89791EE-1D5D-E191-D013-450612D19F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43565E6-036F-4455-8DC3-CEE9055F8ED4}"/>
              </a:ext>
            </a:extLst>
          </p:cNvPr>
          <p:cNvSpPr txBox="1"/>
          <p:nvPr/>
        </p:nvSpPr>
        <p:spPr>
          <a:xfrm>
            <a:off x="596630" y="3429000"/>
            <a:ext cx="11595370" cy="3046988"/>
          </a:xfrm>
          <a:prstGeom prst="rect">
            <a:avLst/>
          </a:prstGeom>
          <a:noFill/>
        </p:spPr>
        <p:txBody>
          <a:bodyPr wrap="square" rtlCol="0">
            <a:spAutoFit/>
          </a:bodyPr>
          <a:lstStyle/>
          <a:p>
            <a:pPr marL="685800" lvl="0" indent="-685800">
              <a:buFont typeface="Arial" panose="020B0604020202020204" pitchFamily="34" charset="0"/>
              <a:buChar char="•"/>
            </a:pPr>
            <a:r>
              <a:rPr lang="en-US" sz="4800" b="1" dirty="0">
                <a:ln>
                  <a:solidFill>
                    <a:schemeClr val="bg1">
                      <a:lumMod val="75000"/>
                      <a:lumOff val="25000"/>
                      <a:alpha val="10000"/>
                    </a:schemeClr>
                  </a:solidFill>
                </a:ln>
                <a:effectLst>
                  <a:glow rad="139700">
                    <a:schemeClr val="bg1"/>
                  </a:glow>
                </a:effectLst>
                <a:latin typeface="Calibri" panose="020F0502020204030204" pitchFamily="34" charset="0"/>
                <a:cs typeface="Calibri" panose="020F0502020204030204" pitchFamily="34" charset="0"/>
              </a:rPr>
              <a:t>Repent!</a:t>
            </a:r>
          </a:p>
          <a:p>
            <a:pPr marL="685800" lvl="0" indent="-685800">
              <a:buFont typeface="Arial" panose="020B0604020202020204" pitchFamily="34" charset="0"/>
              <a:buChar char="•"/>
            </a:pPr>
            <a:r>
              <a:rPr lang="en-US" sz="4800" b="1" dirty="0">
                <a:ln>
                  <a:solidFill>
                    <a:schemeClr val="bg1">
                      <a:lumMod val="75000"/>
                      <a:lumOff val="25000"/>
                      <a:alpha val="10000"/>
                    </a:schemeClr>
                  </a:solidFill>
                </a:ln>
                <a:effectLst>
                  <a:glow rad="139700">
                    <a:schemeClr val="bg1"/>
                  </a:glow>
                </a:effectLst>
                <a:latin typeface="Calibri" panose="020F0502020204030204" pitchFamily="34" charset="0"/>
                <a:cs typeface="Calibri" panose="020F0502020204030204" pitchFamily="34" charset="0"/>
              </a:rPr>
              <a:t>Ask God for this hunger</a:t>
            </a:r>
          </a:p>
          <a:p>
            <a:pPr marL="685800" lvl="0" indent="-685800">
              <a:buFont typeface="Arial" panose="020B0604020202020204" pitchFamily="34" charset="0"/>
              <a:buChar char="•"/>
            </a:pPr>
            <a:r>
              <a:rPr lang="en-US" sz="4800" b="1" dirty="0">
                <a:ln>
                  <a:solidFill>
                    <a:schemeClr val="bg1">
                      <a:lumMod val="75000"/>
                      <a:lumOff val="25000"/>
                      <a:alpha val="10000"/>
                    </a:schemeClr>
                  </a:solidFill>
                </a:ln>
                <a:effectLst>
                  <a:glow rad="139700">
                    <a:schemeClr val="bg1"/>
                  </a:glow>
                </a:effectLst>
                <a:latin typeface="Calibri" panose="020F0502020204030204" pitchFamily="34" charset="0"/>
                <a:cs typeface="Calibri" panose="020F0502020204030204" pitchFamily="34" charset="0"/>
              </a:rPr>
              <a:t>You may want to fast from food or something else while praying for this</a:t>
            </a:r>
          </a:p>
        </p:txBody>
      </p:sp>
      <p:sp>
        <p:nvSpPr>
          <p:cNvPr id="10" name="TextBox 9">
            <a:extLst>
              <a:ext uri="{FF2B5EF4-FFF2-40B4-BE49-F238E27FC236}">
                <a16:creationId xmlns:a16="http://schemas.microsoft.com/office/drawing/2014/main" id="{9EF4CF43-0522-277F-2A8A-8C78ACC79C44}"/>
              </a:ext>
            </a:extLst>
          </p:cNvPr>
          <p:cNvSpPr txBox="1"/>
          <p:nvPr/>
        </p:nvSpPr>
        <p:spPr>
          <a:xfrm>
            <a:off x="575415" y="0"/>
            <a:ext cx="10846085" cy="923330"/>
          </a:xfrm>
          <a:prstGeom prst="rect">
            <a:avLst/>
          </a:prstGeom>
          <a:noFill/>
        </p:spPr>
        <p:txBody>
          <a:bodyPr wrap="square" rtlCol="0">
            <a:spAutoFit/>
          </a:bodyPr>
          <a:lstStyle/>
          <a:p>
            <a:pPr algn="ctr"/>
            <a:r>
              <a:rPr lang="en-US" sz="5400" b="1" dirty="0">
                <a:effectLst>
                  <a:glow rad="139700">
                    <a:schemeClr val="bg1">
                      <a:alpha val="98000"/>
                    </a:schemeClr>
                  </a:glow>
                </a:effectLst>
                <a:latin typeface="Calibri" panose="020F0502020204030204" pitchFamily="34" charset="0"/>
                <a:ea typeface="Calibri" panose="020F0502020204030204" pitchFamily="34" charset="0"/>
                <a:cs typeface="Calibri" panose="020F0502020204030204" pitchFamily="34" charset="0"/>
              </a:rPr>
              <a:t>How can we get this hunger?</a:t>
            </a:r>
          </a:p>
        </p:txBody>
      </p:sp>
    </p:spTree>
    <p:extLst>
      <p:ext uri="{BB962C8B-B14F-4D97-AF65-F5344CB8AC3E}">
        <p14:creationId xmlns:p14="http://schemas.microsoft.com/office/powerpoint/2010/main" val="20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974B8280-1612-0DBD-566F-82040936B0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E6890FF-15C1-FA70-0FF1-B68A4B3124C1}"/>
              </a:ext>
            </a:extLst>
          </p:cNvPr>
          <p:cNvSpPr txBox="1"/>
          <p:nvPr/>
        </p:nvSpPr>
        <p:spPr>
          <a:xfrm>
            <a:off x="583850" y="341590"/>
            <a:ext cx="11355053" cy="769441"/>
          </a:xfrm>
          <a:prstGeom prst="rect">
            <a:avLst/>
          </a:prstGeom>
          <a:noFill/>
        </p:spPr>
        <p:txBody>
          <a:bodyPr wrap="square" rtlCol="0">
            <a:spAutoFit/>
          </a:bodyPr>
          <a:lstStyle/>
          <a:p>
            <a:pPr marL="742950" indent="-742950">
              <a:spcAft>
                <a:spcPts val="1800"/>
              </a:spcAft>
              <a:buFont typeface="+mj-lt"/>
              <a:buAutoNum type="arabicPeriod"/>
            </a:pPr>
            <a:r>
              <a:rPr lang="en-US" sz="4400" b="1" dirty="0">
                <a:effectLst>
                  <a:glow rad="139700">
                    <a:schemeClr val="bg1"/>
                  </a:glow>
                </a:effectLst>
                <a:latin typeface="Calibri" panose="020F0502020204030204" pitchFamily="34" charset="0"/>
                <a:cs typeface="Calibri" panose="020F0502020204030204" pitchFamily="34" charset="0"/>
              </a:rPr>
              <a:t>What does devotion to the Word look like?</a:t>
            </a:r>
          </a:p>
        </p:txBody>
      </p:sp>
      <p:sp>
        <p:nvSpPr>
          <p:cNvPr id="3" name="TextBox 2">
            <a:extLst>
              <a:ext uri="{FF2B5EF4-FFF2-40B4-BE49-F238E27FC236}">
                <a16:creationId xmlns:a16="http://schemas.microsoft.com/office/drawing/2014/main" id="{E4B2602E-5053-BBD0-ECBE-B78C06B4966E}"/>
              </a:ext>
            </a:extLst>
          </p:cNvPr>
          <p:cNvSpPr txBox="1"/>
          <p:nvPr/>
        </p:nvSpPr>
        <p:spPr>
          <a:xfrm>
            <a:off x="418472" y="1809528"/>
            <a:ext cx="11355053" cy="2354491"/>
          </a:xfrm>
          <a:prstGeom prst="rect">
            <a:avLst/>
          </a:prstGeom>
          <a:noFill/>
        </p:spPr>
        <p:txBody>
          <a:bodyPr wrap="square" rtlCol="0">
            <a:spAutoFit/>
          </a:bodyPr>
          <a:lstStyle/>
          <a:p>
            <a:pPr marL="742950" indent="-742950">
              <a:spcAft>
                <a:spcPts val="1800"/>
              </a:spcAft>
              <a:buFont typeface="Arial" panose="020B0604020202020204" pitchFamily="34" charset="0"/>
              <a:buChar char="•"/>
            </a:pPr>
            <a:r>
              <a:rPr lang="en-US" sz="4400" b="1" dirty="0">
                <a:effectLst>
                  <a:glow rad="139700">
                    <a:schemeClr val="bg1"/>
                  </a:glow>
                </a:effectLst>
                <a:latin typeface="Calibri" panose="020F0502020204030204" pitchFamily="34" charset="0"/>
                <a:cs typeface="Calibri" panose="020F0502020204030204" pitchFamily="34" charset="0"/>
              </a:rPr>
              <a:t>Love and hunger for the Word</a:t>
            </a:r>
          </a:p>
          <a:p>
            <a:pPr marL="742950" indent="-742950">
              <a:spcAft>
                <a:spcPts val="1800"/>
              </a:spcAft>
              <a:buFont typeface="Arial" panose="020B0604020202020204" pitchFamily="34" charset="0"/>
              <a:buChar char="•"/>
            </a:pPr>
            <a:r>
              <a:rPr lang="en-US" sz="4400" b="1" dirty="0">
                <a:effectLst>
                  <a:glow rad="139700">
                    <a:schemeClr val="bg1"/>
                  </a:glow>
                </a:effectLst>
                <a:latin typeface="Calibri" panose="020F0502020204030204" pitchFamily="34" charset="0"/>
                <a:cs typeface="Calibri" panose="020F0502020204030204" pitchFamily="34" charset="0"/>
              </a:rPr>
              <a:t>Day-to-day commitment to getting the Word into your life</a:t>
            </a:r>
          </a:p>
        </p:txBody>
      </p:sp>
    </p:spTree>
    <p:extLst>
      <p:ext uri="{BB962C8B-B14F-4D97-AF65-F5344CB8AC3E}">
        <p14:creationId xmlns:p14="http://schemas.microsoft.com/office/powerpoint/2010/main" val="1849104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92C327-4033-4B22-8C12-3603A2D170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1917" y="0"/>
            <a:ext cx="8620803" cy="6873654"/>
          </a:xfrm>
          <a:prstGeom prst="rect">
            <a:avLst/>
          </a:prstGeom>
        </p:spPr>
      </p:pic>
      <p:sp>
        <p:nvSpPr>
          <p:cNvPr id="4" name="TextBox 3">
            <a:extLst>
              <a:ext uri="{FF2B5EF4-FFF2-40B4-BE49-F238E27FC236}">
                <a16:creationId xmlns:a16="http://schemas.microsoft.com/office/drawing/2014/main" id="{83B8FDEE-20B9-46C1-AAB2-5501C2E1B524}"/>
              </a:ext>
            </a:extLst>
          </p:cNvPr>
          <p:cNvSpPr txBox="1"/>
          <p:nvPr/>
        </p:nvSpPr>
        <p:spPr>
          <a:xfrm>
            <a:off x="6808469" y="114779"/>
            <a:ext cx="2832705" cy="1569660"/>
          </a:xfrm>
          <a:prstGeom prst="rect">
            <a:avLst/>
          </a:prstGeom>
          <a:noFill/>
        </p:spPr>
        <p:txBody>
          <a:bodyPr wrap="square" rtlCol="0">
            <a:spAutoFit/>
          </a:bodyPr>
          <a:lstStyle/>
          <a:p>
            <a:pPr algn="ctr"/>
            <a:r>
              <a:rPr lang="en-US" sz="4800" b="1" dirty="0">
                <a:solidFill>
                  <a:schemeClr val="bg1"/>
                </a:solidFill>
                <a:latin typeface="Calibri" panose="020F0502020204030204" pitchFamily="34" charset="0"/>
                <a:ea typeface="Calibri" panose="020F0502020204030204" pitchFamily="34" charset="0"/>
                <a:cs typeface="Calibri" panose="020F0502020204030204" pitchFamily="34" charset="0"/>
              </a:rPr>
              <a:t>The Word Hand</a:t>
            </a:r>
          </a:p>
        </p:txBody>
      </p:sp>
      <p:sp>
        <p:nvSpPr>
          <p:cNvPr id="6" name="TextBox 5">
            <a:extLst>
              <a:ext uri="{FF2B5EF4-FFF2-40B4-BE49-F238E27FC236}">
                <a16:creationId xmlns:a16="http://schemas.microsoft.com/office/drawing/2014/main" id="{4F0109BC-55EC-494B-B9A7-30B5E62705FB}"/>
              </a:ext>
            </a:extLst>
          </p:cNvPr>
          <p:cNvSpPr txBox="1"/>
          <p:nvPr/>
        </p:nvSpPr>
        <p:spPr>
          <a:xfrm rot="19847888">
            <a:off x="3800932" y="5487962"/>
            <a:ext cx="1848583" cy="707886"/>
          </a:xfrm>
          <a:prstGeom prst="rect">
            <a:avLst/>
          </a:prstGeom>
          <a:noFill/>
        </p:spPr>
        <p:txBody>
          <a:bodyPr wrap="none" rtlCol="0">
            <a:spAutoFit/>
          </a:bodyPr>
          <a:lstStyle/>
          <a:p>
            <a:r>
              <a:rPr lang="en-US" sz="4000" b="1" dirty="0">
                <a:solidFill>
                  <a:schemeClr val="bg1"/>
                </a:solidFill>
                <a:latin typeface="Calibri" panose="020F0502020204030204" pitchFamily="34" charset="0"/>
                <a:ea typeface="Calibri" panose="020F0502020204030204" pitchFamily="34" charset="0"/>
                <a:cs typeface="Calibri" panose="020F0502020204030204" pitchFamily="34" charset="0"/>
              </a:rPr>
              <a:t>Hearing</a:t>
            </a:r>
          </a:p>
        </p:txBody>
      </p:sp>
      <p:sp>
        <p:nvSpPr>
          <p:cNvPr id="8" name="TextBox 7">
            <a:extLst>
              <a:ext uri="{FF2B5EF4-FFF2-40B4-BE49-F238E27FC236}">
                <a16:creationId xmlns:a16="http://schemas.microsoft.com/office/drawing/2014/main" id="{193F9244-0BE1-475F-9089-F7AAF4C14296}"/>
              </a:ext>
            </a:extLst>
          </p:cNvPr>
          <p:cNvSpPr txBox="1"/>
          <p:nvPr/>
        </p:nvSpPr>
        <p:spPr>
          <a:xfrm rot="20705240">
            <a:off x="2916894" y="4704095"/>
            <a:ext cx="1898790" cy="707886"/>
          </a:xfrm>
          <a:prstGeom prst="rect">
            <a:avLst/>
          </a:prstGeom>
          <a:noFill/>
        </p:spPr>
        <p:txBody>
          <a:bodyPr wrap="none" rtlCol="0">
            <a:spAutoFit/>
          </a:bodyPr>
          <a:lstStyle/>
          <a:p>
            <a:r>
              <a:rPr lang="en-US" sz="4000" b="1" dirty="0">
                <a:solidFill>
                  <a:schemeClr val="bg1"/>
                </a:solidFill>
                <a:latin typeface="Calibri" panose="020F0502020204030204" pitchFamily="34" charset="0"/>
                <a:ea typeface="Calibri" panose="020F0502020204030204" pitchFamily="34" charset="0"/>
                <a:cs typeface="Calibri" panose="020F0502020204030204" pitchFamily="34" charset="0"/>
              </a:rPr>
              <a:t>Reading</a:t>
            </a:r>
          </a:p>
        </p:txBody>
      </p:sp>
      <p:sp>
        <p:nvSpPr>
          <p:cNvPr id="9" name="TextBox 8">
            <a:extLst>
              <a:ext uri="{FF2B5EF4-FFF2-40B4-BE49-F238E27FC236}">
                <a16:creationId xmlns:a16="http://schemas.microsoft.com/office/drawing/2014/main" id="{32E92185-7BCE-4373-896D-068E00A0094A}"/>
              </a:ext>
            </a:extLst>
          </p:cNvPr>
          <p:cNvSpPr txBox="1"/>
          <p:nvPr/>
        </p:nvSpPr>
        <p:spPr>
          <a:xfrm rot="237036">
            <a:off x="2437192" y="3485219"/>
            <a:ext cx="2045753" cy="707886"/>
          </a:xfrm>
          <a:prstGeom prst="rect">
            <a:avLst/>
          </a:prstGeom>
          <a:noFill/>
        </p:spPr>
        <p:txBody>
          <a:bodyPr wrap="none" rtlCol="0">
            <a:spAutoFit/>
          </a:bodyPr>
          <a:lstStyle/>
          <a:p>
            <a:r>
              <a:rPr lang="en-US" sz="4000" b="1" dirty="0">
                <a:solidFill>
                  <a:schemeClr val="bg1"/>
                </a:solidFill>
                <a:latin typeface="Calibri" panose="020F0502020204030204" pitchFamily="34" charset="0"/>
                <a:ea typeface="Calibri" panose="020F0502020204030204" pitchFamily="34" charset="0"/>
                <a:cs typeface="Calibri" panose="020F0502020204030204" pitchFamily="34" charset="0"/>
              </a:rPr>
              <a:t>Studying</a:t>
            </a:r>
          </a:p>
        </p:txBody>
      </p:sp>
      <p:sp>
        <p:nvSpPr>
          <p:cNvPr id="10" name="TextBox 9">
            <a:extLst>
              <a:ext uri="{FF2B5EF4-FFF2-40B4-BE49-F238E27FC236}">
                <a16:creationId xmlns:a16="http://schemas.microsoft.com/office/drawing/2014/main" id="{A9309BD0-302A-45DD-9A3E-CFD93992B364}"/>
              </a:ext>
            </a:extLst>
          </p:cNvPr>
          <p:cNvSpPr txBox="1"/>
          <p:nvPr/>
        </p:nvSpPr>
        <p:spPr>
          <a:xfrm rot="825175">
            <a:off x="2736237" y="2412760"/>
            <a:ext cx="2743059" cy="707886"/>
          </a:xfrm>
          <a:prstGeom prst="rect">
            <a:avLst/>
          </a:prstGeom>
          <a:noFill/>
        </p:spPr>
        <p:txBody>
          <a:bodyPr wrap="none" rtlCol="0">
            <a:spAutoFit/>
          </a:bodyPr>
          <a:lstStyle/>
          <a:p>
            <a:r>
              <a:rPr lang="en-US" sz="4000" b="1" dirty="0">
                <a:solidFill>
                  <a:schemeClr val="bg1"/>
                </a:solidFill>
                <a:latin typeface="Calibri" panose="020F0502020204030204" pitchFamily="34" charset="0"/>
                <a:ea typeface="Calibri" panose="020F0502020204030204" pitchFamily="34" charset="0"/>
                <a:cs typeface="Calibri" panose="020F0502020204030204" pitchFamily="34" charset="0"/>
              </a:rPr>
              <a:t>Memorizing</a:t>
            </a:r>
          </a:p>
        </p:txBody>
      </p:sp>
      <p:sp>
        <p:nvSpPr>
          <p:cNvPr id="11" name="TextBox 10">
            <a:extLst>
              <a:ext uri="{FF2B5EF4-FFF2-40B4-BE49-F238E27FC236}">
                <a16:creationId xmlns:a16="http://schemas.microsoft.com/office/drawing/2014/main" id="{C9ED0ACB-E148-46A5-A4AE-829865066E22}"/>
              </a:ext>
            </a:extLst>
          </p:cNvPr>
          <p:cNvSpPr txBox="1"/>
          <p:nvPr/>
        </p:nvSpPr>
        <p:spPr>
          <a:xfrm rot="2423993">
            <a:off x="4827505" y="1145287"/>
            <a:ext cx="2539350" cy="707886"/>
          </a:xfrm>
          <a:prstGeom prst="rect">
            <a:avLst/>
          </a:prstGeom>
          <a:noFill/>
        </p:spPr>
        <p:txBody>
          <a:bodyPr wrap="none" rtlCol="0">
            <a:spAutoFit/>
          </a:bodyPr>
          <a:lstStyle/>
          <a:p>
            <a:r>
              <a:rPr lang="en-US" sz="4000" b="1" dirty="0">
                <a:solidFill>
                  <a:schemeClr val="bg1"/>
                </a:solidFill>
                <a:latin typeface="Calibri" panose="020F0502020204030204" pitchFamily="34" charset="0"/>
                <a:ea typeface="Calibri" panose="020F0502020204030204" pitchFamily="34" charset="0"/>
                <a:cs typeface="Calibri" panose="020F0502020204030204" pitchFamily="34" charset="0"/>
              </a:rPr>
              <a:t>Meditating</a:t>
            </a:r>
          </a:p>
        </p:txBody>
      </p:sp>
    </p:spTree>
    <p:extLst>
      <p:ext uri="{BB962C8B-B14F-4D97-AF65-F5344CB8AC3E}">
        <p14:creationId xmlns:p14="http://schemas.microsoft.com/office/powerpoint/2010/main" val="392640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974B8280-1612-0DBD-566F-82040936B0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4B2602E-5053-BBD0-ECBE-B78C06B4966E}"/>
              </a:ext>
            </a:extLst>
          </p:cNvPr>
          <p:cNvSpPr txBox="1"/>
          <p:nvPr/>
        </p:nvSpPr>
        <p:spPr>
          <a:xfrm>
            <a:off x="544515" y="18484"/>
            <a:ext cx="10920088" cy="6863417"/>
          </a:xfrm>
          <a:prstGeom prst="rect">
            <a:avLst/>
          </a:prstGeom>
          <a:noFill/>
        </p:spPr>
        <p:txBody>
          <a:bodyPr wrap="square" rtlCol="0">
            <a:spAutoFit/>
          </a:bodyPr>
          <a:lstStyle/>
          <a:p>
            <a:r>
              <a:rPr lang="en-US" sz="4400" b="1" baseline="30000" dirty="0">
                <a:effectLst>
                  <a:glow rad="139700">
                    <a:schemeClr val="bg1"/>
                  </a:glow>
                </a:effectLst>
                <a:latin typeface="Calibri" panose="020F0502020204030204" pitchFamily="34" charset="0"/>
                <a:cs typeface="Calibri" panose="020F0502020204030204" pitchFamily="34" charset="0"/>
              </a:rPr>
              <a:t>1</a:t>
            </a:r>
            <a:r>
              <a:rPr lang="en-US" sz="4400" b="1" dirty="0">
                <a:effectLst>
                  <a:glow rad="139700">
                    <a:schemeClr val="bg1"/>
                  </a:glow>
                </a:effectLst>
                <a:latin typeface="Calibri" panose="020F0502020204030204" pitchFamily="34" charset="0"/>
                <a:cs typeface="Calibri" panose="020F0502020204030204" pitchFamily="34" charset="0"/>
              </a:rPr>
              <a:t> My son, if you receive my words and treasure up my commandments with you, </a:t>
            </a:r>
            <a:r>
              <a:rPr lang="en-US" sz="4400" b="1" baseline="30000" dirty="0">
                <a:effectLst>
                  <a:glow rad="139700">
                    <a:schemeClr val="bg1"/>
                  </a:glow>
                </a:effectLst>
                <a:latin typeface="Calibri" panose="020F0502020204030204" pitchFamily="34" charset="0"/>
                <a:cs typeface="Calibri" panose="020F0502020204030204" pitchFamily="34" charset="0"/>
              </a:rPr>
              <a:t>2</a:t>
            </a:r>
            <a:r>
              <a:rPr lang="en-US" sz="4400" b="1" dirty="0">
                <a:effectLst>
                  <a:glow rad="139700">
                    <a:schemeClr val="bg1"/>
                  </a:glow>
                </a:effectLst>
                <a:latin typeface="Calibri" panose="020F0502020204030204" pitchFamily="34" charset="0"/>
                <a:cs typeface="Calibri" panose="020F0502020204030204" pitchFamily="34" charset="0"/>
              </a:rPr>
              <a:t> making your ear attentive to wisdom and inclining your heart to understanding; </a:t>
            </a:r>
            <a:r>
              <a:rPr lang="en-US" sz="4400" b="1" baseline="30000" dirty="0">
                <a:effectLst>
                  <a:glow rad="139700">
                    <a:schemeClr val="bg1"/>
                  </a:glow>
                </a:effectLst>
                <a:latin typeface="Calibri" panose="020F0502020204030204" pitchFamily="34" charset="0"/>
                <a:cs typeface="Calibri" panose="020F0502020204030204" pitchFamily="34" charset="0"/>
              </a:rPr>
              <a:t>3</a:t>
            </a:r>
            <a:r>
              <a:rPr lang="en-US" sz="4400" b="1" dirty="0">
                <a:effectLst>
                  <a:glow rad="139700">
                    <a:schemeClr val="bg1"/>
                  </a:glow>
                </a:effectLst>
                <a:latin typeface="Calibri" panose="020F0502020204030204" pitchFamily="34" charset="0"/>
                <a:cs typeface="Calibri" panose="020F0502020204030204" pitchFamily="34" charset="0"/>
              </a:rPr>
              <a:t> yes, if you call out for insight and raise your voice for understanding, </a:t>
            </a:r>
            <a:r>
              <a:rPr lang="en-US" sz="4400" b="1" baseline="30000" dirty="0">
                <a:effectLst>
                  <a:glow rad="139700">
                    <a:schemeClr val="bg1"/>
                  </a:glow>
                </a:effectLst>
                <a:latin typeface="Calibri" panose="020F0502020204030204" pitchFamily="34" charset="0"/>
                <a:cs typeface="Calibri" panose="020F0502020204030204" pitchFamily="34" charset="0"/>
              </a:rPr>
              <a:t>4</a:t>
            </a:r>
            <a:r>
              <a:rPr lang="en-US" sz="4400" b="1" dirty="0">
                <a:effectLst>
                  <a:glow rad="139700">
                    <a:schemeClr val="bg1"/>
                  </a:glow>
                </a:effectLst>
                <a:latin typeface="Calibri" panose="020F0502020204030204" pitchFamily="34" charset="0"/>
                <a:cs typeface="Calibri" panose="020F0502020204030204" pitchFamily="34" charset="0"/>
              </a:rPr>
              <a:t> if you seek it like silver and search for it as for hidden treasures, </a:t>
            </a:r>
            <a:r>
              <a:rPr lang="en-US" sz="4400" b="1" baseline="30000" dirty="0">
                <a:effectLst>
                  <a:glow rad="139700">
                    <a:schemeClr val="bg1"/>
                  </a:glow>
                </a:effectLst>
                <a:latin typeface="Calibri" panose="020F0502020204030204" pitchFamily="34" charset="0"/>
                <a:cs typeface="Calibri" panose="020F0502020204030204" pitchFamily="34" charset="0"/>
              </a:rPr>
              <a:t>5</a:t>
            </a:r>
            <a:r>
              <a:rPr lang="en-US" sz="4400" b="1" dirty="0">
                <a:effectLst>
                  <a:glow rad="139700">
                    <a:schemeClr val="bg1"/>
                  </a:glow>
                </a:effectLst>
                <a:latin typeface="Calibri" panose="020F0502020204030204" pitchFamily="34" charset="0"/>
                <a:cs typeface="Calibri" panose="020F0502020204030204" pitchFamily="34" charset="0"/>
              </a:rPr>
              <a:t> then you will understand the fear of the Lord and find the knowledge of God.</a:t>
            </a:r>
          </a:p>
          <a:p>
            <a:r>
              <a:rPr lang="en-US" sz="4400" b="1" dirty="0">
                <a:effectLst>
                  <a:glow rad="139700">
                    <a:schemeClr val="bg1"/>
                  </a:glow>
                </a:effectLst>
                <a:latin typeface="Calibri" panose="020F0502020204030204" pitchFamily="34" charset="0"/>
                <a:cs typeface="Calibri" panose="020F0502020204030204" pitchFamily="34" charset="0"/>
              </a:rPr>
              <a:t>                                                        Proverbs 2:1-5</a:t>
            </a:r>
          </a:p>
        </p:txBody>
      </p:sp>
    </p:spTree>
    <p:extLst>
      <p:ext uri="{BB962C8B-B14F-4D97-AF65-F5344CB8AC3E}">
        <p14:creationId xmlns:p14="http://schemas.microsoft.com/office/powerpoint/2010/main" val="135999162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974B8280-1612-0DBD-566F-82040936B0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4B2602E-5053-BBD0-ECBE-B78C06B4966E}"/>
              </a:ext>
            </a:extLst>
          </p:cNvPr>
          <p:cNvSpPr txBox="1"/>
          <p:nvPr/>
        </p:nvSpPr>
        <p:spPr>
          <a:xfrm>
            <a:off x="544515" y="18484"/>
            <a:ext cx="10920088" cy="6863417"/>
          </a:xfrm>
          <a:prstGeom prst="rect">
            <a:avLst/>
          </a:prstGeom>
          <a:noFill/>
        </p:spPr>
        <p:txBody>
          <a:bodyPr wrap="square" rtlCol="0">
            <a:spAutoFit/>
          </a:bodyPr>
          <a:lstStyle/>
          <a:p>
            <a:r>
              <a:rPr lang="en-US" sz="4400" b="1" baseline="30000" dirty="0">
                <a:effectLst>
                  <a:glow rad="139700">
                    <a:schemeClr val="bg1"/>
                  </a:glow>
                </a:effectLst>
                <a:latin typeface="Calibri" panose="020F0502020204030204" pitchFamily="34" charset="0"/>
                <a:cs typeface="Calibri" panose="020F0502020204030204" pitchFamily="34" charset="0"/>
              </a:rPr>
              <a:t>1</a:t>
            </a:r>
            <a:r>
              <a:rPr lang="en-US" sz="4400" b="1" dirty="0">
                <a:effectLst>
                  <a:glow rad="139700">
                    <a:schemeClr val="bg1"/>
                  </a:glow>
                </a:effectLst>
                <a:latin typeface="Calibri" panose="020F0502020204030204" pitchFamily="34" charset="0"/>
                <a:cs typeface="Calibri" panose="020F0502020204030204" pitchFamily="34" charset="0"/>
              </a:rPr>
              <a:t> My son, if you </a:t>
            </a: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receive</a:t>
            </a:r>
            <a:r>
              <a:rPr lang="en-US" sz="4400" b="1" dirty="0">
                <a:effectLst>
                  <a:glow rad="139700">
                    <a:schemeClr val="bg1"/>
                  </a:glow>
                </a:effectLst>
                <a:latin typeface="Calibri" panose="020F0502020204030204" pitchFamily="34" charset="0"/>
                <a:cs typeface="Calibri" panose="020F0502020204030204" pitchFamily="34" charset="0"/>
              </a:rPr>
              <a:t> my words and </a:t>
            </a: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treasure</a:t>
            </a:r>
            <a:r>
              <a:rPr lang="en-US" sz="4400" b="1" dirty="0">
                <a:effectLst>
                  <a:glow rad="139700">
                    <a:schemeClr val="bg1"/>
                  </a:glow>
                </a:effectLst>
                <a:latin typeface="Calibri" panose="020F0502020204030204" pitchFamily="34" charset="0"/>
                <a:cs typeface="Calibri" panose="020F0502020204030204" pitchFamily="34" charset="0"/>
              </a:rPr>
              <a:t> up my commandments with you, </a:t>
            </a:r>
            <a:r>
              <a:rPr lang="en-US" sz="4400" b="1" baseline="30000" dirty="0">
                <a:effectLst>
                  <a:glow rad="139700">
                    <a:schemeClr val="bg1"/>
                  </a:glow>
                </a:effectLst>
                <a:latin typeface="Calibri" panose="020F0502020204030204" pitchFamily="34" charset="0"/>
                <a:cs typeface="Calibri" panose="020F0502020204030204" pitchFamily="34" charset="0"/>
              </a:rPr>
              <a:t>2</a:t>
            </a:r>
            <a:r>
              <a:rPr lang="en-US" sz="4400" b="1" dirty="0">
                <a:effectLst>
                  <a:glow rad="139700">
                    <a:schemeClr val="bg1"/>
                  </a:glow>
                </a:effectLst>
                <a:latin typeface="Calibri" panose="020F0502020204030204" pitchFamily="34" charset="0"/>
                <a:cs typeface="Calibri" panose="020F0502020204030204" pitchFamily="34" charset="0"/>
              </a:rPr>
              <a:t> </a:t>
            </a: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making</a:t>
            </a:r>
            <a:r>
              <a:rPr lang="en-US" sz="4400" b="1" dirty="0">
                <a:effectLst>
                  <a:glow rad="139700">
                    <a:schemeClr val="bg1"/>
                  </a:glow>
                </a:effectLst>
                <a:latin typeface="Calibri" panose="020F0502020204030204" pitchFamily="34" charset="0"/>
                <a:cs typeface="Calibri" panose="020F0502020204030204" pitchFamily="34" charset="0"/>
              </a:rPr>
              <a:t> your ear attentive to wisdom and </a:t>
            </a: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inclining</a:t>
            </a:r>
            <a:r>
              <a:rPr lang="en-US" sz="4400" b="1" dirty="0">
                <a:effectLst>
                  <a:glow rad="139700">
                    <a:schemeClr val="bg1"/>
                  </a:glow>
                </a:effectLst>
                <a:latin typeface="Calibri" panose="020F0502020204030204" pitchFamily="34" charset="0"/>
                <a:cs typeface="Calibri" panose="020F0502020204030204" pitchFamily="34" charset="0"/>
              </a:rPr>
              <a:t> your heart to understanding; </a:t>
            </a:r>
            <a:r>
              <a:rPr lang="en-US" sz="4400" b="1" baseline="30000" dirty="0">
                <a:effectLst>
                  <a:glow rad="139700">
                    <a:schemeClr val="bg1"/>
                  </a:glow>
                </a:effectLst>
                <a:latin typeface="Calibri" panose="020F0502020204030204" pitchFamily="34" charset="0"/>
                <a:cs typeface="Calibri" panose="020F0502020204030204" pitchFamily="34" charset="0"/>
              </a:rPr>
              <a:t>3</a:t>
            </a:r>
            <a:r>
              <a:rPr lang="en-US" sz="4400" b="1" dirty="0">
                <a:effectLst>
                  <a:glow rad="139700">
                    <a:schemeClr val="bg1"/>
                  </a:glow>
                </a:effectLst>
                <a:latin typeface="Calibri" panose="020F0502020204030204" pitchFamily="34" charset="0"/>
                <a:cs typeface="Calibri" panose="020F0502020204030204" pitchFamily="34" charset="0"/>
              </a:rPr>
              <a:t> yes, if you </a:t>
            </a: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call out </a:t>
            </a:r>
            <a:r>
              <a:rPr lang="en-US" sz="4400" b="1" dirty="0">
                <a:effectLst>
                  <a:glow rad="139700">
                    <a:schemeClr val="bg1"/>
                  </a:glow>
                </a:effectLst>
                <a:latin typeface="Calibri" panose="020F0502020204030204" pitchFamily="34" charset="0"/>
                <a:cs typeface="Calibri" panose="020F0502020204030204" pitchFamily="34" charset="0"/>
              </a:rPr>
              <a:t>for insight and </a:t>
            </a: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raise</a:t>
            </a:r>
            <a:r>
              <a:rPr lang="en-US" sz="4400" b="1" dirty="0">
                <a:effectLst>
                  <a:glow rad="139700">
                    <a:schemeClr val="bg1"/>
                  </a:glow>
                </a:effectLst>
                <a:latin typeface="Calibri" panose="020F0502020204030204" pitchFamily="34" charset="0"/>
                <a:cs typeface="Calibri" panose="020F0502020204030204" pitchFamily="34" charset="0"/>
              </a:rPr>
              <a:t> your voice for understanding, </a:t>
            </a:r>
            <a:r>
              <a:rPr lang="en-US" sz="4400" b="1" baseline="30000" dirty="0">
                <a:effectLst>
                  <a:glow rad="139700">
                    <a:schemeClr val="bg1"/>
                  </a:glow>
                </a:effectLst>
                <a:latin typeface="Calibri" panose="020F0502020204030204" pitchFamily="34" charset="0"/>
                <a:cs typeface="Calibri" panose="020F0502020204030204" pitchFamily="34" charset="0"/>
              </a:rPr>
              <a:t>4</a:t>
            </a:r>
            <a:r>
              <a:rPr lang="en-US" sz="4400" b="1" dirty="0">
                <a:effectLst>
                  <a:glow rad="139700">
                    <a:schemeClr val="bg1"/>
                  </a:glow>
                </a:effectLst>
                <a:latin typeface="Calibri" panose="020F0502020204030204" pitchFamily="34" charset="0"/>
                <a:cs typeface="Calibri" panose="020F0502020204030204" pitchFamily="34" charset="0"/>
              </a:rPr>
              <a:t> if you </a:t>
            </a: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seek</a:t>
            </a:r>
            <a:r>
              <a:rPr lang="en-US" sz="4400" b="1" dirty="0">
                <a:effectLst>
                  <a:glow rad="139700">
                    <a:schemeClr val="bg1"/>
                  </a:glow>
                </a:effectLst>
                <a:latin typeface="Calibri" panose="020F0502020204030204" pitchFamily="34" charset="0"/>
                <a:cs typeface="Calibri" panose="020F0502020204030204" pitchFamily="34" charset="0"/>
              </a:rPr>
              <a:t> it like silver and </a:t>
            </a: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search</a:t>
            </a:r>
            <a:r>
              <a:rPr lang="en-US" sz="4400" b="1" dirty="0">
                <a:effectLst>
                  <a:glow rad="139700">
                    <a:schemeClr val="bg1"/>
                  </a:glow>
                </a:effectLst>
                <a:latin typeface="Calibri" panose="020F0502020204030204" pitchFamily="34" charset="0"/>
                <a:cs typeface="Calibri" panose="020F0502020204030204" pitchFamily="34" charset="0"/>
              </a:rPr>
              <a:t> for it as for hidden treasures, </a:t>
            </a:r>
            <a:r>
              <a:rPr lang="en-US" sz="4400" b="1" baseline="30000" dirty="0">
                <a:effectLst>
                  <a:glow rad="139700">
                    <a:schemeClr val="bg1"/>
                  </a:glow>
                </a:effectLst>
                <a:latin typeface="Calibri" panose="020F0502020204030204" pitchFamily="34" charset="0"/>
                <a:cs typeface="Calibri" panose="020F0502020204030204" pitchFamily="34" charset="0"/>
              </a:rPr>
              <a:t>5</a:t>
            </a:r>
            <a:r>
              <a:rPr lang="en-US" sz="4400" b="1" dirty="0">
                <a:effectLst>
                  <a:glow rad="139700">
                    <a:schemeClr val="bg1"/>
                  </a:glow>
                </a:effectLst>
                <a:latin typeface="Calibri" panose="020F0502020204030204" pitchFamily="34" charset="0"/>
                <a:cs typeface="Calibri" panose="020F0502020204030204" pitchFamily="34" charset="0"/>
              </a:rPr>
              <a:t> then you will </a:t>
            </a: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understand</a:t>
            </a:r>
            <a:r>
              <a:rPr lang="en-US" sz="4400" b="1" dirty="0">
                <a:effectLst>
                  <a:glow rad="139700">
                    <a:schemeClr val="bg1"/>
                  </a:glow>
                </a:effectLst>
                <a:latin typeface="Calibri" panose="020F0502020204030204" pitchFamily="34" charset="0"/>
                <a:cs typeface="Calibri" panose="020F0502020204030204" pitchFamily="34" charset="0"/>
              </a:rPr>
              <a:t> the fear of the Lord and </a:t>
            </a: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find</a:t>
            </a:r>
            <a:r>
              <a:rPr lang="en-US" sz="4400" b="1" dirty="0">
                <a:effectLst>
                  <a:glow rad="139700">
                    <a:schemeClr val="bg1"/>
                  </a:glow>
                </a:effectLst>
                <a:latin typeface="Calibri" panose="020F0502020204030204" pitchFamily="34" charset="0"/>
                <a:cs typeface="Calibri" panose="020F0502020204030204" pitchFamily="34" charset="0"/>
              </a:rPr>
              <a:t> the knowledge of God.</a:t>
            </a:r>
          </a:p>
          <a:p>
            <a:r>
              <a:rPr lang="en-US" sz="4400" b="1" dirty="0">
                <a:effectLst>
                  <a:glow rad="139700">
                    <a:schemeClr val="bg1"/>
                  </a:glow>
                </a:effectLst>
                <a:latin typeface="Calibri" panose="020F0502020204030204" pitchFamily="34" charset="0"/>
                <a:cs typeface="Calibri" panose="020F0502020204030204" pitchFamily="34" charset="0"/>
              </a:rPr>
              <a:t>                                                        Proverbs 2:1-5</a:t>
            </a:r>
          </a:p>
        </p:txBody>
      </p:sp>
    </p:spTree>
    <p:extLst>
      <p:ext uri="{BB962C8B-B14F-4D97-AF65-F5344CB8AC3E}">
        <p14:creationId xmlns:p14="http://schemas.microsoft.com/office/powerpoint/2010/main" val="36145965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974B8280-1612-0DBD-566F-82040936B0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E6890FF-15C1-FA70-0FF1-B68A4B3124C1}"/>
              </a:ext>
            </a:extLst>
          </p:cNvPr>
          <p:cNvSpPr txBox="1"/>
          <p:nvPr/>
        </p:nvSpPr>
        <p:spPr>
          <a:xfrm>
            <a:off x="583850" y="341590"/>
            <a:ext cx="11355053" cy="769441"/>
          </a:xfrm>
          <a:prstGeom prst="rect">
            <a:avLst/>
          </a:prstGeom>
          <a:noFill/>
        </p:spPr>
        <p:txBody>
          <a:bodyPr wrap="square" rtlCol="0">
            <a:spAutoFit/>
          </a:bodyPr>
          <a:lstStyle/>
          <a:p>
            <a:pPr marL="742950" indent="-742950">
              <a:spcAft>
                <a:spcPts val="1800"/>
              </a:spcAft>
              <a:buFont typeface="+mj-lt"/>
              <a:buAutoNum type="arabicPeriod"/>
            </a:pPr>
            <a:r>
              <a:rPr lang="en-US" sz="4400" b="1" dirty="0">
                <a:effectLst>
                  <a:glow rad="139700">
                    <a:schemeClr val="bg1"/>
                  </a:glow>
                </a:effectLst>
                <a:latin typeface="Calibri" panose="020F0502020204030204" pitchFamily="34" charset="0"/>
                <a:cs typeface="Calibri" panose="020F0502020204030204" pitchFamily="34" charset="0"/>
              </a:rPr>
              <a:t>What does devotion to the Word look like?</a:t>
            </a:r>
          </a:p>
        </p:txBody>
      </p:sp>
      <p:sp>
        <p:nvSpPr>
          <p:cNvPr id="3" name="TextBox 2">
            <a:extLst>
              <a:ext uri="{FF2B5EF4-FFF2-40B4-BE49-F238E27FC236}">
                <a16:creationId xmlns:a16="http://schemas.microsoft.com/office/drawing/2014/main" id="{E4B2602E-5053-BBD0-ECBE-B78C06B4966E}"/>
              </a:ext>
            </a:extLst>
          </p:cNvPr>
          <p:cNvSpPr txBox="1"/>
          <p:nvPr/>
        </p:nvSpPr>
        <p:spPr>
          <a:xfrm>
            <a:off x="583850" y="1831300"/>
            <a:ext cx="11355053" cy="2354491"/>
          </a:xfrm>
          <a:prstGeom prst="rect">
            <a:avLst/>
          </a:prstGeom>
          <a:noFill/>
        </p:spPr>
        <p:txBody>
          <a:bodyPr wrap="square" rtlCol="0">
            <a:spAutoFit/>
          </a:bodyPr>
          <a:lstStyle/>
          <a:p>
            <a:pPr marL="742950" indent="-742950">
              <a:spcAft>
                <a:spcPts val="1800"/>
              </a:spcAft>
              <a:buFont typeface="Arial" panose="020B0604020202020204" pitchFamily="34" charset="0"/>
              <a:buChar char="•"/>
            </a:pPr>
            <a:r>
              <a:rPr lang="en-US" sz="4400" b="1" dirty="0">
                <a:effectLst>
                  <a:glow rad="139700">
                    <a:schemeClr val="bg1"/>
                  </a:glow>
                </a:effectLst>
                <a:latin typeface="Calibri" panose="020F0502020204030204" pitchFamily="34" charset="0"/>
                <a:cs typeface="Calibri" panose="020F0502020204030204" pitchFamily="34" charset="0"/>
              </a:rPr>
              <a:t>Love and hunger for the Word</a:t>
            </a:r>
          </a:p>
          <a:p>
            <a:pPr marL="742950" indent="-742950">
              <a:spcAft>
                <a:spcPts val="1800"/>
              </a:spcAft>
              <a:buFont typeface="Arial" panose="020B0604020202020204" pitchFamily="34" charset="0"/>
              <a:buChar char="•"/>
            </a:pPr>
            <a:r>
              <a:rPr lang="en-US" sz="4400" b="1" dirty="0">
                <a:effectLst>
                  <a:glow rad="139700">
                    <a:schemeClr val="bg1"/>
                  </a:glow>
                </a:effectLst>
                <a:latin typeface="Calibri" panose="020F0502020204030204" pitchFamily="34" charset="0"/>
                <a:cs typeface="Calibri" panose="020F0502020204030204" pitchFamily="34" charset="0"/>
              </a:rPr>
              <a:t>Day-to-day commitment to getting the Word into your life</a:t>
            </a:r>
          </a:p>
        </p:txBody>
      </p:sp>
    </p:spTree>
    <p:extLst>
      <p:ext uri="{BB962C8B-B14F-4D97-AF65-F5344CB8AC3E}">
        <p14:creationId xmlns:p14="http://schemas.microsoft.com/office/powerpoint/2010/main" val="28123053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974B8280-1612-0DBD-566F-82040936B0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676655" y="289679"/>
            <a:ext cx="10838687" cy="1107996"/>
          </a:xfrm>
          <a:prstGeom prst="rect">
            <a:avLst/>
          </a:prstGeom>
          <a:no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r>
              <a:rPr lang="en-US" sz="6600" dirty="0">
                <a:solidFill>
                  <a:schemeClr val="tx1"/>
                </a:solidFill>
              </a:rPr>
              <a:t>Three Questions:</a:t>
            </a:r>
          </a:p>
        </p:txBody>
      </p:sp>
      <p:sp>
        <p:nvSpPr>
          <p:cNvPr id="2" name="TextBox 1">
            <a:extLst>
              <a:ext uri="{FF2B5EF4-FFF2-40B4-BE49-F238E27FC236}">
                <a16:creationId xmlns:a16="http://schemas.microsoft.com/office/drawing/2014/main" id="{AE6890FF-15C1-FA70-0FF1-B68A4B3124C1}"/>
              </a:ext>
            </a:extLst>
          </p:cNvPr>
          <p:cNvSpPr txBox="1"/>
          <p:nvPr/>
        </p:nvSpPr>
        <p:spPr>
          <a:xfrm>
            <a:off x="217328" y="2261830"/>
            <a:ext cx="11779599" cy="2585323"/>
          </a:xfrm>
          <a:prstGeom prst="rect">
            <a:avLst/>
          </a:prstGeom>
          <a:noFill/>
        </p:spPr>
        <p:txBody>
          <a:bodyPr wrap="square" rtlCol="0">
            <a:spAutoFit/>
          </a:bodyPr>
          <a:lstStyle/>
          <a:p>
            <a:pPr marL="742950" indent="-742950">
              <a:spcAft>
                <a:spcPts val="1800"/>
              </a:spcAft>
              <a:buFont typeface="+mj-lt"/>
              <a:buAutoNum type="arabicPeriod"/>
            </a:pPr>
            <a:r>
              <a:rPr lang="en-US" sz="4400" b="1" dirty="0">
                <a:effectLst>
                  <a:glow rad="139700">
                    <a:schemeClr val="bg1"/>
                  </a:glow>
                </a:effectLst>
                <a:latin typeface="Calibri" panose="020F0502020204030204" pitchFamily="34" charset="0"/>
                <a:cs typeface="Calibri" panose="020F0502020204030204" pitchFamily="34" charset="0"/>
              </a:rPr>
              <a:t>What does devotion to the Word look like?</a:t>
            </a:r>
          </a:p>
          <a:p>
            <a:pPr marL="742950" indent="-742950">
              <a:spcAft>
                <a:spcPts val="1800"/>
              </a:spcAft>
              <a:buFont typeface="+mj-lt"/>
              <a:buAutoNum type="arabicPeriod"/>
            </a:pP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What are the results of devotion to the Word?</a:t>
            </a:r>
          </a:p>
          <a:p>
            <a:pPr marL="742950" indent="-742950">
              <a:spcAft>
                <a:spcPts val="1800"/>
              </a:spcAft>
              <a:buFont typeface="+mj-lt"/>
              <a:buAutoNum type="arabicPeriod"/>
            </a:pPr>
            <a:r>
              <a:rPr lang="en-US" sz="4400" b="1" dirty="0">
                <a:effectLst>
                  <a:glow rad="139700">
                    <a:schemeClr val="bg1"/>
                  </a:glow>
                </a:effectLst>
                <a:latin typeface="Calibri" panose="020F0502020204030204" pitchFamily="34" charset="0"/>
                <a:cs typeface="Calibri" panose="020F0502020204030204" pitchFamily="34" charset="0"/>
              </a:rPr>
              <a:t>What will it do to our church?</a:t>
            </a:r>
          </a:p>
        </p:txBody>
      </p:sp>
    </p:spTree>
    <p:extLst>
      <p:ext uri="{BB962C8B-B14F-4D97-AF65-F5344CB8AC3E}">
        <p14:creationId xmlns:p14="http://schemas.microsoft.com/office/powerpoint/2010/main" val="3980125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6F1D840B-4665-FD6C-AC1E-55551890A437}"/>
              </a:ext>
            </a:extLst>
          </p:cNvPr>
          <p:cNvPicPr>
            <a:picLocks noChangeAspect="1" noChangeArrowheads="1"/>
          </p:cNvPicPr>
          <p:nvPr/>
        </p:nvPicPr>
        <p:blipFill>
          <a:blip r:embed="rId2">
            <a:alphaModFix amt="6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FF9A797-0290-4200-8237-30A95EAFB9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498" y="427823"/>
            <a:ext cx="3413760" cy="2560320"/>
          </a:xfrm>
          <a:prstGeom prst="rect">
            <a:avLst/>
          </a:prstGeom>
        </p:spPr>
      </p:pic>
      <p:pic>
        <p:nvPicPr>
          <p:cNvPr id="6" name="Picture 5">
            <a:extLst>
              <a:ext uri="{FF2B5EF4-FFF2-40B4-BE49-F238E27FC236}">
                <a16:creationId xmlns:a16="http://schemas.microsoft.com/office/drawing/2014/main" id="{FBBFDA70-3E30-40E8-8B1C-07CBE626A8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86222" y="427823"/>
            <a:ext cx="3839280" cy="2560320"/>
          </a:xfrm>
          <a:prstGeom prst="rect">
            <a:avLst/>
          </a:prstGeom>
        </p:spPr>
      </p:pic>
      <p:sp>
        <p:nvSpPr>
          <p:cNvPr id="3" name="TextBox 2">
            <a:extLst>
              <a:ext uri="{FF2B5EF4-FFF2-40B4-BE49-F238E27FC236}">
                <a16:creationId xmlns:a16="http://schemas.microsoft.com/office/drawing/2014/main" id="{E43565E6-036F-4455-8DC3-CEE9055F8ED4}"/>
              </a:ext>
            </a:extLst>
          </p:cNvPr>
          <p:cNvSpPr txBox="1"/>
          <p:nvPr/>
        </p:nvSpPr>
        <p:spPr>
          <a:xfrm>
            <a:off x="298315" y="3382595"/>
            <a:ext cx="11595370" cy="3354765"/>
          </a:xfrm>
          <a:prstGeom prst="rect">
            <a:avLst/>
          </a:prstGeom>
          <a:noFill/>
        </p:spPr>
        <p:txBody>
          <a:bodyPr wrap="square" rtlCol="0">
            <a:spAutoFit/>
          </a:bodyPr>
          <a:lstStyle/>
          <a:p>
            <a:pPr marL="571500" lvl="0" indent="-571500">
              <a:buFont typeface="Arial" panose="020B0604020202020204" pitchFamily="34" charset="0"/>
              <a:buChar char="•"/>
            </a:pPr>
            <a:r>
              <a:rPr lang="en-US" sz="4800" b="1" dirty="0">
                <a:ln>
                  <a:solidFill>
                    <a:schemeClr val="bg1">
                      <a:lumMod val="75000"/>
                      <a:lumOff val="25000"/>
                      <a:alpha val="10000"/>
                    </a:schemeClr>
                  </a:solidFill>
                </a:ln>
                <a:effectLst>
                  <a:glow rad="139700">
                    <a:schemeClr val="bg1"/>
                  </a:glow>
                </a:effectLst>
                <a:latin typeface="Calibri" panose="020F0502020204030204" pitchFamily="34" charset="0"/>
                <a:cs typeface="Calibri" panose="020F0502020204030204" pitchFamily="34" charset="0"/>
              </a:rPr>
              <a:t>What makes physical growth happen?  </a:t>
            </a:r>
          </a:p>
          <a:p>
            <a:pPr marL="571500" lvl="0" indent="-571500">
              <a:buFont typeface="Arial" panose="020B0604020202020204" pitchFamily="34" charset="0"/>
              <a:buChar char="•"/>
            </a:pPr>
            <a:r>
              <a:rPr lang="en-US" sz="4800" b="1" dirty="0">
                <a:ln>
                  <a:solidFill>
                    <a:schemeClr val="bg1">
                      <a:lumMod val="75000"/>
                      <a:lumOff val="25000"/>
                      <a:alpha val="10000"/>
                    </a:schemeClr>
                  </a:solidFill>
                </a:ln>
                <a:effectLst>
                  <a:glow rad="139700">
                    <a:schemeClr val="bg1"/>
                  </a:glow>
                </a:effectLst>
                <a:latin typeface="Calibri" panose="020F0502020204030204" pitchFamily="34" charset="0"/>
                <a:cs typeface="Calibri" panose="020F0502020204030204" pitchFamily="34" charset="0"/>
              </a:rPr>
              <a:t>Do we have to do anything?  </a:t>
            </a:r>
          </a:p>
          <a:p>
            <a:pPr marL="571500" lvl="0" indent="-571500">
              <a:spcAft>
                <a:spcPts val="2400"/>
              </a:spcAft>
              <a:buFont typeface="Arial" panose="020B0604020202020204" pitchFamily="34" charset="0"/>
              <a:buChar char="•"/>
            </a:pPr>
            <a:r>
              <a:rPr lang="en-US" sz="4800" b="1" dirty="0">
                <a:ln>
                  <a:solidFill>
                    <a:schemeClr val="bg1">
                      <a:lumMod val="75000"/>
                      <a:lumOff val="25000"/>
                      <a:alpha val="10000"/>
                    </a:schemeClr>
                  </a:solidFill>
                </a:ln>
                <a:effectLst>
                  <a:glow rad="139700">
                    <a:schemeClr val="bg1"/>
                  </a:glow>
                </a:effectLst>
                <a:latin typeface="Calibri" panose="020F0502020204030204" pitchFamily="34" charset="0"/>
                <a:cs typeface="Calibri" panose="020F0502020204030204" pitchFamily="34" charset="0"/>
              </a:rPr>
              <a:t>Who is responsible to make it happen?</a:t>
            </a:r>
          </a:p>
          <a:p>
            <a:pPr lvl="0" algn="ctr"/>
            <a:r>
              <a:rPr lang="en-US" sz="4800" b="1" dirty="0">
                <a:ln>
                  <a:solidFill>
                    <a:schemeClr val="bg1">
                      <a:lumMod val="75000"/>
                      <a:lumOff val="25000"/>
                      <a:alpha val="10000"/>
                    </a:schemeClr>
                  </a:solidFill>
                </a:ln>
                <a:effectLst>
                  <a:glow rad="139700">
                    <a:schemeClr val="bg1"/>
                  </a:glow>
                </a:effectLst>
                <a:latin typeface="Calibri" panose="020F0502020204030204" pitchFamily="34" charset="0"/>
                <a:cs typeface="Calibri" panose="020F0502020204030204" pitchFamily="34" charset="0"/>
              </a:rPr>
              <a:t>Primary Factor:  Nutrition! </a:t>
            </a:r>
          </a:p>
        </p:txBody>
      </p:sp>
      <p:sp>
        <p:nvSpPr>
          <p:cNvPr id="2" name="TextBox 1">
            <a:extLst>
              <a:ext uri="{FF2B5EF4-FFF2-40B4-BE49-F238E27FC236}">
                <a16:creationId xmlns:a16="http://schemas.microsoft.com/office/drawing/2014/main" id="{E94DC4D0-DED4-6C54-ED47-644815A0DD43}"/>
              </a:ext>
            </a:extLst>
          </p:cNvPr>
          <p:cNvSpPr txBox="1"/>
          <p:nvPr/>
        </p:nvSpPr>
        <p:spPr>
          <a:xfrm>
            <a:off x="3980258" y="719328"/>
            <a:ext cx="3839280" cy="1754326"/>
          </a:xfrm>
          <a:prstGeom prst="rect">
            <a:avLst/>
          </a:prstGeom>
          <a:noFill/>
        </p:spPr>
        <p:txBody>
          <a:bodyPr wrap="square" rtlCol="0">
            <a:spAutoFit/>
          </a:bodyPr>
          <a:lstStyle/>
          <a:p>
            <a:pPr algn="ctr"/>
            <a:r>
              <a:rPr lang="en-US" sz="5400" b="1" dirty="0">
                <a:effectLst>
                  <a:glow rad="139700">
                    <a:schemeClr val="bg1">
                      <a:alpha val="98000"/>
                    </a:schemeClr>
                  </a:glow>
                </a:effectLst>
                <a:latin typeface="Calibri" panose="020F0502020204030204" pitchFamily="34" charset="0"/>
                <a:ea typeface="Calibri" panose="020F0502020204030204" pitchFamily="34" charset="0"/>
                <a:cs typeface="Calibri" panose="020F0502020204030204" pitchFamily="34" charset="0"/>
              </a:rPr>
              <a:t>Physical Growth</a:t>
            </a:r>
          </a:p>
        </p:txBody>
      </p:sp>
    </p:spTree>
    <p:extLst>
      <p:ext uri="{BB962C8B-B14F-4D97-AF65-F5344CB8AC3E}">
        <p14:creationId xmlns:p14="http://schemas.microsoft.com/office/powerpoint/2010/main" val="44937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974B8280-1612-0DBD-566F-82040936B0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E6890FF-15C1-FA70-0FF1-B68A4B3124C1}"/>
              </a:ext>
            </a:extLst>
          </p:cNvPr>
          <p:cNvSpPr txBox="1"/>
          <p:nvPr/>
        </p:nvSpPr>
        <p:spPr>
          <a:xfrm>
            <a:off x="274320" y="341590"/>
            <a:ext cx="11692890" cy="769441"/>
          </a:xfrm>
          <a:prstGeom prst="rect">
            <a:avLst/>
          </a:prstGeom>
          <a:noFill/>
        </p:spPr>
        <p:txBody>
          <a:bodyPr wrap="square" rtlCol="0">
            <a:spAutoFit/>
          </a:bodyPr>
          <a:lstStyle/>
          <a:p>
            <a:pPr marL="742950" indent="-742950">
              <a:spcAft>
                <a:spcPts val="1800"/>
              </a:spcAft>
              <a:buFont typeface="+mj-lt"/>
              <a:buAutoNum type="arabicPeriod" startAt="2"/>
            </a:pPr>
            <a:r>
              <a:rPr lang="en-US" sz="4400" b="1" dirty="0">
                <a:effectLst>
                  <a:glow rad="139700">
                    <a:schemeClr val="bg1"/>
                  </a:glow>
                </a:effectLst>
                <a:latin typeface="Calibri" panose="020F0502020204030204" pitchFamily="34" charset="0"/>
                <a:cs typeface="Calibri" panose="020F0502020204030204" pitchFamily="34" charset="0"/>
              </a:rPr>
              <a:t>What are the results of devotion to the Word?</a:t>
            </a:r>
          </a:p>
        </p:txBody>
      </p:sp>
      <p:sp>
        <p:nvSpPr>
          <p:cNvPr id="3" name="TextBox 2">
            <a:extLst>
              <a:ext uri="{FF2B5EF4-FFF2-40B4-BE49-F238E27FC236}">
                <a16:creationId xmlns:a16="http://schemas.microsoft.com/office/drawing/2014/main" id="{E4B2602E-5053-BBD0-ECBE-B78C06B4966E}"/>
              </a:ext>
            </a:extLst>
          </p:cNvPr>
          <p:cNvSpPr txBox="1"/>
          <p:nvPr/>
        </p:nvSpPr>
        <p:spPr>
          <a:xfrm>
            <a:off x="453218" y="1787757"/>
            <a:ext cx="11355053" cy="4832092"/>
          </a:xfrm>
          <a:prstGeom prst="rect">
            <a:avLst/>
          </a:prstGeom>
          <a:noFill/>
        </p:spPr>
        <p:txBody>
          <a:bodyPr wrap="square" rtlCol="0">
            <a:spAutoFit/>
          </a:bodyPr>
          <a:lstStyle/>
          <a:p>
            <a:r>
              <a:rPr lang="en-US" sz="4400" b="1" dirty="0">
                <a:effectLst>
                  <a:glow rad="139700">
                    <a:schemeClr val="bg1"/>
                  </a:glow>
                </a:effectLst>
                <a:latin typeface="Calibri" panose="020F0502020204030204" pitchFamily="34" charset="0"/>
                <a:cs typeface="Calibri" panose="020F0502020204030204" pitchFamily="34" charset="0"/>
              </a:rPr>
              <a:t>“This Book of the Law shall not depart from your mouth, but you shall meditate on it day and night, </a:t>
            </a: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so that you may be careful to do according to all that is written in it</a:t>
            </a:r>
            <a:r>
              <a:rPr lang="en-US" sz="4400" b="1" dirty="0">
                <a:effectLst>
                  <a:glow rad="139700">
                    <a:schemeClr val="bg1"/>
                  </a:glow>
                </a:effectLst>
                <a:latin typeface="Calibri" panose="020F0502020204030204" pitchFamily="34" charset="0"/>
                <a:cs typeface="Calibri" panose="020F0502020204030204" pitchFamily="34" charset="0"/>
              </a:rPr>
              <a:t>. For then you will make your way prosperous, and then you will have good success.”</a:t>
            </a:r>
          </a:p>
          <a:p>
            <a:pPr>
              <a:spcAft>
                <a:spcPts val="1800"/>
              </a:spcAft>
            </a:pPr>
            <a:r>
              <a:rPr lang="en-US" sz="4400" b="1" dirty="0">
                <a:effectLst>
                  <a:glow rad="139700">
                    <a:schemeClr val="bg1"/>
                  </a:glow>
                </a:effectLst>
                <a:latin typeface="Calibri" panose="020F0502020204030204" pitchFamily="34" charset="0"/>
                <a:cs typeface="Calibri" panose="020F0502020204030204" pitchFamily="34" charset="0"/>
              </a:rPr>
              <a:t>                                                       Joshua 1:8</a:t>
            </a:r>
          </a:p>
        </p:txBody>
      </p:sp>
      <p:sp>
        <p:nvSpPr>
          <p:cNvPr id="4" name="Rectangle: Rounded Corners 3">
            <a:extLst>
              <a:ext uri="{FF2B5EF4-FFF2-40B4-BE49-F238E27FC236}">
                <a16:creationId xmlns:a16="http://schemas.microsoft.com/office/drawing/2014/main" id="{2CE6FC64-F863-5E25-21E5-D698DA6F6657}"/>
              </a:ext>
            </a:extLst>
          </p:cNvPr>
          <p:cNvSpPr/>
          <p:nvPr/>
        </p:nvSpPr>
        <p:spPr>
          <a:xfrm>
            <a:off x="2123909" y="1549606"/>
            <a:ext cx="7595616" cy="1586380"/>
          </a:xfrm>
          <a:prstGeom prst="roundRect">
            <a:avLst/>
          </a:prstGeom>
          <a:solidFill>
            <a:srgbClr val="4C2E12"/>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800"/>
              </a:spcAft>
            </a:pPr>
            <a:r>
              <a:rPr lang="en-US" sz="5400" b="1" dirty="0">
                <a:effectLst>
                  <a:glow rad="139700">
                    <a:schemeClr val="bg1"/>
                  </a:glow>
                </a:effectLst>
                <a:latin typeface="Calibri" panose="020F0502020204030204" pitchFamily="34" charset="0"/>
                <a:cs typeface="Calibri" panose="020F0502020204030204" pitchFamily="34" charset="0"/>
              </a:rPr>
              <a:t>Obedience</a:t>
            </a:r>
          </a:p>
        </p:txBody>
      </p:sp>
    </p:spTree>
    <p:extLst>
      <p:ext uri="{BB962C8B-B14F-4D97-AF65-F5344CB8AC3E}">
        <p14:creationId xmlns:p14="http://schemas.microsoft.com/office/powerpoint/2010/main" val="357784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974B8280-1612-0DBD-566F-82040936B0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4B2602E-5053-BBD0-ECBE-B78C06B4966E}"/>
              </a:ext>
            </a:extLst>
          </p:cNvPr>
          <p:cNvSpPr txBox="1"/>
          <p:nvPr/>
        </p:nvSpPr>
        <p:spPr>
          <a:xfrm>
            <a:off x="329184" y="288141"/>
            <a:ext cx="11661967" cy="6247864"/>
          </a:xfrm>
          <a:prstGeom prst="rect">
            <a:avLst/>
          </a:prstGeom>
          <a:noFill/>
        </p:spPr>
        <p:txBody>
          <a:bodyPr wrap="square" rtlCol="0">
            <a:spAutoFit/>
          </a:bodyPr>
          <a:lstStyle/>
          <a:p>
            <a:r>
              <a:rPr lang="en-US" sz="4000" b="1" baseline="30000" dirty="0">
                <a:effectLst>
                  <a:glow rad="139700">
                    <a:schemeClr val="bg1"/>
                  </a:glow>
                </a:effectLst>
                <a:latin typeface="Calibri" panose="020F0502020204030204" pitchFamily="34" charset="0"/>
                <a:cs typeface="Calibri" panose="020F0502020204030204" pitchFamily="34" charset="0"/>
              </a:rPr>
              <a:t>18</a:t>
            </a:r>
            <a:r>
              <a:rPr lang="en-US" sz="4000" b="1" dirty="0">
                <a:effectLst>
                  <a:glow rad="139700">
                    <a:schemeClr val="bg1"/>
                  </a:glow>
                </a:effectLst>
                <a:latin typeface="Calibri" panose="020F0502020204030204" pitchFamily="34" charset="0"/>
                <a:cs typeface="Calibri" panose="020F0502020204030204" pitchFamily="34" charset="0"/>
              </a:rPr>
              <a:t> “And when he sits on the throne of his kingdom, he shall write for himself in a book a copy of this law... </a:t>
            </a:r>
            <a:r>
              <a:rPr lang="en-US" sz="4000" b="1" baseline="30000" dirty="0">
                <a:effectLst>
                  <a:glow rad="139700">
                    <a:schemeClr val="bg1"/>
                  </a:glow>
                </a:effectLst>
                <a:latin typeface="Calibri" panose="020F0502020204030204" pitchFamily="34" charset="0"/>
                <a:cs typeface="Calibri" panose="020F0502020204030204" pitchFamily="34" charset="0"/>
              </a:rPr>
              <a:t>19</a:t>
            </a:r>
            <a:r>
              <a:rPr lang="en-US" sz="4000" b="1" dirty="0">
                <a:effectLst>
                  <a:glow rad="139700">
                    <a:schemeClr val="bg1"/>
                  </a:glow>
                </a:effectLst>
                <a:latin typeface="Calibri" panose="020F0502020204030204" pitchFamily="34" charset="0"/>
                <a:cs typeface="Calibri" panose="020F0502020204030204" pitchFamily="34" charset="0"/>
              </a:rPr>
              <a:t> And it shall be with him, and he shall read in it all the days of his life,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that he may learn to fear the Lord his God </a:t>
            </a:r>
            <a:r>
              <a:rPr lang="en-US" sz="4000" b="1" dirty="0">
                <a:effectLst>
                  <a:glow rad="139700">
                    <a:schemeClr val="bg1"/>
                  </a:glow>
                </a:effectLst>
                <a:latin typeface="Calibri" panose="020F0502020204030204" pitchFamily="34" charset="0"/>
                <a:cs typeface="Calibri" panose="020F0502020204030204" pitchFamily="34" charset="0"/>
              </a:rPr>
              <a:t>by keeping all the words of this law and these statutes, and doing them, </a:t>
            </a:r>
            <a:r>
              <a:rPr lang="en-US" sz="4000" b="1" baseline="30000" dirty="0">
                <a:effectLst>
                  <a:glow rad="139700">
                    <a:schemeClr val="bg1"/>
                  </a:glow>
                </a:effectLst>
                <a:latin typeface="Calibri" panose="020F0502020204030204" pitchFamily="34" charset="0"/>
                <a:cs typeface="Calibri" panose="020F0502020204030204" pitchFamily="34" charset="0"/>
              </a:rPr>
              <a:t>20</a:t>
            </a:r>
            <a:r>
              <a:rPr lang="en-US" sz="4000" b="1" dirty="0">
                <a:effectLst>
                  <a:glow rad="139700">
                    <a:schemeClr val="bg1"/>
                  </a:glow>
                </a:effectLst>
                <a:latin typeface="Calibri" panose="020F0502020204030204" pitchFamily="34" charset="0"/>
                <a:cs typeface="Calibri" panose="020F0502020204030204" pitchFamily="34" charset="0"/>
              </a:rPr>
              <a:t>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that his heart may not be lifted up above his brothers</a:t>
            </a:r>
            <a:r>
              <a:rPr lang="en-US" sz="4000" b="1" dirty="0">
                <a:effectLst>
                  <a:glow rad="139700">
                    <a:schemeClr val="bg1"/>
                  </a:glow>
                </a:effectLst>
                <a:latin typeface="Calibri" panose="020F0502020204030204" pitchFamily="34" charset="0"/>
                <a:cs typeface="Calibri" panose="020F0502020204030204" pitchFamily="34" charset="0"/>
              </a:rPr>
              <a:t>, and that he may not turn aside from the commandment, either to the right hand or to the left, so that he may continue long in his kingdom, he and his children, in Israel.  Deut. 17:18-20</a:t>
            </a:r>
          </a:p>
        </p:txBody>
      </p:sp>
      <p:sp>
        <p:nvSpPr>
          <p:cNvPr id="5" name="Rectangle: Rounded Corners 4">
            <a:extLst>
              <a:ext uri="{FF2B5EF4-FFF2-40B4-BE49-F238E27FC236}">
                <a16:creationId xmlns:a16="http://schemas.microsoft.com/office/drawing/2014/main" id="{E0C165D6-93B6-65EC-1FE8-2A9E147D816D}"/>
              </a:ext>
            </a:extLst>
          </p:cNvPr>
          <p:cNvSpPr/>
          <p:nvPr/>
        </p:nvSpPr>
        <p:spPr>
          <a:xfrm>
            <a:off x="583691" y="4804434"/>
            <a:ext cx="11024616" cy="1586380"/>
          </a:xfrm>
          <a:prstGeom prst="roundRect">
            <a:avLst/>
          </a:prstGeom>
          <a:solidFill>
            <a:srgbClr val="4C2E12"/>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800"/>
              </a:spcAft>
            </a:pPr>
            <a:r>
              <a:rPr lang="en-US" sz="5400" b="1" dirty="0">
                <a:effectLst>
                  <a:glow rad="139700">
                    <a:schemeClr val="bg1"/>
                  </a:glow>
                </a:effectLst>
                <a:latin typeface="Calibri" panose="020F0502020204030204" pitchFamily="34" charset="0"/>
                <a:cs typeface="Calibri" panose="020F0502020204030204" pitchFamily="34" charset="0"/>
              </a:rPr>
              <a:t>Humility before God and People</a:t>
            </a:r>
          </a:p>
        </p:txBody>
      </p:sp>
    </p:spTree>
    <p:extLst>
      <p:ext uri="{BB962C8B-B14F-4D97-AF65-F5344CB8AC3E}">
        <p14:creationId xmlns:p14="http://schemas.microsoft.com/office/powerpoint/2010/main" val="30056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974B8280-1612-0DBD-566F-82040936B0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4B2602E-5053-BBD0-ECBE-B78C06B4966E}"/>
              </a:ext>
            </a:extLst>
          </p:cNvPr>
          <p:cNvSpPr txBox="1"/>
          <p:nvPr/>
        </p:nvSpPr>
        <p:spPr>
          <a:xfrm>
            <a:off x="442176" y="2523797"/>
            <a:ext cx="11307645" cy="3477875"/>
          </a:xfrm>
          <a:prstGeom prst="rect">
            <a:avLst/>
          </a:prstGeom>
          <a:noFill/>
        </p:spPr>
        <p:txBody>
          <a:bodyPr wrap="square" rtlCol="0">
            <a:spAutoFit/>
          </a:bodyPr>
          <a:lstStyle/>
          <a:p>
            <a:r>
              <a:rPr lang="en-US" sz="4400" b="1" dirty="0">
                <a:effectLst>
                  <a:glow rad="139700">
                    <a:schemeClr val="bg1"/>
                  </a:glow>
                </a:effectLst>
                <a:latin typeface="Calibri" panose="020F0502020204030204" pitchFamily="34" charset="0"/>
                <a:cs typeface="Calibri" panose="020F0502020204030204" pitchFamily="34" charset="0"/>
              </a:rPr>
              <a:t>“Do not be conformed to this world, but be </a:t>
            </a: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transformed by the renewal of your mind</a:t>
            </a:r>
            <a:r>
              <a:rPr lang="en-US" sz="4400" b="1" dirty="0">
                <a:effectLst>
                  <a:glow rad="139700">
                    <a:schemeClr val="bg1"/>
                  </a:glow>
                </a:effectLst>
                <a:latin typeface="Calibri" panose="020F0502020204030204" pitchFamily="34" charset="0"/>
                <a:cs typeface="Calibri" panose="020F0502020204030204" pitchFamily="34" charset="0"/>
              </a:rPr>
              <a:t>, that by testing you may discern what is the will of God, what is good and acceptable and perfect.”</a:t>
            </a:r>
          </a:p>
          <a:p>
            <a:r>
              <a:rPr lang="en-US" sz="4400" b="1" dirty="0">
                <a:effectLst>
                  <a:glow rad="139700">
                    <a:schemeClr val="bg1"/>
                  </a:glow>
                </a:effectLst>
                <a:latin typeface="Calibri" panose="020F0502020204030204" pitchFamily="34" charset="0"/>
                <a:cs typeface="Calibri" panose="020F0502020204030204" pitchFamily="34" charset="0"/>
              </a:rPr>
              <a:t>                                         Romans 12:2</a:t>
            </a:r>
          </a:p>
        </p:txBody>
      </p:sp>
      <p:sp>
        <p:nvSpPr>
          <p:cNvPr id="2" name="Rectangle: Rounded Corners 1">
            <a:extLst>
              <a:ext uri="{FF2B5EF4-FFF2-40B4-BE49-F238E27FC236}">
                <a16:creationId xmlns:a16="http://schemas.microsoft.com/office/drawing/2014/main" id="{EE88A2FD-554B-154C-BF96-84B55574DAC0}"/>
              </a:ext>
            </a:extLst>
          </p:cNvPr>
          <p:cNvSpPr/>
          <p:nvPr/>
        </p:nvSpPr>
        <p:spPr>
          <a:xfrm>
            <a:off x="1623166" y="724011"/>
            <a:ext cx="8511434" cy="1586380"/>
          </a:xfrm>
          <a:prstGeom prst="roundRect">
            <a:avLst/>
          </a:prstGeom>
          <a:solidFill>
            <a:srgbClr val="4C2E12"/>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800"/>
              </a:spcAft>
            </a:pPr>
            <a:r>
              <a:rPr lang="en-US" sz="5400" b="1" dirty="0">
                <a:effectLst>
                  <a:glow rad="139700">
                    <a:schemeClr val="bg1"/>
                  </a:glow>
                </a:effectLst>
                <a:latin typeface="Calibri" panose="020F0502020204030204" pitchFamily="34" charset="0"/>
                <a:cs typeface="Calibri" panose="020F0502020204030204" pitchFamily="34" charset="0"/>
              </a:rPr>
              <a:t>A spiritually renewed mind</a:t>
            </a:r>
          </a:p>
        </p:txBody>
      </p:sp>
    </p:spTree>
    <p:extLst>
      <p:ext uri="{BB962C8B-B14F-4D97-AF65-F5344CB8AC3E}">
        <p14:creationId xmlns:p14="http://schemas.microsoft.com/office/powerpoint/2010/main" val="271180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974B8280-1612-0DBD-566F-82040936B0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4B2602E-5053-BBD0-ECBE-B78C06B4966E}"/>
              </a:ext>
            </a:extLst>
          </p:cNvPr>
          <p:cNvSpPr txBox="1"/>
          <p:nvPr/>
        </p:nvSpPr>
        <p:spPr>
          <a:xfrm>
            <a:off x="361841" y="1228397"/>
            <a:ext cx="11661967" cy="4401205"/>
          </a:xfrm>
          <a:prstGeom prst="rect">
            <a:avLst/>
          </a:prstGeom>
          <a:noFill/>
        </p:spPr>
        <p:txBody>
          <a:bodyPr wrap="square" rtlCol="0">
            <a:spAutoFit/>
          </a:bodyPr>
          <a:lstStyle/>
          <a:p>
            <a:r>
              <a:rPr lang="en-US" sz="4000" b="1" baseline="30000" dirty="0">
                <a:effectLst>
                  <a:glow rad="139700">
                    <a:schemeClr val="bg1"/>
                  </a:glow>
                </a:effectLst>
                <a:latin typeface="Calibri" panose="020F0502020204030204" pitchFamily="34" charset="0"/>
                <a:cs typeface="Calibri" panose="020F0502020204030204" pitchFamily="34" charset="0"/>
              </a:rPr>
              <a:t>21</a:t>
            </a:r>
            <a:r>
              <a:rPr lang="en-US" sz="4000" b="1" dirty="0">
                <a:effectLst>
                  <a:glow rad="139700">
                    <a:schemeClr val="bg1"/>
                  </a:glow>
                </a:effectLst>
                <a:latin typeface="Calibri" panose="020F0502020204030204" pitchFamily="34" charset="0"/>
                <a:cs typeface="Calibri" panose="020F0502020204030204" pitchFamily="34" charset="0"/>
              </a:rPr>
              <a:t> “Whoever has my commandments and keeps them, he it is who loves me. And he who loves me will be loved by my Father, and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I will love him and manifest myself to him</a:t>
            </a:r>
            <a:r>
              <a:rPr lang="en-US" sz="4000" b="1" dirty="0">
                <a:effectLst>
                  <a:glow rad="139700">
                    <a:schemeClr val="bg1"/>
                  </a:glow>
                </a:effectLst>
                <a:latin typeface="Calibri" panose="020F0502020204030204" pitchFamily="34" charset="0"/>
                <a:cs typeface="Calibri" panose="020F0502020204030204" pitchFamily="34" charset="0"/>
              </a:rPr>
              <a:t>... </a:t>
            </a:r>
            <a:r>
              <a:rPr lang="en-US" sz="4000" b="1" baseline="30000" dirty="0">
                <a:effectLst>
                  <a:glow rad="139700">
                    <a:schemeClr val="bg1"/>
                  </a:glow>
                </a:effectLst>
                <a:latin typeface="Calibri" panose="020F0502020204030204" pitchFamily="34" charset="0"/>
                <a:cs typeface="Calibri" panose="020F0502020204030204" pitchFamily="34" charset="0"/>
              </a:rPr>
              <a:t>23</a:t>
            </a:r>
            <a:r>
              <a:rPr lang="en-US" sz="4000" b="1" dirty="0">
                <a:effectLst>
                  <a:glow rad="139700">
                    <a:schemeClr val="bg1"/>
                  </a:glow>
                </a:effectLst>
                <a:latin typeface="Calibri" panose="020F0502020204030204" pitchFamily="34" charset="0"/>
                <a:cs typeface="Calibri" panose="020F0502020204030204" pitchFamily="34" charset="0"/>
              </a:rPr>
              <a:t> If anyone loves me, he will keep my word, and my Father will love him, and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we will come to him and make our home with him</a:t>
            </a:r>
            <a:r>
              <a:rPr lang="en-US" sz="4000" b="1" dirty="0">
                <a:effectLst>
                  <a:glow rad="139700">
                    <a:schemeClr val="bg1"/>
                  </a:glow>
                </a:effectLst>
                <a:latin typeface="Calibri" panose="020F0502020204030204" pitchFamily="34" charset="0"/>
                <a:cs typeface="Calibri" panose="020F0502020204030204" pitchFamily="34" charset="0"/>
              </a:rPr>
              <a:t>.”</a:t>
            </a:r>
          </a:p>
          <a:p>
            <a:r>
              <a:rPr lang="en-US" sz="4000" b="1" dirty="0">
                <a:effectLst>
                  <a:glow rad="139700">
                    <a:schemeClr val="bg1"/>
                  </a:glow>
                </a:effectLst>
                <a:latin typeface="Calibri" panose="020F0502020204030204" pitchFamily="34" charset="0"/>
                <a:cs typeface="Calibri" panose="020F0502020204030204" pitchFamily="34" charset="0"/>
              </a:rPr>
              <a:t>                                         John 14:21,23</a:t>
            </a:r>
          </a:p>
        </p:txBody>
      </p:sp>
      <p:sp>
        <p:nvSpPr>
          <p:cNvPr id="2" name="Rectangle: Rounded Corners 1">
            <a:extLst>
              <a:ext uri="{FF2B5EF4-FFF2-40B4-BE49-F238E27FC236}">
                <a16:creationId xmlns:a16="http://schemas.microsoft.com/office/drawing/2014/main" id="{EE88A2FD-554B-154C-BF96-84B55574DAC0}"/>
              </a:ext>
            </a:extLst>
          </p:cNvPr>
          <p:cNvSpPr/>
          <p:nvPr/>
        </p:nvSpPr>
        <p:spPr>
          <a:xfrm>
            <a:off x="1960623" y="896463"/>
            <a:ext cx="7595616" cy="1586380"/>
          </a:xfrm>
          <a:prstGeom prst="roundRect">
            <a:avLst/>
          </a:prstGeom>
          <a:solidFill>
            <a:srgbClr val="4C2E12"/>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800"/>
              </a:spcAft>
            </a:pPr>
            <a:r>
              <a:rPr lang="en-US" sz="5400" b="1" dirty="0">
                <a:effectLst>
                  <a:glow rad="139700">
                    <a:schemeClr val="bg1"/>
                  </a:glow>
                </a:effectLst>
                <a:latin typeface="Calibri" panose="020F0502020204030204" pitchFamily="34" charset="0"/>
                <a:cs typeface="Calibri" panose="020F0502020204030204" pitchFamily="34" charset="0"/>
              </a:rPr>
              <a:t>Relationship with Jesus!</a:t>
            </a:r>
          </a:p>
        </p:txBody>
      </p:sp>
    </p:spTree>
    <p:extLst>
      <p:ext uri="{BB962C8B-B14F-4D97-AF65-F5344CB8AC3E}">
        <p14:creationId xmlns:p14="http://schemas.microsoft.com/office/powerpoint/2010/main" val="77306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974B8280-1612-0DBD-566F-82040936B0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E6890FF-15C1-FA70-0FF1-B68A4B3124C1}"/>
              </a:ext>
            </a:extLst>
          </p:cNvPr>
          <p:cNvSpPr txBox="1"/>
          <p:nvPr/>
        </p:nvSpPr>
        <p:spPr>
          <a:xfrm>
            <a:off x="240030" y="341590"/>
            <a:ext cx="11670030" cy="769441"/>
          </a:xfrm>
          <a:prstGeom prst="rect">
            <a:avLst/>
          </a:prstGeom>
          <a:noFill/>
        </p:spPr>
        <p:txBody>
          <a:bodyPr wrap="square" rtlCol="0">
            <a:spAutoFit/>
          </a:bodyPr>
          <a:lstStyle/>
          <a:p>
            <a:pPr marL="742950" indent="-742950">
              <a:spcAft>
                <a:spcPts val="1800"/>
              </a:spcAft>
              <a:buFont typeface="+mj-lt"/>
              <a:buAutoNum type="arabicPeriod" startAt="2"/>
            </a:pPr>
            <a:r>
              <a:rPr lang="en-US" sz="4400" b="1" dirty="0">
                <a:effectLst>
                  <a:glow rad="139700">
                    <a:schemeClr val="bg1"/>
                  </a:glow>
                </a:effectLst>
                <a:latin typeface="Calibri" panose="020F0502020204030204" pitchFamily="34" charset="0"/>
                <a:cs typeface="Calibri" panose="020F0502020204030204" pitchFamily="34" charset="0"/>
              </a:rPr>
              <a:t>What are the results of devotion to the Word?</a:t>
            </a:r>
          </a:p>
        </p:txBody>
      </p:sp>
      <p:sp>
        <p:nvSpPr>
          <p:cNvPr id="3" name="TextBox 2">
            <a:extLst>
              <a:ext uri="{FF2B5EF4-FFF2-40B4-BE49-F238E27FC236}">
                <a16:creationId xmlns:a16="http://schemas.microsoft.com/office/drawing/2014/main" id="{E4B2602E-5053-BBD0-ECBE-B78C06B4966E}"/>
              </a:ext>
            </a:extLst>
          </p:cNvPr>
          <p:cNvSpPr txBox="1"/>
          <p:nvPr/>
        </p:nvSpPr>
        <p:spPr>
          <a:xfrm>
            <a:off x="2009876" y="1885729"/>
            <a:ext cx="9028239" cy="3477875"/>
          </a:xfrm>
          <a:prstGeom prst="rect">
            <a:avLst/>
          </a:prstGeom>
          <a:noFill/>
        </p:spPr>
        <p:txBody>
          <a:bodyPr wrap="square" rtlCol="0">
            <a:spAutoFit/>
          </a:bodyPr>
          <a:lstStyle/>
          <a:p>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A Changed Heart and Life!</a:t>
            </a:r>
          </a:p>
          <a:p>
            <a:pPr marL="571500" indent="-571500">
              <a:buFont typeface="Arial" panose="020B0604020202020204" pitchFamily="34" charset="0"/>
              <a:buChar char="•"/>
            </a:pPr>
            <a:r>
              <a:rPr lang="en-US" sz="4400" b="1" dirty="0">
                <a:effectLst>
                  <a:glow rad="139700">
                    <a:schemeClr val="bg1"/>
                  </a:glow>
                </a:effectLst>
                <a:latin typeface="Calibri" panose="020F0502020204030204" pitchFamily="34" charset="0"/>
                <a:cs typeface="Calibri" panose="020F0502020204030204" pitchFamily="34" charset="0"/>
              </a:rPr>
              <a:t>Obedience</a:t>
            </a:r>
          </a:p>
          <a:p>
            <a:pPr marL="571500" indent="-571500">
              <a:buFont typeface="Arial" panose="020B0604020202020204" pitchFamily="34" charset="0"/>
              <a:buChar char="•"/>
            </a:pPr>
            <a:r>
              <a:rPr lang="en-US" sz="4400" b="1" dirty="0">
                <a:effectLst>
                  <a:glow rad="139700">
                    <a:schemeClr val="bg1"/>
                  </a:glow>
                </a:effectLst>
                <a:latin typeface="Calibri" panose="020F0502020204030204" pitchFamily="34" charset="0"/>
                <a:cs typeface="Calibri" panose="020F0502020204030204" pitchFamily="34" charset="0"/>
              </a:rPr>
              <a:t>Humility before God and others</a:t>
            </a:r>
          </a:p>
          <a:p>
            <a:pPr marL="571500" indent="-571500">
              <a:buFont typeface="Arial" panose="020B0604020202020204" pitchFamily="34" charset="0"/>
              <a:buChar char="•"/>
            </a:pPr>
            <a:r>
              <a:rPr lang="en-US" sz="4400" b="1" dirty="0">
                <a:effectLst>
                  <a:glow rad="139700">
                    <a:schemeClr val="bg1"/>
                  </a:glow>
                </a:effectLst>
                <a:latin typeface="Calibri" panose="020F0502020204030204" pitchFamily="34" charset="0"/>
                <a:cs typeface="Calibri" panose="020F0502020204030204" pitchFamily="34" charset="0"/>
              </a:rPr>
              <a:t>Spiritually renewed mind</a:t>
            </a:r>
          </a:p>
          <a:p>
            <a:pPr marL="571500" indent="-571500">
              <a:buFont typeface="Arial" panose="020B0604020202020204" pitchFamily="34" charset="0"/>
              <a:buChar char="•"/>
            </a:pPr>
            <a:r>
              <a:rPr lang="en-US" sz="4400" b="1" dirty="0">
                <a:effectLst>
                  <a:glow rad="139700">
                    <a:schemeClr val="bg1"/>
                  </a:glow>
                </a:effectLst>
                <a:latin typeface="Calibri" panose="020F0502020204030204" pitchFamily="34" charset="0"/>
                <a:cs typeface="Calibri" panose="020F0502020204030204" pitchFamily="34" charset="0"/>
              </a:rPr>
              <a:t>Relationship with Jesus</a:t>
            </a:r>
          </a:p>
        </p:txBody>
      </p:sp>
    </p:spTree>
    <p:extLst>
      <p:ext uri="{BB962C8B-B14F-4D97-AF65-F5344CB8AC3E}">
        <p14:creationId xmlns:p14="http://schemas.microsoft.com/office/powerpoint/2010/main" val="39745758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974B8280-1612-0DBD-566F-82040936B0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676655" y="289679"/>
            <a:ext cx="10838687" cy="1107996"/>
          </a:xfrm>
          <a:prstGeom prst="rect">
            <a:avLst/>
          </a:prstGeom>
          <a:no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r>
              <a:rPr lang="en-US" sz="6600" dirty="0">
                <a:solidFill>
                  <a:schemeClr val="tx1"/>
                </a:solidFill>
              </a:rPr>
              <a:t>Three Questions:</a:t>
            </a:r>
          </a:p>
        </p:txBody>
      </p:sp>
      <p:sp>
        <p:nvSpPr>
          <p:cNvPr id="2" name="TextBox 1">
            <a:extLst>
              <a:ext uri="{FF2B5EF4-FFF2-40B4-BE49-F238E27FC236}">
                <a16:creationId xmlns:a16="http://schemas.microsoft.com/office/drawing/2014/main" id="{AE6890FF-15C1-FA70-0FF1-B68A4B3124C1}"/>
              </a:ext>
            </a:extLst>
          </p:cNvPr>
          <p:cNvSpPr txBox="1"/>
          <p:nvPr/>
        </p:nvSpPr>
        <p:spPr>
          <a:xfrm>
            <a:off x="171450" y="2261830"/>
            <a:ext cx="11864340" cy="2585323"/>
          </a:xfrm>
          <a:prstGeom prst="rect">
            <a:avLst/>
          </a:prstGeom>
          <a:noFill/>
        </p:spPr>
        <p:txBody>
          <a:bodyPr wrap="square" rtlCol="0">
            <a:spAutoFit/>
          </a:bodyPr>
          <a:lstStyle/>
          <a:p>
            <a:pPr marL="742950" indent="-742950">
              <a:spcAft>
                <a:spcPts val="1800"/>
              </a:spcAft>
              <a:buFont typeface="+mj-lt"/>
              <a:buAutoNum type="arabicPeriod"/>
            </a:pPr>
            <a:r>
              <a:rPr lang="en-US" sz="4400" b="1" dirty="0">
                <a:effectLst>
                  <a:glow rad="139700">
                    <a:schemeClr val="bg1"/>
                  </a:glow>
                </a:effectLst>
                <a:latin typeface="Calibri" panose="020F0502020204030204" pitchFamily="34" charset="0"/>
                <a:cs typeface="Calibri" panose="020F0502020204030204" pitchFamily="34" charset="0"/>
              </a:rPr>
              <a:t>What does devotion to the Word look like?</a:t>
            </a:r>
          </a:p>
          <a:p>
            <a:pPr marL="742950" indent="-742950">
              <a:spcAft>
                <a:spcPts val="1800"/>
              </a:spcAft>
              <a:buFont typeface="+mj-lt"/>
              <a:buAutoNum type="arabicPeriod"/>
            </a:pPr>
            <a:r>
              <a:rPr lang="en-US" sz="4400" b="1" dirty="0">
                <a:effectLst>
                  <a:glow rad="139700">
                    <a:schemeClr val="bg1"/>
                  </a:glow>
                </a:effectLst>
                <a:latin typeface="Calibri" panose="020F0502020204030204" pitchFamily="34" charset="0"/>
                <a:cs typeface="Calibri" panose="020F0502020204030204" pitchFamily="34" charset="0"/>
              </a:rPr>
              <a:t>What are the results of devotion to the Word?</a:t>
            </a:r>
          </a:p>
          <a:p>
            <a:pPr marL="742950" indent="-742950">
              <a:spcAft>
                <a:spcPts val="1800"/>
              </a:spcAft>
              <a:buFont typeface="+mj-lt"/>
              <a:buAutoNum type="arabicPeriod"/>
            </a:pP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What will it do to our church?</a:t>
            </a:r>
          </a:p>
        </p:txBody>
      </p:sp>
    </p:spTree>
    <p:extLst>
      <p:ext uri="{BB962C8B-B14F-4D97-AF65-F5344CB8AC3E}">
        <p14:creationId xmlns:p14="http://schemas.microsoft.com/office/powerpoint/2010/main" val="37163795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974B8280-1612-0DBD-566F-82040936B0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E6890FF-15C1-FA70-0FF1-B68A4B3124C1}"/>
              </a:ext>
            </a:extLst>
          </p:cNvPr>
          <p:cNvSpPr txBox="1"/>
          <p:nvPr/>
        </p:nvSpPr>
        <p:spPr>
          <a:xfrm>
            <a:off x="2441497" y="364667"/>
            <a:ext cx="8238695" cy="769441"/>
          </a:xfrm>
          <a:prstGeom prst="rect">
            <a:avLst/>
          </a:prstGeom>
          <a:noFill/>
        </p:spPr>
        <p:txBody>
          <a:bodyPr wrap="square" rtlCol="0">
            <a:spAutoFit/>
          </a:bodyPr>
          <a:lstStyle/>
          <a:p>
            <a:pPr marL="742950" indent="-742950">
              <a:spcAft>
                <a:spcPts val="1800"/>
              </a:spcAft>
              <a:buFont typeface="+mj-lt"/>
              <a:buAutoNum type="arabicPeriod" startAt="3"/>
            </a:pPr>
            <a:r>
              <a:rPr lang="en-US" sz="4400" b="1" dirty="0">
                <a:effectLst>
                  <a:glow rad="139700">
                    <a:schemeClr val="bg1"/>
                  </a:glow>
                </a:effectLst>
                <a:latin typeface="Calibri" panose="020F0502020204030204" pitchFamily="34" charset="0"/>
                <a:cs typeface="Calibri" panose="020F0502020204030204" pitchFamily="34" charset="0"/>
              </a:rPr>
              <a:t>What will it do to our church?</a:t>
            </a:r>
          </a:p>
        </p:txBody>
      </p:sp>
      <p:sp>
        <p:nvSpPr>
          <p:cNvPr id="3" name="TextBox 2">
            <a:extLst>
              <a:ext uri="{FF2B5EF4-FFF2-40B4-BE49-F238E27FC236}">
                <a16:creationId xmlns:a16="http://schemas.microsoft.com/office/drawing/2014/main" id="{1F717771-B8FA-2E7D-696E-1A1F6B13C4BB}"/>
              </a:ext>
            </a:extLst>
          </p:cNvPr>
          <p:cNvSpPr txBox="1"/>
          <p:nvPr/>
        </p:nvSpPr>
        <p:spPr>
          <a:xfrm>
            <a:off x="265015" y="1594157"/>
            <a:ext cx="11661967" cy="5016758"/>
          </a:xfrm>
          <a:prstGeom prst="rect">
            <a:avLst/>
          </a:prstGeom>
          <a:noFill/>
        </p:spPr>
        <p:txBody>
          <a:bodyPr wrap="square" rtlCol="0">
            <a:spAutoFit/>
          </a:bodyPr>
          <a:lstStyle/>
          <a:p>
            <a:r>
              <a:rPr lang="en-US" sz="4000" b="1" baseline="30000" dirty="0">
                <a:effectLst>
                  <a:glow rad="139700">
                    <a:schemeClr val="bg1"/>
                  </a:glow>
                </a:effectLst>
                <a:latin typeface="Calibri" panose="020F0502020204030204" pitchFamily="34" charset="0"/>
                <a:cs typeface="Calibri" panose="020F0502020204030204" pitchFamily="34" charset="0"/>
              </a:rPr>
              <a:t>16</a:t>
            </a:r>
            <a:r>
              <a:rPr lang="en-US" sz="4000" b="1" dirty="0">
                <a:effectLst>
                  <a:glow rad="139700">
                    <a:schemeClr val="bg1"/>
                  </a:glow>
                </a:effectLst>
                <a:latin typeface="Calibri" panose="020F0502020204030204" pitchFamily="34" charset="0"/>
                <a:cs typeface="Calibri" panose="020F0502020204030204" pitchFamily="34" charset="0"/>
              </a:rPr>
              <a:t>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Let the word of Christ dwell in you richly</a:t>
            </a:r>
            <a:r>
              <a:rPr lang="en-US" sz="4000" b="1" dirty="0">
                <a:effectLst>
                  <a:glow rad="139700">
                    <a:schemeClr val="bg1"/>
                  </a:glow>
                </a:effectLst>
                <a:latin typeface="Calibri" panose="020F0502020204030204" pitchFamily="34" charset="0"/>
                <a:cs typeface="Calibri" panose="020F0502020204030204" pitchFamily="34" charset="0"/>
              </a:rPr>
              <a:t>, teaching and admonishing one another in all wisdom, singing psalms and hymns and spiritual songs, with thankfulness in your hearts to God. </a:t>
            </a:r>
            <a:r>
              <a:rPr lang="en-US" sz="4000" b="1" baseline="30000" dirty="0">
                <a:effectLst>
                  <a:glow rad="139700">
                    <a:schemeClr val="bg1"/>
                  </a:glow>
                </a:effectLst>
                <a:latin typeface="Calibri" panose="020F0502020204030204" pitchFamily="34" charset="0"/>
                <a:cs typeface="Calibri" panose="020F0502020204030204" pitchFamily="34" charset="0"/>
              </a:rPr>
              <a:t>17</a:t>
            </a:r>
            <a:r>
              <a:rPr lang="en-US" sz="4000" b="1" dirty="0">
                <a:effectLst>
                  <a:glow rad="139700">
                    <a:schemeClr val="bg1"/>
                  </a:glow>
                </a:effectLst>
                <a:latin typeface="Calibri" panose="020F0502020204030204" pitchFamily="34" charset="0"/>
                <a:cs typeface="Calibri" panose="020F0502020204030204" pitchFamily="34" charset="0"/>
              </a:rPr>
              <a:t> And whatever you do, in word or deed, do everything in the name of the Lord Jesus, giving thanks to God the Father through him.</a:t>
            </a:r>
          </a:p>
          <a:p>
            <a:r>
              <a:rPr lang="en-US" sz="4000" b="1" dirty="0">
                <a:effectLst>
                  <a:glow rad="139700">
                    <a:schemeClr val="bg1"/>
                  </a:glow>
                </a:effectLst>
                <a:latin typeface="Calibri" panose="020F0502020204030204" pitchFamily="34" charset="0"/>
                <a:cs typeface="Calibri" panose="020F0502020204030204" pitchFamily="34" charset="0"/>
              </a:rPr>
              <a:t>                                         Colossians 3:16-17</a:t>
            </a:r>
          </a:p>
        </p:txBody>
      </p:sp>
    </p:spTree>
    <p:extLst>
      <p:ext uri="{BB962C8B-B14F-4D97-AF65-F5344CB8AC3E}">
        <p14:creationId xmlns:p14="http://schemas.microsoft.com/office/powerpoint/2010/main" val="9577440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974B8280-1612-0DBD-566F-82040936B0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E6890FF-15C1-FA70-0FF1-B68A4B3124C1}"/>
              </a:ext>
            </a:extLst>
          </p:cNvPr>
          <p:cNvSpPr txBox="1"/>
          <p:nvPr/>
        </p:nvSpPr>
        <p:spPr>
          <a:xfrm>
            <a:off x="2441497" y="364667"/>
            <a:ext cx="8238695" cy="769441"/>
          </a:xfrm>
          <a:prstGeom prst="rect">
            <a:avLst/>
          </a:prstGeom>
          <a:noFill/>
        </p:spPr>
        <p:txBody>
          <a:bodyPr wrap="square" rtlCol="0">
            <a:spAutoFit/>
          </a:bodyPr>
          <a:lstStyle/>
          <a:p>
            <a:pPr marL="742950" indent="-742950">
              <a:spcAft>
                <a:spcPts val="1800"/>
              </a:spcAft>
              <a:buFont typeface="+mj-lt"/>
              <a:buAutoNum type="arabicPeriod" startAt="3"/>
            </a:pPr>
            <a:r>
              <a:rPr lang="en-US" sz="4400" b="1" dirty="0">
                <a:effectLst>
                  <a:glow rad="139700">
                    <a:schemeClr val="bg1"/>
                  </a:glow>
                </a:effectLst>
                <a:latin typeface="Calibri" panose="020F0502020204030204" pitchFamily="34" charset="0"/>
                <a:cs typeface="Calibri" panose="020F0502020204030204" pitchFamily="34" charset="0"/>
              </a:rPr>
              <a:t>What will it do to our church?</a:t>
            </a:r>
          </a:p>
        </p:txBody>
      </p:sp>
      <p:sp>
        <p:nvSpPr>
          <p:cNvPr id="3" name="TextBox 2">
            <a:extLst>
              <a:ext uri="{FF2B5EF4-FFF2-40B4-BE49-F238E27FC236}">
                <a16:creationId xmlns:a16="http://schemas.microsoft.com/office/drawing/2014/main" id="{1F717771-B8FA-2E7D-696E-1A1F6B13C4BB}"/>
              </a:ext>
            </a:extLst>
          </p:cNvPr>
          <p:cNvSpPr txBox="1"/>
          <p:nvPr/>
        </p:nvSpPr>
        <p:spPr>
          <a:xfrm>
            <a:off x="265015" y="1594157"/>
            <a:ext cx="11661967" cy="5016758"/>
          </a:xfrm>
          <a:prstGeom prst="rect">
            <a:avLst/>
          </a:prstGeom>
          <a:noFill/>
        </p:spPr>
        <p:txBody>
          <a:bodyPr wrap="square" rtlCol="0">
            <a:spAutoFit/>
          </a:bodyPr>
          <a:lstStyle/>
          <a:p>
            <a:r>
              <a:rPr lang="en-US" sz="4000" b="1" baseline="30000" dirty="0">
                <a:effectLst>
                  <a:glow rad="139700">
                    <a:schemeClr val="bg1"/>
                  </a:glow>
                </a:effectLst>
                <a:latin typeface="Calibri" panose="020F0502020204030204" pitchFamily="34" charset="0"/>
                <a:cs typeface="Calibri" panose="020F0502020204030204" pitchFamily="34" charset="0"/>
              </a:rPr>
              <a:t>16</a:t>
            </a:r>
            <a:r>
              <a:rPr lang="en-US" sz="4000" b="1" dirty="0">
                <a:effectLst>
                  <a:glow rad="139700">
                    <a:schemeClr val="bg1"/>
                  </a:glow>
                </a:effectLst>
                <a:latin typeface="Calibri" panose="020F0502020204030204" pitchFamily="34" charset="0"/>
                <a:cs typeface="Calibri" panose="020F0502020204030204" pitchFamily="34" charset="0"/>
              </a:rPr>
              <a:t>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Let the word of Christ dwell in you richly</a:t>
            </a:r>
            <a:r>
              <a:rPr lang="en-US" sz="4000" b="1" dirty="0">
                <a:effectLst>
                  <a:glow rad="139700">
                    <a:schemeClr val="bg1"/>
                  </a:glow>
                </a:effectLst>
                <a:latin typeface="Calibri" panose="020F0502020204030204" pitchFamily="34" charset="0"/>
                <a:cs typeface="Calibri" panose="020F0502020204030204" pitchFamily="34" charset="0"/>
              </a:rPr>
              <a:t>, teaching and admonishing one another in all wisdom, singing psalms and hymns and spiritual songs, with thankfulness in your hearts to God. </a:t>
            </a:r>
            <a:r>
              <a:rPr lang="en-US" sz="4000" b="1" baseline="30000" dirty="0">
                <a:effectLst>
                  <a:glow rad="139700">
                    <a:schemeClr val="bg1"/>
                  </a:glow>
                </a:effectLst>
                <a:latin typeface="Calibri" panose="020F0502020204030204" pitchFamily="34" charset="0"/>
                <a:cs typeface="Calibri" panose="020F0502020204030204" pitchFamily="34" charset="0"/>
              </a:rPr>
              <a:t>17</a:t>
            </a:r>
            <a:r>
              <a:rPr lang="en-US" sz="4000" b="1" dirty="0">
                <a:effectLst>
                  <a:glow rad="139700">
                    <a:schemeClr val="bg1"/>
                  </a:glow>
                </a:effectLst>
                <a:latin typeface="Calibri" panose="020F0502020204030204" pitchFamily="34" charset="0"/>
                <a:cs typeface="Calibri" panose="020F0502020204030204" pitchFamily="34" charset="0"/>
              </a:rPr>
              <a:t> And whatever you do, in word or deed, do everything in the name of the Lord Jesus, giving thanks to God the Father through him.</a:t>
            </a:r>
          </a:p>
          <a:p>
            <a:r>
              <a:rPr lang="en-US" sz="4000" b="1" dirty="0">
                <a:effectLst>
                  <a:glow rad="139700">
                    <a:schemeClr val="bg1"/>
                  </a:glow>
                </a:effectLst>
                <a:latin typeface="Calibri" panose="020F0502020204030204" pitchFamily="34" charset="0"/>
                <a:cs typeface="Calibri" panose="020F0502020204030204" pitchFamily="34" charset="0"/>
              </a:rPr>
              <a:t>                                         Colossians 3:16-17</a:t>
            </a:r>
          </a:p>
        </p:txBody>
      </p:sp>
      <p:sp>
        <p:nvSpPr>
          <p:cNvPr id="4" name="Rectangle: Rounded Corners 3">
            <a:extLst>
              <a:ext uri="{FF2B5EF4-FFF2-40B4-BE49-F238E27FC236}">
                <a16:creationId xmlns:a16="http://schemas.microsoft.com/office/drawing/2014/main" id="{5EADE6E5-715F-31A7-FC1E-029CD113C2DA}"/>
              </a:ext>
            </a:extLst>
          </p:cNvPr>
          <p:cNvSpPr/>
          <p:nvPr/>
        </p:nvSpPr>
        <p:spPr>
          <a:xfrm>
            <a:off x="2292096" y="1594157"/>
            <a:ext cx="3133344" cy="722323"/>
          </a:xfrm>
          <a:prstGeom prst="roundRect">
            <a:avLst/>
          </a:prstGeom>
          <a:noFill/>
          <a:ln w="101600">
            <a:solidFill>
              <a:srgbClr val="FFFF00"/>
            </a:solidFill>
          </a:ln>
          <a:effectLst>
            <a:glow rad="63500">
              <a:schemeClr val="bg1">
                <a:alpha val="8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F0C35876-DCA9-D128-CB27-E1C3D50C783F}"/>
              </a:ext>
            </a:extLst>
          </p:cNvPr>
          <p:cNvSpPr/>
          <p:nvPr/>
        </p:nvSpPr>
        <p:spPr>
          <a:xfrm>
            <a:off x="2561135" y="2511884"/>
            <a:ext cx="2595266" cy="1011604"/>
          </a:xfrm>
          <a:prstGeom prst="roundRect">
            <a:avLst/>
          </a:prstGeom>
          <a:solidFill>
            <a:srgbClr val="4C2E12"/>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800"/>
              </a:spcAft>
            </a:pPr>
            <a:r>
              <a:rPr lang="en-US" sz="5400" b="1" dirty="0">
                <a:effectLst>
                  <a:glow rad="139700">
                    <a:schemeClr val="bg1"/>
                  </a:glow>
                </a:effectLst>
                <a:latin typeface="Calibri" panose="020F0502020204030204" pitchFamily="34" charset="0"/>
                <a:cs typeface="Calibri" panose="020F0502020204030204" pitchFamily="34" charset="0"/>
              </a:rPr>
              <a:t>Logos</a:t>
            </a:r>
          </a:p>
        </p:txBody>
      </p:sp>
    </p:spTree>
    <p:extLst>
      <p:ext uri="{BB962C8B-B14F-4D97-AF65-F5344CB8AC3E}">
        <p14:creationId xmlns:p14="http://schemas.microsoft.com/office/powerpoint/2010/main" val="518483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974B8280-1612-0DBD-566F-82040936B0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E6890FF-15C1-FA70-0FF1-B68A4B3124C1}"/>
              </a:ext>
            </a:extLst>
          </p:cNvPr>
          <p:cNvSpPr txBox="1"/>
          <p:nvPr/>
        </p:nvSpPr>
        <p:spPr>
          <a:xfrm>
            <a:off x="2441497" y="364667"/>
            <a:ext cx="8238695" cy="769441"/>
          </a:xfrm>
          <a:prstGeom prst="rect">
            <a:avLst/>
          </a:prstGeom>
          <a:noFill/>
        </p:spPr>
        <p:txBody>
          <a:bodyPr wrap="square" rtlCol="0">
            <a:spAutoFit/>
          </a:bodyPr>
          <a:lstStyle/>
          <a:p>
            <a:pPr marL="742950" indent="-742950">
              <a:spcAft>
                <a:spcPts val="1800"/>
              </a:spcAft>
              <a:buFont typeface="+mj-lt"/>
              <a:buAutoNum type="arabicPeriod" startAt="3"/>
            </a:pPr>
            <a:r>
              <a:rPr lang="en-US" sz="4400" b="1" dirty="0">
                <a:effectLst>
                  <a:glow rad="139700">
                    <a:schemeClr val="bg1"/>
                  </a:glow>
                </a:effectLst>
                <a:latin typeface="Calibri" panose="020F0502020204030204" pitchFamily="34" charset="0"/>
                <a:cs typeface="Calibri" panose="020F0502020204030204" pitchFamily="34" charset="0"/>
              </a:rPr>
              <a:t>What will it do to our church?</a:t>
            </a:r>
          </a:p>
        </p:txBody>
      </p:sp>
      <p:sp>
        <p:nvSpPr>
          <p:cNvPr id="3" name="TextBox 2">
            <a:extLst>
              <a:ext uri="{FF2B5EF4-FFF2-40B4-BE49-F238E27FC236}">
                <a16:creationId xmlns:a16="http://schemas.microsoft.com/office/drawing/2014/main" id="{1F717771-B8FA-2E7D-696E-1A1F6B13C4BB}"/>
              </a:ext>
            </a:extLst>
          </p:cNvPr>
          <p:cNvSpPr txBox="1"/>
          <p:nvPr/>
        </p:nvSpPr>
        <p:spPr>
          <a:xfrm>
            <a:off x="265015" y="1594157"/>
            <a:ext cx="11661967" cy="5016758"/>
          </a:xfrm>
          <a:prstGeom prst="rect">
            <a:avLst/>
          </a:prstGeom>
          <a:noFill/>
        </p:spPr>
        <p:txBody>
          <a:bodyPr wrap="square" rtlCol="0">
            <a:spAutoFit/>
          </a:bodyPr>
          <a:lstStyle/>
          <a:p>
            <a:r>
              <a:rPr lang="en-US" sz="4000" b="1" baseline="30000" dirty="0">
                <a:effectLst>
                  <a:glow rad="139700">
                    <a:schemeClr val="bg1"/>
                  </a:glow>
                </a:effectLst>
                <a:latin typeface="Calibri" panose="020F0502020204030204" pitchFamily="34" charset="0"/>
                <a:cs typeface="Calibri" panose="020F0502020204030204" pitchFamily="34" charset="0"/>
              </a:rPr>
              <a:t>16</a:t>
            </a:r>
            <a:r>
              <a:rPr lang="en-US" sz="4000" b="1" dirty="0">
                <a:effectLst>
                  <a:glow rad="139700">
                    <a:schemeClr val="bg1"/>
                  </a:glow>
                </a:effectLst>
                <a:latin typeface="Calibri" panose="020F0502020204030204" pitchFamily="34" charset="0"/>
                <a:cs typeface="Calibri" panose="020F0502020204030204" pitchFamily="34" charset="0"/>
              </a:rPr>
              <a:t>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Let the word of Christ dwell in you richly</a:t>
            </a:r>
            <a:r>
              <a:rPr lang="en-US" sz="4000" b="1" dirty="0">
                <a:effectLst>
                  <a:glow rad="139700">
                    <a:schemeClr val="bg1"/>
                  </a:glow>
                </a:effectLst>
                <a:latin typeface="Calibri" panose="020F0502020204030204" pitchFamily="34" charset="0"/>
                <a:cs typeface="Calibri" panose="020F0502020204030204" pitchFamily="34" charset="0"/>
              </a:rPr>
              <a:t>, teaching and admonishing one another in all wisdom, singing psalms and hymns and spiritual songs, with thankfulness in your hearts to God. </a:t>
            </a:r>
            <a:r>
              <a:rPr lang="en-US" sz="4000" b="1" baseline="30000" dirty="0">
                <a:effectLst>
                  <a:glow rad="139700">
                    <a:schemeClr val="bg1"/>
                  </a:glow>
                </a:effectLst>
                <a:latin typeface="Calibri" panose="020F0502020204030204" pitchFamily="34" charset="0"/>
                <a:cs typeface="Calibri" panose="020F0502020204030204" pitchFamily="34" charset="0"/>
              </a:rPr>
              <a:t>17</a:t>
            </a:r>
            <a:r>
              <a:rPr lang="en-US" sz="4000" b="1" dirty="0">
                <a:effectLst>
                  <a:glow rad="139700">
                    <a:schemeClr val="bg1"/>
                  </a:glow>
                </a:effectLst>
                <a:latin typeface="Calibri" panose="020F0502020204030204" pitchFamily="34" charset="0"/>
                <a:cs typeface="Calibri" panose="020F0502020204030204" pitchFamily="34" charset="0"/>
              </a:rPr>
              <a:t> And whatever you do, in word or deed, do everything in the name of the Lord Jesus, giving thanks to God the Father through him.</a:t>
            </a:r>
          </a:p>
          <a:p>
            <a:r>
              <a:rPr lang="en-US" sz="4000" b="1" dirty="0">
                <a:effectLst>
                  <a:glow rad="139700">
                    <a:schemeClr val="bg1"/>
                  </a:glow>
                </a:effectLst>
                <a:latin typeface="Calibri" panose="020F0502020204030204" pitchFamily="34" charset="0"/>
                <a:cs typeface="Calibri" panose="020F0502020204030204" pitchFamily="34" charset="0"/>
              </a:rPr>
              <a:t>                                         Colossians 3:16-17</a:t>
            </a:r>
          </a:p>
        </p:txBody>
      </p:sp>
      <p:sp>
        <p:nvSpPr>
          <p:cNvPr id="4" name="Rectangle: Rounded Corners 3">
            <a:extLst>
              <a:ext uri="{FF2B5EF4-FFF2-40B4-BE49-F238E27FC236}">
                <a16:creationId xmlns:a16="http://schemas.microsoft.com/office/drawing/2014/main" id="{5EADE6E5-715F-31A7-FC1E-029CD113C2DA}"/>
              </a:ext>
            </a:extLst>
          </p:cNvPr>
          <p:cNvSpPr/>
          <p:nvPr/>
        </p:nvSpPr>
        <p:spPr>
          <a:xfrm>
            <a:off x="5352288" y="1594157"/>
            <a:ext cx="1414272" cy="722323"/>
          </a:xfrm>
          <a:prstGeom prst="roundRect">
            <a:avLst/>
          </a:prstGeom>
          <a:noFill/>
          <a:ln w="101600">
            <a:solidFill>
              <a:srgbClr val="FFFF00"/>
            </a:solidFill>
          </a:ln>
          <a:effectLst>
            <a:glow rad="63500">
              <a:schemeClr val="bg1">
                <a:alpha val="8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F0C35876-DCA9-D128-CB27-E1C3D50C783F}"/>
              </a:ext>
            </a:extLst>
          </p:cNvPr>
          <p:cNvSpPr/>
          <p:nvPr/>
        </p:nvSpPr>
        <p:spPr>
          <a:xfrm>
            <a:off x="3694583" y="2572844"/>
            <a:ext cx="4729681" cy="1011604"/>
          </a:xfrm>
          <a:prstGeom prst="roundRect">
            <a:avLst/>
          </a:prstGeom>
          <a:solidFill>
            <a:srgbClr val="4C2E12"/>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800"/>
              </a:spcAft>
            </a:pPr>
            <a:r>
              <a:rPr lang="en-US" sz="5400" b="1" dirty="0">
                <a:effectLst>
                  <a:glow rad="139700">
                    <a:schemeClr val="bg1"/>
                  </a:glow>
                </a:effectLst>
                <a:latin typeface="Calibri" panose="020F0502020204030204" pitchFamily="34" charset="0"/>
                <a:cs typeface="Calibri" panose="020F0502020204030204" pitchFamily="34" charset="0"/>
              </a:rPr>
              <a:t>Not visit – live!</a:t>
            </a:r>
          </a:p>
        </p:txBody>
      </p:sp>
    </p:spTree>
    <p:extLst>
      <p:ext uri="{BB962C8B-B14F-4D97-AF65-F5344CB8AC3E}">
        <p14:creationId xmlns:p14="http://schemas.microsoft.com/office/powerpoint/2010/main" val="2363665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974B8280-1612-0DBD-566F-82040936B0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E6890FF-15C1-FA70-0FF1-B68A4B3124C1}"/>
              </a:ext>
            </a:extLst>
          </p:cNvPr>
          <p:cNvSpPr txBox="1"/>
          <p:nvPr/>
        </p:nvSpPr>
        <p:spPr>
          <a:xfrm>
            <a:off x="2441497" y="364667"/>
            <a:ext cx="8238695" cy="769441"/>
          </a:xfrm>
          <a:prstGeom prst="rect">
            <a:avLst/>
          </a:prstGeom>
          <a:noFill/>
        </p:spPr>
        <p:txBody>
          <a:bodyPr wrap="square" rtlCol="0">
            <a:spAutoFit/>
          </a:bodyPr>
          <a:lstStyle/>
          <a:p>
            <a:pPr marL="742950" indent="-742950">
              <a:spcAft>
                <a:spcPts val="1800"/>
              </a:spcAft>
              <a:buFont typeface="+mj-lt"/>
              <a:buAutoNum type="arabicPeriod" startAt="3"/>
            </a:pPr>
            <a:r>
              <a:rPr lang="en-US" sz="4400" b="1" dirty="0">
                <a:effectLst>
                  <a:glow rad="139700">
                    <a:schemeClr val="bg1"/>
                  </a:glow>
                </a:effectLst>
                <a:latin typeface="Calibri" panose="020F0502020204030204" pitchFamily="34" charset="0"/>
                <a:cs typeface="Calibri" panose="020F0502020204030204" pitchFamily="34" charset="0"/>
              </a:rPr>
              <a:t>What will it do to our church?</a:t>
            </a:r>
          </a:p>
        </p:txBody>
      </p:sp>
      <p:sp>
        <p:nvSpPr>
          <p:cNvPr id="3" name="TextBox 2">
            <a:extLst>
              <a:ext uri="{FF2B5EF4-FFF2-40B4-BE49-F238E27FC236}">
                <a16:creationId xmlns:a16="http://schemas.microsoft.com/office/drawing/2014/main" id="{1F717771-B8FA-2E7D-696E-1A1F6B13C4BB}"/>
              </a:ext>
            </a:extLst>
          </p:cNvPr>
          <p:cNvSpPr txBox="1"/>
          <p:nvPr/>
        </p:nvSpPr>
        <p:spPr>
          <a:xfrm>
            <a:off x="265015" y="1594157"/>
            <a:ext cx="11661967" cy="5016758"/>
          </a:xfrm>
          <a:prstGeom prst="rect">
            <a:avLst/>
          </a:prstGeom>
          <a:noFill/>
        </p:spPr>
        <p:txBody>
          <a:bodyPr wrap="square" rtlCol="0">
            <a:spAutoFit/>
          </a:bodyPr>
          <a:lstStyle/>
          <a:p>
            <a:r>
              <a:rPr lang="en-US" sz="4000" b="1" baseline="30000" dirty="0">
                <a:effectLst>
                  <a:glow rad="139700">
                    <a:schemeClr val="bg1"/>
                  </a:glow>
                </a:effectLst>
                <a:latin typeface="Calibri" panose="020F0502020204030204" pitchFamily="34" charset="0"/>
                <a:cs typeface="Calibri" panose="020F0502020204030204" pitchFamily="34" charset="0"/>
              </a:rPr>
              <a:t>16</a:t>
            </a:r>
            <a:r>
              <a:rPr lang="en-US" sz="4000" b="1" dirty="0">
                <a:effectLst>
                  <a:glow rad="139700">
                    <a:schemeClr val="bg1"/>
                  </a:glow>
                </a:effectLst>
                <a:latin typeface="Calibri" panose="020F0502020204030204" pitchFamily="34" charset="0"/>
                <a:cs typeface="Calibri" panose="020F0502020204030204" pitchFamily="34" charset="0"/>
              </a:rPr>
              <a:t>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Let the word of Christ dwell in you richly</a:t>
            </a:r>
            <a:r>
              <a:rPr lang="en-US" sz="4000" b="1" dirty="0">
                <a:effectLst>
                  <a:glow rad="139700">
                    <a:schemeClr val="bg1"/>
                  </a:glow>
                </a:effectLst>
                <a:latin typeface="Calibri" panose="020F0502020204030204" pitchFamily="34" charset="0"/>
                <a:cs typeface="Calibri" panose="020F0502020204030204" pitchFamily="34" charset="0"/>
              </a:rPr>
              <a:t>, teaching and admonishing one another in all wisdom, singing psalms and hymns and spiritual songs, with thankfulness in your hearts to God. </a:t>
            </a:r>
            <a:r>
              <a:rPr lang="en-US" sz="4000" b="1" baseline="30000" dirty="0">
                <a:effectLst>
                  <a:glow rad="139700">
                    <a:schemeClr val="bg1"/>
                  </a:glow>
                </a:effectLst>
                <a:latin typeface="Calibri" panose="020F0502020204030204" pitchFamily="34" charset="0"/>
                <a:cs typeface="Calibri" panose="020F0502020204030204" pitchFamily="34" charset="0"/>
              </a:rPr>
              <a:t>17</a:t>
            </a:r>
            <a:r>
              <a:rPr lang="en-US" sz="4000" b="1" dirty="0">
                <a:effectLst>
                  <a:glow rad="139700">
                    <a:schemeClr val="bg1"/>
                  </a:glow>
                </a:effectLst>
                <a:latin typeface="Calibri" panose="020F0502020204030204" pitchFamily="34" charset="0"/>
                <a:cs typeface="Calibri" panose="020F0502020204030204" pitchFamily="34" charset="0"/>
              </a:rPr>
              <a:t> And whatever you do, in word or deed, do everything in the name of the Lord Jesus, giving thanks to God the Father through him.</a:t>
            </a:r>
          </a:p>
          <a:p>
            <a:r>
              <a:rPr lang="en-US" sz="4000" b="1" dirty="0">
                <a:effectLst>
                  <a:glow rad="139700">
                    <a:schemeClr val="bg1"/>
                  </a:glow>
                </a:effectLst>
                <a:latin typeface="Calibri" panose="020F0502020204030204" pitchFamily="34" charset="0"/>
                <a:cs typeface="Calibri" panose="020F0502020204030204" pitchFamily="34" charset="0"/>
              </a:rPr>
              <a:t>                                         Colossians 3:16-17</a:t>
            </a:r>
          </a:p>
        </p:txBody>
      </p:sp>
      <p:sp>
        <p:nvSpPr>
          <p:cNvPr id="4" name="Rectangle: Rounded Corners 3">
            <a:extLst>
              <a:ext uri="{FF2B5EF4-FFF2-40B4-BE49-F238E27FC236}">
                <a16:creationId xmlns:a16="http://schemas.microsoft.com/office/drawing/2014/main" id="{5EADE6E5-715F-31A7-FC1E-029CD113C2DA}"/>
              </a:ext>
            </a:extLst>
          </p:cNvPr>
          <p:cNvSpPr/>
          <p:nvPr/>
        </p:nvSpPr>
        <p:spPr>
          <a:xfrm>
            <a:off x="7144512" y="1588241"/>
            <a:ext cx="1048512" cy="722323"/>
          </a:xfrm>
          <a:prstGeom prst="roundRect">
            <a:avLst/>
          </a:prstGeom>
          <a:noFill/>
          <a:ln w="101600">
            <a:solidFill>
              <a:srgbClr val="FFFF00"/>
            </a:solidFill>
          </a:ln>
          <a:effectLst>
            <a:glow rad="63500">
              <a:schemeClr val="bg1">
                <a:alpha val="8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F0C35876-DCA9-D128-CB27-E1C3D50C783F}"/>
              </a:ext>
            </a:extLst>
          </p:cNvPr>
          <p:cNvSpPr/>
          <p:nvPr/>
        </p:nvSpPr>
        <p:spPr>
          <a:xfrm>
            <a:off x="5974487" y="2572844"/>
            <a:ext cx="3120745" cy="1011604"/>
          </a:xfrm>
          <a:prstGeom prst="roundRect">
            <a:avLst/>
          </a:prstGeom>
          <a:solidFill>
            <a:srgbClr val="4C2E12"/>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800"/>
              </a:spcAft>
            </a:pPr>
            <a:r>
              <a:rPr lang="en-US" sz="5400" b="1" dirty="0">
                <a:effectLst>
                  <a:glow rad="139700">
                    <a:schemeClr val="bg1"/>
                  </a:glow>
                </a:effectLst>
                <a:latin typeface="Calibri" panose="020F0502020204030204" pitchFamily="34" charset="0"/>
                <a:cs typeface="Calibri" panose="020F0502020204030204" pitchFamily="34" charset="0"/>
              </a:rPr>
              <a:t>Plural!</a:t>
            </a:r>
          </a:p>
        </p:txBody>
      </p:sp>
    </p:spTree>
    <p:extLst>
      <p:ext uri="{BB962C8B-B14F-4D97-AF65-F5344CB8AC3E}">
        <p14:creationId xmlns:p14="http://schemas.microsoft.com/office/powerpoint/2010/main" val="298664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A907DF3C-CE14-131B-4D2F-C3BCF8D01BD5}"/>
              </a:ext>
            </a:extLst>
          </p:cNvPr>
          <p:cNvPicPr>
            <a:picLocks noChangeAspect="1" noChangeArrowheads="1"/>
          </p:cNvPicPr>
          <p:nvPr/>
        </p:nvPicPr>
        <p:blipFill>
          <a:blip r:embed="rId2">
            <a:alphaModFix amt="6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FF9A797-0290-4200-8237-30A95EAFB9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498" y="427823"/>
            <a:ext cx="3413760" cy="2560320"/>
          </a:xfrm>
          <a:prstGeom prst="rect">
            <a:avLst/>
          </a:prstGeom>
        </p:spPr>
      </p:pic>
      <p:pic>
        <p:nvPicPr>
          <p:cNvPr id="6" name="Picture 5">
            <a:extLst>
              <a:ext uri="{FF2B5EF4-FFF2-40B4-BE49-F238E27FC236}">
                <a16:creationId xmlns:a16="http://schemas.microsoft.com/office/drawing/2014/main" id="{FBBFDA70-3E30-40E8-8B1C-07CBE626A8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86222" y="427823"/>
            <a:ext cx="3839280" cy="2560320"/>
          </a:xfrm>
          <a:prstGeom prst="rect">
            <a:avLst/>
          </a:prstGeom>
        </p:spPr>
      </p:pic>
      <p:sp>
        <p:nvSpPr>
          <p:cNvPr id="3" name="TextBox 2">
            <a:extLst>
              <a:ext uri="{FF2B5EF4-FFF2-40B4-BE49-F238E27FC236}">
                <a16:creationId xmlns:a16="http://schemas.microsoft.com/office/drawing/2014/main" id="{E43565E6-036F-4455-8DC3-CEE9055F8ED4}"/>
              </a:ext>
            </a:extLst>
          </p:cNvPr>
          <p:cNvSpPr txBox="1"/>
          <p:nvPr/>
        </p:nvSpPr>
        <p:spPr>
          <a:xfrm>
            <a:off x="548686" y="3382595"/>
            <a:ext cx="10979285" cy="3046988"/>
          </a:xfrm>
          <a:prstGeom prst="rect">
            <a:avLst/>
          </a:prstGeom>
          <a:noFill/>
        </p:spPr>
        <p:txBody>
          <a:bodyPr wrap="square" rtlCol="0">
            <a:spAutoFit/>
          </a:bodyPr>
          <a:lstStyle/>
          <a:p>
            <a:pPr lvl="0"/>
            <a:r>
              <a:rPr lang="en-US" sz="4800" b="1" dirty="0">
                <a:ln>
                  <a:solidFill>
                    <a:schemeClr val="bg1">
                      <a:lumMod val="75000"/>
                      <a:lumOff val="25000"/>
                      <a:alpha val="10000"/>
                    </a:schemeClr>
                  </a:solidFill>
                </a:ln>
                <a:effectLst>
                  <a:glow rad="139700">
                    <a:schemeClr val="bg1"/>
                  </a:glow>
                </a:effectLst>
                <a:latin typeface="Calibri" panose="020F0502020204030204" pitchFamily="34" charset="0"/>
                <a:cs typeface="Calibri" panose="020F0502020204030204" pitchFamily="34" charset="0"/>
              </a:rPr>
              <a:t>What basic instincts has God given to us to ensure that we grow?</a:t>
            </a:r>
          </a:p>
          <a:p>
            <a:pPr lvl="0"/>
            <a:endParaRPr lang="en-US" sz="4800" b="1" dirty="0">
              <a:ln>
                <a:solidFill>
                  <a:schemeClr val="bg1">
                    <a:lumMod val="75000"/>
                    <a:lumOff val="25000"/>
                    <a:alpha val="10000"/>
                  </a:schemeClr>
                </a:solidFill>
              </a:ln>
              <a:effectLst>
                <a:glow rad="139700">
                  <a:schemeClr val="bg1"/>
                </a:glow>
              </a:effectLst>
              <a:latin typeface="Calibri" panose="020F0502020204030204" pitchFamily="34" charset="0"/>
              <a:cs typeface="Calibri" panose="020F0502020204030204" pitchFamily="34" charset="0"/>
            </a:endParaRPr>
          </a:p>
          <a:p>
            <a:pPr lvl="0" algn="ctr"/>
            <a:r>
              <a:rPr lang="en-US" sz="4800" b="1" dirty="0">
                <a:ln>
                  <a:solidFill>
                    <a:schemeClr val="bg1">
                      <a:lumMod val="75000"/>
                      <a:lumOff val="25000"/>
                      <a:alpha val="10000"/>
                    </a:schemeClr>
                  </a:solidFill>
                </a:ln>
                <a:effectLst>
                  <a:glow rad="139700">
                    <a:schemeClr val="bg1"/>
                  </a:glow>
                </a:effectLst>
                <a:latin typeface="Calibri" panose="020F0502020204030204" pitchFamily="34" charset="0"/>
                <a:cs typeface="Calibri" panose="020F0502020204030204" pitchFamily="34" charset="0"/>
              </a:rPr>
              <a:t>Hunger and Thirst! </a:t>
            </a:r>
          </a:p>
        </p:txBody>
      </p:sp>
      <p:sp>
        <p:nvSpPr>
          <p:cNvPr id="7" name="TextBox 6">
            <a:extLst>
              <a:ext uri="{FF2B5EF4-FFF2-40B4-BE49-F238E27FC236}">
                <a16:creationId xmlns:a16="http://schemas.microsoft.com/office/drawing/2014/main" id="{10630FDA-8E64-AD01-D5DA-69A4AC9196B7}"/>
              </a:ext>
            </a:extLst>
          </p:cNvPr>
          <p:cNvSpPr txBox="1"/>
          <p:nvPr/>
        </p:nvSpPr>
        <p:spPr>
          <a:xfrm>
            <a:off x="3980258" y="719328"/>
            <a:ext cx="3839280" cy="1754326"/>
          </a:xfrm>
          <a:prstGeom prst="rect">
            <a:avLst/>
          </a:prstGeom>
          <a:noFill/>
        </p:spPr>
        <p:txBody>
          <a:bodyPr wrap="square" rtlCol="0">
            <a:spAutoFit/>
          </a:bodyPr>
          <a:lstStyle/>
          <a:p>
            <a:pPr algn="ctr"/>
            <a:r>
              <a:rPr lang="en-US" sz="5400" b="1" dirty="0">
                <a:effectLst>
                  <a:glow rad="139700">
                    <a:schemeClr val="bg1">
                      <a:alpha val="98000"/>
                    </a:schemeClr>
                  </a:glow>
                </a:effectLst>
                <a:latin typeface="Calibri" panose="020F0502020204030204" pitchFamily="34" charset="0"/>
                <a:ea typeface="Calibri" panose="020F0502020204030204" pitchFamily="34" charset="0"/>
                <a:cs typeface="Calibri" panose="020F0502020204030204" pitchFamily="34" charset="0"/>
              </a:rPr>
              <a:t>Physical Growth</a:t>
            </a:r>
          </a:p>
        </p:txBody>
      </p:sp>
    </p:spTree>
    <p:extLst>
      <p:ext uri="{BB962C8B-B14F-4D97-AF65-F5344CB8AC3E}">
        <p14:creationId xmlns:p14="http://schemas.microsoft.com/office/powerpoint/2010/main" val="141345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974B8280-1612-0DBD-566F-82040936B0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E6890FF-15C1-FA70-0FF1-B68A4B3124C1}"/>
              </a:ext>
            </a:extLst>
          </p:cNvPr>
          <p:cNvSpPr txBox="1"/>
          <p:nvPr/>
        </p:nvSpPr>
        <p:spPr>
          <a:xfrm>
            <a:off x="2441497" y="364667"/>
            <a:ext cx="8238695" cy="769441"/>
          </a:xfrm>
          <a:prstGeom prst="rect">
            <a:avLst/>
          </a:prstGeom>
          <a:noFill/>
        </p:spPr>
        <p:txBody>
          <a:bodyPr wrap="square" rtlCol="0">
            <a:spAutoFit/>
          </a:bodyPr>
          <a:lstStyle/>
          <a:p>
            <a:pPr marL="742950" indent="-742950">
              <a:spcAft>
                <a:spcPts val="1800"/>
              </a:spcAft>
              <a:buFont typeface="+mj-lt"/>
              <a:buAutoNum type="arabicPeriod" startAt="3"/>
            </a:pPr>
            <a:r>
              <a:rPr lang="en-US" sz="4400" b="1" dirty="0">
                <a:effectLst>
                  <a:glow rad="139700">
                    <a:schemeClr val="bg1"/>
                  </a:glow>
                </a:effectLst>
                <a:latin typeface="Calibri" panose="020F0502020204030204" pitchFamily="34" charset="0"/>
                <a:cs typeface="Calibri" panose="020F0502020204030204" pitchFamily="34" charset="0"/>
              </a:rPr>
              <a:t>What will it do to our church?</a:t>
            </a:r>
          </a:p>
        </p:txBody>
      </p:sp>
      <p:sp>
        <p:nvSpPr>
          <p:cNvPr id="3" name="TextBox 2">
            <a:extLst>
              <a:ext uri="{FF2B5EF4-FFF2-40B4-BE49-F238E27FC236}">
                <a16:creationId xmlns:a16="http://schemas.microsoft.com/office/drawing/2014/main" id="{1F717771-B8FA-2E7D-696E-1A1F6B13C4BB}"/>
              </a:ext>
            </a:extLst>
          </p:cNvPr>
          <p:cNvSpPr txBox="1"/>
          <p:nvPr/>
        </p:nvSpPr>
        <p:spPr>
          <a:xfrm>
            <a:off x="265015" y="1594157"/>
            <a:ext cx="11661967" cy="5016758"/>
          </a:xfrm>
          <a:prstGeom prst="rect">
            <a:avLst/>
          </a:prstGeom>
          <a:noFill/>
        </p:spPr>
        <p:txBody>
          <a:bodyPr wrap="square" rtlCol="0">
            <a:spAutoFit/>
          </a:bodyPr>
          <a:lstStyle/>
          <a:p>
            <a:r>
              <a:rPr lang="en-US" sz="4000" b="1" baseline="30000" dirty="0">
                <a:effectLst>
                  <a:glow rad="139700">
                    <a:schemeClr val="bg1"/>
                  </a:glow>
                </a:effectLst>
                <a:latin typeface="Calibri" panose="020F0502020204030204" pitchFamily="34" charset="0"/>
                <a:cs typeface="Calibri" panose="020F0502020204030204" pitchFamily="34" charset="0"/>
              </a:rPr>
              <a:t>16</a:t>
            </a:r>
            <a:r>
              <a:rPr lang="en-US" sz="4000" b="1" dirty="0">
                <a:effectLst>
                  <a:glow rad="139700">
                    <a:schemeClr val="bg1"/>
                  </a:glow>
                </a:effectLst>
                <a:latin typeface="Calibri" panose="020F0502020204030204" pitchFamily="34" charset="0"/>
                <a:cs typeface="Calibri" panose="020F0502020204030204" pitchFamily="34" charset="0"/>
              </a:rPr>
              <a:t>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Let the word of Christ dwell in you richly</a:t>
            </a:r>
            <a:r>
              <a:rPr lang="en-US" sz="4000" b="1" dirty="0">
                <a:effectLst>
                  <a:glow rad="139700">
                    <a:schemeClr val="bg1"/>
                  </a:glow>
                </a:effectLst>
                <a:latin typeface="Calibri" panose="020F0502020204030204" pitchFamily="34" charset="0"/>
                <a:cs typeface="Calibri" panose="020F0502020204030204" pitchFamily="34" charset="0"/>
              </a:rPr>
              <a:t>, teaching and admonishing one another in all wisdom, singing psalms and hymns and spiritual songs, with thankfulness in your hearts to God. </a:t>
            </a:r>
            <a:r>
              <a:rPr lang="en-US" sz="4000" b="1" baseline="30000" dirty="0">
                <a:effectLst>
                  <a:glow rad="139700">
                    <a:schemeClr val="bg1"/>
                  </a:glow>
                </a:effectLst>
                <a:latin typeface="Calibri" panose="020F0502020204030204" pitchFamily="34" charset="0"/>
                <a:cs typeface="Calibri" panose="020F0502020204030204" pitchFamily="34" charset="0"/>
              </a:rPr>
              <a:t>17</a:t>
            </a:r>
            <a:r>
              <a:rPr lang="en-US" sz="4000" b="1" dirty="0">
                <a:effectLst>
                  <a:glow rad="139700">
                    <a:schemeClr val="bg1"/>
                  </a:glow>
                </a:effectLst>
                <a:latin typeface="Calibri" panose="020F0502020204030204" pitchFamily="34" charset="0"/>
                <a:cs typeface="Calibri" panose="020F0502020204030204" pitchFamily="34" charset="0"/>
              </a:rPr>
              <a:t> And whatever you do, in word or deed, do everything in the name of the Lord Jesus, giving thanks to God the Father through him.</a:t>
            </a:r>
          </a:p>
          <a:p>
            <a:r>
              <a:rPr lang="en-US" sz="4000" b="1" dirty="0">
                <a:effectLst>
                  <a:glow rad="139700">
                    <a:schemeClr val="bg1"/>
                  </a:glow>
                </a:effectLst>
                <a:latin typeface="Calibri" panose="020F0502020204030204" pitchFamily="34" charset="0"/>
                <a:cs typeface="Calibri" panose="020F0502020204030204" pitchFamily="34" charset="0"/>
              </a:rPr>
              <a:t>                                         Colossians 3:16-17</a:t>
            </a:r>
          </a:p>
        </p:txBody>
      </p:sp>
      <p:sp>
        <p:nvSpPr>
          <p:cNvPr id="4" name="Rectangle: Rounded Corners 3">
            <a:extLst>
              <a:ext uri="{FF2B5EF4-FFF2-40B4-BE49-F238E27FC236}">
                <a16:creationId xmlns:a16="http://schemas.microsoft.com/office/drawing/2014/main" id="{5EADE6E5-715F-31A7-FC1E-029CD113C2DA}"/>
              </a:ext>
            </a:extLst>
          </p:cNvPr>
          <p:cNvSpPr/>
          <p:nvPr/>
        </p:nvSpPr>
        <p:spPr>
          <a:xfrm>
            <a:off x="8046720" y="1620496"/>
            <a:ext cx="1389888" cy="722323"/>
          </a:xfrm>
          <a:prstGeom prst="roundRect">
            <a:avLst/>
          </a:prstGeom>
          <a:noFill/>
          <a:ln w="101600">
            <a:solidFill>
              <a:srgbClr val="FFFF00"/>
            </a:solidFill>
          </a:ln>
          <a:effectLst>
            <a:glow rad="63500">
              <a:schemeClr val="bg1">
                <a:alpha val="8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F0C35876-DCA9-D128-CB27-E1C3D50C783F}"/>
              </a:ext>
            </a:extLst>
          </p:cNvPr>
          <p:cNvSpPr/>
          <p:nvPr/>
        </p:nvSpPr>
        <p:spPr>
          <a:xfrm>
            <a:off x="5974487" y="2572844"/>
            <a:ext cx="5583529" cy="1942338"/>
          </a:xfrm>
          <a:prstGeom prst="roundRect">
            <a:avLst/>
          </a:prstGeom>
          <a:solidFill>
            <a:srgbClr val="4C2E12"/>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800"/>
              </a:spcAft>
            </a:pPr>
            <a:r>
              <a:rPr lang="en-US" sz="5400" b="1" dirty="0">
                <a:effectLst>
                  <a:glow rad="139700">
                    <a:schemeClr val="bg1"/>
                  </a:glow>
                </a:effectLst>
                <a:latin typeface="Calibri" panose="020F0502020204030204" pitchFamily="34" charset="0"/>
                <a:cs typeface="Calibri" panose="020F0502020204030204" pitchFamily="34" charset="0"/>
              </a:rPr>
              <a:t>Lavishly / Extravagantly!</a:t>
            </a:r>
          </a:p>
        </p:txBody>
      </p:sp>
    </p:spTree>
    <p:extLst>
      <p:ext uri="{BB962C8B-B14F-4D97-AF65-F5344CB8AC3E}">
        <p14:creationId xmlns:p14="http://schemas.microsoft.com/office/powerpoint/2010/main" val="281533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974B8280-1612-0DBD-566F-82040936B0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E6890FF-15C1-FA70-0FF1-B68A4B3124C1}"/>
              </a:ext>
            </a:extLst>
          </p:cNvPr>
          <p:cNvSpPr txBox="1"/>
          <p:nvPr/>
        </p:nvSpPr>
        <p:spPr>
          <a:xfrm>
            <a:off x="2441497" y="364667"/>
            <a:ext cx="8238695" cy="769441"/>
          </a:xfrm>
          <a:prstGeom prst="rect">
            <a:avLst/>
          </a:prstGeom>
          <a:noFill/>
        </p:spPr>
        <p:txBody>
          <a:bodyPr wrap="square" rtlCol="0">
            <a:spAutoFit/>
          </a:bodyPr>
          <a:lstStyle/>
          <a:p>
            <a:pPr marL="742950" indent="-742950">
              <a:spcAft>
                <a:spcPts val="1800"/>
              </a:spcAft>
              <a:buFont typeface="+mj-lt"/>
              <a:buAutoNum type="arabicPeriod" startAt="3"/>
            </a:pPr>
            <a:r>
              <a:rPr lang="en-US" sz="4400" b="1" dirty="0">
                <a:effectLst>
                  <a:glow rad="139700">
                    <a:schemeClr val="bg1"/>
                  </a:glow>
                </a:effectLst>
                <a:latin typeface="Calibri" panose="020F0502020204030204" pitchFamily="34" charset="0"/>
                <a:cs typeface="Calibri" panose="020F0502020204030204" pitchFamily="34" charset="0"/>
              </a:rPr>
              <a:t>What will it do to our church?</a:t>
            </a:r>
          </a:p>
        </p:txBody>
      </p:sp>
      <p:sp>
        <p:nvSpPr>
          <p:cNvPr id="3" name="TextBox 2">
            <a:extLst>
              <a:ext uri="{FF2B5EF4-FFF2-40B4-BE49-F238E27FC236}">
                <a16:creationId xmlns:a16="http://schemas.microsoft.com/office/drawing/2014/main" id="{1F717771-B8FA-2E7D-696E-1A1F6B13C4BB}"/>
              </a:ext>
            </a:extLst>
          </p:cNvPr>
          <p:cNvSpPr txBox="1"/>
          <p:nvPr/>
        </p:nvSpPr>
        <p:spPr>
          <a:xfrm>
            <a:off x="265015" y="1594157"/>
            <a:ext cx="11661967" cy="5016758"/>
          </a:xfrm>
          <a:prstGeom prst="rect">
            <a:avLst/>
          </a:prstGeom>
          <a:noFill/>
        </p:spPr>
        <p:txBody>
          <a:bodyPr wrap="square" rtlCol="0">
            <a:spAutoFit/>
          </a:bodyPr>
          <a:lstStyle/>
          <a:p>
            <a:r>
              <a:rPr lang="en-US" sz="4000" b="1" baseline="30000" dirty="0">
                <a:effectLst>
                  <a:glow rad="139700">
                    <a:schemeClr val="bg1"/>
                  </a:glow>
                </a:effectLst>
                <a:latin typeface="Calibri" panose="020F0502020204030204" pitchFamily="34" charset="0"/>
                <a:cs typeface="Calibri" panose="020F0502020204030204" pitchFamily="34" charset="0"/>
              </a:rPr>
              <a:t>16</a:t>
            </a:r>
            <a:r>
              <a:rPr lang="en-US" sz="4000" b="1" dirty="0">
                <a:effectLst>
                  <a:glow rad="139700">
                    <a:schemeClr val="bg1"/>
                  </a:glow>
                </a:effectLst>
                <a:latin typeface="Calibri" panose="020F0502020204030204" pitchFamily="34" charset="0"/>
                <a:cs typeface="Calibri" panose="020F0502020204030204" pitchFamily="34" charset="0"/>
              </a:rPr>
              <a:t>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Let the word of Christ dwell in you richly</a:t>
            </a:r>
            <a:r>
              <a:rPr lang="en-US" sz="4000" b="1" dirty="0">
                <a:effectLst>
                  <a:glow rad="139700">
                    <a:schemeClr val="bg1"/>
                  </a:glow>
                </a:effectLst>
                <a:latin typeface="Calibri" panose="020F0502020204030204" pitchFamily="34" charset="0"/>
                <a:cs typeface="Calibri" panose="020F0502020204030204" pitchFamily="34" charset="0"/>
              </a:rPr>
              <a:t>, teaching and admonishing one another in all wisdom, singing psalms and hymns and spiritual songs, with thankfulness in your hearts to God. </a:t>
            </a:r>
            <a:r>
              <a:rPr lang="en-US" sz="4000" b="1" baseline="30000" dirty="0">
                <a:effectLst>
                  <a:glow rad="139700">
                    <a:schemeClr val="bg1"/>
                  </a:glow>
                </a:effectLst>
                <a:latin typeface="Calibri" panose="020F0502020204030204" pitchFamily="34" charset="0"/>
                <a:cs typeface="Calibri" panose="020F0502020204030204" pitchFamily="34" charset="0"/>
              </a:rPr>
              <a:t>17</a:t>
            </a:r>
            <a:r>
              <a:rPr lang="en-US" sz="4000" b="1" dirty="0">
                <a:effectLst>
                  <a:glow rad="139700">
                    <a:schemeClr val="bg1"/>
                  </a:glow>
                </a:effectLst>
                <a:latin typeface="Calibri" panose="020F0502020204030204" pitchFamily="34" charset="0"/>
                <a:cs typeface="Calibri" panose="020F0502020204030204" pitchFamily="34" charset="0"/>
              </a:rPr>
              <a:t> And whatever you do, in word or deed, do everything in the name of the Lord Jesus, giving thanks to God the Father through him.</a:t>
            </a:r>
          </a:p>
          <a:p>
            <a:r>
              <a:rPr lang="en-US" sz="4000" b="1" dirty="0">
                <a:effectLst>
                  <a:glow rad="139700">
                    <a:schemeClr val="bg1"/>
                  </a:glow>
                </a:effectLst>
                <a:latin typeface="Calibri" panose="020F0502020204030204" pitchFamily="34" charset="0"/>
                <a:cs typeface="Calibri" panose="020F0502020204030204" pitchFamily="34" charset="0"/>
              </a:rPr>
              <a:t>                                         Colossians 3:16-17</a:t>
            </a:r>
          </a:p>
        </p:txBody>
      </p:sp>
    </p:spTree>
    <p:extLst>
      <p:ext uri="{BB962C8B-B14F-4D97-AF65-F5344CB8AC3E}">
        <p14:creationId xmlns:p14="http://schemas.microsoft.com/office/powerpoint/2010/main" val="10410892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974B8280-1612-0DBD-566F-82040936B0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E6890FF-15C1-FA70-0FF1-B68A4B3124C1}"/>
              </a:ext>
            </a:extLst>
          </p:cNvPr>
          <p:cNvSpPr txBox="1"/>
          <p:nvPr/>
        </p:nvSpPr>
        <p:spPr>
          <a:xfrm>
            <a:off x="2441497" y="364667"/>
            <a:ext cx="8238695" cy="769441"/>
          </a:xfrm>
          <a:prstGeom prst="rect">
            <a:avLst/>
          </a:prstGeom>
          <a:noFill/>
        </p:spPr>
        <p:txBody>
          <a:bodyPr wrap="square" rtlCol="0">
            <a:spAutoFit/>
          </a:bodyPr>
          <a:lstStyle/>
          <a:p>
            <a:pPr marL="742950" indent="-742950">
              <a:spcAft>
                <a:spcPts val="1800"/>
              </a:spcAft>
              <a:buFont typeface="+mj-lt"/>
              <a:buAutoNum type="arabicPeriod" startAt="3"/>
            </a:pPr>
            <a:r>
              <a:rPr lang="en-US" sz="4400" b="1" dirty="0">
                <a:effectLst>
                  <a:glow rad="139700">
                    <a:schemeClr val="bg1"/>
                  </a:glow>
                </a:effectLst>
                <a:latin typeface="Calibri" panose="020F0502020204030204" pitchFamily="34" charset="0"/>
                <a:cs typeface="Calibri" panose="020F0502020204030204" pitchFamily="34" charset="0"/>
              </a:rPr>
              <a:t>What will it do to our church?</a:t>
            </a:r>
          </a:p>
        </p:txBody>
      </p:sp>
      <p:sp>
        <p:nvSpPr>
          <p:cNvPr id="3" name="TextBox 2">
            <a:extLst>
              <a:ext uri="{FF2B5EF4-FFF2-40B4-BE49-F238E27FC236}">
                <a16:creationId xmlns:a16="http://schemas.microsoft.com/office/drawing/2014/main" id="{1F717771-B8FA-2E7D-696E-1A1F6B13C4BB}"/>
              </a:ext>
            </a:extLst>
          </p:cNvPr>
          <p:cNvSpPr txBox="1"/>
          <p:nvPr/>
        </p:nvSpPr>
        <p:spPr>
          <a:xfrm>
            <a:off x="265015" y="1594157"/>
            <a:ext cx="11661967" cy="5016758"/>
          </a:xfrm>
          <a:prstGeom prst="rect">
            <a:avLst/>
          </a:prstGeom>
          <a:noFill/>
        </p:spPr>
        <p:txBody>
          <a:bodyPr wrap="square" rtlCol="0">
            <a:spAutoFit/>
          </a:bodyPr>
          <a:lstStyle/>
          <a:p>
            <a:r>
              <a:rPr lang="en-US" sz="4000" b="1" baseline="30000" dirty="0">
                <a:effectLst>
                  <a:glow rad="139700">
                    <a:schemeClr val="bg1"/>
                  </a:glow>
                </a:effectLst>
                <a:latin typeface="Calibri" panose="020F0502020204030204" pitchFamily="34" charset="0"/>
                <a:cs typeface="Calibri" panose="020F0502020204030204" pitchFamily="34" charset="0"/>
              </a:rPr>
              <a:t>16</a:t>
            </a:r>
            <a:r>
              <a:rPr lang="en-US" sz="4000" b="1" dirty="0">
                <a:effectLst>
                  <a:glow rad="139700">
                    <a:schemeClr val="bg1"/>
                  </a:glow>
                </a:effectLst>
                <a:latin typeface="Calibri" panose="020F0502020204030204" pitchFamily="34" charset="0"/>
                <a:cs typeface="Calibri" panose="020F0502020204030204" pitchFamily="34" charset="0"/>
              </a:rPr>
              <a:t> Let the word of Christ dwell in you richly,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teaching and admonishing one another in all wisdom, singing psalms and hymns and spiritual songs, with thankfulness in your hearts to God</a:t>
            </a:r>
            <a:r>
              <a:rPr lang="en-US" sz="4000" b="1" dirty="0">
                <a:effectLst>
                  <a:glow rad="139700">
                    <a:schemeClr val="bg1"/>
                  </a:glow>
                </a:effectLst>
                <a:latin typeface="Calibri" panose="020F0502020204030204" pitchFamily="34" charset="0"/>
                <a:cs typeface="Calibri" panose="020F0502020204030204" pitchFamily="34" charset="0"/>
              </a:rPr>
              <a:t>. </a:t>
            </a:r>
            <a:r>
              <a:rPr lang="en-US" sz="4000" b="1" baseline="30000" dirty="0">
                <a:effectLst>
                  <a:glow rad="139700">
                    <a:schemeClr val="bg1"/>
                  </a:glow>
                </a:effectLst>
                <a:latin typeface="Calibri" panose="020F0502020204030204" pitchFamily="34" charset="0"/>
                <a:cs typeface="Calibri" panose="020F0502020204030204" pitchFamily="34" charset="0"/>
              </a:rPr>
              <a:t>17</a:t>
            </a:r>
            <a:r>
              <a:rPr lang="en-US" sz="4000" b="1" dirty="0">
                <a:effectLst>
                  <a:glow rad="139700">
                    <a:schemeClr val="bg1"/>
                  </a:glow>
                </a:effectLst>
                <a:latin typeface="Calibri" panose="020F0502020204030204" pitchFamily="34" charset="0"/>
                <a:cs typeface="Calibri" panose="020F0502020204030204" pitchFamily="34" charset="0"/>
              </a:rPr>
              <a:t> And whatever you do, in word or deed, do everything in the name of the Lord Jesus, giving thanks to God the Father through him.</a:t>
            </a:r>
          </a:p>
          <a:p>
            <a:r>
              <a:rPr lang="en-US" sz="4000" b="1" dirty="0">
                <a:effectLst>
                  <a:glow rad="139700">
                    <a:schemeClr val="bg1"/>
                  </a:glow>
                </a:effectLst>
                <a:latin typeface="Calibri" panose="020F0502020204030204" pitchFamily="34" charset="0"/>
                <a:cs typeface="Calibri" panose="020F0502020204030204" pitchFamily="34" charset="0"/>
              </a:rPr>
              <a:t>                                         Colossians 3:16-17</a:t>
            </a:r>
          </a:p>
        </p:txBody>
      </p:sp>
    </p:spTree>
    <p:extLst>
      <p:ext uri="{BB962C8B-B14F-4D97-AF65-F5344CB8AC3E}">
        <p14:creationId xmlns:p14="http://schemas.microsoft.com/office/powerpoint/2010/main" val="27633376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974B8280-1612-0DBD-566F-82040936B0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E6890FF-15C1-FA70-0FF1-B68A4B3124C1}"/>
              </a:ext>
            </a:extLst>
          </p:cNvPr>
          <p:cNvSpPr txBox="1"/>
          <p:nvPr/>
        </p:nvSpPr>
        <p:spPr>
          <a:xfrm>
            <a:off x="2441497" y="364667"/>
            <a:ext cx="8238695" cy="769441"/>
          </a:xfrm>
          <a:prstGeom prst="rect">
            <a:avLst/>
          </a:prstGeom>
          <a:noFill/>
        </p:spPr>
        <p:txBody>
          <a:bodyPr wrap="square" rtlCol="0">
            <a:spAutoFit/>
          </a:bodyPr>
          <a:lstStyle/>
          <a:p>
            <a:pPr marL="742950" indent="-742950">
              <a:spcAft>
                <a:spcPts val="1800"/>
              </a:spcAft>
              <a:buFont typeface="+mj-lt"/>
              <a:buAutoNum type="arabicPeriod" startAt="3"/>
            </a:pPr>
            <a:r>
              <a:rPr lang="en-US" sz="4400" b="1" dirty="0">
                <a:effectLst>
                  <a:glow rad="139700">
                    <a:schemeClr val="bg1"/>
                  </a:glow>
                </a:effectLst>
                <a:latin typeface="Calibri" panose="020F0502020204030204" pitchFamily="34" charset="0"/>
                <a:cs typeface="Calibri" panose="020F0502020204030204" pitchFamily="34" charset="0"/>
              </a:rPr>
              <a:t>What will it do to our church?</a:t>
            </a:r>
          </a:p>
        </p:txBody>
      </p:sp>
      <p:sp>
        <p:nvSpPr>
          <p:cNvPr id="3" name="TextBox 2">
            <a:extLst>
              <a:ext uri="{FF2B5EF4-FFF2-40B4-BE49-F238E27FC236}">
                <a16:creationId xmlns:a16="http://schemas.microsoft.com/office/drawing/2014/main" id="{1F717771-B8FA-2E7D-696E-1A1F6B13C4BB}"/>
              </a:ext>
            </a:extLst>
          </p:cNvPr>
          <p:cNvSpPr txBox="1"/>
          <p:nvPr/>
        </p:nvSpPr>
        <p:spPr>
          <a:xfrm>
            <a:off x="265015" y="1594157"/>
            <a:ext cx="11661967" cy="5016758"/>
          </a:xfrm>
          <a:prstGeom prst="rect">
            <a:avLst/>
          </a:prstGeom>
          <a:noFill/>
        </p:spPr>
        <p:txBody>
          <a:bodyPr wrap="square" rtlCol="0">
            <a:spAutoFit/>
          </a:bodyPr>
          <a:lstStyle/>
          <a:p>
            <a:r>
              <a:rPr lang="en-US" sz="4000" b="1" baseline="30000" dirty="0">
                <a:effectLst>
                  <a:glow rad="139700">
                    <a:schemeClr val="bg1"/>
                  </a:glow>
                </a:effectLst>
                <a:latin typeface="Calibri" panose="020F0502020204030204" pitchFamily="34" charset="0"/>
                <a:cs typeface="Calibri" panose="020F0502020204030204" pitchFamily="34" charset="0"/>
              </a:rPr>
              <a:t>16</a:t>
            </a:r>
            <a:r>
              <a:rPr lang="en-US" sz="4000" b="1" dirty="0">
                <a:effectLst>
                  <a:glow rad="139700">
                    <a:schemeClr val="bg1"/>
                  </a:glow>
                </a:effectLst>
                <a:latin typeface="Calibri" panose="020F0502020204030204" pitchFamily="34" charset="0"/>
                <a:cs typeface="Calibri" panose="020F0502020204030204" pitchFamily="34" charset="0"/>
              </a:rPr>
              <a:t> Let the word of Christ dwell in you richly, teaching and admonishing one another in all wisdom, singing psalms and hymns and spiritual songs, with thankfulness in your hearts to God. </a:t>
            </a:r>
            <a:r>
              <a:rPr lang="en-US" sz="4000" b="1" baseline="30000" dirty="0">
                <a:effectLst>
                  <a:glow rad="139700">
                    <a:schemeClr val="bg1"/>
                  </a:glow>
                </a:effectLst>
                <a:latin typeface="Calibri" panose="020F0502020204030204" pitchFamily="34" charset="0"/>
                <a:cs typeface="Calibri" panose="020F0502020204030204" pitchFamily="34" charset="0"/>
              </a:rPr>
              <a:t>17</a:t>
            </a:r>
            <a:r>
              <a:rPr lang="en-US" sz="4000" b="1" dirty="0">
                <a:effectLst>
                  <a:glow rad="139700">
                    <a:schemeClr val="bg1"/>
                  </a:glow>
                </a:effectLst>
                <a:latin typeface="Calibri" panose="020F0502020204030204" pitchFamily="34" charset="0"/>
                <a:cs typeface="Calibri" panose="020F0502020204030204" pitchFamily="34" charset="0"/>
              </a:rPr>
              <a:t>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And whatever you do, in word or deed, do everything in the name of the Lord Jesus, giving thanks to God the Father through him</a:t>
            </a:r>
            <a:r>
              <a:rPr lang="en-US" sz="4000" b="1" dirty="0">
                <a:effectLst>
                  <a:glow rad="139700">
                    <a:schemeClr val="bg1"/>
                  </a:glow>
                </a:effectLst>
                <a:latin typeface="Calibri" panose="020F0502020204030204" pitchFamily="34" charset="0"/>
                <a:cs typeface="Calibri" panose="020F0502020204030204" pitchFamily="34" charset="0"/>
              </a:rPr>
              <a:t>.</a:t>
            </a:r>
          </a:p>
          <a:p>
            <a:r>
              <a:rPr lang="en-US" sz="4000" b="1" dirty="0">
                <a:effectLst>
                  <a:glow rad="139700">
                    <a:schemeClr val="bg1"/>
                  </a:glow>
                </a:effectLst>
                <a:latin typeface="Calibri" panose="020F0502020204030204" pitchFamily="34" charset="0"/>
                <a:cs typeface="Calibri" panose="020F0502020204030204" pitchFamily="34" charset="0"/>
              </a:rPr>
              <a:t>                                         Colossians 3:16-17</a:t>
            </a:r>
          </a:p>
        </p:txBody>
      </p:sp>
      <p:sp>
        <p:nvSpPr>
          <p:cNvPr id="4" name="Rectangle: Rounded Corners 3">
            <a:extLst>
              <a:ext uri="{FF2B5EF4-FFF2-40B4-BE49-F238E27FC236}">
                <a16:creationId xmlns:a16="http://schemas.microsoft.com/office/drawing/2014/main" id="{9659580B-B5E7-C79C-C2C6-EAEE292F1DED}"/>
              </a:ext>
            </a:extLst>
          </p:cNvPr>
          <p:cNvSpPr/>
          <p:nvPr/>
        </p:nvSpPr>
        <p:spPr>
          <a:xfrm>
            <a:off x="1910261" y="2014612"/>
            <a:ext cx="6766153" cy="1427305"/>
          </a:xfrm>
          <a:prstGeom prst="roundRect">
            <a:avLst/>
          </a:prstGeom>
          <a:solidFill>
            <a:srgbClr val="4C2E12"/>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800"/>
              </a:spcAft>
            </a:pPr>
            <a:r>
              <a:rPr lang="en-US" sz="5400" b="1" dirty="0">
                <a:effectLst>
                  <a:glow rad="139700">
                    <a:schemeClr val="bg1"/>
                  </a:glow>
                </a:effectLst>
                <a:latin typeface="Calibri" panose="020F0502020204030204" pitchFamily="34" charset="0"/>
                <a:cs typeface="Calibri" panose="020F0502020204030204" pitchFamily="34" charset="0"/>
              </a:rPr>
              <a:t>It impacts our world!</a:t>
            </a:r>
          </a:p>
        </p:txBody>
      </p:sp>
    </p:spTree>
    <p:extLst>
      <p:ext uri="{BB962C8B-B14F-4D97-AF65-F5344CB8AC3E}">
        <p14:creationId xmlns:p14="http://schemas.microsoft.com/office/powerpoint/2010/main" val="7553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974B8280-1612-0DBD-566F-82040936B0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676655" y="289679"/>
            <a:ext cx="10838687" cy="3139321"/>
          </a:xfrm>
          <a:prstGeom prst="rect">
            <a:avLst/>
          </a:prstGeom>
          <a:no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r>
              <a:rPr lang="en-US" sz="6600" dirty="0">
                <a:solidFill>
                  <a:schemeClr val="tx1"/>
                </a:solidFill>
              </a:rPr>
              <a:t>In a healthy church, </a:t>
            </a:r>
            <a:br>
              <a:rPr lang="en-US" sz="6600" dirty="0">
                <a:solidFill>
                  <a:schemeClr val="tx1"/>
                </a:solidFill>
              </a:rPr>
            </a:br>
            <a:r>
              <a:rPr lang="en-US" sz="6600" dirty="0">
                <a:solidFill>
                  <a:schemeClr val="tx1"/>
                </a:solidFill>
              </a:rPr>
              <a:t>the ordinary person is </a:t>
            </a:r>
          </a:p>
          <a:p>
            <a:r>
              <a:rPr lang="en-US" sz="6600" dirty="0">
                <a:solidFill>
                  <a:schemeClr val="tx1"/>
                </a:solidFill>
              </a:rPr>
              <a:t>devoted to the Bible!</a:t>
            </a:r>
          </a:p>
        </p:txBody>
      </p:sp>
    </p:spTree>
    <p:extLst>
      <p:ext uri="{BB962C8B-B14F-4D97-AF65-F5344CB8AC3E}">
        <p14:creationId xmlns:p14="http://schemas.microsoft.com/office/powerpoint/2010/main" val="29304600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974B8280-1612-0DBD-566F-82040936B0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676655" y="50187"/>
            <a:ext cx="10838687" cy="4062651"/>
          </a:xfrm>
          <a:prstGeom prst="rect">
            <a:avLst/>
          </a:prstGeom>
          <a:no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r>
              <a:rPr lang="en-US" sz="6600" dirty="0">
                <a:solidFill>
                  <a:schemeClr val="tx1"/>
                </a:solidFill>
              </a:rPr>
              <a:t>A Goal:</a:t>
            </a:r>
          </a:p>
          <a:p>
            <a:r>
              <a:rPr lang="en-US" sz="4800" dirty="0">
                <a:solidFill>
                  <a:schemeClr val="tx1"/>
                </a:solidFill>
              </a:rPr>
              <a:t>Each week (or more often!), ask God to give you something from his Word that you can share with someone!</a:t>
            </a:r>
          </a:p>
          <a:p>
            <a:r>
              <a:rPr lang="en-US" sz="4800" dirty="0">
                <a:solidFill>
                  <a:schemeClr val="tx1"/>
                </a:solidFill>
              </a:rPr>
              <a:t>Be expectant!</a:t>
            </a:r>
          </a:p>
        </p:txBody>
      </p:sp>
    </p:spTree>
    <p:extLst>
      <p:ext uri="{BB962C8B-B14F-4D97-AF65-F5344CB8AC3E}">
        <p14:creationId xmlns:p14="http://schemas.microsoft.com/office/powerpoint/2010/main" val="4198145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877571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eaLnBrk="1" hangingPunct="1">
              <a:defRPr/>
            </a:pPr>
            <a:r>
              <a:rPr lang="en-US" sz="3733" b="1" dirty="0">
                <a:solidFill>
                  <a:srgbClr val="FFFFFF"/>
                </a:solidFill>
                <a:latin typeface="Arial" charset="0"/>
                <a:ea typeface="ＭＳ Ｐゴシック" charset="0"/>
              </a:rPr>
              <a:t>NT Preaching link at BibleStudyDownloads.org</a:t>
            </a:r>
            <a:endParaRPr lang="en-US" sz="14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for free!</a:t>
            </a:r>
            <a:endParaRPr kumimoji="0" lang="en-US" sz="14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1298284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6AA274DC-9562-49B4-861E-F1327AFEE1DE}"/>
              </a:ext>
            </a:extLst>
          </p:cNvPr>
          <p:cNvPicPr>
            <a:picLocks noChangeAspect="1" noChangeArrowheads="1"/>
          </p:cNvPicPr>
          <p:nvPr/>
        </p:nvPicPr>
        <p:blipFill>
          <a:blip r:embed="rId2">
            <a:alphaModFix amt="6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FF9A797-0290-4200-8237-30A95EAFB9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498" y="427823"/>
            <a:ext cx="3413760" cy="2560320"/>
          </a:xfrm>
          <a:prstGeom prst="rect">
            <a:avLst/>
          </a:prstGeom>
        </p:spPr>
      </p:pic>
      <p:pic>
        <p:nvPicPr>
          <p:cNvPr id="6" name="Picture 5">
            <a:extLst>
              <a:ext uri="{FF2B5EF4-FFF2-40B4-BE49-F238E27FC236}">
                <a16:creationId xmlns:a16="http://schemas.microsoft.com/office/drawing/2014/main" id="{FBBFDA70-3E30-40E8-8B1C-07CBE626A8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86222" y="427823"/>
            <a:ext cx="3839280" cy="2560320"/>
          </a:xfrm>
          <a:prstGeom prst="rect">
            <a:avLst/>
          </a:prstGeom>
        </p:spPr>
      </p:pic>
      <p:sp>
        <p:nvSpPr>
          <p:cNvPr id="3" name="TextBox 2">
            <a:extLst>
              <a:ext uri="{FF2B5EF4-FFF2-40B4-BE49-F238E27FC236}">
                <a16:creationId xmlns:a16="http://schemas.microsoft.com/office/drawing/2014/main" id="{E43565E6-036F-4455-8DC3-CEE9055F8ED4}"/>
              </a:ext>
            </a:extLst>
          </p:cNvPr>
          <p:cNvSpPr txBox="1"/>
          <p:nvPr/>
        </p:nvSpPr>
        <p:spPr>
          <a:xfrm>
            <a:off x="298315" y="3687395"/>
            <a:ext cx="11595370" cy="1569660"/>
          </a:xfrm>
          <a:prstGeom prst="rect">
            <a:avLst/>
          </a:prstGeom>
          <a:noFill/>
        </p:spPr>
        <p:txBody>
          <a:bodyPr wrap="square" rtlCol="0">
            <a:spAutoFit/>
          </a:bodyPr>
          <a:lstStyle/>
          <a:p>
            <a:pPr lvl="0" algn="ctr"/>
            <a:r>
              <a:rPr lang="en-US" sz="4800" b="1" dirty="0">
                <a:ln>
                  <a:solidFill>
                    <a:schemeClr val="bg1">
                      <a:lumMod val="75000"/>
                      <a:lumOff val="25000"/>
                      <a:alpha val="10000"/>
                    </a:schemeClr>
                  </a:solidFill>
                </a:ln>
                <a:effectLst>
                  <a:glow rad="139700">
                    <a:schemeClr val="bg1"/>
                  </a:glow>
                </a:effectLst>
                <a:latin typeface="Calibri" panose="020F0502020204030204" pitchFamily="34" charset="0"/>
                <a:cs typeface="Calibri" panose="020F0502020204030204" pitchFamily="34" charset="0"/>
              </a:rPr>
              <a:t>So what about spiritual growth?  </a:t>
            </a:r>
          </a:p>
          <a:p>
            <a:pPr lvl="0" algn="ctr"/>
            <a:r>
              <a:rPr lang="en-US" sz="4800" b="1" dirty="0">
                <a:ln>
                  <a:solidFill>
                    <a:schemeClr val="bg1">
                      <a:lumMod val="75000"/>
                      <a:lumOff val="25000"/>
                      <a:alpha val="10000"/>
                    </a:schemeClr>
                  </a:solidFill>
                </a:ln>
                <a:effectLst>
                  <a:glow rad="139700">
                    <a:schemeClr val="bg1"/>
                  </a:glow>
                </a:effectLst>
                <a:latin typeface="Calibri" panose="020F0502020204030204" pitchFamily="34" charset="0"/>
                <a:cs typeface="Calibri" panose="020F0502020204030204" pitchFamily="34" charset="0"/>
              </a:rPr>
              <a:t>How does it happen?</a:t>
            </a:r>
          </a:p>
        </p:txBody>
      </p:sp>
      <p:sp>
        <p:nvSpPr>
          <p:cNvPr id="8" name="TextBox 7">
            <a:extLst>
              <a:ext uri="{FF2B5EF4-FFF2-40B4-BE49-F238E27FC236}">
                <a16:creationId xmlns:a16="http://schemas.microsoft.com/office/drawing/2014/main" id="{5347021B-B8F8-AF49-B24A-434A6A7C12D4}"/>
              </a:ext>
            </a:extLst>
          </p:cNvPr>
          <p:cNvSpPr txBox="1"/>
          <p:nvPr/>
        </p:nvSpPr>
        <p:spPr>
          <a:xfrm>
            <a:off x="3980258" y="719328"/>
            <a:ext cx="3839280" cy="1754326"/>
          </a:xfrm>
          <a:prstGeom prst="rect">
            <a:avLst/>
          </a:prstGeom>
          <a:noFill/>
        </p:spPr>
        <p:txBody>
          <a:bodyPr wrap="square" rtlCol="0">
            <a:spAutoFit/>
          </a:bodyPr>
          <a:lstStyle/>
          <a:p>
            <a:pPr algn="ctr"/>
            <a:r>
              <a:rPr lang="en-US" sz="5400" b="1" dirty="0">
                <a:effectLst>
                  <a:glow rad="139700">
                    <a:schemeClr val="bg1">
                      <a:alpha val="98000"/>
                    </a:schemeClr>
                  </a:glow>
                </a:effectLst>
                <a:latin typeface="Calibri" panose="020F0502020204030204" pitchFamily="34" charset="0"/>
                <a:ea typeface="Calibri" panose="020F0502020204030204" pitchFamily="34" charset="0"/>
                <a:cs typeface="Calibri" panose="020F0502020204030204" pitchFamily="34" charset="0"/>
              </a:rPr>
              <a:t>Spiritual Growth</a:t>
            </a:r>
          </a:p>
        </p:txBody>
      </p:sp>
    </p:spTree>
    <p:extLst>
      <p:ext uri="{BB962C8B-B14F-4D97-AF65-F5344CB8AC3E}">
        <p14:creationId xmlns:p14="http://schemas.microsoft.com/office/powerpoint/2010/main" val="3728699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Oranges growing on a tree&#10;&#10;Description automatically generated with medium confidence">
            <a:extLst>
              <a:ext uri="{FF2B5EF4-FFF2-40B4-BE49-F238E27FC236}">
                <a16:creationId xmlns:a16="http://schemas.microsoft.com/office/drawing/2014/main" id="{02C3F285-A3FC-9BAC-92D1-2AA630433A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3576" cy="6858000"/>
          </a:xfrm>
          <a:prstGeom prst="rect">
            <a:avLst/>
          </a:prstGeom>
        </p:spPr>
      </p:pic>
      <p:sp>
        <p:nvSpPr>
          <p:cNvPr id="4" name="TextBox 3">
            <a:extLst>
              <a:ext uri="{FF2B5EF4-FFF2-40B4-BE49-F238E27FC236}">
                <a16:creationId xmlns:a16="http://schemas.microsoft.com/office/drawing/2014/main" id="{34EB66FE-4E71-BA9B-AE6A-C8F4C78656C1}"/>
              </a:ext>
            </a:extLst>
          </p:cNvPr>
          <p:cNvSpPr txBox="1"/>
          <p:nvPr/>
        </p:nvSpPr>
        <p:spPr>
          <a:xfrm>
            <a:off x="468438" y="161634"/>
            <a:ext cx="11316700" cy="1107996"/>
          </a:xfrm>
          <a:prstGeom prst="rect">
            <a:avLst/>
          </a:prstGeom>
          <a:solidFill>
            <a:srgbClr val="3E5F07">
              <a:alpha val="70000"/>
            </a:srgbClr>
          </a:solid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r>
              <a:rPr lang="en-US" sz="6600">
                <a:solidFill>
                  <a:schemeClr val="tx1"/>
                </a:solidFill>
              </a:rPr>
              <a:t>What Makes a Church Healthy?</a:t>
            </a:r>
          </a:p>
        </p:txBody>
      </p:sp>
      <p:sp>
        <p:nvSpPr>
          <p:cNvPr id="2" name="TextBox 1">
            <a:extLst>
              <a:ext uri="{FF2B5EF4-FFF2-40B4-BE49-F238E27FC236}">
                <a16:creationId xmlns:a16="http://schemas.microsoft.com/office/drawing/2014/main" id="{24D1533A-EC29-BA4F-C587-A20029332D42}"/>
              </a:ext>
            </a:extLst>
          </p:cNvPr>
          <p:cNvSpPr txBox="1"/>
          <p:nvPr/>
        </p:nvSpPr>
        <p:spPr>
          <a:xfrm>
            <a:off x="468438" y="3429000"/>
            <a:ext cx="11316700" cy="3277820"/>
          </a:xfrm>
          <a:prstGeom prst="rect">
            <a:avLst/>
          </a:prstGeom>
          <a:solidFill>
            <a:srgbClr val="3E5F07">
              <a:alpha val="70000"/>
            </a:srgbClr>
          </a:solid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pPr>
              <a:spcAft>
                <a:spcPts val="1800"/>
              </a:spcAft>
            </a:pPr>
            <a:r>
              <a:rPr lang="en-US" sz="4800" b="1" dirty="0">
                <a:solidFill>
                  <a:schemeClr val="tx1"/>
                </a:solidFill>
                <a:effectLst>
                  <a:glow rad="139700">
                    <a:schemeClr val="bg1"/>
                  </a:glow>
                </a:effectLst>
                <a:latin typeface="Calibri" panose="020F0502020204030204" pitchFamily="34" charset="0"/>
                <a:cs typeface="Calibri" panose="020F0502020204030204" pitchFamily="34" charset="0"/>
              </a:rPr>
              <a:t>“And they devoted themselves to the apostles' teaching and the fellowship, to the breaking of bread and the prayers.”</a:t>
            </a:r>
          </a:p>
          <a:p>
            <a:pPr>
              <a:spcAft>
                <a:spcPts val="1800"/>
              </a:spcAft>
            </a:pPr>
            <a:r>
              <a:rPr lang="en-US" sz="4800" dirty="0">
                <a:solidFill>
                  <a:schemeClr val="tx1"/>
                </a:solidFill>
              </a:rPr>
              <a:t>Acts 2:42</a:t>
            </a:r>
            <a:endParaRPr lang="en-US" sz="4800" b="1" dirty="0">
              <a:solidFill>
                <a:schemeClr val="tx1"/>
              </a:solidFill>
              <a:effectLst>
                <a:glow rad="139700">
                  <a:schemeClr val="bg1"/>
                </a:glo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6972642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Oranges growing on a tree&#10;&#10;Description automatically generated with medium confidence">
            <a:extLst>
              <a:ext uri="{FF2B5EF4-FFF2-40B4-BE49-F238E27FC236}">
                <a16:creationId xmlns:a16="http://schemas.microsoft.com/office/drawing/2014/main" id="{02C3F285-A3FC-9BAC-92D1-2AA630433A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3576" cy="6858000"/>
          </a:xfrm>
          <a:prstGeom prst="rect">
            <a:avLst/>
          </a:prstGeom>
        </p:spPr>
      </p:pic>
      <p:sp>
        <p:nvSpPr>
          <p:cNvPr id="4" name="TextBox 3">
            <a:extLst>
              <a:ext uri="{FF2B5EF4-FFF2-40B4-BE49-F238E27FC236}">
                <a16:creationId xmlns:a16="http://schemas.microsoft.com/office/drawing/2014/main" id="{34EB66FE-4E71-BA9B-AE6A-C8F4C78656C1}"/>
              </a:ext>
            </a:extLst>
          </p:cNvPr>
          <p:cNvSpPr txBox="1"/>
          <p:nvPr/>
        </p:nvSpPr>
        <p:spPr>
          <a:xfrm>
            <a:off x="468438" y="161634"/>
            <a:ext cx="11316700" cy="1107996"/>
          </a:xfrm>
          <a:prstGeom prst="rect">
            <a:avLst/>
          </a:prstGeom>
          <a:solidFill>
            <a:srgbClr val="3E5F07">
              <a:alpha val="70000"/>
            </a:srgbClr>
          </a:solid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r>
              <a:rPr lang="en-US" sz="6600">
                <a:solidFill>
                  <a:schemeClr val="tx1"/>
                </a:solidFill>
              </a:rPr>
              <a:t>What Makes a Church Healthy?</a:t>
            </a:r>
          </a:p>
        </p:txBody>
      </p:sp>
      <p:sp>
        <p:nvSpPr>
          <p:cNvPr id="2" name="TextBox 1">
            <a:extLst>
              <a:ext uri="{FF2B5EF4-FFF2-40B4-BE49-F238E27FC236}">
                <a16:creationId xmlns:a16="http://schemas.microsoft.com/office/drawing/2014/main" id="{24D1533A-EC29-BA4F-C587-A20029332D42}"/>
              </a:ext>
            </a:extLst>
          </p:cNvPr>
          <p:cNvSpPr txBox="1"/>
          <p:nvPr/>
        </p:nvSpPr>
        <p:spPr>
          <a:xfrm>
            <a:off x="437650" y="4398354"/>
            <a:ext cx="11316700" cy="2123658"/>
          </a:xfrm>
          <a:prstGeom prst="rect">
            <a:avLst/>
          </a:prstGeom>
          <a:solidFill>
            <a:srgbClr val="3E5F07">
              <a:alpha val="70000"/>
            </a:srgbClr>
          </a:solidFill>
        </p:spPr>
        <p:txBody>
          <a:bodyPr wrap="square" rtlCol="0">
            <a:spAutoFit/>
          </a:bodyPr>
          <a:lstStyle>
            <a:defPPr>
              <a:defRPr lang="en-US"/>
            </a:defPPr>
            <a:lvl1pPr indent="0" algn="ctr">
              <a:buFont typeface="Arial" panose="020B0604020202020204" pitchFamily="34" charset="0"/>
              <a:buNone/>
              <a:defRPr sz="5600" b="1">
                <a:solidFill>
                  <a:srgbClr val="FFFF00"/>
                </a:solidFill>
                <a:effectLst>
                  <a:glow rad="139700">
                    <a:schemeClr val="bg1"/>
                  </a:glow>
                </a:effectLst>
                <a:latin typeface="Calibri" panose="020F0502020204030204" pitchFamily="34" charset="0"/>
                <a:cs typeface="Calibri" panose="020F0502020204030204" pitchFamily="34" charset="0"/>
              </a:defRPr>
            </a:lvl1pPr>
          </a:lstStyle>
          <a:p>
            <a:r>
              <a:rPr lang="en-US" sz="4400">
                <a:solidFill>
                  <a:schemeClr val="tx1"/>
                </a:solidFill>
              </a:rPr>
              <a:t>A healthy church is a community of believers where the ordinary people are devoted in everyday life to Christ and his body.</a:t>
            </a:r>
          </a:p>
        </p:txBody>
      </p:sp>
    </p:spTree>
    <p:extLst>
      <p:ext uri="{BB962C8B-B14F-4D97-AF65-F5344CB8AC3E}">
        <p14:creationId xmlns:p14="http://schemas.microsoft.com/office/powerpoint/2010/main" val="2126401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symbols on a brown background&#10;&#10;Description automatically generated">
            <a:extLst>
              <a:ext uri="{FF2B5EF4-FFF2-40B4-BE49-F238E27FC236}">
                <a16:creationId xmlns:a16="http://schemas.microsoft.com/office/drawing/2014/main" id="{340D8228-16AA-7543-DC54-F71151696880}"/>
              </a:ext>
            </a:extLst>
          </p:cNvPr>
          <p:cNvPicPr>
            <a:picLocks noChangeAspect="1"/>
          </p:cNvPicPr>
          <p:nvPr/>
        </p:nvPicPr>
        <p:blipFill rotWithShape="1">
          <a:blip r:embed="rId3">
            <a:extLst>
              <a:ext uri="{28A0092B-C50C-407E-A947-70E740481C1C}">
                <a14:useLocalDpi xmlns:a14="http://schemas.microsoft.com/office/drawing/2010/main" val="0"/>
              </a:ext>
            </a:extLst>
          </a:blip>
          <a:srcRect l="7073" t="1852" r="7073" b="1852"/>
          <a:stretch/>
        </p:blipFill>
        <p:spPr>
          <a:xfrm>
            <a:off x="0" y="0"/>
            <a:ext cx="12192000" cy="6858000"/>
          </a:xfrm>
          <a:prstGeom prst="rect">
            <a:avLst/>
          </a:prstGeom>
        </p:spPr>
      </p:pic>
      <p:sp>
        <p:nvSpPr>
          <p:cNvPr id="4" name="TextBox 3">
            <a:extLst>
              <a:ext uri="{FF2B5EF4-FFF2-40B4-BE49-F238E27FC236}">
                <a16:creationId xmlns:a16="http://schemas.microsoft.com/office/drawing/2014/main" id="{34EB66FE-4E71-BA9B-AE6A-C8F4C78656C1}"/>
              </a:ext>
            </a:extLst>
          </p:cNvPr>
          <p:cNvSpPr txBox="1"/>
          <p:nvPr/>
        </p:nvSpPr>
        <p:spPr>
          <a:xfrm>
            <a:off x="1292484" y="113192"/>
            <a:ext cx="9599036" cy="923330"/>
          </a:xfrm>
          <a:prstGeom prst="rect">
            <a:avLst/>
          </a:prstGeom>
          <a:noFill/>
        </p:spPr>
        <p:txBody>
          <a:bodyPr wrap="square" rtlCol="0">
            <a:spAutoFit/>
          </a:bodyPr>
          <a:lstStyle/>
          <a:p>
            <a:pPr algn="ctr">
              <a:spcAft>
                <a:spcPts val="1800"/>
              </a:spcAft>
            </a:pPr>
            <a:r>
              <a:rPr lang="en-US" sz="5400" b="1">
                <a:effectLst>
                  <a:glow rad="139700">
                    <a:schemeClr val="bg1"/>
                  </a:glow>
                </a:effectLst>
                <a:latin typeface="Calibri" panose="020F0502020204030204" pitchFamily="34" charset="0"/>
                <a:cs typeface="Calibri" panose="020F0502020204030204" pitchFamily="34" charset="0"/>
              </a:rPr>
              <a:t>And they devoted themselves to</a:t>
            </a:r>
          </a:p>
        </p:txBody>
      </p:sp>
      <p:sp>
        <p:nvSpPr>
          <p:cNvPr id="6" name="TextBox 5">
            <a:extLst>
              <a:ext uri="{FF2B5EF4-FFF2-40B4-BE49-F238E27FC236}">
                <a16:creationId xmlns:a16="http://schemas.microsoft.com/office/drawing/2014/main" id="{93968548-230A-8F8A-34FB-9A1F17443F15}"/>
              </a:ext>
            </a:extLst>
          </p:cNvPr>
          <p:cNvSpPr txBox="1"/>
          <p:nvPr/>
        </p:nvSpPr>
        <p:spPr>
          <a:xfrm>
            <a:off x="7871249" y="5393590"/>
            <a:ext cx="4004874" cy="923330"/>
          </a:xfrm>
          <a:prstGeom prst="rect">
            <a:avLst/>
          </a:prstGeom>
          <a:noFill/>
        </p:spPr>
        <p:txBody>
          <a:bodyPr wrap="square" rtlCol="0">
            <a:spAutoFit/>
          </a:bodyPr>
          <a:lstStyle/>
          <a:p>
            <a:pPr algn="ctr">
              <a:spcAft>
                <a:spcPts val="1800"/>
              </a:spcAft>
            </a:pPr>
            <a:r>
              <a:rPr lang="en-US" sz="5400" b="1">
                <a:effectLst>
                  <a:glow rad="139700">
                    <a:schemeClr val="bg1"/>
                  </a:glow>
                </a:effectLst>
                <a:latin typeface="Calibri" panose="020F0502020204030204" pitchFamily="34" charset="0"/>
                <a:cs typeface="Calibri" panose="020F0502020204030204" pitchFamily="34" charset="0"/>
              </a:rPr>
              <a:t>the prayers</a:t>
            </a:r>
          </a:p>
        </p:txBody>
      </p:sp>
      <p:sp>
        <p:nvSpPr>
          <p:cNvPr id="7" name="TextBox 6">
            <a:extLst>
              <a:ext uri="{FF2B5EF4-FFF2-40B4-BE49-F238E27FC236}">
                <a16:creationId xmlns:a16="http://schemas.microsoft.com/office/drawing/2014/main" id="{EE509A6F-E2B8-B584-D1A8-3ECBE0735FA7}"/>
              </a:ext>
            </a:extLst>
          </p:cNvPr>
          <p:cNvSpPr txBox="1"/>
          <p:nvPr/>
        </p:nvSpPr>
        <p:spPr>
          <a:xfrm>
            <a:off x="4681926" y="2573665"/>
            <a:ext cx="6463594" cy="923330"/>
          </a:xfrm>
          <a:prstGeom prst="rect">
            <a:avLst/>
          </a:prstGeom>
          <a:noFill/>
        </p:spPr>
        <p:txBody>
          <a:bodyPr wrap="square" rtlCol="0">
            <a:spAutoFit/>
          </a:bodyPr>
          <a:lstStyle/>
          <a:p>
            <a:pPr>
              <a:spcAft>
                <a:spcPts val="1800"/>
              </a:spcAft>
            </a:pPr>
            <a:r>
              <a:rPr lang="en-US" sz="5400" b="1" dirty="0">
                <a:effectLst>
                  <a:glow rad="139700">
                    <a:schemeClr val="bg1"/>
                  </a:glow>
                </a:effectLst>
                <a:latin typeface="Calibri" panose="020F0502020204030204" pitchFamily="34" charset="0"/>
                <a:cs typeface="Calibri" panose="020F0502020204030204" pitchFamily="34" charset="0"/>
              </a:rPr>
              <a:t>the breaking of bread</a:t>
            </a:r>
          </a:p>
        </p:txBody>
      </p:sp>
      <p:sp>
        <p:nvSpPr>
          <p:cNvPr id="8" name="TextBox 7">
            <a:extLst>
              <a:ext uri="{FF2B5EF4-FFF2-40B4-BE49-F238E27FC236}">
                <a16:creationId xmlns:a16="http://schemas.microsoft.com/office/drawing/2014/main" id="{CCC62B1C-D1B3-A36F-F1B5-3A1D724BFC2C}"/>
              </a:ext>
            </a:extLst>
          </p:cNvPr>
          <p:cNvSpPr txBox="1"/>
          <p:nvPr/>
        </p:nvSpPr>
        <p:spPr>
          <a:xfrm>
            <a:off x="2080966" y="4011240"/>
            <a:ext cx="4523034" cy="923330"/>
          </a:xfrm>
          <a:prstGeom prst="rect">
            <a:avLst/>
          </a:prstGeom>
          <a:noFill/>
        </p:spPr>
        <p:txBody>
          <a:bodyPr wrap="square" rtlCol="0">
            <a:spAutoFit/>
          </a:bodyPr>
          <a:lstStyle/>
          <a:p>
            <a:pPr algn="ctr">
              <a:spcAft>
                <a:spcPts val="1800"/>
              </a:spcAft>
            </a:pPr>
            <a:r>
              <a:rPr lang="en-US" sz="5400" b="1">
                <a:effectLst>
                  <a:glow rad="139700">
                    <a:schemeClr val="bg1"/>
                  </a:glow>
                </a:effectLst>
                <a:latin typeface="Calibri" panose="020F0502020204030204" pitchFamily="34" charset="0"/>
                <a:cs typeface="Calibri" panose="020F0502020204030204" pitchFamily="34" charset="0"/>
              </a:rPr>
              <a:t>the fellowship</a:t>
            </a:r>
          </a:p>
        </p:txBody>
      </p:sp>
      <p:sp>
        <p:nvSpPr>
          <p:cNvPr id="9" name="TextBox 8">
            <a:extLst>
              <a:ext uri="{FF2B5EF4-FFF2-40B4-BE49-F238E27FC236}">
                <a16:creationId xmlns:a16="http://schemas.microsoft.com/office/drawing/2014/main" id="{ED190A48-1865-AEAD-11C8-D961E4CC0FB7}"/>
              </a:ext>
            </a:extLst>
          </p:cNvPr>
          <p:cNvSpPr txBox="1"/>
          <p:nvPr/>
        </p:nvSpPr>
        <p:spPr>
          <a:xfrm>
            <a:off x="0" y="1261865"/>
            <a:ext cx="6788714" cy="923330"/>
          </a:xfrm>
          <a:prstGeom prst="rect">
            <a:avLst/>
          </a:prstGeom>
          <a:noFill/>
        </p:spPr>
        <p:txBody>
          <a:bodyPr wrap="square" rtlCol="0">
            <a:spAutoFit/>
          </a:bodyPr>
          <a:lstStyle/>
          <a:p>
            <a:pPr algn="ctr">
              <a:spcAft>
                <a:spcPts val="1800"/>
              </a:spcAft>
            </a:pPr>
            <a:r>
              <a:rPr lang="en-US" sz="5400" b="1">
                <a:effectLst>
                  <a:glow rad="139700">
                    <a:schemeClr val="bg1"/>
                  </a:glow>
                </a:effectLst>
                <a:latin typeface="Calibri" panose="020F0502020204030204" pitchFamily="34" charset="0"/>
                <a:cs typeface="Calibri" panose="020F0502020204030204" pitchFamily="34" charset="0"/>
              </a:rPr>
              <a:t>the apostles' teaching </a:t>
            </a:r>
          </a:p>
        </p:txBody>
      </p:sp>
      <p:sp>
        <p:nvSpPr>
          <p:cNvPr id="10" name="TextBox 9">
            <a:extLst>
              <a:ext uri="{FF2B5EF4-FFF2-40B4-BE49-F238E27FC236}">
                <a16:creationId xmlns:a16="http://schemas.microsoft.com/office/drawing/2014/main" id="{3505C8F3-CF76-B67D-FD7A-C262D2010C0F}"/>
              </a:ext>
            </a:extLst>
          </p:cNvPr>
          <p:cNvSpPr txBox="1"/>
          <p:nvPr/>
        </p:nvSpPr>
        <p:spPr>
          <a:xfrm>
            <a:off x="3550498" y="5730128"/>
            <a:ext cx="4004874" cy="923330"/>
          </a:xfrm>
          <a:prstGeom prst="rect">
            <a:avLst/>
          </a:prstGeom>
          <a:noFill/>
        </p:spPr>
        <p:txBody>
          <a:bodyPr wrap="square" rtlCol="0">
            <a:spAutoFit/>
          </a:bodyPr>
          <a:lstStyle/>
          <a:p>
            <a:pPr algn="ctr">
              <a:spcAft>
                <a:spcPts val="1800"/>
              </a:spcAft>
            </a:pPr>
            <a:r>
              <a:rPr lang="en-US" sz="5400" b="1">
                <a:effectLst>
                  <a:glow rad="139700">
                    <a:schemeClr val="bg1"/>
                  </a:glow>
                </a:effectLst>
                <a:latin typeface="Calibri" panose="020F0502020204030204" pitchFamily="34" charset="0"/>
                <a:cs typeface="Calibri" panose="020F0502020204030204" pitchFamily="34" charset="0"/>
              </a:rPr>
              <a:t>Acts 2:42</a:t>
            </a:r>
          </a:p>
        </p:txBody>
      </p:sp>
    </p:spTree>
    <p:extLst>
      <p:ext uri="{BB962C8B-B14F-4D97-AF65-F5344CB8AC3E}">
        <p14:creationId xmlns:p14="http://schemas.microsoft.com/office/powerpoint/2010/main" val="403708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symbols on a brown background&#10;&#10;Description automatically generated">
            <a:extLst>
              <a:ext uri="{FF2B5EF4-FFF2-40B4-BE49-F238E27FC236}">
                <a16:creationId xmlns:a16="http://schemas.microsoft.com/office/drawing/2014/main" id="{340D8228-16AA-7543-DC54-F71151696880}"/>
              </a:ext>
            </a:extLst>
          </p:cNvPr>
          <p:cNvPicPr>
            <a:picLocks noChangeAspect="1"/>
          </p:cNvPicPr>
          <p:nvPr/>
        </p:nvPicPr>
        <p:blipFill rotWithShape="1">
          <a:blip r:embed="rId3">
            <a:extLst>
              <a:ext uri="{28A0092B-C50C-407E-A947-70E740481C1C}">
                <a14:useLocalDpi xmlns:a14="http://schemas.microsoft.com/office/drawing/2010/main" val="0"/>
              </a:ext>
            </a:extLst>
          </a:blip>
          <a:srcRect l="7073" t="1852" r="7073" b="1852"/>
          <a:stretch/>
        </p:blipFill>
        <p:spPr>
          <a:xfrm>
            <a:off x="0" y="0"/>
            <a:ext cx="12192000" cy="6858000"/>
          </a:xfrm>
          <a:prstGeom prst="rect">
            <a:avLst/>
          </a:prstGeom>
        </p:spPr>
      </p:pic>
      <p:sp>
        <p:nvSpPr>
          <p:cNvPr id="4" name="TextBox 3">
            <a:extLst>
              <a:ext uri="{FF2B5EF4-FFF2-40B4-BE49-F238E27FC236}">
                <a16:creationId xmlns:a16="http://schemas.microsoft.com/office/drawing/2014/main" id="{34EB66FE-4E71-BA9B-AE6A-C8F4C78656C1}"/>
              </a:ext>
            </a:extLst>
          </p:cNvPr>
          <p:cNvSpPr txBox="1"/>
          <p:nvPr/>
        </p:nvSpPr>
        <p:spPr>
          <a:xfrm>
            <a:off x="1292484" y="113192"/>
            <a:ext cx="9599036" cy="923330"/>
          </a:xfrm>
          <a:prstGeom prst="rect">
            <a:avLst/>
          </a:prstGeom>
          <a:noFill/>
        </p:spPr>
        <p:txBody>
          <a:bodyPr wrap="square" rtlCol="0">
            <a:spAutoFit/>
          </a:bodyPr>
          <a:lstStyle/>
          <a:p>
            <a:pPr algn="ctr">
              <a:spcAft>
                <a:spcPts val="1800"/>
              </a:spcAft>
            </a:pPr>
            <a:r>
              <a:rPr lang="en-US" sz="5400" b="1">
                <a:effectLst>
                  <a:glow rad="139700">
                    <a:schemeClr val="bg1"/>
                  </a:glow>
                </a:effectLst>
                <a:latin typeface="Calibri" panose="020F0502020204030204" pitchFamily="34" charset="0"/>
                <a:cs typeface="Calibri" panose="020F0502020204030204" pitchFamily="34" charset="0"/>
              </a:rPr>
              <a:t>And they devoted themselves to</a:t>
            </a:r>
          </a:p>
        </p:txBody>
      </p:sp>
      <p:sp>
        <p:nvSpPr>
          <p:cNvPr id="6" name="TextBox 5">
            <a:extLst>
              <a:ext uri="{FF2B5EF4-FFF2-40B4-BE49-F238E27FC236}">
                <a16:creationId xmlns:a16="http://schemas.microsoft.com/office/drawing/2014/main" id="{93968548-230A-8F8A-34FB-9A1F17443F15}"/>
              </a:ext>
            </a:extLst>
          </p:cNvPr>
          <p:cNvSpPr txBox="1"/>
          <p:nvPr/>
        </p:nvSpPr>
        <p:spPr>
          <a:xfrm>
            <a:off x="7871249" y="5393590"/>
            <a:ext cx="4004874" cy="923330"/>
          </a:xfrm>
          <a:prstGeom prst="rect">
            <a:avLst/>
          </a:prstGeom>
          <a:noFill/>
        </p:spPr>
        <p:txBody>
          <a:bodyPr wrap="square" rtlCol="0">
            <a:spAutoFit/>
          </a:bodyPr>
          <a:lstStyle/>
          <a:p>
            <a:pPr algn="ctr">
              <a:spcAft>
                <a:spcPts val="1800"/>
              </a:spcAft>
            </a:pPr>
            <a:r>
              <a:rPr lang="en-US" sz="5400" b="1" dirty="0">
                <a:effectLst>
                  <a:glow rad="139700">
                    <a:schemeClr val="bg1"/>
                  </a:glow>
                </a:effectLst>
                <a:latin typeface="Calibri" panose="020F0502020204030204" pitchFamily="34" charset="0"/>
                <a:cs typeface="Calibri" panose="020F0502020204030204" pitchFamily="34" charset="0"/>
              </a:rPr>
              <a:t>the prayers</a:t>
            </a:r>
          </a:p>
        </p:txBody>
      </p:sp>
      <p:sp>
        <p:nvSpPr>
          <p:cNvPr id="7" name="TextBox 6">
            <a:extLst>
              <a:ext uri="{FF2B5EF4-FFF2-40B4-BE49-F238E27FC236}">
                <a16:creationId xmlns:a16="http://schemas.microsoft.com/office/drawing/2014/main" id="{EE509A6F-E2B8-B584-D1A8-3ECBE0735FA7}"/>
              </a:ext>
            </a:extLst>
          </p:cNvPr>
          <p:cNvSpPr txBox="1"/>
          <p:nvPr/>
        </p:nvSpPr>
        <p:spPr>
          <a:xfrm>
            <a:off x="4681926" y="2573665"/>
            <a:ext cx="6463594" cy="923330"/>
          </a:xfrm>
          <a:prstGeom prst="rect">
            <a:avLst/>
          </a:prstGeom>
          <a:noFill/>
        </p:spPr>
        <p:txBody>
          <a:bodyPr wrap="square" rtlCol="0">
            <a:spAutoFit/>
          </a:bodyPr>
          <a:lstStyle/>
          <a:p>
            <a:pPr>
              <a:spcAft>
                <a:spcPts val="1800"/>
              </a:spcAft>
            </a:pPr>
            <a:r>
              <a:rPr lang="en-US" sz="5400" b="1" dirty="0">
                <a:effectLst>
                  <a:glow rad="139700">
                    <a:schemeClr val="bg1"/>
                  </a:glow>
                </a:effectLst>
                <a:latin typeface="Calibri" panose="020F0502020204030204" pitchFamily="34" charset="0"/>
                <a:cs typeface="Calibri" panose="020F0502020204030204" pitchFamily="34" charset="0"/>
              </a:rPr>
              <a:t>the breaking of bread</a:t>
            </a:r>
          </a:p>
        </p:txBody>
      </p:sp>
      <p:sp>
        <p:nvSpPr>
          <p:cNvPr id="8" name="TextBox 7">
            <a:extLst>
              <a:ext uri="{FF2B5EF4-FFF2-40B4-BE49-F238E27FC236}">
                <a16:creationId xmlns:a16="http://schemas.microsoft.com/office/drawing/2014/main" id="{CCC62B1C-D1B3-A36F-F1B5-3A1D724BFC2C}"/>
              </a:ext>
            </a:extLst>
          </p:cNvPr>
          <p:cNvSpPr txBox="1"/>
          <p:nvPr/>
        </p:nvSpPr>
        <p:spPr>
          <a:xfrm>
            <a:off x="2080966" y="4011240"/>
            <a:ext cx="4523034" cy="923330"/>
          </a:xfrm>
          <a:prstGeom prst="rect">
            <a:avLst/>
          </a:prstGeom>
          <a:noFill/>
        </p:spPr>
        <p:txBody>
          <a:bodyPr wrap="square" rtlCol="0">
            <a:spAutoFit/>
          </a:bodyPr>
          <a:lstStyle/>
          <a:p>
            <a:pPr algn="ctr">
              <a:spcAft>
                <a:spcPts val="1800"/>
              </a:spcAft>
            </a:pPr>
            <a:r>
              <a:rPr lang="en-US" sz="5400" b="1">
                <a:effectLst>
                  <a:glow rad="139700">
                    <a:schemeClr val="bg1"/>
                  </a:glow>
                </a:effectLst>
                <a:latin typeface="Calibri" panose="020F0502020204030204" pitchFamily="34" charset="0"/>
                <a:cs typeface="Calibri" panose="020F0502020204030204" pitchFamily="34" charset="0"/>
              </a:rPr>
              <a:t>the fellowship</a:t>
            </a:r>
          </a:p>
        </p:txBody>
      </p:sp>
      <p:sp>
        <p:nvSpPr>
          <p:cNvPr id="9" name="TextBox 8">
            <a:extLst>
              <a:ext uri="{FF2B5EF4-FFF2-40B4-BE49-F238E27FC236}">
                <a16:creationId xmlns:a16="http://schemas.microsoft.com/office/drawing/2014/main" id="{ED190A48-1865-AEAD-11C8-D961E4CC0FB7}"/>
              </a:ext>
            </a:extLst>
          </p:cNvPr>
          <p:cNvSpPr txBox="1"/>
          <p:nvPr/>
        </p:nvSpPr>
        <p:spPr>
          <a:xfrm>
            <a:off x="0" y="1261865"/>
            <a:ext cx="6788714" cy="923330"/>
          </a:xfrm>
          <a:prstGeom prst="rect">
            <a:avLst/>
          </a:prstGeom>
          <a:noFill/>
        </p:spPr>
        <p:txBody>
          <a:bodyPr wrap="square" rtlCol="0">
            <a:spAutoFit/>
          </a:bodyPr>
          <a:lstStyle/>
          <a:p>
            <a:pPr algn="ctr">
              <a:spcAft>
                <a:spcPts val="1800"/>
              </a:spcAft>
            </a:pPr>
            <a:r>
              <a:rPr lang="en-US" sz="5400" b="1" dirty="0">
                <a:solidFill>
                  <a:srgbClr val="FFFF00"/>
                </a:solidFill>
                <a:effectLst>
                  <a:glow rad="139700">
                    <a:schemeClr val="bg1"/>
                  </a:glow>
                </a:effectLst>
                <a:latin typeface="Calibri" panose="020F0502020204030204" pitchFamily="34" charset="0"/>
                <a:cs typeface="Calibri" panose="020F0502020204030204" pitchFamily="34" charset="0"/>
              </a:rPr>
              <a:t>the apostles' teaching </a:t>
            </a:r>
          </a:p>
        </p:txBody>
      </p:sp>
      <p:sp>
        <p:nvSpPr>
          <p:cNvPr id="10" name="TextBox 9">
            <a:extLst>
              <a:ext uri="{FF2B5EF4-FFF2-40B4-BE49-F238E27FC236}">
                <a16:creationId xmlns:a16="http://schemas.microsoft.com/office/drawing/2014/main" id="{3505C8F3-CF76-B67D-FD7A-C262D2010C0F}"/>
              </a:ext>
            </a:extLst>
          </p:cNvPr>
          <p:cNvSpPr txBox="1"/>
          <p:nvPr/>
        </p:nvSpPr>
        <p:spPr>
          <a:xfrm>
            <a:off x="3550498" y="5730128"/>
            <a:ext cx="4004874" cy="923330"/>
          </a:xfrm>
          <a:prstGeom prst="rect">
            <a:avLst/>
          </a:prstGeom>
          <a:noFill/>
        </p:spPr>
        <p:txBody>
          <a:bodyPr wrap="square" rtlCol="0">
            <a:spAutoFit/>
          </a:bodyPr>
          <a:lstStyle/>
          <a:p>
            <a:pPr algn="ctr">
              <a:spcAft>
                <a:spcPts val="1800"/>
              </a:spcAft>
            </a:pPr>
            <a:r>
              <a:rPr lang="en-US" sz="5400" b="1">
                <a:effectLst>
                  <a:glow rad="139700">
                    <a:schemeClr val="bg1"/>
                  </a:glow>
                </a:effectLst>
                <a:latin typeface="Calibri" panose="020F0502020204030204" pitchFamily="34" charset="0"/>
                <a:cs typeface="Calibri" panose="020F0502020204030204" pitchFamily="34" charset="0"/>
              </a:rPr>
              <a:t>Acts 2:42</a:t>
            </a:r>
          </a:p>
        </p:txBody>
      </p:sp>
    </p:spTree>
    <p:extLst>
      <p:ext uri="{BB962C8B-B14F-4D97-AF65-F5344CB8AC3E}">
        <p14:creationId xmlns:p14="http://schemas.microsoft.com/office/powerpoint/2010/main" val="3640348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715</TotalTime>
  <Words>2082</Words>
  <Application>Microsoft Macintosh PowerPoint</Application>
  <PresentationFormat>Widescreen</PresentationFormat>
  <Paragraphs>199</Paragraphs>
  <Slides>47</Slides>
  <Notes>31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47</vt:i4>
      </vt:variant>
    </vt:vector>
  </HeadingPairs>
  <TitlesOfParts>
    <vt:vector size="55" baseType="lpstr">
      <vt:lpstr>Arial</vt:lpstr>
      <vt:lpstr>Calibri</vt:lpstr>
      <vt:lpstr>Calisto MT</vt:lpstr>
      <vt:lpstr>Times New Roman</vt:lpstr>
      <vt:lpstr>Wingdings</vt:lpstr>
      <vt:lpstr>Wingdings 2</vt:lpstr>
      <vt:lpstr>Slate</vt:lpstr>
      <vt:lpstr>Orbit</vt:lpstr>
      <vt:lpstr>PowerPoint Presentation</vt:lpstr>
      <vt:lpstr>How does a baby become an adult?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NT Preaching link at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Bridges</dc:creator>
  <cp:lastModifiedBy>Rick Griffith</cp:lastModifiedBy>
  <cp:revision>4</cp:revision>
  <dcterms:created xsi:type="dcterms:W3CDTF">2023-04-19T02:24:26Z</dcterms:created>
  <dcterms:modified xsi:type="dcterms:W3CDTF">2023-09-10T09:24:33Z</dcterms:modified>
</cp:coreProperties>
</file>