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 id="2147483765" r:id="rId2"/>
  </p:sldMasterIdLst>
  <p:notesMasterIdLst>
    <p:notesMasterId r:id="rId35"/>
  </p:notesMasterIdLst>
  <p:sldIdLst>
    <p:sldId id="729" r:id="rId3"/>
    <p:sldId id="859" r:id="rId4"/>
    <p:sldId id="853" r:id="rId5"/>
    <p:sldId id="826" r:id="rId6"/>
    <p:sldId id="855" r:id="rId7"/>
    <p:sldId id="333" r:id="rId8"/>
    <p:sldId id="828" r:id="rId9"/>
    <p:sldId id="829" r:id="rId10"/>
    <p:sldId id="830" r:id="rId11"/>
    <p:sldId id="831" r:id="rId12"/>
    <p:sldId id="856" r:id="rId13"/>
    <p:sldId id="857" r:id="rId14"/>
    <p:sldId id="832" r:id="rId15"/>
    <p:sldId id="852" r:id="rId16"/>
    <p:sldId id="851" r:id="rId17"/>
    <p:sldId id="848" r:id="rId18"/>
    <p:sldId id="844" r:id="rId19"/>
    <p:sldId id="845" r:id="rId20"/>
    <p:sldId id="846" r:id="rId21"/>
    <p:sldId id="847" r:id="rId22"/>
    <p:sldId id="849" r:id="rId23"/>
    <p:sldId id="858" r:id="rId24"/>
    <p:sldId id="850" r:id="rId25"/>
    <p:sldId id="843" r:id="rId26"/>
    <p:sldId id="837" r:id="rId27"/>
    <p:sldId id="842" r:id="rId28"/>
    <p:sldId id="835" r:id="rId29"/>
    <p:sldId id="838" r:id="rId30"/>
    <p:sldId id="839" r:id="rId31"/>
    <p:sldId id="854" r:id="rId32"/>
    <p:sldId id="298" r:id="rId33"/>
    <p:sldId id="28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BAE"/>
    <a:srgbClr val="383355"/>
    <a:srgbClr val="AC7849"/>
    <a:srgbClr val="6FB9EC"/>
    <a:srgbClr val="3E5F07"/>
    <a:srgbClr val="B4C259"/>
    <a:srgbClr val="E36D05"/>
    <a:srgbClr val="A23206"/>
    <a:srgbClr val="C69C66"/>
    <a:srgbClr val="267D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1C188B-45D6-4271-B75E-CB146D125AE9}" v="1483" dt="2023-08-25T07:17:58.5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88510" autoAdjust="0"/>
  </p:normalViewPr>
  <p:slideViewPr>
    <p:cSldViewPr snapToGrid="0">
      <p:cViewPr varScale="1">
        <p:scale>
          <a:sx n="105" d="100"/>
          <a:sy n="105" d="100"/>
        </p:scale>
        <p:origin x="142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2B004B-FCCC-4D4A-89D7-48EABCB64B8B}" type="datetimeFigureOut">
              <a:rPr lang="en-US" smtClean="0"/>
              <a:t>8/27/23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CBEC71-F2EA-4B56-8282-D5B5CCDB2376}" type="slidenum">
              <a:rPr lang="en-US" smtClean="0"/>
              <a:t>‹#›</a:t>
            </a:fld>
            <a:endParaRPr lang="en-US"/>
          </a:p>
        </p:txBody>
      </p:sp>
    </p:spTree>
    <p:extLst>
      <p:ext uri="{BB962C8B-B14F-4D97-AF65-F5344CB8AC3E}">
        <p14:creationId xmlns:p14="http://schemas.microsoft.com/office/powerpoint/2010/main" val="3434358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1</a:t>
            </a:fld>
            <a:endParaRPr lang="en-US"/>
          </a:p>
        </p:txBody>
      </p:sp>
    </p:spTree>
    <p:extLst>
      <p:ext uri="{BB962C8B-B14F-4D97-AF65-F5344CB8AC3E}">
        <p14:creationId xmlns:p14="http://schemas.microsoft.com/office/powerpoint/2010/main" val="101420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21</a:t>
            </a:fld>
            <a:endParaRPr lang="en-US"/>
          </a:p>
        </p:txBody>
      </p:sp>
    </p:spTree>
    <p:extLst>
      <p:ext uri="{BB962C8B-B14F-4D97-AF65-F5344CB8AC3E}">
        <p14:creationId xmlns:p14="http://schemas.microsoft.com/office/powerpoint/2010/main" val="1801568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22</a:t>
            </a:fld>
            <a:endParaRPr lang="en-US"/>
          </a:p>
        </p:txBody>
      </p:sp>
    </p:spTree>
    <p:extLst>
      <p:ext uri="{BB962C8B-B14F-4D97-AF65-F5344CB8AC3E}">
        <p14:creationId xmlns:p14="http://schemas.microsoft.com/office/powerpoint/2010/main" val="772424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23</a:t>
            </a:fld>
            <a:endParaRPr lang="en-US"/>
          </a:p>
        </p:txBody>
      </p:sp>
    </p:spTree>
    <p:extLst>
      <p:ext uri="{BB962C8B-B14F-4D97-AF65-F5344CB8AC3E}">
        <p14:creationId xmlns:p14="http://schemas.microsoft.com/office/powerpoint/2010/main" val="45596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24</a:t>
            </a:fld>
            <a:endParaRPr lang="en-US"/>
          </a:p>
        </p:txBody>
      </p:sp>
    </p:spTree>
    <p:extLst>
      <p:ext uri="{BB962C8B-B14F-4D97-AF65-F5344CB8AC3E}">
        <p14:creationId xmlns:p14="http://schemas.microsoft.com/office/powerpoint/2010/main" val="4244632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25</a:t>
            </a:fld>
            <a:endParaRPr lang="en-US"/>
          </a:p>
        </p:txBody>
      </p:sp>
    </p:spTree>
    <p:extLst>
      <p:ext uri="{BB962C8B-B14F-4D97-AF65-F5344CB8AC3E}">
        <p14:creationId xmlns:p14="http://schemas.microsoft.com/office/powerpoint/2010/main" val="575532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26</a:t>
            </a:fld>
            <a:endParaRPr lang="en-US"/>
          </a:p>
        </p:txBody>
      </p:sp>
    </p:spTree>
    <p:extLst>
      <p:ext uri="{BB962C8B-B14F-4D97-AF65-F5344CB8AC3E}">
        <p14:creationId xmlns:p14="http://schemas.microsoft.com/office/powerpoint/2010/main" val="525412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27</a:t>
            </a:fld>
            <a:endParaRPr lang="en-US"/>
          </a:p>
        </p:txBody>
      </p:sp>
    </p:spTree>
    <p:extLst>
      <p:ext uri="{BB962C8B-B14F-4D97-AF65-F5344CB8AC3E}">
        <p14:creationId xmlns:p14="http://schemas.microsoft.com/office/powerpoint/2010/main" val="1740045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28</a:t>
            </a:fld>
            <a:endParaRPr lang="en-US"/>
          </a:p>
        </p:txBody>
      </p:sp>
    </p:spTree>
    <p:extLst>
      <p:ext uri="{BB962C8B-B14F-4D97-AF65-F5344CB8AC3E}">
        <p14:creationId xmlns:p14="http://schemas.microsoft.com/office/powerpoint/2010/main" val="291537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29</a:t>
            </a:fld>
            <a:endParaRPr lang="en-US"/>
          </a:p>
        </p:txBody>
      </p:sp>
    </p:spTree>
    <p:extLst>
      <p:ext uri="{BB962C8B-B14F-4D97-AF65-F5344CB8AC3E}">
        <p14:creationId xmlns:p14="http://schemas.microsoft.com/office/powerpoint/2010/main" val="2951517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30</a:t>
            </a:fld>
            <a:endParaRPr lang="en-US"/>
          </a:p>
        </p:txBody>
      </p:sp>
    </p:spTree>
    <p:extLst>
      <p:ext uri="{BB962C8B-B14F-4D97-AF65-F5344CB8AC3E}">
        <p14:creationId xmlns:p14="http://schemas.microsoft.com/office/powerpoint/2010/main" val="1863304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2</a:t>
            </a:fld>
            <a:endParaRPr lang="en-US"/>
          </a:p>
        </p:txBody>
      </p:sp>
    </p:spTree>
    <p:extLst>
      <p:ext uri="{BB962C8B-B14F-4D97-AF65-F5344CB8AC3E}">
        <p14:creationId xmlns:p14="http://schemas.microsoft.com/office/powerpoint/2010/main" val="2043138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3</a:t>
            </a:fld>
            <a:endParaRPr lang="en-US"/>
          </a:p>
        </p:txBody>
      </p:sp>
    </p:spTree>
    <p:extLst>
      <p:ext uri="{BB962C8B-B14F-4D97-AF65-F5344CB8AC3E}">
        <p14:creationId xmlns:p14="http://schemas.microsoft.com/office/powerpoint/2010/main" val="637318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4</a:t>
            </a:fld>
            <a:endParaRPr lang="en-US"/>
          </a:p>
        </p:txBody>
      </p:sp>
    </p:spTree>
    <p:extLst>
      <p:ext uri="{BB962C8B-B14F-4D97-AF65-F5344CB8AC3E}">
        <p14:creationId xmlns:p14="http://schemas.microsoft.com/office/powerpoint/2010/main" val="3061068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5</a:t>
            </a:fld>
            <a:endParaRPr lang="en-US"/>
          </a:p>
        </p:txBody>
      </p:sp>
    </p:spTree>
    <p:extLst>
      <p:ext uri="{BB962C8B-B14F-4D97-AF65-F5344CB8AC3E}">
        <p14:creationId xmlns:p14="http://schemas.microsoft.com/office/powerpoint/2010/main" val="4200992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13</a:t>
            </a:fld>
            <a:endParaRPr lang="en-US"/>
          </a:p>
        </p:txBody>
      </p:sp>
    </p:spTree>
    <p:extLst>
      <p:ext uri="{BB962C8B-B14F-4D97-AF65-F5344CB8AC3E}">
        <p14:creationId xmlns:p14="http://schemas.microsoft.com/office/powerpoint/2010/main" val="1737272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14</a:t>
            </a:fld>
            <a:endParaRPr lang="en-US"/>
          </a:p>
        </p:txBody>
      </p:sp>
    </p:spTree>
    <p:extLst>
      <p:ext uri="{BB962C8B-B14F-4D97-AF65-F5344CB8AC3E}">
        <p14:creationId xmlns:p14="http://schemas.microsoft.com/office/powerpoint/2010/main" val="3976791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15</a:t>
            </a:fld>
            <a:endParaRPr lang="en-US"/>
          </a:p>
        </p:txBody>
      </p:sp>
    </p:spTree>
    <p:extLst>
      <p:ext uri="{BB962C8B-B14F-4D97-AF65-F5344CB8AC3E}">
        <p14:creationId xmlns:p14="http://schemas.microsoft.com/office/powerpoint/2010/main" val="347482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16</a:t>
            </a:fld>
            <a:endParaRPr lang="en-US"/>
          </a:p>
        </p:txBody>
      </p:sp>
    </p:spTree>
    <p:extLst>
      <p:ext uri="{BB962C8B-B14F-4D97-AF65-F5344CB8AC3E}">
        <p14:creationId xmlns:p14="http://schemas.microsoft.com/office/powerpoint/2010/main" val="1048425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62D18B-A05A-4C91-82DA-69E5D2F12AB3}" type="datetimeFigureOut">
              <a:rPr lang="en-US" smtClean="0"/>
              <a:t>8/27/23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666390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62D18B-A05A-4C91-82DA-69E5D2F12AB3}" type="datetimeFigureOut">
              <a:rPr lang="en-US" smtClean="0"/>
              <a:t>8/27/23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2952727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62D18B-A05A-4C91-82DA-69E5D2F12AB3}" type="datetimeFigureOut">
              <a:rPr lang="en-US" smtClean="0"/>
              <a:t>8/27/23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225787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62D18B-A05A-4C91-82DA-69E5D2F12AB3}" type="datetimeFigureOut">
              <a:rPr lang="en-US" smtClean="0"/>
              <a:t>8/27/23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998EB-8823-4EF2-82A3-53A62F38B758}"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29316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62D18B-A05A-4C91-82DA-69E5D2F12AB3}" type="datetimeFigureOut">
              <a:rPr lang="en-US" smtClean="0"/>
              <a:t>8/27/23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999530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362D18B-A05A-4C91-82DA-69E5D2F12AB3}" type="datetimeFigureOut">
              <a:rPr lang="en-US" smtClean="0"/>
              <a:t>8/27/23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696816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362D18B-A05A-4C91-82DA-69E5D2F12AB3}" type="datetimeFigureOut">
              <a:rPr lang="en-US" smtClean="0"/>
              <a:t>8/27/23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4055401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2D18B-A05A-4C91-82DA-69E5D2F12AB3}" type="datetimeFigureOut">
              <a:rPr lang="en-US" smtClean="0"/>
              <a:t>8/27/23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7859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2D18B-A05A-4C91-82DA-69E5D2F12AB3}" type="datetimeFigureOut">
              <a:rPr lang="en-US" smtClean="0"/>
              <a:t>8/27/23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2156551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7803078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0797728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2D18B-A05A-4C91-82DA-69E5D2F12AB3}" type="datetimeFigureOut">
              <a:rPr lang="en-US" smtClean="0"/>
              <a:t>8/27/23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970343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83298544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403798751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21924198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9715636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73356031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06153405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419510942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70272354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66437072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62D18B-A05A-4C91-82DA-69E5D2F12AB3}" type="datetimeFigureOut">
              <a:rPr lang="en-US" smtClean="0"/>
              <a:t>8/27/23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3385236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62D18B-A05A-4C91-82DA-69E5D2F12AB3}" type="datetimeFigureOut">
              <a:rPr lang="en-US" smtClean="0"/>
              <a:t>8/27/23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1094506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62D18B-A05A-4C91-82DA-69E5D2F12AB3}" type="datetimeFigureOut">
              <a:rPr lang="en-US" smtClean="0"/>
              <a:t>8/27/23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81737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62D18B-A05A-4C91-82DA-69E5D2F12AB3}" type="datetimeFigureOut">
              <a:rPr lang="en-US" smtClean="0"/>
              <a:t>8/27/23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1478583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2D18B-A05A-4C91-82DA-69E5D2F12AB3}" type="datetimeFigureOut">
              <a:rPr lang="en-US" smtClean="0"/>
              <a:t>8/27/23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958051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62D18B-A05A-4C91-82DA-69E5D2F12AB3}" type="datetimeFigureOut">
              <a:rPr lang="en-US" smtClean="0"/>
              <a:t>8/27/23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1657947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62D18B-A05A-4C91-82DA-69E5D2F12AB3}" type="datetimeFigureOut">
              <a:rPr lang="en-US" smtClean="0"/>
              <a:t>8/27/23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810691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362D18B-A05A-4C91-82DA-69E5D2F12AB3}" type="datetimeFigureOut">
              <a:rPr lang="en-US" smtClean="0"/>
              <a:t>8/27/23</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18998EB-8823-4EF2-82A3-53A62F38B758}" type="slidenum">
              <a:rPr lang="en-US" smtClean="0"/>
              <a:t>‹#›</a:t>
            </a:fld>
            <a:endParaRPr lang="en-US"/>
          </a:p>
        </p:txBody>
      </p:sp>
    </p:spTree>
    <p:extLst>
      <p:ext uri="{BB962C8B-B14F-4D97-AF65-F5344CB8AC3E}">
        <p14:creationId xmlns:p14="http://schemas.microsoft.com/office/powerpoint/2010/main" val="3760799162"/>
      </p:ext>
    </p:extLst>
  </p:cSld>
  <p:clrMap bg1="dk1" tx1="lt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140651804"/>
      </p:ext>
    </p:extLst>
  </p:cSld>
  <p:clrMap bg1="dk2" tx1="lt1" bg2="dk1"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8.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Oranges growing on a tree&#10;&#10;Description automatically generated with medium confidence">
            <a:extLst>
              <a:ext uri="{FF2B5EF4-FFF2-40B4-BE49-F238E27FC236}">
                <a16:creationId xmlns:a16="http://schemas.microsoft.com/office/drawing/2014/main" id="{02C3F285-A3FC-9BAC-92D1-2AA630433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3576" cy="6858000"/>
          </a:xfrm>
          <a:prstGeom prst="rect">
            <a:avLst/>
          </a:prstGeom>
        </p:spPr>
      </p:pic>
      <p:sp>
        <p:nvSpPr>
          <p:cNvPr id="3" name="TextBox 2">
            <a:extLst>
              <a:ext uri="{FF2B5EF4-FFF2-40B4-BE49-F238E27FC236}">
                <a16:creationId xmlns:a16="http://schemas.microsoft.com/office/drawing/2014/main" id="{D6E5970F-AC60-1204-9A5F-D19BBBC58F1F}"/>
              </a:ext>
            </a:extLst>
          </p:cNvPr>
          <p:cNvSpPr txBox="1"/>
          <p:nvPr/>
        </p:nvSpPr>
        <p:spPr>
          <a:xfrm>
            <a:off x="4219138" y="290152"/>
            <a:ext cx="3483646" cy="1107996"/>
          </a:xfrm>
          <a:prstGeom prst="rect">
            <a:avLst/>
          </a:prstGeom>
          <a:solidFill>
            <a:srgbClr val="3E5F07">
              <a:alpha val="70000"/>
            </a:srgbClr>
          </a:solidFill>
        </p:spPr>
        <p:txBody>
          <a:bodyPr wrap="square" rtlCol="0">
            <a:spAutoFit/>
          </a:bodyPr>
          <a:lstStyle>
            <a:defPPr>
              <a:defRPr lang="en-US"/>
            </a:defPPr>
            <a:lvl1pPr marL="571500" indent="-571500">
              <a:buFont typeface="Arial" panose="020B0604020202020204" pitchFamily="34" charset="0"/>
              <a:buChar char="•"/>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marL="0" indent="0" algn="ctr">
              <a:buNone/>
            </a:pPr>
            <a:r>
              <a:rPr lang="en-US" sz="6600" dirty="0">
                <a:solidFill>
                  <a:schemeClr val="tx1"/>
                </a:solidFill>
              </a:rPr>
              <a:t>Acts 2:42</a:t>
            </a:r>
          </a:p>
        </p:txBody>
      </p:sp>
      <p:sp>
        <p:nvSpPr>
          <p:cNvPr id="4" name="TextBox 3">
            <a:extLst>
              <a:ext uri="{FF2B5EF4-FFF2-40B4-BE49-F238E27FC236}">
                <a16:creationId xmlns:a16="http://schemas.microsoft.com/office/drawing/2014/main" id="{34EB66FE-4E71-BA9B-AE6A-C8F4C78656C1}"/>
              </a:ext>
            </a:extLst>
          </p:cNvPr>
          <p:cNvSpPr txBox="1"/>
          <p:nvPr/>
        </p:nvSpPr>
        <p:spPr>
          <a:xfrm>
            <a:off x="590358" y="3266530"/>
            <a:ext cx="11316700" cy="1107996"/>
          </a:xfrm>
          <a:prstGeom prst="rect">
            <a:avLst/>
          </a:prstGeom>
          <a:solidFill>
            <a:srgbClr val="3E5F07">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6600" dirty="0">
                <a:solidFill>
                  <a:schemeClr val="tx1"/>
                </a:solidFill>
              </a:rPr>
              <a:t>The Marks of a Healthy Church!</a:t>
            </a:r>
          </a:p>
        </p:txBody>
      </p:sp>
      <p:sp>
        <p:nvSpPr>
          <p:cNvPr id="2" name="Rectangle 1">
            <a:extLst>
              <a:ext uri="{FF2B5EF4-FFF2-40B4-BE49-F238E27FC236}">
                <a16:creationId xmlns:a16="http://schemas.microsoft.com/office/drawing/2014/main" id="{AAA1B3EC-3C4D-5305-58FF-AC04128838BB}"/>
              </a:ext>
            </a:extLst>
          </p:cNvPr>
          <p:cNvSpPr>
            <a:spLocks noChangeArrowheads="1"/>
          </p:cNvSpPr>
          <p:nvPr/>
        </p:nvSpPr>
        <p:spPr bwMode="auto">
          <a:xfrm>
            <a:off x="13751" y="5356368"/>
            <a:ext cx="12192000" cy="1501632"/>
          </a:xfrm>
          <a:prstGeom prst="rect">
            <a:avLst/>
          </a:prstGeom>
          <a:solidFill>
            <a:srgbClr val="000000"/>
          </a:solidFill>
          <a:ln w="9525">
            <a:noFill/>
            <a:miter lim="800000"/>
            <a:headEnd/>
            <a:tailEnd/>
          </a:ln>
          <a:effectLst>
            <a:outerShdw blurRad="63500" dist="35921" dir="2700000" algn="ctr" rotWithShape="0">
              <a:srgbClr val="000514">
                <a:alpha val="74998"/>
              </a:srgbClr>
            </a:outerShdw>
          </a:effectLst>
        </p:spPr>
        <p:txBody>
          <a:bodyPr lIns="121907" tIns="60953" rIns="121907" bIns="60953"/>
          <a:lstStyle/>
          <a:p>
            <a:pPr algn="ctr" defTabSz="1219036" fontAlgn="base">
              <a:spcBef>
                <a:spcPct val="20000"/>
              </a:spcBef>
              <a:buClr>
                <a:srgbClr val="FFCC00"/>
              </a:buClr>
              <a:buSzPct val="70000"/>
              <a:defRPr/>
            </a:pPr>
            <a: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Preached by Dan Bridges</a:t>
            </a:r>
            <a:b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Amman International Church, Jordan (AmmanChurch.org)</a:t>
            </a:r>
            <a:b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Uploaded by Dr. Rick Griffith • Jordan Evangelical Theological Seminary</a:t>
            </a:r>
            <a:b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Files in many languages for free download at BibleStudyDownloads.org</a:t>
            </a:r>
          </a:p>
        </p:txBody>
      </p:sp>
    </p:spTree>
    <p:extLst>
      <p:ext uri="{BB962C8B-B14F-4D97-AF65-F5344CB8AC3E}">
        <p14:creationId xmlns:p14="http://schemas.microsoft.com/office/powerpoint/2010/main" val="84847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7169ACFB-8A38-0768-CDE4-9046810999AA}"/>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1243078" y="2613162"/>
            <a:ext cx="9902442" cy="3031599"/>
          </a:xfrm>
          <a:prstGeom prst="rect">
            <a:avLst/>
          </a:prstGeom>
          <a:noFill/>
        </p:spPr>
        <p:txBody>
          <a:bodyPr wrap="square" rtlCol="0">
            <a:spAutoFit/>
          </a:bodyPr>
          <a:lstStyle/>
          <a:p>
            <a:pPr>
              <a:spcAft>
                <a:spcPts val="1800"/>
              </a:spcAft>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“And they devoted themselves to the apostles' teaching and the fellowship, to the breaking of bread and the prayers.”</a:t>
            </a:r>
          </a:p>
          <a:p>
            <a:pPr>
              <a:spcAft>
                <a:spcPts val="1800"/>
              </a:spcAft>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                                          Acts 2:42</a:t>
            </a:r>
          </a:p>
        </p:txBody>
      </p:sp>
      <p:sp>
        <p:nvSpPr>
          <p:cNvPr id="3" name="TextBox 2">
            <a:extLst>
              <a:ext uri="{FF2B5EF4-FFF2-40B4-BE49-F238E27FC236}">
                <a16:creationId xmlns:a16="http://schemas.microsoft.com/office/drawing/2014/main" id="{312E2710-4D69-D86D-2877-11E8B32EB3E1}"/>
              </a:ext>
            </a:extLst>
          </p:cNvPr>
          <p:cNvSpPr txBox="1"/>
          <p:nvPr/>
        </p:nvSpPr>
        <p:spPr>
          <a:xfrm>
            <a:off x="437650" y="476594"/>
            <a:ext cx="11316700" cy="923330"/>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5400" dirty="0"/>
              <a:t>The Devotion of the New Believers</a:t>
            </a:r>
          </a:p>
        </p:txBody>
      </p:sp>
    </p:spTree>
    <p:extLst>
      <p:ext uri="{BB962C8B-B14F-4D97-AF65-F5344CB8AC3E}">
        <p14:creationId xmlns:p14="http://schemas.microsoft.com/office/powerpoint/2010/main" val="320571510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7169ACFB-8A38-0768-CDE4-9046810999AA}"/>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437650" y="959093"/>
            <a:ext cx="11519888" cy="5863144"/>
          </a:xfrm>
          <a:prstGeom prst="rect">
            <a:avLst/>
          </a:prstGeom>
          <a:noFill/>
        </p:spPr>
        <p:txBody>
          <a:bodyPr wrap="square" rtlCol="0">
            <a:spAutoFit/>
          </a:bodyPr>
          <a:lstStyle/>
          <a:p>
            <a:pPr>
              <a:spcAft>
                <a:spcPts val="1800"/>
              </a:spcAft>
            </a:pP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a:t>
            </a:r>
            <a:r>
              <a:rPr lang="en-US" sz="4000" b="1" baseline="30000" dirty="0">
                <a:solidFill>
                  <a:srgbClr val="FFFF00"/>
                </a:solidFill>
                <a:effectLst>
                  <a:glow rad="139700">
                    <a:schemeClr val="bg1"/>
                  </a:glow>
                </a:effectLst>
                <a:latin typeface="Calibri" panose="020F0502020204030204" pitchFamily="34" charset="0"/>
                <a:cs typeface="Calibri" panose="020F0502020204030204" pitchFamily="34" charset="0"/>
              </a:rPr>
              <a:t>44</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 And all who believed were together and had all things in common. </a:t>
            </a:r>
            <a:r>
              <a:rPr lang="en-US" sz="4000" b="1" baseline="30000" dirty="0">
                <a:solidFill>
                  <a:srgbClr val="FFFF00"/>
                </a:solidFill>
                <a:effectLst>
                  <a:glow rad="139700">
                    <a:schemeClr val="bg1"/>
                  </a:glow>
                </a:effectLst>
                <a:latin typeface="Calibri" panose="020F0502020204030204" pitchFamily="34" charset="0"/>
                <a:cs typeface="Calibri" panose="020F0502020204030204" pitchFamily="34" charset="0"/>
              </a:rPr>
              <a:t>45</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 And they were selling their possessions and belongings and distributing the proceeds to all, as any had need. </a:t>
            </a:r>
            <a:r>
              <a:rPr lang="en-US" sz="4000" b="1" baseline="30000" dirty="0">
                <a:solidFill>
                  <a:srgbClr val="FFFF00"/>
                </a:solidFill>
                <a:effectLst>
                  <a:glow rad="139700">
                    <a:schemeClr val="bg1"/>
                  </a:glow>
                </a:effectLst>
                <a:latin typeface="Calibri" panose="020F0502020204030204" pitchFamily="34" charset="0"/>
                <a:cs typeface="Calibri" panose="020F0502020204030204" pitchFamily="34" charset="0"/>
              </a:rPr>
              <a:t>46</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 And day by day, attending the temple together and breaking bread in their homes, they received their food with glad and generous hearts, </a:t>
            </a:r>
            <a:r>
              <a:rPr lang="en-US" sz="4000" b="1" baseline="30000" dirty="0">
                <a:solidFill>
                  <a:srgbClr val="FFFF00"/>
                </a:solidFill>
                <a:effectLst>
                  <a:glow rad="139700">
                    <a:schemeClr val="bg1"/>
                  </a:glow>
                </a:effectLst>
                <a:latin typeface="Calibri" panose="020F0502020204030204" pitchFamily="34" charset="0"/>
                <a:cs typeface="Calibri" panose="020F0502020204030204" pitchFamily="34" charset="0"/>
              </a:rPr>
              <a:t>47</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 praising God and having favor with all the people.”</a:t>
            </a:r>
          </a:p>
          <a:p>
            <a:pPr>
              <a:spcAft>
                <a:spcPts val="1800"/>
              </a:spcAft>
            </a:pP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                                          Acts 2:44-47a</a:t>
            </a:r>
          </a:p>
        </p:txBody>
      </p:sp>
      <p:sp>
        <p:nvSpPr>
          <p:cNvPr id="3" name="TextBox 2">
            <a:extLst>
              <a:ext uri="{FF2B5EF4-FFF2-40B4-BE49-F238E27FC236}">
                <a16:creationId xmlns:a16="http://schemas.microsoft.com/office/drawing/2014/main" id="{312E2710-4D69-D86D-2877-11E8B32EB3E1}"/>
              </a:ext>
            </a:extLst>
          </p:cNvPr>
          <p:cNvSpPr txBox="1"/>
          <p:nvPr/>
        </p:nvSpPr>
        <p:spPr>
          <a:xfrm>
            <a:off x="437650" y="0"/>
            <a:ext cx="11316700" cy="923330"/>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5400" dirty="0"/>
              <a:t>The Devotion of the New Believers</a:t>
            </a:r>
          </a:p>
        </p:txBody>
      </p:sp>
    </p:spTree>
    <p:extLst>
      <p:ext uri="{BB962C8B-B14F-4D97-AF65-F5344CB8AC3E}">
        <p14:creationId xmlns:p14="http://schemas.microsoft.com/office/powerpoint/2010/main" val="268482648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7169ACFB-8A38-0768-CDE4-9046810999AA}"/>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1243078" y="2613162"/>
            <a:ext cx="9902442" cy="2354491"/>
          </a:xfrm>
          <a:prstGeom prst="rect">
            <a:avLst/>
          </a:prstGeom>
          <a:noFill/>
        </p:spPr>
        <p:txBody>
          <a:bodyPr wrap="square" rtlCol="0">
            <a:spAutoFit/>
          </a:bodyPr>
          <a:lstStyle/>
          <a:p>
            <a:pPr>
              <a:spcAft>
                <a:spcPts val="1800"/>
              </a:spcAft>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“And the Lord added to their number day by day those who were being saved.”</a:t>
            </a:r>
          </a:p>
          <a:p>
            <a:pPr>
              <a:spcAft>
                <a:spcPts val="1800"/>
              </a:spcAft>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                                          Acts 2:47b</a:t>
            </a:r>
          </a:p>
        </p:txBody>
      </p:sp>
      <p:sp>
        <p:nvSpPr>
          <p:cNvPr id="3" name="TextBox 2">
            <a:extLst>
              <a:ext uri="{FF2B5EF4-FFF2-40B4-BE49-F238E27FC236}">
                <a16:creationId xmlns:a16="http://schemas.microsoft.com/office/drawing/2014/main" id="{312E2710-4D69-D86D-2877-11E8B32EB3E1}"/>
              </a:ext>
            </a:extLst>
          </p:cNvPr>
          <p:cNvSpPr txBox="1"/>
          <p:nvPr/>
        </p:nvSpPr>
        <p:spPr>
          <a:xfrm>
            <a:off x="437650" y="476594"/>
            <a:ext cx="11316700" cy="923330"/>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5400" dirty="0"/>
              <a:t>The Growth of the Early Church</a:t>
            </a:r>
          </a:p>
        </p:txBody>
      </p:sp>
    </p:spTree>
    <p:extLst>
      <p:ext uri="{BB962C8B-B14F-4D97-AF65-F5344CB8AC3E}">
        <p14:creationId xmlns:p14="http://schemas.microsoft.com/office/powerpoint/2010/main" val="147973761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Oranges growing on a tree&#10;&#10;Description automatically generated with medium confidence">
            <a:extLst>
              <a:ext uri="{FF2B5EF4-FFF2-40B4-BE49-F238E27FC236}">
                <a16:creationId xmlns:a16="http://schemas.microsoft.com/office/drawing/2014/main" id="{02C3F285-A3FC-9BAC-92D1-2AA630433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3576" cy="6858000"/>
          </a:xfrm>
          <a:prstGeom prst="rect">
            <a:avLst/>
          </a:prstGeom>
        </p:spPr>
      </p:pic>
      <p:sp>
        <p:nvSpPr>
          <p:cNvPr id="4" name="TextBox 3">
            <a:extLst>
              <a:ext uri="{FF2B5EF4-FFF2-40B4-BE49-F238E27FC236}">
                <a16:creationId xmlns:a16="http://schemas.microsoft.com/office/drawing/2014/main" id="{34EB66FE-4E71-BA9B-AE6A-C8F4C78656C1}"/>
              </a:ext>
            </a:extLst>
          </p:cNvPr>
          <p:cNvSpPr txBox="1"/>
          <p:nvPr/>
        </p:nvSpPr>
        <p:spPr>
          <a:xfrm>
            <a:off x="468438" y="161634"/>
            <a:ext cx="11316700" cy="1107996"/>
          </a:xfrm>
          <a:prstGeom prst="rect">
            <a:avLst/>
          </a:prstGeom>
          <a:solidFill>
            <a:srgbClr val="3E5F07">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6600" dirty="0">
                <a:solidFill>
                  <a:schemeClr val="tx1"/>
                </a:solidFill>
              </a:rPr>
              <a:t>What Makes a Church Healthy?</a:t>
            </a:r>
          </a:p>
        </p:txBody>
      </p:sp>
      <p:sp>
        <p:nvSpPr>
          <p:cNvPr id="2" name="TextBox 1">
            <a:extLst>
              <a:ext uri="{FF2B5EF4-FFF2-40B4-BE49-F238E27FC236}">
                <a16:creationId xmlns:a16="http://schemas.microsoft.com/office/drawing/2014/main" id="{24D1533A-EC29-BA4F-C587-A20029332D42}"/>
              </a:ext>
            </a:extLst>
          </p:cNvPr>
          <p:cNvSpPr txBox="1"/>
          <p:nvPr/>
        </p:nvSpPr>
        <p:spPr>
          <a:xfrm>
            <a:off x="437650" y="2651615"/>
            <a:ext cx="11316700" cy="2308324"/>
          </a:xfrm>
          <a:prstGeom prst="rect">
            <a:avLst/>
          </a:prstGeom>
          <a:solidFill>
            <a:srgbClr val="3E5F07">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a:spcAft>
                <a:spcPts val="1800"/>
              </a:spcAft>
            </a:pPr>
            <a:r>
              <a:rPr lang="en-US" sz="4800" b="1" dirty="0">
                <a:solidFill>
                  <a:schemeClr val="tx1"/>
                </a:solidFill>
                <a:effectLst>
                  <a:glow rad="139700">
                    <a:schemeClr val="bg1"/>
                  </a:glow>
                </a:effectLst>
                <a:latin typeface="Calibri" panose="020F0502020204030204" pitchFamily="34" charset="0"/>
                <a:cs typeface="Calibri" panose="020F0502020204030204" pitchFamily="34" charset="0"/>
              </a:rPr>
              <a:t>“And they devoted themselves to the apostles' teaching and the fellowship, to the breaking of bread and the prayers.”</a:t>
            </a:r>
          </a:p>
        </p:txBody>
      </p:sp>
      <p:sp>
        <p:nvSpPr>
          <p:cNvPr id="3" name="TextBox 2">
            <a:extLst>
              <a:ext uri="{FF2B5EF4-FFF2-40B4-BE49-F238E27FC236}">
                <a16:creationId xmlns:a16="http://schemas.microsoft.com/office/drawing/2014/main" id="{EF7D73DB-DB87-AB4B-499B-714B83CF7446}"/>
              </a:ext>
            </a:extLst>
          </p:cNvPr>
          <p:cNvSpPr txBox="1"/>
          <p:nvPr/>
        </p:nvSpPr>
        <p:spPr>
          <a:xfrm>
            <a:off x="437650" y="5124139"/>
            <a:ext cx="11316700" cy="1569660"/>
          </a:xfrm>
          <a:prstGeom prst="rect">
            <a:avLst/>
          </a:prstGeom>
          <a:solidFill>
            <a:srgbClr val="3E5F07">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a:spcAft>
                <a:spcPts val="1800"/>
              </a:spcAft>
            </a:pPr>
            <a:r>
              <a:rPr lang="en-US" sz="4800" dirty="0">
                <a:solidFill>
                  <a:schemeClr val="tx1"/>
                </a:solidFill>
              </a:rPr>
              <a:t>“And the Lord added to their number day by day those who were being saved.”</a:t>
            </a:r>
          </a:p>
        </p:txBody>
      </p:sp>
      <p:grpSp>
        <p:nvGrpSpPr>
          <p:cNvPr id="7" name="Group 6">
            <a:extLst>
              <a:ext uri="{FF2B5EF4-FFF2-40B4-BE49-F238E27FC236}">
                <a16:creationId xmlns:a16="http://schemas.microsoft.com/office/drawing/2014/main" id="{E749A479-FDAC-6E4B-C5BF-2532FA46B4BE}"/>
              </a:ext>
            </a:extLst>
          </p:cNvPr>
          <p:cNvGrpSpPr/>
          <p:nvPr/>
        </p:nvGrpSpPr>
        <p:grpSpPr>
          <a:xfrm>
            <a:off x="11061701" y="4442067"/>
            <a:ext cx="1077854" cy="2204389"/>
            <a:chOff x="11061701" y="4442067"/>
            <a:chExt cx="1077854" cy="2204389"/>
          </a:xfrm>
        </p:grpSpPr>
        <p:sp>
          <p:nvSpPr>
            <p:cNvPr id="5" name="Arrow: Curved Left 4">
              <a:extLst>
                <a:ext uri="{FF2B5EF4-FFF2-40B4-BE49-F238E27FC236}">
                  <a16:creationId xmlns:a16="http://schemas.microsoft.com/office/drawing/2014/main" id="{8058918C-56CF-055C-E758-DF9940342879}"/>
                </a:ext>
              </a:extLst>
            </p:cNvPr>
            <p:cNvSpPr/>
            <p:nvPr/>
          </p:nvSpPr>
          <p:spPr>
            <a:xfrm>
              <a:off x="11061701" y="4442067"/>
              <a:ext cx="1048238" cy="2157047"/>
            </a:xfrm>
            <a:prstGeom prst="curved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D2D88199-C8A6-61A4-50A0-3743A1D5571A}"/>
                </a:ext>
              </a:extLst>
            </p:cNvPr>
            <p:cNvSpPr txBox="1"/>
            <p:nvPr/>
          </p:nvSpPr>
          <p:spPr>
            <a:xfrm>
              <a:off x="11449445" y="5630793"/>
              <a:ext cx="690110" cy="1015663"/>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a:spcAft>
                  <a:spcPts val="1800"/>
                </a:spcAft>
              </a:pPr>
              <a:r>
                <a:rPr lang="en-US" sz="6000" dirty="0">
                  <a:solidFill>
                    <a:schemeClr val="tx1"/>
                  </a:solidFill>
                </a:rPr>
                <a:t>?</a:t>
              </a:r>
            </a:p>
          </p:txBody>
        </p:sp>
      </p:grpSp>
    </p:spTree>
    <p:extLst>
      <p:ext uri="{BB962C8B-B14F-4D97-AF65-F5344CB8AC3E}">
        <p14:creationId xmlns:p14="http://schemas.microsoft.com/office/powerpoint/2010/main" val="14697264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Oranges growing on a tree&#10;&#10;Description automatically generated with medium confidence">
            <a:extLst>
              <a:ext uri="{FF2B5EF4-FFF2-40B4-BE49-F238E27FC236}">
                <a16:creationId xmlns:a16="http://schemas.microsoft.com/office/drawing/2014/main" id="{02C3F285-A3FC-9BAC-92D1-2AA630433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3576" cy="6858000"/>
          </a:xfrm>
          <a:prstGeom prst="rect">
            <a:avLst/>
          </a:prstGeom>
        </p:spPr>
      </p:pic>
      <p:sp>
        <p:nvSpPr>
          <p:cNvPr id="4" name="TextBox 3">
            <a:extLst>
              <a:ext uri="{FF2B5EF4-FFF2-40B4-BE49-F238E27FC236}">
                <a16:creationId xmlns:a16="http://schemas.microsoft.com/office/drawing/2014/main" id="{34EB66FE-4E71-BA9B-AE6A-C8F4C78656C1}"/>
              </a:ext>
            </a:extLst>
          </p:cNvPr>
          <p:cNvSpPr txBox="1"/>
          <p:nvPr/>
        </p:nvSpPr>
        <p:spPr>
          <a:xfrm>
            <a:off x="468438" y="161634"/>
            <a:ext cx="11316700" cy="1107996"/>
          </a:xfrm>
          <a:prstGeom prst="rect">
            <a:avLst/>
          </a:prstGeom>
          <a:solidFill>
            <a:srgbClr val="3E5F07">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6600" dirty="0">
                <a:solidFill>
                  <a:schemeClr val="tx1"/>
                </a:solidFill>
              </a:rPr>
              <a:t>What Makes a Church Healthy?</a:t>
            </a:r>
          </a:p>
        </p:txBody>
      </p:sp>
      <p:sp>
        <p:nvSpPr>
          <p:cNvPr id="2" name="TextBox 1">
            <a:extLst>
              <a:ext uri="{FF2B5EF4-FFF2-40B4-BE49-F238E27FC236}">
                <a16:creationId xmlns:a16="http://schemas.microsoft.com/office/drawing/2014/main" id="{24D1533A-EC29-BA4F-C587-A20029332D42}"/>
              </a:ext>
            </a:extLst>
          </p:cNvPr>
          <p:cNvSpPr txBox="1"/>
          <p:nvPr/>
        </p:nvSpPr>
        <p:spPr>
          <a:xfrm>
            <a:off x="303690" y="1679608"/>
            <a:ext cx="11646195" cy="4632037"/>
          </a:xfrm>
          <a:prstGeom prst="rect">
            <a:avLst/>
          </a:prstGeom>
          <a:solidFill>
            <a:srgbClr val="3E5F07">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algn="l"/>
            <a:r>
              <a:rPr lang="en-US" sz="4000" dirty="0">
                <a:solidFill>
                  <a:schemeClr val="tx1"/>
                </a:solidFill>
              </a:rPr>
              <a:t>Acts 2 does not measure church health by…</a:t>
            </a:r>
          </a:p>
          <a:p>
            <a:pPr marL="685800" indent="-685800" algn="l">
              <a:buFont typeface="Arial" panose="020B0604020202020204" pitchFamily="34" charset="0"/>
              <a:buChar char="•"/>
            </a:pPr>
            <a:r>
              <a:rPr lang="en-US" sz="4000" dirty="0">
                <a:solidFill>
                  <a:schemeClr val="tx1"/>
                </a:solidFill>
              </a:rPr>
              <a:t>Attendance at a meeting</a:t>
            </a:r>
          </a:p>
          <a:p>
            <a:pPr marL="685800" indent="-685800" algn="l">
              <a:buFont typeface="Arial" panose="020B0604020202020204" pitchFamily="34" charset="0"/>
              <a:buChar char="•"/>
            </a:pPr>
            <a:r>
              <a:rPr lang="en-US" sz="4000" dirty="0">
                <a:solidFill>
                  <a:schemeClr val="tx1"/>
                </a:solidFill>
              </a:rPr>
              <a:t>Quality of the preaching or worship</a:t>
            </a:r>
          </a:p>
          <a:p>
            <a:pPr marL="685800" indent="-685800" algn="l">
              <a:buFont typeface="Arial" panose="020B0604020202020204" pitchFamily="34" charset="0"/>
              <a:buChar char="•"/>
            </a:pPr>
            <a:r>
              <a:rPr lang="en-US" sz="4000" dirty="0">
                <a:solidFill>
                  <a:schemeClr val="tx1"/>
                </a:solidFill>
              </a:rPr>
              <a:t>The size of its </a:t>
            </a:r>
            <a:r>
              <a:rPr lang="en-US" sz="4000" dirty="0" err="1">
                <a:solidFill>
                  <a:schemeClr val="tx1"/>
                </a:solidFill>
              </a:rPr>
              <a:t>childrens</a:t>
            </a:r>
            <a:r>
              <a:rPr lang="en-US" sz="4000" dirty="0">
                <a:solidFill>
                  <a:schemeClr val="tx1"/>
                </a:solidFill>
              </a:rPr>
              <a:t> or youth programs</a:t>
            </a:r>
          </a:p>
          <a:p>
            <a:pPr marL="685800" indent="-685800" algn="l">
              <a:spcAft>
                <a:spcPts val="1800"/>
              </a:spcAft>
              <a:buFont typeface="Arial" panose="020B0604020202020204" pitchFamily="34" charset="0"/>
              <a:buChar char="•"/>
            </a:pPr>
            <a:r>
              <a:rPr lang="en-US" sz="4000" dirty="0">
                <a:solidFill>
                  <a:schemeClr val="tx1"/>
                </a:solidFill>
              </a:rPr>
              <a:t>Number of small groups or outreach programs</a:t>
            </a:r>
          </a:p>
          <a:p>
            <a:pPr algn="l"/>
            <a:r>
              <a:rPr lang="en-US" sz="4000" dirty="0">
                <a:solidFill>
                  <a:schemeClr val="tx1"/>
                </a:solidFill>
              </a:rPr>
              <a:t>But rather by the day-to-day actions and commitments of the ordinary people!</a:t>
            </a:r>
          </a:p>
        </p:txBody>
      </p:sp>
    </p:spTree>
    <p:extLst>
      <p:ext uri="{BB962C8B-B14F-4D97-AF65-F5344CB8AC3E}">
        <p14:creationId xmlns:p14="http://schemas.microsoft.com/office/powerpoint/2010/main" val="18079897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Oranges growing on a tree&#10;&#10;Description automatically generated with medium confidence">
            <a:extLst>
              <a:ext uri="{FF2B5EF4-FFF2-40B4-BE49-F238E27FC236}">
                <a16:creationId xmlns:a16="http://schemas.microsoft.com/office/drawing/2014/main" id="{02C3F285-A3FC-9BAC-92D1-2AA630433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3576" cy="6858000"/>
          </a:xfrm>
          <a:prstGeom prst="rect">
            <a:avLst/>
          </a:prstGeom>
        </p:spPr>
      </p:pic>
      <p:sp>
        <p:nvSpPr>
          <p:cNvPr id="4" name="TextBox 3">
            <a:extLst>
              <a:ext uri="{FF2B5EF4-FFF2-40B4-BE49-F238E27FC236}">
                <a16:creationId xmlns:a16="http://schemas.microsoft.com/office/drawing/2014/main" id="{34EB66FE-4E71-BA9B-AE6A-C8F4C78656C1}"/>
              </a:ext>
            </a:extLst>
          </p:cNvPr>
          <p:cNvSpPr txBox="1"/>
          <p:nvPr/>
        </p:nvSpPr>
        <p:spPr>
          <a:xfrm>
            <a:off x="468438" y="161634"/>
            <a:ext cx="11316700" cy="1107996"/>
          </a:xfrm>
          <a:prstGeom prst="rect">
            <a:avLst/>
          </a:prstGeom>
          <a:solidFill>
            <a:srgbClr val="3E5F07">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6600" dirty="0">
                <a:solidFill>
                  <a:schemeClr val="tx1"/>
                </a:solidFill>
              </a:rPr>
              <a:t>What Makes a Church Healthy?</a:t>
            </a:r>
          </a:p>
        </p:txBody>
      </p:sp>
      <p:sp>
        <p:nvSpPr>
          <p:cNvPr id="2" name="TextBox 1">
            <a:extLst>
              <a:ext uri="{FF2B5EF4-FFF2-40B4-BE49-F238E27FC236}">
                <a16:creationId xmlns:a16="http://schemas.microsoft.com/office/drawing/2014/main" id="{24D1533A-EC29-BA4F-C587-A20029332D42}"/>
              </a:ext>
            </a:extLst>
          </p:cNvPr>
          <p:cNvSpPr txBox="1"/>
          <p:nvPr/>
        </p:nvSpPr>
        <p:spPr>
          <a:xfrm>
            <a:off x="437650" y="4398354"/>
            <a:ext cx="11316700" cy="2123658"/>
          </a:xfrm>
          <a:prstGeom prst="rect">
            <a:avLst/>
          </a:prstGeom>
          <a:solidFill>
            <a:srgbClr val="3E5F07">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4400" dirty="0">
                <a:solidFill>
                  <a:schemeClr val="tx1"/>
                </a:solidFill>
              </a:rPr>
              <a:t>A healthy church is a community of believers where the ordinary people are devoted in everyday life to Christ and his body.</a:t>
            </a:r>
          </a:p>
        </p:txBody>
      </p:sp>
    </p:spTree>
    <p:extLst>
      <p:ext uri="{BB962C8B-B14F-4D97-AF65-F5344CB8AC3E}">
        <p14:creationId xmlns:p14="http://schemas.microsoft.com/office/powerpoint/2010/main" val="2126401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Oranges growing on a tree&#10;&#10;Description automatically generated with medium confidence">
            <a:extLst>
              <a:ext uri="{FF2B5EF4-FFF2-40B4-BE49-F238E27FC236}">
                <a16:creationId xmlns:a16="http://schemas.microsoft.com/office/drawing/2014/main" id="{02C3F285-A3FC-9BAC-92D1-2AA630433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3576" cy="6858000"/>
          </a:xfrm>
          <a:prstGeom prst="rect">
            <a:avLst/>
          </a:prstGeom>
        </p:spPr>
      </p:pic>
      <p:sp>
        <p:nvSpPr>
          <p:cNvPr id="4" name="TextBox 3">
            <a:extLst>
              <a:ext uri="{FF2B5EF4-FFF2-40B4-BE49-F238E27FC236}">
                <a16:creationId xmlns:a16="http://schemas.microsoft.com/office/drawing/2014/main" id="{34EB66FE-4E71-BA9B-AE6A-C8F4C78656C1}"/>
              </a:ext>
            </a:extLst>
          </p:cNvPr>
          <p:cNvSpPr txBox="1"/>
          <p:nvPr/>
        </p:nvSpPr>
        <p:spPr>
          <a:xfrm>
            <a:off x="468438" y="161634"/>
            <a:ext cx="11316700" cy="1107996"/>
          </a:xfrm>
          <a:prstGeom prst="rect">
            <a:avLst/>
          </a:prstGeom>
          <a:solidFill>
            <a:srgbClr val="3E5F07">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6600" dirty="0">
                <a:solidFill>
                  <a:schemeClr val="tx1"/>
                </a:solidFill>
              </a:rPr>
              <a:t>What Makes a Church Healthy?</a:t>
            </a:r>
          </a:p>
        </p:txBody>
      </p:sp>
      <p:sp>
        <p:nvSpPr>
          <p:cNvPr id="2" name="TextBox 1">
            <a:extLst>
              <a:ext uri="{FF2B5EF4-FFF2-40B4-BE49-F238E27FC236}">
                <a16:creationId xmlns:a16="http://schemas.microsoft.com/office/drawing/2014/main" id="{24D1533A-EC29-BA4F-C587-A20029332D42}"/>
              </a:ext>
            </a:extLst>
          </p:cNvPr>
          <p:cNvSpPr txBox="1"/>
          <p:nvPr/>
        </p:nvSpPr>
        <p:spPr>
          <a:xfrm>
            <a:off x="437650" y="4398354"/>
            <a:ext cx="11316700" cy="2123658"/>
          </a:xfrm>
          <a:prstGeom prst="rect">
            <a:avLst/>
          </a:prstGeom>
          <a:solidFill>
            <a:srgbClr val="3E5F07">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4400" dirty="0">
                <a:solidFill>
                  <a:schemeClr val="tx1"/>
                </a:solidFill>
              </a:rPr>
              <a:t>A healthy church is </a:t>
            </a:r>
            <a:r>
              <a:rPr lang="en-US" sz="4400" dirty="0"/>
              <a:t>a community of believers</a:t>
            </a:r>
            <a:r>
              <a:rPr lang="en-US" sz="4400" dirty="0">
                <a:solidFill>
                  <a:schemeClr val="tx1"/>
                </a:solidFill>
              </a:rPr>
              <a:t> where the ordinary people are devoted in everyday life to Christ and his body.</a:t>
            </a:r>
          </a:p>
        </p:txBody>
      </p:sp>
    </p:spTree>
    <p:extLst>
      <p:ext uri="{BB962C8B-B14F-4D97-AF65-F5344CB8AC3E}">
        <p14:creationId xmlns:p14="http://schemas.microsoft.com/office/powerpoint/2010/main" val="3998266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7169ACFB-8A38-0768-CDE4-9046810999AA}"/>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1243078" y="2613162"/>
            <a:ext cx="9902442" cy="3031599"/>
          </a:xfrm>
          <a:prstGeom prst="rect">
            <a:avLst/>
          </a:prstGeom>
          <a:noFill/>
        </p:spPr>
        <p:txBody>
          <a:bodyPr wrap="square" rtlCol="0">
            <a:spAutoFit/>
          </a:bodyPr>
          <a:lstStyle/>
          <a:p>
            <a:pPr>
              <a:spcAft>
                <a:spcPts val="1800"/>
              </a:spcAft>
            </a:pPr>
            <a:r>
              <a:rPr lang="en-US" sz="4400" b="1" dirty="0">
                <a:effectLst>
                  <a:glow rad="139700">
                    <a:schemeClr val="bg1"/>
                  </a:glow>
                </a:effectLst>
                <a:latin typeface="Calibri" panose="020F0502020204030204" pitchFamily="34" charset="0"/>
                <a:cs typeface="Calibri" panose="020F0502020204030204" pitchFamily="34" charset="0"/>
              </a:rPr>
              <a:t>“And </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they</a:t>
            </a:r>
            <a:r>
              <a:rPr lang="en-US" sz="4400" b="1" dirty="0">
                <a:effectLst>
                  <a:glow rad="139700">
                    <a:schemeClr val="bg1"/>
                  </a:glow>
                </a:effectLst>
                <a:latin typeface="Calibri" panose="020F0502020204030204" pitchFamily="34" charset="0"/>
                <a:cs typeface="Calibri" panose="020F0502020204030204" pitchFamily="34" charset="0"/>
              </a:rPr>
              <a:t> devoted themselves to the apostles' teaching and the fellowship, to the breaking of bread and the prayers.”</a:t>
            </a:r>
          </a:p>
          <a:p>
            <a:pPr>
              <a:spcAft>
                <a:spcPts val="1800"/>
              </a:spcAft>
            </a:pPr>
            <a:r>
              <a:rPr lang="en-US" sz="4400" b="1" dirty="0">
                <a:effectLst>
                  <a:glow rad="139700">
                    <a:schemeClr val="bg1"/>
                  </a:glow>
                </a:effectLst>
                <a:latin typeface="Calibri" panose="020F0502020204030204" pitchFamily="34" charset="0"/>
                <a:cs typeface="Calibri" panose="020F0502020204030204" pitchFamily="34" charset="0"/>
              </a:rPr>
              <a:t>                                          Acts 2:42</a:t>
            </a:r>
          </a:p>
        </p:txBody>
      </p:sp>
      <p:sp>
        <p:nvSpPr>
          <p:cNvPr id="3" name="TextBox 2">
            <a:extLst>
              <a:ext uri="{FF2B5EF4-FFF2-40B4-BE49-F238E27FC236}">
                <a16:creationId xmlns:a16="http://schemas.microsoft.com/office/drawing/2014/main" id="{312E2710-4D69-D86D-2877-11E8B32EB3E1}"/>
              </a:ext>
            </a:extLst>
          </p:cNvPr>
          <p:cNvSpPr txBox="1"/>
          <p:nvPr/>
        </p:nvSpPr>
        <p:spPr>
          <a:xfrm>
            <a:off x="437650" y="476594"/>
            <a:ext cx="11316700" cy="923330"/>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5400" dirty="0"/>
              <a:t>Who is the “they”?</a:t>
            </a:r>
          </a:p>
        </p:txBody>
      </p:sp>
    </p:spTree>
    <p:extLst>
      <p:ext uri="{BB962C8B-B14F-4D97-AF65-F5344CB8AC3E}">
        <p14:creationId xmlns:p14="http://schemas.microsoft.com/office/powerpoint/2010/main" val="312731234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7169ACFB-8A38-0768-CDE4-9046810999AA}"/>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560438" y="1535935"/>
            <a:ext cx="11316700" cy="5062924"/>
          </a:xfrm>
          <a:prstGeom prst="rect">
            <a:avLst/>
          </a:prstGeom>
          <a:noFill/>
        </p:spPr>
        <p:txBody>
          <a:bodyPr wrap="square" rtlCol="0">
            <a:spAutoFit/>
          </a:bodyPr>
          <a:lstStyle/>
          <a:p>
            <a:pPr>
              <a:spcAft>
                <a:spcPts val="1800"/>
              </a:spcAft>
            </a:pPr>
            <a:r>
              <a:rPr lang="en-US" sz="4400" b="1" dirty="0">
                <a:effectLst>
                  <a:glow rad="139700">
                    <a:schemeClr val="bg1"/>
                  </a:glow>
                </a:effectLst>
                <a:latin typeface="Calibri" panose="020F0502020204030204" pitchFamily="34" charset="0"/>
                <a:cs typeface="Calibri" panose="020F0502020204030204" pitchFamily="34" charset="0"/>
              </a:rPr>
              <a:t>Now </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when they heard this they were cut to the heart</a:t>
            </a:r>
            <a:r>
              <a:rPr lang="en-US" sz="4400" b="1" dirty="0">
                <a:effectLst>
                  <a:glow rad="139700">
                    <a:schemeClr val="bg1"/>
                  </a:glow>
                </a:effectLst>
                <a:latin typeface="Calibri" panose="020F0502020204030204" pitchFamily="34" charset="0"/>
                <a:cs typeface="Calibri" panose="020F0502020204030204" pitchFamily="34" charset="0"/>
              </a:rPr>
              <a:t>, and said to Peter and the rest of the apostles, “</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Brothers, what shall we do?</a:t>
            </a:r>
            <a:r>
              <a:rPr lang="en-US" sz="4400" b="1" dirty="0">
                <a:effectLst>
                  <a:glow rad="139700">
                    <a:schemeClr val="bg1"/>
                  </a:glow>
                </a:effectLst>
                <a:latin typeface="Calibri" panose="020F0502020204030204" pitchFamily="34" charset="0"/>
                <a:cs typeface="Calibri" panose="020F0502020204030204" pitchFamily="34" charset="0"/>
              </a:rPr>
              <a:t>”</a:t>
            </a:r>
          </a:p>
          <a:p>
            <a:pPr>
              <a:spcAft>
                <a:spcPts val="1800"/>
              </a:spcAft>
            </a:pPr>
            <a:r>
              <a:rPr lang="en-US" sz="4400" b="1" dirty="0">
                <a:effectLst>
                  <a:glow rad="139700">
                    <a:schemeClr val="bg1"/>
                  </a:glow>
                </a:effectLst>
                <a:latin typeface="Calibri" panose="020F0502020204030204" pitchFamily="34" charset="0"/>
                <a:cs typeface="Calibri" panose="020F0502020204030204" pitchFamily="34" charset="0"/>
              </a:rPr>
              <a:t>And Peter said to them, “Repent and be baptized every one of you in the name of Jesus Christ for the forgiveness of your sins, and you will receive the gift of the Holy Spirit.”</a:t>
            </a:r>
          </a:p>
        </p:txBody>
      </p:sp>
      <p:sp>
        <p:nvSpPr>
          <p:cNvPr id="3" name="TextBox 2">
            <a:extLst>
              <a:ext uri="{FF2B5EF4-FFF2-40B4-BE49-F238E27FC236}">
                <a16:creationId xmlns:a16="http://schemas.microsoft.com/office/drawing/2014/main" id="{312E2710-4D69-D86D-2877-11E8B32EB3E1}"/>
              </a:ext>
            </a:extLst>
          </p:cNvPr>
          <p:cNvSpPr txBox="1"/>
          <p:nvPr/>
        </p:nvSpPr>
        <p:spPr>
          <a:xfrm>
            <a:off x="437650" y="122633"/>
            <a:ext cx="11316700" cy="923330"/>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5400" dirty="0"/>
              <a:t>Who is the “they”?</a:t>
            </a:r>
          </a:p>
        </p:txBody>
      </p:sp>
      <p:sp>
        <p:nvSpPr>
          <p:cNvPr id="2" name="Rectangle: Rounded Corners 1">
            <a:extLst>
              <a:ext uri="{FF2B5EF4-FFF2-40B4-BE49-F238E27FC236}">
                <a16:creationId xmlns:a16="http://schemas.microsoft.com/office/drawing/2014/main" id="{73720754-C7D7-2657-E3D0-28C5660CFA9D}"/>
              </a:ext>
            </a:extLst>
          </p:cNvPr>
          <p:cNvSpPr/>
          <p:nvPr/>
        </p:nvSpPr>
        <p:spPr>
          <a:xfrm>
            <a:off x="376256" y="3840481"/>
            <a:ext cx="11439488" cy="2678754"/>
          </a:xfrm>
          <a:prstGeom prst="roundRect">
            <a:avLst/>
          </a:prstGeom>
          <a:solidFill>
            <a:srgbClr val="38335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effectLst>
                  <a:glow rad="1397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They were </a:t>
            </a:r>
            <a:r>
              <a:rPr lang="en-US" sz="4000" b="1" dirty="0">
                <a:solidFill>
                  <a:srgbClr val="FFFF00"/>
                </a:solidFill>
                <a:effectLst>
                  <a:glow rad="1397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Repentant</a:t>
            </a:r>
            <a:r>
              <a:rPr lang="en-US" sz="4000" b="1" dirty="0">
                <a:effectLst>
                  <a:glow rad="1397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 People who had become deeply aware of their sin and realized that something needed to be done!</a:t>
            </a:r>
          </a:p>
        </p:txBody>
      </p:sp>
    </p:spTree>
    <p:extLst>
      <p:ext uri="{BB962C8B-B14F-4D97-AF65-F5344CB8AC3E}">
        <p14:creationId xmlns:p14="http://schemas.microsoft.com/office/powerpoint/2010/main" val="36388357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7169ACFB-8A38-0768-CDE4-9046810999AA}"/>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560438" y="1535935"/>
            <a:ext cx="11316700" cy="5062924"/>
          </a:xfrm>
          <a:prstGeom prst="rect">
            <a:avLst/>
          </a:prstGeom>
          <a:noFill/>
        </p:spPr>
        <p:txBody>
          <a:bodyPr wrap="square" rtlCol="0">
            <a:spAutoFit/>
          </a:bodyPr>
          <a:lstStyle/>
          <a:p>
            <a:pPr>
              <a:spcAft>
                <a:spcPts val="1800"/>
              </a:spcAft>
            </a:pPr>
            <a:r>
              <a:rPr lang="en-US" sz="4400" b="1" dirty="0">
                <a:effectLst>
                  <a:glow rad="139700">
                    <a:schemeClr val="bg1"/>
                  </a:glow>
                </a:effectLst>
                <a:latin typeface="Calibri" panose="020F0502020204030204" pitchFamily="34" charset="0"/>
                <a:cs typeface="Calibri" panose="020F0502020204030204" pitchFamily="34" charset="0"/>
              </a:rPr>
              <a:t>Now when they heard this they were cut to the heart, and said to Peter and the rest of the apostles, “Brothers, what shall we do?”</a:t>
            </a:r>
          </a:p>
          <a:p>
            <a:pPr>
              <a:spcAft>
                <a:spcPts val="1800"/>
              </a:spcAft>
            </a:pPr>
            <a:r>
              <a:rPr lang="en-US" sz="4400" b="1" dirty="0">
                <a:effectLst>
                  <a:glow rad="139700">
                    <a:schemeClr val="bg1"/>
                  </a:glow>
                </a:effectLst>
                <a:latin typeface="Calibri" panose="020F0502020204030204" pitchFamily="34" charset="0"/>
                <a:cs typeface="Calibri" panose="020F0502020204030204" pitchFamily="34" charset="0"/>
              </a:rPr>
              <a:t>And Peter said to them, “</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Repent and be baptized every one of you in the name of Jesus Christ for the forgiveness of your sins</a:t>
            </a:r>
            <a:r>
              <a:rPr lang="en-US" sz="4400" b="1" dirty="0">
                <a:effectLst>
                  <a:glow rad="139700">
                    <a:schemeClr val="bg1"/>
                  </a:glow>
                </a:effectLst>
                <a:latin typeface="Calibri" panose="020F0502020204030204" pitchFamily="34" charset="0"/>
                <a:cs typeface="Calibri" panose="020F0502020204030204" pitchFamily="34" charset="0"/>
              </a:rPr>
              <a:t>, and you will receive the gift of the Holy Spirit.”</a:t>
            </a:r>
          </a:p>
        </p:txBody>
      </p:sp>
      <p:sp>
        <p:nvSpPr>
          <p:cNvPr id="3" name="TextBox 2">
            <a:extLst>
              <a:ext uri="{FF2B5EF4-FFF2-40B4-BE49-F238E27FC236}">
                <a16:creationId xmlns:a16="http://schemas.microsoft.com/office/drawing/2014/main" id="{312E2710-4D69-D86D-2877-11E8B32EB3E1}"/>
              </a:ext>
            </a:extLst>
          </p:cNvPr>
          <p:cNvSpPr txBox="1"/>
          <p:nvPr/>
        </p:nvSpPr>
        <p:spPr>
          <a:xfrm>
            <a:off x="437650" y="122633"/>
            <a:ext cx="11316700" cy="923330"/>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5400" dirty="0"/>
              <a:t>Who is the “they”?</a:t>
            </a:r>
          </a:p>
        </p:txBody>
      </p:sp>
      <p:sp>
        <p:nvSpPr>
          <p:cNvPr id="2" name="Rectangle: Rounded Corners 1">
            <a:extLst>
              <a:ext uri="{FF2B5EF4-FFF2-40B4-BE49-F238E27FC236}">
                <a16:creationId xmlns:a16="http://schemas.microsoft.com/office/drawing/2014/main" id="{73720754-C7D7-2657-E3D0-28C5660CFA9D}"/>
              </a:ext>
            </a:extLst>
          </p:cNvPr>
          <p:cNvSpPr/>
          <p:nvPr/>
        </p:nvSpPr>
        <p:spPr>
          <a:xfrm>
            <a:off x="376256" y="1144112"/>
            <a:ext cx="11439488" cy="2678754"/>
          </a:xfrm>
          <a:prstGeom prst="roundRect">
            <a:avLst/>
          </a:prstGeom>
          <a:solidFill>
            <a:srgbClr val="38335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effectLst>
                  <a:glow rad="1397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They were </a:t>
            </a:r>
            <a:r>
              <a:rPr lang="en-US" sz="4000" b="1" dirty="0">
                <a:solidFill>
                  <a:srgbClr val="FFFF00"/>
                </a:solidFill>
                <a:effectLst>
                  <a:glow rad="1397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Forgiven</a:t>
            </a:r>
            <a:r>
              <a:rPr lang="en-US" sz="4000" b="1" dirty="0">
                <a:effectLst>
                  <a:glow rad="1397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 Their belief in Jesus (as shown by baptism) produced forgiveness of their sins!</a:t>
            </a:r>
          </a:p>
        </p:txBody>
      </p:sp>
    </p:spTree>
    <p:extLst>
      <p:ext uri="{BB962C8B-B14F-4D97-AF65-F5344CB8AC3E}">
        <p14:creationId xmlns:p14="http://schemas.microsoft.com/office/powerpoint/2010/main" val="24506464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D4BA19B-22B9-75AE-47F6-696F4DD6D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56" y="0"/>
            <a:ext cx="12178444" cy="68873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6E5970F-AC60-1204-9A5F-D19BBBC58F1F}"/>
              </a:ext>
            </a:extLst>
          </p:cNvPr>
          <p:cNvSpPr txBox="1"/>
          <p:nvPr/>
        </p:nvSpPr>
        <p:spPr>
          <a:xfrm>
            <a:off x="512240" y="229192"/>
            <a:ext cx="11167519" cy="2893100"/>
          </a:xfrm>
          <a:prstGeom prst="rect">
            <a:avLst/>
          </a:prstGeom>
          <a:noFill/>
        </p:spPr>
        <p:txBody>
          <a:bodyPr wrap="square" rtlCol="0">
            <a:spAutoFit/>
          </a:bodyPr>
          <a:lstStyle>
            <a:defPPr>
              <a:defRPr lang="en-US"/>
            </a:defPPr>
            <a:lvl1pPr marL="571500" indent="-571500">
              <a:buFont typeface="Arial" panose="020B0604020202020204" pitchFamily="34" charset="0"/>
              <a:buChar char="•"/>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a:spcAft>
                <a:spcPts val="2400"/>
              </a:spcAft>
            </a:pPr>
            <a:r>
              <a:rPr lang="en-US" sz="5400" dirty="0">
                <a:solidFill>
                  <a:schemeClr val="tx1"/>
                </a:solidFill>
              </a:rPr>
              <a:t>Did you grow up in church?</a:t>
            </a:r>
          </a:p>
          <a:p>
            <a:r>
              <a:rPr lang="en-US" sz="5400" dirty="0">
                <a:solidFill>
                  <a:schemeClr val="tx1"/>
                </a:solidFill>
              </a:rPr>
              <a:t>When you hear the word “church”, what do you picture?</a:t>
            </a:r>
          </a:p>
        </p:txBody>
      </p:sp>
    </p:spTree>
    <p:extLst>
      <p:ext uri="{BB962C8B-B14F-4D97-AF65-F5344CB8AC3E}">
        <p14:creationId xmlns:p14="http://schemas.microsoft.com/office/powerpoint/2010/main" val="98337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7169ACFB-8A38-0768-CDE4-9046810999AA}"/>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560438" y="1535935"/>
            <a:ext cx="11316700" cy="5062924"/>
          </a:xfrm>
          <a:prstGeom prst="rect">
            <a:avLst/>
          </a:prstGeom>
          <a:noFill/>
        </p:spPr>
        <p:txBody>
          <a:bodyPr wrap="square" rtlCol="0">
            <a:spAutoFit/>
          </a:bodyPr>
          <a:lstStyle/>
          <a:p>
            <a:pPr>
              <a:spcAft>
                <a:spcPts val="1800"/>
              </a:spcAft>
            </a:pPr>
            <a:r>
              <a:rPr lang="en-US" sz="4400" b="1" dirty="0">
                <a:effectLst>
                  <a:glow rad="139700">
                    <a:schemeClr val="bg1"/>
                  </a:glow>
                </a:effectLst>
                <a:latin typeface="Calibri" panose="020F0502020204030204" pitchFamily="34" charset="0"/>
                <a:cs typeface="Calibri" panose="020F0502020204030204" pitchFamily="34" charset="0"/>
              </a:rPr>
              <a:t>Now when they heard this they were cut to the heart, and said to Peter and the rest of the apostles, “Brothers, what shall we do?”</a:t>
            </a:r>
          </a:p>
          <a:p>
            <a:pPr>
              <a:spcAft>
                <a:spcPts val="1800"/>
              </a:spcAft>
            </a:pPr>
            <a:r>
              <a:rPr lang="en-US" sz="4400" b="1" dirty="0">
                <a:effectLst>
                  <a:glow rad="139700">
                    <a:schemeClr val="bg1"/>
                  </a:glow>
                </a:effectLst>
                <a:latin typeface="Calibri" panose="020F0502020204030204" pitchFamily="34" charset="0"/>
                <a:cs typeface="Calibri" panose="020F0502020204030204" pitchFamily="34" charset="0"/>
              </a:rPr>
              <a:t>And Peter said to them, “Repent and be baptized every one of you in the name of Jesus Christ for the forgiveness of your sins, </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and you will receive the gift of the Holy Spirit</a:t>
            </a:r>
            <a:r>
              <a:rPr lang="en-US" sz="4400" b="1" dirty="0">
                <a:effectLst>
                  <a:glow rad="139700">
                    <a:schemeClr val="bg1"/>
                  </a:glow>
                </a:effectLst>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312E2710-4D69-D86D-2877-11E8B32EB3E1}"/>
              </a:ext>
            </a:extLst>
          </p:cNvPr>
          <p:cNvSpPr txBox="1"/>
          <p:nvPr/>
        </p:nvSpPr>
        <p:spPr>
          <a:xfrm>
            <a:off x="437650" y="122633"/>
            <a:ext cx="11316700" cy="923330"/>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5400" dirty="0"/>
              <a:t>Who is the “they”?</a:t>
            </a:r>
          </a:p>
        </p:txBody>
      </p:sp>
      <p:sp>
        <p:nvSpPr>
          <p:cNvPr id="2" name="Rectangle: Rounded Corners 1">
            <a:extLst>
              <a:ext uri="{FF2B5EF4-FFF2-40B4-BE49-F238E27FC236}">
                <a16:creationId xmlns:a16="http://schemas.microsoft.com/office/drawing/2014/main" id="{73720754-C7D7-2657-E3D0-28C5660CFA9D}"/>
              </a:ext>
            </a:extLst>
          </p:cNvPr>
          <p:cNvSpPr/>
          <p:nvPr/>
        </p:nvSpPr>
        <p:spPr>
          <a:xfrm>
            <a:off x="376256" y="1056091"/>
            <a:ext cx="11439488" cy="2678754"/>
          </a:xfrm>
          <a:prstGeom prst="roundRect">
            <a:avLst/>
          </a:prstGeom>
          <a:solidFill>
            <a:srgbClr val="38335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effectLst>
                  <a:glow rad="1397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They were </a:t>
            </a:r>
            <a:r>
              <a:rPr lang="en-US" sz="4000" b="1" dirty="0">
                <a:solidFill>
                  <a:srgbClr val="FFFF00"/>
                </a:solidFill>
                <a:effectLst>
                  <a:glow rad="1397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Internally Transformed </a:t>
            </a:r>
            <a:r>
              <a:rPr lang="en-US" sz="4000" b="1" dirty="0">
                <a:effectLst>
                  <a:glow rad="1397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Their belief in Jesus caused them to receive a new spirit – the Holy Spirit of God. </a:t>
            </a:r>
          </a:p>
        </p:txBody>
      </p:sp>
    </p:spTree>
    <p:extLst>
      <p:ext uri="{BB962C8B-B14F-4D97-AF65-F5344CB8AC3E}">
        <p14:creationId xmlns:p14="http://schemas.microsoft.com/office/powerpoint/2010/main" val="28774022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Oranges growing on a tree&#10;&#10;Description automatically generated with medium confidence">
            <a:extLst>
              <a:ext uri="{FF2B5EF4-FFF2-40B4-BE49-F238E27FC236}">
                <a16:creationId xmlns:a16="http://schemas.microsoft.com/office/drawing/2014/main" id="{02C3F285-A3FC-9BAC-92D1-2AA630433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3576" cy="6858000"/>
          </a:xfrm>
          <a:prstGeom prst="rect">
            <a:avLst/>
          </a:prstGeom>
        </p:spPr>
      </p:pic>
      <p:sp>
        <p:nvSpPr>
          <p:cNvPr id="2" name="TextBox 1">
            <a:extLst>
              <a:ext uri="{FF2B5EF4-FFF2-40B4-BE49-F238E27FC236}">
                <a16:creationId xmlns:a16="http://schemas.microsoft.com/office/drawing/2014/main" id="{24D1533A-EC29-BA4F-C587-A20029332D42}"/>
              </a:ext>
            </a:extLst>
          </p:cNvPr>
          <p:cNvSpPr txBox="1"/>
          <p:nvPr/>
        </p:nvSpPr>
        <p:spPr>
          <a:xfrm>
            <a:off x="468438" y="428178"/>
            <a:ext cx="11316700" cy="6001643"/>
          </a:xfrm>
          <a:prstGeom prst="rect">
            <a:avLst/>
          </a:prstGeom>
          <a:solidFill>
            <a:srgbClr val="3E5F07">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algn="l"/>
            <a:r>
              <a:rPr lang="en-US" sz="4800" dirty="0">
                <a:solidFill>
                  <a:schemeClr val="tx1"/>
                </a:solidFill>
              </a:rPr>
              <a:t>A healthy church is </a:t>
            </a:r>
            <a:r>
              <a:rPr lang="en-US" sz="4800" dirty="0"/>
              <a:t>a community of believers</a:t>
            </a:r>
            <a:r>
              <a:rPr lang="en-US" sz="4800" dirty="0">
                <a:solidFill>
                  <a:schemeClr val="tx1"/>
                </a:solidFill>
              </a:rPr>
              <a:t> where the ordinary people are devoted to Christ and his body.</a:t>
            </a:r>
          </a:p>
          <a:p>
            <a:pPr algn="l"/>
            <a:endParaRPr lang="en-US" sz="4800" dirty="0">
              <a:solidFill>
                <a:schemeClr val="tx1"/>
              </a:solidFill>
            </a:endParaRPr>
          </a:p>
          <a:p>
            <a:pPr marL="685800" indent="-685800" algn="l">
              <a:buFont typeface="Arial" panose="020B0604020202020204" pitchFamily="34" charset="0"/>
              <a:buChar char="•"/>
            </a:pPr>
            <a:r>
              <a:rPr lang="en-US" sz="4800" dirty="0"/>
              <a:t>People who are repentant</a:t>
            </a:r>
          </a:p>
          <a:p>
            <a:pPr marL="685800" indent="-685800" algn="l">
              <a:buFont typeface="Arial" panose="020B0604020202020204" pitchFamily="34" charset="0"/>
              <a:buChar char="•"/>
            </a:pPr>
            <a:r>
              <a:rPr lang="en-US" sz="4800" dirty="0"/>
              <a:t>People who are forgiven</a:t>
            </a:r>
          </a:p>
          <a:p>
            <a:pPr marL="685800" indent="-685800" algn="l">
              <a:buFont typeface="Arial" panose="020B0604020202020204" pitchFamily="34" charset="0"/>
              <a:buChar char="•"/>
            </a:pPr>
            <a:r>
              <a:rPr lang="en-US" sz="4800" dirty="0"/>
              <a:t>People who have been internally transformed</a:t>
            </a:r>
          </a:p>
        </p:txBody>
      </p:sp>
    </p:spTree>
    <p:extLst>
      <p:ext uri="{BB962C8B-B14F-4D97-AF65-F5344CB8AC3E}">
        <p14:creationId xmlns:p14="http://schemas.microsoft.com/office/powerpoint/2010/main" val="26549276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Oranges growing on a tree&#10;&#10;Description automatically generated with medium confidence">
            <a:extLst>
              <a:ext uri="{FF2B5EF4-FFF2-40B4-BE49-F238E27FC236}">
                <a16:creationId xmlns:a16="http://schemas.microsoft.com/office/drawing/2014/main" id="{02C3F285-A3FC-9BAC-92D1-2AA630433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3576" cy="6858000"/>
          </a:xfrm>
          <a:prstGeom prst="rect">
            <a:avLst/>
          </a:prstGeom>
        </p:spPr>
      </p:pic>
      <p:sp>
        <p:nvSpPr>
          <p:cNvPr id="4" name="TextBox 3">
            <a:extLst>
              <a:ext uri="{FF2B5EF4-FFF2-40B4-BE49-F238E27FC236}">
                <a16:creationId xmlns:a16="http://schemas.microsoft.com/office/drawing/2014/main" id="{34EB66FE-4E71-BA9B-AE6A-C8F4C78656C1}"/>
              </a:ext>
            </a:extLst>
          </p:cNvPr>
          <p:cNvSpPr txBox="1"/>
          <p:nvPr/>
        </p:nvSpPr>
        <p:spPr>
          <a:xfrm>
            <a:off x="468438" y="161634"/>
            <a:ext cx="11316700" cy="1107996"/>
          </a:xfrm>
          <a:prstGeom prst="rect">
            <a:avLst/>
          </a:prstGeom>
          <a:solidFill>
            <a:srgbClr val="3E5F07">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6600" dirty="0">
                <a:solidFill>
                  <a:schemeClr val="tx1"/>
                </a:solidFill>
              </a:rPr>
              <a:t>What Makes a Church Healthy?</a:t>
            </a:r>
          </a:p>
        </p:txBody>
      </p:sp>
      <p:sp>
        <p:nvSpPr>
          <p:cNvPr id="2" name="TextBox 1">
            <a:extLst>
              <a:ext uri="{FF2B5EF4-FFF2-40B4-BE49-F238E27FC236}">
                <a16:creationId xmlns:a16="http://schemas.microsoft.com/office/drawing/2014/main" id="{24D1533A-EC29-BA4F-C587-A20029332D42}"/>
              </a:ext>
            </a:extLst>
          </p:cNvPr>
          <p:cNvSpPr txBox="1"/>
          <p:nvPr/>
        </p:nvSpPr>
        <p:spPr>
          <a:xfrm>
            <a:off x="437650" y="4398354"/>
            <a:ext cx="11316700" cy="2123658"/>
          </a:xfrm>
          <a:prstGeom prst="rect">
            <a:avLst/>
          </a:prstGeom>
          <a:solidFill>
            <a:srgbClr val="3E5F07">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4400" dirty="0">
                <a:solidFill>
                  <a:schemeClr val="tx1"/>
                </a:solidFill>
              </a:rPr>
              <a:t>A healthy church is </a:t>
            </a:r>
            <a:r>
              <a:rPr lang="en-US" sz="4400" dirty="0"/>
              <a:t>a community of believers</a:t>
            </a:r>
            <a:r>
              <a:rPr lang="en-US" sz="4400" dirty="0">
                <a:solidFill>
                  <a:schemeClr val="tx1"/>
                </a:solidFill>
              </a:rPr>
              <a:t> where the ordinary people are devoted in everyday life to Christ and his body.</a:t>
            </a:r>
          </a:p>
        </p:txBody>
      </p:sp>
    </p:spTree>
    <p:extLst>
      <p:ext uri="{BB962C8B-B14F-4D97-AF65-F5344CB8AC3E}">
        <p14:creationId xmlns:p14="http://schemas.microsoft.com/office/powerpoint/2010/main" val="2264825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Oranges growing on a tree&#10;&#10;Description automatically generated with medium confidence">
            <a:extLst>
              <a:ext uri="{FF2B5EF4-FFF2-40B4-BE49-F238E27FC236}">
                <a16:creationId xmlns:a16="http://schemas.microsoft.com/office/drawing/2014/main" id="{02C3F285-A3FC-9BAC-92D1-2AA630433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3576" cy="6858000"/>
          </a:xfrm>
          <a:prstGeom prst="rect">
            <a:avLst/>
          </a:prstGeom>
        </p:spPr>
      </p:pic>
      <p:sp>
        <p:nvSpPr>
          <p:cNvPr id="4" name="TextBox 3">
            <a:extLst>
              <a:ext uri="{FF2B5EF4-FFF2-40B4-BE49-F238E27FC236}">
                <a16:creationId xmlns:a16="http://schemas.microsoft.com/office/drawing/2014/main" id="{34EB66FE-4E71-BA9B-AE6A-C8F4C78656C1}"/>
              </a:ext>
            </a:extLst>
          </p:cNvPr>
          <p:cNvSpPr txBox="1"/>
          <p:nvPr/>
        </p:nvSpPr>
        <p:spPr>
          <a:xfrm>
            <a:off x="468438" y="161634"/>
            <a:ext cx="11316700" cy="1107996"/>
          </a:xfrm>
          <a:prstGeom prst="rect">
            <a:avLst/>
          </a:prstGeom>
          <a:solidFill>
            <a:srgbClr val="3E5F07">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6600" dirty="0">
                <a:solidFill>
                  <a:schemeClr val="tx1"/>
                </a:solidFill>
              </a:rPr>
              <a:t>What Makes a Church Healthy?</a:t>
            </a:r>
          </a:p>
        </p:txBody>
      </p:sp>
      <p:sp>
        <p:nvSpPr>
          <p:cNvPr id="2" name="TextBox 1">
            <a:extLst>
              <a:ext uri="{FF2B5EF4-FFF2-40B4-BE49-F238E27FC236}">
                <a16:creationId xmlns:a16="http://schemas.microsoft.com/office/drawing/2014/main" id="{24D1533A-EC29-BA4F-C587-A20029332D42}"/>
              </a:ext>
            </a:extLst>
          </p:cNvPr>
          <p:cNvSpPr txBox="1"/>
          <p:nvPr/>
        </p:nvSpPr>
        <p:spPr>
          <a:xfrm>
            <a:off x="437650" y="4398354"/>
            <a:ext cx="11316700" cy="2123658"/>
          </a:xfrm>
          <a:prstGeom prst="rect">
            <a:avLst/>
          </a:prstGeom>
          <a:solidFill>
            <a:srgbClr val="3E5F07">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4400" dirty="0">
                <a:solidFill>
                  <a:schemeClr val="tx1"/>
                </a:solidFill>
              </a:rPr>
              <a:t>A healthy church is a community of believers where the </a:t>
            </a:r>
            <a:r>
              <a:rPr lang="en-US" sz="4400" dirty="0"/>
              <a:t>ordinary people are devoted in everyday life </a:t>
            </a:r>
            <a:r>
              <a:rPr lang="en-US" sz="4400" dirty="0">
                <a:solidFill>
                  <a:schemeClr val="tx1"/>
                </a:solidFill>
              </a:rPr>
              <a:t>to Christ and his body.</a:t>
            </a:r>
          </a:p>
        </p:txBody>
      </p:sp>
    </p:spTree>
    <p:extLst>
      <p:ext uri="{BB962C8B-B14F-4D97-AF65-F5344CB8AC3E}">
        <p14:creationId xmlns:p14="http://schemas.microsoft.com/office/powerpoint/2010/main" val="6619057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symbols on a brown background&#10;&#10;Description automatically generated">
            <a:extLst>
              <a:ext uri="{FF2B5EF4-FFF2-40B4-BE49-F238E27FC236}">
                <a16:creationId xmlns:a16="http://schemas.microsoft.com/office/drawing/2014/main" id="{340D8228-16AA-7543-DC54-F71151696880}"/>
              </a:ext>
            </a:extLst>
          </p:cNvPr>
          <p:cNvPicPr>
            <a:picLocks noChangeAspect="1"/>
          </p:cNvPicPr>
          <p:nvPr/>
        </p:nvPicPr>
        <p:blipFill rotWithShape="1">
          <a:blip r:embed="rId3">
            <a:extLst>
              <a:ext uri="{28A0092B-C50C-407E-A947-70E740481C1C}">
                <a14:useLocalDpi xmlns:a14="http://schemas.microsoft.com/office/drawing/2010/main" val="0"/>
              </a:ext>
            </a:extLst>
          </a:blip>
          <a:srcRect l="7073" t="1852" r="7073" b="1852"/>
          <a:stretch/>
        </p:blipFill>
        <p:spPr>
          <a:xfrm>
            <a:off x="0" y="0"/>
            <a:ext cx="12192000" cy="6858000"/>
          </a:xfrm>
          <a:prstGeom prst="rect">
            <a:avLst/>
          </a:prstGeom>
        </p:spPr>
      </p:pic>
      <p:sp>
        <p:nvSpPr>
          <p:cNvPr id="4" name="TextBox 3">
            <a:extLst>
              <a:ext uri="{FF2B5EF4-FFF2-40B4-BE49-F238E27FC236}">
                <a16:creationId xmlns:a16="http://schemas.microsoft.com/office/drawing/2014/main" id="{34EB66FE-4E71-BA9B-AE6A-C8F4C78656C1}"/>
              </a:ext>
            </a:extLst>
          </p:cNvPr>
          <p:cNvSpPr txBox="1"/>
          <p:nvPr/>
        </p:nvSpPr>
        <p:spPr>
          <a:xfrm>
            <a:off x="1296482" y="204542"/>
            <a:ext cx="9599036" cy="923330"/>
          </a:xfrm>
          <a:prstGeom prst="rect">
            <a:avLst/>
          </a:prstGeom>
          <a:noFill/>
        </p:spPr>
        <p:txBody>
          <a:bodyPr wrap="square" rtlCol="0">
            <a:spAutoFit/>
          </a:bodyPr>
          <a:lstStyle/>
          <a:p>
            <a:pPr algn="ctr">
              <a:spcAft>
                <a:spcPts val="1800"/>
              </a:spcAft>
            </a:pPr>
            <a:r>
              <a:rPr lang="en-US" sz="5400" b="1" dirty="0">
                <a:effectLst>
                  <a:glow rad="139700">
                    <a:schemeClr val="bg1"/>
                  </a:glow>
                </a:effectLst>
                <a:latin typeface="Calibri" panose="020F0502020204030204" pitchFamily="34" charset="0"/>
                <a:cs typeface="Calibri" panose="020F0502020204030204" pitchFamily="34" charset="0"/>
              </a:rPr>
              <a:t>And they </a:t>
            </a:r>
            <a:r>
              <a:rPr lang="en-US" sz="5400" b="1" dirty="0">
                <a:solidFill>
                  <a:srgbClr val="FFFF00"/>
                </a:solidFill>
                <a:effectLst>
                  <a:glow rad="139700">
                    <a:schemeClr val="bg1"/>
                  </a:glow>
                </a:effectLst>
                <a:latin typeface="Calibri" panose="020F0502020204030204" pitchFamily="34" charset="0"/>
                <a:cs typeface="Calibri" panose="020F0502020204030204" pitchFamily="34" charset="0"/>
              </a:rPr>
              <a:t>devoted themselves </a:t>
            </a:r>
            <a:r>
              <a:rPr lang="en-US" sz="5400" b="1" dirty="0">
                <a:effectLst>
                  <a:glow rad="139700">
                    <a:schemeClr val="bg1"/>
                  </a:glow>
                </a:effectLst>
                <a:latin typeface="Calibri" panose="020F0502020204030204" pitchFamily="34" charset="0"/>
                <a:cs typeface="Calibri" panose="020F0502020204030204" pitchFamily="34" charset="0"/>
              </a:rPr>
              <a:t>to</a:t>
            </a:r>
          </a:p>
        </p:txBody>
      </p:sp>
      <p:sp>
        <p:nvSpPr>
          <p:cNvPr id="10" name="TextBox 9">
            <a:extLst>
              <a:ext uri="{FF2B5EF4-FFF2-40B4-BE49-F238E27FC236}">
                <a16:creationId xmlns:a16="http://schemas.microsoft.com/office/drawing/2014/main" id="{3505C8F3-CF76-B67D-FD7A-C262D2010C0F}"/>
              </a:ext>
            </a:extLst>
          </p:cNvPr>
          <p:cNvSpPr txBox="1"/>
          <p:nvPr/>
        </p:nvSpPr>
        <p:spPr>
          <a:xfrm>
            <a:off x="3550498" y="5730128"/>
            <a:ext cx="4004874" cy="923330"/>
          </a:xfrm>
          <a:prstGeom prst="rect">
            <a:avLst/>
          </a:prstGeom>
          <a:noFill/>
        </p:spPr>
        <p:txBody>
          <a:bodyPr wrap="square" rtlCol="0">
            <a:spAutoFit/>
          </a:bodyPr>
          <a:lstStyle/>
          <a:p>
            <a:pPr algn="ctr">
              <a:spcAft>
                <a:spcPts val="1800"/>
              </a:spcAft>
            </a:pPr>
            <a:r>
              <a:rPr lang="en-US" sz="5400" b="1" dirty="0">
                <a:effectLst>
                  <a:glow rad="139700">
                    <a:schemeClr val="bg1"/>
                  </a:glow>
                </a:effectLst>
                <a:latin typeface="Calibri" panose="020F0502020204030204" pitchFamily="34" charset="0"/>
                <a:cs typeface="Calibri" panose="020F0502020204030204" pitchFamily="34" charset="0"/>
              </a:rPr>
              <a:t>Acts 2:42</a:t>
            </a:r>
          </a:p>
        </p:txBody>
      </p:sp>
    </p:spTree>
    <p:extLst>
      <p:ext uri="{BB962C8B-B14F-4D97-AF65-F5344CB8AC3E}">
        <p14:creationId xmlns:p14="http://schemas.microsoft.com/office/powerpoint/2010/main" val="3315878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A508BFB-8594-9BFA-F08C-BB291D7C0F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92001" cy="68702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3DC6037-A67B-6B24-B62F-3CEAF9126F51}"/>
              </a:ext>
            </a:extLst>
          </p:cNvPr>
          <p:cNvSpPr txBox="1"/>
          <p:nvPr/>
        </p:nvSpPr>
        <p:spPr>
          <a:xfrm>
            <a:off x="255640" y="200669"/>
            <a:ext cx="11936360" cy="769441"/>
          </a:xfrm>
          <a:prstGeom prst="rect">
            <a:avLst/>
          </a:prstGeom>
          <a:noFill/>
        </p:spPr>
        <p:txBody>
          <a:bodyPr wrap="square" rtlCol="0">
            <a:spAutoFit/>
          </a:bodyPr>
          <a:lstStyle/>
          <a:p>
            <a:pPr algn="ctr">
              <a:spcAft>
                <a:spcPts val="1800"/>
              </a:spcAft>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What does it mean to be “devoted” to something?</a:t>
            </a:r>
          </a:p>
        </p:txBody>
      </p:sp>
      <p:grpSp>
        <p:nvGrpSpPr>
          <p:cNvPr id="3" name="Group 2">
            <a:extLst>
              <a:ext uri="{FF2B5EF4-FFF2-40B4-BE49-F238E27FC236}">
                <a16:creationId xmlns:a16="http://schemas.microsoft.com/office/drawing/2014/main" id="{12BDB11F-3440-DF41-45A4-BF65AF2B3C39}"/>
              </a:ext>
            </a:extLst>
          </p:cNvPr>
          <p:cNvGrpSpPr/>
          <p:nvPr/>
        </p:nvGrpSpPr>
        <p:grpSpPr>
          <a:xfrm>
            <a:off x="1220479" y="4129638"/>
            <a:ext cx="9349199" cy="2554024"/>
            <a:chOff x="1220479" y="4129638"/>
            <a:chExt cx="9349199" cy="2554024"/>
          </a:xfrm>
        </p:grpSpPr>
        <p:sp>
          <p:nvSpPr>
            <p:cNvPr id="9" name="TextBox 8">
              <a:extLst>
                <a:ext uri="{FF2B5EF4-FFF2-40B4-BE49-F238E27FC236}">
                  <a16:creationId xmlns:a16="http://schemas.microsoft.com/office/drawing/2014/main" id="{637893A3-CA52-B21E-44EA-3191D1901317}"/>
                </a:ext>
              </a:extLst>
            </p:cNvPr>
            <p:cNvSpPr txBox="1"/>
            <p:nvPr/>
          </p:nvSpPr>
          <p:spPr>
            <a:xfrm>
              <a:off x="1220479" y="4129638"/>
              <a:ext cx="9123056" cy="769441"/>
            </a:xfrm>
            <a:prstGeom prst="rect">
              <a:avLst/>
            </a:prstGeom>
            <a:noFill/>
          </p:spPr>
          <p:txBody>
            <a:bodyPr wrap="square" rtlCol="0">
              <a:spAutoFit/>
            </a:bodyPr>
            <a:lstStyle/>
            <a:p>
              <a:pPr algn="ctr">
                <a:spcAft>
                  <a:spcPts val="1800"/>
                </a:spcAft>
              </a:pPr>
              <a:r>
                <a:rPr lang="en-US" sz="4400" b="1" dirty="0">
                  <a:effectLst>
                    <a:glow rad="139700">
                      <a:schemeClr val="bg1"/>
                    </a:glow>
                  </a:effectLst>
                  <a:latin typeface="Calibri" panose="020F0502020204030204" pitchFamily="34" charset="0"/>
                  <a:cs typeface="Calibri" panose="020F0502020204030204" pitchFamily="34" charset="0"/>
                </a:rPr>
                <a:t>Devotion implies priorities!!!  </a:t>
              </a:r>
            </a:p>
          </p:txBody>
        </p:sp>
        <p:sp>
          <p:nvSpPr>
            <p:cNvPr id="2" name="TextBox 1">
              <a:extLst>
                <a:ext uri="{FF2B5EF4-FFF2-40B4-BE49-F238E27FC236}">
                  <a16:creationId xmlns:a16="http://schemas.microsoft.com/office/drawing/2014/main" id="{68EDE61B-FED3-0FE2-68F8-19A78CBBFBFA}"/>
                </a:ext>
              </a:extLst>
            </p:cNvPr>
            <p:cNvSpPr txBox="1"/>
            <p:nvPr/>
          </p:nvSpPr>
          <p:spPr>
            <a:xfrm>
              <a:off x="1446622" y="5237112"/>
              <a:ext cx="9123056" cy="1446550"/>
            </a:xfrm>
            <a:prstGeom prst="rect">
              <a:avLst/>
            </a:prstGeom>
            <a:noFill/>
          </p:spPr>
          <p:txBody>
            <a:bodyPr wrap="square" rtlCol="0">
              <a:spAutoFit/>
            </a:bodyPr>
            <a:lstStyle/>
            <a:p>
              <a:pPr algn="ctr">
                <a:spcAft>
                  <a:spcPts val="1800"/>
                </a:spcAft>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To be devoted to something means it holds the primary purpose in your life!</a:t>
              </a:r>
            </a:p>
          </p:txBody>
        </p:sp>
      </p:grpSp>
    </p:spTree>
    <p:extLst>
      <p:ext uri="{BB962C8B-B14F-4D97-AF65-F5344CB8AC3E}">
        <p14:creationId xmlns:p14="http://schemas.microsoft.com/office/powerpoint/2010/main" val="25613605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symbols on a brown background&#10;&#10;Description automatically generated">
            <a:extLst>
              <a:ext uri="{FF2B5EF4-FFF2-40B4-BE49-F238E27FC236}">
                <a16:creationId xmlns:a16="http://schemas.microsoft.com/office/drawing/2014/main" id="{340D8228-16AA-7543-DC54-F71151696880}"/>
              </a:ext>
            </a:extLst>
          </p:cNvPr>
          <p:cNvPicPr>
            <a:picLocks noChangeAspect="1"/>
          </p:cNvPicPr>
          <p:nvPr/>
        </p:nvPicPr>
        <p:blipFill rotWithShape="1">
          <a:blip r:embed="rId3">
            <a:extLst>
              <a:ext uri="{28A0092B-C50C-407E-A947-70E740481C1C}">
                <a14:useLocalDpi xmlns:a14="http://schemas.microsoft.com/office/drawing/2010/main" val="0"/>
              </a:ext>
            </a:extLst>
          </a:blip>
          <a:srcRect l="7073" t="1852" r="7073" b="1852"/>
          <a:stretch/>
        </p:blipFill>
        <p:spPr>
          <a:xfrm>
            <a:off x="0" y="0"/>
            <a:ext cx="12192000" cy="6858000"/>
          </a:xfrm>
          <a:prstGeom prst="rect">
            <a:avLst/>
          </a:prstGeom>
        </p:spPr>
      </p:pic>
      <p:sp>
        <p:nvSpPr>
          <p:cNvPr id="4" name="TextBox 3">
            <a:extLst>
              <a:ext uri="{FF2B5EF4-FFF2-40B4-BE49-F238E27FC236}">
                <a16:creationId xmlns:a16="http://schemas.microsoft.com/office/drawing/2014/main" id="{34EB66FE-4E71-BA9B-AE6A-C8F4C78656C1}"/>
              </a:ext>
            </a:extLst>
          </p:cNvPr>
          <p:cNvSpPr txBox="1"/>
          <p:nvPr/>
        </p:nvSpPr>
        <p:spPr>
          <a:xfrm>
            <a:off x="1292484" y="113192"/>
            <a:ext cx="9599036" cy="923330"/>
          </a:xfrm>
          <a:prstGeom prst="rect">
            <a:avLst/>
          </a:prstGeom>
          <a:noFill/>
        </p:spPr>
        <p:txBody>
          <a:bodyPr wrap="square" rtlCol="0">
            <a:spAutoFit/>
          </a:bodyPr>
          <a:lstStyle/>
          <a:p>
            <a:pPr algn="ctr">
              <a:spcAft>
                <a:spcPts val="1800"/>
              </a:spcAft>
            </a:pPr>
            <a:r>
              <a:rPr lang="en-US" sz="5400" b="1" dirty="0">
                <a:effectLst>
                  <a:glow rad="139700">
                    <a:schemeClr val="bg1"/>
                  </a:glow>
                </a:effectLst>
                <a:latin typeface="Calibri" panose="020F0502020204030204" pitchFamily="34" charset="0"/>
                <a:cs typeface="Calibri" panose="020F0502020204030204" pitchFamily="34" charset="0"/>
              </a:rPr>
              <a:t>And they devoted themselves to</a:t>
            </a:r>
          </a:p>
        </p:txBody>
      </p:sp>
      <p:sp>
        <p:nvSpPr>
          <p:cNvPr id="6" name="TextBox 5">
            <a:extLst>
              <a:ext uri="{FF2B5EF4-FFF2-40B4-BE49-F238E27FC236}">
                <a16:creationId xmlns:a16="http://schemas.microsoft.com/office/drawing/2014/main" id="{93968548-230A-8F8A-34FB-9A1F17443F15}"/>
              </a:ext>
            </a:extLst>
          </p:cNvPr>
          <p:cNvSpPr txBox="1"/>
          <p:nvPr/>
        </p:nvSpPr>
        <p:spPr>
          <a:xfrm>
            <a:off x="7871249" y="5393590"/>
            <a:ext cx="4004874" cy="923330"/>
          </a:xfrm>
          <a:prstGeom prst="rect">
            <a:avLst/>
          </a:prstGeom>
          <a:noFill/>
        </p:spPr>
        <p:txBody>
          <a:bodyPr wrap="square" rtlCol="0">
            <a:spAutoFit/>
          </a:bodyPr>
          <a:lstStyle/>
          <a:p>
            <a:pPr algn="ctr">
              <a:spcAft>
                <a:spcPts val="1800"/>
              </a:spcAft>
            </a:pPr>
            <a:r>
              <a:rPr lang="en-US" sz="5400" b="1" dirty="0">
                <a:solidFill>
                  <a:srgbClr val="FFFF00"/>
                </a:solidFill>
                <a:effectLst>
                  <a:glow rad="139700">
                    <a:schemeClr val="bg1"/>
                  </a:glow>
                </a:effectLst>
                <a:latin typeface="Calibri" panose="020F0502020204030204" pitchFamily="34" charset="0"/>
                <a:cs typeface="Calibri" panose="020F0502020204030204" pitchFamily="34" charset="0"/>
              </a:rPr>
              <a:t>the prayers</a:t>
            </a:r>
          </a:p>
        </p:txBody>
      </p:sp>
      <p:sp>
        <p:nvSpPr>
          <p:cNvPr id="7" name="TextBox 6">
            <a:extLst>
              <a:ext uri="{FF2B5EF4-FFF2-40B4-BE49-F238E27FC236}">
                <a16:creationId xmlns:a16="http://schemas.microsoft.com/office/drawing/2014/main" id="{EE509A6F-E2B8-B584-D1A8-3ECBE0735FA7}"/>
              </a:ext>
            </a:extLst>
          </p:cNvPr>
          <p:cNvSpPr txBox="1"/>
          <p:nvPr/>
        </p:nvSpPr>
        <p:spPr>
          <a:xfrm>
            <a:off x="4681926" y="2573665"/>
            <a:ext cx="6463594" cy="923330"/>
          </a:xfrm>
          <a:prstGeom prst="rect">
            <a:avLst/>
          </a:prstGeom>
          <a:noFill/>
        </p:spPr>
        <p:txBody>
          <a:bodyPr wrap="square" rtlCol="0">
            <a:spAutoFit/>
          </a:bodyPr>
          <a:lstStyle/>
          <a:p>
            <a:pPr>
              <a:spcAft>
                <a:spcPts val="1800"/>
              </a:spcAft>
            </a:pPr>
            <a:r>
              <a:rPr lang="en-US" sz="5400" b="1" dirty="0">
                <a:solidFill>
                  <a:srgbClr val="FFFF00"/>
                </a:solidFill>
                <a:effectLst>
                  <a:glow rad="139700">
                    <a:schemeClr val="bg1"/>
                  </a:glow>
                </a:effectLst>
                <a:latin typeface="Calibri" panose="020F0502020204030204" pitchFamily="34" charset="0"/>
                <a:cs typeface="Calibri" panose="020F0502020204030204" pitchFamily="34" charset="0"/>
              </a:rPr>
              <a:t>the breaking of bread</a:t>
            </a:r>
          </a:p>
        </p:txBody>
      </p:sp>
      <p:sp>
        <p:nvSpPr>
          <p:cNvPr id="8" name="TextBox 7">
            <a:extLst>
              <a:ext uri="{FF2B5EF4-FFF2-40B4-BE49-F238E27FC236}">
                <a16:creationId xmlns:a16="http://schemas.microsoft.com/office/drawing/2014/main" id="{CCC62B1C-D1B3-A36F-F1B5-3A1D724BFC2C}"/>
              </a:ext>
            </a:extLst>
          </p:cNvPr>
          <p:cNvSpPr txBox="1"/>
          <p:nvPr/>
        </p:nvSpPr>
        <p:spPr>
          <a:xfrm>
            <a:off x="2080966" y="4011240"/>
            <a:ext cx="4523034" cy="923330"/>
          </a:xfrm>
          <a:prstGeom prst="rect">
            <a:avLst/>
          </a:prstGeom>
          <a:noFill/>
        </p:spPr>
        <p:txBody>
          <a:bodyPr wrap="square" rtlCol="0">
            <a:spAutoFit/>
          </a:bodyPr>
          <a:lstStyle/>
          <a:p>
            <a:pPr algn="ctr">
              <a:spcAft>
                <a:spcPts val="1800"/>
              </a:spcAft>
            </a:pPr>
            <a:r>
              <a:rPr lang="en-US" sz="5400" b="1" dirty="0">
                <a:solidFill>
                  <a:srgbClr val="FFFF00"/>
                </a:solidFill>
                <a:effectLst>
                  <a:glow rad="139700">
                    <a:schemeClr val="bg1"/>
                  </a:glow>
                </a:effectLst>
                <a:latin typeface="Calibri" panose="020F0502020204030204" pitchFamily="34" charset="0"/>
                <a:cs typeface="Calibri" panose="020F0502020204030204" pitchFamily="34" charset="0"/>
              </a:rPr>
              <a:t>the fellowship</a:t>
            </a:r>
          </a:p>
        </p:txBody>
      </p:sp>
      <p:sp>
        <p:nvSpPr>
          <p:cNvPr id="9" name="TextBox 8">
            <a:extLst>
              <a:ext uri="{FF2B5EF4-FFF2-40B4-BE49-F238E27FC236}">
                <a16:creationId xmlns:a16="http://schemas.microsoft.com/office/drawing/2014/main" id="{ED190A48-1865-AEAD-11C8-D961E4CC0FB7}"/>
              </a:ext>
            </a:extLst>
          </p:cNvPr>
          <p:cNvSpPr txBox="1"/>
          <p:nvPr/>
        </p:nvSpPr>
        <p:spPr>
          <a:xfrm>
            <a:off x="0" y="1261865"/>
            <a:ext cx="6788714" cy="923330"/>
          </a:xfrm>
          <a:prstGeom prst="rect">
            <a:avLst/>
          </a:prstGeom>
          <a:noFill/>
        </p:spPr>
        <p:txBody>
          <a:bodyPr wrap="square" rtlCol="0">
            <a:spAutoFit/>
          </a:bodyPr>
          <a:lstStyle/>
          <a:p>
            <a:pPr algn="ctr">
              <a:spcAft>
                <a:spcPts val="1800"/>
              </a:spcAft>
            </a:pPr>
            <a:r>
              <a:rPr lang="en-US" sz="5400" b="1" dirty="0">
                <a:solidFill>
                  <a:srgbClr val="FFFF00"/>
                </a:solidFill>
                <a:effectLst>
                  <a:glow rad="139700">
                    <a:schemeClr val="bg1"/>
                  </a:glow>
                </a:effectLst>
                <a:latin typeface="Calibri" panose="020F0502020204030204" pitchFamily="34" charset="0"/>
                <a:cs typeface="Calibri" panose="020F0502020204030204" pitchFamily="34" charset="0"/>
              </a:rPr>
              <a:t>the apostles' teaching </a:t>
            </a:r>
          </a:p>
        </p:txBody>
      </p:sp>
      <p:sp>
        <p:nvSpPr>
          <p:cNvPr id="10" name="TextBox 9">
            <a:extLst>
              <a:ext uri="{FF2B5EF4-FFF2-40B4-BE49-F238E27FC236}">
                <a16:creationId xmlns:a16="http://schemas.microsoft.com/office/drawing/2014/main" id="{3505C8F3-CF76-B67D-FD7A-C262D2010C0F}"/>
              </a:ext>
            </a:extLst>
          </p:cNvPr>
          <p:cNvSpPr txBox="1"/>
          <p:nvPr/>
        </p:nvSpPr>
        <p:spPr>
          <a:xfrm>
            <a:off x="3550498" y="5730128"/>
            <a:ext cx="4004874" cy="923330"/>
          </a:xfrm>
          <a:prstGeom prst="rect">
            <a:avLst/>
          </a:prstGeom>
          <a:noFill/>
        </p:spPr>
        <p:txBody>
          <a:bodyPr wrap="square" rtlCol="0">
            <a:spAutoFit/>
          </a:bodyPr>
          <a:lstStyle/>
          <a:p>
            <a:pPr algn="ctr">
              <a:spcAft>
                <a:spcPts val="1800"/>
              </a:spcAft>
            </a:pPr>
            <a:r>
              <a:rPr lang="en-US" sz="5400" b="1" dirty="0">
                <a:effectLst>
                  <a:glow rad="139700">
                    <a:schemeClr val="bg1"/>
                  </a:glow>
                </a:effectLst>
                <a:latin typeface="Calibri" panose="020F0502020204030204" pitchFamily="34" charset="0"/>
                <a:cs typeface="Calibri" panose="020F0502020204030204" pitchFamily="34" charset="0"/>
              </a:rPr>
              <a:t>Acts 2:42</a:t>
            </a:r>
          </a:p>
        </p:txBody>
      </p:sp>
    </p:spTree>
    <p:extLst>
      <p:ext uri="{BB962C8B-B14F-4D97-AF65-F5344CB8AC3E}">
        <p14:creationId xmlns:p14="http://schemas.microsoft.com/office/powerpoint/2010/main" val="403708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symbols on a brown background&#10;&#10;Description automatically generated">
            <a:extLst>
              <a:ext uri="{FF2B5EF4-FFF2-40B4-BE49-F238E27FC236}">
                <a16:creationId xmlns:a16="http://schemas.microsoft.com/office/drawing/2014/main" id="{E230F39E-AE1D-966B-8359-B630604CCF2C}"/>
              </a:ext>
            </a:extLst>
          </p:cNvPr>
          <p:cNvPicPr>
            <a:picLocks noChangeAspect="1"/>
          </p:cNvPicPr>
          <p:nvPr/>
        </p:nvPicPr>
        <p:blipFill rotWithShape="1">
          <a:blip r:embed="rId3">
            <a:extLst>
              <a:ext uri="{28A0092B-C50C-407E-A947-70E740481C1C}">
                <a14:useLocalDpi xmlns:a14="http://schemas.microsoft.com/office/drawing/2010/main" val="0"/>
              </a:ext>
            </a:extLst>
          </a:blip>
          <a:srcRect l="7073" t="1852" r="7073" b="1852"/>
          <a:stretch/>
        </p:blipFill>
        <p:spPr>
          <a:xfrm>
            <a:off x="0" y="0"/>
            <a:ext cx="12192000" cy="6858000"/>
          </a:xfrm>
          <a:prstGeom prst="rect">
            <a:avLst/>
          </a:prstGeom>
        </p:spPr>
      </p:pic>
      <p:sp>
        <p:nvSpPr>
          <p:cNvPr id="4" name="TextBox 3">
            <a:extLst>
              <a:ext uri="{FF2B5EF4-FFF2-40B4-BE49-F238E27FC236}">
                <a16:creationId xmlns:a16="http://schemas.microsoft.com/office/drawing/2014/main" id="{34EB66FE-4E71-BA9B-AE6A-C8F4C78656C1}"/>
              </a:ext>
            </a:extLst>
          </p:cNvPr>
          <p:cNvSpPr txBox="1"/>
          <p:nvPr/>
        </p:nvSpPr>
        <p:spPr>
          <a:xfrm>
            <a:off x="1881764" y="345837"/>
            <a:ext cx="8511916" cy="3785652"/>
          </a:xfrm>
          <a:prstGeom prst="rect">
            <a:avLst/>
          </a:prstGeom>
          <a:noFill/>
        </p:spPr>
        <p:txBody>
          <a:bodyPr wrap="square" rtlCol="0">
            <a:spAutoFit/>
          </a:bodyPr>
          <a:lstStyle/>
          <a:p>
            <a:pPr>
              <a:spcAft>
                <a:spcPts val="600"/>
              </a:spcAft>
            </a:pPr>
            <a:r>
              <a:rPr lang="en-US" sz="4400" b="1" dirty="0">
                <a:effectLst>
                  <a:glow rad="139700">
                    <a:schemeClr val="bg1"/>
                  </a:glow>
                </a:effectLst>
                <a:latin typeface="Calibri" panose="020F0502020204030204" pitchFamily="34" charset="0"/>
                <a:cs typeface="Calibri" panose="020F0502020204030204" pitchFamily="34" charset="0"/>
              </a:rPr>
              <a:t>They devoted themselves to </a:t>
            </a:r>
          </a:p>
          <a:p>
            <a:pPr marL="914400" indent="-914400">
              <a:spcAft>
                <a:spcPts val="600"/>
              </a:spcAft>
              <a:buFont typeface="+mj-lt"/>
              <a:buAutoNum type="arabicPeriod"/>
            </a:pPr>
            <a:r>
              <a:rPr lang="en-US" sz="4400" b="1" dirty="0">
                <a:effectLst>
                  <a:glow rad="139700">
                    <a:schemeClr val="bg1"/>
                  </a:glow>
                </a:effectLst>
                <a:latin typeface="Calibri" panose="020F0502020204030204" pitchFamily="34" charset="0"/>
                <a:cs typeface="Calibri" panose="020F0502020204030204" pitchFamily="34" charset="0"/>
              </a:rPr>
              <a:t>the apostles' teaching </a:t>
            </a:r>
          </a:p>
          <a:p>
            <a:pPr marL="914400" indent="-914400">
              <a:spcAft>
                <a:spcPts val="600"/>
              </a:spcAft>
              <a:buFont typeface="+mj-lt"/>
              <a:buAutoNum type="arabicPeriod"/>
            </a:pPr>
            <a:r>
              <a:rPr lang="en-US" sz="4400" b="1" dirty="0">
                <a:effectLst>
                  <a:glow rad="139700">
                    <a:schemeClr val="bg1"/>
                  </a:glow>
                </a:effectLst>
                <a:latin typeface="Calibri" panose="020F0502020204030204" pitchFamily="34" charset="0"/>
                <a:cs typeface="Calibri" panose="020F0502020204030204" pitchFamily="34" charset="0"/>
              </a:rPr>
              <a:t>the fellowship </a:t>
            </a:r>
          </a:p>
          <a:p>
            <a:pPr marL="914400" indent="-914400">
              <a:spcAft>
                <a:spcPts val="600"/>
              </a:spcAft>
              <a:buFont typeface="+mj-lt"/>
              <a:buAutoNum type="arabicPeriod"/>
            </a:pPr>
            <a:r>
              <a:rPr lang="en-US" sz="4400" b="1" dirty="0">
                <a:effectLst>
                  <a:glow rad="139700">
                    <a:schemeClr val="bg1"/>
                  </a:glow>
                </a:effectLst>
                <a:latin typeface="Calibri" panose="020F0502020204030204" pitchFamily="34" charset="0"/>
                <a:cs typeface="Calibri" panose="020F0502020204030204" pitchFamily="34" charset="0"/>
              </a:rPr>
              <a:t>the breaking of bread </a:t>
            </a:r>
          </a:p>
          <a:p>
            <a:pPr marL="914400" indent="-914400">
              <a:spcAft>
                <a:spcPts val="600"/>
              </a:spcAft>
              <a:buFont typeface="+mj-lt"/>
              <a:buAutoNum type="arabicPeriod"/>
            </a:pPr>
            <a:r>
              <a:rPr lang="en-US" sz="4400" b="1" dirty="0">
                <a:effectLst>
                  <a:glow rad="139700">
                    <a:schemeClr val="bg1"/>
                  </a:glow>
                </a:effectLst>
                <a:latin typeface="Calibri" panose="020F0502020204030204" pitchFamily="34" charset="0"/>
                <a:cs typeface="Calibri" panose="020F0502020204030204" pitchFamily="34" charset="0"/>
              </a:rPr>
              <a:t>the prayers     </a:t>
            </a:r>
          </a:p>
        </p:txBody>
      </p:sp>
      <p:sp>
        <p:nvSpPr>
          <p:cNvPr id="3" name="TextBox 2">
            <a:extLst>
              <a:ext uri="{FF2B5EF4-FFF2-40B4-BE49-F238E27FC236}">
                <a16:creationId xmlns:a16="http://schemas.microsoft.com/office/drawing/2014/main" id="{E0A66F80-7DAD-04CD-CE4C-6F10C0FB8032}"/>
              </a:ext>
            </a:extLst>
          </p:cNvPr>
          <p:cNvSpPr txBox="1"/>
          <p:nvPr/>
        </p:nvSpPr>
        <p:spPr>
          <a:xfrm rot="20852388">
            <a:off x="3263418" y="4345308"/>
            <a:ext cx="7131238" cy="769441"/>
          </a:xfrm>
          <a:prstGeom prst="rect">
            <a:avLst/>
          </a:prstGeom>
          <a:solidFill>
            <a:srgbClr val="AC7849">
              <a:alpha val="70000"/>
            </a:srgbClr>
          </a:solidFill>
        </p:spPr>
        <p:txBody>
          <a:bodyPr wrap="square" rtlCol="0">
            <a:spAutoFit/>
          </a:bodyPr>
          <a:lstStyle/>
          <a:p>
            <a:pPr algn="ctr">
              <a:spcAft>
                <a:spcPts val="1800"/>
              </a:spcAft>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Why these four things?</a:t>
            </a:r>
          </a:p>
        </p:txBody>
      </p:sp>
    </p:spTree>
    <p:extLst>
      <p:ext uri="{BB962C8B-B14F-4D97-AF65-F5344CB8AC3E}">
        <p14:creationId xmlns:p14="http://schemas.microsoft.com/office/powerpoint/2010/main" val="7505429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0121E380-4ED1-DBFA-9C59-13AB29E2AEB8}"/>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1" y="0"/>
            <a:ext cx="12192001" cy="68402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3DC6037-A67B-6B24-B62F-3CEAF9126F51}"/>
              </a:ext>
            </a:extLst>
          </p:cNvPr>
          <p:cNvSpPr txBox="1"/>
          <p:nvPr/>
        </p:nvSpPr>
        <p:spPr>
          <a:xfrm>
            <a:off x="255640" y="17789"/>
            <a:ext cx="11936360" cy="769441"/>
          </a:xfrm>
          <a:prstGeom prst="rect">
            <a:avLst/>
          </a:prstGeom>
          <a:noFill/>
        </p:spPr>
        <p:txBody>
          <a:bodyPr wrap="square" rtlCol="0">
            <a:spAutoFit/>
          </a:bodyPr>
          <a:lstStyle/>
          <a:p>
            <a:pPr algn="ctr">
              <a:spcAft>
                <a:spcPts val="1800"/>
              </a:spcAft>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Why These Four Things?</a:t>
            </a:r>
          </a:p>
        </p:txBody>
      </p:sp>
      <p:sp>
        <p:nvSpPr>
          <p:cNvPr id="6" name="TextBox 5">
            <a:extLst>
              <a:ext uri="{FF2B5EF4-FFF2-40B4-BE49-F238E27FC236}">
                <a16:creationId xmlns:a16="http://schemas.microsoft.com/office/drawing/2014/main" id="{C551672C-D9CD-168A-40D8-80B2E8C9D58A}"/>
              </a:ext>
            </a:extLst>
          </p:cNvPr>
          <p:cNvSpPr txBox="1"/>
          <p:nvPr/>
        </p:nvSpPr>
        <p:spPr>
          <a:xfrm>
            <a:off x="362787" y="787230"/>
            <a:ext cx="11466425" cy="5863144"/>
          </a:xfrm>
          <a:prstGeom prst="rect">
            <a:avLst/>
          </a:prstGeom>
          <a:noFill/>
        </p:spPr>
        <p:txBody>
          <a:bodyPr wrap="square" rtlCol="0">
            <a:spAutoFit/>
          </a:bodyPr>
          <a:lstStyle/>
          <a:p>
            <a:pPr>
              <a:spcAft>
                <a:spcPts val="600"/>
              </a:spcAft>
            </a:pPr>
            <a:r>
              <a:rPr lang="en-US" sz="4000" b="1" dirty="0">
                <a:effectLst>
                  <a:glow rad="139700">
                    <a:schemeClr val="bg1"/>
                  </a:glow>
                </a:effectLst>
                <a:latin typeface="Calibri" panose="020F0502020204030204" pitchFamily="34" charset="0"/>
                <a:cs typeface="Calibri" panose="020F0502020204030204" pitchFamily="34" charset="0"/>
              </a:rPr>
              <a:t>In general, what are the keys of our faith?</a:t>
            </a:r>
          </a:p>
          <a:p>
            <a:pPr marL="742950" indent="-742950">
              <a:spcAft>
                <a:spcPts val="600"/>
              </a:spcAft>
              <a:buFont typeface="+mj-lt"/>
              <a:buAutoNum type="arabicPeriod"/>
            </a:pPr>
            <a:r>
              <a:rPr lang="en-US" sz="4000" b="1" dirty="0">
                <a:effectLst>
                  <a:glow rad="139700">
                    <a:schemeClr val="bg1"/>
                  </a:glow>
                </a:effectLst>
                <a:latin typeface="Calibri" panose="020F0502020204030204" pitchFamily="34" charset="0"/>
                <a:cs typeface="Calibri" panose="020F0502020204030204" pitchFamily="34" charset="0"/>
              </a:rPr>
              <a:t>The</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 primacy of the gospel </a:t>
            </a:r>
            <a:r>
              <a:rPr lang="en-US" sz="4000" b="1" dirty="0">
                <a:effectLst>
                  <a:glow rad="139700">
                    <a:schemeClr val="bg1"/>
                  </a:glow>
                </a:effectLst>
                <a:latin typeface="Calibri" panose="020F0502020204030204" pitchFamily="34" charset="0"/>
                <a:cs typeface="Calibri" panose="020F0502020204030204" pitchFamily="34" charset="0"/>
              </a:rPr>
              <a:t>– We trust in Christ and his death alone for our salvation.</a:t>
            </a:r>
          </a:p>
          <a:p>
            <a:pPr marL="742950" indent="-742950">
              <a:spcAft>
                <a:spcPts val="600"/>
              </a:spcAft>
              <a:buFont typeface="+mj-lt"/>
              <a:buAutoNum type="arabicPeriod"/>
            </a:pPr>
            <a:r>
              <a:rPr lang="en-US" sz="4000" b="1" dirty="0">
                <a:effectLst>
                  <a:glow rad="139700">
                    <a:schemeClr val="bg1"/>
                  </a:glow>
                </a:effectLst>
                <a:latin typeface="Calibri" panose="020F0502020204030204" pitchFamily="34" charset="0"/>
                <a:cs typeface="Calibri" panose="020F0502020204030204" pitchFamily="34" charset="0"/>
              </a:rPr>
              <a:t>The</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 supremacy of Christ </a:t>
            </a:r>
            <a:r>
              <a:rPr lang="en-US" sz="4000" b="1" dirty="0">
                <a:effectLst>
                  <a:glow rad="139700">
                    <a:schemeClr val="bg1"/>
                  </a:glow>
                </a:effectLst>
                <a:latin typeface="Calibri" panose="020F0502020204030204" pitchFamily="34" charset="0"/>
                <a:cs typeface="Calibri" panose="020F0502020204030204" pitchFamily="34" charset="0"/>
              </a:rPr>
              <a:t>– We live in complete dependence on Christ to give us spiritual life, to guide us and to provide everything that we need.</a:t>
            </a:r>
          </a:p>
          <a:p>
            <a:pPr marL="742950" indent="-742950">
              <a:spcAft>
                <a:spcPts val="600"/>
              </a:spcAft>
              <a:buFont typeface="+mj-lt"/>
              <a:buAutoNum type="arabicPeriod"/>
            </a:pPr>
            <a:r>
              <a:rPr lang="en-US" sz="4000" b="1" dirty="0">
                <a:effectLst>
                  <a:glow rad="139700">
                    <a:schemeClr val="bg1"/>
                  </a:glow>
                </a:effectLst>
                <a:latin typeface="Calibri" panose="020F0502020204030204" pitchFamily="34" charset="0"/>
                <a:cs typeface="Calibri" panose="020F0502020204030204" pitchFamily="34" charset="0"/>
              </a:rPr>
              <a:t>The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priority of the Body of Christ </a:t>
            </a:r>
            <a:r>
              <a:rPr lang="en-US" sz="4000" b="1" dirty="0">
                <a:effectLst>
                  <a:glow rad="139700">
                    <a:schemeClr val="bg1"/>
                  </a:glow>
                </a:effectLst>
                <a:latin typeface="Calibri" panose="020F0502020204030204" pitchFamily="34" charset="0"/>
                <a:cs typeface="Calibri" panose="020F0502020204030204" pitchFamily="34" charset="0"/>
              </a:rPr>
              <a:t>– God has designed us to live in unity and dependence on each other.</a:t>
            </a:r>
          </a:p>
        </p:txBody>
      </p:sp>
    </p:spTree>
    <p:extLst>
      <p:ext uri="{BB962C8B-B14F-4D97-AF65-F5344CB8AC3E}">
        <p14:creationId xmlns:p14="http://schemas.microsoft.com/office/powerpoint/2010/main" val="39767418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2C0EC9D-1072-00D0-BC8D-7FCF4A07C9B0}"/>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1" y="0"/>
            <a:ext cx="12192001" cy="68402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3DC6037-A67B-6B24-B62F-3CEAF9126F51}"/>
              </a:ext>
            </a:extLst>
          </p:cNvPr>
          <p:cNvSpPr txBox="1"/>
          <p:nvPr/>
        </p:nvSpPr>
        <p:spPr>
          <a:xfrm>
            <a:off x="255640" y="17789"/>
            <a:ext cx="11936360" cy="769441"/>
          </a:xfrm>
          <a:prstGeom prst="rect">
            <a:avLst/>
          </a:prstGeom>
          <a:noFill/>
        </p:spPr>
        <p:txBody>
          <a:bodyPr wrap="square" rtlCol="0">
            <a:spAutoFit/>
          </a:bodyPr>
          <a:lstStyle/>
          <a:p>
            <a:pPr algn="ctr">
              <a:spcAft>
                <a:spcPts val="1800"/>
              </a:spcAft>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Why These Four Things?</a:t>
            </a:r>
          </a:p>
        </p:txBody>
      </p:sp>
      <p:sp>
        <p:nvSpPr>
          <p:cNvPr id="6" name="TextBox 5">
            <a:extLst>
              <a:ext uri="{FF2B5EF4-FFF2-40B4-BE49-F238E27FC236}">
                <a16:creationId xmlns:a16="http://schemas.microsoft.com/office/drawing/2014/main" id="{C551672C-D9CD-168A-40D8-80B2E8C9D58A}"/>
              </a:ext>
            </a:extLst>
          </p:cNvPr>
          <p:cNvSpPr txBox="1"/>
          <p:nvPr/>
        </p:nvSpPr>
        <p:spPr>
          <a:xfrm>
            <a:off x="362787" y="949790"/>
            <a:ext cx="11466425" cy="5555367"/>
          </a:xfrm>
          <a:prstGeom prst="rect">
            <a:avLst/>
          </a:prstGeom>
          <a:noFill/>
        </p:spPr>
        <p:txBody>
          <a:bodyPr wrap="square" rtlCol="0">
            <a:spAutoFit/>
          </a:bodyPr>
          <a:lstStyle/>
          <a:p>
            <a:pPr>
              <a:spcAft>
                <a:spcPts val="600"/>
              </a:spcAft>
            </a:pPr>
            <a:r>
              <a:rPr lang="en-US" sz="4000" b="1" dirty="0">
                <a:effectLst>
                  <a:glow rad="139700">
                    <a:schemeClr val="bg1"/>
                  </a:glow>
                </a:effectLst>
                <a:latin typeface="Calibri" panose="020F0502020204030204" pitchFamily="34" charset="0"/>
                <a:cs typeface="Calibri" panose="020F0502020204030204" pitchFamily="34" charset="0"/>
              </a:rPr>
              <a:t>In general, what are the keys of our faith?</a:t>
            </a:r>
          </a:p>
          <a:p>
            <a:pPr marL="742950" indent="-742950">
              <a:spcAft>
                <a:spcPts val="600"/>
              </a:spcAft>
              <a:buFont typeface="+mj-lt"/>
              <a:buAutoNum type="arabicPeriod"/>
            </a:pPr>
            <a:r>
              <a:rPr lang="en-US" sz="4000" b="1" dirty="0">
                <a:effectLst>
                  <a:glow rad="139700">
                    <a:schemeClr val="bg1"/>
                  </a:glow>
                </a:effectLst>
                <a:latin typeface="Calibri" panose="020F0502020204030204" pitchFamily="34" charset="0"/>
                <a:cs typeface="Calibri" panose="020F0502020204030204" pitchFamily="34" charset="0"/>
              </a:rPr>
              <a:t>The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primacy of the gospel</a:t>
            </a:r>
          </a:p>
          <a:p>
            <a:pPr marL="1657350" lvl="2" indent="-742950">
              <a:spcAft>
                <a:spcPts val="6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Devotion to the Breaking of Bread</a:t>
            </a:r>
          </a:p>
          <a:p>
            <a:pPr marL="742950" indent="-742950">
              <a:spcAft>
                <a:spcPts val="600"/>
              </a:spcAft>
              <a:buFont typeface="+mj-lt"/>
              <a:buAutoNum type="arabicPeriod"/>
            </a:pPr>
            <a:r>
              <a:rPr lang="en-US" sz="4000" b="1" dirty="0">
                <a:effectLst>
                  <a:glow rad="139700">
                    <a:schemeClr val="bg1"/>
                  </a:glow>
                </a:effectLst>
                <a:latin typeface="Calibri" panose="020F0502020204030204" pitchFamily="34" charset="0"/>
                <a:cs typeface="Calibri" panose="020F0502020204030204" pitchFamily="34" charset="0"/>
              </a:rPr>
              <a:t>The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supremacy of Christ </a:t>
            </a:r>
          </a:p>
          <a:p>
            <a:pPr marL="1657350" lvl="2" indent="-742950">
              <a:spcAft>
                <a:spcPts val="6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Devotion to God’s word (apostles’ teaching)</a:t>
            </a:r>
          </a:p>
          <a:p>
            <a:pPr marL="1657350" lvl="2" indent="-742950">
              <a:spcAft>
                <a:spcPts val="6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Devotion to Prayer</a:t>
            </a:r>
          </a:p>
          <a:p>
            <a:pPr marL="742950" indent="-742950">
              <a:spcAft>
                <a:spcPts val="600"/>
              </a:spcAft>
              <a:buFont typeface="+mj-lt"/>
              <a:buAutoNum type="arabicPeriod"/>
            </a:pPr>
            <a:r>
              <a:rPr lang="en-US" sz="4000" b="1" dirty="0">
                <a:effectLst>
                  <a:glow rad="139700">
                    <a:schemeClr val="bg1"/>
                  </a:glow>
                </a:effectLst>
                <a:latin typeface="Calibri" panose="020F0502020204030204" pitchFamily="34" charset="0"/>
                <a:cs typeface="Calibri" panose="020F0502020204030204" pitchFamily="34" charset="0"/>
              </a:rPr>
              <a:t>The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priority of the Body of Christ</a:t>
            </a:r>
          </a:p>
          <a:p>
            <a:pPr marL="1657350" lvl="2" indent="-742950">
              <a:spcAft>
                <a:spcPts val="6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Devotion to the Fellowship</a:t>
            </a:r>
          </a:p>
        </p:txBody>
      </p:sp>
    </p:spTree>
    <p:extLst>
      <p:ext uri="{BB962C8B-B14F-4D97-AF65-F5344CB8AC3E}">
        <p14:creationId xmlns:p14="http://schemas.microsoft.com/office/powerpoint/2010/main" val="2290539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 calcmode="lin" valueType="num">
                                      <p:cBhvr additive="base">
                                        <p:cTn id="25" dur="500" fill="hold"/>
                                        <p:tgtEl>
                                          <p:spTgt spid="6">
                                            <p:txEl>
                                              <p:pRg st="7" end="7"/>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ENERAL MEDICAL CHECK UP | Medco Healthco | Stay Safe and Healthy">
            <a:extLst>
              <a:ext uri="{FF2B5EF4-FFF2-40B4-BE49-F238E27FC236}">
                <a16:creationId xmlns:a16="http://schemas.microsoft.com/office/drawing/2014/main" id="{5B4E8CB2-6A05-8886-A932-C70EA87B99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92001" cy="69004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747347" y="3221433"/>
            <a:ext cx="7289213" cy="3139321"/>
          </a:xfrm>
          <a:prstGeom prst="rect">
            <a:avLst/>
          </a:prstGeom>
          <a:solidFill>
            <a:srgbClr val="006BAE">
              <a:alpha val="5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6600" dirty="0">
                <a:solidFill>
                  <a:schemeClr val="tx1"/>
                </a:solidFill>
              </a:rPr>
              <a:t>How would you measure the health of a church?</a:t>
            </a:r>
          </a:p>
        </p:txBody>
      </p:sp>
    </p:spTree>
    <p:extLst>
      <p:ext uri="{BB962C8B-B14F-4D97-AF65-F5344CB8AC3E}">
        <p14:creationId xmlns:p14="http://schemas.microsoft.com/office/powerpoint/2010/main" val="27979092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2C0EC9D-1072-00D0-BC8D-7FCF4A07C9B0}"/>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1" y="0"/>
            <a:ext cx="12192001" cy="68402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3DC6037-A67B-6B24-B62F-3CEAF9126F51}"/>
              </a:ext>
            </a:extLst>
          </p:cNvPr>
          <p:cNvSpPr txBox="1"/>
          <p:nvPr/>
        </p:nvSpPr>
        <p:spPr>
          <a:xfrm>
            <a:off x="255640" y="17789"/>
            <a:ext cx="11936360" cy="769441"/>
          </a:xfrm>
          <a:prstGeom prst="rect">
            <a:avLst/>
          </a:prstGeom>
          <a:noFill/>
        </p:spPr>
        <p:txBody>
          <a:bodyPr wrap="square" rtlCol="0">
            <a:spAutoFit/>
          </a:bodyPr>
          <a:lstStyle/>
          <a:p>
            <a:pPr algn="ctr">
              <a:spcAft>
                <a:spcPts val="1800"/>
              </a:spcAft>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The Health of AIC Depends on You!</a:t>
            </a:r>
          </a:p>
        </p:txBody>
      </p:sp>
      <p:sp>
        <p:nvSpPr>
          <p:cNvPr id="6" name="TextBox 5">
            <a:extLst>
              <a:ext uri="{FF2B5EF4-FFF2-40B4-BE49-F238E27FC236}">
                <a16:creationId xmlns:a16="http://schemas.microsoft.com/office/drawing/2014/main" id="{C551672C-D9CD-168A-40D8-80B2E8C9D58A}"/>
              </a:ext>
            </a:extLst>
          </p:cNvPr>
          <p:cNvSpPr txBox="1"/>
          <p:nvPr/>
        </p:nvSpPr>
        <p:spPr>
          <a:xfrm>
            <a:off x="362787" y="675470"/>
            <a:ext cx="11466425" cy="6170920"/>
          </a:xfrm>
          <a:prstGeom prst="rect">
            <a:avLst/>
          </a:prstGeom>
          <a:noFill/>
        </p:spPr>
        <p:txBody>
          <a:bodyPr wrap="square" rtlCol="0">
            <a:spAutoFit/>
          </a:bodyPr>
          <a:lstStyle/>
          <a:p>
            <a:pPr>
              <a:spcAft>
                <a:spcPts val="600"/>
              </a:spcAft>
            </a:pPr>
            <a:r>
              <a:rPr lang="en-US" sz="4000" b="1" dirty="0">
                <a:effectLst>
                  <a:glow rad="139700">
                    <a:schemeClr val="bg1"/>
                  </a:glow>
                </a:effectLst>
                <a:latin typeface="Calibri" panose="020F0502020204030204" pitchFamily="34" charset="0"/>
                <a:cs typeface="Calibri" panose="020F0502020204030204" pitchFamily="34" charset="0"/>
              </a:rPr>
              <a:t>As people look at your life – or at us as a church –  what do they see?</a:t>
            </a:r>
          </a:p>
          <a:p>
            <a:pPr marL="742950" indent="-742950">
              <a:spcAft>
                <a:spcPts val="600"/>
              </a:spcAft>
              <a:buFont typeface="+mj-lt"/>
              <a:buAutoNum type="arabicPeriod"/>
            </a:pPr>
            <a:r>
              <a:rPr lang="en-US" sz="4000" b="1" dirty="0">
                <a:effectLst>
                  <a:glow rad="139700">
                    <a:schemeClr val="bg1"/>
                  </a:glow>
                </a:effectLst>
                <a:latin typeface="Calibri" panose="020F0502020204030204" pitchFamily="34" charset="0"/>
                <a:cs typeface="Calibri" panose="020F0502020204030204" pitchFamily="34" charset="0"/>
              </a:rPr>
              <a:t>The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primacy of the gospel</a:t>
            </a:r>
          </a:p>
          <a:p>
            <a:pPr marL="1657350" lvl="2" indent="-742950">
              <a:spcAft>
                <a:spcPts val="6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Devotion to the Breaking of Bread</a:t>
            </a:r>
          </a:p>
          <a:p>
            <a:pPr marL="742950" indent="-742950">
              <a:spcAft>
                <a:spcPts val="600"/>
              </a:spcAft>
              <a:buFont typeface="+mj-lt"/>
              <a:buAutoNum type="arabicPeriod"/>
            </a:pPr>
            <a:r>
              <a:rPr lang="en-US" sz="4000" b="1" dirty="0">
                <a:effectLst>
                  <a:glow rad="139700">
                    <a:schemeClr val="bg1"/>
                  </a:glow>
                </a:effectLst>
                <a:latin typeface="Calibri" panose="020F0502020204030204" pitchFamily="34" charset="0"/>
                <a:cs typeface="Calibri" panose="020F0502020204030204" pitchFamily="34" charset="0"/>
              </a:rPr>
              <a:t>The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supremacy of Christ </a:t>
            </a:r>
          </a:p>
          <a:p>
            <a:pPr marL="1657350" lvl="2" indent="-742950">
              <a:spcAft>
                <a:spcPts val="6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Devotion to God’s word (apostles’ teaching)</a:t>
            </a:r>
          </a:p>
          <a:p>
            <a:pPr marL="1657350" lvl="2" indent="-742950">
              <a:spcAft>
                <a:spcPts val="6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Devotion to Prayer</a:t>
            </a:r>
          </a:p>
          <a:p>
            <a:pPr marL="742950" indent="-742950">
              <a:spcAft>
                <a:spcPts val="600"/>
              </a:spcAft>
              <a:buFont typeface="+mj-lt"/>
              <a:buAutoNum type="arabicPeriod"/>
            </a:pPr>
            <a:r>
              <a:rPr lang="en-US" sz="4000" b="1" dirty="0">
                <a:effectLst>
                  <a:glow rad="139700">
                    <a:schemeClr val="bg1"/>
                  </a:glow>
                </a:effectLst>
                <a:latin typeface="Calibri" panose="020F0502020204030204" pitchFamily="34" charset="0"/>
                <a:cs typeface="Calibri" panose="020F0502020204030204" pitchFamily="34" charset="0"/>
              </a:rPr>
              <a:t>The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priority of the Body of Christ</a:t>
            </a:r>
          </a:p>
          <a:p>
            <a:pPr marL="1657350" lvl="2" indent="-742950">
              <a:spcAft>
                <a:spcPts val="6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Devotion to the Fellowship</a:t>
            </a:r>
          </a:p>
        </p:txBody>
      </p:sp>
    </p:spTree>
    <p:extLst>
      <p:ext uri="{BB962C8B-B14F-4D97-AF65-F5344CB8AC3E}">
        <p14:creationId xmlns:p14="http://schemas.microsoft.com/office/powerpoint/2010/main" val="12947197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barn(inVertical)">
                                      <p:cBhvr>
                                        <p:cTn id="15" dur="500"/>
                                        <p:tgtEl>
                                          <p:spTgt spid="6">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barn(inVertical)">
                                      <p:cBhvr>
                                        <p:cTn id="18" dur="500"/>
                                        <p:tgtEl>
                                          <p:spTgt spid="6">
                                            <p:txEl>
                                              <p:pRg st="5" end="5"/>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animEffect transition="in" filter="barn(inVertical)">
                                      <p:cBhvr>
                                        <p:cTn id="21" dur="500"/>
                                        <p:tgtEl>
                                          <p:spTgt spid="6">
                                            <p:txEl>
                                              <p:pRg st="7" end="7"/>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barn(inVertical)">
                                      <p:cBhvr>
                                        <p:cTn id="24" dur="500"/>
                                        <p:tgtEl>
                                          <p:spTgt spid="6">
                                            <p:txEl>
                                              <p:pRg st="1" end="1"/>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arn(inVertical)">
                                      <p:cBhvr>
                                        <p:cTn id="27" dur="500"/>
                                        <p:tgtEl>
                                          <p:spTgt spid="6">
                                            <p:txEl>
                                              <p:pRg st="3" end="3"/>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barn(inVertical)">
                                      <p:cBhvr>
                                        <p:cTn id="30"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77571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NT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1298284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D5D617A-22FC-4E01-DA89-1203821D8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0" y="4037283"/>
            <a:ext cx="12192000" cy="861774"/>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5000" dirty="0">
                <a:solidFill>
                  <a:schemeClr val="tx1"/>
                </a:solidFill>
              </a:rPr>
              <a:t>What can we learn from the early church?</a:t>
            </a:r>
          </a:p>
        </p:txBody>
      </p:sp>
    </p:spTree>
    <p:extLst>
      <p:ext uri="{BB962C8B-B14F-4D97-AF65-F5344CB8AC3E}">
        <p14:creationId xmlns:p14="http://schemas.microsoft.com/office/powerpoint/2010/main" val="29333902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A3702B8-2C19-CE04-2A8A-07B93DBD4A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884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466351" y="1278847"/>
            <a:ext cx="5964943" cy="923330"/>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5400" dirty="0">
                <a:solidFill>
                  <a:schemeClr val="tx1"/>
                </a:solidFill>
              </a:rPr>
              <a:t>Day of Pentecost</a:t>
            </a:r>
          </a:p>
        </p:txBody>
      </p:sp>
      <p:cxnSp>
        <p:nvCxnSpPr>
          <p:cNvPr id="3" name="Straight Connector 2">
            <a:extLst>
              <a:ext uri="{FF2B5EF4-FFF2-40B4-BE49-F238E27FC236}">
                <a16:creationId xmlns:a16="http://schemas.microsoft.com/office/drawing/2014/main" id="{83CBA0ED-CEBE-D19C-6397-E0427BF9B6E5}"/>
              </a:ext>
            </a:extLst>
          </p:cNvPr>
          <p:cNvCxnSpPr/>
          <p:nvPr/>
        </p:nvCxnSpPr>
        <p:spPr>
          <a:xfrm>
            <a:off x="715108" y="5345723"/>
            <a:ext cx="10796954" cy="0"/>
          </a:xfrm>
          <a:prstGeom prst="line">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4C5B7C27-4CA3-2E01-3180-D9D5B9908EBD}"/>
              </a:ext>
            </a:extLst>
          </p:cNvPr>
          <p:cNvCxnSpPr/>
          <p:nvPr/>
        </p:nvCxnSpPr>
        <p:spPr>
          <a:xfrm flipV="1">
            <a:off x="743712" y="5376672"/>
            <a:ext cx="0" cy="682752"/>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5A9C8C5-6E63-FE53-D9D9-AB28F05C021A}"/>
              </a:ext>
            </a:extLst>
          </p:cNvPr>
          <p:cNvCxnSpPr/>
          <p:nvPr/>
        </p:nvCxnSpPr>
        <p:spPr>
          <a:xfrm flipV="1">
            <a:off x="8711184" y="5358384"/>
            <a:ext cx="0" cy="682752"/>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B26A05A-6426-AF55-4E58-78C39F047C0D}"/>
              </a:ext>
            </a:extLst>
          </p:cNvPr>
          <p:cNvCxnSpPr/>
          <p:nvPr/>
        </p:nvCxnSpPr>
        <p:spPr>
          <a:xfrm flipV="1">
            <a:off x="11521440" y="5364480"/>
            <a:ext cx="0" cy="682752"/>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B375FD1-B709-BA88-7AB8-F8F29B24CBC6}"/>
              </a:ext>
            </a:extLst>
          </p:cNvPr>
          <p:cNvSpPr txBox="1"/>
          <p:nvPr/>
        </p:nvSpPr>
        <p:spPr>
          <a:xfrm rot="16200000">
            <a:off x="-676526" y="3022805"/>
            <a:ext cx="3084577" cy="1754326"/>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3600" dirty="0">
                <a:solidFill>
                  <a:schemeClr val="tx1"/>
                </a:solidFill>
              </a:rPr>
              <a:t>Passover</a:t>
            </a:r>
          </a:p>
          <a:p>
            <a:r>
              <a:rPr lang="en-US" sz="3600" dirty="0">
                <a:solidFill>
                  <a:schemeClr val="tx1"/>
                </a:solidFill>
              </a:rPr>
              <a:t>(Crucifixion /</a:t>
            </a:r>
          </a:p>
          <a:p>
            <a:r>
              <a:rPr lang="en-US" sz="3600" dirty="0">
                <a:solidFill>
                  <a:schemeClr val="tx1"/>
                </a:solidFill>
              </a:rPr>
              <a:t>Resurrection)</a:t>
            </a:r>
          </a:p>
        </p:txBody>
      </p:sp>
      <p:sp>
        <p:nvSpPr>
          <p:cNvPr id="10" name="TextBox 9">
            <a:extLst>
              <a:ext uri="{FF2B5EF4-FFF2-40B4-BE49-F238E27FC236}">
                <a16:creationId xmlns:a16="http://schemas.microsoft.com/office/drawing/2014/main" id="{B16B6E87-81F1-B78B-F519-A406D993916F}"/>
              </a:ext>
            </a:extLst>
          </p:cNvPr>
          <p:cNvSpPr txBox="1"/>
          <p:nvPr/>
        </p:nvSpPr>
        <p:spPr>
          <a:xfrm rot="16200000">
            <a:off x="7590912" y="3908927"/>
            <a:ext cx="2216001" cy="646331"/>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3600" dirty="0">
                <a:solidFill>
                  <a:schemeClr val="tx1"/>
                </a:solidFill>
              </a:rPr>
              <a:t>Ascension</a:t>
            </a:r>
          </a:p>
        </p:txBody>
      </p:sp>
      <p:sp>
        <p:nvSpPr>
          <p:cNvPr id="11" name="TextBox 10">
            <a:extLst>
              <a:ext uri="{FF2B5EF4-FFF2-40B4-BE49-F238E27FC236}">
                <a16:creationId xmlns:a16="http://schemas.microsoft.com/office/drawing/2014/main" id="{23B4D853-64A2-2D2A-5264-F3B8228C578F}"/>
              </a:ext>
            </a:extLst>
          </p:cNvPr>
          <p:cNvSpPr txBox="1"/>
          <p:nvPr/>
        </p:nvSpPr>
        <p:spPr>
          <a:xfrm rot="16200000">
            <a:off x="10391869" y="3963790"/>
            <a:ext cx="2216001" cy="646331"/>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3600" dirty="0">
                <a:solidFill>
                  <a:schemeClr val="tx1"/>
                </a:solidFill>
              </a:rPr>
              <a:t>Pentecost</a:t>
            </a:r>
          </a:p>
        </p:txBody>
      </p:sp>
      <p:sp>
        <p:nvSpPr>
          <p:cNvPr id="12" name="TextBox 11">
            <a:extLst>
              <a:ext uri="{FF2B5EF4-FFF2-40B4-BE49-F238E27FC236}">
                <a16:creationId xmlns:a16="http://schemas.microsoft.com/office/drawing/2014/main" id="{C1633819-990D-A056-6C71-62AE0E94F496}"/>
              </a:ext>
            </a:extLst>
          </p:cNvPr>
          <p:cNvSpPr txBox="1"/>
          <p:nvPr/>
        </p:nvSpPr>
        <p:spPr>
          <a:xfrm>
            <a:off x="7825383" y="6158277"/>
            <a:ext cx="1747057" cy="646331"/>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3600" dirty="0">
                <a:solidFill>
                  <a:schemeClr val="tx1"/>
                </a:solidFill>
              </a:rPr>
              <a:t>40 Days</a:t>
            </a:r>
          </a:p>
        </p:txBody>
      </p:sp>
      <p:sp>
        <p:nvSpPr>
          <p:cNvPr id="13" name="TextBox 12">
            <a:extLst>
              <a:ext uri="{FF2B5EF4-FFF2-40B4-BE49-F238E27FC236}">
                <a16:creationId xmlns:a16="http://schemas.microsoft.com/office/drawing/2014/main" id="{1DA73E88-DA1E-2BFD-7713-EF40A22E97D2}"/>
              </a:ext>
            </a:extLst>
          </p:cNvPr>
          <p:cNvSpPr txBox="1"/>
          <p:nvPr/>
        </p:nvSpPr>
        <p:spPr>
          <a:xfrm>
            <a:off x="10452759" y="6176565"/>
            <a:ext cx="1747057" cy="646331"/>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3600" dirty="0">
                <a:solidFill>
                  <a:schemeClr val="tx1"/>
                </a:solidFill>
              </a:rPr>
              <a:t>50 Days</a:t>
            </a:r>
          </a:p>
        </p:txBody>
      </p:sp>
    </p:spTree>
    <p:extLst>
      <p:ext uri="{BB962C8B-B14F-4D97-AF65-F5344CB8AC3E}">
        <p14:creationId xmlns:p14="http://schemas.microsoft.com/office/powerpoint/2010/main" val="12798246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8"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par>
                                <p:cTn id="30" presetID="22" presetClass="entr" presetSubtype="4"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7516505F-5021-5830-63BE-18D6FFF36110}"/>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784484" y="2703992"/>
            <a:ext cx="11232632" cy="3031599"/>
          </a:xfrm>
          <a:prstGeom prst="rect">
            <a:avLst/>
          </a:prstGeom>
          <a:noFill/>
        </p:spPr>
        <p:txBody>
          <a:bodyPr wrap="square" rtlCol="0">
            <a:spAutoFit/>
          </a:bodyPr>
          <a:lstStyle/>
          <a:p>
            <a:pPr>
              <a:spcAft>
                <a:spcPts val="1800"/>
              </a:spcAft>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“Let all the house of Israel therefore know for certain that God has made him both Lord and Christ, this Jesus whom you crucified.”</a:t>
            </a:r>
          </a:p>
          <a:p>
            <a:pPr>
              <a:spcAft>
                <a:spcPts val="1800"/>
              </a:spcAft>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                                          Acts 2:36</a:t>
            </a:r>
          </a:p>
        </p:txBody>
      </p:sp>
      <p:sp>
        <p:nvSpPr>
          <p:cNvPr id="3" name="TextBox 2">
            <a:extLst>
              <a:ext uri="{FF2B5EF4-FFF2-40B4-BE49-F238E27FC236}">
                <a16:creationId xmlns:a16="http://schemas.microsoft.com/office/drawing/2014/main" id="{312E2710-4D69-D86D-2877-11E8B32EB3E1}"/>
              </a:ext>
            </a:extLst>
          </p:cNvPr>
          <p:cNvSpPr txBox="1"/>
          <p:nvPr/>
        </p:nvSpPr>
        <p:spPr>
          <a:xfrm>
            <a:off x="437650" y="476594"/>
            <a:ext cx="11316700" cy="923330"/>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5400" dirty="0"/>
              <a:t>End of Peter’s Pentecost Sermon</a:t>
            </a:r>
          </a:p>
        </p:txBody>
      </p:sp>
    </p:spTree>
    <p:extLst>
      <p:ext uri="{BB962C8B-B14F-4D97-AF65-F5344CB8AC3E}">
        <p14:creationId xmlns:p14="http://schemas.microsoft.com/office/powerpoint/2010/main" val="28339553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7932E14F-D810-539A-860A-C871AD43ADDD}"/>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784484" y="2703992"/>
            <a:ext cx="11232632" cy="3031599"/>
          </a:xfrm>
          <a:prstGeom prst="rect">
            <a:avLst/>
          </a:prstGeom>
          <a:noFill/>
        </p:spPr>
        <p:txBody>
          <a:bodyPr wrap="square" rtlCol="0">
            <a:spAutoFit/>
          </a:bodyPr>
          <a:lstStyle/>
          <a:p>
            <a:pPr>
              <a:spcAft>
                <a:spcPts val="1800"/>
              </a:spcAft>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“Now when they heard this they were cut to the heart, and said to Peter and the rest of the apostles, “Brothers, what shall we do?”</a:t>
            </a:r>
          </a:p>
          <a:p>
            <a:pPr>
              <a:spcAft>
                <a:spcPts val="1800"/>
              </a:spcAft>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                                          Acts 2:37</a:t>
            </a:r>
          </a:p>
        </p:txBody>
      </p:sp>
      <p:sp>
        <p:nvSpPr>
          <p:cNvPr id="3" name="TextBox 2">
            <a:extLst>
              <a:ext uri="{FF2B5EF4-FFF2-40B4-BE49-F238E27FC236}">
                <a16:creationId xmlns:a16="http://schemas.microsoft.com/office/drawing/2014/main" id="{312E2710-4D69-D86D-2877-11E8B32EB3E1}"/>
              </a:ext>
            </a:extLst>
          </p:cNvPr>
          <p:cNvSpPr txBox="1"/>
          <p:nvPr/>
        </p:nvSpPr>
        <p:spPr>
          <a:xfrm>
            <a:off x="437650" y="476594"/>
            <a:ext cx="11316700" cy="923330"/>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5400" dirty="0"/>
              <a:t>The Conviction of the Holy Spirit</a:t>
            </a:r>
          </a:p>
        </p:txBody>
      </p:sp>
    </p:spTree>
    <p:extLst>
      <p:ext uri="{BB962C8B-B14F-4D97-AF65-F5344CB8AC3E}">
        <p14:creationId xmlns:p14="http://schemas.microsoft.com/office/powerpoint/2010/main" val="148616153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4740265D-5F72-B0AB-C7CA-053168F363D0}"/>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784484" y="2703992"/>
            <a:ext cx="11232632" cy="3708708"/>
          </a:xfrm>
          <a:prstGeom prst="rect">
            <a:avLst/>
          </a:prstGeom>
          <a:noFill/>
        </p:spPr>
        <p:txBody>
          <a:bodyPr wrap="square" rtlCol="0">
            <a:spAutoFit/>
          </a:bodyPr>
          <a:lstStyle/>
          <a:p>
            <a:pPr>
              <a:spcAft>
                <a:spcPts val="1800"/>
              </a:spcAft>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“And Peter said to them, ‘Repent and be baptized every one of you in the name of Jesus Christ for the forgiveness of your sins, and you will receive the gift of the Holy Spirit.’”</a:t>
            </a:r>
          </a:p>
          <a:p>
            <a:pPr>
              <a:spcAft>
                <a:spcPts val="1800"/>
              </a:spcAft>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                                          Acts 2:38</a:t>
            </a:r>
          </a:p>
        </p:txBody>
      </p:sp>
      <p:sp>
        <p:nvSpPr>
          <p:cNvPr id="3" name="TextBox 2">
            <a:extLst>
              <a:ext uri="{FF2B5EF4-FFF2-40B4-BE49-F238E27FC236}">
                <a16:creationId xmlns:a16="http://schemas.microsoft.com/office/drawing/2014/main" id="{312E2710-4D69-D86D-2877-11E8B32EB3E1}"/>
              </a:ext>
            </a:extLst>
          </p:cNvPr>
          <p:cNvSpPr txBox="1"/>
          <p:nvPr/>
        </p:nvSpPr>
        <p:spPr>
          <a:xfrm>
            <a:off x="437650" y="476594"/>
            <a:ext cx="11316700" cy="923330"/>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5400" dirty="0"/>
              <a:t>Invitation Given</a:t>
            </a:r>
          </a:p>
        </p:txBody>
      </p:sp>
    </p:spTree>
    <p:extLst>
      <p:ext uri="{BB962C8B-B14F-4D97-AF65-F5344CB8AC3E}">
        <p14:creationId xmlns:p14="http://schemas.microsoft.com/office/powerpoint/2010/main" val="102047002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994052CA-7028-3962-869B-B4C6A52E52B0}"/>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1243078" y="2613162"/>
            <a:ext cx="9902442" cy="3031599"/>
          </a:xfrm>
          <a:prstGeom prst="rect">
            <a:avLst/>
          </a:prstGeom>
          <a:noFill/>
        </p:spPr>
        <p:txBody>
          <a:bodyPr wrap="square" rtlCol="0">
            <a:spAutoFit/>
          </a:bodyPr>
          <a:lstStyle/>
          <a:p>
            <a:pPr>
              <a:spcAft>
                <a:spcPts val="1800"/>
              </a:spcAft>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“So those who received his word were baptized, and there were added that day about three thousand souls.”</a:t>
            </a:r>
          </a:p>
          <a:p>
            <a:pPr>
              <a:spcAft>
                <a:spcPts val="1800"/>
              </a:spcAft>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                                          Acts 2:41</a:t>
            </a:r>
          </a:p>
        </p:txBody>
      </p:sp>
      <p:sp>
        <p:nvSpPr>
          <p:cNvPr id="3" name="TextBox 2">
            <a:extLst>
              <a:ext uri="{FF2B5EF4-FFF2-40B4-BE49-F238E27FC236}">
                <a16:creationId xmlns:a16="http://schemas.microsoft.com/office/drawing/2014/main" id="{312E2710-4D69-D86D-2877-11E8B32EB3E1}"/>
              </a:ext>
            </a:extLst>
          </p:cNvPr>
          <p:cNvSpPr txBox="1"/>
          <p:nvPr/>
        </p:nvSpPr>
        <p:spPr>
          <a:xfrm>
            <a:off x="437650" y="476594"/>
            <a:ext cx="11316700" cy="923330"/>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5400" dirty="0"/>
              <a:t>The People Respond</a:t>
            </a:r>
          </a:p>
        </p:txBody>
      </p:sp>
    </p:spTree>
    <p:extLst>
      <p:ext uri="{BB962C8B-B14F-4D97-AF65-F5344CB8AC3E}">
        <p14:creationId xmlns:p14="http://schemas.microsoft.com/office/powerpoint/2010/main" val="3712063584"/>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6819</TotalTime>
  <Words>1286</Words>
  <Application>Microsoft Macintosh PowerPoint</Application>
  <PresentationFormat>Widescreen</PresentationFormat>
  <Paragraphs>138</Paragraphs>
  <Slides>32</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Arial</vt:lpstr>
      <vt:lpstr>Calibri</vt:lpstr>
      <vt:lpstr>Calisto MT</vt:lpstr>
      <vt:lpstr>Times New Roman</vt:lpstr>
      <vt:lpstr>Wingdings</vt:lpstr>
      <vt:lpstr>Wingdings 2</vt:lpstr>
      <vt:lpstr>Slate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Bridges</dc:creator>
  <cp:lastModifiedBy>Rick Griffith</cp:lastModifiedBy>
  <cp:revision>13</cp:revision>
  <dcterms:created xsi:type="dcterms:W3CDTF">2023-04-19T02:24:26Z</dcterms:created>
  <dcterms:modified xsi:type="dcterms:W3CDTF">2023-08-27T11:52:33Z</dcterms:modified>
</cp:coreProperties>
</file>