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0" r:id="rId2"/>
    <p:sldMasterId id="2147483730" r:id="rId3"/>
    <p:sldMasterId id="2147483742" r:id="rId4"/>
    <p:sldMasterId id="2147483754" r:id="rId5"/>
    <p:sldMasterId id="2147483766" r:id="rId6"/>
    <p:sldMasterId id="2147483778" r:id="rId7"/>
    <p:sldMasterId id="2147483793" r:id="rId8"/>
    <p:sldMasterId id="2147483847" r:id="rId9"/>
    <p:sldMasterId id="2147483858" r:id="rId10"/>
    <p:sldMasterId id="2147483884" r:id="rId11"/>
    <p:sldMasterId id="2147483896" r:id="rId12"/>
    <p:sldMasterId id="2147483898" r:id="rId13"/>
    <p:sldMasterId id="2147483910" r:id="rId14"/>
    <p:sldMasterId id="2147483922" r:id="rId15"/>
    <p:sldMasterId id="2147483935" r:id="rId16"/>
    <p:sldMasterId id="2147483948" r:id="rId17"/>
    <p:sldMasterId id="2147483952" r:id="rId18"/>
    <p:sldMasterId id="2147483966" r:id="rId19"/>
  </p:sldMasterIdLst>
  <p:notesMasterIdLst>
    <p:notesMasterId r:id="rId82"/>
  </p:notesMasterIdLst>
  <p:sldIdLst>
    <p:sldId id="435" r:id="rId20"/>
    <p:sldId id="433" r:id="rId21"/>
    <p:sldId id="3637" r:id="rId22"/>
    <p:sldId id="258" r:id="rId23"/>
    <p:sldId id="1143" r:id="rId24"/>
    <p:sldId id="434" r:id="rId25"/>
    <p:sldId id="1142" r:id="rId26"/>
    <p:sldId id="3636" r:id="rId27"/>
    <p:sldId id="3635" r:id="rId28"/>
    <p:sldId id="549" r:id="rId29"/>
    <p:sldId id="552" r:id="rId30"/>
    <p:sldId id="548" r:id="rId31"/>
    <p:sldId id="555" r:id="rId32"/>
    <p:sldId id="554" r:id="rId33"/>
    <p:sldId id="317" r:id="rId34"/>
    <p:sldId id="3630" r:id="rId35"/>
    <p:sldId id="3633" r:id="rId36"/>
    <p:sldId id="3631" r:id="rId37"/>
    <p:sldId id="321" r:id="rId38"/>
    <p:sldId id="436" r:id="rId39"/>
    <p:sldId id="1148" r:id="rId40"/>
    <p:sldId id="443" r:id="rId41"/>
    <p:sldId id="451" r:id="rId42"/>
    <p:sldId id="261" r:id="rId43"/>
    <p:sldId id="4436" r:id="rId44"/>
    <p:sldId id="4440" r:id="rId45"/>
    <p:sldId id="4438" r:id="rId46"/>
    <p:sldId id="571" r:id="rId47"/>
    <p:sldId id="496" r:id="rId48"/>
    <p:sldId id="668" r:id="rId49"/>
    <p:sldId id="704" r:id="rId50"/>
    <p:sldId id="3634" r:id="rId51"/>
    <p:sldId id="604" r:id="rId52"/>
    <p:sldId id="647" r:id="rId53"/>
    <p:sldId id="711" r:id="rId54"/>
    <p:sldId id="271" r:id="rId55"/>
    <p:sldId id="294" r:id="rId56"/>
    <p:sldId id="295" r:id="rId57"/>
    <p:sldId id="383" r:id="rId58"/>
    <p:sldId id="4441" r:id="rId59"/>
    <p:sldId id="4409" r:id="rId60"/>
    <p:sldId id="4431" r:id="rId61"/>
    <p:sldId id="4432" r:id="rId62"/>
    <p:sldId id="1141" r:id="rId63"/>
    <p:sldId id="557" r:id="rId64"/>
    <p:sldId id="4442" r:id="rId65"/>
    <p:sldId id="927" r:id="rId66"/>
    <p:sldId id="1193" r:id="rId67"/>
    <p:sldId id="3629" r:id="rId68"/>
    <p:sldId id="4433" r:id="rId69"/>
    <p:sldId id="4434" r:id="rId70"/>
    <p:sldId id="4435" r:id="rId71"/>
    <p:sldId id="4445" r:id="rId72"/>
    <p:sldId id="4447" r:id="rId73"/>
    <p:sldId id="4446" r:id="rId74"/>
    <p:sldId id="3626" r:id="rId75"/>
    <p:sldId id="4444" r:id="rId76"/>
    <p:sldId id="4443" r:id="rId77"/>
    <p:sldId id="431" r:id="rId78"/>
    <p:sldId id="4449" r:id="rId79"/>
    <p:sldId id="268" r:id="rId80"/>
    <p:sldId id="345" r:id="rId81"/>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73901" autoAdjust="0"/>
  </p:normalViewPr>
  <p:slideViewPr>
    <p:cSldViewPr snapToGrid="0" snapToObjects="1">
      <p:cViewPr varScale="1">
        <p:scale>
          <a:sx n="90" d="100"/>
          <a:sy n="90" d="100"/>
        </p:scale>
        <p:origin x="266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C31A7-2A83-6F4B-B55E-E985FE524764}"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141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005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Created: September 2005.</a:t>
            </a:r>
          </a:p>
        </p:txBody>
      </p:sp>
    </p:spTree>
    <p:extLst>
      <p:ext uri="{BB962C8B-B14F-4D97-AF65-F5344CB8AC3E}">
        <p14:creationId xmlns:p14="http://schemas.microsoft.com/office/powerpoint/2010/main" val="160295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BEBD15-09A0-B747-8872-413330BE143F}"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316BC-2CD8-DD49-802E-A7CA4AA84B2C}"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851497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9BB44F-A7DD-0E4A-8E13-383BF1CD6FAC}"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141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4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89824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E628E4-72EC-814A-AF12-D1A78955B0C7}"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142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233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30378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A83AEE-31D1-3744-A300-7C649C1DE5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3890" name="Rectangle 2"/>
          <p:cNvSpPr>
            <a:spLocks noGrp="1" noRot="1" noChangeAspect="1" noChangeArrowheads="1"/>
          </p:cNvSpPr>
          <p:nvPr>
            <p:ph type="sldImg"/>
          </p:nvPr>
        </p:nvSpPr>
        <p:spPr>
          <a:xfrm>
            <a:off x="1143000" y="685800"/>
            <a:ext cx="4572000" cy="3429000"/>
          </a:xfrm>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0254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927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372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370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p:cNvSpPr>
          <p:nvPr>
            <p:ph type="sldImg"/>
          </p:nvPr>
        </p:nvSpPr>
        <p:spPr>
          <a:xfrm>
            <a:off x="1143000" y="685800"/>
            <a:ext cx="4572000" cy="3429000"/>
          </a:xfrm>
          <a:solidFill>
            <a:srgbClr val="FFFFFF"/>
          </a:solidFill>
          <a:ln/>
        </p:spPr>
      </p:sp>
      <p:sp>
        <p:nvSpPr>
          <p:cNvPr id="29798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3603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extLst>
      <p:ext uri="{BB962C8B-B14F-4D97-AF65-F5344CB8AC3E}">
        <p14:creationId xmlns:p14="http://schemas.microsoft.com/office/powerpoint/2010/main" val="201722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BIG: </a:t>
            </a:r>
            <a:r>
              <a:rPr lang="en-US" sz="1200" kern="1200" dirty="0">
                <a:solidFill>
                  <a:schemeClr val="tx1"/>
                </a:solidFill>
                <a:effectLst/>
                <a:latin typeface="+mn-lt"/>
                <a:ea typeface="+mn-ea"/>
                <a:cs typeface="+mn-cs"/>
              </a:rPr>
              <a:t>(Someone said that if you tell others your dream for your life and they don’t laugh, then it isn’t big enough!)</a:t>
            </a:r>
            <a:r>
              <a:rPr lang="en-US"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Warren Wiersbe notes, “Why did God do this? For one thing, Pentecost was a reversal of the judgment at the Tower of Babel when God confused man’s language (Gen. 11:1–9). </a:t>
            </a:r>
          </a:p>
          <a:p>
            <a:pPr eaLnBrk="1" hangingPunct="1"/>
            <a:r>
              <a:rPr lang="en-US" dirty="0">
                <a:latin typeface="Arial" panose="020B0604020202020204" pitchFamily="34" charset="0"/>
                <a:ea typeface="ＭＳ Ｐゴシック" charset="0"/>
                <a:cs typeface="Arial" panose="020B0604020202020204" pitchFamily="34" charset="0"/>
              </a:rPr>
              <a:t>• United</a:t>
            </a:r>
          </a:p>
          <a:p>
            <a:pPr eaLnBrk="1" hangingPunct="1"/>
            <a:r>
              <a:rPr lang="en-US" dirty="0">
                <a:latin typeface="Arial" panose="020B0604020202020204" pitchFamily="34" charset="0"/>
                <a:ea typeface="ＭＳ Ｐゴシック" charset="0"/>
                <a:cs typeface="Arial" panose="020B0604020202020204" pitchFamily="34" charset="0"/>
              </a:rPr>
              <a:t>God’s judgment at Babel scattered the people, but God’s blessing at Pentecost united the believers in the Spirit. </a:t>
            </a:r>
          </a:p>
          <a:p>
            <a:pPr eaLnBrk="1" hangingPunct="1"/>
            <a:r>
              <a:rPr lang="en-US" dirty="0">
                <a:latin typeface="Arial" panose="020B0604020202020204" pitchFamily="34" charset="0"/>
                <a:ea typeface="ＭＳ Ｐゴシック" charset="0"/>
                <a:cs typeface="Arial" panose="020B0604020202020204" pitchFamily="34" charset="0"/>
              </a:rPr>
              <a:t>• Understood</a:t>
            </a:r>
          </a:p>
          <a:p>
            <a:pPr eaLnBrk="1" hangingPunct="1"/>
            <a:r>
              <a:rPr lang="en-US" dirty="0">
                <a:latin typeface="Arial" panose="020B0604020202020204" pitchFamily="34" charset="0"/>
                <a:ea typeface="ＭＳ Ｐゴシック" charset="0"/>
                <a:cs typeface="Arial" panose="020B0604020202020204" pitchFamily="34" charset="0"/>
              </a:rPr>
              <a:t>At Babel, the people were unable to understand each other; but at Pentecost, men heard God’s praises and understood what was said. </a:t>
            </a:r>
          </a:p>
          <a:p>
            <a:pPr eaLnBrk="1" hangingPunct="1"/>
            <a:r>
              <a:rPr lang="en-US" dirty="0">
                <a:latin typeface="Arial" panose="020B0604020202020204" pitchFamily="34" charset="0"/>
                <a:ea typeface="ＭＳ Ｐゴシック" charset="0"/>
                <a:cs typeface="Arial" panose="020B0604020202020204" pitchFamily="34" charset="0"/>
              </a:rPr>
              <a:t>• Praise God</a:t>
            </a:r>
          </a:p>
          <a:p>
            <a:pPr eaLnBrk="1" hangingPunct="1"/>
            <a:r>
              <a:rPr lang="en-US" dirty="0">
                <a:latin typeface="Arial" panose="020B0604020202020204" pitchFamily="34" charset="0"/>
                <a:ea typeface="ＭＳ Ｐゴシック" charset="0"/>
                <a:cs typeface="Arial" panose="020B0604020202020204" pitchFamily="34" charset="0"/>
              </a:rPr>
              <a:t>The Tower of Babel was a scheme designed to praise men and make a name for men, but Pentecost brought praise to God. </a:t>
            </a:r>
          </a:p>
          <a:p>
            <a:pPr eaLnBrk="1" hangingPunct="1"/>
            <a:r>
              <a:rPr lang="en-US" dirty="0">
                <a:latin typeface="Arial" panose="020B0604020202020204" pitchFamily="34" charset="0"/>
                <a:ea typeface="ＭＳ Ｐゴシック" charset="0"/>
                <a:cs typeface="Arial" panose="020B0604020202020204" pitchFamily="34" charset="0"/>
              </a:rPr>
              <a:t>• Submission</a:t>
            </a:r>
          </a:p>
          <a:p>
            <a:pPr eaLnBrk="1" hangingPunct="1"/>
            <a:r>
              <a:rPr lang="en-US" dirty="0">
                <a:latin typeface="Arial" panose="020B0604020202020204" pitchFamily="34" charset="0"/>
                <a:ea typeface="ＭＳ Ｐゴシック" charset="0"/>
                <a:cs typeface="Arial" panose="020B0604020202020204" pitchFamily="34" charset="0"/>
              </a:rPr>
              <a:t>The building of Babel was an act of rebellion, but Pentecost was a ministry of humble submission to God. What a contrast! </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8356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CF16C1-9194-3B45-B8FD-75C38908D3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062834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8CC671-5DD3-7048-9A4F-C38F5EC1D9B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63240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1000019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FD58D7-E1C2-2247-B1AD-9F4342632E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8245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157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838347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31403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547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87523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18185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50938" y="692150"/>
            <a:ext cx="4556125" cy="34163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Feb 2021 church of 100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dirty="0">
                <a:latin typeface="Arial" charset="0"/>
                <a:ea typeface="ＭＳ Ｐゴシック" charset="0"/>
                <a:cs typeface="ＭＳ Ｐゴシック" charset="0"/>
              </a:rPr>
              <a:t>Myanmar (Jewel), Nepal (Joshua), Netherlands (Toes), Singapore (Albina), South Africa (</a:t>
            </a:r>
            <a:r>
              <a:rPr lang="en-US" dirty="0" err="1">
                <a:latin typeface="Arial" charset="0"/>
                <a:ea typeface="ＭＳ Ｐゴシック" charset="0"/>
                <a:cs typeface="ＭＳ Ｐゴシック" charset="0"/>
              </a:rPr>
              <a:t>Coetsee</a:t>
            </a:r>
            <a:r>
              <a:rPr lang="en-US" dirty="0">
                <a:latin typeface="Arial" charset="0"/>
                <a:ea typeface="ＭＳ Ｐゴシック" charset="0"/>
                <a:cs typeface="ＭＳ Ｐゴシック" charset="0"/>
              </a:rPr>
              <a:t>), Taiwan (Cherry),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43059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36856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95651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53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022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1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7740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6F659-BD30-1742-9777-01387CAB0C9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0979" name="Rectangle 2"/>
          <p:cNvSpPr>
            <a:spLocks noGrp="1" noRot="1" noChangeAspect="1" noChangeArrowheads="1" noTextEdit="1"/>
          </p:cNvSpPr>
          <p:nvPr>
            <p:ph type="sldImg"/>
          </p:nvPr>
        </p:nvSpPr>
        <p:spPr>
          <a:xfrm>
            <a:off x="1143000" y="685800"/>
            <a:ext cx="4573588" cy="3429000"/>
          </a:xfrm>
          <a:ln/>
        </p:spPr>
      </p:sp>
      <p:sp>
        <p:nvSpPr>
          <p:cNvPr id="51098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70561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35770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33757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47299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401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29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643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68402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Their sense of awe and the miracles performed by the apostles can find a parallel today in our amazement of God’s answered prayer.</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generosity encompassed sharing, community, worship, joy, and a good reputation.</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This all led to growth.</a:t>
            </a:r>
          </a:p>
        </p:txBody>
      </p:sp>
    </p:spTree>
    <p:extLst>
      <p:ext uri="{BB962C8B-B14F-4D97-AF65-F5344CB8AC3E}">
        <p14:creationId xmlns:p14="http://schemas.microsoft.com/office/powerpoint/2010/main" val="4146067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90969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78571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1859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3146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8008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41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6030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92533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8.xml"/><Relationship Id="rId4" Type="http://schemas.openxmlformats.org/officeDocument/2006/relationships/image" Target="../media/image1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6558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29587094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8E81FD8-4D4A-604D-8643-D7B8AD82D99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030160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4060B96-80F5-EC46-BD92-B14CB5FE10C5}"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04752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774125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1347499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32810271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1998590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16605902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1634760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40891971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193949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414039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25479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38466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39144909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43943277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1853234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8442407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3843829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774462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15956925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1783498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4796539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566972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19528166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39682017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13707645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1663845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FDE86DF-DE13-5142-AD4D-0A3E1339F665}" type="slidenum">
              <a:rPr lang="en-US"/>
              <a:pPr/>
              <a:t>‹#›</a:t>
            </a:fld>
            <a:endParaRPr lang="en-US"/>
          </a:p>
        </p:txBody>
      </p:sp>
    </p:spTree>
    <p:extLst>
      <p:ext uri="{BB962C8B-B14F-4D97-AF65-F5344CB8AC3E}">
        <p14:creationId xmlns:p14="http://schemas.microsoft.com/office/powerpoint/2010/main" val="3878882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41A013-34CE-DF46-80BD-FCA1F46815EA}" type="slidenum">
              <a:rPr lang="en-US"/>
              <a:pPr/>
              <a:t>‹#›</a:t>
            </a:fld>
            <a:endParaRPr lang="en-US"/>
          </a:p>
        </p:txBody>
      </p:sp>
    </p:spTree>
    <p:extLst>
      <p:ext uri="{BB962C8B-B14F-4D97-AF65-F5344CB8AC3E}">
        <p14:creationId xmlns:p14="http://schemas.microsoft.com/office/powerpoint/2010/main" val="801630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526A827-1FDE-DC48-B64B-C27300069D60}" type="slidenum">
              <a:rPr lang="en-US"/>
              <a:pPr/>
              <a:t>‹#›</a:t>
            </a:fld>
            <a:endParaRPr lang="en-US"/>
          </a:p>
        </p:txBody>
      </p:sp>
    </p:spTree>
    <p:extLst>
      <p:ext uri="{BB962C8B-B14F-4D97-AF65-F5344CB8AC3E}">
        <p14:creationId xmlns:p14="http://schemas.microsoft.com/office/powerpoint/2010/main" val="3381576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966001B-24CF-654C-9C01-A3F785B2051E}" type="slidenum">
              <a:rPr lang="en-US"/>
              <a:pPr/>
              <a:t>‹#›</a:t>
            </a:fld>
            <a:endParaRPr lang="en-US"/>
          </a:p>
        </p:txBody>
      </p:sp>
    </p:spTree>
    <p:extLst>
      <p:ext uri="{BB962C8B-B14F-4D97-AF65-F5344CB8AC3E}">
        <p14:creationId xmlns:p14="http://schemas.microsoft.com/office/powerpoint/2010/main" val="10502857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643BD033-1754-B44C-9B50-EF43F819F908}" type="slidenum">
              <a:rPr lang="en-US"/>
              <a:pPr/>
              <a:t>‹#›</a:t>
            </a:fld>
            <a:endParaRPr lang="en-US"/>
          </a:p>
        </p:txBody>
      </p:sp>
    </p:spTree>
    <p:extLst>
      <p:ext uri="{BB962C8B-B14F-4D97-AF65-F5344CB8AC3E}">
        <p14:creationId xmlns:p14="http://schemas.microsoft.com/office/powerpoint/2010/main" val="196969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6363284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54200B3-326D-1849-8CED-61E23B8B444A}" type="slidenum">
              <a:rPr lang="en-US"/>
              <a:pPr/>
              <a:t>‹#›</a:t>
            </a:fld>
            <a:endParaRPr lang="en-US"/>
          </a:p>
        </p:txBody>
      </p:sp>
    </p:spTree>
    <p:extLst>
      <p:ext uri="{BB962C8B-B14F-4D97-AF65-F5344CB8AC3E}">
        <p14:creationId xmlns:p14="http://schemas.microsoft.com/office/powerpoint/2010/main" val="1353397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59BDDD77-02B7-F043-AB0C-133E9FE10BFE}" type="slidenum">
              <a:rPr lang="en-US"/>
              <a:pPr/>
              <a:t>‹#›</a:t>
            </a:fld>
            <a:endParaRPr lang="en-US"/>
          </a:p>
        </p:txBody>
      </p:sp>
    </p:spTree>
    <p:extLst>
      <p:ext uri="{BB962C8B-B14F-4D97-AF65-F5344CB8AC3E}">
        <p14:creationId xmlns:p14="http://schemas.microsoft.com/office/powerpoint/2010/main" val="1690517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5132A9-9B3C-EE41-BA30-028B369D69CE}" type="slidenum">
              <a:rPr lang="en-US"/>
              <a:pPr/>
              <a:t>‹#›</a:t>
            </a:fld>
            <a:endParaRPr lang="en-US"/>
          </a:p>
        </p:txBody>
      </p:sp>
    </p:spTree>
    <p:extLst>
      <p:ext uri="{BB962C8B-B14F-4D97-AF65-F5344CB8AC3E}">
        <p14:creationId xmlns:p14="http://schemas.microsoft.com/office/powerpoint/2010/main" val="2334308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6CB876F-E295-9342-A3FE-768F0A877272}" type="slidenum">
              <a:rPr lang="en-US"/>
              <a:pPr/>
              <a:t>‹#›</a:t>
            </a:fld>
            <a:endParaRPr lang="en-US"/>
          </a:p>
        </p:txBody>
      </p:sp>
    </p:spTree>
    <p:extLst>
      <p:ext uri="{BB962C8B-B14F-4D97-AF65-F5344CB8AC3E}">
        <p14:creationId xmlns:p14="http://schemas.microsoft.com/office/powerpoint/2010/main" val="20901271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29D8DB8-A652-AC4A-9E71-E16BC194F111}" type="slidenum">
              <a:rPr lang="en-US"/>
              <a:pPr/>
              <a:t>‹#›</a:t>
            </a:fld>
            <a:endParaRPr lang="en-US"/>
          </a:p>
        </p:txBody>
      </p:sp>
    </p:spTree>
    <p:extLst>
      <p:ext uri="{BB962C8B-B14F-4D97-AF65-F5344CB8AC3E}">
        <p14:creationId xmlns:p14="http://schemas.microsoft.com/office/powerpoint/2010/main" val="3986259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3BFE488-7444-D444-822D-916A8F57B8A2}" type="slidenum">
              <a:rPr lang="en-US"/>
              <a:pPr/>
              <a:t>‹#›</a:t>
            </a:fld>
            <a:endParaRPr lang="en-US"/>
          </a:p>
        </p:txBody>
      </p:sp>
    </p:spTree>
    <p:extLst>
      <p:ext uri="{BB962C8B-B14F-4D97-AF65-F5344CB8AC3E}">
        <p14:creationId xmlns:p14="http://schemas.microsoft.com/office/powerpoint/2010/main" val="27014241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7758716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596747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18541118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98440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66748230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122010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3200212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9908314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33187548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13180383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13966628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594083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366510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479230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98993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015202"/>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956684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8338577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086882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8854893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38469626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40182532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202308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41001676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8977500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889768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1736100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01962FD-6404-3E48-B5A5-746A6AFDA12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98897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10C0C6-9DB2-0141-8F83-354977F02C9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94010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2/6/21</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C705E7F-C375-2B45-A41E-397669D1DB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8319217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31647459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11802901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28749269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1729074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944223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10274390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43705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85123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38394709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10891993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7864714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1935819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467126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32673635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55393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9241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7984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5417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10011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6722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41077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5524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2068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4622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88940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79150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3666818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01253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195492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0535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11514697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4324448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4044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61152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8610815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44476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4362685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8220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5954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1718997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70460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435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2656748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349518409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8861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074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55328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85487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35842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4750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2585884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370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59181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573970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38671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60698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0531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2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042783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411717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223247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1150091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657683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2089336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1887928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1290824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1907808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619281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266005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1401004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13819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312268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3499433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206856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3025915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569374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1318410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1272710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1506236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1936278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481611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1142614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2135247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41933418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4281073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3141185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22478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3887635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728271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1203187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1089158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26214234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3288811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389127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3661823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505968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487163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76859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205783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016107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782776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598837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2130339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502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250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6968304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9616223-79E5-DF46-A695-61CA9157B236}" type="slidenum">
              <a:rPr lang="en-US"/>
              <a:pPr>
                <a:defRPr/>
              </a:pPr>
              <a:t>‹#›</a:t>
            </a:fld>
            <a:endParaRPr lang="en-US"/>
          </a:p>
        </p:txBody>
      </p:sp>
    </p:spTree>
    <p:extLst>
      <p:ext uri="{BB962C8B-B14F-4D97-AF65-F5344CB8AC3E}">
        <p14:creationId xmlns:p14="http://schemas.microsoft.com/office/powerpoint/2010/main" val="1685403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E6D543-4E07-5041-B06B-14674DE973C7}"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9391224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4DE3EB5-9C5D-5143-BD56-95955048D76C}"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156706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0AD916-4D0D-7F48-9508-D1931BC11354}"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1822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078A2D-C665-A54A-B8F7-10AFE10A8470}"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580580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BD92F4-81C9-994D-867C-E67781AFAF28}"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783296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98A0A9-44E8-804F-9427-CCC49077932A}"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700452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32960ED-C755-1D47-943E-B36E842E9A1D}"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0979386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C8EA0D9-4F9A-3841-9C21-804DEA93E2A0}"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2290774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2F6A6A-AF7A-5246-AB35-312CD574DB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8502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3.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4.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6.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image" Target="../media/image18.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image" Target="../media/image17.png"/><Relationship Id="rId2" Type="http://schemas.openxmlformats.org/officeDocument/2006/relationships/slideLayout" Target="../slideLayouts/slideLayout164.xml"/><Relationship Id="rId16" Type="http://schemas.openxmlformats.org/officeDocument/2006/relationships/image" Target="../media/image16.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image" Target="../media/image15.jpeg"/><Relationship Id="rId10" Type="http://schemas.openxmlformats.org/officeDocument/2006/relationships/slideLayout" Target="../slideLayouts/slideLayout172.xml"/><Relationship Id="rId19" Type="http://schemas.openxmlformats.org/officeDocument/2006/relationships/image" Target="../media/image19.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9.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35760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275925"/>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361481669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769625458"/>
      </p:ext>
    </p:extLst>
  </p:cSld>
  <p:clrMap bg1="lt1" tx1="dk1" bg2="lt2" tx2="dk2" accent1="accent1" accent2="accent2" accent3="accent3" accent4="accent4" accent5="accent5" accent6="accent6" hlink="hlink" folHlink="folHlink"/>
  <p:sldLayoutIdLst>
    <p:sldLayoutId id="214748389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3775804533"/>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5" y="1752601"/>
            <a:ext cx="9142413" cy="1981200"/>
            <a:chOff x="0" y="1104"/>
            <a:chExt cx="5759" cy="1248"/>
          </a:xfrm>
        </p:grpSpPr>
        <p:pic>
          <p:nvPicPr>
            <p:cNvPr id="508931"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Arc 4"/>
            <p:cNvSpPr>
              <a:spLocks/>
            </p:cNvSpPr>
            <p:nvPr/>
          </p:nvSpPr>
          <p:spPr bwMode="auto">
            <a:xfrm>
              <a:off x="576" y="1444"/>
              <a:ext cx="4656" cy="814"/>
            </a:xfrm>
            <a:custGeom>
              <a:avLst/>
              <a:gdLst>
                <a:gd name="G0" fmla="+- 21600 0 0"/>
                <a:gd name="G1" fmla="+- 21600 0 0"/>
                <a:gd name="G2" fmla="+- 21600 0 0"/>
                <a:gd name="T0" fmla="*/ 0 w 43200"/>
                <a:gd name="T1" fmla="*/ 21680 h 21680"/>
                <a:gd name="T2" fmla="*/ 43200 w 43200"/>
                <a:gd name="T3" fmla="*/ 21573 h 21680"/>
                <a:gd name="T4" fmla="*/ 21600 w 43200"/>
                <a:gd name="T5" fmla="*/ 21600 h 21680"/>
              </a:gdLst>
              <a:ahLst/>
              <a:cxnLst>
                <a:cxn ang="0">
                  <a:pos x="T0" y="T1"/>
                </a:cxn>
                <a:cxn ang="0">
                  <a:pos x="T2" y="T3"/>
                </a:cxn>
                <a:cxn ang="0">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close/>
                </a:path>
              </a:pathLst>
            </a:custGeom>
            <a:solidFill>
              <a:schemeClr val="accent2">
                <a:alpha val="50000"/>
              </a:schemeClr>
            </a:solidFill>
            <a:ln w="9525" cap="rnd">
              <a:noFill/>
              <a:round/>
              <a:headEnd/>
              <a:tailEnd/>
            </a:ln>
            <a:effectLst/>
          </p:spPr>
          <p:txBody>
            <a:bodyP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nvGrpSpPr>
            <p:cNvPr id="508933" name="Group 5"/>
            <p:cNvGrpSpPr>
              <a:grpSpLocks/>
            </p:cNvGrpSpPr>
            <p:nvPr/>
          </p:nvGrpSpPr>
          <p:grpSpPr bwMode="auto">
            <a:xfrm>
              <a:off x="0" y="2208"/>
              <a:ext cx="5759" cy="144"/>
              <a:chOff x="0" y="2208"/>
              <a:chExt cx="5759" cy="144"/>
            </a:xfrm>
          </p:grpSpPr>
          <p:sp>
            <p:nvSpPr>
              <p:cNvPr id="18" name="Rectangle 6"/>
              <p:cNvSpPr>
                <a:spLocks noChangeArrowheads="1"/>
              </p:cNvSpPr>
              <p:nvPr/>
            </p:nvSpPr>
            <p:spPr bwMode="ltGray">
              <a:xfrm>
                <a:off x="0" y="2208"/>
                <a:ext cx="5759" cy="144"/>
              </a:xfrm>
              <a:prstGeom prst="rect">
                <a:avLst/>
              </a:prstGeom>
              <a:solidFill>
                <a:schemeClr val="accent2"/>
              </a:soli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1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2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grpSp>
      <p:sp>
        <p:nvSpPr>
          <p:cNvPr id="50893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dirty="0"/>
              <a:t>Click to edit Master title style</a:t>
            </a:r>
          </a:p>
        </p:txBody>
      </p:sp>
      <p:sp>
        <p:nvSpPr>
          <p:cNvPr id="50893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11"/>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eaLnBrk="0" hangingPunct="0">
              <a:defRPr sz="1400" b="0" smtClean="0">
                <a:solidFill>
                  <a:srgbClr val="EAEAEA"/>
                </a:solidFill>
                <a:latin typeface="+mn-lt"/>
                <a:ea typeface="+mn-ea"/>
                <a:cs typeface="+mn-cs"/>
              </a:defRPr>
            </a:lvl1pPr>
          </a:lstStyle>
          <a:p>
            <a:pPr algn="l">
              <a:defRPr/>
            </a:pPr>
            <a:endParaRPr lang="en-US">
              <a:latin typeface="Times New Roman"/>
              <a:ea typeface="ＭＳ Ｐゴシック"/>
            </a:endParaRPr>
          </a:p>
        </p:txBody>
      </p:sp>
      <p:sp>
        <p:nvSpPr>
          <p:cNvPr id="22" name="Rectangle 12"/>
          <p:cNvSpPr>
            <a:spLocks noGrp="1" noChangeArrowheads="1"/>
          </p:cNvSpPr>
          <p:nvPr>
            <p:ph type="ftr" sz="quarter" idx="3"/>
          </p:nvPr>
        </p:nvSpPr>
        <p:spPr bwMode="auto">
          <a:xfrm>
            <a:off x="3124201" y="6248400"/>
            <a:ext cx="28956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ctr" eaLnBrk="0" hangingPunct="0">
              <a:defRPr sz="1400" b="0" smtClean="0">
                <a:solidFill>
                  <a:srgbClr val="EAEAEA"/>
                </a:solidFill>
                <a:latin typeface="+mn-lt"/>
                <a:ea typeface="+mn-ea"/>
                <a:cs typeface="+mn-cs"/>
              </a:defRPr>
            </a:lvl1pPr>
          </a:lstStyle>
          <a:p>
            <a:pPr>
              <a:defRPr/>
            </a:pPr>
            <a:endParaRPr lang="en-US">
              <a:latin typeface="Times New Roman"/>
              <a:ea typeface="ＭＳ Ｐゴシック"/>
            </a:endParaRPr>
          </a:p>
        </p:txBody>
      </p:sp>
      <p:sp>
        <p:nvSpPr>
          <p:cNvPr id="23" name="Rectangle 13"/>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r" eaLnBrk="0" hangingPunct="0">
              <a:defRPr sz="1400" b="0">
                <a:solidFill>
                  <a:srgbClr val="EAEAEA"/>
                </a:solidFill>
                <a:cs typeface="ＭＳ Ｐゴシック" charset="0"/>
              </a:defRPr>
            </a:lvl1pPr>
          </a:lstStyle>
          <a:p>
            <a:fld id="{F86A80F5-7A12-7C49-B2B8-D3E29FE535C9}"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4109923279"/>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3079252529"/>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105032980"/>
      </p:ext>
    </p:extLst>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defRPr/>
            </a:pPr>
            <a:fld id="{7D719980-0744-7546-9391-2E3B66940060}"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426287422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11537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402541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118475065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770310"/>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692328"/>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defRPr sz="1400">
                <a:cs typeface="+mn-cs"/>
              </a:defRPr>
            </a:lvl1pPr>
          </a:lstStyle>
          <a:p>
            <a:pPr algn="l">
              <a:defRPr/>
            </a:pPr>
            <a:endParaRPr lang="en-US">
              <a:solidFill>
                <a:srgbClr val="000000"/>
              </a:solidFill>
              <a:latin typeface="Arial" charset="0"/>
              <a:cs typeface="Arial"/>
            </a:endParaRPr>
          </a:p>
        </p:txBody>
      </p:sp>
      <p:sp>
        <p:nvSpPr>
          <p:cNvPr id="4382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4382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r">
              <a:defRPr sz="1400">
                <a:cs typeface="+mn-cs"/>
              </a:defRPr>
            </a:lvl1pPr>
          </a:lstStyle>
          <a:p>
            <a:pPr>
              <a:defRPr/>
            </a:pPr>
            <a:fld id="{881809AF-DD62-7C41-97BB-AAEB47244C86}"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38368826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52" algn="ctr" rtl="0" fontAlgn="base">
        <a:spcBef>
          <a:spcPct val="0"/>
        </a:spcBef>
        <a:spcAft>
          <a:spcPct val="0"/>
        </a:spcAft>
        <a:defRPr sz="4400">
          <a:solidFill>
            <a:schemeClr val="tx2"/>
          </a:solidFill>
          <a:latin typeface="Arial" charset="0"/>
          <a:ea typeface="ＭＳ Ｐゴシック" charset="0"/>
          <a:cs typeface="Arial" charset="0"/>
        </a:defRPr>
      </a:lvl6pPr>
      <a:lvl7pPr marL="913905" algn="ctr" rtl="0" fontAlgn="base">
        <a:spcBef>
          <a:spcPct val="0"/>
        </a:spcBef>
        <a:spcAft>
          <a:spcPct val="0"/>
        </a:spcAft>
        <a:defRPr sz="4400">
          <a:solidFill>
            <a:schemeClr val="tx2"/>
          </a:solidFill>
          <a:latin typeface="Arial" charset="0"/>
          <a:ea typeface="ＭＳ Ｐゴシック" charset="0"/>
          <a:cs typeface="Arial" charset="0"/>
        </a:defRPr>
      </a:lvl7pPr>
      <a:lvl8pPr marL="1370852" algn="ctr" rtl="0" fontAlgn="base">
        <a:spcBef>
          <a:spcPct val="0"/>
        </a:spcBef>
        <a:spcAft>
          <a:spcPct val="0"/>
        </a:spcAft>
        <a:defRPr sz="4400">
          <a:solidFill>
            <a:schemeClr val="tx2"/>
          </a:solidFill>
          <a:latin typeface="Arial" charset="0"/>
          <a:ea typeface="ＭＳ Ｐゴシック" charset="0"/>
          <a:cs typeface="Arial" charset="0"/>
        </a:defRPr>
      </a:lvl8pPr>
      <a:lvl9pPr marL="1827807"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Arial" charset="0"/>
          <a:cs typeface="+mn-cs"/>
        </a:defRPr>
      </a:lvl2pPr>
      <a:lvl3pPr marL="1142374" indent="-228477" algn="l" rtl="0" eaLnBrk="0" fontAlgn="base" hangingPunct="0">
        <a:spcBef>
          <a:spcPct val="20000"/>
        </a:spcBef>
        <a:spcAft>
          <a:spcPct val="0"/>
        </a:spcAft>
        <a:buChar char="•"/>
        <a:defRPr sz="2400">
          <a:solidFill>
            <a:schemeClr val="tx1"/>
          </a:solidFill>
          <a:latin typeface="+mn-lt"/>
          <a:ea typeface="Arial" charset="0"/>
          <a:cs typeface="+mn-cs"/>
        </a:defRPr>
      </a:lvl3pPr>
      <a:lvl4pPr marL="1599329" indent="-228477" algn="l" rtl="0" eaLnBrk="0" fontAlgn="base" hangingPunct="0">
        <a:spcBef>
          <a:spcPct val="20000"/>
        </a:spcBef>
        <a:spcAft>
          <a:spcPct val="0"/>
        </a:spcAft>
        <a:buChar char="–"/>
        <a:defRPr sz="2000">
          <a:solidFill>
            <a:schemeClr val="tx1"/>
          </a:solidFill>
          <a:latin typeface="+mn-lt"/>
          <a:ea typeface="Arial" charset="0"/>
          <a:cs typeface="+mn-cs"/>
        </a:defRPr>
      </a:lvl4pPr>
      <a:lvl5pPr marL="2056278" indent="-228477" algn="l" rtl="0" eaLnBrk="0" fontAlgn="base" hangingPunct="0">
        <a:spcBef>
          <a:spcPct val="20000"/>
        </a:spcBef>
        <a:spcAft>
          <a:spcPct val="0"/>
        </a:spcAft>
        <a:buChar char="»"/>
        <a:defRPr sz="2000">
          <a:solidFill>
            <a:schemeClr val="tx1"/>
          </a:solidFill>
          <a:latin typeface="+mn-lt"/>
          <a:ea typeface="Arial" charset="0"/>
          <a:cs typeface="+mn-cs"/>
        </a:defRPr>
      </a:lvl5pPr>
      <a:lvl6pPr marL="2513228" indent="-228477" algn="l" rtl="0" fontAlgn="base">
        <a:spcBef>
          <a:spcPct val="20000"/>
        </a:spcBef>
        <a:spcAft>
          <a:spcPct val="0"/>
        </a:spcAft>
        <a:buChar char="»"/>
        <a:defRPr sz="2000">
          <a:solidFill>
            <a:schemeClr val="tx1"/>
          </a:solidFill>
          <a:latin typeface="+mn-lt"/>
          <a:ea typeface="Arial" charset="0"/>
          <a:cs typeface="+mn-cs"/>
        </a:defRPr>
      </a:lvl6pPr>
      <a:lvl7pPr marL="2970182" indent="-228477" algn="l" rtl="0" fontAlgn="base">
        <a:spcBef>
          <a:spcPct val="20000"/>
        </a:spcBef>
        <a:spcAft>
          <a:spcPct val="0"/>
        </a:spcAft>
        <a:buChar char="»"/>
        <a:defRPr sz="2000">
          <a:solidFill>
            <a:schemeClr val="tx1"/>
          </a:solidFill>
          <a:latin typeface="+mn-lt"/>
          <a:ea typeface="Arial" charset="0"/>
          <a:cs typeface="+mn-cs"/>
        </a:defRPr>
      </a:lvl7pPr>
      <a:lvl8pPr marL="3427130" indent="-228477" algn="l" rtl="0" fontAlgn="base">
        <a:spcBef>
          <a:spcPct val="20000"/>
        </a:spcBef>
        <a:spcAft>
          <a:spcPct val="0"/>
        </a:spcAft>
        <a:buChar char="»"/>
        <a:defRPr sz="2000">
          <a:solidFill>
            <a:schemeClr val="tx1"/>
          </a:solidFill>
          <a:latin typeface="+mn-lt"/>
          <a:ea typeface="Arial" charset="0"/>
          <a:cs typeface="+mn-cs"/>
        </a:defRPr>
      </a:lvl8pPr>
      <a:lvl9pPr marL="3884082" indent="-22847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5512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224322568"/>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281987837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4010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xml"/><Relationship Id="rId1" Type="http://schemas.openxmlformats.org/officeDocument/2006/relationships/tags" Target="../tags/tag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91.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91.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47.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48.png"/><Relationship Id="rId1" Type="http://schemas.openxmlformats.org/officeDocument/2006/relationships/slideLayout" Target="../slideLayouts/slideLayout30.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49.jpg"/><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15.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36.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49.xml"/><Relationship Id="rId4" Type="http://schemas.openxmlformats.org/officeDocument/2006/relationships/image" Target="../media/image58.gi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7.xml"/><Relationship Id="rId1" Type="http://schemas.openxmlformats.org/officeDocument/2006/relationships/themeOverride" Target="../theme/themeOverride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hyperlink" Target="https://tbjoshuawatch.wordpress.com/2014/04/20/far-more-can-be-mended-than-you-know/" TargetMode="External"/><Relationship Id="rId2" Type="http://schemas.openxmlformats.org/officeDocument/2006/relationships/image" Target="../media/image62.jp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8.xml"/><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hyperlink" Target="https://commons.wikimedia.org/wiki/Language"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Image result for holy spirit images">
            <a:extLst>
              <a:ext uri="{FF2B5EF4-FFF2-40B4-BE49-F238E27FC236}">
                <a16:creationId xmlns:a16="http://schemas.microsoft.com/office/drawing/2014/main" id="{989F7C43-FB86-8148-98BF-0633515163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071"/>
          <a:stretch/>
        </p:blipFill>
        <p:spPr bwMode="auto">
          <a:xfrm>
            <a:off x="-23813" y="0"/>
            <a:ext cx="9167813" cy="59801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660235"/>
            <a:ext cx="4595813"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4000" b="1" i="1" dirty="0">
                <a:solidFill>
                  <a:srgbClr val="FFFFFF"/>
                </a:solidFill>
                <a:effectLst>
                  <a:glow rad="127000">
                    <a:schemeClr val="bg1"/>
                  </a:glow>
                </a:effectLst>
                <a:latin typeface="Arial" charset="0"/>
                <a:ea typeface="ＭＳ Ｐゴシック" charset="0"/>
                <a:cs typeface="ＭＳ Ｐゴシック" charset="0"/>
              </a:rPr>
              <a:t>Acts 2</a:t>
            </a:r>
          </a:p>
          <a:p>
            <a:pPr defTabSz="914353">
              <a:defRPr/>
            </a:pPr>
            <a:endParaRPr lang="en-US" sz="4000" b="1" i="1" dirty="0">
              <a:solidFill>
                <a:srgbClr val="FFFFFF"/>
              </a:solidFill>
              <a:effectLst>
                <a:glow rad="127000">
                  <a:schemeClr val="bg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p:spPr>
        <p:txBody>
          <a:bodyPr/>
          <a:lstStyle/>
          <a:p>
            <a:pPr>
              <a:defRPr/>
            </a:pPr>
            <a:r>
              <a:rPr lang="en-US" sz="6600" b="1" dirty="0">
                <a:effectLst>
                  <a:glow rad="127000">
                    <a:schemeClr val="bg1"/>
                  </a:glow>
                </a:effectLst>
                <a:latin typeface="Arial" charset="0"/>
                <a:ea typeface="ＭＳ Ｐゴシック" charset="0"/>
                <a:cs typeface="ＭＳ Ｐゴシック" charset="0"/>
              </a:rPr>
              <a:t>The Power of the Spirit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5811173"/>
            <a:ext cx="9144000" cy="104682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TOWER OF BABEL</a:t>
            </a:r>
          </a:p>
        </p:txBody>
      </p:sp>
      <p:sp>
        <p:nvSpPr>
          <p:cNvPr id="456709" name="TextBox 5"/>
          <p:cNvSpPr txBox="1">
            <a:spLocks noChangeArrowheads="1"/>
          </p:cNvSpPr>
          <p:nvPr/>
        </p:nvSpPr>
        <p:spPr bwMode="auto">
          <a:xfrm>
            <a:off x="0" y="6858000"/>
            <a:ext cx="91440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possible location</a:t>
            </a:r>
          </a:p>
        </p:txBody>
      </p:sp>
      <p:sp>
        <p:nvSpPr>
          <p:cNvPr id="7" name="TextBox 6"/>
          <p:cNvSpPr txBox="1">
            <a:spLocks noChangeArrowheads="1"/>
          </p:cNvSpPr>
          <p:nvPr/>
        </p:nvSpPr>
        <p:spPr bwMode="auto">
          <a:xfrm>
            <a:off x="2743200" y="4038601"/>
            <a:ext cx="4876800" cy="905429"/>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Tower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of Babel</a:t>
            </a:r>
          </a:p>
        </p:txBody>
      </p:sp>
      <p:sp>
        <p:nvSpPr>
          <p:cNvPr id="8" name="TextBox 7"/>
          <p:cNvSpPr txBox="1"/>
          <p:nvPr/>
        </p:nvSpPr>
        <p:spPr>
          <a:xfrm>
            <a:off x="228600" y="3962401"/>
            <a:ext cx="2286000" cy="925630"/>
          </a:xfrm>
          <a:prstGeom prst="rect">
            <a:avLst/>
          </a:prstGeom>
          <a:noFill/>
        </p:spPr>
        <p:txBody>
          <a:bodyPr lIns="91389" tIns="45695" rIns="91389" bIns="45695">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IRAQ</a:t>
            </a:r>
          </a:p>
        </p:txBody>
      </p:sp>
      <p:sp>
        <p:nvSpPr>
          <p:cNvPr id="9" name="Rectangle 2">
            <a:extLst>
              <a:ext uri="{FF2B5EF4-FFF2-40B4-BE49-F238E27FC236}">
                <a16:creationId xmlns:a16="http://schemas.microsoft.com/office/drawing/2014/main" id="{5DDB7DF1-ADDA-A342-9685-53790EE81825}"/>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algn="r"/>
            <a:r>
              <a:rPr lang="en-US" dirty="0"/>
              <a:t>Genesis 11</a:t>
            </a:r>
          </a:p>
        </p:txBody>
      </p:sp>
    </p:spTree>
    <p:extLst>
      <p:ext uri="{BB962C8B-B14F-4D97-AF65-F5344CB8AC3E}">
        <p14:creationId xmlns:p14="http://schemas.microsoft.com/office/powerpoint/2010/main" val="30798828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026"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09027" name="Rectangle 3" hidden="1"/>
          <p:cNvSpPr>
            <a:spLocks noGrp="1" noChangeArrowheads="1"/>
          </p:cNvSpPr>
          <p:nvPr>
            <p:ph type="title"/>
          </p:nvPr>
        </p:nvSpPr>
        <p:spPr/>
        <p:txBody>
          <a:bodyPr/>
          <a:lstStyle/>
          <a:p>
            <a:pPr eaLnBrk="1" hangingPunct="1">
              <a:defRPr/>
            </a:pPr>
            <a:r>
              <a:rPr lang="en-US"/>
              <a:t>Tower of Babel 02275</a:t>
            </a:r>
          </a:p>
        </p:txBody>
      </p:sp>
      <p:sp>
        <p:nvSpPr>
          <p:cNvPr id="5" name="Rectangle 2">
            <a:extLst>
              <a:ext uri="{FF2B5EF4-FFF2-40B4-BE49-F238E27FC236}">
                <a16:creationId xmlns:a16="http://schemas.microsoft.com/office/drawing/2014/main" id="{DBBF1370-0432-A140-BA3D-AE0619AF7D42}"/>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11:2-6</a:t>
            </a:r>
          </a:p>
        </p:txBody>
      </p:sp>
    </p:spTree>
    <p:extLst>
      <p:ext uri="{BB962C8B-B14F-4D97-AF65-F5344CB8AC3E}">
        <p14:creationId xmlns:p14="http://schemas.microsoft.com/office/powerpoint/2010/main" val="2409401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
        <p:nvSpPr>
          <p:cNvPr id="4" name="Rectangle 2">
            <a:extLst>
              <a:ext uri="{FF2B5EF4-FFF2-40B4-BE49-F238E27FC236}">
                <a16:creationId xmlns:a16="http://schemas.microsoft.com/office/drawing/2014/main" id="{2AA1010D-2DD5-0C4F-9D9E-70E4C3F92A71}"/>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algn="r"/>
            <a:r>
              <a:rPr lang="en-US" dirty="0"/>
              <a:t>Genesis 11:7</a:t>
            </a:r>
          </a:p>
        </p:txBody>
      </p:sp>
    </p:spTree>
    <p:extLst>
      <p:ext uri="{BB962C8B-B14F-4D97-AF65-F5344CB8AC3E}">
        <p14:creationId xmlns:p14="http://schemas.microsoft.com/office/powerpoint/2010/main" val="23605289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p:txBody>
          <a:bodyPr/>
          <a:lstStyle/>
          <a:p>
            <a:pPr eaLnBrk="1" hangingPunct="1">
              <a:defRPr/>
            </a:pPr>
            <a:r>
              <a:rPr lang="en-US"/>
              <a:t>Map—post-flood dispersion</a:t>
            </a:r>
          </a:p>
        </p:txBody>
      </p:sp>
      <p:pic>
        <p:nvPicPr>
          <p:cNvPr id="1413123"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64899" name="WordArt 4"/>
          <p:cNvSpPr>
            <a:spLocks noChangeArrowheads="1" noChangeShapeType="1" noTextEdit="1"/>
          </p:cNvSpPr>
          <p:nvPr/>
        </p:nvSpPr>
        <p:spPr bwMode="auto">
          <a:xfrm>
            <a:off x="2082223" y="4800600"/>
            <a:ext cx="4302713" cy="1973016"/>
          </a:xfrm>
          <a:prstGeom prst="rect">
            <a:avLst/>
          </a:prstGeom>
        </p:spPr>
        <p:txBody>
          <a:bodyPr wrap="none" lIns="91389" tIns="45695" rIns="91389" bIns="45695"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Babel Dispersion</a:t>
            </a:r>
          </a:p>
        </p:txBody>
      </p:sp>
      <p:sp>
        <p:nvSpPr>
          <p:cNvPr id="6" name="Rectangle 2">
            <a:extLst>
              <a:ext uri="{FF2B5EF4-FFF2-40B4-BE49-F238E27FC236}">
                <a16:creationId xmlns:a16="http://schemas.microsoft.com/office/drawing/2014/main" id="{B3E79104-87AE-1149-A491-04DFB53048E9}"/>
              </a:ext>
            </a:extLst>
          </p:cNvPr>
          <p:cNvSpPr txBox="1">
            <a:spLocks noChangeArrowheads="1"/>
          </p:cNvSpPr>
          <p:nvPr/>
        </p:nvSpPr>
        <p:spPr bwMode="auto">
          <a:xfrm>
            <a:off x="702"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11:8</a:t>
            </a:r>
          </a:p>
        </p:txBody>
      </p:sp>
    </p:spTree>
    <p:extLst>
      <p:ext uri="{BB962C8B-B14F-4D97-AF65-F5344CB8AC3E}">
        <p14:creationId xmlns:p14="http://schemas.microsoft.com/office/powerpoint/2010/main" val="3258683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Gen. 11:9 NAS</a:t>
            </a:r>
          </a:p>
        </p:txBody>
      </p:sp>
      <p:pic>
        <p:nvPicPr>
          <p:cNvPr id="462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1316" name="Text Box 4"/>
          <p:cNvSpPr txBox="1">
            <a:spLocks noChangeArrowheads="1"/>
          </p:cNvSpPr>
          <p:nvPr/>
        </p:nvSpPr>
        <p:spPr bwMode="auto">
          <a:xfrm>
            <a:off x="914410" y="1736726"/>
            <a:ext cx="7620381" cy="30931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389" tIns="45695" rIns="91389" bIns="45695">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Therefore its name was called Babel, because there the LORD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confused the language of the whole earth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from there the L</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scattered them</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abroad over the face of the whole earth.</a:t>
            </a: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21317" name="Text Box 5"/>
          <p:cNvSpPr txBox="1">
            <a:spLocks noChangeArrowheads="1"/>
          </p:cNvSpPr>
          <p:nvPr/>
        </p:nvSpPr>
        <p:spPr bwMode="auto">
          <a:xfrm>
            <a:off x="914400" y="457200"/>
            <a:ext cx="7239000" cy="9256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389" tIns="45695" rIns="91389" bIns="45695">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Genesis 11:9</a:t>
            </a:r>
          </a:p>
        </p:txBody>
      </p:sp>
    </p:spTree>
    <p:extLst>
      <p:ext uri="{BB962C8B-B14F-4D97-AF65-F5344CB8AC3E}">
        <p14:creationId xmlns:p14="http://schemas.microsoft.com/office/powerpoint/2010/main" val="359922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6" name="Text Box 3"/>
          <p:cNvSpPr txBox="1">
            <a:spLocks noChangeArrowheads="1"/>
          </p:cNvSpPr>
          <p:nvPr/>
        </p:nvSpPr>
        <p:spPr bwMode="auto">
          <a:xfrm>
            <a:off x="8366133"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132</a:t>
            </a:r>
          </a:p>
        </p:txBody>
      </p:sp>
      <p:sp>
        <p:nvSpPr>
          <p:cNvPr id="292867" name="Rectangle 4"/>
          <p:cNvSpPr>
            <a:spLocks noGrp="1" noChangeArrowheads="1"/>
          </p:cNvSpPr>
          <p:nvPr>
            <p:ph type="title" idx="4294967295"/>
          </p:nvPr>
        </p:nvSpPr>
        <p:spPr>
          <a:xfrm>
            <a:off x="468319" y="-1587"/>
            <a:ext cx="7920037" cy="522288"/>
          </a:xfrm>
          <a:solidFill>
            <a:schemeClr val="hlink"/>
          </a:solidFill>
        </p:spPr>
        <p:txBody>
          <a:bodyPr lIns="91334" tIns="45667" rIns="91334" bIns="45667">
            <a:spAutoFit/>
          </a:bodyPr>
          <a:lstStyle/>
          <a:p>
            <a:pPr eaLnBrk="1" hangingPunct="1"/>
            <a:r>
              <a:rPr lang="en-US" sz="2800" b="1">
                <a:solidFill>
                  <a:srgbClr val="FFFFFF"/>
                </a:solidFill>
                <a:latin typeface="Arial" charset="0"/>
                <a:ea typeface="ＭＳ Ｐゴシック" charset="0"/>
                <a:cs typeface="Arial" charset="0"/>
              </a:rPr>
              <a:t>The Jewish Diaspora at Pentecost</a:t>
            </a:r>
          </a:p>
        </p:txBody>
      </p:sp>
      <p:sp>
        <p:nvSpPr>
          <p:cNvPr id="6" name="Rectangle 2">
            <a:extLst>
              <a:ext uri="{FF2B5EF4-FFF2-40B4-BE49-F238E27FC236}">
                <a16:creationId xmlns:a16="http://schemas.microsoft.com/office/drawing/2014/main" id="{2F73C0FE-3F26-1042-A1CE-8D99D7461C5A}"/>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algn="r"/>
            <a:r>
              <a:rPr lang="en-US" dirty="0">
                <a:solidFill>
                  <a:srgbClr val="FFFFFF"/>
                </a:solidFill>
                <a:effectLst>
                  <a:glow rad="127000">
                    <a:srgbClr val="000000"/>
                  </a:glow>
                </a:effectLst>
                <a:cs typeface="Arial"/>
              </a:rPr>
              <a:t>Acts 2</a:t>
            </a:r>
          </a:p>
        </p:txBody>
      </p:sp>
    </p:spTree>
    <p:extLst>
      <p:ext uri="{BB962C8B-B14F-4D97-AF65-F5344CB8AC3E}">
        <p14:creationId xmlns:p14="http://schemas.microsoft.com/office/powerpoint/2010/main" val="4256810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en-US" sz="3600" b="1" dirty="0">
                <a:solidFill>
                  <a:schemeClr val="tx1"/>
                </a:solidFill>
                <a:latin typeface="Arial" charset="0"/>
                <a:ea typeface="ＭＳ Ｐゴシック" charset="0"/>
                <a:cs typeface="ＭＳ Ｐゴシック" charset="0"/>
              </a:rPr>
              <a:t>The Spirit Came at Pentecost </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2:1-13)</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0466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Wind filled the place (Acts 2:2)</a:t>
            </a:r>
          </a:p>
        </p:txBody>
      </p:sp>
      <p:pic>
        <p:nvPicPr>
          <p:cNvPr id="11266" name="Picture 2" descr="Image result for power of the holy spirit">
            <a:extLst>
              <a:ext uri="{FF2B5EF4-FFF2-40B4-BE49-F238E27FC236}">
                <a16:creationId xmlns:a16="http://schemas.microsoft.com/office/drawing/2014/main" id="{89AD4D9F-F9BB-BF46-A84F-5E5FB14749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038"/>
            <a:ext cx="9144000"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92518"/>
      </p:ext>
    </p:extLst>
  </p:cSld>
  <p:clrMapOvr>
    <a:overrideClrMapping bg1="lt1" tx1="dk1" bg2="lt2" tx2="dk2" accent1="accent1" accent2="accent2" accent3="accent3" accent4="accent4" accent5="accent5" accent6="accent6" hlink="hlink" folHlink="folHlink"/>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372747"/>
      </p:ext>
    </p:extLst>
  </p:cSld>
  <p:clrMapOvr>
    <a:overrideClrMapping bg1="lt1" tx1="dk1" bg2="lt2" tx2="dk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61" name="Group 2"/>
          <p:cNvGrpSpPr>
            <a:grpSpLocks/>
          </p:cNvGrpSpPr>
          <p:nvPr/>
        </p:nvGrpSpPr>
        <p:grpSpPr bwMode="auto">
          <a:xfrm>
            <a:off x="0" y="-76200"/>
            <a:ext cx="9144000" cy="6934200"/>
            <a:chOff x="-476" y="0"/>
            <a:chExt cx="6236" cy="4441"/>
          </a:xfrm>
        </p:grpSpPr>
        <p:pic>
          <p:nvPicPr>
            <p:cNvPr id="296963"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64"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defRPr/>
            </a:pPr>
            <a:r>
              <a:rPr lang="en-US" sz="4000" dirty="0">
                <a:solidFill>
                  <a:schemeClr val="bg2"/>
                </a:solidFill>
                <a:latin typeface="Arial" charset="0"/>
                <a:ea typeface="ＭＳ Ｐゴシック" charset="0"/>
                <a:cs typeface="ＭＳ Ｐゴシック" charset="0"/>
              </a:rPr>
              <a:t>Apostles praised God in languages they had never learned (Acts 2:4)</a:t>
            </a:r>
          </a:p>
        </p:txBody>
      </p:sp>
    </p:spTree>
    <p:extLst>
      <p:ext uri="{BB962C8B-B14F-4D97-AF65-F5344CB8AC3E}">
        <p14:creationId xmlns:p14="http://schemas.microsoft.com/office/powerpoint/2010/main" val="300096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live in own strength">
            <a:extLst>
              <a:ext uri="{FF2B5EF4-FFF2-40B4-BE49-F238E27FC236}">
                <a16:creationId xmlns:a16="http://schemas.microsoft.com/office/drawing/2014/main" id="{72DF7951-48A3-C64E-9EDF-537B0DD01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 y="116604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Do you agree?</a:t>
            </a:r>
          </a:p>
        </p:txBody>
      </p:sp>
      <p:sp>
        <p:nvSpPr>
          <p:cNvPr id="3" name="Rectangle 2">
            <a:extLst>
              <a:ext uri="{FF2B5EF4-FFF2-40B4-BE49-F238E27FC236}">
                <a16:creationId xmlns:a16="http://schemas.microsoft.com/office/drawing/2014/main" id="{463C7415-3CD4-C747-A11B-5B5B19954CD0}"/>
              </a:ext>
            </a:extLst>
          </p:cNvPr>
          <p:cNvSpPr txBox="1">
            <a:spLocks noChangeArrowheads="1"/>
          </p:cNvSpPr>
          <p:nvPr/>
        </p:nvSpPr>
        <p:spPr bwMode="auto">
          <a:xfrm>
            <a:off x="-12192" y="1585321"/>
            <a:ext cx="9144000" cy="4876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88925" indent="-288925" algn="l" defTabSz="914400">
              <a:buFont typeface="Arial" panose="020B0604020202020204" pitchFamily="34" charset="0"/>
              <a:buChar char="•"/>
              <a:defRPr/>
            </a:pPr>
            <a:r>
              <a:rPr lang="en-US" sz="3600" b="1" kern="0" dirty="0">
                <a:solidFill>
                  <a:schemeClr val="tx1"/>
                </a:solidFill>
                <a:effectLst>
                  <a:glow rad="127000">
                    <a:schemeClr val="bg1"/>
                  </a:glow>
                </a:effectLst>
                <a:latin typeface="Arial" charset="0"/>
                <a:ea typeface="ＭＳ Ｐゴシック" charset="0"/>
                <a:cs typeface="ＭＳ Ｐゴシック" charset="0"/>
              </a:rPr>
              <a:t>Most of us go through life trusting in our own strength. </a:t>
            </a:r>
          </a:p>
          <a:p>
            <a:pPr marL="288925" indent="-288925" algn="l" defTabSz="914400">
              <a:buFont typeface="Arial" panose="020B0604020202020204" pitchFamily="34" charset="0"/>
              <a:buChar char="•"/>
              <a:defRPr/>
            </a:pPr>
            <a:endParaRPr lang="en-US" sz="3600" b="1" kern="0" dirty="0">
              <a:solidFill>
                <a:schemeClr val="tx1"/>
              </a:solidFill>
              <a:effectLst>
                <a:glow rad="127000">
                  <a:schemeClr val="bg1"/>
                </a:glow>
              </a:effectLst>
              <a:latin typeface="Arial" charset="0"/>
              <a:ea typeface="ＭＳ Ｐゴシック" charset="0"/>
              <a:cs typeface="ＭＳ Ｐゴシック" charset="0"/>
            </a:endParaRPr>
          </a:p>
          <a:p>
            <a:pPr marL="288925" indent="-288925" algn="l" defTabSz="914400">
              <a:buFont typeface="Arial" panose="020B0604020202020204" pitchFamily="34" charset="0"/>
              <a:buChar char="•"/>
              <a:defRPr/>
            </a:pPr>
            <a:r>
              <a:rPr lang="en-US" sz="3600" b="1" kern="0" dirty="0">
                <a:solidFill>
                  <a:schemeClr val="tx1"/>
                </a:solidFill>
                <a:effectLst>
                  <a:glow rad="127000">
                    <a:schemeClr val="bg1"/>
                  </a:glow>
                </a:effectLst>
                <a:latin typeface="Arial" charset="0"/>
                <a:ea typeface="ＭＳ Ｐゴシック" charset="0"/>
                <a:cs typeface="ＭＳ Ｐゴシック" charset="0"/>
              </a:rPr>
              <a:t>Most of us go through life without ever trusting God to do something big.</a:t>
            </a:r>
          </a:p>
          <a:p>
            <a:pPr marL="288925" indent="-288925" algn="l" defTabSz="914400">
              <a:buFont typeface="Arial" panose="020B0604020202020204" pitchFamily="34" charset="0"/>
              <a:buChar char="•"/>
              <a:defRPr/>
            </a:pPr>
            <a:endParaRPr lang="en-US" sz="3600" b="1" kern="0" dirty="0">
              <a:solidFill>
                <a:schemeClr val="tx1"/>
              </a:solidFill>
              <a:effectLst>
                <a:glow rad="127000">
                  <a:schemeClr val="bg1"/>
                </a:glow>
              </a:effectLst>
              <a:latin typeface="Arial" charset="0"/>
              <a:ea typeface="ＭＳ Ｐゴシック" charset="0"/>
              <a:cs typeface="ＭＳ Ｐゴシック" charset="0"/>
            </a:endParaRPr>
          </a:p>
          <a:p>
            <a:pPr marL="288925" indent="-288925" algn="l" defTabSz="914400">
              <a:buFont typeface="Arial" panose="020B0604020202020204" pitchFamily="34" charset="0"/>
              <a:buChar char="•"/>
              <a:defRPr/>
            </a:pPr>
            <a:r>
              <a:rPr lang="en-US" sz="3600" b="1" kern="0" dirty="0">
                <a:solidFill>
                  <a:schemeClr val="tx1"/>
                </a:solidFill>
                <a:effectLst>
                  <a:glow rad="127000">
                    <a:schemeClr val="bg1"/>
                  </a:glow>
                </a:effectLst>
                <a:latin typeface="Arial" charset="0"/>
                <a:ea typeface="ＭＳ Ｐゴシック" charset="0"/>
                <a:cs typeface="ＭＳ Ｐゴシック" charset="0"/>
              </a:rPr>
              <a:t>Most need a breakthrough past our monotony, but don’t trust God for it.</a:t>
            </a:r>
          </a:p>
        </p:txBody>
      </p:sp>
    </p:spTree>
    <p:extLst>
      <p:ext uri="{BB962C8B-B14F-4D97-AF65-F5344CB8AC3E}">
        <p14:creationId xmlns:p14="http://schemas.microsoft.com/office/powerpoint/2010/main" val="138673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79647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14287" y="35726"/>
            <a:ext cx="9129713" cy="658812"/>
          </a:xfrm>
          <a:solidFill>
            <a:srgbClr val="000000"/>
          </a:solidFill>
        </p:spPr>
        <p:txBody>
          <a:bodyPr/>
          <a:lstStyle/>
          <a:p>
            <a:pPr eaLnBrk="1" hangingPunct="1">
              <a:defRPr/>
            </a:pPr>
            <a:r>
              <a:rPr lang="en-US" sz="4000" b="1"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Pentecost Reversed Babel</a:t>
            </a:r>
            <a:endParaRPr lang="en-US" sz="4000" b="1"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CCC6258A-7C80-0D4A-8EA8-E07D3118093C}"/>
              </a:ext>
            </a:extLst>
          </p:cNvPr>
          <p:cNvSpPr txBox="1">
            <a:spLocks noChangeArrowheads="1"/>
          </p:cNvSpPr>
          <p:nvPr/>
        </p:nvSpPr>
        <p:spPr bwMode="auto">
          <a:xfrm>
            <a:off x="0" y="1522426"/>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Scattered</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5" name="Rectangle 3">
            <a:extLst>
              <a:ext uri="{FF2B5EF4-FFF2-40B4-BE49-F238E27FC236}">
                <a16:creationId xmlns:a16="http://schemas.microsoft.com/office/drawing/2014/main" id="{8389A55E-FE14-4B4A-9870-6C6E4E4BBD0A}"/>
              </a:ext>
            </a:extLst>
          </p:cNvPr>
          <p:cNvSpPr txBox="1">
            <a:spLocks noChangeArrowheads="1"/>
          </p:cNvSpPr>
          <p:nvPr/>
        </p:nvSpPr>
        <p:spPr bwMode="auto">
          <a:xfrm>
            <a:off x="4571999" y="1522426"/>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United</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2" name="Right Arrow 1">
            <a:extLst>
              <a:ext uri="{FF2B5EF4-FFF2-40B4-BE49-F238E27FC236}">
                <a16:creationId xmlns:a16="http://schemas.microsoft.com/office/drawing/2014/main" id="{0A5AC31D-8D86-CF4B-A712-1E5A389E7C74}"/>
              </a:ext>
            </a:extLst>
          </p:cNvPr>
          <p:cNvSpPr/>
          <p:nvPr/>
        </p:nvSpPr>
        <p:spPr bwMode="auto">
          <a:xfrm>
            <a:off x="4129087" y="1389076"/>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 name="Rectangle 3">
            <a:extLst>
              <a:ext uri="{FF2B5EF4-FFF2-40B4-BE49-F238E27FC236}">
                <a16:creationId xmlns:a16="http://schemas.microsoft.com/office/drawing/2014/main" id="{0748970B-322F-0A42-8980-D8F289C57A91}"/>
              </a:ext>
            </a:extLst>
          </p:cNvPr>
          <p:cNvSpPr txBox="1">
            <a:spLocks noChangeArrowheads="1"/>
          </p:cNvSpPr>
          <p:nvPr/>
        </p:nvSpPr>
        <p:spPr bwMode="auto">
          <a:xfrm>
            <a:off x="0" y="25368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Confused</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8" name="Rectangle 3">
            <a:extLst>
              <a:ext uri="{FF2B5EF4-FFF2-40B4-BE49-F238E27FC236}">
                <a16:creationId xmlns:a16="http://schemas.microsoft.com/office/drawing/2014/main" id="{4BD28197-BF65-1345-9634-AAB74F819A7D}"/>
              </a:ext>
            </a:extLst>
          </p:cNvPr>
          <p:cNvSpPr txBox="1">
            <a:spLocks noChangeArrowheads="1"/>
          </p:cNvSpPr>
          <p:nvPr/>
        </p:nvSpPr>
        <p:spPr bwMode="auto">
          <a:xfrm>
            <a:off x="4571999" y="25368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Understand</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9" name="Right Arrow 8">
            <a:extLst>
              <a:ext uri="{FF2B5EF4-FFF2-40B4-BE49-F238E27FC236}">
                <a16:creationId xmlns:a16="http://schemas.microsoft.com/office/drawing/2014/main" id="{AB80EA14-00A2-6844-827A-5F0A8BDC0422}"/>
              </a:ext>
            </a:extLst>
          </p:cNvPr>
          <p:cNvSpPr/>
          <p:nvPr/>
        </p:nvSpPr>
        <p:spPr bwMode="auto">
          <a:xfrm>
            <a:off x="4129087" y="24034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 name="Rectangle 3">
            <a:extLst>
              <a:ext uri="{FF2B5EF4-FFF2-40B4-BE49-F238E27FC236}">
                <a16:creationId xmlns:a16="http://schemas.microsoft.com/office/drawing/2014/main" id="{372459A7-7E69-C144-A934-D4F1BB5B4076}"/>
              </a:ext>
            </a:extLst>
          </p:cNvPr>
          <p:cNvSpPr txBox="1">
            <a:spLocks noChangeArrowheads="1"/>
          </p:cNvSpPr>
          <p:nvPr/>
        </p:nvSpPr>
        <p:spPr bwMode="auto">
          <a:xfrm>
            <a:off x="-14288" y="35655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Praised Men</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11" name="Rectangle 3">
            <a:extLst>
              <a:ext uri="{FF2B5EF4-FFF2-40B4-BE49-F238E27FC236}">
                <a16:creationId xmlns:a16="http://schemas.microsoft.com/office/drawing/2014/main" id="{38A0F33E-3F57-A14C-9CEE-0D5CADA98E85}"/>
              </a:ext>
            </a:extLst>
          </p:cNvPr>
          <p:cNvSpPr txBox="1">
            <a:spLocks noChangeArrowheads="1"/>
          </p:cNvSpPr>
          <p:nvPr/>
        </p:nvSpPr>
        <p:spPr bwMode="auto">
          <a:xfrm>
            <a:off x="4557711" y="35655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Praised God</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12" name="Right Arrow 11">
            <a:extLst>
              <a:ext uri="{FF2B5EF4-FFF2-40B4-BE49-F238E27FC236}">
                <a16:creationId xmlns:a16="http://schemas.microsoft.com/office/drawing/2014/main" id="{C9ABDF43-A1B8-D942-B68E-F674F425FCDC}"/>
              </a:ext>
            </a:extLst>
          </p:cNvPr>
          <p:cNvSpPr/>
          <p:nvPr/>
        </p:nvSpPr>
        <p:spPr bwMode="auto">
          <a:xfrm>
            <a:off x="4114799" y="34321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 name="Rectangle 3">
            <a:extLst>
              <a:ext uri="{FF2B5EF4-FFF2-40B4-BE49-F238E27FC236}">
                <a16:creationId xmlns:a16="http://schemas.microsoft.com/office/drawing/2014/main" id="{26015C86-C19C-3043-9681-3A07768EBF25}"/>
              </a:ext>
            </a:extLst>
          </p:cNvPr>
          <p:cNvSpPr txBox="1">
            <a:spLocks noChangeArrowheads="1"/>
          </p:cNvSpPr>
          <p:nvPr/>
        </p:nvSpPr>
        <p:spPr bwMode="auto">
          <a:xfrm>
            <a:off x="-14288" y="45942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Rebellion</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14" name="Rectangle 3">
            <a:extLst>
              <a:ext uri="{FF2B5EF4-FFF2-40B4-BE49-F238E27FC236}">
                <a16:creationId xmlns:a16="http://schemas.microsoft.com/office/drawing/2014/main" id="{30C7FE8D-7B33-1746-9CA5-D968140A0B4E}"/>
              </a:ext>
            </a:extLst>
          </p:cNvPr>
          <p:cNvSpPr txBox="1">
            <a:spLocks noChangeArrowheads="1"/>
          </p:cNvSpPr>
          <p:nvPr/>
        </p:nvSpPr>
        <p:spPr bwMode="auto">
          <a:xfrm>
            <a:off x="4557711" y="45942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kern="0"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Submission</a:t>
            </a:r>
            <a:endParaRPr lang="en-US" sz="3600" b="1" kern="0"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15" name="Right Arrow 14">
            <a:extLst>
              <a:ext uri="{FF2B5EF4-FFF2-40B4-BE49-F238E27FC236}">
                <a16:creationId xmlns:a16="http://schemas.microsoft.com/office/drawing/2014/main" id="{8425458F-602A-734A-AC9B-5F9026CEE435}"/>
              </a:ext>
            </a:extLst>
          </p:cNvPr>
          <p:cNvSpPr/>
          <p:nvPr/>
        </p:nvSpPr>
        <p:spPr bwMode="auto">
          <a:xfrm>
            <a:off x="4114799" y="44608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 name="Rectangle 16">
            <a:extLst>
              <a:ext uri="{FF2B5EF4-FFF2-40B4-BE49-F238E27FC236}">
                <a16:creationId xmlns:a16="http://schemas.microsoft.com/office/drawing/2014/main" id="{8D86E1D4-D0DA-BD4E-8A82-0701DB309EF0}"/>
              </a:ext>
            </a:extLst>
          </p:cNvPr>
          <p:cNvSpPr/>
          <p:nvPr/>
        </p:nvSpPr>
        <p:spPr>
          <a:xfrm>
            <a:off x="28456" y="6175948"/>
            <a:ext cx="9072797" cy="512514"/>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algn="ctr" defTabSz="914400" fontAlgn="base">
              <a:spcBef>
                <a:spcPct val="0"/>
              </a:spcBef>
              <a:spcAft>
                <a:spcPct val="0"/>
              </a:spcAft>
            </a:pPr>
            <a:r>
              <a:rPr lang="en-US" sz="2800" b="1" kern="0" dirty="0">
                <a:effectLst>
                  <a:glow rad="228600">
                    <a:srgbClr val="000000"/>
                  </a:glow>
                  <a:outerShdw blurRad="38100" dist="38100" dir="2700000" algn="tl">
                    <a:srgbClr val="000000"/>
                  </a:outerShdw>
                </a:effectLst>
                <a:latin typeface="Arial" charset="0"/>
                <a:ea typeface="ＭＳ Ｐゴシック" charset="0"/>
              </a:rPr>
              <a:t>Warren Wiersbe, </a:t>
            </a:r>
            <a:r>
              <a:rPr lang="en-US" sz="2800" b="1" i="1" kern="0" dirty="0">
                <a:effectLst>
                  <a:glow rad="228600">
                    <a:srgbClr val="000000"/>
                  </a:glow>
                  <a:outerShdw blurRad="38100" dist="38100" dir="2700000" algn="tl">
                    <a:srgbClr val="000000"/>
                  </a:outerShdw>
                </a:effectLst>
                <a:latin typeface="Arial" charset="0"/>
                <a:ea typeface="ＭＳ Ｐゴシック" charset="0"/>
              </a:rPr>
              <a:t>Bible Exposition Commentary</a:t>
            </a:r>
            <a:endParaRPr lang="en-US" sz="2800" b="1" kern="0" dirty="0">
              <a:effectLst>
                <a:glow rad="228600">
                  <a:srgbClr val="000000"/>
                </a:glow>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24026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7" grpId="0"/>
      <p:bldP spid="8" grpId="0"/>
      <p:bldP spid="9" grpId="0" animBg="1"/>
      <p:bldP spid="10" grpId="0"/>
      <p:bldP spid="11" grpId="0"/>
      <p:bldP spid="12" grpId="0" animBg="1"/>
      <p:bldP spid="13"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The Gospel is for 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Whole World</a:t>
            </a: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815882"/>
          </a:xfrm>
          <a:prstGeom prst="rect">
            <a:avLst/>
          </a:prstGeom>
        </p:spPr>
        <p:txBody>
          <a:bodyPr wrap="square">
            <a:spAutoFit/>
          </a:bodyPr>
          <a:lstStyle/>
          <a:p>
            <a:pPr algn="ctr"/>
            <a:r>
              <a:rPr lang="en-US" sz="2800" b="1" dirty="0">
                <a:latin typeface="Arial" panose="020B0604020202020204" pitchFamily="34" charset="0"/>
                <a:ea typeface="Times New Roman" panose="02020603050405020304" pitchFamily="18" charset="0"/>
              </a:rPr>
              <a:t>“The Spirit of Christ is the spirit of missions, and the nearer we get to Him, the more intensely missionary we must become.” </a:t>
            </a:r>
            <a:br>
              <a:rPr lang="en-US" sz="2800" b="1" dirty="0">
                <a:latin typeface="Arial" panose="020B0604020202020204" pitchFamily="34" charset="0"/>
                <a:ea typeface="Times New Roman" panose="02020603050405020304" pitchFamily="18" charset="0"/>
              </a:rPr>
            </a:br>
            <a:r>
              <a:rPr lang="en-US" sz="2800" b="1" dirty="0">
                <a:latin typeface="Arial" panose="020B0604020202020204" pitchFamily="34" charset="0"/>
                <a:ea typeface="Times New Roman" panose="02020603050405020304" pitchFamily="18" charset="0"/>
              </a:rPr>
              <a:t>—Henry Martyn—</a:t>
            </a:r>
            <a:endParaRPr lang="en-US" sz="2800" b="1" dirty="0"/>
          </a:p>
        </p:txBody>
      </p:sp>
    </p:spTree>
    <p:extLst>
      <p:ext uri="{BB962C8B-B14F-4D97-AF65-F5344CB8AC3E}">
        <p14:creationId xmlns:p14="http://schemas.microsoft.com/office/powerpoint/2010/main" val="353275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757917"/>
            <a:ext cx="5343896" cy="1200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E8C567"/>
                </a:solidFill>
                <a:effectLst>
                  <a:glow rad="266700">
                    <a:srgbClr val="000000">
                      <a:alpha val="75000"/>
                    </a:srgbClr>
                  </a:glow>
                </a:effectLst>
                <a:uLnTx/>
                <a:uFillTx/>
                <a:latin typeface="Arial"/>
                <a:ea typeface="ＭＳ Ｐゴシック" charset="0"/>
                <a:cs typeface="Arial"/>
              </a:rPr>
              <a:t>Amazing!</a:t>
            </a:r>
          </a:p>
        </p:txBody>
      </p:sp>
    </p:spTree>
    <p:extLst>
      <p:ext uri="{BB962C8B-B14F-4D97-AF65-F5344CB8AC3E}">
        <p14:creationId xmlns:p14="http://schemas.microsoft.com/office/powerpoint/2010/main" val="42185187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AutoShape 8"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12" charset="0"/>
              <a:ea typeface="ＭＳ Ｐゴシック" charset="0"/>
              <a:cs typeface="+mn-cs"/>
            </a:endParaRPr>
          </a:p>
        </p:txBody>
      </p:sp>
      <p:sp>
        <p:nvSpPr>
          <p:cNvPr id="19470" name="Rectangle 14"/>
          <p:cNvSpPr>
            <a:spLocks noGrp="1" noRot="1" noChangeArrowheads="1"/>
          </p:cNvSpPr>
          <p:nvPr>
            <p:ph type="title"/>
          </p:nvPr>
        </p:nvSpPr>
        <p:spPr>
          <a:xfrm>
            <a:off x="0" y="366713"/>
            <a:ext cx="8763000" cy="685800"/>
          </a:xfrm>
        </p:spPr>
        <p:txBody>
          <a:bodyPr/>
          <a:lstStyle/>
          <a:p>
            <a:pPr eaLnBrk="1" hangingPunct="1">
              <a:defRPr/>
            </a:pPr>
            <a:r>
              <a:rPr lang="en-US" sz="4000" dirty="0">
                <a:latin typeface="Arial" charset="0"/>
              </a:rPr>
              <a:t>Population of Empire = 55 Million</a:t>
            </a:r>
          </a:p>
        </p:txBody>
      </p:sp>
      <p:sp>
        <p:nvSpPr>
          <p:cNvPr id="68613" name="WordArt 17"/>
          <p:cNvSpPr>
            <a:spLocks noChangeArrowheads="1" noChangeShapeType="1" noTextEdit="1"/>
          </p:cNvSpPr>
          <p:nvPr/>
        </p:nvSpPr>
        <p:spPr bwMode="auto">
          <a:xfrm>
            <a:off x="714375" y="2857500"/>
            <a:ext cx="5838825" cy="24765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Gentiles - 51 million</a:t>
            </a:r>
          </a:p>
        </p:txBody>
      </p:sp>
      <p:sp>
        <p:nvSpPr>
          <p:cNvPr id="68614" name="WordArt 19"/>
          <p:cNvSpPr>
            <a:spLocks noChangeArrowheads="1" noChangeShapeType="1" noTextEdit="1"/>
          </p:cNvSpPr>
          <p:nvPr/>
        </p:nvSpPr>
        <p:spPr bwMode="auto">
          <a:xfrm>
            <a:off x="5940152" y="4365104"/>
            <a:ext cx="2448272" cy="1008112"/>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FF"/>
                  </a:solidFill>
                  <a:round/>
                  <a:headEnd/>
                  <a:tailEnd/>
                </a:ln>
                <a:solidFill>
                  <a:srgbClr val="000000"/>
                </a:solidFill>
                <a:effectLst>
                  <a:glow rad="228600">
                    <a:srgbClr val="FFFFFF">
                      <a:alpha val="75000"/>
                    </a:srgbClr>
                  </a:glow>
                </a:effectLst>
                <a:uLnTx/>
                <a:uFillTx/>
                <a:latin typeface="Impact"/>
                <a:ea typeface="Impact"/>
                <a:cs typeface="Impact"/>
              </a:rPr>
              <a:t>Jews - 4 million</a:t>
            </a:r>
          </a:p>
        </p:txBody>
      </p:sp>
      <p:sp>
        <p:nvSpPr>
          <p:cNvPr id="19476" name="Text Box 20"/>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97</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Rectangle 8"/>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Roman Empire</a:t>
            </a:r>
          </a:p>
        </p:txBody>
      </p:sp>
      <p:sp>
        <p:nvSpPr>
          <p:cNvPr id="19465"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Tree>
    <p:extLst>
      <p:ext uri="{BB962C8B-B14F-4D97-AF65-F5344CB8AC3E}">
        <p14:creationId xmlns:p14="http://schemas.microsoft.com/office/powerpoint/2010/main" val="367014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heel(4)">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wheel(4)">
                                      <p:cBhvr>
                                        <p:cTn id="12" dur="2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a:latin typeface="Garamond" charset="0"/>
              </a:rPr>
              <a:t>Languages of the Empire</a:t>
            </a:r>
          </a:p>
        </p:txBody>
      </p:sp>
      <p:pic>
        <p:nvPicPr>
          <p:cNvPr id="84994" name="Picture 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12" charset="0"/>
              <a:ea typeface="ＭＳ Ｐゴシック" charset="0"/>
              <a:cs typeface="+mn-cs"/>
            </a:endParaRPr>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84997" name="WordArt 7"/>
          <p:cNvSpPr>
            <a:spLocks noChangeArrowheads="1" noChangeShapeType="1" noTextEdit="1"/>
          </p:cNvSpPr>
          <p:nvPr/>
        </p:nvSpPr>
        <p:spPr bwMode="auto">
          <a:xfrm>
            <a:off x="34925" y="3357563"/>
            <a:ext cx="2971800" cy="13716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Latin</a:t>
            </a:r>
          </a:p>
        </p:txBody>
      </p:sp>
      <p:sp>
        <p:nvSpPr>
          <p:cNvPr id="84998" name="WordArt 8"/>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FF"/>
                  </a:solidFill>
                  <a:round/>
                  <a:headEnd/>
                  <a:tailEnd/>
                </a:ln>
                <a:solidFill>
                  <a:srgbClr val="000000"/>
                </a:solidFill>
                <a:effectLst/>
                <a:uLnTx/>
                <a:uFillTx/>
                <a:latin typeface="Impact"/>
                <a:ea typeface="Impact"/>
                <a:cs typeface="Impact"/>
              </a:rPr>
              <a:t>Aramaic</a:t>
            </a:r>
          </a:p>
        </p:txBody>
      </p:sp>
      <p:sp>
        <p:nvSpPr>
          <p:cNvPr id="74759" name="WordArt 9"/>
          <p:cNvSpPr>
            <a:spLocks noChangeArrowheads="1" noChangeShapeType="1" noTextEdit="1"/>
          </p:cNvSpPr>
          <p:nvPr/>
        </p:nvSpPr>
        <p:spPr bwMode="auto">
          <a:xfrm>
            <a:off x="4267200" y="2971800"/>
            <a:ext cx="2971800" cy="1371600"/>
          </a:xfrm>
          <a:prstGeom prst="rect">
            <a:avLst/>
          </a:prstGeom>
          <a:effectLst>
            <a:outerShdw blurRad="50800" dist="38100" dir="2700000" algn="tl" rotWithShape="0">
              <a:schemeClr val="tx1">
                <a:alpha val="43000"/>
              </a:schemeClr>
            </a:outerShdw>
          </a:effectLst>
        </p:spPr>
        <p:txBody>
          <a:bodyPr wrap="none" fromWordArt="1">
            <a:prstTxWarp prst="textCascadeUp">
              <a:avLst>
                <a:gd name="adj" fmla="val 67500"/>
              </a:avLst>
            </a:prstTxWarp>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50800"/>
                <a:solidFill>
                  <a:srgbClr val="003399">
                    <a:shade val="50000"/>
                  </a:srgbClr>
                </a:solidFill>
                <a:effectLst/>
                <a:uLnTx/>
                <a:uFillTx/>
                <a:latin typeface="Impact"/>
                <a:ea typeface="Impact"/>
                <a:cs typeface="Impact"/>
              </a:rPr>
              <a:t>Greek</a:t>
            </a:r>
          </a:p>
        </p:txBody>
      </p:sp>
      <p:sp>
        <p:nvSpPr>
          <p:cNvPr id="85000" name="WordArt 11"/>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Languages of the Empire</a:t>
            </a:r>
          </a:p>
        </p:txBody>
      </p:sp>
      <p:sp>
        <p:nvSpPr>
          <p:cNvPr id="37900" name="Text Box 12"/>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97</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Rectangle 10"/>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Roman Empire</a:t>
            </a:r>
          </a:p>
        </p:txBody>
      </p:sp>
      <p:sp>
        <p:nvSpPr>
          <p:cNvPr id="12" name="WordArt 10"/>
          <p:cNvSpPr>
            <a:spLocks noChangeArrowheads="1" noChangeShapeType="1" noTextEdit="1"/>
          </p:cNvSpPr>
          <p:nvPr/>
        </p:nvSpPr>
        <p:spPr bwMode="auto">
          <a:xfrm>
            <a:off x="6553200" y="5181600"/>
            <a:ext cx="838200" cy="228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Hebrew</a:t>
            </a:r>
          </a:p>
        </p:txBody>
      </p:sp>
    </p:spTree>
    <p:extLst>
      <p:ext uri="{BB962C8B-B14F-4D97-AF65-F5344CB8AC3E}">
        <p14:creationId xmlns:p14="http://schemas.microsoft.com/office/powerpoint/2010/main" val="2275549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41242062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r>
              <a:rPr lang="en-US" sz="900">
                <a:hlinkClick r:id="rId3" tooltip="https://commons.wikimedia.org/wiki/Language"/>
              </a:rPr>
              <a:t>This Photo</a:t>
            </a:r>
            <a:r>
              <a:rPr lang="en-US" sz="900"/>
              <a:t> by Unknown Author is licensed under </a:t>
            </a:r>
            <a:r>
              <a:rPr lang="en-US" sz="900">
                <a:hlinkClick r:id="rId4" tooltip="https://creativecommons.org/licenses/by-sa/3.0/"/>
              </a:rPr>
              <a:t>CC BY-SA</a:t>
            </a:r>
            <a:endParaRPr lang="en-US" sz="900"/>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r>
              <a:rPr lang="en-US" sz="900">
                <a:hlinkClick r:id="rId6" tooltip="https://southafrica-info.com/arts-culture/11-languages-south-africa/"/>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26479674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HONG KONG</a:t>
            </a:r>
          </a:p>
        </p:txBody>
      </p:sp>
    </p:spTree>
    <p:extLst>
      <p:ext uri="{BB962C8B-B14F-4D97-AF65-F5344CB8AC3E}">
        <p14:creationId xmlns:p14="http://schemas.microsoft.com/office/powerpoint/2010/main" val="1446399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8236056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28822037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2034904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 in 52 Languages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14365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i="1" dirty="0">
                <a:solidFill>
                  <a:schemeClr val="tx1"/>
                </a:solidFill>
                <a:effectLst>
                  <a:glow rad="127000">
                    <a:schemeClr val="bg1"/>
                  </a:glow>
                </a:effectLst>
                <a:latin typeface="Arial" charset="0"/>
                <a:ea typeface="ＭＳ Ｐゴシック" charset="0"/>
                <a:cs typeface="ＭＳ Ｐゴシック" charset="0"/>
              </a:rPr>
              <a:t>Why submit to the Spirit?</a:t>
            </a:r>
            <a:endParaRPr lang="en-US" sz="4800" b="1" i="1" kern="0"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indent="-350838" algn="l" defTabSz="914400">
              <a:buFont typeface="Arial" panose="020B0604020202020204" pitchFamily="34" charset="0"/>
              <a:buChar char="•"/>
              <a:defRPr/>
            </a:pPr>
            <a:r>
              <a:rPr lang="en-US" b="1" dirty="0">
                <a:solidFill>
                  <a:schemeClr val="tx1"/>
                </a:solidFill>
                <a:effectLst>
                  <a:glow rad="127000">
                    <a:schemeClr val="bg1"/>
                  </a:glow>
                </a:effectLst>
                <a:latin typeface="Arial" charset="0"/>
                <a:ea typeface="ＭＳ Ｐゴシック" charset="0"/>
                <a:cs typeface="ＭＳ Ｐゴシック" charset="0"/>
              </a:rPr>
              <a:t>The Spirit </a:t>
            </a:r>
            <a:r>
              <a:rPr lang="en-US" b="1" kern="0" dirty="0">
                <a:solidFill>
                  <a:srgbClr val="FFFF00"/>
                </a:solidFill>
                <a:effectLst>
                  <a:glow rad="127000">
                    <a:schemeClr val="bg1"/>
                  </a:glow>
                </a:effectLst>
                <a:latin typeface="Arial" charset="0"/>
                <a:ea typeface="ＭＳ Ｐゴシック" charset="0"/>
                <a:cs typeface="ＭＳ Ｐゴシック" charset="0"/>
              </a:rPr>
              <a:t>proves</a:t>
            </a:r>
            <a:r>
              <a:rPr lang="en-US" b="1" kern="0" dirty="0">
                <a:solidFill>
                  <a:schemeClr val="tx1"/>
                </a:solidFill>
                <a:effectLst>
                  <a:glow rad="127000">
                    <a:schemeClr val="bg1"/>
                  </a:glow>
                </a:effectLst>
                <a:latin typeface="Arial" charset="0"/>
                <a:ea typeface="ＭＳ Ｐゴシック" charset="0"/>
                <a:cs typeface="ＭＳ Ｐゴシック" charset="0"/>
              </a:rPr>
              <a:t> Jesus (14-41).</a:t>
            </a:r>
          </a:p>
        </p:txBody>
      </p:sp>
    </p:spTree>
    <p:extLst>
      <p:ext uri="{BB962C8B-B14F-4D97-AF65-F5344CB8AC3E}">
        <p14:creationId xmlns:p14="http://schemas.microsoft.com/office/powerpoint/2010/main" val="415349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0417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100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en-US" sz="3200" b="1" dirty="0">
                <a:solidFill>
                  <a:srgbClr val="FFFFFF"/>
                </a:solidFill>
                <a:effectLst>
                  <a:glow rad="139700">
                    <a:srgbClr val="000000"/>
                  </a:glow>
                </a:effectLst>
                <a:latin typeface="Arial" charset="0"/>
              </a:rPr>
              <a:t>The Spirit’s indwelling shows that God accepts anyone—not a select few (14-21).</a:t>
            </a:r>
            <a:endParaRPr kumimoji="0" lang="en-US" sz="32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
        <p:nvSpPr>
          <p:cNvPr id="9" name="Rectangle 2">
            <a:extLst>
              <a:ext uri="{FF2B5EF4-FFF2-40B4-BE49-F238E27FC236}">
                <a16:creationId xmlns:a16="http://schemas.microsoft.com/office/drawing/2014/main" id="{D438CE71-DD62-934B-B4A9-21812AF77F83}"/>
              </a:ext>
            </a:extLst>
          </p:cNvPr>
          <p:cNvSpPr txBox="1">
            <a:spLocks noChangeArrowheads="1"/>
          </p:cNvSpPr>
          <p:nvPr/>
        </p:nvSpPr>
        <p:spPr bwMode="auto">
          <a:xfrm>
            <a:off x="-41563" y="6722577"/>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February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52058456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a:t>
            </a:r>
            <a:r>
              <a:rPr lang="en-US" b="1">
                <a:cs typeface="+mj-cs"/>
              </a:rPr>
              <a:t>Feb 2021</a:t>
            </a:r>
            <a:endParaRPr lang="en-US" b="1" dirty="0">
              <a:cs typeface="+mj-cs"/>
            </a:endParaRP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8" name="Text Box 21"/>
          <p:cNvSpPr txBox="1">
            <a:spLocks noChangeArrowheads="1"/>
          </p:cNvSpPr>
          <p:nvPr/>
        </p:nvSpPr>
        <p:spPr bwMode="auto">
          <a:xfrm>
            <a:off x="4250434" y="2355704"/>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7229476" y="700877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6845461" y="276701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9" name="Text Box 21">
            <a:extLst>
              <a:ext uri="{FF2B5EF4-FFF2-40B4-BE49-F238E27FC236}">
                <a16:creationId xmlns:a16="http://schemas.microsoft.com/office/drawing/2014/main" id="{7F2E99E5-37A7-FE40-82CC-914DA6B8B189}"/>
              </a:ext>
            </a:extLst>
          </p:cNvPr>
          <p:cNvSpPr txBox="1">
            <a:spLocks noChangeArrowheads="1"/>
          </p:cNvSpPr>
          <p:nvPr/>
        </p:nvSpPr>
        <p:spPr bwMode="auto">
          <a:xfrm>
            <a:off x="4319011" y="-595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50" name="Text Box 19">
            <a:extLst>
              <a:ext uri="{FF2B5EF4-FFF2-40B4-BE49-F238E27FC236}">
                <a16:creationId xmlns:a16="http://schemas.microsoft.com/office/drawing/2014/main" id="{E2FA4644-A867-D242-9DAA-DEBF6FE32F93}"/>
              </a:ext>
            </a:extLst>
          </p:cNvPr>
          <p:cNvSpPr txBox="1">
            <a:spLocks noChangeArrowheads="1"/>
          </p:cNvSpPr>
          <p:nvPr/>
        </p:nvSpPr>
        <p:spPr bwMode="auto">
          <a:xfrm>
            <a:off x="2395249" y="282531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NEPAL</a:t>
            </a:r>
          </a:p>
        </p:txBody>
      </p:sp>
      <p:sp>
        <p:nvSpPr>
          <p:cNvPr id="51" name="Text Box 13">
            <a:extLst>
              <a:ext uri="{FF2B5EF4-FFF2-40B4-BE49-F238E27FC236}">
                <a16:creationId xmlns:a16="http://schemas.microsoft.com/office/drawing/2014/main" id="{4AD75E7E-6410-1F4B-B6B3-105B97143777}"/>
              </a:ext>
            </a:extLst>
          </p:cNvPr>
          <p:cNvSpPr txBox="1">
            <a:spLocks noChangeArrowheads="1"/>
          </p:cNvSpPr>
          <p:nvPr/>
        </p:nvSpPr>
        <p:spPr bwMode="auto">
          <a:xfrm>
            <a:off x="3742" y="430730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
        <p:nvSpPr>
          <p:cNvPr id="52" name="Text Box 13">
            <a:extLst>
              <a:ext uri="{FF2B5EF4-FFF2-40B4-BE49-F238E27FC236}">
                <a16:creationId xmlns:a16="http://schemas.microsoft.com/office/drawing/2014/main" id="{B450E752-1BB3-B646-9933-BD8BE66597E2}"/>
              </a:ext>
            </a:extLst>
          </p:cNvPr>
          <p:cNvSpPr txBox="1">
            <a:spLocks noChangeArrowheads="1"/>
          </p:cNvSpPr>
          <p:nvPr/>
        </p:nvSpPr>
        <p:spPr bwMode="auto">
          <a:xfrm>
            <a:off x="140330" y="1302466"/>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Tree>
    <p:extLst>
      <p:ext uri="{BB962C8B-B14F-4D97-AF65-F5344CB8AC3E}">
        <p14:creationId xmlns:p14="http://schemas.microsoft.com/office/powerpoint/2010/main" val="690354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par>
                          <p:cTn id="80" fill="hold">
                            <p:stCondLst>
                              <p:cond delay="1700"/>
                            </p:stCondLst>
                            <p:childTnLst>
                              <p:par>
                                <p:cTn id="81" presetID="1" presetClass="entr" presetSubtype="0" fill="hold" grpId="0" nodeType="afterEffect">
                                  <p:stCondLst>
                                    <p:cond delay="0"/>
                                  </p:stCondLst>
                                  <p:childTnLst>
                                    <p:set>
                                      <p:cBhvr>
                                        <p:cTn id="82" dur="1" fill="hold">
                                          <p:stCondLst>
                                            <p:cond delay="2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827088" y="5283200"/>
            <a:ext cx="6408737" cy="1746250"/>
          </a:xfrm>
        </p:spPr>
        <p:txBody>
          <a:bodyPr/>
          <a:lstStyle/>
          <a:p>
            <a:pPr marL="0" indent="0" algn="ctr" eaLnBrk="1" hangingPunct="1">
              <a:buFontTx/>
              <a:buNone/>
            </a:pP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This is that which was spoken by the prophet Joel…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br>
              <a:rPr lang="en-US" altLang="ja-JP">
                <a:latin typeface="Arial" charset="0"/>
                <a:ea typeface="ＭＳ Ｐゴシック" charset="0"/>
                <a:cs typeface="ＭＳ Ｐゴシック" charset="0"/>
              </a:rPr>
            </a:br>
            <a:r>
              <a:rPr lang="en-US" altLang="ja-JP">
                <a:latin typeface="Arial" charset="0"/>
                <a:ea typeface="ＭＳ Ｐゴシック" charset="0"/>
                <a:cs typeface="ＭＳ Ｐゴシック" charset="0"/>
              </a:rPr>
              <a:t>(Acts 2:16)</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7521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215900" y="287338"/>
            <a:ext cx="5219700" cy="3789362"/>
          </a:xfrm>
        </p:spPr>
        <p:txBody>
          <a:bodyPr/>
          <a:lstStyle/>
          <a:p>
            <a:pPr marL="0" indent="0" algn="ctr" eaLnBrk="1" hangingPunct="1">
              <a:buFontTx/>
              <a:buNone/>
            </a:pP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FontTx/>
              <a:buNone/>
            </a:pPr>
            <a:r>
              <a:rPr lang="en-US" altLang="ja-JP" baseline="30000">
                <a:latin typeface="Arial" charset="0"/>
                <a:ea typeface="ＭＳ Ｐゴシック" charset="0"/>
                <a:cs typeface="ＭＳ Ｐゴシック" charset="0"/>
              </a:rPr>
              <a:t>29</a:t>
            </a:r>
            <a:r>
              <a:rPr lang="en-US" altLang="ja-JP">
                <a:latin typeface="Arial" charset="0"/>
                <a:ea typeface="ＭＳ Ｐゴシック" charset="0"/>
                <a:cs typeface="ＭＳ Ｐゴシック" charset="0"/>
              </a:rPr>
              <a:t>In those days I will pour out my Spirit even on servants—men and women alike.</a:t>
            </a:r>
            <a:r>
              <a:rPr lang="ru-RU"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2832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513652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But everyone who calls on the name of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will be saved, [Joel: for some on Mount Zion in Jerusalem will escape, just as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has said.  These will be among the survivors whom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has called.]</a:t>
            </a:r>
            <a:r>
              <a:rPr lang="ru-RU" altLang="ja-JP"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1500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ON THE MO    VE</a:t>
            </a:r>
            <a:endPar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40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God’s work through the early church in</a:t>
            </a:r>
            <a:endPar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ar more can be mended than you know | TB Joshua Watch">
            <a:extLst>
              <a:ext uri="{FF2B5EF4-FFF2-40B4-BE49-F238E27FC236}">
                <a16:creationId xmlns:a16="http://schemas.microsoft.com/office/drawing/2014/main" id="{2000E647-97A5-E640-A102-8396144BFE7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44450"/>
            <a:ext cx="9144000" cy="6864626"/>
          </a:xfrm>
        </p:spPr>
      </p:pic>
      <p:sp>
        <p:nvSpPr>
          <p:cNvPr id="2" name="Title 1">
            <a:extLst>
              <a:ext uri="{FF2B5EF4-FFF2-40B4-BE49-F238E27FC236}">
                <a16:creationId xmlns:a16="http://schemas.microsoft.com/office/drawing/2014/main" id="{D0A1E97F-1C25-4C49-95AC-16B246755C6E}"/>
              </a:ext>
            </a:extLst>
          </p:cNvPr>
          <p:cNvSpPr>
            <a:spLocks noGrp="1"/>
          </p:cNvSpPr>
          <p:nvPr>
            <p:ph type="title"/>
          </p:nvPr>
        </p:nvSpPr>
        <p:spPr>
          <a:xfrm>
            <a:off x="4358244" y="44450"/>
            <a:ext cx="4750831" cy="3007508"/>
          </a:xfrm>
        </p:spPr>
        <p:txBody>
          <a:bodyPr/>
          <a:lstStyle/>
          <a:p>
            <a:r>
              <a:rPr lang="en-US" sz="5400" b="1" dirty="0"/>
              <a:t>Resurrection Focus</a:t>
            </a:r>
            <a:br>
              <a:rPr lang="en-US" b="1" dirty="0"/>
            </a:br>
            <a:r>
              <a:rPr lang="en-US" b="1" dirty="0"/>
              <a:t>(Acts 2:22-36)</a:t>
            </a:r>
          </a:p>
        </p:txBody>
      </p:sp>
      <p:sp>
        <p:nvSpPr>
          <p:cNvPr id="7" name="Rectangle 2">
            <a:extLst>
              <a:ext uri="{FF2B5EF4-FFF2-40B4-BE49-F238E27FC236}">
                <a16:creationId xmlns:a16="http://schemas.microsoft.com/office/drawing/2014/main" id="{7D27EB5C-526E-614E-B238-77B0E1136EFA}"/>
              </a:ext>
            </a:extLst>
          </p:cNvPr>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en-US" sz="3200" b="1" dirty="0">
                <a:solidFill>
                  <a:srgbClr val="FFFFFF"/>
                </a:solidFill>
                <a:effectLst>
                  <a:glow rad="139700">
                    <a:srgbClr val="000000"/>
                  </a:glow>
                </a:effectLst>
                <a:latin typeface="Arial" charset="0"/>
              </a:rPr>
              <a:t>The Spirit’s indwelling proved that Jesus as Messiah was raised to life (22-36).</a:t>
            </a:r>
            <a:endParaRPr kumimoji="0" lang="en-US" sz="32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74890202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2:36-37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607534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let everyone in Israel know for certain that God has made this Jesus, whom you crucified, to be both Lord and Messiah!”</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Peter’s words pierced their hearts, and they said to him and to the other apostles, “Brothers, what should we do?”</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p:txBody>
      </p:sp>
    </p:spTree>
    <p:extLst>
      <p:ext uri="{BB962C8B-B14F-4D97-AF65-F5344CB8AC3E}">
        <p14:creationId xmlns:p14="http://schemas.microsoft.com/office/powerpoint/2010/main" val="19248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2:38-39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38</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Peter replied, “Each of you must repent of your sins and turn to God, and be baptized in the name of Jesus Christ for the forgiveness of your sins. Then you will receive the gift of the Holy Spirit.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39</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This promise is to you, to your children, and to those far away—all who have been called by the Lord our God.” </a:t>
            </a:r>
          </a:p>
        </p:txBody>
      </p:sp>
    </p:spTree>
    <p:extLst>
      <p:ext uri="{BB962C8B-B14F-4D97-AF65-F5344CB8AC3E}">
        <p14:creationId xmlns:p14="http://schemas.microsoft.com/office/powerpoint/2010/main" val="423344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2:40-41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40</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Then Peter continued preaching for a long time, strongly urging all his listeners, “Save yourselves from this crooked generation!”</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41</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Those who believed what Peter said were baptized and added to the church that day—about 3,000 in all.</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p:txBody>
      </p:sp>
    </p:spTree>
    <p:extLst>
      <p:ext uri="{BB962C8B-B14F-4D97-AF65-F5344CB8AC3E}">
        <p14:creationId xmlns:p14="http://schemas.microsoft.com/office/powerpoint/2010/main" val="200545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lang="en-US" sz="4000" b="1" dirty="0">
                <a:solidFill>
                  <a:schemeClr val="bg1"/>
                </a:solidFill>
                <a:effectLst>
                  <a:glow rad="101600">
                    <a:schemeClr val="tx1">
                      <a:alpha val="99000"/>
                    </a:schemeClr>
                  </a:glow>
                </a:effectLst>
              </a:rPr>
              <a:t>The Spirit proving Christ as Messiah has implications for all of us</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chemeClr val="bg1"/>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Unbelievers: Has he </a:t>
            </a:r>
            <a:r>
              <a:rPr kumimoji="0" lang="en-US" sz="40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155726610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2:41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NIV</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p>
        </p:txBody>
      </p:sp>
      <p:pic>
        <p:nvPicPr>
          <p:cNvPr id="3" name="Picture 2"/>
          <p:cNvPicPr>
            <a:picLocks noChangeAspect="1"/>
          </p:cNvPicPr>
          <p:nvPr/>
        </p:nvPicPr>
        <p:blipFill>
          <a:blip r:embed="rId3"/>
          <a:stretch>
            <a:fillRect/>
          </a:stretch>
        </p:blipFill>
        <p:spPr>
          <a:xfrm>
            <a:off x="0" y="31255"/>
            <a:ext cx="9180512" cy="6105040"/>
          </a:xfrm>
          <a:prstGeom prst="rect">
            <a:avLst/>
          </a:prstGeom>
        </p:spPr>
      </p:pic>
      <p:sp>
        <p:nvSpPr>
          <p:cNvPr id="6" name="Rectangle 5"/>
          <p:cNvSpPr>
            <a:spLocks noChangeArrowheads="1"/>
          </p:cNvSpPr>
          <p:nvPr/>
        </p:nvSpPr>
        <p:spPr bwMode="auto">
          <a:xfrm>
            <a:off x="142504" y="4085112"/>
            <a:ext cx="9001496" cy="186416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Those who accepted his message were baptized, and about three thousand were added to their number that day.</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2421807470"/>
      </p:ext>
    </p:extLst>
  </p:cSld>
  <p:clrMapOvr>
    <a:overrideClrMapping bg1="lt1" tx1="dk1" bg2="lt2" tx2="dk2" accent1="accent1" accent2="accent2" accent3="accent3" accent4="accent4" accent5="accent5" accent6="accent6" hlink="hlink" folHlink="folHlink"/>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lang="en-US" sz="4000" b="1" dirty="0">
                <a:solidFill>
                  <a:schemeClr val="bg1"/>
                </a:solidFill>
                <a:effectLst>
                  <a:glow rad="101600">
                    <a:schemeClr val="tx1">
                      <a:alpha val="99000"/>
                    </a:schemeClr>
                  </a:glow>
                </a:effectLst>
              </a:rPr>
              <a:t>The Spirit proving Christ as Messiah has implications for all of us</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Unbelievers: Has he </a:t>
            </a:r>
            <a:r>
              <a:rPr kumimoji="0" lang="en-US" sz="40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a:t>
            </a:r>
          </a:p>
        </p:txBody>
      </p:sp>
      <p:sp>
        <p:nvSpPr>
          <p:cNvPr id="9" name="Rectangle 2">
            <a:extLst>
              <a:ext uri="{FF2B5EF4-FFF2-40B4-BE49-F238E27FC236}">
                <a16:creationId xmlns:a16="http://schemas.microsoft.com/office/drawing/2014/main" id="{3CBDE6B2-6C7B-2344-942B-D8D0F95766F7}"/>
              </a:ext>
            </a:extLst>
          </p:cNvPr>
          <p:cNvSpPr txBox="1">
            <a:spLocks noChangeArrowheads="1"/>
          </p:cNvSpPr>
          <p:nvPr/>
        </p:nvSpPr>
        <p:spPr bwMode="auto">
          <a:xfrm>
            <a:off x="-23334" y="42799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Believers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Has he </a:t>
            </a:r>
            <a:r>
              <a:rPr lang="en-US" sz="4000" b="1" i="1" dirty="0">
                <a:solidFill>
                  <a:srgbClr val="FFFF00"/>
                </a:solidFill>
                <a:effectLst>
                  <a:glow rad="127000">
                    <a:srgbClr val="000000"/>
                  </a:glow>
                </a:effectLst>
                <a:latin typeface="Arial" charset="0"/>
                <a:ea typeface="ＭＳ Ｐゴシック" charset="0"/>
                <a:cs typeface="ＭＳ Ｐゴシック" charset="0"/>
              </a:rPr>
              <a:t>changed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p>
        </p:txBody>
      </p:sp>
    </p:spTree>
    <p:extLst>
      <p:ext uri="{BB962C8B-B14F-4D97-AF65-F5344CB8AC3E}">
        <p14:creationId xmlns:p14="http://schemas.microsoft.com/office/powerpoint/2010/main" val="16737433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09954" name="Picture 5" descr="CRBAP0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421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idx="4294967295"/>
          </p:nvPr>
        </p:nvSpPr>
        <p:spPr>
          <a:xfrm>
            <a:off x="3810000" y="1524000"/>
            <a:ext cx="5334000" cy="2133600"/>
          </a:xfrm>
        </p:spPr>
        <p:txBody>
          <a:bodyPr/>
          <a:lstStyle/>
          <a:p>
            <a:r>
              <a:rPr lang="en-US" sz="4000" b="1" dirty="0">
                <a:solidFill>
                  <a:srgbClr val="FD1E07"/>
                </a:solidFill>
                <a:effectLst>
                  <a:outerShdw blurRad="38100" dist="38100" dir="2700000" algn="tl">
                    <a:srgbClr val="000000"/>
                  </a:outerShdw>
                </a:effectLst>
              </a:rPr>
              <a:t>Believers are different but still part of one body (12:13)</a:t>
            </a:r>
          </a:p>
        </p:txBody>
      </p:sp>
      <p:sp>
        <p:nvSpPr>
          <p:cNvPr id="4" name="Rectangle 2"/>
          <p:cNvSpPr txBox="1">
            <a:spLocks noChangeArrowheads="1"/>
          </p:cNvSpPr>
          <p:nvPr/>
        </p:nvSpPr>
        <p:spPr bwMode="auto">
          <a:xfrm>
            <a:off x="0" y="4495800"/>
            <a:ext cx="9144000" cy="2133600"/>
          </a:xfrm>
          <a:prstGeom prst="rect">
            <a:avLst/>
          </a:prstGeom>
          <a:noFill/>
          <a:ln w="9525">
            <a:noFill/>
            <a:miter lim="800000"/>
            <a:headEnd/>
            <a:tailEnd/>
          </a:ln>
          <a:effectLst/>
        </p:spPr>
        <p:txBody>
          <a:bodyPr lIns="92051" tIns="46026" rIns="92051" bIns="46026"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For we were all baptized with one Spirit into one body—whether Jews or Greeks, slave or free—and we were all given one Spirit to drink</a:t>
            </a:r>
            <a:r>
              <a:rPr kumimoji="0" lang="ru-RU" altLang="ja-JP"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 (1 Cor. 12:13) </a:t>
            </a:r>
          </a:p>
        </p:txBody>
      </p:sp>
    </p:spTree>
    <p:extLst>
      <p:ext uri="{BB962C8B-B14F-4D97-AF65-F5344CB8AC3E}">
        <p14:creationId xmlns:p14="http://schemas.microsoft.com/office/powerpoint/2010/main" val="25567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p:spPr>
        <p:txBody>
          <a:bodyPr anchor="t"/>
          <a:lstStyle/>
          <a:p>
            <a:pPr>
              <a:defRPr/>
            </a:pPr>
            <a:r>
              <a:rPr lang="ru-RU" sz="3600" b="1" dirty="0">
                <a:effectLst/>
                <a:latin typeface="Arial" charset="0"/>
                <a:ea typeface="ＭＳ Ｐゴシック" charset="0"/>
                <a:cs typeface="ＭＳ Ｐゴシック" charset="0"/>
              </a:rPr>
              <a:t>"</a:t>
            </a:r>
            <a:r>
              <a:rPr lang="en-US" sz="3600" b="1" dirty="0">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latin typeface="Arial" charset="0"/>
                <a:ea typeface="ＭＳ Ｐゴシック" charset="0"/>
                <a:cs typeface="ＭＳ Ｐゴシック" charset="0"/>
              </a:rPr>
              <a:t>20</a:t>
            </a:r>
            <a:r>
              <a:rPr lang="en-US" sz="3600" b="1" dirty="0">
                <a:effectLst/>
                <a:latin typeface="Arial" charset="0"/>
                <a:ea typeface="ＭＳ Ｐゴシック" charset="0"/>
                <a:cs typeface="ＭＳ Ｐゴシック" charset="0"/>
              </a:rPr>
              <a:t>you were bought at a price. Therefore honor God with your body</a:t>
            </a:r>
            <a:r>
              <a:rPr lang="ru-RU" sz="3600" b="1" dirty="0">
                <a:effectLst/>
                <a:latin typeface="Arial" charset="0"/>
                <a:ea typeface="ＭＳ Ｐゴシック" charset="0"/>
                <a:cs typeface="ＭＳ Ｐゴシック" charset="0"/>
              </a:rPr>
              <a:t>"</a:t>
            </a:r>
            <a:r>
              <a:rPr lang="en-US" sz="3600" b="1" dirty="0">
                <a:effectLst/>
                <a:latin typeface="Arial" charset="0"/>
                <a:ea typeface="ＭＳ Ｐゴシック" charset="0"/>
                <a:cs typeface="ＭＳ Ｐゴシック" charset="0"/>
              </a:rPr>
              <a:t> </a:t>
            </a:r>
            <a:br>
              <a:rPr lang="en-US" sz="3600" b="1" dirty="0">
                <a:effectLst/>
                <a:latin typeface="Arial" charset="0"/>
                <a:ea typeface="ＭＳ Ｐゴシック" charset="0"/>
                <a:cs typeface="ＭＳ Ｐゴシック" charset="0"/>
              </a:rPr>
            </a:br>
            <a:r>
              <a:rPr lang="en-US" sz="3600" b="1" dirty="0">
                <a:effectLst/>
                <a:latin typeface="Arial" charset="0"/>
                <a:ea typeface="ＭＳ Ｐゴシック" charset="0"/>
                <a:cs typeface="ＭＳ Ｐゴシック" charset="0"/>
              </a:rPr>
              <a:t>(1 Cor 6:19-20 </a:t>
            </a:r>
            <a:r>
              <a:rPr lang="en-US" sz="3200" b="1" dirty="0">
                <a:effectLst/>
                <a:latin typeface="Arial" charset="0"/>
                <a:ea typeface="ＭＳ Ｐゴシック" charset="0"/>
                <a:cs typeface="ＭＳ Ｐゴシック" charset="0"/>
              </a:rPr>
              <a:t>NIV</a:t>
            </a:r>
            <a:r>
              <a:rPr lang="en-US" sz="3600" b="1" dirty="0">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1396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i="1" dirty="0">
                <a:solidFill>
                  <a:schemeClr val="tx1"/>
                </a:solidFill>
                <a:effectLst>
                  <a:glow rad="127000">
                    <a:schemeClr val="bg1"/>
                  </a:glow>
                </a:effectLst>
                <a:latin typeface="Arial" charset="0"/>
                <a:ea typeface="ＭＳ Ｐゴシック" charset="0"/>
                <a:cs typeface="ＭＳ Ｐゴシック" charset="0"/>
              </a:rPr>
              <a:t>Why submit to the Spirit?</a:t>
            </a:r>
            <a:endParaRPr lang="en-US" sz="4800" b="1" i="1" kern="0"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indent="-350838" algn="l" defTabSz="914400">
              <a:buFont typeface="Arial" panose="020B0604020202020204" pitchFamily="34" charset="0"/>
              <a:buChar char="•"/>
              <a:defRPr/>
            </a:pPr>
            <a:r>
              <a:rPr lang="en-US" b="1" dirty="0">
                <a:solidFill>
                  <a:schemeClr val="tx1"/>
                </a:solidFill>
                <a:effectLst>
                  <a:glow rad="127000">
                    <a:schemeClr val="bg1"/>
                  </a:glow>
                </a:effectLst>
                <a:latin typeface="Arial" charset="0"/>
                <a:ea typeface="ＭＳ Ｐゴシック" charset="0"/>
                <a:cs typeface="ＭＳ Ｐゴシック" charset="0"/>
              </a:rPr>
              <a:t>The Spirit </a:t>
            </a:r>
            <a:r>
              <a:rPr lang="en-US" b="1" kern="0" dirty="0">
                <a:solidFill>
                  <a:srgbClr val="FFFF00"/>
                </a:solidFill>
                <a:effectLst>
                  <a:glow rad="127000">
                    <a:schemeClr val="bg1"/>
                  </a:glow>
                </a:effectLst>
                <a:latin typeface="Arial" charset="0"/>
                <a:ea typeface="ＭＳ Ｐゴシック" charset="0"/>
                <a:cs typeface="ＭＳ Ｐゴシック" charset="0"/>
              </a:rPr>
              <a:t>proves</a:t>
            </a:r>
            <a:r>
              <a:rPr lang="en-US" b="1" kern="0" dirty="0">
                <a:solidFill>
                  <a:schemeClr val="tx1"/>
                </a:solidFill>
                <a:effectLst>
                  <a:glow rad="127000">
                    <a:schemeClr val="bg1"/>
                  </a:glow>
                </a:effectLst>
                <a:latin typeface="Arial" charset="0"/>
                <a:ea typeface="ＭＳ Ｐゴシック" charset="0"/>
                <a:cs typeface="ＭＳ Ｐゴシック" charset="0"/>
              </a:rPr>
              <a:t> Jesus (14-41).</a:t>
            </a:r>
          </a:p>
        </p:txBody>
      </p:sp>
      <p:sp>
        <p:nvSpPr>
          <p:cNvPr id="6" name="Rectangle 2">
            <a:extLst>
              <a:ext uri="{FF2B5EF4-FFF2-40B4-BE49-F238E27FC236}">
                <a16:creationId xmlns:a16="http://schemas.microsoft.com/office/drawing/2014/main" id="{D285AD69-D314-4242-AE58-2F5E26C7EBB8}"/>
              </a:ext>
            </a:extLst>
          </p:cNvPr>
          <p:cNvSpPr txBox="1">
            <a:spLocks noChangeArrowheads="1"/>
          </p:cNvSpPr>
          <p:nvPr/>
        </p:nvSpPr>
        <p:spPr bwMode="auto">
          <a:xfrm>
            <a:off x="-12700" y="3024187"/>
            <a:ext cx="9144000" cy="78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indent="-350838" algn="l" defTabSz="914400">
              <a:buFont typeface="Arial" panose="020B0604020202020204" pitchFamily="34" charset="0"/>
              <a:buChar char="•"/>
              <a:defRPr/>
            </a:pPr>
            <a:r>
              <a:rPr lang="en-US" b="1" dirty="0">
                <a:solidFill>
                  <a:schemeClr val="tx1"/>
                </a:solidFill>
                <a:effectLst>
                  <a:glow rad="127000">
                    <a:schemeClr val="bg1"/>
                  </a:glow>
                </a:effectLst>
                <a:latin typeface="Arial" charset="0"/>
                <a:ea typeface="ＭＳ Ｐゴシック" charset="0"/>
                <a:cs typeface="ＭＳ Ｐゴシック" charset="0"/>
              </a:rPr>
              <a:t>The Spirit</a:t>
            </a:r>
            <a:r>
              <a:rPr lang="en-US" b="1" kern="0" dirty="0">
                <a:solidFill>
                  <a:schemeClr val="tx1"/>
                </a:solidFill>
                <a:effectLst>
                  <a:glow rad="127000">
                    <a:schemeClr val="bg1"/>
                  </a:glow>
                </a:effectLst>
                <a:latin typeface="Arial" charset="0"/>
                <a:ea typeface="ＭＳ Ｐゴシック" charset="0"/>
                <a:cs typeface="ＭＳ Ｐゴシック" charset="0"/>
              </a:rPr>
              <a:t> </a:t>
            </a:r>
            <a:r>
              <a:rPr lang="en-US" b="1" kern="0" dirty="0">
                <a:solidFill>
                  <a:srgbClr val="FFFF00"/>
                </a:solidFill>
                <a:effectLst>
                  <a:glow rad="127000">
                    <a:schemeClr val="bg1"/>
                  </a:glow>
                </a:effectLst>
                <a:latin typeface="Arial" charset="0"/>
                <a:ea typeface="ＭＳ Ｐゴシック" charset="0"/>
                <a:cs typeface="ＭＳ Ｐゴシック" charset="0"/>
              </a:rPr>
              <a:t>unites</a:t>
            </a:r>
            <a:r>
              <a:rPr lang="en-US" b="1" kern="0" dirty="0">
                <a:solidFill>
                  <a:schemeClr val="tx1"/>
                </a:solidFill>
                <a:effectLst>
                  <a:glow rad="127000">
                    <a:schemeClr val="bg1"/>
                  </a:glow>
                </a:effectLst>
                <a:latin typeface="Arial" charset="0"/>
                <a:ea typeface="ＭＳ Ｐゴシック" charset="0"/>
                <a:cs typeface="ＭＳ Ｐゴシック" charset="0"/>
              </a:rPr>
              <a:t> us (42-47). </a:t>
            </a:r>
          </a:p>
        </p:txBody>
      </p:sp>
    </p:spTree>
    <p:extLst>
      <p:ext uri="{BB962C8B-B14F-4D97-AF65-F5344CB8AC3E}">
        <p14:creationId xmlns:p14="http://schemas.microsoft.com/office/powerpoint/2010/main" val="2695618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ow Do You Say Politely I Am Waiting For Your Reply? – Everyday Courtesy">
            <a:extLst>
              <a:ext uri="{FF2B5EF4-FFF2-40B4-BE49-F238E27FC236}">
                <a16:creationId xmlns:a16="http://schemas.microsoft.com/office/drawing/2014/main" id="{42D430AB-6073-8843-BD4B-210B70E675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25"/>
            <a:ext cx="9144000" cy="625475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82650"/>
            <a:ext cx="9143999" cy="1080120"/>
          </a:xfrm>
          <a:effectLst/>
        </p:spPr>
        <p:txBody>
          <a:bodyPr/>
          <a:lstStyle/>
          <a:p>
            <a:pPr>
              <a:defRPr/>
            </a:pPr>
            <a:r>
              <a:rPr lang="en-US" b="1" dirty="0">
                <a:solidFill>
                  <a:schemeClr val="bg1"/>
                </a:solidFill>
                <a:effectLst/>
                <a:latin typeface="Arial" charset="0"/>
                <a:ea typeface="ＭＳ Ｐゴシック" charset="0"/>
                <a:cs typeface="ＭＳ Ｐゴシック" charset="0"/>
              </a:rPr>
              <a:t>Waiting for a breakthrough…</a:t>
            </a:r>
          </a:p>
        </p:txBody>
      </p:sp>
    </p:spTree>
    <p:extLst>
      <p:ext uri="{BB962C8B-B14F-4D97-AF65-F5344CB8AC3E}">
        <p14:creationId xmlns:p14="http://schemas.microsoft.com/office/powerpoint/2010/main" val="536551895"/>
      </p:ext>
    </p:extLst>
  </p:cSld>
  <p:clrMapOvr>
    <a:overrideClrMapping bg1="dk2" tx1="lt1" bg2="dk1" tx2="lt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2:42-43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42</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All the believers devoted themselves to the apostles’ teaching, and to fellowship, and to sharing in meals (including the Lord’s Supper), and to prayer.</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43</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 deep sense of awe came over them all, and the apostles performed many miraculous signs and wonders. </a:t>
            </a:r>
          </a:p>
        </p:txBody>
      </p:sp>
    </p:spTree>
    <p:extLst>
      <p:ext uri="{BB962C8B-B14F-4D97-AF65-F5344CB8AC3E}">
        <p14:creationId xmlns:p14="http://schemas.microsoft.com/office/powerpoint/2010/main" val="144718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2:44-45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44</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all the believers met together in one place and shared everything they had.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45</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They sold their property and possessions and shared the money with those in need. </a:t>
            </a:r>
          </a:p>
        </p:txBody>
      </p:sp>
    </p:spTree>
    <p:extLst>
      <p:ext uri="{BB962C8B-B14F-4D97-AF65-F5344CB8AC3E}">
        <p14:creationId xmlns:p14="http://schemas.microsoft.com/office/powerpoint/2010/main" val="3782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2:46-47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They worshiped together at the Temple each day, met in homes for the Lord’s Supper, and shared their meals with great joy and generosity—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all the while praising God and enjoying the goodwill of all the people. And each day the Lord added to their fellowship those who were being saved.</a:t>
            </a:r>
          </a:p>
        </p:txBody>
      </p:sp>
    </p:spTree>
    <p:extLst>
      <p:ext uri="{BB962C8B-B14F-4D97-AF65-F5344CB8AC3E}">
        <p14:creationId xmlns:p14="http://schemas.microsoft.com/office/powerpoint/2010/main" val="34302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2:42</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glow rad="127000">
                    <a:schemeClr val="bg1"/>
                  </a:glow>
                </a:effectLst>
                <a:latin typeface="Arial" charset="0"/>
                <a:ea typeface="ＭＳ Ｐゴシック" charset="0"/>
                <a:cs typeface="ＭＳ Ｐゴシック" charset="0"/>
              </a:rPr>
              <a:t>A Key Verse</a:t>
            </a:r>
          </a:p>
        </p:txBody>
      </p:sp>
      <p:pic>
        <p:nvPicPr>
          <p:cNvPr id="21506" name="Picture 2" descr="Image result for acts 2:42">
            <a:extLst>
              <a:ext uri="{FF2B5EF4-FFF2-40B4-BE49-F238E27FC236}">
                <a16:creationId xmlns:a16="http://schemas.microsoft.com/office/drawing/2014/main" id="{027B601E-F77E-8B4A-8F13-5858256AC6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00" y="0"/>
            <a:ext cx="9122600" cy="474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9025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50" name="Rectangle 14"/>
          <p:cNvSpPr>
            <a:spLocks noChangeArrowheads="1"/>
          </p:cNvSpPr>
          <p:nvPr/>
        </p:nvSpPr>
        <p:spPr bwMode="auto">
          <a:xfrm>
            <a:off x="-11112" y="1060070"/>
            <a:ext cx="4572000" cy="1362491"/>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glow rad="127000">
                  <a:schemeClr val="bg1"/>
                </a:glow>
              </a:effectLst>
              <a:uLnTx/>
              <a:uFillTx/>
              <a:latin typeface="Arial"/>
              <a:ea typeface="ＭＳ Ｐゴシック" charset="0"/>
              <a:cs typeface="Arial"/>
            </a:endParaRPr>
          </a:p>
        </p:txBody>
      </p:sp>
      <p:sp>
        <p:nvSpPr>
          <p:cNvPr id="65539" name="Text Box 3"/>
          <p:cNvSpPr txBox="1">
            <a:spLocks noChangeArrowheads="1"/>
          </p:cNvSpPr>
          <p:nvPr/>
        </p:nvSpPr>
        <p:spPr bwMode="auto">
          <a:xfrm>
            <a:off x="0" y="1325407"/>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Teaching</a:t>
            </a:r>
          </a:p>
        </p:txBody>
      </p:sp>
      <p:sp>
        <p:nvSpPr>
          <p:cNvPr id="65551" name="Rectangle 15"/>
          <p:cNvSpPr>
            <a:spLocks noChangeArrowheads="1"/>
          </p:cNvSpPr>
          <p:nvPr/>
        </p:nvSpPr>
        <p:spPr bwMode="auto">
          <a:xfrm>
            <a:off x="4560888" y="1060070"/>
            <a:ext cx="4572000" cy="1362491"/>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chemeClr val="bg1"/>
                </a:glow>
              </a:effectLst>
              <a:uLnTx/>
              <a:uFillTx/>
              <a:latin typeface="Arial" charset="0"/>
              <a:ea typeface="ＭＳ Ｐゴシック" charset="0"/>
              <a:cs typeface="Arial" charset="0"/>
            </a:endParaRPr>
          </a:p>
        </p:txBody>
      </p:sp>
      <p:sp>
        <p:nvSpPr>
          <p:cNvPr id="65552" name="Rectangle 16"/>
          <p:cNvSpPr>
            <a:spLocks noChangeArrowheads="1"/>
          </p:cNvSpPr>
          <p:nvPr/>
        </p:nvSpPr>
        <p:spPr bwMode="auto">
          <a:xfrm>
            <a:off x="4560888" y="2436620"/>
            <a:ext cx="4572000" cy="1362491"/>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chemeClr val="bg1"/>
                </a:glow>
              </a:effectLst>
              <a:uLnTx/>
              <a:uFillTx/>
              <a:latin typeface="Arial" charset="0"/>
              <a:ea typeface="ＭＳ Ｐゴシック" charset="0"/>
              <a:cs typeface="Arial" charset="0"/>
            </a:endParaRPr>
          </a:p>
        </p:txBody>
      </p:sp>
      <p:sp>
        <p:nvSpPr>
          <p:cNvPr id="65553" name="Rectangle 17"/>
          <p:cNvSpPr>
            <a:spLocks noChangeArrowheads="1"/>
          </p:cNvSpPr>
          <p:nvPr/>
        </p:nvSpPr>
        <p:spPr bwMode="auto">
          <a:xfrm>
            <a:off x="-11112" y="2436620"/>
            <a:ext cx="4572000" cy="1362491"/>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glow rad="127000">
                  <a:schemeClr val="bg1"/>
                </a:glow>
              </a:effectLst>
              <a:uLnTx/>
              <a:uFillTx/>
              <a:latin typeface="Arial" charset="0"/>
              <a:ea typeface="ＭＳ Ｐゴシック" charset="0"/>
              <a:cs typeface="Arial" charset="0"/>
            </a:endParaRPr>
          </a:p>
        </p:txBody>
      </p:sp>
      <p:sp>
        <p:nvSpPr>
          <p:cNvPr id="65541" name="Text Box 5"/>
          <p:cNvSpPr txBox="1">
            <a:spLocks noChangeArrowheads="1"/>
          </p:cNvSpPr>
          <p:nvPr/>
        </p:nvSpPr>
        <p:spPr bwMode="auto">
          <a:xfrm>
            <a:off x="0" y="2786686"/>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Meals</a:t>
            </a:r>
          </a:p>
        </p:txBody>
      </p:sp>
      <p:sp>
        <p:nvSpPr>
          <p:cNvPr id="65543" name="Text Box 7"/>
          <p:cNvSpPr txBox="1">
            <a:spLocks noChangeArrowheads="1"/>
          </p:cNvSpPr>
          <p:nvPr/>
        </p:nvSpPr>
        <p:spPr bwMode="auto">
          <a:xfrm>
            <a:off x="4572000" y="1325407"/>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Fellowship</a:t>
            </a:r>
          </a:p>
        </p:txBody>
      </p:sp>
      <p:sp>
        <p:nvSpPr>
          <p:cNvPr id="65545" name="Text Box 9"/>
          <p:cNvSpPr txBox="1">
            <a:spLocks noChangeArrowheads="1"/>
          </p:cNvSpPr>
          <p:nvPr/>
        </p:nvSpPr>
        <p:spPr bwMode="auto">
          <a:xfrm>
            <a:off x="4572000" y="2786686"/>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Prayer</a:t>
            </a:r>
          </a:p>
        </p:txBody>
      </p:sp>
      <p:sp>
        <p:nvSpPr>
          <p:cNvPr id="65549" name="Rectangle 13"/>
          <p:cNvSpPr>
            <a:spLocks noGrp="1" noChangeArrowheads="1"/>
          </p:cNvSpPr>
          <p:nvPr>
            <p:ph type="title" idx="4294967295"/>
          </p:nvPr>
        </p:nvSpPr>
        <p:spPr>
          <a:xfrm>
            <a:off x="0" y="174192"/>
            <a:ext cx="9132888" cy="708025"/>
          </a:xfrm>
          <a:noFill/>
          <a:effectLst/>
        </p:spPr>
        <p:txBody>
          <a:bodyPr wrap="square" anchor="ctr">
            <a:spAutoFit/>
          </a:bodyPr>
          <a:lstStyle/>
          <a:p>
            <a:pPr eaLnBrk="1" hangingPunct="1">
              <a:spcBef>
                <a:spcPct val="50000"/>
              </a:spcBef>
              <a:defRPr/>
            </a:pPr>
            <a:r>
              <a:rPr lang="en-US" sz="4000" b="1" dirty="0">
                <a:effectLst>
                  <a:glow rad="127000">
                    <a:schemeClr val="bg1"/>
                  </a:glow>
                </a:effectLst>
                <a:latin typeface="Arial" charset="0"/>
                <a:ea typeface="ＭＳ Ｐゴシック" charset="0"/>
                <a:cs typeface="Arial" charset="0"/>
              </a:rPr>
              <a:t>Life Together (Acts 2:42-47)</a:t>
            </a:r>
          </a:p>
        </p:txBody>
      </p:sp>
      <p:sp>
        <p:nvSpPr>
          <p:cNvPr id="13" name="Rectangle 14">
            <a:extLst>
              <a:ext uri="{FF2B5EF4-FFF2-40B4-BE49-F238E27FC236}">
                <a16:creationId xmlns:a16="http://schemas.microsoft.com/office/drawing/2014/main" id="{D844AFF8-7EB1-1545-A918-31C0B5A3B512}"/>
              </a:ext>
            </a:extLst>
          </p:cNvPr>
          <p:cNvSpPr>
            <a:spLocks noChangeArrowheads="1"/>
          </p:cNvSpPr>
          <p:nvPr/>
        </p:nvSpPr>
        <p:spPr bwMode="auto">
          <a:xfrm>
            <a:off x="-11112" y="5157063"/>
            <a:ext cx="4572000" cy="1362491"/>
          </a:xfrm>
          <a:prstGeom prst="rect">
            <a:avLst/>
          </a:prstGeom>
          <a:gradFill rotWithShape="0">
            <a:gsLst>
              <a:gs pos="0">
                <a:srgbClr val="FF40FF"/>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glow rad="127000">
                  <a:schemeClr val="bg1"/>
                </a:glow>
              </a:effectLst>
              <a:uLnTx/>
              <a:uFillTx/>
              <a:latin typeface="Arial"/>
              <a:ea typeface="ＭＳ Ｐゴシック" charset="0"/>
              <a:cs typeface="Arial"/>
            </a:endParaRPr>
          </a:p>
        </p:txBody>
      </p:sp>
      <p:sp>
        <p:nvSpPr>
          <p:cNvPr id="14" name="Text Box 3">
            <a:extLst>
              <a:ext uri="{FF2B5EF4-FFF2-40B4-BE49-F238E27FC236}">
                <a16:creationId xmlns:a16="http://schemas.microsoft.com/office/drawing/2014/main" id="{B1DD63F9-F77B-1243-9140-8F4EE4F64535}"/>
              </a:ext>
            </a:extLst>
          </p:cNvPr>
          <p:cNvSpPr txBox="1">
            <a:spLocks noChangeArrowheads="1"/>
          </p:cNvSpPr>
          <p:nvPr/>
        </p:nvSpPr>
        <p:spPr bwMode="auto">
          <a:xfrm>
            <a:off x="23750" y="546990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Generosity</a:t>
            </a:r>
          </a:p>
        </p:txBody>
      </p:sp>
      <p:sp>
        <p:nvSpPr>
          <p:cNvPr id="15" name="Rectangle 15">
            <a:extLst>
              <a:ext uri="{FF2B5EF4-FFF2-40B4-BE49-F238E27FC236}">
                <a16:creationId xmlns:a16="http://schemas.microsoft.com/office/drawing/2014/main" id="{BF526982-F4C7-204E-BE74-0520CA921505}"/>
              </a:ext>
            </a:extLst>
          </p:cNvPr>
          <p:cNvSpPr>
            <a:spLocks noChangeArrowheads="1"/>
          </p:cNvSpPr>
          <p:nvPr/>
        </p:nvSpPr>
        <p:spPr bwMode="auto">
          <a:xfrm>
            <a:off x="4560888" y="5157063"/>
            <a:ext cx="4572000" cy="1362491"/>
          </a:xfrm>
          <a:prstGeom prst="rect">
            <a:avLst/>
          </a:prstGeom>
          <a:gradFill rotWithShape="0">
            <a:gsLst>
              <a:gs pos="0">
                <a:srgbClr val="FFFF00"/>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chemeClr val="bg1"/>
                </a:glow>
              </a:effectLst>
              <a:uLnTx/>
              <a:uFillTx/>
              <a:latin typeface="Arial" charset="0"/>
              <a:ea typeface="ＭＳ Ｐゴシック" charset="0"/>
              <a:cs typeface="Arial" charset="0"/>
            </a:endParaRPr>
          </a:p>
        </p:txBody>
      </p:sp>
      <p:sp>
        <p:nvSpPr>
          <p:cNvPr id="16" name="Text Box 7">
            <a:extLst>
              <a:ext uri="{FF2B5EF4-FFF2-40B4-BE49-F238E27FC236}">
                <a16:creationId xmlns:a16="http://schemas.microsoft.com/office/drawing/2014/main" id="{F87A65B5-3A3E-174A-BE73-12DD65097FC8}"/>
              </a:ext>
            </a:extLst>
          </p:cNvPr>
          <p:cNvSpPr txBox="1">
            <a:spLocks noChangeArrowheads="1"/>
          </p:cNvSpPr>
          <p:nvPr/>
        </p:nvSpPr>
        <p:spPr bwMode="auto">
          <a:xfrm>
            <a:off x="4595750" y="5469900"/>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Growth</a:t>
            </a:r>
          </a:p>
        </p:txBody>
      </p:sp>
      <p:sp>
        <p:nvSpPr>
          <p:cNvPr id="17" name="Rectangle 16">
            <a:extLst>
              <a:ext uri="{FF2B5EF4-FFF2-40B4-BE49-F238E27FC236}">
                <a16:creationId xmlns:a16="http://schemas.microsoft.com/office/drawing/2014/main" id="{FEE379A1-6686-7344-8B94-FC1C8EE97130}"/>
              </a:ext>
            </a:extLst>
          </p:cNvPr>
          <p:cNvSpPr>
            <a:spLocks noChangeArrowheads="1"/>
          </p:cNvSpPr>
          <p:nvPr/>
        </p:nvSpPr>
        <p:spPr bwMode="auto">
          <a:xfrm>
            <a:off x="4560888" y="3792388"/>
            <a:ext cx="4572000" cy="1362491"/>
          </a:xfrm>
          <a:prstGeom prst="rect">
            <a:avLst/>
          </a:prstGeom>
          <a:gradFill rotWithShape="0">
            <a:gsLst>
              <a:gs pos="0">
                <a:schemeClr val="accent6">
                  <a:lumMod val="50000"/>
                </a:schemeClr>
              </a:gs>
              <a:gs pos="100000">
                <a:schemeClr val="bg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chemeClr val="bg1"/>
                </a:glow>
              </a:effectLst>
              <a:uLnTx/>
              <a:uFillTx/>
              <a:latin typeface="Arial" charset="0"/>
              <a:ea typeface="ＭＳ Ｐゴシック" charset="0"/>
              <a:cs typeface="Arial" charset="0"/>
            </a:endParaRPr>
          </a:p>
        </p:txBody>
      </p:sp>
      <p:sp>
        <p:nvSpPr>
          <p:cNvPr id="18" name="Rectangle 17">
            <a:extLst>
              <a:ext uri="{FF2B5EF4-FFF2-40B4-BE49-F238E27FC236}">
                <a16:creationId xmlns:a16="http://schemas.microsoft.com/office/drawing/2014/main" id="{38816675-D099-3D49-B5ED-AED8A5C40E8A}"/>
              </a:ext>
            </a:extLst>
          </p:cNvPr>
          <p:cNvSpPr>
            <a:spLocks noChangeArrowheads="1"/>
          </p:cNvSpPr>
          <p:nvPr/>
        </p:nvSpPr>
        <p:spPr bwMode="auto">
          <a:xfrm>
            <a:off x="-11112" y="3792388"/>
            <a:ext cx="4572000" cy="1362491"/>
          </a:xfrm>
          <a:prstGeom prst="rect">
            <a:avLst/>
          </a:prstGeom>
          <a:gradFill rotWithShape="0">
            <a:gsLst>
              <a:gs pos="0">
                <a:srgbClr val="00B050"/>
              </a:gs>
              <a:gs pos="100000">
                <a:schemeClr val="bg2"/>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glow rad="127000">
                  <a:schemeClr val="bg1"/>
                </a:glow>
              </a:effectLst>
              <a:uLnTx/>
              <a:uFillTx/>
              <a:latin typeface="Arial" charset="0"/>
              <a:ea typeface="ＭＳ Ｐゴシック" charset="0"/>
              <a:cs typeface="Arial" charset="0"/>
            </a:endParaRPr>
          </a:p>
        </p:txBody>
      </p:sp>
      <p:sp>
        <p:nvSpPr>
          <p:cNvPr id="19" name="Text Box 5">
            <a:extLst>
              <a:ext uri="{FF2B5EF4-FFF2-40B4-BE49-F238E27FC236}">
                <a16:creationId xmlns:a16="http://schemas.microsoft.com/office/drawing/2014/main" id="{A7AF6033-F3FA-394A-A033-E60AD19D6165}"/>
              </a:ext>
            </a:extLst>
          </p:cNvPr>
          <p:cNvSpPr txBox="1">
            <a:spLocks noChangeArrowheads="1"/>
          </p:cNvSpPr>
          <p:nvPr/>
        </p:nvSpPr>
        <p:spPr bwMode="auto">
          <a:xfrm>
            <a:off x="-11112" y="4118702"/>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Awe</a:t>
            </a:r>
          </a:p>
        </p:txBody>
      </p:sp>
      <p:sp>
        <p:nvSpPr>
          <p:cNvPr id="20" name="Text Box 9">
            <a:extLst>
              <a:ext uri="{FF2B5EF4-FFF2-40B4-BE49-F238E27FC236}">
                <a16:creationId xmlns:a16="http://schemas.microsoft.com/office/drawing/2014/main" id="{4DD68366-E456-F84E-9B4C-618BCE1D8823}"/>
              </a:ext>
            </a:extLst>
          </p:cNvPr>
          <p:cNvSpPr txBox="1">
            <a:spLocks noChangeArrowheads="1"/>
          </p:cNvSpPr>
          <p:nvPr/>
        </p:nvSpPr>
        <p:spPr bwMode="auto">
          <a:xfrm>
            <a:off x="4560888" y="4118702"/>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chemeClr val="bg1"/>
                  </a:glow>
                </a:effectLst>
                <a:uLnTx/>
                <a:uFillTx/>
                <a:latin typeface="Arial"/>
                <a:ea typeface="ＭＳ Ｐゴシック" charset="0"/>
                <a:cs typeface="Arial"/>
              </a:rPr>
              <a:t>Miracles</a:t>
            </a:r>
          </a:p>
        </p:txBody>
      </p:sp>
    </p:spTree>
    <p:extLst>
      <p:ext uri="{BB962C8B-B14F-4D97-AF65-F5344CB8AC3E}">
        <p14:creationId xmlns:p14="http://schemas.microsoft.com/office/powerpoint/2010/main" val="1666100704"/>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childTnLst>
                          </p:cTn>
                        </p:par>
                        <p:par>
                          <p:cTn id="56" fill="hold">
                            <p:stCondLst>
                              <p:cond delay="500"/>
                            </p:stCondLst>
                            <p:childTnLst>
                              <p:par>
                                <p:cTn id="57" presetID="35"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000"/>
                                        <p:tgtEl>
                                          <p:spTgt spid="19"/>
                                        </p:tgtEl>
                                      </p:cBhvr>
                                    </p:animEffect>
                                    <p:anim calcmode="lin" valueType="num">
                                      <p:cBhvr>
                                        <p:cTn id="60" dur="2000" fill="hold"/>
                                        <p:tgtEl>
                                          <p:spTgt spid="19"/>
                                        </p:tgtEl>
                                        <p:attrNameLst>
                                          <p:attrName>style.rotation</p:attrName>
                                        </p:attrNameLst>
                                      </p:cBhvr>
                                      <p:tavLst>
                                        <p:tav tm="0">
                                          <p:val>
                                            <p:fltVal val="720"/>
                                          </p:val>
                                        </p:tav>
                                        <p:tav tm="100000">
                                          <p:val>
                                            <p:fltVal val="0"/>
                                          </p:val>
                                        </p:tav>
                                      </p:tavLst>
                                    </p:anim>
                                    <p:anim calcmode="lin" valueType="num">
                                      <p:cBhvr>
                                        <p:cTn id="61" dur="2000" fill="hold"/>
                                        <p:tgtEl>
                                          <p:spTgt spid="19"/>
                                        </p:tgtEl>
                                        <p:attrNameLst>
                                          <p:attrName>ppt_h</p:attrName>
                                        </p:attrNameLst>
                                      </p:cBhvr>
                                      <p:tavLst>
                                        <p:tav tm="0">
                                          <p:val>
                                            <p:fltVal val="0"/>
                                          </p:val>
                                        </p:tav>
                                        <p:tav tm="100000">
                                          <p:val>
                                            <p:strVal val="#ppt_h"/>
                                          </p:val>
                                        </p:tav>
                                      </p:tavLst>
                                    </p:anim>
                                    <p:anim calcmode="lin" valueType="num">
                                      <p:cBhvr>
                                        <p:cTn id="62"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childTnLst>
                          </p:cTn>
                        </p:par>
                        <p:par>
                          <p:cTn id="68" fill="hold">
                            <p:stCondLst>
                              <p:cond delay="500"/>
                            </p:stCondLst>
                            <p:childTnLst>
                              <p:par>
                                <p:cTn id="69" presetID="35"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style.rotation</p:attrName>
                                        </p:attrNameLst>
                                      </p:cBhvr>
                                      <p:tavLst>
                                        <p:tav tm="0">
                                          <p:val>
                                            <p:fltVal val="720"/>
                                          </p:val>
                                        </p:tav>
                                        <p:tav tm="100000">
                                          <p:val>
                                            <p:fltVal val="0"/>
                                          </p:val>
                                        </p:tav>
                                      </p:tavLst>
                                    </p:anim>
                                    <p:anim calcmode="lin" valueType="num">
                                      <p:cBhvr>
                                        <p:cTn id="73" dur="2000" fill="hold"/>
                                        <p:tgtEl>
                                          <p:spTgt spid="20"/>
                                        </p:tgtEl>
                                        <p:attrNameLst>
                                          <p:attrName>ppt_h</p:attrName>
                                        </p:attrNameLst>
                                      </p:cBhvr>
                                      <p:tavLst>
                                        <p:tav tm="0">
                                          <p:val>
                                            <p:fltVal val="0"/>
                                          </p:val>
                                        </p:tav>
                                        <p:tav tm="100000">
                                          <p:val>
                                            <p:strVal val="#ppt_h"/>
                                          </p:val>
                                        </p:tav>
                                      </p:tavLst>
                                    </p:anim>
                                    <p:anim calcmode="lin" valueType="num">
                                      <p:cBhvr>
                                        <p:cTn id="74"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dissolve">
                                      <p:cBhvr>
                                        <p:cTn id="79" dur="500"/>
                                        <p:tgtEl>
                                          <p:spTgt spid="13"/>
                                        </p:tgtEl>
                                      </p:cBhvr>
                                    </p:animEffect>
                                  </p:childTnLst>
                                </p:cTn>
                              </p:par>
                            </p:childTnLst>
                          </p:cTn>
                        </p:par>
                        <p:par>
                          <p:cTn id="80" fill="hold">
                            <p:stCondLst>
                              <p:cond delay="500"/>
                            </p:stCondLst>
                            <p:childTnLst>
                              <p:par>
                                <p:cTn id="81" presetID="35"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anim calcmode="lin" valueType="num">
                                      <p:cBhvr>
                                        <p:cTn id="84" dur="2000" fill="hold"/>
                                        <p:tgtEl>
                                          <p:spTgt spid="14"/>
                                        </p:tgtEl>
                                        <p:attrNameLst>
                                          <p:attrName>style.rotation</p:attrName>
                                        </p:attrNameLst>
                                      </p:cBhvr>
                                      <p:tavLst>
                                        <p:tav tm="0">
                                          <p:val>
                                            <p:fltVal val="720"/>
                                          </p:val>
                                        </p:tav>
                                        <p:tav tm="100000">
                                          <p:val>
                                            <p:fltVal val="0"/>
                                          </p:val>
                                        </p:tav>
                                      </p:tavLst>
                                    </p:anim>
                                    <p:anim calcmode="lin" valueType="num">
                                      <p:cBhvr>
                                        <p:cTn id="85" dur="2000" fill="hold"/>
                                        <p:tgtEl>
                                          <p:spTgt spid="14"/>
                                        </p:tgtEl>
                                        <p:attrNameLst>
                                          <p:attrName>ppt_h</p:attrName>
                                        </p:attrNameLst>
                                      </p:cBhvr>
                                      <p:tavLst>
                                        <p:tav tm="0">
                                          <p:val>
                                            <p:fltVal val="0"/>
                                          </p:val>
                                        </p:tav>
                                        <p:tav tm="100000">
                                          <p:val>
                                            <p:strVal val="#ppt_h"/>
                                          </p:val>
                                        </p:tav>
                                      </p:tavLst>
                                    </p:anim>
                                    <p:anim calcmode="lin" valueType="num">
                                      <p:cBhvr>
                                        <p:cTn id="86"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dissolve">
                                      <p:cBhvr>
                                        <p:cTn id="91" dur="500"/>
                                        <p:tgtEl>
                                          <p:spTgt spid="15"/>
                                        </p:tgtEl>
                                      </p:cBhvr>
                                    </p:animEffect>
                                  </p:childTnLst>
                                </p:cTn>
                              </p:par>
                            </p:childTnLst>
                          </p:cTn>
                        </p:par>
                        <p:par>
                          <p:cTn id="92" fill="hold">
                            <p:stCondLst>
                              <p:cond delay="500"/>
                            </p:stCondLst>
                            <p:childTnLst>
                              <p:par>
                                <p:cTn id="93" presetID="35"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000"/>
                                        <p:tgtEl>
                                          <p:spTgt spid="16"/>
                                        </p:tgtEl>
                                      </p:cBhvr>
                                    </p:animEffect>
                                    <p:anim calcmode="lin" valueType="num">
                                      <p:cBhvr>
                                        <p:cTn id="96" dur="2000" fill="hold"/>
                                        <p:tgtEl>
                                          <p:spTgt spid="16"/>
                                        </p:tgtEl>
                                        <p:attrNameLst>
                                          <p:attrName>style.rotation</p:attrName>
                                        </p:attrNameLst>
                                      </p:cBhvr>
                                      <p:tavLst>
                                        <p:tav tm="0">
                                          <p:val>
                                            <p:fltVal val="720"/>
                                          </p:val>
                                        </p:tav>
                                        <p:tav tm="100000">
                                          <p:val>
                                            <p:fltVal val="0"/>
                                          </p:val>
                                        </p:tav>
                                      </p:tavLst>
                                    </p:anim>
                                    <p:anim calcmode="lin" valueType="num">
                                      <p:cBhvr>
                                        <p:cTn id="97" dur="2000" fill="hold"/>
                                        <p:tgtEl>
                                          <p:spTgt spid="16"/>
                                        </p:tgtEl>
                                        <p:attrNameLst>
                                          <p:attrName>ppt_h</p:attrName>
                                        </p:attrNameLst>
                                      </p:cBhvr>
                                      <p:tavLst>
                                        <p:tav tm="0">
                                          <p:val>
                                            <p:fltVal val="0"/>
                                          </p:val>
                                        </p:tav>
                                        <p:tav tm="100000">
                                          <p:val>
                                            <p:strVal val="#ppt_h"/>
                                          </p:val>
                                        </p:tav>
                                      </p:tavLst>
                                    </p:anim>
                                    <p:anim calcmode="lin" valueType="num">
                                      <p:cBhvr>
                                        <p:cTn id="98"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P spid="13" grpId="0" animBg="1"/>
      <p:bldP spid="14" grpId="0"/>
      <p:bldP spid="15" grpId="0" animBg="1"/>
      <p:bldP spid="16" grpId="0"/>
      <p:bldP spid="17" grpId="0" animBg="1"/>
      <p:bldP spid="18" grpId="0" animBg="1"/>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2:43-47</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glow rad="127000">
                    <a:schemeClr val="bg1"/>
                  </a:glow>
                </a:effectLst>
                <a:latin typeface="Arial" charset="0"/>
                <a:ea typeface="ＭＳ Ｐゴシック" charset="0"/>
                <a:cs typeface="ＭＳ Ｐゴシック" charset="0"/>
              </a:rPr>
              <a:t>Text</a:t>
            </a:r>
          </a:p>
        </p:txBody>
      </p:sp>
      <p:pic>
        <p:nvPicPr>
          <p:cNvPr id="19458" name="Picture 2" descr="Image result for acts 2:42">
            <a:extLst>
              <a:ext uri="{FF2B5EF4-FFF2-40B4-BE49-F238E27FC236}">
                <a16:creationId xmlns:a16="http://schemas.microsoft.com/office/drawing/2014/main" id="{1F1118F7-CC9D-E24E-AE92-207D253DFE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78585"/>
            <a:ext cx="9144000" cy="52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585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24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28996"/>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Passage Idea</a:t>
            </a:r>
          </a:p>
        </p:txBody>
      </p:sp>
      <p:sp>
        <p:nvSpPr>
          <p:cNvPr id="3" name="Rectangle 2"/>
          <p:cNvSpPr txBox="1">
            <a:spLocks noChangeArrowheads="1"/>
          </p:cNvSpPr>
          <p:nvPr/>
        </p:nvSpPr>
        <p:spPr bwMode="auto">
          <a:xfrm>
            <a:off x="0" y="1528997"/>
            <a:ext cx="9144000" cy="47368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chemeClr val="tx1"/>
                </a:solidFill>
                <a:effectLst>
                  <a:glow rad="127000">
                    <a:schemeClr val="bg1"/>
                  </a:glow>
                </a:effectLst>
                <a:latin typeface="Arial" charset="0"/>
                <a:ea typeface="ＭＳ Ｐゴシック" charset="0"/>
                <a:cs typeface="ＭＳ Ｐゴシック" charset="0"/>
              </a:rPr>
              <a:t>The purpose for the baptism with the Spirit was to show Jesus as the risen Messiah can save people from all nations into Christ’s church.</a:t>
            </a:r>
          </a:p>
        </p:txBody>
      </p:sp>
    </p:spTree>
    <p:extLst>
      <p:ext uri="{BB962C8B-B14F-4D97-AF65-F5344CB8AC3E}">
        <p14:creationId xmlns:p14="http://schemas.microsoft.com/office/powerpoint/2010/main" val="53371235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i="1" dirty="0">
                <a:solidFill>
                  <a:schemeClr val="tx1"/>
                </a:solidFill>
                <a:effectLst>
                  <a:glow rad="127000">
                    <a:schemeClr val="bg1"/>
                  </a:glow>
                </a:effectLst>
                <a:latin typeface="Arial" charset="0"/>
                <a:ea typeface="ＭＳ Ｐゴシック" charset="0"/>
                <a:cs typeface="ＭＳ Ｐゴシック" charset="0"/>
              </a:rPr>
              <a:t>Why submit to the Spirit?</a:t>
            </a:r>
            <a:endParaRPr lang="en-US" sz="4800" b="1" i="1" kern="0"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indent="-350838" algn="l" defTabSz="914400">
              <a:buFont typeface="Arial" panose="020B0604020202020204" pitchFamily="34" charset="0"/>
              <a:buChar char="•"/>
              <a:defRPr/>
            </a:pPr>
            <a:r>
              <a:rPr lang="en-US" b="1" dirty="0">
                <a:solidFill>
                  <a:schemeClr val="tx1"/>
                </a:solidFill>
                <a:effectLst>
                  <a:glow rad="127000">
                    <a:schemeClr val="bg1"/>
                  </a:glow>
                </a:effectLst>
                <a:latin typeface="Arial" charset="0"/>
                <a:ea typeface="ＭＳ Ｐゴシック" charset="0"/>
                <a:cs typeface="ＭＳ Ｐゴシック" charset="0"/>
              </a:rPr>
              <a:t>The Spirit </a:t>
            </a:r>
            <a:r>
              <a:rPr lang="en-US" b="1" kern="0" dirty="0">
                <a:solidFill>
                  <a:srgbClr val="FFFF00"/>
                </a:solidFill>
                <a:effectLst>
                  <a:glow rad="127000">
                    <a:schemeClr val="bg1"/>
                  </a:glow>
                </a:effectLst>
                <a:latin typeface="Arial" charset="0"/>
                <a:ea typeface="ＭＳ Ｐゴシック" charset="0"/>
                <a:cs typeface="ＭＳ Ｐゴシック" charset="0"/>
              </a:rPr>
              <a:t>proves</a:t>
            </a:r>
            <a:r>
              <a:rPr lang="en-US" b="1" kern="0" dirty="0">
                <a:solidFill>
                  <a:schemeClr val="tx1"/>
                </a:solidFill>
                <a:effectLst>
                  <a:glow rad="127000">
                    <a:schemeClr val="bg1"/>
                  </a:glow>
                </a:effectLst>
                <a:latin typeface="Arial" charset="0"/>
                <a:ea typeface="ＭＳ Ｐゴシック" charset="0"/>
                <a:cs typeface="ＭＳ Ｐゴシック" charset="0"/>
              </a:rPr>
              <a:t> Jesus (14-41).</a:t>
            </a:r>
          </a:p>
        </p:txBody>
      </p:sp>
      <p:sp>
        <p:nvSpPr>
          <p:cNvPr id="6" name="Rectangle 2">
            <a:extLst>
              <a:ext uri="{FF2B5EF4-FFF2-40B4-BE49-F238E27FC236}">
                <a16:creationId xmlns:a16="http://schemas.microsoft.com/office/drawing/2014/main" id="{D285AD69-D314-4242-AE58-2F5E26C7EBB8}"/>
              </a:ext>
            </a:extLst>
          </p:cNvPr>
          <p:cNvSpPr txBox="1">
            <a:spLocks noChangeArrowheads="1"/>
          </p:cNvSpPr>
          <p:nvPr/>
        </p:nvSpPr>
        <p:spPr bwMode="auto">
          <a:xfrm>
            <a:off x="-12700" y="3024187"/>
            <a:ext cx="9144000" cy="78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indent="-350838" algn="l" defTabSz="914400">
              <a:buFont typeface="Arial" panose="020B0604020202020204" pitchFamily="34" charset="0"/>
              <a:buChar char="•"/>
              <a:defRPr/>
            </a:pPr>
            <a:r>
              <a:rPr lang="en-US" b="1" dirty="0">
                <a:solidFill>
                  <a:schemeClr val="tx1"/>
                </a:solidFill>
                <a:effectLst>
                  <a:glow rad="127000">
                    <a:schemeClr val="bg1"/>
                  </a:glow>
                </a:effectLst>
                <a:latin typeface="Arial" charset="0"/>
                <a:ea typeface="ＭＳ Ｐゴシック" charset="0"/>
                <a:cs typeface="ＭＳ Ｐゴシック" charset="0"/>
              </a:rPr>
              <a:t>The Spirit</a:t>
            </a:r>
            <a:r>
              <a:rPr lang="en-US" b="1" kern="0" dirty="0">
                <a:solidFill>
                  <a:schemeClr val="tx1"/>
                </a:solidFill>
                <a:effectLst>
                  <a:glow rad="127000">
                    <a:schemeClr val="bg1"/>
                  </a:glow>
                </a:effectLst>
                <a:latin typeface="Arial" charset="0"/>
                <a:ea typeface="ＭＳ Ｐゴシック" charset="0"/>
                <a:cs typeface="ＭＳ Ｐゴシック" charset="0"/>
              </a:rPr>
              <a:t> </a:t>
            </a:r>
            <a:r>
              <a:rPr lang="en-US" b="1" kern="0" dirty="0">
                <a:solidFill>
                  <a:srgbClr val="FFFF00"/>
                </a:solidFill>
                <a:effectLst>
                  <a:glow rad="127000">
                    <a:schemeClr val="bg1"/>
                  </a:glow>
                </a:effectLst>
                <a:latin typeface="Arial" charset="0"/>
                <a:ea typeface="ＭＳ Ｐゴシック" charset="0"/>
                <a:cs typeface="ＭＳ Ｐゴシック" charset="0"/>
              </a:rPr>
              <a:t>unites</a:t>
            </a:r>
            <a:r>
              <a:rPr lang="en-US" b="1" kern="0" dirty="0">
                <a:solidFill>
                  <a:schemeClr val="tx1"/>
                </a:solidFill>
                <a:effectLst>
                  <a:glow rad="127000">
                    <a:schemeClr val="bg1"/>
                  </a:glow>
                </a:effectLst>
                <a:latin typeface="Arial" charset="0"/>
                <a:ea typeface="ＭＳ Ｐゴシック" charset="0"/>
                <a:cs typeface="ＭＳ Ｐゴシック" charset="0"/>
              </a:rPr>
              <a:t> us (42-47). </a:t>
            </a:r>
          </a:p>
        </p:txBody>
      </p:sp>
    </p:spTree>
    <p:extLst>
      <p:ext uri="{BB962C8B-B14F-4D97-AF65-F5344CB8AC3E}">
        <p14:creationId xmlns:p14="http://schemas.microsoft.com/office/powerpoint/2010/main" val="412375919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uage - Wikimedia Commons">
            <a:extLst>
              <a:ext uri="{FF2B5EF4-FFF2-40B4-BE49-F238E27FC236}">
                <a16:creationId xmlns:a16="http://schemas.microsoft.com/office/drawing/2014/main" id="{3BA8A110-E736-FA4C-AC1C-A2CB239104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837473B0-CC2E-450A-ABE3-18F120FF3D39}">
                <a1611:picAttrSrcUrl xmlns:a1611="http://schemas.microsoft.com/office/drawing/2016/11/main" r:id="rId5"/>
              </a:ext>
            </a:extLst>
          </a:blip>
          <a:stretch>
            <a:fillRect/>
          </a:stretch>
        </p:blipFill>
        <p:spPr>
          <a:xfrm>
            <a:off x="0" y="1318078"/>
            <a:ext cx="9144000" cy="4373880"/>
          </a:xfrm>
          <a:prstGeom prst="rect">
            <a:avLst/>
          </a:prstGeom>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Main Idea of Acts 2</a:t>
            </a:r>
          </a:p>
        </p:txBody>
      </p:sp>
      <p:sp>
        <p:nvSpPr>
          <p:cNvPr id="3" name="Rectangle 2"/>
          <p:cNvSpPr txBox="1">
            <a:spLocks noChangeArrowheads="1"/>
          </p:cNvSpPr>
          <p:nvPr/>
        </p:nvSpPr>
        <p:spPr bwMode="auto">
          <a:xfrm>
            <a:off x="0" y="1655743"/>
            <a:ext cx="9144000" cy="3742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glow rad="127000">
                    <a:schemeClr val="bg1"/>
                  </a:glow>
                </a:effectLst>
                <a:latin typeface="Arial" charset="0"/>
                <a:ea typeface="ＭＳ Ｐゴシック" charset="0"/>
                <a:cs typeface="ＭＳ Ｐゴシック" charset="0"/>
              </a:rPr>
              <a:t>The Spirit put you into Christ’s body to reach the nations</a:t>
            </a:r>
          </a:p>
        </p:txBody>
      </p:sp>
    </p:spTree>
    <p:extLst>
      <p:ext uri="{BB962C8B-B14F-4D97-AF65-F5344CB8AC3E}">
        <p14:creationId xmlns:p14="http://schemas.microsoft.com/office/powerpoint/2010/main" val="29715526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oly spirit images">
            <a:extLst>
              <a:ext uri="{FF2B5EF4-FFF2-40B4-BE49-F238E27FC236}">
                <a16:creationId xmlns:a16="http://schemas.microsoft.com/office/drawing/2014/main" id="{5D2D9C71-8123-6D4F-89A1-5A238C7F0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 y="711200"/>
            <a:ext cx="8115300" cy="5435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 Background</a:t>
            </a:r>
          </a:p>
        </p:txBody>
      </p:sp>
    </p:spTree>
    <p:extLst>
      <p:ext uri="{BB962C8B-B14F-4D97-AF65-F5344CB8AC3E}">
        <p14:creationId xmlns:p14="http://schemas.microsoft.com/office/powerpoint/2010/main" val="245086321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elp wanted">
            <a:extLst>
              <a:ext uri="{FF2B5EF4-FFF2-40B4-BE49-F238E27FC236}">
                <a16:creationId xmlns:a16="http://schemas.microsoft.com/office/drawing/2014/main" id="{CCF6EC83-A8A6-4A7C-827A-D05F2A833E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0"/>
            <a:ext cx="902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B2A65-A54A-4CE1-AB76-B04623206154}"/>
              </a:ext>
            </a:extLst>
          </p:cNvPr>
          <p:cNvSpPr txBox="1"/>
          <p:nvPr/>
        </p:nvSpPr>
        <p:spPr>
          <a:xfrm>
            <a:off x="0" y="3303330"/>
            <a:ext cx="8843010" cy="3600986"/>
          </a:xfrm>
          <a:prstGeom prst="rect">
            <a:avLst/>
          </a:prstGeom>
          <a:solidFill>
            <a:srgbClr val="F8F8F8">
              <a:alpha val="74902"/>
            </a:srgb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Music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Children’s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Online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Small Groups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Hospitality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66780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27435"/>
          </a:xfrm>
          <a:noFill/>
          <a:ln>
            <a:noFill/>
          </a:ln>
          <a:effectLst/>
        </p:spPr>
        <p:txBody>
          <a:bodyPr vert="horz" wrap="square" lIns="91389" tIns="45695" rIns="91389" bIns="45695" numCol="1" anchor="ctr" anchorCtr="0" compatLnSpc="1">
            <a:prstTxWarp prst="textNoShape">
              <a:avLst/>
            </a:prstTxWarp>
          </a:bodyPr>
          <a:lstStyle/>
          <a:p>
            <a:r>
              <a:rPr lang="en-US" dirty="0">
                <a:effectLst>
                  <a:glow rad="127000">
                    <a:schemeClr val="bg1"/>
                  </a:glow>
                </a:effectLst>
                <a:latin typeface="Arial" charset="0"/>
                <a:ea typeface="ＭＳ Ｐゴシック" charset="0"/>
              </a:rPr>
              <a:t>Upper Room Gathering</a:t>
            </a:r>
          </a:p>
        </p:txBody>
      </p:sp>
      <p:pic>
        <p:nvPicPr>
          <p:cNvPr id="17412" name="Picture 4" descr="Peter at the Jerusalem Conference">
            <a:extLst>
              <a:ext uri="{FF2B5EF4-FFF2-40B4-BE49-F238E27FC236}">
                <a16:creationId xmlns:a16="http://schemas.microsoft.com/office/drawing/2014/main" id="{FDCB95C4-7A02-0B41-8324-6F797896D4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7288"/>
            <a:ext cx="9144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648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eaLnBrk="0" fontAlgn="base" hangingPunct="0">
              <a:spcBef>
                <a:spcPct val="0"/>
              </a:spcBef>
              <a:spcAft>
                <a:spcPct val="0"/>
              </a:spcAft>
              <a:defRPr sz="4400" b="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algn="l"/>
            <a:r>
              <a:rPr lang="en-US" i="1" dirty="0"/>
              <a:t>Why submit to the Spirit?</a:t>
            </a:r>
          </a:p>
        </p:txBody>
      </p:sp>
      <p:sp>
        <p:nvSpPr>
          <p:cNvPr id="8" name="Rectangle 2">
            <a:extLst>
              <a:ext uri="{FF2B5EF4-FFF2-40B4-BE49-F238E27FC236}">
                <a16:creationId xmlns:a16="http://schemas.microsoft.com/office/drawing/2014/main" id="{CBADAD1C-DA74-FE43-9143-E94208E09358}"/>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algn="r"/>
            <a:r>
              <a:rPr lang="en-US" dirty="0"/>
              <a:t>3 reasons</a:t>
            </a:r>
          </a:p>
        </p:txBody>
      </p:sp>
    </p:spTree>
    <p:extLst>
      <p:ext uri="{BB962C8B-B14F-4D97-AF65-F5344CB8AC3E}">
        <p14:creationId xmlns:p14="http://schemas.microsoft.com/office/powerpoint/2010/main" val="1740750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i="1" dirty="0">
                <a:solidFill>
                  <a:schemeClr val="tx1"/>
                </a:solidFill>
                <a:effectLst/>
                <a:latin typeface="Arial" charset="0"/>
                <a:ea typeface="ＭＳ Ｐゴシック" charset="0"/>
                <a:cs typeface="ＭＳ Ｐゴシック" charset="0"/>
              </a:rPr>
              <a:t>Why submit to the Spirit?</a:t>
            </a:r>
            <a:endParaRPr lang="en-US" sz="4800" b="1" i="1" kern="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184630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UNRISE">
  <a:themeElements>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1_SUNRI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1_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1_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4156</TotalTime>
  <Words>2372</Words>
  <Application>Microsoft Macintosh PowerPoint</Application>
  <PresentationFormat>On-screen Show (4:3)</PresentationFormat>
  <Paragraphs>358</Paragraphs>
  <Slides>62</Slides>
  <Notes>51</Notes>
  <HiddenSlides>0</HiddenSlides>
  <MMClips>0</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62</vt:i4>
      </vt:variant>
    </vt:vector>
  </HeadingPairs>
  <TitlesOfParts>
    <vt:vector size="95" baseType="lpstr">
      <vt:lpstr>26</vt:lpstr>
      <vt:lpstr>Arial</vt:lpstr>
      <vt:lpstr>Arial Black</vt:lpstr>
      <vt:lpstr>Arial Narrow</vt:lpstr>
      <vt:lpstr>Calibri</vt:lpstr>
      <vt:lpstr>Candara</vt:lpstr>
      <vt:lpstr>Comic Sans MS</vt:lpstr>
      <vt:lpstr>Garamond</vt:lpstr>
      <vt:lpstr>Impact</vt:lpstr>
      <vt:lpstr>Tahoma</vt:lpstr>
      <vt:lpstr>Times New Roman</vt:lpstr>
      <vt:lpstr>Tw Cen MT</vt:lpstr>
      <vt:lpstr>Tw Cen MT Condensed Extra Bold</vt:lpstr>
      <vt:lpstr>Wingdings</vt:lpstr>
      <vt:lpstr>4_Office Theme</vt:lpstr>
      <vt:lpstr>Default Design</vt:lpstr>
      <vt:lpstr>10_Custom Design</vt:lpstr>
      <vt:lpstr>11_Custom Design</vt:lpstr>
      <vt:lpstr>7_Default Design</vt:lpstr>
      <vt:lpstr>Strategic</vt:lpstr>
      <vt:lpstr>Balance</vt:lpstr>
      <vt:lpstr>Blends</vt:lpstr>
      <vt:lpstr>Custom Design</vt:lpstr>
      <vt:lpstr>Stream</vt:lpstr>
      <vt:lpstr>8_Default Design</vt:lpstr>
      <vt:lpstr>11_Default Design</vt:lpstr>
      <vt:lpstr>1_Beam</vt:lpstr>
      <vt:lpstr>1_SUNRISE</vt:lpstr>
      <vt:lpstr>6_Blank Presentation</vt:lpstr>
      <vt:lpstr>7_Blank Presentation</vt:lpstr>
      <vt:lpstr>3_Default Design</vt:lpstr>
      <vt:lpstr>Expedition</vt:lpstr>
      <vt:lpstr>Blank Presentation</vt:lpstr>
      <vt:lpstr>The Power of the Spirit</vt:lpstr>
      <vt:lpstr>Do you agree?</vt:lpstr>
      <vt:lpstr>Our Vision</vt:lpstr>
      <vt:lpstr>PowerPoint Presentation</vt:lpstr>
      <vt:lpstr>Waiting for a breakthrough…</vt:lpstr>
      <vt:lpstr>Acts 2 Background</vt:lpstr>
      <vt:lpstr>Upper Room Gathering</vt:lpstr>
      <vt:lpstr>PowerPoint Presentation</vt:lpstr>
      <vt:lpstr>The Spirit reverses Babel (1-13)</vt:lpstr>
      <vt:lpstr>4-07 Tower of Babel Map 02277</vt:lpstr>
      <vt:lpstr>Tower of Babel 02275</vt:lpstr>
      <vt:lpstr>4-11 Hello World 02280</vt:lpstr>
      <vt:lpstr>Map—post-flood dispersion</vt:lpstr>
      <vt:lpstr>Gen. 11:9 NAS</vt:lpstr>
      <vt:lpstr>The Jewish Diaspora at Pentecost</vt:lpstr>
      <vt:lpstr>The Spirit Came at Pentecost  (Acts 2:1-13)</vt:lpstr>
      <vt:lpstr>Wind filled the place (Acts 2:2)</vt:lpstr>
      <vt:lpstr>Tongues of Fire (Acts 2:3)</vt:lpstr>
      <vt:lpstr>Apostles praised God in languages they had never learned (Acts 2:4)</vt:lpstr>
      <vt:lpstr>Jews at Pentecost––Acts 2:9-11</vt:lpstr>
      <vt:lpstr>Pentecost Reversed Babel</vt:lpstr>
      <vt:lpstr>The Gospel is for the  Whole World</vt:lpstr>
      <vt:lpstr>PowerPoint Presentation</vt:lpstr>
      <vt:lpstr>Population of Empire = 55 Million</vt:lpstr>
      <vt:lpstr>Languages of the Empire</vt:lpstr>
      <vt:lpstr>PowerPoint Presentation</vt:lpstr>
      <vt:lpstr>PowerPoint Presentation</vt:lpstr>
      <vt:lpstr>Singapore Bible College Students</vt:lpstr>
      <vt:lpstr>Assignment File System</vt:lpstr>
      <vt:lpstr>BibleStudyDownloads.org</vt:lpstr>
      <vt:lpstr>BibleStudyDownloads.org</vt:lpstr>
      <vt:lpstr>The Spirit reverses Babel (1-13)</vt:lpstr>
      <vt:lpstr>PowerPoint Presentation</vt:lpstr>
      <vt:lpstr>Our People</vt:lpstr>
      <vt:lpstr>Crossroads People • Feb 2021</vt:lpstr>
      <vt:lpstr>Joel 2:28-29 in Acts 2:16-21</vt:lpstr>
      <vt:lpstr>Joel 2:28-29; Acts 2:17-18 NLT</vt:lpstr>
      <vt:lpstr>Joel 2:30-31; Acts 2:19-20 NLT</vt:lpstr>
      <vt:lpstr>Joel 2:32; Acts 2:21 NLT</vt:lpstr>
      <vt:lpstr>Resurrection Focus (Acts 2:22-36)</vt:lpstr>
      <vt:lpstr>PowerPoint Presentation</vt:lpstr>
      <vt:lpstr>PowerPoint Presentation</vt:lpstr>
      <vt:lpstr>PowerPoint Presentation</vt:lpstr>
      <vt:lpstr>The Spirit proving Christ as Messiah has implications for all of us</vt:lpstr>
      <vt:lpstr>Peter Led 3000 to Christ at Pentecost</vt:lpstr>
      <vt:lpstr>The Spirit proving Christ as Messiah has implications for all of us</vt:lpstr>
      <vt:lpstr>Believers are different but still part of one body (12:13)</vt:lpstr>
      <vt:lpstr>"Do you not know that your body is a temple of the Holy Spirit, who is in you, whom you have received from God? You are not your own;  20you were bought at a price. Therefore honor God with your body"  (1 Cor 6:19-20 NIV).</vt:lpstr>
      <vt:lpstr>The Spirit reverses Babel (1-13)</vt:lpstr>
      <vt:lpstr>PowerPoint Presentation</vt:lpstr>
      <vt:lpstr>PowerPoint Presentation</vt:lpstr>
      <vt:lpstr>PowerPoint Presentation</vt:lpstr>
      <vt:lpstr>Acts 2:42</vt:lpstr>
      <vt:lpstr>Life Together (Acts 2:42-47)</vt:lpstr>
      <vt:lpstr>Acts 2:43-47</vt:lpstr>
      <vt:lpstr>Progress Reports</vt:lpstr>
      <vt:lpstr>Passage Idea</vt:lpstr>
      <vt:lpstr>The Spirit reverses Babel (1-13)</vt:lpstr>
      <vt:lpstr>Main Idea of Acts 2</vt:lpstr>
      <vt:lpstr>PowerPoint Presentation</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164</cp:revision>
  <dcterms:created xsi:type="dcterms:W3CDTF">2014-08-02T06:39:19Z</dcterms:created>
  <dcterms:modified xsi:type="dcterms:W3CDTF">2021-02-07T09:21:57Z</dcterms:modified>
</cp:coreProperties>
</file>