
<file path=[Content_Types].xml><?xml version="1.0" encoding="utf-8"?>
<Types xmlns="http://schemas.openxmlformats.org/package/2006/content-types">
  <Default Extension="jpeg" ContentType="image/jpeg"/>
  <Default Extension="jpg" ContentType="image/jpeg"/>
  <Default Extension="m4v"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1.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2.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3.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0" r:id="rId2"/>
    <p:sldMasterId id="2147483706" r:id="rId3"/>
    <p:sldMasterId id="2147483718" r:id="rId4"/>
    <p:sldMasterId id="2147483730" r:id="rId5"/>
    <p:sldMasterId id="2147483756" r:id="rId6"/>
    <p:sldMasterId id="2147483768" r:id="rId7"/>
    <p:sldMasterId id="2147483782" r:id="rId8"/>
    <p:sldMasterId id="2147483794" r:id="rId9"/>
    <p:sldMasterId id="2147483806" r:id="rId10"/>
    <p:sldMasterId id="2147483818" r:id="rId11"/>
    <p:sldMasterId id="2147483830" r:id="rId12"/>
    <p:sldMasterId id="2147483858" r:id="rId13"/>
  </p:sldMasterIdLst>
  <p:notesMasterIdLst>
    <p:notesMasterId r:id="rId70"/>
  </p:notesMasterIdLst>
  <p:sldIdLst>
    <p:sldId id="435" r:id="rId14"/>
    <p:sldId id="3691" r:id="rId15"/>
    <p:sldId id="3692" r:id="rId16"/>
    <p:sldId id="3687" r:id="rId17"/>
    <p:sldId id="3688" r:id="rId18"/>
    <p:sldId id="433" r:id="rId19"/>
    <p:sldId id="3694" r:id="rId20"/>
    <p:sldId id="1177" r:id="rId21"/>
    <p:sldId id="545" r:id="rId22"/>
    <p:sldId id="546" r:id="rId23"/>
    <p:sldId id="3957" r:id="rId24"/>
    <p:sldId id="266" r:id="rId25"/>
    <p:sldId id="276" r:id="rId26"/>
    <p:sldId id="3636" r:id="rId27"/>
    <p:sldId id="300" r:id="rId28"/>
    <p:sldId id="3685" r:id="rId29"/>
    <p:sldId id="1147" r:id="rId30"/>
    <p:sldId id="4010" r:id="rId31"/>
    <p:sldId id="3697" r:id="rId32"/>
    <p:sldId id="4011" r:id="rId33"/>
    <p:sldId id="4012" r:id="rId34"/>
    <p:sldId id="3635" r:id="rId35"/>
    <p:sldId id="269" r:id="rId36"/>
    <p:sldId id="272" r:id="rId37"/>
    <p:sldId id="3958" r:id="rId38"/>
    <p:sldId id="271" r:id="rId39"/>
    <p:sldId id="273" r:id="rId40"/>
    <p:sldId id="274" r:id="rId41"/>
    <p:sldId id="275" r:id="rId42"/>
    <p:sldId id="277" r:id="rId43"/>
    <p:sldId id="3959" r:id="rId44"/>
    <p:sldId id="1151" r:id="rId45"/>
    <p:sldId id="434" r:id="rId46"/>
    <p:sldId id="4001" r:id="rId47"/>
    <p:sldId id="4000" r:id="rId48"/>
    <p:sldId id="3999" r:id="rId49"/>
    <p:sldId id="4003" r:id="rId50"/>
    <p:sldId id="4004" r:id="rId51"/>
    <p:sldId id="4002" r:id="rId52"/>
    <p:sldId id="428" r:id="rId53"/>
    <p:sldId id="1170" r:id="rId54"/>
    <p:sldId id="1173" r:id="rId55"/>
    <p:sldId id="4009" r:id="rId56"/>
    <p:sldId id="431" r:id="rId57"/>
    <p:sldId id="319" r:id="rId58"/>
    <p:sldId id="4007" r:id="rId59"/>
    <p:sldId id="4008" r:id="rId60"/>
    <p:sldId id="4006" r:id="rId61"/>
    <p:sldId id="4005" r:id="rId62"/>
    <p:sldId id="1154" r:id="rId63"/>
    <p:sldId id="1141" r:id="rId64"/>
    <p:sldId id="259" r:id="rId65"/>
    <p:sldId id="257" r:id="rId66"/>
    <p:sldId id="258" r:id="rId67"/>
    <p:sldId id="268" r:id="rId68"/>
    <p:sldId id="345" r:id="rId69"/>
  </p:sldIdLst>
  <p:sldSz cx="9144000" cy="6858000" type="screen4x3"/>
  <p:notesSz cx="6858000" cy="9144000"/>
  <p:defaultText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F5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626" autoAdjust="0"/>
    <p:restoredTop sz="76165" autoAdjust="0"/>
  </p:normalViewPr>
  <p:slideViewPr>
    <p:cSldViewPr snapToGrid="0" snapToObjects="1">
      <p:cViewPr varScale="1">
        <p:scale>
          <a:sx n="98" d="100"/>
          <a:sy n="98" d="100"/>
        </p:scale>
        <p:origin x="1432"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 Type="http://schemas.openxmlformats.org/officeDocument/2006/relationships/slideMaster" Target="slideMasters/slideMaster7.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5/29/21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177" rtl="0" eaLnBrk="1" latinLnBrk="0" hangingPunct="1">
      <a:defRPr sz="1200" kern="1200">
        <a:solidFill>
          <a:schemeClr val="tx1"/>
        </a:solidFill>
        <a:latin typeface="+mn-lt"/>
        <a:ea typeface="+mn-ea"/>
        <a:cs typeface="+mn-cs"/>
      </a:defRPr>
    </a:lvl1pPr>
    <a:lvl2pPr marL="457177" algn="l" defTabSz="457177" rtl="0" eaLnBrk="1" latinLnBrk="0" hangingPunct="1">
      <a:defRPr sz="1200" kern="1200">
        <a:solidFill>
          <a:schemeClr val="tx1"/>
        </a:solidFill>
        <a:latin typeface="+mn-lt"/>
        <a:ea typeface="+mn-ea"/>
        <a:cs typeface="+mn-cs"/>
      </a:defRPr>
    </a:lvl2pPr>
    <a:lvl3pPr marL="914353" algn="l" defTabSz="457177" rtl="0" eaLnBrk="1" latinLnBrk="0" hangingPunct="1">
      <a:defRPr sz="1200" kern="1200">
        <a:solidFill>
          <a:schemeClr val="tx1"/>
        </a:solidFill>
        <a:latin typeface="+mn-lt"/>
        <a:ea typeface="+mn-ea"/>
        <a:cs typeface="+mn-cs"/>
      </a:defRPr>
    </a:lvl3pPr>
    <a:lvl4pPr marL="1371530" algn="l" defTabSz="457177" rtl="0" eaLnBrk="1" latinLnBrk="0" hangingPunct="1">
      <a:defRPr sz="1200" kern="1200">
        <a:solidFill>
          <a:schemeClr val="tx1"/>
        </a:solidFill>
        <a:latin typeface="+mn-lt"/>
        <a:ea typeface="+mn-ea"/>
        <a:cs typeface="+mn-cs"/>
      </a:defRPr>
    </a:lvl4pPr>
    <a:lvl5pPr marL="1828706" algn="l" defTabSz="457177" rtl="0" eaLnBrk="1" latinLnBrk="0" hangingPunct="1">
      <a:defRPr sz="1200" kern="1200">
        <a:solidFill>
          <a:schemeClr val="tx1"/>
        </a:solidFill>
        <a:latin typeface="+mn-lt"/>
        <a:ea typeface="+mn-ea"/>
        <a:cs typeface="+mn-cs"/>
      </a:defRPr>
    </a:lvl5pPr>
    <a:lvl6pPr marL="2285883" algn="l" defTabSz="457177" rtl="0" eaLnBrk="1" latinLnBrk="0" hangingPunct="1">
      <a:defRPr sz="1200" kern="1200">
        <a:solidFill>
          <a:schemeClr val="tx1"/>
        </a:solidFill>
        <a:latin typeface="+mn-lt"/>
        <a:ea typeface="+mn-ea"/>
        <a:cs typeface="+mn-cs"/>
      </a:defRPr>
    </a:lvl6pPr>
    <a:lvl7pPr marL="2743060" algn="l" defTabSz="457177" rtl="0" eaLnBrk="1" latinLnBrk="0" hangingPunct="1">
      <a:defRPr sz="1200" kern="1200">
        <a:solidFill>
          <a:schemeClr val="tx1"/>
        </a:solidFill>
        <a:latin typeface="+mn-lt"/>
        <a:ea typeface="+mn-ea"/>
        <a:cs typeface="+mn-cs"/>
      </a:defRPr>
    </a:lvl7pPr>
    <a:lvl8pPr marL="3200236" algn="l" defTabSz="457177" rtl="0" eaLnBrk="1" latinLnBrk="0" hangingPunct="1">
      <a:defRPr sz="1200" kern="1200">
        <a:solidFill>
          <a:schemeClr val="tx1"/>
        </a:solidFill>
        <a:latin typeface="+mn-lt"/>
        <a:ea typeface="+mn-ea"/>
        <a:cs typeface="+mn-cs"/>
      </a:defRPr>
    </a:lvl8pPr>
    <a:lvl9pPr marL="3657413" algn="l" defTabSz="4571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www.perseus.tufts.edu/hopper/text?doc=Perseus%3Atext%3A1999.02.0137%3Abook%3D36%3Achapter%3D21#note6" TargetMode="External"/><Relationship Id="rId3" Type="http://schemas.openxmlformats.org/officeDocument/2006/relationships/hyperlink" Target="http://www.perseus.tufts.edu/hopper/text?doc=Perseus%3Atext%3A1999.02.0137%3Abook%3D36%3Achapter%3D21#note1" TargetMode="External"/><Relationship Id="rId7" Type="http://schemas.openxmlformats.org/officeDocument/2006/relationships/hyperlink" Target="http://www.perseus.tufts.edu/hopper/text?doc=Perseus%3Atext%3A1999.02.0137%3Abook%3D36%3Achapter%3D21#note5"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www.perseus.tufts.edu/hopper/text?doc=Perseus%3Atext%3A1999.02.0137%3Abook%3D36%3Achapter%3D21#note4" TargetMode="External"/><Relationship Id="rId5" Type="http://schemas.openxmlformats.org/officeDocument/2006/relationships/hyperlink" Target="http://www.perseus.tufts.edu/hopper/text?doc=Perseus%3Atext%3A1999.02.0137%3Abook%3D36%3Achapter%3D21#note3" TargetMode="External"/><Relationship Id="rId4" Type="http://schemas.openxmlformats.org/officeDocument/2006/relationships/hyperlink" Target="http://www.perseus.tufts.edu/hopper/text?doc=Perseus%3Atext%3A1999.02.0137%3Abook%3D36%3Achapter%3D21#note2"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830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a:spcBef>
                <a:spcPct val="0"/>
              </a:spcBef>
            </a:pPr>
            <a:r>
              <a:rPr lang="en-US" b="0" dirty="0">
                <a:latin typeface="Times" charset="0"/>
                <a:ea typeface="ＭＳ Ｐゴシック" charset="0"/>
                <a:cs typeface="ＭＳ Ｐゴシック" charset="0"/>
              </a:rPr>
              <a:t>Then came Paul</a:t>
            </a:r>
            <a:r>
              <a:rPr lang="uk-UA"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s ASIAN THRUST…recorded in Acts 18-21.</a:t>
            </a:r>
          </a:p>
          <a:p>
            <a:pPr>
              <a:spcBef>
                <a:spcPct val="0"/>
              </a:spcBef>
            </a:pPr>
            <a:r>
              <a:rPr lang="en-US" b="0" dirty="0">
                <a:latin typeface="Times" charset="0"/>
                <a:ea typeface="ＭＳ Ｐゴシック" charset="0"/>
                <a:cs typeface="ＭＳ Ｐゴシック" charset="0"/>
              </a:rPr>
              <a:t>////	Again, this trip began overland from Syrian Antioch…revisited many of the earlier churches…made a horseshoe-shaped route around the Aegean, back down into Greece, retraced that route back around the horseshoe, remaining at Troas, then returning by sea to Syrian Antioch.</a:t>
            </a:r>
          </a:p>
          <a:p>
            <a:pPr>
              <a:spcBef>
                <a:spcPct val="0"/>
              </a:spcBef>
            </a:pPr>
            <a:r>
              <a:rPr lang="en-US" b="0" dirty="0">
                <a:latin typeface="Times" charset="0"/>
                <a:ea typeface="ＭＳ Ｐゴシック" charset="0"/>
                <a:cs typeface="ＭＳ Ｐゴシック" charset="0"/>
              </a:rPr>
              <a:t>////	Paul spent a very long time living and ministering to the church the </a:t>
            </a:r>
            <a:r>
              <a:rPr lang="en-US" b="0" u="sng" dirty="0">
                <a:latin typeface="Times" charset="0"/>
                <a:ea typeface="ＭＳ Ｐゴシック" charset="0"/>
                <a:cs typeface="ＭＳ Ｐゴシック" charset="0"/>
              </a:rPr>
              <a:t>EPHESUS</a:t>
            </a:r>
            <a:r>
              <a:rPr lang="en-US" b="0" dirty="0">
                <a:latin typeface="Times" charset="0"/>
                <a:ea typeface="ＭＳ Ｐゴシック" charset="0"/>
                <a:cs typeface="ＭＳ Ｐゴシック" charset="0"/>
              </a:rPr>
              <a:t>.  Luke reports that Paul raised a young man from the dead in Ephesus.  Many important letters –– our Epistles –– were written from Ephesus.  </a:t>
            </a:r>
          </a:p>
          <a:p>
            <a:pPr>
              <a:spcBef>
                <a:spcPct val="0"/>
              </a:spcBef>
            </a:pPr>
            <a:r>
              <a:rPr lang="en-US" b="0" dirty="0">
                <a:latin typeface="Times" charset="0"/>
                <a:ea typeface="ＭＳ Ｐゴシック" charset="0"/>
                <a:cs typeface="ＭＳ Ｐゴシック" charset="0"/>
              </a:rPr>
              <a:t>////	One of the most dramatic events recorded for us took place at the Ephesian </a:t>
            </a:r>
            <a:r>
              <a:rPr lang="en-US" b="0" u="sng" dirty="0">
                <a:latin typeface="Times" charset="0"/>
                <a:ea typeface="ＭＳ Ｐゴシック" charset="0"/>
                <a:cs typeface="ＭＳ Ｐゴシック" charset="0"/>
              </a:rPr>
              <a:t>AMPHITHEATRE</a:t>
            </a:r>
            <a:r>
              <a:rPr lang="en-US" b="0" dirty="0">
                <a:latin typeface="Times" charset="0"/>
                <a:ea typeface="ＭＳ Ｐゴシック" charset="0"/>
                <a:cs typeface="ＭＳ Ｐゴシック" charset="0"/>
              </a:rPr>
              <a:t> where he confronted the souvenir makers of the city…those who manufactured small idols of the Goddess Diana, whose temple in Ephesus was one of the seven wonders of the ancient world.</a:t>
            </a:r>
          </a:p>
          <a:p>
            <a:pPr>
              <a:spcBef>
                <a:spcPct val="0"/>
              </a:spcBef>
            </a:pPr>
            <a:r>
              <a:rPr lang="en-US" b="0" dirty="0">
                <a:latin typeface="Times" charset="0"/>
                <a:ea typeface="ＭＳ Ｐゴシック" charset="0"/>
                <a:cs typeface="ＭＳ Ｐゴシック" charset="0"/>
              </a:rPr>
              <a:t>////	LENGTH OF THIS TRIP: ALMOST FIVE YEARS BETWEEN A.D. 53 AND 57.</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Before the riot in Ephesus in Acts 19:23-41, Christianity had already shown itself peaceful a number of times.</a:t>
            </a:r>
          </a:p>
        </p:txBody>
      </p:sp>
    </p:spTree>
    <p:extLst>
      <p:ext uri="{BB962C8B-B14F-4D97-AF65-F5344CB8AC3E}">
        <p14:creationId xmlns:p14="http://schemas.microsoft.com/office/powerpoint/2010/main" val="2629600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4F51E7B2-EDFD-7140-AD0B-65C26421F04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a:extLst>
              <a:ext uri="{FF2B5EF4-FFF2-40B4-BE49-F238E27FC236}">
                <a16:creationId xmlns:a16="http://schemas.microsoft.com/office/drawing/2014/main" id="{4D400624-A51D-9146-8BE6-0D1687B867E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r>
              <a:rPr lang="en-US" dirty="0">
                <a:ea typeface="ＭＳ Ｐゴシック" charset="0"/>
                <a:cs typeface="ＭＳ Ｐゴシック" charset="0"/>
              </a:rPr>
              <a:t>Owners of a slave girl in Philippi whom Paul and Silas had released from a demon…</a:t>
            </a:r>
            <a:endParaRPr lang="en-US" altLang="en-US" dirty="0"/>
          </a:p>
        </p:txBody>
      </p:sp>
    </p:spTree>
    <p:extLst>
      <p:ext uri="{BB962C8B-B14F-4D97-AF65-F5344CB8AC3E}">
        <p14:creationId xmlns:p14="http://schemas.microsoft.com/office/powerpoint/2010/main" val="2469469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a:extLst>
              <a:ext uri="{FF2B5EF4-FFF2-40B4-BE49-F238E27FC236}">
                <a16:creationId xmlns:a16="http://schemas.microsoft.com/office/drawing/2014/main" id="{B822B325-06A2-F742-81AD-C92C4D6BF42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Text Box 2">
            <a:extLst>
              <a:ext uri="{FF2B5EF4-FFF2-40B4-BE49-F238E27FC236}">
                <a16:creationId xmlns:a16="http://schemas.microsoft.com/office/drawing/2014/main" id="{CAFDAF40-6481-214D-8E03-776ABF13C7F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altLang="en-US" dirty="0"/>
              <a:t>…</a:t>
            </a:r>
            <a:r>
              <a:rPr lang="en-US" dirty="0">
                <a:ea typeface="ＭＳ Ｐゴシック" charset="0"/>
                <a:cs typeface="ＭＳ Ｐゴシック" charset="0"/>
              </a:rPr>
              <a:t>had them beaten, flogged, and imprisoned—but they prayed and sang in prison, which is not exactly rioting behavior (16:16-25). These men caused no riot—rather, they were the victims of the riot caused by others!</a:t>
            </a:r>
          </a:p>
          <a:p>
            <a:endParaRPr lang="en-US" altLang="en-US" dirty="0"/>
          </a:p>
        </p:txBody>
      </p:sp>
    </p:spTree>
    <p:extLst>
      <p:ext uri="{BB962C8B-B14F-4D97-AF65-F5344CB8AC3E}">
        <p14:creationId xmlns:p14="http://schemas.microsoft.com/office/powerpoint/2010/main" val="2034879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Jews in Thessalonica jealous of Paul convincing some fellow Jews that Jesus was Messiah, accused Paul and Silas of causing trouble all over the world (17:6), recruited bad characters and caused a riot (17:2-5). These men caused no riot—rather, they were the victims of the riot caused by others!</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 After kicking them out of Thessalonica, these Jews even traveled to Berea and agitated the crowds so the apostles got kicked out of Berea too (17:13-14). These men caused no riot—but they were victims of the riot caused by others!</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 At Athens, Epicurean and Stoic philosophers ridiculed Paul publicly, but Paul gave a reasoned defense. Paul caused no riot—rather, he was the victim of the sneering of others (17:18, 32).</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 In Corinth, Jews abused Paul (18:6), but Paul only shook out his clothes in response. Paul caused no abuse to them—rather, his friend Sosthenes was the victim of their abuse right in front of the government official (18:17).</a:t>
            </a:r>
          </a:p>
          <a:p>
            <a:pPr eaLnBrk="1" hangingPunct="1"/>
            <a:r>
              <a:rPr lang="en-US" dirty="0">
                <a:ea typeface="ＭＳ Ｐゴシック" charset="0"/>
                <a:cs typeface="ＭＳ Ｐゴシック" charset="0"/>
              </a:rPr>
              <a:t>At Ephesus, Jews publicly maligned Paul and expelled him from the synagogue (19:9). Paul healed people and caused no commotion, but a demon that beat seven sons of a Jewish priest did (19:16)! </a:t>
            </a:r>
          </a:p>
        </p:txBody>
      </p:sp>
    </p:spTree>
    <p:extLst>
      <p:ext uri="{BB962C8B-B14F-4D97-AF65-F5344CB8AC3E}">
        <p14:creationId xmlns:p14="http://schemas.microsoft.com/office/powerpoint/2010/main" val="174923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3DC582-E647-A444-8FCA-3BB66503D36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In Acts 19:1-20, Paul had taught in Ephesus’s School of Tyrannus (19:9).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3DC582-E647-A444-8FCA-3BB66503D36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The result was “the word of the Lord spread widely and grew in power” (19:20).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26603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DDA88B-7E9B-4D46-8290-7B3A8ECE4F40}"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3170" name="Rectangle 2"/>
          <p:cNvSpPr>
            <a:spLocks noGrp="1" noRot="1" noChangeAspect="1" noChangeArrowheads="1" noTextEdit="1"/>
          </p:cNvSpPr>
          <p:nvPr>
            <p:ph type="sldImg"/>
          </p:nvPr>
        </p:nvSpPr>
        <p:spPr>
          <a:xfrm>
            <a:off x="1143000" y="685800"/>
            <a:ext cx="4572000" cy="3429000"/>
          </a:xfrm>
          <a:ln/>
        </p:spPr>
      </p:sp>
      <p:sp>
        <p:nvSpPr>
          <p:cNvPr id="2631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Here is Progress Report #7 in the book as the gospel advanced.</a:t>
            </a:r>
            <a:r>
              <a:rPr lang="en-US" dirty="0">
                <a:effectLst/>
              </a:rPr>
              <a:t> </a:t>
            </a:r>
            <a:endParaRPr lang="en-US" dirty="0">
              <a:latin typeface="Times New Roman" charset="0"/>
              <a:ea typeface="ＭＳ Ｐゴシック" charset="0"/>
              <a:cs typeface="Times New Roman" charset="0"/>
            </a:endParaRPr>
          </a:p>
        </p:txBody>
      </p:sp>
    </p:spTree>
    <p:extLst>
      <p:ext uri="{BB962C8B-B14F-4D97-AF65-F5344CB8AC3E}">
        <p14:creationId xmlns:p14="http://schemas.microsoft.com/office/powerpoint/2010/main" val="3068011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1" name="Text Box 1">
            <a:extLst>
              <a:ext uri="{FF2B5EF4-FFF2-40B4-BE49-F238E27FC236}">
                <a16:creationId xmlns:a16="http://schemas.microsoft.com/office/drawing/2014/main" id="{F989F830-D526-6F41-AE5C-BA86EEB9359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Text Box 2">
            <a:extLst>
              <a:ext uri="{FF2B5EF4-FFF2-40B4-BE49-F238E27FC236}">
                <a16:creationId xmlns:a16="http://schemas.microsoft.com/office/drawing/2014/main" id="{9F2B1E41-EF2E-704D-B56A-2C09B2AF2FE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A demon had just beaten up men leading to the public burning of sorcery scrolls (21:21a; cf. verses 13-20).</a:t>
            </a:r>
          </a:p>
          <a:p>
            <a:r>
              <a:rPr lang="en-US" altLang="en-US" dirty="0"/>
              <a:t>Rather than let this lead to a riot, Paul planned to leave for Rome (21:21b-22).</a:t>
            </a:r>
          </a:p>
          <a:p>
            <a:r>
              <a:rPr lang="en-US" altLang="en-US" dirty="0"/>
              <a:t>Preview/Text: Let’s first see the real troublemaker in Acts 19:23-31 and then learn how not to be troublemakers today. </a:t>
            </a:r>
          </a:p>
          <a:p>
            <a:endParaRPr lang="en-US" altLang="en-US" dirty="0"/>
          </a:p>
        </p:txBody>
      </p:sp>
    </p:spTree>
    <p:extLst>
      <p:ext uri="{BB962C8B-B14F-4D97-AF65-F5344CB8AC3E}">
        <p14:creationId xmlns:p14="http://schemas.microsoft.com/office/powerpoint/2010/main" val="2113240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782654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are increasingly accused of disturbing the peace</a:t>
            </a:r>
            <a:r>
              <a:rPr lang="en-US" dirty="0">
                <a:effectLst/>
              </a:rPr>
              <a:t> </a:t>
            </a:r>
            <a:endParaRPr lang="en-US" dirty="0">
              <a:cs typeface="ＭＳ Ｐゴシック" charset="0"/>
            </a:endParaRPr>
          </a:p>
        </p:txBody>
      </p:sp>
    </p:spTree>
    <p:extLst>
      <p:ext uri="{BB962C8B-B14F-4D97-AF65-F5344CB8AC3E}">
        <p14:creationId xmlns:p14="http://schemas.microsoft.com/office/powerpoint/2010/main" val="3092032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78999B-9589-6146-9AB5-A8A41D675C2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1698" name="Rectangle 2"/>
          <p:cNvSpPr>
            <a:spLocks noGrp="1" noRot="1" noChangeAspect="1" noChangeArrowheads="1"/>
          </p:cNvSpPr>
          <p:nvPr>
            <p:ph type="sldImg"/>
          </p:nvPr>
        </p:nvSpPr>
        <p:spPr>
          <a:solidFill>
            <a:srgbClr val="FFFFFF"/>
          </a:solidFill>
          <a:ln/>
        </p:spPr>
      </p:sp>
      <p:sp>
        <p:nvSpPr>
          <p:cNvPr id="541699" name="Rectangle 3"/>
          <p:cNvSpPr>
            <a:spLocks noGrp="1" noChangeArrowheads="1"/>
          </p:cNvSpPr>
          <p:nvPr>
            <p:ph type="body" idx="1"/>
          </p:nvPr>
        </p:nvSpPr>
        <p:spPr>
          <a:xfrm>
            <a:off x="914400" y="4343400"/>
            <a:ext cx="5029200" cy="1498600"/>
          </a:xfrm>
          <a:solidFill>
            <a:srgbClr val="FFFFFF"/>
          </a:solidFill>
          <a:ln>
            <a:solidFill>
              <a:srgbClr val="000000"/>
            </a:solidFill>
          </a:ln>
        </p:spPr>
        <p:txBody>
          <a:bodyPr/>
          <a:lstStyle/>
          <a:p>
            <a:pPr eaLnBrk="1" hangingPunct="1"/>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In Roman mythology, </a:t>
            </a:r>
            <a:r>
              <a:rPr lang="en-US" b="1" dirty="0">
                <a:solidFill>
                  <a:schemeClr val="tx2"/>
                </a:solidFill>
                <a:latin typeface="Times New Roman" charset="0"/>
                <a:cs typeface="Times New Roman" charset="0"/>
              </a:rPr>
              <a:t>Diana</a:t>
            </a:r>
            <a:r>
              <a:rPr lang="en-US" dirty="0">
                <a:solidFill>
                  <a:schemeClr val="tx2"/>
                </a:solidFill>
                <a:latin typeface="Times New Roman" charset="0"/>
                <a:cs typeface="Times New Roman" charset="0"/>
              </a:rPr>
              <a:t> (lt.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heavenly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or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divine</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was the goddess of the hunt and moon and birthing, being associated with wild animals and woodland, and having the power to talk to and control animals. She was equated with the Greek goddess Artemis, though she had an independent origin in Italy.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(http://</a:t>
            </a:r>
            <a:r>
              <a:rPr lang="en-US" dirty="0" err="1">
                <a:solidFill>
                  <a:schemeClr val="tx2"/>
                </a:solidFill>
                <a:latin typeface="Times New Roman" charset="0"/>
                <a:cs typeface="Times New Roman" charset="0"/>
              </a:rPr>
              <a:t>en.wikipedia.org</a:t>
            </a:r>
            <a:r>
              <a:rPr lang="en-US" dirty="0">
                <a:solidFill>
                  <a:schemeClr val="tx2"/>
                </a:solidFill>
                <a:latin typeface="Times New Roman" charset="0"/>
                <a:cs typeface="Times New Roman" charset="0"/>
              </a:rPr>
              <a:t>/wiki/Diana_%28mythology%29)</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Temple had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p:txBody>
      </p:sp>
    </p:spTree>
    <p:extLst>
      <p:ext uri="{BB962C8B-B14F-4D97-AF65-F5344CB8AC3E}">
        <p14:creationId xmlns:p14="http://schemas.microsoft.com/office/powerpoint/2010/main" val="1133461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 financial motive of the craftsmen led to unrest—not Paul’s preaching.</a:t>
            </a:r>
            <a:endParaRPr lang="en-US" dirty="0">
              <a:cs typeface="ＭＳ Ｐゴシック" charset="0"/>
            </a:endParaRPr>
          </a:p>
          <a:p>
            <a:r>
              <a:rPr lang="en-US" dirty="0">
                <a:cs typeface="ＭＳ Ｐゴシック" charset="0"/>
              </a:rPr>
              <a:t>The idolater Demetrius accused Paul of trouble-making and apostasy (19:23-27).</a:t>
            </a:r>
          </a:p>
        </p:txBody>
      </p:sp>
    </p:spTree>
    <p:extLst>
      <p:ext uri="{BB962C8B-B14F-4D97-AF65-F5344CB8AC3E}">
        <p14:creationId xmlns:p14="http://schemas.microsoft.com/office/powerpoint/2010/main" val="3335757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B5F82D5-2E6B-7644-B89D-69369BD24E0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Demetrius stirred up craftsmen against Paul cutting their profit from idols (19:23-27a).</a:t>
            </a:r>
            <a:r>
              <a:rPr lang="en-US" dirty="0">
                <a:effectLst/>
              </a:rPr>
              <a:t> </a:t>
            </a:r>
            <a:endParaRPr lang="en-US" dirty="0">
              <a:latin typeface="Times New Roman" charset="0"/>
              <a:ea typeface="ＭＳ Ｐゴシック" charset="0"/>
              <a:cs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67ED99-5892-7B46-9296-16A2326D5AE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0531" name="Rectangle 2"/>
          <p:cNvSpPr>
            <a:spLocks noGrp="1" noRot="1" noChangeAspect="1" noChangeArrowheads="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latin typeface="Times New Roman" charset="0"/>
                <a:cs typeface="Times New Roman" charset="0"/>
              </a:rPr>
              <a:t>That he cared more about the money may be supported in that Demetrius noted their income first (19:25).</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latin typeface="Times New Roman" charset="0"/>
              <a:cs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8C84255-5090-5D4A-8A4E-5CE54F5E31D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6675" name="Rectangle 2"/>
          <p:cNvSpPr>
            <a:spLocks noGrp="1" noRot="1" noChangeAspect="1" noChangeArrowheads="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a:solidFill>
                  <a:schemeClr val="tx1"/>
                </a:solidFill>
                <a:effectLst/>
                <a:latin typeface="+mn-lt"/>
                <a:ea typeface="+mn-ea"/>
                <a:cs typeface="+mn-cs"/>
              </a:rPr>
              <a:t>He also later repeated how important their trade would lose its good name (19:27a).</a:t>
            </a:r>
            <a:r>
              <a:rPr lang="en-US" dirty="0">
                <a:effectLst/>
              </a:rPr>
              <a:t> </a:t>
            </a:r>
          </a:p>
          <a:p>
            <a:pPr eaLnBrk="1" hangingPunct="1"/>
            <a:endParaRPr lang="en-US" dirty="0">
              <a:effectLst/>
              <a:latin typeface="Times New Roman" charset="0"/>
              <a:cs typeface="Times New Roman" charset="0"/>
            </a:endParaRPr>
          </a:p>
          <a:p>
            <a:pPr eaLnBrk="1" hangingPunct="1"/>
            <a:r>
              <a:rPr lang="en-US" dirty="0">
                <a:effectLst/>
                <a:latin typeface="Times New Roman" charset="0"/>
                <a:cs typeface="Times New Roman" charset="0"/>
              </a:rPr>
              <a:t>_________</a:t>
            </a:r>
          </a:p>
          <a:p>
            <a:pPr eaLnBrk="1" hangingPunct="1"/>
            <a:endParaRPr lang="en-US" dirty="0">
              <a:effectLst/>
              <a:latin typeface="Times New Roman" charset="0"/>
              <a:cs typeface="Times New Roman" charset="0"/>
            </a:endParaRPr>
          </a:p>
          <a:p>
            <a:pPr eaLnBrk="1" hangingPunct="1"/>
            <a:r>
              <a:rPr lang="en-US" dirty="0">
                <a:latin typeface="Times New Roman" charset="0"/>
                <a:cs typeface="Times New Roman" charset="0"/>
              </a:rPr>
              <a:t>Marble city, chariot ruts, speed humps, after earthquake columns put back up again.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But Demetrius also said that he sought the honor of Artemis (19:27b).</a:t>
            </a:r>
          </a:p>
          <a:p>
            <a:r>
              <a:rPr lang="en-US" dirty="0"/>
              <a:t>Artemis was the key figure in Ephesus, Asia’s capital city.—essentially the Ancient Wonder Woman!</a:t>
            </a:r>
          </a:p>
        </p:txBody>
      </p:sp>
    </p:spTree>
    <p:extLst>
      <p:ext uri="{BB962C8B-B14F-4D97-AF65-F5344CB8AC3E}">
        <p14:creationId xmlns:p14="http://schemas.microsoft.com/office/powerpoint/2010/main" val="2543657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174786D-E4C4-6D41-84C6-73745B125C4D}"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cs typeface="Times New Roman" charset="0"/>
              </a:rPr>
              <a:t>Artemis had many breasts to symbolize her ability to nourish the earth.</a:t>
            </a:r>
          </a:p>
          <a:p>
            <a:pPr eaLnBrk="1" hangingPunct="1"/>
            <a:r>
              <a:rPr lang="en-US" dirty="0">
                <a:latin typeface="Times New Roman" charset="0"/>
                <a:cs typeface="Times New Roman" charset="0"/>
              </a:rPr>
              <a:t>She was goddess of nature and fertility. </a:t>
            </a:r>
          </a:p>
          <a:p>
            <a:pPr eaLnBrk="1" hangingPunct="1"/>
            <a:r>
              <a:rPr lang="en-US" dirty="0">
                <a:latin typeface="Times New Roman" charset="0"/>
                <a:cs typeface="Times New Roman" charset="0"/>
              </a:rPr>
              <a:t>As one who fell from the sky, Artemis had miraculous powers to heal the sick and regulate the economy.</a:t>
            </a:r>
          </a:p>
          <a:p>
            <a:pPr eaLnBrk="1" hangingPunct="1"/>
            <a:r>
              <a:rPr lang="en-US" dirty="0">
                <a:latin typeface="Times New Roman" charset="0"/>
                <a:cs typeface="Times New Roman" charset="0"/>
              </a:rPr>
              <a:t>The Ephesians devoted one entire month each year to honor her. Businesses closed shop, people gathered for athletic games along with orgies, feasting, and carousing. Thousands attended, including many from other cities of Asia.</a:t>
            </a:r>
          </a:p>
          <a:p>
            <a:pPr eaLnBrk="1" hangingPunct="1"/>
            <a:endParaRPr lang="en-US" dirty="0">
              <a:latin typeface="Times New Roman" charset="0"/>
              <a:cs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5EA7E95-CFEB-324D-9127-271943F85A5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8723" name="Rectangle 2"/>
          <p:cNvSpPr>
            <a:spLocks noGrp="1" noRot="1" noChangeAspect="1" noChangeArrowheads="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ln>
        </p:spPr>
        <p:txBody>
          <a:bodyPr/>
          <a:lstStyle/>
          <a:p>
            <a:pPr marL="0" marR="0" lvl="3" indent="0" algn="l" defTabSz="457177" rtl="0" eaLnBrk="1" fontAlgn="auto" latinLnBrk="0" hangingPunct="1">
              <a:lnSpc>
                <a:spcPct val="100000"/>
              </a:lnSpc>
              <a:spcBef>
                <a:spcPts val="0"/>
              </a:spcBef>
              <a:spcAft>
                <a:spcPts val="0"/>
              </a:spcAft>
              <a:buClrTx/>
              <a:buSzTx/>
              <a:buFontTx/>
              <a:buNone/>
              <a:tabLst/>
              <a:defRPr/>
            </a:pPr>
            <a:r>
              <a:rPr lang="en-US" dirty="0">
                <a:latin typeface="Times New Roman" charset="0"/>
                <a:cs typeface="Times New Roman" charset="0"/>
              </a:rPr>
              <a:t>Why was the temple of Artemis so significant (24)?</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latin typeface="Times New Roman" charset="0"/>
                <a:cs typeface="Times New Roman" charset="0"/>
              </a:rPr>
              <a:t>It was one of the Seven Wonders of the Ancient World.</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dirty="0">
              <a:latin typeface="Times New Roman" charset="0"/>
              <a:cs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66B815A-C7D8-7F45-9E0A-704962FE684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0771" name="Rectangle 2"/>
          <p:cNvSpPr>
            <a:spLocks noGrp="1" noRot="1" noChangeAspect="1" noChangeArrowheads="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a:solidFill>
                  <a:schemeClr val="tx1"/>
                </a:solidFill>
                <a:effectLst/>
                <a:latin typeface="+mn-lt"/>
                <a:ea typeface="+mn-ea"/>
                <a:cs typeface="+mn-cs"/>
              </a:rPr>
              <a:t>An amazing 127 columns surrounded it, each beautifully sculptured at the base</a:t>
            </a:r>
            <a:r>
              <a:rPr lang="en-US" dirty="0">
                <a:effectLst/>
              </a:rPr>
              <a:t> </a:t>
            </a:r>
          </a:p>
          <a:p>
            <a:pPr eaLnBrk="1" hangingPunct="1"/>
            <a:r>
              <a:rPr lang="en-US" dirty="0">
                <a:effectLst/>
                <a:latin typeface="Times New Roman" charset="0"/>
                <a:cs typeface="Times New Roman" charset="0"/>
              </a:rPr>
              <a:t>The temple took 120 years to build, according to the historian Pliny the Elder (see below)!</a:t>
            </a:r>
          </a:p>
          <a:p>
            <a:pPr eaLnBrk="1" hangingPunct="1"/>
            <a:r>
              <a:rPr lang="en-US" dirty="0">
                <a:effectLst/>
                <a:latin typeface="Times New Roman" charset="0"/>
                <a:cs typeface="Times New Roman" charset="0"/>
              </a:rPr>
              <a:t>______</a:t>
            </a:r>
          </a:p>
          <a:p>
            <a:pPr eaLnBrk="1" hangingPunct="1"/>
            <a:endParaRPr lang="en-US" dirty="0">
              <a:effectLst/>
              <a:latin typeface="Times New Roman" charset="0"/>
              <a:cs typeface="Times New Roman" charset="0"/>
            </a:endParaRPr>
          </a:p>
          <a:p>
            <a:r>
              <a:rPr lang="en-US" b="1" dirty="0"/>
              <a:t>Pliny the Elder, The Natural History 21.14</a:t>
            </a:r>
            <a:br>
              <a:rPr lang="en-US" b="1" dirty="0"/>
            </a:br>
            <a:r>
              <a:rPr lang="en-US" b="1" dirty="0"/>
              <a:t>John Bostock, M.D., F.R.S., H.T. Riley, Esq., B.A., Ed. </a:t>
            </a:r>
          </a:p>
          <a:p>
            <a:pPr eaLnBrk="1" hangingPunct="1"/>
            <a:r>
              <a:rPr lang="en-US" dirty="0">
                <a:effectLst/>
                <a:latin typeface="Times New Roman" charset="0"/>
                <a:cs typeface="Times New Roman" charset="0"/>
              </a:rPr>
              <a:t>http://</a:t>
            </a:r>
            <a:r>
              <a:rPr lang="en-US" dirty="0" err="1">
                <a:effectLst/>
                <a:latin typeface="Times New Roman" charset="0"/>
                <a:cs typeface="Times New Roman" charset="0"/>
              </a:rPr>
              <a:t>www.perseus.tufts.edu</a:t>
            </a:r>
            <a:r>
              <a:rPr lang="en-US" dirty="0">
                <a:effectLst/>
                <a:latin typeface="Times New Roman" charset="0"/>
                <a:cs typeface="Times New Roman" charset="0"/>
              </a:rPr>
              <a:t>/hopper/</a:t>
            </a:r>
            <a:r>
              <a:rPr lang="en-US" dirty="0" err="1">
                <a:effectLst/>
                <a:latin typeface="Times New Roman" charset="0"/>
                <a:cs typeface="Times New Roman" charset="0"/>
              </a:rPr>
              <a:t>text?doc</a:t>
            </a:r>
            <a:r>
              <a:rPr lang="en-US" dirty="0">
                <a:effectLst/>
                <a:latin typeface="Times New Roman" charset="0"/>
                <a:cs typeface="Times New Roman" charset="0"/>
              </a:rPr>
              <a:t>=Perseus%3Atext%3A1999.02.0137%3Abook%3D36%3Achapter%3D21</a:t>
            </a:r>
          </a:p>
          <a:p>
            <a:pPr eaLnBrk="1" hangingPunct="1"/>
            <a:r>
              <a:rPr lang="en-US" dirty="0">
                <a:effectLst/>
                <a:latin typeface="Times New Roman" charset="0"/>
                <a:cs typeface="Times New Roman" charset="0"/>
              </a:rPr>
              <a:t>Accessed 17 May 2021</a:t>
            </a:r>
          </a:p>
          <a:p>
            <a:pPr eaLnBrk="1" hangingPunct="1"/>
            <a:endParaRPr lang="en-US" dirty="0">
              <a:effectLst/>
              <a:latin typeface="Times New Roman" charset="0"/>
              <a:cs typeface="Times New Roman" charset="0"/>
            </a:endParaRPr>
          </a:p>
          <a:p>
            <a:r>
              <a:rPr lang="en-US" b="1" dirty="0"/>
              <a:t>CHAP. 21. (14.)—THE TEMPLE OF DIANA AT EPHESUS.</a:t>
            </a:r>
          </a:p>
          <a:p>
            <a:r>
              <a:rPr lang="en-US" dirty="0"/>
              <a:t>The most wonderful monument of </a:t>
            </a:r>
            <a:r>
              <a:rPr lang="en-US" dirty="0" err="1"/>
              <a:t>Græcian</a:t>
            </a:r>
            <a:r>
              <a:rPr lang="en-US" dirty="0"/>
              <a:t> magnificence, and one that merits our genuine admiration, is the Temple of Diana at Ephesus, which took one hundred and twenty years in building, a work in which all Asia</a:t>
            </a:r>
            <a:r>
              <a:rPr lang="en-US" baseline="30000" dirty="0">
                <a:hlinkClick r:id="rId3"/>
              </a:rPr>
              <a:t>1</a:t>
            </a:r>
            <a:r>
              <a:rPr lang="en-US" dirty="0"/>
              <a:t> joined. A marshy soil was selected for its site, in order that it might not suffer from earthquakes, or the chasms which they produce. On the other hand, again, that the foundations of so vast a pile might not have to rest upon a loose and shifting bed, layers of trodden charcoal were placed beneath, with fleeces</a:t>
            </a:r>
            <a:r>
              <a:rPr lang="en-US" baseline="30000" dirty="0">
                <a:hlinkClick r:id="rId4"/>
              </a:rPr>
              <a:t>2</a:t>
            </a:r>
            <a:r>
              <a:rPr lang="en-US" dirty="0"/>
              <a:t> covered with wool upon the top of them. The entire length of the temple is four hundred and twenty-five feet, and the breadth two hundred and twenty-five. The columns are one hundred and twenty-seven in number, and sixty feet in height, each of them presented by a different king. Thirty-six of these columns are carved, and one of them by the hand of Scopas.</a:t>
            </a:r>
            <a:r>
              <a:rPr lang="en-US" baseline="30000" dirty="0">
                <a:hlinkClick r:id="rId5"/>
              </a:rPr>
              <a:t>3</a:t>
            </a:r>
            <a:r>
              <a:rPr lang="en-US" dirty="0"/>
              <a:t> Chersiphron</a:t>
            </a:r>
            <a:r>
              <a:rPr lang="en-US" baseline="30000" dirty="0">
                <a:hlinkClick r:id="rId6"/>
              </a:rPr>
              <a:t>4</a:t>
            </a:r>
            <a:r>
              <a:rPr lang="en-US" dirty="0"/>
              <a:t> was the architect who presided over the work. The great marvel in this building is, how such ponderous Architraves</a:t>
            </a:r>
            <a:r>
              <a:rPr lang="en-US" baseline="30000" dirty="0">
                <a:hlinkClick r:id="rId7"/>
              </a:rPr>
              <a:t>5</a:t>
            </a:r>
            <a:r>
              <a:rPr lang="en-US" dirty="0"/>
              <a:t> could possibly have been raised to so great a height. This, however, the architect effected by means of bags filled with sand, which he piled up upon an inclined plane until they reached beyond the capitals of the columns; then, as he gradually emptied the lower bags, the architraves</a:t>
            </a:r>
            <a:r>
              <a:rPr lang="en-US" baseline="30000" dirty="0">
                <a:hlinkClick r:id="rId8"/>
              </a:rPr>
              <a:t>6</a:t>
            </a:r>
            <a:r>
              <a:rPr lang="en-US" dirty="0"/>
              <a:t> insensibly settled in the places assigned them. But the greatest difficulty of all was found, in laying the lintel which he placed over the entrance-doors. It was an enormous mass of stone, and by no possibility could it be brought to lie level upon the jambs which formed its bed; in consequence of which, the architect was driven to such a state of anxiety and desperation as to contemplate suicide. Wearied and quite worn out by such thoughts as these, during the night, they say, he beheld in a dream the goddess in honour of whom the temple was being erected; who exhorted him to live on, for that she herself had placed the stone in its proper position. And such, in fact, next morning, was found to be the case, the stone apparently having come to the proper level by dint of its own weight. The other decorations of this work would suffice to fill many volumes, but they do not tend in any way to illustrate the works of Nature.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C67F9CF-3F13-EB46-951D-73D12535A9A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2819" name="Rectangle 2"/>
          <p:cNvSpPr>
            <a:spLocks noGrp="1" noRot="1" noChangeAspect="1" noChangeArrowheads="1"/>
          </p:cNvSpPr>
          <p:nvPr>
            <p:ph type="sldImg"/>
          </p:nvPr>
        </p:nvSpPr>
        <p:spPr>
          <a:solidFill>
            <a:srgbClr val="FFFFFF"/>
          </a:solidFill>
          <a:ln/>
        </p:spPr>
      </p:sp>
      <p:sp>
        <p:nvSpPr>
          <p:cNvPr id="162820" name="Rectangle 3"/>
          <p:cNvSpPr>
            <a:spLocks noGrp="1" noChangeArrowheads="1"/>
          </p:cNvSpPr>
          <p:nvPr>
            <p:ph type="body" idx="1"/>
          </p:nvPr>
        </p:nvSpPr>
        <p:spPr>
          <a:xfrm>
            <a:off x="914400" y="4343400"/>
            <a:ext cx="5029200" cy="1497975"/>
          </a:xfrm>
          <a:solidFill>
            <a:srgbClr val="FFFFFF"/>
          </a:solidFill>
          <a:ln>
            <a:solidFill>
              <a:srgbClr val="000000"/>
            </a:solidFill>
          </a:ln>
        </p:spPr>
        <p:txBody>
          <a:bodyPr/>
          <a:lstStyle/>
          <a:p>
            <a:pPr eaLnBrk="1" hangingPunct="1"/>
            <a:endParaRPr lang="en-US" dirty="0">
              <a:solidFill>
                <a:schemeClr val="tx2"/>
              </a:solidFill>
              <a:latin typeface="Times New Roman" charset="0"/>
              <a:cs typeface="Times New Roman" charset="0"/>
            </a:endParaRPr>
          </a:p>
          <a:p>
            <a:pPr eaLnBrk="1" hangingPunct="1"/>
            <a:endParaRPr lang="en-US" dirty="0">
              <a:solidFill>
                <a:schemeClr val="tx2"/>
              </a:solidFill>
              <a:latin typeface="Times New Roman" charset="0"/>
              <a:cs typeface="Times New Roman" charset="0"/>
            </a:endParaRPr>
          </a:p>
          <a:p>
            <a:pPr eaLnBrk="1" hangingPunct="1"/>
            <a:r>
              <a:rPr lang="en-US" dirty="0">
                <a:solidFill>
                  <a:schemeClr val="tx2"/>
                </a:solidFill>
                <a:latin typeface="Times New Roman" charset="0"/>
                <a:cs typeface="Times New Roman" charset="0"/>
              </a:rPr>
              <a:t>______</a:t>
            </a:r>
          </a:p>
          <a:p>
            <a:pPr eaLnBrk="1" hangingPunct="1"/>
            <a:endParaRPr lang="en-US" dirty="0">
              <a:solidFill>
                <a:schemeClr val="tx2"/>
              </a:solidFill>
              <a:latin typeface="Times New Roman" charset="0"/>
              <a:cs typeface="Times New Roman" charset="0"/>
            </a:endParaRPr>
          </a:p>
          <a:p>
            <a:pPr eaLnBrk="1" hangingPunct="1"/>
            <a:r>
              <a:rPr lang="en-US" dirty="0">
                <a:solidFill>
                  <a:schemeClr val="tx2"/>
                </a:solidFill>
                <a:latin typeface="Times New Roman" charset="0"/>
                <a:cs typeface="Times New Roman" charset="0"/>
              </a:rPr>
              <a:t>Picture: https://</a:t>
            </a:r>
            <a:r>
              <a:rPr lang="en-US" dirty="0" err="1">
                <a:solidFill>
                  <a:schemeClr val="tx2"/>
                </a:solidFill>
                <a:latin typeface="Times New Roman" charset="0"/>
                <a:cs typeface="Times New Roman" charset="0"/>
              </a:rPr>
              <a:t>en.wikipedia.org</a:t>
            </a:r>
            <a:r>
              <a:rPr lang="en-US" dirty="0">
                <a:solidFill>
                  <a:schemeClr val="tx2"/>
                </a:solidFill>
                <a:latin typeface="Times New Roman" charset="0"/>
                <a:cs typeface="Times New Roman" charset="0"/>
              </a:rPr>
              <a:t>/wiki/File:Templo-Artemisa-Efeso-2017.jpg</a:t>
            </a:r>
          </a:p>
          <a:p>
            <a:pPr eaLnBrk="1" hangingPunct="1"/>
            <a:endParaRPr lang="en-US" dirty="0">
              <a:solidFill>
                <a:schemeClr val="tx2"/>
              </a:solidFill>
              <a:latin typeface="Times New Roman" charset="0"/>
              <a:cs typeface="Times New Roman" charset="0"/>
            </a:endParaRPr>
          </a:p>
          <a:p>
            <a:pPr eaLnBrk="1" hangingPunct="1"/>
            <a:r>
              <a:rPr lang="en-US" dirty="0">
                <a:solidFill>
                  <a:schemeClr val="tx2"/>
                </a:solidFill>
                <a:latin typeface="Times New Roman" charset="0"/>
                <a:cs typeface="Times New Roman" charset="0"/>
              </a:rPr>
              <a:t>"</a:t>
            </a:r>
            <a:r>
              <a:rPr lang="en-US" dirty="0">
                <a:solidFill>
                  <a:schemeClr val="tx2"/>
                </a:solidFill>
              </a:rPr>
              <a:t>In Roman mythology, </a:t>
            </a:r>
            <a:r>
              <a:rPr lang="en-US" b="1" dirty="0">
                <a:solidFill>
                  <a:schemeClr val="tx2"/>
                </a:solidFill>
              </a:rPr>
              <a:t>Diana</a:t>
            </a:r>
            <a:r>
              <a:rPr lang="en-US" dirty="0">
                <a:solidFill>
                  <a:schemeClr val="tx2"/>
                </a:solidFill>
              </a:rPr>
              <a:t> (lt. "heavenly" or "divine") was the goddess of the hunt and moon and birthing, being associated with wild animals and woodland, and having the power to talk to and control animals. She was equated with the Greek goddess Artemis, though she had an independent origin in Italy." (http://</a:t>
            </a:r>
            <a:r>
              <a:rPr lang="en-US" dirty="0" err="1">
                <a:solidFill>
                  <a:schemeClr val="tx2"/>
                </a:solidFill>
              </a:rPr>
              <a:t>en.wikipedia.org</a:t>
            </a:r>
            <a:r>
              <a:rPr lang="en-US" dirty="0">
                <a:solidFill>
                  <a:schemeClr val="tx2"/>
                </a:solidFill>
              </a:rPr>
              <a:t>/wiki/Diana_%28mythology%29)</a:t>
            </a:r>
            <a:endParaRPr lang="en-US" dirty="0">
              <a:solidFill>
                <a:schemeClr val="tx2"/>
              </a:solidFill>
              <a:latin typeface="Times New Roman" charset="0"/>
              <a:cs typeface="Times New Roman" charset="0"/>
            </a:endParaRPr>
          </a:p>
          <a:p>
            <a:pPr eaLnBrk="1" hangingPunct="1"/>
            <a:endParaRPr lang="en-US" dirty="0">
              <a:latin typeface="Times New Roman" charset="0"/>
              <a:cs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—such as in the January 6 US Capitol riot. And yet unbelievers rioted far worse.</a:t>
            </a:r>
            <a:endParaRPr lang="en-US" dirty="0">
              <a:cs typeface="ＭＳ Ｐゴシック" charset="0"/>
            </a:endParaRPr>
          </a:p>
        </p:txBody>
      </p:sp>
    </p:spTree>
    <p:extLst>
      <p:ext uri="{BB962C8B-B14F-4D97-AF65-F5344CB8AC3E}">
        <p14:creationId xmlns:p14="http://schemas.microsoft.com/office/powerpoint/2010/main" val="35408695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7F3225-26D0-3F46-AE2E-EAD96FDC5A5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6915" name="Rectangle 2"/>
          <p:cNvSpPr>
            <a:spLocks noGrp="1" noRot="1" noChangeAspect="1" noChangeArrowheads="1"/>
          </p:cNvSpPr>
          <p:nvPr>
            <p:ph type="sldImg"/>
          </p:nvPr>
        </p:nvSpPr>
        <p:spPr>
          <a:solidFill>
            <a:srgbClr val="FFFFFF"/>
          </a:solidFill>
          <a:ln/>
        </p:spPr>
      </p:sp>
      <p:sp>
        <p:nvSpPr>
          <p:cNvPr id="16691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Here is the place where the Ephesian clerk averted a riot in Acts 19:29.</a:t>
            </a:r>
          </a:p>
          <a:p>
            <a:pPr eaLnBrk="1" hangingPunct="1"/>
            <a:r>
              <a:rPr lang="en-US" dirty="0">
                <a:latin typeface="Times New Roman" charset="0"/>
                <a:cs typeface="Times New Roman" charset="0"/>
              </a:rPr>
              <a:t>Demetrius caused the riot—not Paul—whom the clerk defended (19:28-41).</a:t>
            </a:r>
          </a:p>
          <a:p>
            <a:pPr eaLnBrk="1" hangingPunct="1"/>
            <a:r>
              <a:rPr lang="en-US" dirty="0">
                <a:latin typeface="Times New Roman" charset="0"/>
                <a:cs typeface="Times New Roman" charset="0"/>
              </a:rPr>
              <a:t>The attack from Demetrius led to a two-hour riot in the theater (19:28-34).</a:t>
            </a:r>
          </a:p>
          <a:p>
            <a:pPr eaLnBrk="1" hangingPunct="1"/>
            <a:r>
              <a:rPr lang="en-US" dirty="0">
                <a:latin typeface="Times New Roman" charset="0"/>
                <a:cs typeface="Times New Roman" charset="0"/>
              </a:rPr>
              <a:t>Why was rushing into the theater significant (29)?</a:t>
            </a:r>
          </a:p>
          <a:p>
            <a:pPr eaLnBrk="1" hangingPunct="1"/>
            <a:r>
              <a:rPr lang="en-US" dirty="0">
                <a:latin typeface="Times New Roman" charset="0"/>
                <a:cs typeface="Times New Roman" charset="0"/>
              </a:rPr>
              <a:t>	This was the largest gathering place in Ephesus.</a:t>
            </a:r>
          </a:p>
          <a:p>
            <a:pPr eaLnBrk="1" hangingPunct="1"/>
            <a:r>
              <a:rPr lang="en-US" dirty="0">
                <a:latin typeface="Times New Roman" charset="0"/>
                <a:cs typeface="Times New Roman" charset="0"/>
              </a:rPr>
              <a:t>	It could hold 25,000 people!</a:t>
            </a:r>
          </a:p>
          <a:p>
            <a:pPr eaLnBrk="1" hangingPunct="1"/>
            <a:r>
              <a:rPr lang="en-US" dirty="0">
                <a:latin typeface="Times New Roman" charset="0"/>
                <a:cs typeface="Times New Roman" charset="0"/>
              </a:rPr>
              <a:t>Why would Paul want to enter an arena of hostile fanatics who would be in an uproar for two hours (30)?</a:t>
            </a:r>
          </a:p>
          <a:p>
            <a:pPr eaLnBrk="1" hangingPunct="1"/>
            <a:r>
              <a:rPr lang="en-US" dirty="0">
                <a:latin typeface="Times New Roman" charset="0"/>
                <a:cs typeface="Times New Roman" charset="0"/>
              </a:rPr>
              <a:t>	Paul looked for every chance to share the gospel, even if his life was in danger.</a:t>
            </a:r>
          </a:p>
          <a:p>
            <a:pPr eaLnBrk="1" hangingPunct="1"/>
            <a:r>
              <a:rPr lang="en-US" dirty="0">
                <a:latin typeface="Times New Roman" charset="0"/>
                <a:cs typeface="Times New Roman" charset="0"/>
              </a:rPr>
              <a:t>	Paul evidently supposed that God would enable him to give a reasonable defense of the gospel.</a:t>
            </a:r>
          </a:p>
          <a:p>
            <a:pPr eaLnBrk="1" hangingPunct="1"/>
            <a:r>
              <a:rPr lang="en-US" dirty="0">
                <a:latin typeface="Times New Roman" charset="0"/>
                <a:cs typeface="Times New Roman" charset="0"/>
              </a:rPr>
              <a:t>Why did some of provincial officials also prevent Paul from entering the theatre (31)?</a:t>
            </a: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latin typeface="Times New Roman" charset="0"/>
                <a:cs typeface="Times New Roman" charset="0"/>
              </a:rPr>
              <a:t>	These rulers “would not let him get caught in the riot. They were Asiarchs (lit., ‘rulers of Asia’), in charge of the community’s political and religious welfare. They would be on good terms with Rome and therefore would evidence Christianity’s good standing with the government”—Stanley D. Toussaint, “Acts,” in The Bible Knowledge Commentary: An Exposition of the Scriptures, ed. J. F. Walvoord and R. B. Zuck, vol. 2 (Wheaton, IL: Victor Books, 1985), 411–412.</a:t>
            </a:r>
          </a:p>
          <a:p>
            <a:pPr eaLnBrk="1" hangingPunct="1"/>
            <a:r>
              <a:rPr lang="en-US" dirty="0">
                <a:latin typeface="Times New Roman" charset="0"/>
                <a:cs typeface="Times New Roman" charset="0"/>
              </a:rPr>
              <a:t>	If Paul entered there, a rumor may have started that said he caused the riot.</a:t>
            </a:r>
          </a:p>
          <a:p>
            <a:pPr eaLnBrk="1" hangingPunct="1"/>
            <a:endParaRPr lang="en-US" dirty="0">
              <a:latin typeface="Times New Roman" charset="0"/>
              <a:cs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clerk wisely calmed the crowd by defending both Artemis and Paul (19:35-41).</a:t>
            </a:r>
          </a:p>
          <a:p>
            <a:r>
              <a:rPr lang="en-US" dirty="0"/>
              <a:t>• He enticed their pride, saying Ephesus guarded Artemis from heaven (19:35-36).</a:t>
            </a:r>
          </a:p>
          <a:p>
            <a:r>
              <a:rPr lang="en-US" dirty="0"/>
              <a:t>• He cleared Gaius and Aristarchus (and, in effect, Paul) of any crime (19:37).</a:t>
            </a:r>
          </a:p>
          <a:p>
            <a:r>
              <a:rPr lang="en-US" dirty="0"/>
              <a:t>• He encouraged legal charges, knowing the crowd wouldn’t do it (19:38-39).</a:t>
            </a:r>
          </a:p>
          <a:p>
            <a:r>
              <a:rPr lang="en-US" dirty="0"/>
              <a:t>• He warned that Rome might hear of their riot and punish the city (19:40-41). </a:t>
            </a:r>
          </a:p>
        </p:txBody>
      </p:sp>
      <p:sp>
        <p:nvSpPr>
          <p:cNvPr id="4" name="Slide Number Placeholder 3"/>
          <p:cNvSpPr>
            <a:spLocks noGrp="1"/>
          </p:cNvSpPr>
          <p:nvPr>
            <p:ph type="sldNum" sz="quarter" idx="5"/>
          </p:nvPr>
        </p:nvSpPr>
        <p:spPr/>
        <p:txBody>
          <a:bodyPr/>
          <a:lstStyle/>
          <a:p>
            <a:fld id="{A079FDE9-4B2D-884B-BE4B-021913485B06}" type="slidenum">
              <a:rPr lang="en-US" smtClean="0"/>
              <a:t>31</a:t>
            </a:fld>
            <a:endParaRPr lang="en-US"/>
          </a:p>
        </p:txBody>
      </p:sp>
    </p:spTree>
    <p:extLst>
      <p:ext uri="{BB962C8B-B14F-4D97-AF65-F5344CB8AC3E}">
        <p14:creationId xmlns:p14="http://schemas.microsoft.com/office/powerpoint/2010/main" val="16034438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Paul and the early Christians did not stir up trouble in Acts. But what about today?)</a:t>
            </a:r>
          </a:p>
        </p:txBody>
      </p:sp>
    </p:spTree>
    <p:extLst>
      <p:ext uri="{BB962C8B-B14F-4D97-AF65-F5344CB8AC3E}">
        <p14:creationId xmlns:p14="http://schemas.microsoft.com/office/powerpoint/2010/main" val="38935160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are the best ones to bring harmony in the unbelieving world.]</a:t>
            </a:r>
            <a:endParaRPr lang="en-US" dirty="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019033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The uproar at Ephesus proved Christianity innocent of wrongdoing but idolatry useless.</a:t>
            </a:r>
          </a:p>
        </p:txBody>
      </p:sp>
    </p:spTree>
    <p:extLst>
      <p:ext uri="{BB962C8B-B14F-4D97-AF65-F5344CB8AC3E}">
        <p14:creationId xmlns:p14="http://schemas.microsoft.com/office/powerpoint/2010/main" val="29585902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“Son of man, these leaders have set up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in their </a:t>
            </a:r>
            <a:r>
              <a:rPr lang="en-US" sz="1200" b="1" kern="1200" dirty="0">
                <a:solidFill>
                  <a:schemeClr val="tx1"/>
                </a:solidFill>
                <a:effectLst/>
                <a:latin typeface="+mn-lt"/>
                <a:ea typeface="+mn-ea"/>
                <a:cs typeface="+mn-cs"/>
              </a:rPr>
              <a:t>hearts</a:t>
            </a:r>
            <a:r>
              <a:rPr lang="en-US" sz="1200" kern="1200" dirty="0">
                <a:solidFill>
                  <a:schemeClr val="tx1"/>
                </a:solidFill>
                <a:effectLst/>
                <a:latin typeface="+mn-lt"/>
                <a:ea typeface="+mn-ea"/>
                <a:cs typeface="+mn-cs"/>
              </a:rPr>
              <a:t>. They have embraced things that will make them fall into sin. Why should I listen to their requests? </a:t>
            </a:r>
            <a:r>
              <a:rPr lang="en-US" sz="1200" b="1"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Tell them, ‘This is what the Sovereign LORD says: The people of Israel have set up </a:t>
            </a:r>
            <a:r>
              <a:rPr lang="en-US" sz="1200" b="1" kern="1200" dirty="0">
                <a:solidFill>
                  <a:schemeClr val="tx1"/>
                </a:solidFill>
                <a:effectLst/>
                <a:latin typeface="+mn-lt"/>
                <a:ea typeface="+mn-ea"/>
                <a:cs typeface="+mn-cs"/>
              </a:rPr>
              <a:t>idols </a:t>
            </a:r>
            <a:r>
              <a:rPr lang="en-US" sz="1200" kern="1200" dirty="0">
                <a:solidFill>
                  <a:schemeClr val="tx1"/>
                </a:solidFill>
                <a:effectLst/>
                <a:latin typeface="+mn-lt"/>
                <a:ea typeface="+mn-ea"/>
                <a:cs typeface="+mn-cs"/>
              </a:rPr>
              <a:t>in their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and fallen into sin, and then they go to a prophet asking for a message. So I, the LORD, will give them the kind of answer their great idolatry deserves. </a:t>
            </a:r>
            <a:r>
              <a:rPr lang="en-US" sz="1200" b="1"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I will do this to capture the minds and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of all my people who have turned from me to worship their detestable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(Ezekiel 14:3-6 NLT).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Money</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 take first place in our hearts. The millionaire “Aristotle Onassis once said, ‘All that matters in this life is money. It is the people with money who are the royalty in our generation.’ Ultimately he discovered that he had leaned the ladder of his life against the wrong wall. When he died, the only person at his side was his daughter; his money brought no comfort.”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—George and Donald Sweeting, </a:t>
            </a:r>
            <a:r>
              <a:rPr lang="en-US" sz="1200" i="1" kern="1200" dirty="0">
                <a:solidFill>
                  <a:schemeClr val="tx1"/>
                </a:solidFill>
                <a:effectLst/>
                <a:latin typeface="+mn-lt"/>
                <a:ea typeface="+mn-ea"/>
                <a:cs typeface="+mn-cs"/>
              </a:rPr>
              <a:t>The Acts of God: Reflections from the Book of Acts</a:t>
            </a:r>
            <a:r>
              <a:rPr lang="en-US" sz="1200" kern="1200" dirty="0">
                <a:solidFill>
                  <a:schemeClr val="tx1"/>
                </a:solidFill>
                <a:effectLst/>
                <a:latin typeface="+mn-lt"/>
                <a:ea typeface="+mn-ea"/>
                <a:cs typeface="+mn-cs"/>
              </a:rPr>
              <a:t> (Chicago: Moody, 1986), 159.</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Israel’s idol was a bull—our idol is a bull market!</a:t>
            </a:r>
          </a:p>
        </p:txBody>
      </p:sp>
    </p:spTree>
    <p:extLst>
      <p:ext uri="{BB962C8B-B14F-4D97-AF65-F5344CB8AC3E}">
        <p14:creationId xmlns:p14="http://schemas.microsoft.com/office/powerpoint/2010/main" val="17571287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Idols are dumb objects that we need to care for—which in reality is self-worship.</a:t>
            </a:r>
          </a:p>
        </p:txBody>
      </p:sp>
    </p:spTree>
    <p:extLst>
      <p:ext uri="{BB962C8B-B14F-4D97-AF65-F5344CB8AC3E}">
        <p14:creationId xmlns:p14="http://schemas.microsoft.com/office/powerpoint/2010/main" val="25801745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Our bull idol takes different forms—social media, ego, Xbox, approval, possession, career, experimentalism, drugs, pride, sex, instant gratification, humanism, overindulgence, control—all permeated with generous chunks of me, me, me, me, me, me…</a:t>
            </a:r>
          </a:p>
        </p:txBody>
      </p:sp>
    </p:spTree>
    <p:extLst>
      <p:ext uri="{BB962C8B-B14F-4D97-AF65-F5344CB8AC3E}">
        <p14:creationId xmlns:p14="http://schemas.microsoft.com/office/powerpoint/2010/main" val="4194621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Portland had over 100 days of riots in 2020 </a:t>
            </a:r>
            <a:endParaRPr lang="en-US" dirty="0">
              <a:cs typeface="ＭＳ Ｐゴシック" charset="0"/>
            </a:endParaRPr>
          </a:p>
        </p:txBody>
      </p:sp>
    </p:spTree>
    <p:extLst>
      <p:ext uri="{BB962C8B-B14F-4D97-AF65-F5344CB8AC3E}">
        <p14:creationId xmlns:p14="http://schemas.microsoft.com/office/powerpoint/2010/main" val="4561271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In contrast…</a:t>
            </a:r>
          </a:p>
          <a:p>
            <a:r>
              <a:rPr lang="en-US" sz="1200" kern="1200" dirty="0">
                <a:solidFill>
                  <a:schemeClr val="tx1"/>
                </a:solidFill>
                <a:effectLst/>
                <a:latin typeface="+mn-lt"/>
                <a:ea typeface="+mn-ea"/>
                <a:cs typeface="+mn-cs"/>
              </a:rPr>
              <a:t>The gospel leads to peace.</a:t>
            </a:r>
            <a:endParaRPr lang="en-US" dirty="0">
              <a:effectLst/>
            </a:endParaRPr>
          </a:p>
          <a:p>
            <a:r>
              <a:rPr lang="en-US" dirty="0"/>
              <a:t>Idolatry brings turmoil; Christianity brings peace.</a:t>
            </a:r>
          </a:p>
          <a:p>
            <a:r>
              <a:rPr lang="en-US" dirty="0"/>
              <a:t>Unbelievers in the Roman Empire often leveled unfair attacks against Christians, accusing them of causing riots and even being guilty of incest and cannibalism. </a:t>
            </a:r>
          </a:p>
          <a:p>
            <a:r>
              <a:rPr lang="en-US" dirty="0"/>
              <a:t>Luke never mentions these objections directly in Acts—but he does show what they did do when they peacefully presented the gospel.</a:t>
            </a:r>
          </a:p>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This narrative gives another account of unbelievers accusing believers of the very violence that they themselves foment.</a:t>
            </a:r>
          </a:p>
          <a:p>
            <a:r>
              <a:rPr lang="en-US" dirty="0"/>
              <a:t>This reminds us to continue the peaceful proclamation of the gospel that characterized the early church. </a:t>
            </a:r>
          </a:p>
        </p:txBody>
      </p:sp>
    </p:spTree>
    <p:extLst>
      <p:ext uri="{BB962C8B-B14F-4D97-AF65-F5344CB8AC3E}">
        <p14:creationId xmlns:p14="http://schemas.microsoft.com/office/powerpoint/2010/main" val="28624216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Belief in Jesus divides families but also brings harmony today. </a:t>
            </a:r>
          </a:p>
          <a:p>
            <a:r>
              <a:rPr lang="en-US" sz="1200" kern="1200" dirty="0">
                <a:solidFill>
                  <a:schemeClr val="tx1"/>
                </a:solidFill>
                <a:effectLst/>
                <a:latin typeface="+mn-lt"/>
                <a:ea typeface="+mn-ea"/>
                <a:cs typeface="+mn-cs"/>
              </a:rPr>
              <a:t>“I will bring a sword”—Jesus</a:t>
            </a:r>
          </a:p>
          <a:p>
            <a:r>
              <a:rPr lang="en-US" sz="1200" kern="1200" dirty="0">
                <a:solidFill>
                  <a:schemeClr val="tx1"/>
                </a:solidFill>
                <a:effectLst/>
                <a:latin typeface="+mn-lt"/>
                <a:ea typeface="+mn-ea"/>
                <a:cs typeface="+mn-cs"/>
              </a:rPr>
              <a:t>“Peace I leave with you”—Jesus</a:t>
            </a:r>
          </a:p>
          <a:p>
            <a:r>
              <a:rPr lang="en-US" sz="1200" kern="1200" dirty="0">
                <a:solidFill>
                  <a:schemeClr val="tx1"/>
                </a:solidFill>
                <a:effectLst/>
                <a:latin typeface="+mn-lt"/>
                <a:ea typeface="+mn-ea"/>
                <a:cs typeface="+mn-cs"/>
              </a:rPr>
              <a:t>But that sword is not ours to wield—it is a sword others use against us!</a:t>
            </a:r>
          </a:p>
        </p:txBody>
      </p:sp>
    </p:spTree>
    <p:extLst>
      <p:ext uri="{BB962C8B-B14F-4D97-AF65-F5344CB8AC3E}">
        <p14:creationId xmlns:p14="http://schemas.microsoft.com/office/powerpoint/2010/main" val="16940071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Restatements: Who causes more trouble in our cultures—Christians or idolaters? Which is more harmful—idolatry or Christianity?</a:t>
            </a:r>
          </a:p>
          <a:p>
            <a:endParaRPr lang="en-US" dirty="0">
              <a:cs typeface="ＭＳ Ｐゴシック" charset="0"/>
            </a:endParaRPr>
          </a:p>
        </p:txBody>
      </p:sp>
    </p:spTree>
    <p:extLst>
      <p:ext uri="{BB962C8B-B14F-4D97-AF65-F5344CB8AC3E}">
        <p14:creationId xmlns:p14="http://schemas.microsoft.com/office/powerpoint/2010/main" val="11549744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Look around the world and you will see that it is the Christians that produce harmony, but the violence that comes has them as the objects, not the perpetrators. </a:t>
            </a:r>
            <a:endParaRPr lang="en-US" dirty="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This is because our leader is the Prince of Peace.</a:t>
            </a:r>
            <a:endParaRPr lang="en-US" dirty="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812054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46687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Years ago judges conducted a peace painting contest.</a:t>
            </a:r>
            <a:endParaRPr lang="en-US" dirty="0"/>
          </a:p>
        </p:txBody>
      </p:sp>
    </p:spTree>
    <p:extLst>
      <p:ext uri="{BB962C8B-B14F-4D97-AF65-F5344CB8AC3E}">
        <p14:creationId xmlns:p14="http://schemas.microsoft.com/office/powerpoint/2010/main" val="30341083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Contestants submitted paintings of peaceful nature scenes of orchards </a:t>
            </a:r>
          </a:p>
          <a:p>
            <a:r>
              <a:rPr lang="en-US" dirty="0"/>
              <a:t>• or seascapes </a:t>
            </a:r>
          </a:p>
          <a:p>
            <a:r>
              <a:rPr lang="en-US" dirty="0"/>
              <a:t>• or forests and lakes. </a:t>
            </a:r>
          </a:p>
          <a:p>
            <a:endParaRPr lang="en-US" dirty="0"/>
          </a:p>
        </p:txBody>
      </p:sp>
    </p:spTree>
    <p:extLst>
      <p:ext uri="{BB962C8B-B14F-4D97-AF65-F5344CB8AC3E}">
        <p14:creationId xmlns:p14="http://schemas.microsoft.com/office/powerpoint/2010/main" val="2367027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Milwaukie had rioting that destroyed 5 miles of buildings in 2020.</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Here is a satire on the CNN report (not the real report but a depiction of how a riot can be peaceful!):</a:t>
            </a:r>
          </a:p>
          <a:p>
            <a:endParaRPr lang="en-US" sz="1200" kern="1200" dirty="0">
              <a:solidFill>
                <a:schemeClr val="tx1"/>
              </a:solidFill>
              <a:effectLst/>
              <a:latin typeface="+mn-lt"/>
              <a:ea typeface="+mn-ea"/>
              <a:cs typeface="+mn-cs"/>
            </a:endParaRPr>
          </a:p>
          <a:p>
            <a:r>
              <a:rPr lang="en-US" dirty="0"/>
              <a:t>“It was a touching scene tonight in Minneapolis as thousands of peaceful protesters lent a helping hand in the effort to keep small businesses closed,” CNN’s Don Lemon cheerfully reported.</a:t>
            </a:r>
          </a:p>
          <a:p>
            <a:r>
              <a:rPr lang="en-US" dirty="0"/>
              <a:t>The protestors used the little-known technique of burning all the stores to the ground to accomplish this noble goal.  Despite many Americans disagreeing with this method, experts are saying what they’ve done is, by far, the most scientifically proven way to prevent the owners from opening up their doors.</a:t>
            </a:r>
          </a:p>
          <a:p>
            <a:r>
              <a:rPr lang="en-US" dirty="0"/>
              <a:t>The folks at CNN also marveled at the environmentally mindful deeds from the protesters.  “Would you look at that?” Chris Cuomo asked in amazement.  “What they’re doing is choosing to not use the energy-guzzling streetlamps.  But rather, they’ve found a way to light-up the city with fire—</a:t>
            </a:r>
            <a:r>
              <a:rPr lang="en-US" dirty="0" err="1"/>
              <a:t>eerrr</a:t>
            </a:r>
            <a:r>
              <a:rPr lang="en-US" dirty="0"/>
              <a:t>, with something more resourceful.”</a:t>
            </a:r>
          </a:p>
          <a:p>
            <a:r>
              <a:rPr lang="en-US" dirty="0"/>
              <a:t>Then minutes later, Lemon carefully squinted his eyes and pointed at the TV screen.  “Zoom in on that guy!” he yelled to his producers.  “He’s… he’s OPENING up his business!”</a:t>
            </a:r>
          </a:p>
          <a:p>
            <a:r>
              <a:rPr lang="en-US" dirty="0"/>
              <a:t>As it turned out, Lemon’s watchful eye was correct.  It was, in fact, a local business owner entering his storefront.  “THAT’S ILLEGAL BEHAVIOR!”  Lemon screamed.</a:t>
            </a:r>
          </a:p>
          <a:p>
            <a:r>
              <a:rPr lang="en-US" dirty="0"/>
              <a:t>Update: Several vigilante-minded CNN cameramen apprehended the reckless man and opted to toss him into a nearby fire.  “I’m glad you guys did that,” Lemon said on-air.  “We cannot have the fabric of society crumble because unruly people act selfishly.”  </a:t>
            </a:r>
          </a:p>
          <a:p>
            <a:r>
              <a:rPr lang="en-US" dirty="0">
                <a:cs typeface="ＭＳ Ｐゴシック" charset="0"/>
              </a:rPr>
              <a:t>______</a:t>
            </a:r>
          </a:p>
          <a:p>
            <a:endParaRPr lang="en-US" dirty="0">
              <a:cs typeface="ＭＳ Ｐゴシック" charset="0"/>
            </a:endParaRPr>
          </a:p>
          <a:p>
            <a:r>
              <a:rPr lang="en-US" dirty="0">
                <a:cs typeface="ＭＳ Ｐゴシック" charset="0"/>
              </a:rPr>
              <a:t>https://</a:t>
            </a:r>
            <a:r>
              <a:rPr lang="en-US" dirty="0" err="1">
                <a:cs typeface="ＭＳ Ｐゴシック" charset="0"/>
              </a:rPr>
              <a:t>thegloriousamerican.com</a:t>
            </a:r>
            <a:r>
              <a:rPr lang="en-US" dirty="0">
                <a:cs typeface="ＭＳ Ｐゴシック" charset="0"/>
              </a:rPr>
              <a:t>/health/cnn-peaceful-protesters-lend-helping-hand-to-keep-small-businesses-closed/</a:t>
            </a:r>
          </a:p>
          <a:p>
            <a:endParaRPr lang="en-US" dirty="0">
              <a:cs typeface="ＭＳ Ｐゴシック" charset="0"/>
            </a:endParaRPr>
          </a:p>
          <a:p>
            <a:r>
              <a:rPr lang="en-US" dirty="0">
                <a:cs typeface="ＭＳ Ｐゴシック" charset="0"/>
              </a:rPr>
              <a:t>Accessed 15 May 2021</a:t>
            </a:r>
          </a:p>
        </p:txBody>
      </p:sp>
    </p:spTree>
    <p:extLst>
      <p:ext uri="{BB962C8B-B14F-4D97-AF65-F5344CB8AC3E}">
        <p14:creationId xmlns:p14="http://schemas.microsoft.com/office/powerpoint/2010/main" val="25034166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But the winner was actually a chaotic painting of lightning and a rushing waterfall. </a:t>
            </a:r>
          </a:p>
          <a:p>
            <a:r>
              <a:rPr lang="en-US" dirty="0"/>
              <a:t>• And if you look closely, amidst all that turbulence in the midst of the violent water was a mother bird sitting in her nest with her chicks. </a:t>
            </a:r>
          </a:p>
          <a:p>
            <a:r>
              <a:rPr lang="en-US" dirty="0"/>
              <a:t>Peace doesn’t come because our surroundings don’t have challenges. It comes from resting in Christ amidst those trials.</a:t>
            </a:r>
          </a:p>
          <a:p>
            <a:endParaRPr lang="en-US" dirty="0"/>
          </a:p>
        </p:txBody>
      </p:sp>
    </p:spTree>
    <p:extLst>
      <p:ext uri="{BB962C8B-B14F-4D97-AF65-F5344CB8AC3E}">
        <p14:creationId xmlns:p14="http://schemas.microsoft.com/office/powerpoint/2010/main" val="29044135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typically consider idols as man-made statues of gold, silver, or wood—but do you have any of those idols of the heart?</a:t>
            </a:r>
          </a:p>
          <a:p>
            <a:r>
              <a:rPr lang="en-US" dirty="0"/>
              <a:t>In what ways do you promote peace in society?</a:t>
            </a:r>
          </a:p>
          <a:p>
            <a:r>
              <a:rPr lang="en-US" dirty="0"/>
              <a:t>• Strengthen the family—</a:t>
            </a:r>
          </a:p>
          <a:p>
            <a:r>
              <a:rPr lang="en-US" dirty="0"/>
              <a:t>I seek to do this by supporting Family Research Council.</a:t>
            </a:r>
          </a:p>
          <a:p>
            <a:r>
              <a:rPr lang="en-US" dirty="0"/>
              <a:t>Work on your marriage.</a:t>
            </a:r>
          </a:p>
          <a:p>
            <a:r>
              <a:rPr lang="en-US" dirty="0"/>
              <a:t>Do not support the slaughter of the most defenseless in society, the unborn.</a:t>
            </a:r>
          </a:p>
          <a:p>
            <a:r>
              <a:rPr lang="en-US" dirty="0"/>
              <a:t>• Money: Invest your money not where it will bring the highest profit, but where it will bless values-based organizations.</a:t>
            </a:r>
          </a:p>
          <a:p>
            <a:r>
              <a:rPr lang="en-US" dirty="0"/>
              <a:t>• In what ways do you disturb peace in society?</a:t>
            </a:r>
          </a:p>
          <a:p>
            <a:r>
              <a:rPr lang="en-US" dirty="0"/>
              <a:t>Facebook posts can often enflame passions—so, as a general rule, I don’t make political pronouncements on FB.</a:t>
            </a:r>
          </a:p>
          <a:p>
            <a:r>
              <a:rPr lang="en-US" dirty="0"/>
              <a:t>Do not spread fake news. I quoted a so-called article this month but had to follow up with an apology when I discovered that it did not exist.</a:t>
            </a:r>
          </a:p>
          <a:p>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51</a:t>
            </a:fld>
            <a:endParaRPr lang="en-US"/>
          </a:p>
        </p:txBody>
      </p:sp>
    </p:spTree>
    <p:extLst>
      <p:ext uri="{BB962C8B-B14F-4D97-AF65-F5344CB8AC3E}">
        <p14:creationId xmlns:p14="http://schemas.microsoft.com/office/powerpoint/2010/main" val="40363000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chorus “He is Our Peace” written in 1975…</a:t>
            </a:r>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52</a:t>
            </a:fld>
            <a:endParaRPr lang="en-US"/>
          </a:p>
        </p:txBody>
      </p:sp>
    </p:spTree>
    <p:extLst>
      <p:ext uri="{BB962C8B-B14F-4D97-AF65-F5344CB8AC3E}">
        <p14:creationId xmlns:p14="http://schemas.microsoft.com/office/powerpoint/2010/main" val="40459260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mn-lt"/>
                <a:ea typeface="+mn-ea"/>
                <a:cs typeface="+mn-cs"/>
              </a:rPr>
              <a:t>tells us that Jesus has broken down every wall…</a:t>
            </a:r>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53</a:t>
            </a:fld>
            <a:endParaRPr lang="en-US"/>
          </a:p>
        </p:txBody>
      </p:sp>
    </p:spTree>
    <p:extLst>
      <p:ext uri="{BB962C8B-B14F-4D97-AF65-F5344CB8AC3E}">
        <p14:creationId xmlns:p14="http://schemas.microsoft.com/office/powerpoint/2010/main" val="40725497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sz="1200" kern="1200" dirty="0">
                <a:solidFill>
                  <a:schemeClr val="tx1"/>
                </a:solidFill>
                <a:effectLst/>
                <a:latin typeface="+mn-lt"/>
                <a:ea typeface="+mn-ea"/>
                <a:cs typeface="+mn-cs"/>
              </a:rPr>
              <a:t>so we can cast our cares on him. Let’s do it as we sing together.</a:t>
            </a:r>
            <a:endParaRPr lang="en-US" dirty="0"/>
          </a:p>
        </p:txBody>
      </p:sp>
      <p:sp>
        <p:nvSpPr>
          <p:cNvPr id="4" name="Slide Number Placeholder 3"/>
          <p:cNvSpPr>
            <a:spLocks noGrp="1"/>
          </p:cNvSpPr>
          <p:nvPr>
            <p:ph type="sldNum" sz="quarter" idx="5"/>
          </p:nvPr>
        </p:nvSpPr>
        <p:spPr/>
        <p:txBody>
          <a:bodyPr/>
          <a:lstStyle/>
          <a:p>
            <a:fld id="{A079FDE9-4B2D-884B-BE4B-021913485B06}" type="slidenum">
              <a:rPr lang="en-US" smtClean="0"/>
              <a:t>54</a:t>
            </a:fld>
            <a:endParaRPr lang="en-US"/>
          </a:p>
        </p:txBody>
      </p:sp>
    </p:spTree>
    <p:extLst>
      <p:ext uri="{BB962C8B-B14F-4D97-AF65-F5344CB8AC3E}">
        <p14:creationId xmlns:p14="http://schemas.microsoft.com/office/powerpoint/2010/main" val="30086966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177" rtl="0" eaLnBrk="1" fontAlgn="auto" latinLnBrk="0" hangingPunct="1">
              <a:lnSpc>
                <a:spcPct val="100000"/>
              </a:lnSpc>
              <a:spcBef>
                <a:spcPts val="0"/>
              </a:spcBef>
              <a:spcAft>
                <a:spcPts val="0"/>
              </a:spcAft>
              <a:buClrTx/>
              <a:buSzTx/>
              <a:buFontTx/>
              <a:buNone/>
              <a:tabLst/>
              <a:defRPr/>
            </a:pPr>
            <a:r>
              <a:rPr lang="en-US" dirty="0">
                <a:cs typeface="ＭＳ Ｐゴシック" charset="0"/>
              </a:rPr>
              <a:t>Do you know how to diffuse conflict?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Restatements: Who causes more trouble in our cultures—Christians or idolaters? Which is more harmful—idolatry or Christianity?</a:t>
            </a:r>
          </a:p>
          <a:p>
            <a:endParaRPr lang="en-US" dirty="0">
              <a:cs typeface="ＭＳ Ｐゴシック" charset="0"/>
            </a:endParaRPr>
          </a:p>
        </p:txBody>
      </p:sp>
    </p:spTree>
    <p:extLst>
      <p:ext uri="{BB962C8B-B14F-4D97-AF65-F5344CB8AC3E}">
        <p14:creationId xmlns:p14="http://schemas.microsoft.com/office/powerpoint/2010/main" val="381646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Our series on Acts has emphasized that the Good News on the Move was God’s work.</a:t>
            </a:r>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3794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625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a:spcBef>
                <a:spcPct val="0"/>
              </a:spcBef>
            </a:pPr>
            <a:r>
              <a:rPr lang="en-US" b="0" dirty="0">
                <a:latin typeface="Times" charset="0"/>
                <a:ea typeface="ＭＳ Ｐゴシック" charset="0"/>
                <a:cs typeface="ＭＳ Ｐゴシック" charset="0"/>
              </a:rPr>
              <a:t>Paul then began to prepare for extended missionary trips.  </a:t>
            </a:r>
          </a:p>
          <a:p>
            <a:pPr>
              <a:spcBef>
                <a:spcPct val="0"/>
              </a:spcBef>
            </a:pPr>
            <a:r>
              <a:rPr lang="en-US" b="0" dirty="0">
                <a:latin typeface="Times" charset="0"/>
                <a:ea typeface="ＭＳ Ｐゴシック" charset="0"/>
                <a:cs typeface="ＭＳ Ｐゴシック" charset="0"/>
              </a:rPr>
              <a:t>////	Trip #2…THE EUROPEAN THRUST…is recalled in detail in Acts 15 through 18. </a:t>
            </a:r>
          </a:p>
          <a:p>
            <a:pPr>
              <a:spcBef>
                <a:spcPct val="0"/>
              </a:spcBef>
            </a:pPr>
            <a:r>
              <a:rPr lang="en-US" b="0" dirty="0">
                <a:latin typeface="Times" charset="0"/>
                <a:ea typeface="ＭＳ Ｐゴシック" charset="0"/>
                <a:cs typeface="ＭＳ Ｐゴシック" charset="0"/>
              </a:rPr>
              <a:t>////	This second journey began overland from Syrian Antioch…all the way into Greece…then returning by sea to make his report to the church in Jerusalem…then back home to Syrian Antioch.</a:t>
            </a:r>
          </a:p>
          <a:p>
            <a:pPr>
              <a:spcBef>
                <a:spcPct val="0"/>
              </a:spcBef>
            </a:pPr>
            <a:r>
              <a:rPr lang="en-US" b="0" dirty="0">
                <a:latin typeface="Times" charset="0"/>
                <a:ea typeface="ＭＳ Ｐゴシック" charset="0"/>
                <a:cs typeface="ＭＳ Ｐゴシック" charset="0"/>
              </a:rPr>
              <a:t>////	There were church plants along the way… They met in synagogues every Sabbath…speaking either Greek –– thanks to Alexander the Great –– or Hebrew or Latin.  Paul spoke all those languages. This is the time of that famous call to </a:t>
            </a: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come over to </a:t>
            </a:r>
            <a:r>
              <a:rPr lang="en-US" b="0" u="sng" dirty="0">
                <a:latin typeface="Times" charset="0"/>
                <a:ea typeface="ＭＳ Ｐゴシック" charset="0"/>
                <a:cs typeface="ＭＳ Ｐゴシック" charset="0"/>
              </a:rPr>
              <a:t>MACEDONIA</a:t>
            </a:r>
            <a:r>
              <a:rPr lang="en-US" b="0" dirty="0">
                <a:latin typeface="Times" charset="0"/>
                <a:ea typeface="ＭＳ Ｐゴシック" charset="0"/>
                <a:cs typeface="ＭＳ Ｐゴシック" charset="0"/>
              </a:rPr>
              <a:t> and help us.</a:t>
            </a: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  And then he took up a lengthy residence in the wild, seaside town of </a:t>
            </a:r>
            <a:r>
              <a:rPr lang="en-US" b="0" u="sng" dirty="0">
                <a:latin typeface="Times" charset="0"/>
                <a:ea typeface="ＭＳ Ｐゴシック" charset="0"/>
                <a:cs typeface="ＭＳ Ｐゴシック" charset="0"/>
              </a:rPr>
              <a:t>CORINTH</a:t>
            </a:r>
            <a:r>
              <a:rPr lang="en-US" b="0" dirty="0">
                <a:latin typeface="Times" charset="0"/>
                <a:ea typeface="ＭＳ Ｐゴシック" charset="0"/>
                <a:cs typeface="ＭＳ Ｐゴシック" charset="0"/>
              </a:rPr>
              <a:t>, only a short  journey from Athens.</a:t>
            </a:r>
          </a:p>
          <a:p>
            <a:pPr>
              <a:spcBef>
                <a:spcPct val="0"/>
              </a:spcBef>
            </a:pPr>
            <a:r>
              <a:rPr lang="en-US" b="0" dirty="0">
                <a:latin typeface="Times" charset="0"/>
                <a:ea typeface="ＭＳ Ｐゴシック" charset="0"/>
                <a:cs typeface="ＭＳ Ｐゴシック" charset="0"/>
              </a:rPr>
              <a:t>////	On this trip he debated with the Athenian philosophers on Mars Hill, recognizing their statue to </a:t>
            </a: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the unknown God.</a:t>
            </a:r>
            <a:r>
              <a:rPr lang="ru-RU"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  He built a sermon around that! </a:t>
            </a:r>
          </a:p>
          <a:p>
            <a:pPr>
              <a:spcBef>
                <a:spcPct val="0"/>
              </a:spcBef>
            </a:pPr>
            <a:r>
              <a:rPr lang="en-US" b="0" dirty="0">
                <a:latin typeface="Times" charset="0"/>
                <a:ea typeface="ＭＳ Ｐゴシック" charset="0"/>
                <a:cs typeface="ＭＳ Ｐゴシック" charset="0"/>
              </a:rPr>
              <a:t>////	LENGTH OF THIS TRIP: ESTIMATED AT ABOUT TWO AND A HALF YEARS BETWEEN A.D. 49 AND 52.</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5B9910-BF0F-994B-A62B-08FE502346A2}" type="slidenum">
              <a:rPr lang="en-US"/>
              <a:pPr>
                <a:defRPr/>
              </a:pPr>
              <a:t>‹#›</a:t>
            </a:fld>
            <a:endParaRPr lang="en-US"/>
          </a:p>
        </p:txBody>
      </p:sp>
    </p:spTree>
    <p:extLst>
      <p:ext uri="{BB962C8B-B14F-4D97-AF65-F5344CB8AC3E}">
        <p14:creationId xmlns:p14="http://schemas.microsoft.com/office/powerpoint/2010/main" val="5263985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67FC3D-DE65-D34A-B277-AE647DE6D6CF}" type="slidenum">
              <a:rPr lang="en-US"/>
              <a:pPr>
                <a:defRPr/>
              </a:pPr>
              <a:t>‹#›</a:t>
            </a:fld>
            <a:endParaRPr lang="en-US"/>
          </a:p>
        </p:txBody>
      </p:sp>
    </p:spTree>
    <p:extLst>
      <p:ext uri="{BB962C8B-B14F-4D97-AF65-F5344CB8AC3E}">
        <p14:creationId xmlns:p14="http://schemas.microsoft.com/office/powerpoint/2010/main" val="28263689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9E3CA4-49D2-264E-95EA-BA746E127750}" type="slidenum">
              <a:rPr lang="en-US"/>
              <a:pPr>
                <a:defRPr/>
              </a:pPr>
              <a:t>‹#›</a:t>
            </a:fld>
            <a:endParaRPr lang="en-US"/>
          </a:p>
        </p:txBody>
      </p:sp>
    </p:spTree>
    <p:extLst>
      <p:ext uri="{BB962C8B-B14F-4D97-AF65-F5344CB8AC3E}">
        <p14:creationId xmlns:p14="http://schemas.microsoft.com/office/powerpoint/2010/main" val="3567398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95D85-4068-AF41-97A9-47C96A209E04}" type="slidenum">
              <a:rPr lang="en-US"/>
              <a:pPr>
                <a:defRPr/>
              </a:pPr>
              <a:t>‹#›</a:t>
            </a:fld>
            <a:endParaRPr lang="en-US"/>
          </a:p>
        </p:txBody>
      </p:sp>
    </p:spTree>
    <p:extLst>
      <p:ext uri="{BB962C8B-B14F-4D97-AF65-F5344CB8AC3E}">
        <p14:creationId xmlns:p14="http://schemas.microsoft.com/office/powerpoint/2010/main" val="4497401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8E1560-152D-C94B-9D82-739B14135C9D}" type="slidenum">
              <a:rPr lang="en-US"/>
              <a:pPr>
                <a:defRPr/>
              </a:pPr>
              <a:t>‹#›</a:t>
            </a:fld>
            <a:endParaRPr lang="en-US"/>
          </a:p>
        </p:txBody>
      </p:sp>
    </p:spTree>
    <p:extLst>
      <p:ext uri="{BB962C8B-B14F-4D97-AF65-F5344CB8AC3E}">
        <p14:creationId xmlns:p14="http://schemas.microsoft.com/office/powerpoint/2010/main" val="390624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4CFEC-77EF-6540-832B-F3971A66F448}" type="slidenum">
              <a:rPr lang="en-US"/>
              <a:pPr>
                <a:defRPr/>
              </a:pPr>
              <a:t>‹#›</a:t>
            </a:fld>
            <a:endParaRPr lang="en-US"/>
          </a:p>
        </p:txBody>
      </p:sp>
    </p:spTree>
    <p:extLst>
      <p:ext uri="{BB962C8B-B14F-4D97-AF65-F5344CB8AC3E}">
        <p14:creationId xmlns:p14="http://schemas.microsoft.com/office/powerpoint/2010/main" val="22899566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369438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07808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241732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1056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49017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31665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0224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940042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417752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53418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91817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813342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443802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10587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902174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53242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0546274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3957047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402925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59062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521240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523556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455352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21935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33813F-9CAF-E94A-9087-64F5CB5FA4AB}" type="slidenum">
              <a:rPr lang="en-US"/>
              <a:pPr>
                <a:defRPr/>
              </a:pPr>
              <a:t>‹#›</a:t>
            </a:fld>
            <a:endParaRPr lang="en-US"/>
          </a:p>
        </p:txBody>
      </p:sp>
    </p:spTree>
    <p:extLst>
      <p:ext uri="{BB962C8B-B14F-4D97-AF65-F5344CB8AC3E}">
        <p14:creationId xmlns:p14="http://schemas.microsoft.com/office/powerpoint/2010/main" val="33262691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CC5166-5563-3444-8E67-0F403B266CB3}" type="slidenum">
              <a:rPr lang="en-US"/>
              <a:pPr>
                <a:defRPr/>
              </a:pPr>
              <a:t>‹#›</a:t>
            </a:fld>
            <a:endParaRPr lang="en-US"/>
          </a:p>
        </p:txBody>
      </p:sp>
    </p:spTree>
    <p:extLst>
      <p:ext uri="{BB962C8B-B14F-4D97-AF65-F5344CB8AC3E}">
        <p14:creationId xmlns:p14="http://schemas.microsoft.com/office/powerpoint/2010/main" val="3497694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7D9246-BF43-064B-A047-2CC70368327C}" type="slidenum">
              <a:rPr lang="en-US"/>
              <a:pPr>
                <a:defRPr/>
              </a:pPr>
              <a:t>‹#›</a:t>
            </a:fld>
            <a:endParaRPr lang="en-US"/>
          </a:p>
        </p:txBody>
      </p:sp>
    </p:spTree>
    <p:extLst>
      <p:ext uri="{BB962C8B-B14F-4D97-AF65-F5344CB8AC3E}">
        <p14:creationId xmlns:p14="http://schemas.microsoft.com/office/powerpoint/2010/main" val="6446743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56D3B1-5447-1A4D-B748-F2D1DFC24629}" type="slidenum">
              <a:rPr lang="en-US"/>
              <a:pPr>
                <a:defRPr/>
              </a:pPr>
              <a:t>‹#›</a:t>
            </a:fld>
            <a:endParaRPr lang="en-US"/>
          </a:p>
        </p:txBody>
      </p:sp>
    </p:spTree>
    <p:extLst>
      <p:ext uri="{BB962C8B-B14F-4D97-AF65-F5344CB8AC3E}">
        <p14:creationId xmlns:p14="http://schemas.microsoft.com/office/powerpoint/2010/main" val="12857344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49B467-1B51-EB44-9AE1-58BC632FD283}" type="slidenum">
              <a:rPr lang="en-US"/>
              <a:pPr>
                <a:defRPr/>
              </a:pPr>
              <a:t>‹#›</a:t>
            </a:fld>
            <a:endParaRPr lang="en-US"/>
          </a:p>
        </p:txBody>
      </p:sp>
    </p:spTree>
    <p:extLst>
      <p:ext uri="{BB962C8B-B14F-4D97-AF65-F5344CB8AC3E}">
        <p14:creationId xmlns:p14="http://schemas.microsoft.com/office/powerpoint/2010/main" val="41942951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D9FC439-3C17-D549-9257-09E7059E9B03}" type="slidenum">
              <a:rPr lang="en-US"/>
              <a:pPr>
                <a:defRPr/>
              </a:pPr>
              <a:t>‹#›</a:t>
            </a:fld>
            <a:endParaRPr lang="en-US"/>
          </a:p>
        </p:txBody>
      </p:sp>
    </p:spTree>
    <p:extLst>
      <p:ext uri="{BB962C8B-B14F-4D97-AF65-F5344CB8AC3E}">
        <p14:creationId xmlns:p14="http://schemas.microsoft.com/office/powerpoint/2010/main" val="32402016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5ED078-2546-0643-8F9A-5757E7F77836}" type="slidenum">
              <a:rPr lang="en-US"/>
              <a:pPr>
                <a:defRPr/>
              </a:pPr>
              <a:t>‹#›</a:t>
            </a:fld>
            <a:endParaRPr lang="en-US"/>
          </a:p>
        </p:txBody>
      </p:sp>
    </p:spTree>
    <p:extLst>
      <p:ext uri="{BB962C8B-B14F-4D97-AF65-F5344CB8AC3E}">
        <p14:creationId xmlns:p14="http://schemas.microsoft.com/office/powerpoint/2010/main" val="27699514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F8ECBA-78CA-D545-BB32-4F03877BAF0B}" type="slidenum">
              <a:rPr lang="en-US"/>
              <a:pPr>
                <a:defRPr/>
              </a:pPr>
              <a:t>‹#›</a:t>
            </a:fld>
            <a:endParaRPr lang="en-US"/>
          </a:p>
        </p:txBody>
      </p:sp>
    </p:spTree>
    <p:extLst>
      <p:ext uri="{BB962C8B-B14F-4D97-AF65-F5344CB8AC3E}">
        <p14:creationId xmlns:p14="http://schemas.microsoft.com/office/powerpoint/2010/main" val="132264922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FBB045-AA7B-F843-B756-B86B7649EFE5}" type="slidenum">
              <a:rPr lang="en-US"/>
              <a:pPr>
                <a:defRPr/>
              </a:pPr>
              <a:t>‹#›</a:t>
            </a:fld>
            <a:endParaRPr lang="en-US"/>
          </a:p>
        </p:txBody>
      </p:sp>
    </p:spTree>
    <p:extLst>
      <p:ext uri="{BB962C8B-B14F-4D97-AF65-F5344CB8AC3E}">
        <p14:creationId xmlns:p14="http://schemas.microsoft.com/office/powerpoint/2010/main" val="13864285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E69EE2-6C37-3544-8789-8CDD0E66F764}" type="slidenum">
              <a:rPr lang="en-US"/>
              <a:pPr>
                <a:defRPr/>
              </a:pPr>
              <a:t>‹#›</a:t>
            </a:fld>
            <a:endParaRPr lang="en-US"/>
          </a:p>
        </p:txBody>
      </p:sp>
    </p:spTree>
    <p:extLst>
      <p:ext uri="{BB962C8B-B14F-4D97-AF65-F5344CB8AC3E}">
        <p14:creationId xmlns:p14="http://schemas.microsoft.com/office/powerpoint/2010/main" val="244582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algn="ct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29BE9A9C-AAD1-2744-818B-12FB81DFBDB4}" type="slidenum">
              <a:rPr lang="en-GB"/>
              <a:pPr>
                <a:defRPr/>
              </a:pPr>
              <a:t>‹#›</a:t>
            </a:fld>
            <a:endParaRPr lang="en-GB"/>
          </a:p>
        </p:txBody>
      </p:sp>
    </p:spTree>
    <p:extLst>
      <p:ext uri="{BB962C8B-B14F-4D97-AF65-F5344CB8AC3E}">
        <p14:creationId xmlns:p14="http://schemas.microsoft.com/office/powerpoint/2010/main" val="347965392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3F665B-F554-9F40-B124-736A064E2B80}" type="slidenum">
              <a:rPr lang="en-US"/>
              <a:pPr>
                <a:defRPr/>
              </a:pPr>
              <a:t>‹#›</a:t>
            </a:fld>
            <a:endParaRPr lang="en-US"/>
          </a:p>
        </p:txBody>
      </p:sp>
    </p:spTree>
    <p:extLst>
      <p:ext uri="{BB962C8B-B14F-4D97-AF65-F5344CB8AC3E}">
        <p14:creationId xmlns:p14="http://schemas.microsoft.com/office/powerpoint/2010/main" val="1498850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02A76370-71BD-FC4A-8CF5-F36D2739450E}" type="slidenum">
              <a:rPr lang="en-GB"/>
              <a:pPr>
                <a:defRPr/>
              </a:pPr>
              <a:t>‹#›</a:t>
            </a:fld>
            <a:endParaRPr lang="en-GB"/>
          </a:p>
        </p:txBody>
      </p:sp>
    </p:spTree>
    <p:extLst>
      <p:ext uri="{BB962C8B-B14F-4D97-AF65-F5344CB8AC3E}">
        <p14:creationId xmlns:p14="http://schemas.microsoft.com/office/powerpoint/2010/main" val="636328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FF4C-A42C-4B45-84AF-5FC04377CAFF}"/>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522637E7-189F-3849-9C40-99922FDEDB99}"/>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41E77C12-F99D-A141-B899-71A9CAD4B6E2}"/>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3229AE6-6B80-A840-9FAF-676021549382}"/>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140902B-09F2-7A49-ADAF-69D2D41054EF}"/>
              </a:ext>
            </a:extLst>
          </p:cNvPr>
          <p:cNvSpPr>
            <a:spLocks noGrp="1"/>
          </p:cNvSpPr>
          <p:nvPr>
            <p:ph type="sldNum" idx="12"/>
          </p:nvPr>
        </p:nvSpPr>
        <p:spPr/>
        <p:txBody>
          <a:bodyPr/>
          <a:lstStyle>
            <a:lvl1pPr>
              <a:defRPr/>
            </a:lvl1pPr>
          </a:lstStyle>
          <a:p>
            <a:fld id="{DD61951B-276A-5D43-BCA4-847765C62618}" type="slidenum">
              <a:rPr lang="en-US" altLang="en-US"/>
              <a:pPr/>
              <a:t>‹#›</a:t>
            </a:fld>
            <a:endParaRPr lang="en-US" altLang="en-US"/>
          </a:p>
        </p:txBody>
      </p:sp>
    </p:spTree>
    <p:extLst>
      <p:ext uri="{BB962C8B-B14F-4D97-AF65-F5344CB8AC3E}">
        <p14:creationId xmlns:p14="http://schemas.microsoft.com/office/powerpoint/2010/main" val="2669486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71B05-0F84-C347-BB73-AB2A22892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CB482A-D2AA-6041-9260-A88198319B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AA6BFE-8A02-A544-B92B-BB80761707F2}"/>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57F68E7-AB19-8C40-950C-74A39789EAA3}"/>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735D1CF-8858-9642-B9E7-E055BB13537B}"/>
              </a:ext>
            </a:extLst>
          </p:cNvPr>
          <p:cNvSpPr>
            <a:spLocks noGrp="1"/>
          </p:cNvSpPr>
          <p:nvPr>
            <p:ph type="sldNum" idx="12"/>
          </p:nvPr>
        </p:nvSpPr>
        <p:spPr/>
        <p:txBody>
          <a:bodyPr/>
          <a:lstStyle>
            <a:lvl1pPr>
              <a:defRPr/>
            </a:lvl1pPr>
          </a:lstStyle>
          <a:p>
            <a:fld id="{328E5632-794B-D24F-83B4-43ECB5FE63AD}" type="slidenum">
              <a:rPr lang="en-US" altLang="en-US"/>
              <a:pPr/>
              <a:t>‹#›</a:t>
            </a:fld>
            <a:endParaRPr lang="en-US" altLang="en-US"/>
          </a:p>
        </p:txBody>
      </p:sp>
    </p:spTree>
    <p:extLst>
      <p:ext uri="{BB962C8B-B14F-4D97-AF65-F5344CB8AC3E}">
        <p14:creationId xmlns:p14="http://schemas.microsoft.com/office/powerpoint/2010/main" val="1624051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A2BB2-A0C9-2041-8AF9-9B4C21C76F82}"/>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8B2643AD-E8D3-D54B-A276-844BDDCC0C4D}"/>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A447A06E-B60F-4848-82A2-56B379FDD5FF}"/>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01013FF-E5BC-1A4D-8232-C02DF849447B}"/>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6836BB7-A29D-DD4B-B703-2E7688A7C20B}"/>
              </a:ext>
            </a:extLst>
          </p:cNvPr>
          <p:cNvSpPr>
            <a:spLocks noGrp="1"/>
          </p:cNvSpPr>
          <p:nvPr>
            <p:ph type="sldNum" idx="12"/>
          </p:nvPr>
        </p:nvSpPr>
        <p:spPr/>
        <p:txBody>
          <a:bodyPr/>
          <a:lstStyle>
            <a:lvl1pPr>
              <a:defRPr/>
            </a:lvl1pPr>
          </a:lstStyle>
          <a:p>
            <a:fld id="{6AD4F4E4-72AC-F649-9213-A69251E1AB7F}" type="slidenum">
              <a:rPr lang="en-US" altLang="en-US"/>
              <a:pPr/>
              <a:t>‹#›</a:t>
            </a:fld>
            <a:endParaRPr lang="en-US" altLang="en-US"/>
          </a:p>
        </p:txBody>
      </p:sp>
    </p:spTree>
    <p:extLst>
      <p:ext uri="{BB962C8B-B14F-4D97-AF65-F5344CB8AC3E}">
        <p14:creationId xmlns:p14="http://schemas.microsoft.com/office/powerpoint/2010/main" val="387480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85E3C-83C5-F344-8B2F-8665C388C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E9533B-12CE-AD42-B31F-F5D653331D8A}"/>
              </a:ext>
            </a:extLst>
          </p:cNvPr>
          <p:cNvSpPr>
            <a:spLocks noGrp="1"/>
          </p:cNvSpPr>
          <p:nvPr>
            <p:ph sz="half" idx="1"/>
          </p:nvPr>
        </p:nvSpPr>
        <p:spPr>
          <a:xfrm>
            <a:off x="321508" y="1125324"/>
            <a:ext cx="2838871"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F68B3D-FF4B-F042-9A7D-928D50055538}"/>
              </a:ext>
            </a:extLst>
          </p:cNvPr>
          <p:cNvSpPr>
            <a:spLocks noGrp="1"/>
          </p:cNvSpPr>
          <p:nvPr>
            <p:ph sz="half" idx="2"/>
          </p:nvPr>
        </p:nvSpPr>
        <p:spPr>
          <a:xfrm>
            <a:off x="3267549" y="1125324"/>
            <a:ext cx="2839987"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98D409-074A-6744-885B-9FCD1381F103}"/>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551FDCB-12CF-C747-87F3-9F1A0B87CE46}"/>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7A25F20-39F8-754A-88F6-FBBB8DF248DF}"/>
              </a:ext>
            </a:extLst>
          </p:cNvPr>
          <p:cNvSpPr>
            <a:spLocks noGrp="1"/>
          </p:cNvSpPr>
          <p:nvPr>
            <p:ph type="sldNum" idx="12"/>
          </p:nvPr>
        </p:nvSpPr>
        <p:spPr/>
        <p:txBody>
          <a:bodyPr/>
          <a:lstStyle>
            <a:lvl1pPr>
              <a:defRPr/>
            </a:lvl1pPr>
          </a:lstStyle>
          <a:p>
            <a:fld id="{8CE5A525-1FFF-E34F-916B-324ABB6195A7}" type="slidenum">
              <a:rPr lang="en-US" altLang="en-US"/>
              <a:pPr/>
              <a:t>‹#›</a:t>
            </a:fld>
            <a:endParaRPr lang="en-US" altLang="en-US"/>
          </a:p>
        </p:txBody>
      </p:sp>
    </p:spTree>
    <p:extLst>
      <p:ext uri="{BB962C8B-B14F-4D97-AF65-F5344CB8AC3E}">
        <p14:creationId xmlns:p14="http://schemas.microsoft.com/office/powerpoint/2010/main" val="742309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FB9C1-FF64-074F-B2DC-B0B8637E79A1}"/>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5F9944-1F5B-C740-97E6-AC7E36B1EC00}"/>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A2F23A2C-7DFB-2B45-B315-EEEF8E659FFF}"/>
              </a:ext>
            </a:extLst>
          </p:cNvPr>
          <p:cNvSpPr>
            <a:spLocks noGrp="1"/>
          </p:cNvSpPr>
          <p:nvPr>
            <p:ph sz="half" idx="2"/>
          </p:nvPr>
        </p:nvSpPr>
        <p:spPr>
          <a:xfrm>
            <a:off x="629620" y="2505185"/>
            <a:ext cx="3868143"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1EF79A-E883-F343-9AA0-02DEDE978F3A}"/>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0CC1506E-B709-214B-B58B-14E06D83443E}"/>
              </a:ext>
            </a:extLst>
          </p:cNvPr>
          <p:cNvSpPr>
            <a:spLocks noGrp="1"/>
          </p:cNvSpPr>
          <p:nvPr>
            <p:ph sz="quarter" idx="4"/>
          </p:nvPr>
        </p:nvSpPr>
        <p:spPr>
          <a:xfrm>
            <a:off x="4629492" y="2505185"/>
            <a:ext cx="3887121"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7B4D46-E2B5-3F44-A2C8-B0D837DB6456}"/>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CF67378-5C53-D344-9159-8B587980A830}"/>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999941F7-92BB-7F4D-98F5-626145A0B4AD}"/>
              </a:ext>
            </a:extLst>
          </p:cNvPr>
          <p:cNvSpPr>
            <a:spLocks noGrp="1"/>
          </p:cNvSpPr>
          <p:nvPr>
            <p:ph type="sldNum" idx="12"/>
          </p:nvPr>
        </p:nvSpPr>
        <p:spPr/>
        <p:txBody>
          <a:bodyPr/>
          <a:lstStyle>
            <a:lvl1pPr>
              <a:defRPr/>
            </a:lvl1pPr>
          </a:lstStyle>
          <a:p>
            <a:fld id="{2FEAACFC-5CF6-DA41-84FB-F2101AD23528}" type="slidenum">
              <a:rPr lang="en-US" altLang="en-US"/>
              <a:pPr/>
              <a:t>‹#›</a:t>
            </a:fld>
            <a:endParaRPr lang="en-US" altLang="en-US"/>
          </a:p>
        </p:txBody>
      </p:sp>
    </p:spTree>
    <p:extLst>
      <p:ext uri="{BB962C8B-B14F-4D97-AF65-F5344CB8AC3E}">
        <p14:creationId xmlns:p14="http://schemas.microsoft.com/office/powerpoint/2010/main" val="3013266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EAC22-1AF0-6044-8F7D-A2F0E83DA1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466942-757A-5647-8381-EA3A68C3E0E2}"/>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47E22D06-FBC3-A542-89C5-9E84D9681AFD}"/>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C067744-7567-1544-8672-CAA47692EAEB}"/>
              </a:ext>
            </a:extLst>
          </p:cNvPr>
          <p:cNvSpPr>
            <a:spLocks noGrp="1"/>
          </p:cNvSpPr>
          <p:nvPr>
            <p:ph type="sldNum" idx="12"/>
          </p:nvPr>
        </p:nvSpPr>
        <p:spPr/>
        <p:txBody>
          <a:bodyPr/>
          <a:lstStyle>
            <a:lvl1pPr>
              <a:defRPr/>
            </a:lvl1pPr>
          </a:lstStyle>
          <a:p>
            <a:fld id="{0700B1E8-01FE-0D41-9168-DFAECE781959}" type="slidenum">
              <a:rPr lang="en-US" altLang="en-US"/>
              <a:pPr/>
              <a:t>‹#›</a:t>
            </a:fld>
            <a:endParaRPr lang="en-US" altLang="en-US"/>
          </a:p>
        </p:txBody>
      </p:sp>
    </p:spTree>
    <p:extLst>
      <p:ext uri="{BB962C8B-B14F-4D97-AF65-F5344CB8AC3E}">
        <p14:creationId xmlns:p14="http://schemas.microsoft.com/office/powerpoint/2010/main" val="2324452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ED82B3-73AD-F54D-815E-8B20789998ED}"/>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678B0D9E-9045-594E-8E91-93C1704A9F33}"/>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F473BBA-95C7-3647-AD3D-CC4028650BD6}"/>
              </a:ext>
            </a:extLst>
          </p:cNvPr>
          <p:cNvSpPr>
            <a:spLocks noGrp="1"/>
          </p:cNvSpPr>
          <p:nvPr>
            <p:ph type="sldNum" idx="12"/>
          </p:nvPr>
        </p:nvSpPr>
        <p:spPr/>
        <p:txBody>
          <a:bodyPr/>
          <a:lstStyle>
            <a:lvl1pPr>
              <a:defRPr/>
            </a:lvl1pPr>
          </a:lstStyle>
          <a:p>
            <a:fld id="{65C0D553-DFF0-0942-BDAA-1FE403C47D1E}" type="slidenum">
              <a:rPr lang="en-US" altLang="en-US"/>
              <a:pPr/>
              <a:t>‹#›</a:t>
            </a:fld>
            <a:endParaRPr lang="en-US" altLang="en-US"/>
          </a:p>
        </p:txBody>
      </p:sp>
    </p:spTree>
    <p:extLst>
      <p:ext uri="{BB962C8B-B14F-4D97-AF65-F5344CB8AC3E}">
        <p14:creationId xmlns:p14="http://schemas.microsoft.com/office/powerpoint/2010/main" val="3262412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229F9-3585-CE4E-B301-2216BB9B3BC6}"/>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24CA3D9A-6A78-324E-9394-B86BE6C6E7C5}"/>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CEEE0-0E1B-7B4C-BA69-E11D7BF54677}"/>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22DCEEDA-2036-3B43-A5A3-1CCCB3A3B829}"/>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94D2E2A-6E5C-2B43-BEAF-C48F5EB9ECE2}"/>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D83C933-5CC6-E444-A59D-73E079590082}"/>
              </a:ext>
            </a:extLst>
          </p:cNvPr>
          <p:cNvSpPr>
            <a:spLocks noGrp="1"/>
          </p:cNvSpPr>
          <p:nvPr>
            <p:ph type="sldNum" idx="12"/>
          </p:nvPr>
        </p:nvSpPr>
        <p:spPr/>
        <p:txBody>
          <a:bodyPr/>
          <a:lstStyle>
            <a:lvl1pPr>
              <a:defRPr/>
            </a:lvl1pPr>
          </a:lstStyle>
          <a:p>
            <a:fld id="{DE456B74-6017-2E42-958D-FA87AFE6BC5F}" type="slidenum">
              <a:rPr lang="en-US" altLang="en-US"/>
              <a:pPr/>
              <a:t>‹#›</a:t>
            </a:fld>
            <a:endParaRPr lang="en-US" altLang="en-US"/>
          </a:p>
        </p:txBody>
      </p:sp>
    </p:spTree>
    <p:extLst>
      <p:ext uri="{BB962C8B-B14F-4D97-AF65-F5344CB8AC3E}">
        <p14:creationId xmlns:p14="http://schemas.microsoft.com/office/powerpoint/2010/main" val="11749462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1EB8A-00C5-5D48-A3E0-901261F9EFFE}"/>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9446B27D-B629-EF4D-BE0D-61E51F350733}"/>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4F090BD6-40AD-DD40-AE39-4B6119C65F85}"/>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FC75BDB2-1F9F-2941-BE5D-EDA159961131}"/>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12EC8EE-7367-3546-B293-5DE4EE8A4F62}"/>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0E48185-7A00-AA47-B39D-59FB779B002C}"/>
              </a:ext>
            </a:extLst>
          </p:cNvPr>
          <p:cNvSpPr>
            <a:spLocks noGrp="1"/>
          </p:cNvSpPr>
          <p:nvPr>
            <p:ph type="sldNum" idx="12"/>
          </p:nvPr>
        </p:nvSpPr>
        <p:spPr/>
        <p:txBody>
          <a:bodyPr/>
          <a:lstStyle>
            <a:lvl1pPr>
              <a:defRPr/>
            </a:lvl1pPr>
          </a:lstStyle>
          <a:p>
            <a:fld id="{95650C42-A6DC-834A-8398-3E17CD996F7F}" type="slidenum">
              <a:rPr lang="en-US" altLang="en-US"/>
              <a:pPr/>
              <a:t>‹#›</a:t>
            </a:fld>
            <a:endParaRPr lang="en-US" altLang="en-US"/>
          </a:p>
        </p:txBody>
      </p:sp>
    </p:spTree>
    <p:extLst>
      <p:ext uri="{BB962C8B-B14F-4D97-AF65-F5344CB8AC3E}">
        <p14:creationId xmlns:p14="http://schemas.microsoft.com/office/powerpoint/2010/main" val="7158341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4CD71-4E14-ED44-9487-D39869F6C1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0BBA67-D1AE-334F-97F2-19581A0C4F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B47EE5-52E4-6D42-84C4-B6AC71C6EC8A}"/>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ED8EBAD-987A-4B4D-8142-DDF683CFC10E}"/>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E6AE03F-1F72-8541-88F1-5F89829AC6B5}"/>
              </a:ext>
            </a:extLst>
          </p:cNvPr>
          <p:cNvSpPr>
            <a:spLocks noGrp="1"/>
          </p:cNvSpPr>
          <p:nvPr>
            <p:ph type="sldNum" idx="12"/>
          </p:nvPr>
        </p:nvSpPr>
        <p:spPr/>
        <p:txBody>
          <a:bodyPr/>
          <a:lstStyle>
            <a:lvl1pPr>
              <a:defRPr/>
            </a:lvl1pPr>
          </a:lstStyle>
          <a:p>
            <a:fld id="{5A9A263F-1532-A942-A338-00364BB198B7}" type="slidenum">
              <a:rPr lang="en-US" altLang="en-US"/>
              <a:pPr/>
              <a:t>‹#›</a:t>
            </a:fld>
            <a:endParaRPr lang="en-US" altLang="en-US"/>
          </a:p>
        </p:txBody>
      </p:sp>
    </p:spTree>
    <p:extLst>
      <p:ext uri="{BB962C8B-B14F-4D97-AF65-F5344CB8AC3E}">
        <p14:creationId xmlns:p14="http://schemas.microsoft.com/office/powerpoint/2010/main" val="28093793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6E2C18-4510-624B-B406-C0802696D7D9}"/>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3B25CF-F653-3247-B152-9707E69EEDE0}"/>
              </a:ext>
            </a:extLst>
          </p:cNvPr>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E44E46-7663-2547-A116-E4B3C43E176E}"/>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3A81BDD-F8FB-D542-A512-0BAD012FE9F3}"/>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FF8D249-4EC7-704A-BBEF-AC42311FA57C}"/>
              </a:ext>
            </a:extLst>
          </p:cNvPr>
          <p:cNvSpPr>
            <a:spLocks noGrp="1"/>
          </p:cNvSpPr>
          <p:nvPr>
            <p:ph type="sldNum" idx="12"/>
          </p:nvPr>
        </p:nvSpPr>
        <p:spPr/>
        <p:txBody>
          <a:bodyPr/>
          <a:lstStyle>
            <a:lvl1pPr>
              <a:defRPr/>
            </a:lvl1pPr>
          </a:lstStyle>
          <a:p>
            <a:fld id="{11FDF8FE-FB54-4B45-A2BD-C5DAEF5A2DE0}" type="slidenum">
              <a:rPr lang="en-US" altLang="en-US"/>
              <a:pPr/>
              <a:t>‹#›</a:t>
            </a:fld>
            <a:endParaRPr lang="en-US" altLang="en-US"/>
          </a:p>
        </p:txBody>
      </p:sp>
    </p:spTree>
    <p:extLst>
      <p:ext uri="{BB962C8B-B14F-4D97-AF65-F5344CB8AC3E}">
        <p14:creationId xmlns:p14="http://schemas.microsoft.com/office/powerpoint/2010/main" val="13802008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32964070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pPr>
                <a:defRPr/>
              </a:pPr>
              <a:t>‹#›</a:t>
            </a:fld>
            <a:endParaRPr lang="en-US"/>
          </a:p>
        </p:txBody>
      </p:sp>
    </p:spTree>
    <p:extLst>
      <p:ext uri="{BB962C8B-B14F-4D97-AF65-F5344CB8AC3E}">
        <p14:creationId xmlns:p14="http://schemas.microsoft.com/office/powerpoint/2010/main" val="8301629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pPr>
                <a:defRPr/>
              </a:pPr>
              <a:t>‹#›</a:t>
            </a:fld>
            <a:endParaRPr lang="en-US"/>
          </a:p>
        </p:txBody>
      </p:sp>
    </p:spTree>
    <p:extLst>
      <p:ext uri="{BB962C8B-B14F-4D97-AF65-F5344CB8AC3E}">
        <p14:creationId xmlns:p14="http://schemas.microsoft.com/office/powerpoint/2010/main" val="2696175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pPr>
                <a:defRPr/>
              </a:pPr>
              <a:t>‹#›</a:t>
            </a:fld>
            <a:endParaRPr lang="en-US"/>
          </a:p>
        </p:txBody>
      </p:sp>
    </p:spTree>
    <p:extLst>
      <p:ext uri="{BB962C8B-B14F-4D97-AF65-F5344CB8AC3E}">
        <p14:creationId xmlns:p14="http://schemas.microsoft.com/office/powerpoint/2010/main" val="6543935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pPr>
                <a:defRPr/>
              </a:pPr>
              <a:t>‹#›</a:t>
            </a:fld>
            <a:endParaRPr lang="en-US"/>
          </a:p>
        </p:txBody>
      </p:sp>
    </p:spTree>
    <p:extLst>
      <p:ext uri="{BB962C8B-B14F-4D97-AF65-F5344CB8AC3E}">
        <p14:creationId xmlns:p14="http://schemas.microsoft.com/office/powerpoint/2010/main" val="4041904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pPr>
                <a:defRPr/>
              </a:pPr>
              <a:t>‹#›</a:t>
            </a:fld>
            <a:endParaRPr lang="en-US"/>
          </a:p>
        </p:txBody>
      </p:sp>
    </p:spTree>
    <p:extLst>
      <p:ext uri="{BB962C8B-B14F-4D97-AF65-F5344CB8AC3E}">
        <p14:creationId xmlns:p14="http://schemas.microsoft.com/office/powerpoint/2010/main" val="42450073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pPr>
                <a:defRPr/>
              </a:pPr>
              <a:t>‹#›</a:t>
            </a:fld>
            <a:endParaRPr lang="en-US"/>
          </a:p>
        </p:txBody>
      </p:sp>
    </p:spTree>
    <p:extLst>
      <p:ext uri="{BB962C8B-B14F-4D97-AF65-F5344CB8AC3E}">
        <p14:creationId xmlns:p14="http://schemas.microsoft.com/office/powerpoint/2010/main" val="41240445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pPr>
                <a:defRPr/>
              </a:pPr>
              <a:t>‹#›</a:t>
            </a:fld>
            <a:endParaRPr lang="en-US"/>
          </a:p>
        </p:txBody>
      </p:sp>
    </p:spTree>
    <p:extLst>
      <p:ext uri="{BB962C8B-B14F-4D97-AF65-F5344CB8AC3E}">
        <p14:creationId xmlns:p14="http://schemas.microsoft.com/office/powerpoint/2010/main" val="9848434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pPr>
                <a:defRPr/>
              </a:pPr>
              <a:t>‹#›</a:t>
            </a:fld>
            <a:endParaRPr lang="en-US"/>
          </a:p>
        </p:txBody>
      </p:sp>
    </p:spTree>
    <p:extLst>
      <p:ext uri="{BB962C8B-B14F-4D97-AF65-F5344CB8AC3E}">
        <p14:creationId xmlns:p14="http://schemas.microsoft.com/office/powerpoint/2010/main" val="2442530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pPr>
                <a:defRPr/>
              </a:pPr>
              <a:t>‹#›</a:t>
            </a:fld>
            <a:endParaRPr lang="en-US"/>
          </a:p>
        </p:txBody>
      </p:sp>
    </p:spTree>
    <p:extLst>
      <p:ext uri="{BB962C8B-B14F-4D97-AF65-F5344CB8AC3E}">
        <p14:creationId xmlns:p14="http://schemas.microsoft.com/office/powerpoint/2010/main" val="38407305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pPr>
                <a:defRPr/>
              </a:pPr>
              <a:t>‹#›</a:t>
            </a:fld>
            <a:endParaRPr lang="en-US"/>
          </a:p>
        </p:txBody>
      </p:sp>
    </p:spTree>
    <p:extLst>
      <p:ext uri="{BB962C8B-B14F-4D97-AF65-F5344CB8AC3E}">
        <p14:creationId xmlns:p14="http://schemas.microsoft.com/office/powerpoint/2010/main" val="35093404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29" y="2130536"/>
            <a:ext cx="7772977" cy="1469371"/>
          </a:xfrm>
          <a:prstGeom prst="rect">
            <a:avLst/>
          </a:prstGeom>
        </p:spPr>
        <p:txBody>
          <a:bodyPr vert="horz" lIns="81868" tIns="40933" rIns="81868" bIns="40933"/>
          <a:lstStyle/>
          <a:p>
            <a:r>
              <a:rPr lang="en-US"/>
              <a:t>Click to edit Master title style</a:t>
            </a:r>
          </a:p>
        </p:txBody>
      </p:sp>
      <p:sp>
        <p:nvSpPr>
          <p:cNvPr id="3" name="Subtitle 2"/>
          <p:cNvSpPr>
            <a:spLocks noGrp="1"/>
          </p:cNvSpPr>
          <p:nvPr>
            <p:ph type="subTitle" idx="1"/>
          </p:nvPr>
        </p:nvSpPr>
        <p:spPr>
          <a:xfrm>
            <a:off x="1371040" y="3885651"/>
            <a:ext cx="6401955" cy="1753721"/>
          </a:xfrm>
          <a:prstGeom prst="rect">
            <a:avLst/>
          </a:prstGeom>
        </p:spPr>
        <p:txBody>
          <a:bodyPr vert="horz" lIns="81868" tIns="40933" rIns="81868" bIns="40933"/>
          <a:lstStyle>
            <a:lvl1pPr marL="0" indent="0" algn="ctr">
              <a:buNone/>
              <a:defRPr/>
            </a:lvl1pPr>
            <a:lvl2pPr marL="409300" indent="0" algn="ctr">
              <a:buNone/>
              <a:defRPr/>
            </a:lvl2pPr>
            <a:lvl3pPr marL="818604" indent="0" algn="ctr">
              <a:buNone/>
              <a:defRPr/>
            </a:lvl3pPr>
            <a:lvl4pPr marL="1227901" indent="0" algn="ctr">
              <a:buNone/>
              <a:defRPr/>
            </a:lvl4pPr>
            <a:lvl5pPr marL="1637203" indent="0" algn="ctr">
              <a:buNone/>
              <a:defRPr/>
            </a:lvl5pPr>
            <a:lvl6pPr marL="2046503" indent="0" algn="ctr">
              <a:buNone/>
              <a:defRPr/>
            </a:lvl6pPr>
            <a:lvl7pPr marL="2455805" indent="0" algn="ctr">
              <a:buNone/>
              <a:defRPr/>
            </a:lvl7pPr>
            <a:lvl8pPr marL="2865108" indent="0" algn="ctr">
              <a:buNone/>
              <a:defRPr/>
            </a:lvl8pPr>
            <a:lvl9pPr marL="3274406" indent="0" algn="ctr">
              <a:buNone/>
              <a:defRPr/>
            </a:lvl9pPr>
          </a:lstStyle>
          <a:p>
            <a:r>
              <a:rPr lang="en-US"/>
              <a:t>Click to edit Master subtitle style</a:t>
            </a:r>
          </a:p>
        </p:txBody>
      </p:sp>
    </p:spTree>
    <p:extLst>
      <p:ext uri="{BB962C8B-B14F-4D97-AF65-F5344CB8AC3E}">
        <p14:creationId xmlns:p14="http://schemas.microsoft.com/office/powerpoint/2010/main" val="5302351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idx="1"/>
          </p:nvPr>
        </p:nvSpPr>
        <p:spPr>
          <a:xfrm>
            <a:off x="457516" y="1599643"/>
            <a:ext cx="8229023" cy="4527176"/>
          </a:xfrm>
          <a:prstGeom prst="rect">
            <a:avLst/>
          </a:prstGeom>
        </p:spPr>
        <p:txBody>
          <a:bodyPr vert="horz"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7982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81868" tIns="40933" rIns="81868" bIns="40933"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81868" tIns="40933" rIns="81868" bIns="40933" anchor="b"/>
          <a:lstStyle>
            <a:lvl1pPr marL="0" indent="0">
              <a:buNone/>
              <a:defRPr sz="1800"/>
            </a:lvl1pPr>
            <a:lvl2pPr marL="409300" indent="0">
              <a:buNone/>
              <a:defRPr sz="1600"/>
            </a:lvl2pPr>
            <a:lvl3pPr marL="818604" indent="0">
              <a:buNone/>
              <a:defRPr sz="1400"/>
            </a:lvl3pPr>
            <a:lvl4pPr marL="1227901" indent="0">
              <a:buNone/>
              <a:defRPr sz="1300"/>
            </a:lvl4pPr>
            <a:lvl5pPr marL="1637203" indent="0">
              <a:buNone/>
              <a:defRPr sz="1300"/>
            </a:lvl5pPr>
            <a:lvl6pPr marL="2046503" indent="0">
              <a:buNone/>
              <a:defRPr sz="1300"/>
            </a:lvl6pPr>
            <a:lvl7pPr marL="2455805" indent="0">
              <a:buNone/>
              <a:defRPr sz="1300"/>
            </a:lvl7pPr>
            <a:lvl8pPr marL="2865108" indent="0">
              <a:buNone/>
              <a:defRPr sz="1300"/>
            </a:lvl8pPr>
            <a:lvl9pPr marL="3274406" indent="0">
              <a:buNone/>
              <a:defRPr sz="1300"/>
            </a:lvl9pPr>
          </a:lstStyle>
          <a:p>
            <a:pPr lvl="0"/>
            <a:r>
              <a:rPr lang="en-US"/>
              <a:t>Click to edit Master text styles</a:t>
            </a:r>
          </a:p>
        </p:txBody>
      </p:sp>
    </p:spTree>
    <p:extLst>
      <p:ext uri="{BB962C8B-B14F-4D97-AF65-F5344CB8AC3E}">
        <p14:creationId xmlns:p14="http://schemas.microsoft.com/office/powerpoint/2010/main" val="9033675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sz="half" idx="1"/>
          </p:nvPr>
        </p:nvSpPr>
        <p:spPr>
          <a:xfrm>
            <a:off x="457490" y="1599643"/>
            <a:ext cx="4045238"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300" y="1599643"/>
            <a:ext cx="4045239"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69159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17" y="1535206"/>
            <a:ext cx="4040909"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17" y="2175344"/>
            <a:ext cx="4040909"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21684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Tree>
    <p:extLst>
      <p:ext uri="{BB962C8B-B14F-4D97-AF65-F5344CB8AC3E}">
        <p14:creationId xmlns:p14="http://schemas.microsoft.com/office/powerpoint/2010/main" val="22207124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882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06" y="273144"/>
            <a:ext cx="3007591" cy="1162610"/>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3" y="273144"/>
            <a:ext cx="5111750" cy="5853672"/>
          </a:xfrm>
          <a:prstGeom prst="rect">
            <a:avLst/>
          </a:prstGeom>
        </p:spPr>
        <p:txBody>
          <a:bodyPr vert="horz" lIns="81868" tIns="40933" rIns="81868" bIns="40933"/>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06" y="1435755"/>
            <a:ext cx="3007591" cy="469106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30880073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48" y="4800348"/>
            <a:ext cx="5486977" cy="567297"/>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48" y="612122"/>
            <a:ext cx="5486977" cy="4115360"/>
          </a:xfrm>
          <a:prstGeom prst="rect">
            <a:avLst/>
          </a:prstGeom>
        </p:spPr>
        <p:txBody>
          <a:bodyPr vert="horz" lIns="81868" tIns="40933" rIns="81868" bIns="40933"/>
          <a:lstStyle>
            <a:lvl1pPr marL="0" indent="0">
              <a:buNone/>
              <a:defRPr sz="2900"/>
            </a:lvl1pPr>
            <a:lvl2pPr marL="409300" indent="0">
              <a:buNone/>
              <a:defRPr sz="2500"/>
            </a:lvl2pPr>
            <a:lvl3pPr marL="818604" indent="0">
              <a:buNone/>
              <a:defRPr sz="2200"/>
            </a:lvl3pPr>
            <a:lvl4pPr marL="1227901" indent="0">
              <a:buNone/>
              <a:defRPr sz="1800"/>
            </a:lvl4pPr>
            <a:lvl5pPr marL="1637203" indent="0">
              <a:buNone/>
              <a:defRPr sz="1800"/>
            </a:lvl5pPr>
            <a:lvl6pPr marL="2046503" indent="0">
              <a:buNone/>
              <a:defRPr sz="1800"/>
            </a:lvl6pPr>
            <a:lvl7pPr marL="2455805" indent="0">
              <a:buNone/>
              <a:defRPr sz="1800"/>
            </a:lvl7pPr>
            <a:lvl8pPr marL="2865108" indent="0">
              <a:buNone/>
              <a:defRPr sz="1800"/>
            </a:lvl8pPr>
            <a:lvl9pPr marL="3274406" indent="0">
              <a:buNone/>
              <a:defRPr sz="1800"/>
            </a:lvl9pPr>
          </a:lstStyle>
          <a:p>
            <a:pPr lvl="0"/>
            <a:endParaRPr lang="en-US" noProof="0"/>
          </a:p>
        </p:txBody>
      </p:sp>
      <p:sp>
        <p:nvSpPr>
          <p:cNvPr id="4" name="Text Placeholder 3"/>
          <p:cNvSpPr>
            <a:spLocks noGrp="1"/>
          </p:cNvSpPr>
          <p:nvPr>
            <p:ph type="body" sz="half" idx="2"/>
          </p:nvPr>
        </p:nvSpPr>
        <p:spPr>
          <a:xfrm>
            <a:off x="1792448" y="5367618"/>
            <a:ext cx="5486977" cy="80402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35687976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1599643"/>
            <a:ext cx="8229023" cy="4527176"/>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9495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004" y="274545"/>
            <a:ext cx="2056535" cy="5852272"/>
          </a:xfrm>
          <a:prstGeom prst="rect">
            <a:avLst/>
          </a:prstGeom>
        </p:spPr>
        <p:txBody>
          <a:bodyPr vert="eaVert"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274545"/>
            <a:ext cx="6033943" cy="5852272"/>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40091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7" name="Picture 5"/>
            <p:cNvSpPr>
              <a:spLocks noChangeArrowheads="1"/>
            </p:cNvSpPr>
            <p:nvPr/>
          </p:nvSpPr>
          <p:spPr bwMode="auto">
            <a:xfrm>
              <a:off x="0" y="1028"/>
              <a:ext cx="1152" cy="1400"/>
            </a:xfrm>
            <a:prstGeom prst="rect">
              <a:avLst/>
            </a:prstGeom>
            <a:noFill/>
            <a:ln w="9525">
              <a:noFill/>
              <a:miter lim="800000"/>
              <a:headEnd/>
              <a:tailEnd/>
            </a:ln>
          </p:spPr>
          <p:txBody>
            <a:bodyPr/>
            <a:lstStyle/>
            <a:p>
              <a:pPr defTabSz="914400" fontAlgn="base">
                <a:spcBef>
                  <a:spcPct val="0"/>
                </a:spcBef>
                <a:spcAft>
                  <a:spcPct val="0"/>
                </a:spcAft>
                <a:defRPr/>
              </a:pPr>
              <a:endParaRPr lang="en-US" sz="2400">
                <a:solidFill>
                  <a:prstClr val="white"/>
                </a:solidFill>
                <a:latin typeface="Comic Sans MS" pitchFamily="66" charset="0"/>
                <a:ea typeface="ＭＳ Ｐゴシック" pitchFamily="34" charset="-128"/>
                <a:cs typeface="ＭＳ Ｐゴシック" charset="0"/>
              </a:endParaRPr>
            </a:p>
          </p:txBody>
        </p:sp>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eaLnBrk="0" hangingPunct="0">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eaLnBrk="0" hangingPunct="0">
              <a:defRPr/>
            </a:lvl1pPr>
          </a:lstStyle>
          <a:p>
            <a:pPr>
              <a:defRPr/>
            </a:pPr>
            <a:endParaRPr lang="en-US"/>
          </a:p>
        </p:txBody>
      </p:sp>
      <p:sp>
        <p:nvSpPr>
          <p:cNvPr id="10" name="Rectangle 10"/>
          <p:cNvSpPr>
            <a:spLocks noGrp="1" noChangeArrowheads="1"/>
          </p:cNvSpPr>
          <p:nvPr>
            <p:ph type="sldNum" sz="quarter" idx="12"/>
          </p:nvPr>
        </p:nvSpPr>
        <p:spPr/>
        <p:txBody>
          <a:bodyPr/>
          <a:lstStyle>
            <a:lvl1pPr eaLnBrk="0" hangingPunct="0">
              <a:defRPr>
                <a:latin typeface="Comic Sans MS" charset="0"/>
              </a:defRPr>
            </a:lvl1pPr>
          </a:lstStyle>
          <a:p>
            <a:fld id="{E349587E-88E7-9042-A081-AD0CF99D05BC}" type="slidenum">
              <a:rPr lang="en-US"/>
              <a:pPr/>
              <a:t>‹#›</a:t>
            </a:fld>
            <a:endParaRPr lang="en-US"/>
          </a:p>
        </p:txBody>
      </p:sp>
    </p:spTree>
    <p:extLst>
      <p:ext uri="{BB962C8B-B14F-4D97-AF65-F5344CB8AC3E}">
        <p14:creationId xmlns:p14="http://schemas.microsoft.com/office/powerpoint/2010/main" val="3202516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098BBF94-5721-2F4B-B593-2911C1DC23DA}" type="slidenum">
              <a:rPr lang="en-US"/>
              <a:pPr/>
              <a:t>‹#›</a:t>
            </a:fld>
            <a:endParaRPr lang="en-US"/>
          </a:p>
        </p:txBody>
      </p:sp>
    </p:spTree>
    <p:extLst>
      <p:ext uri="{BB962C8B-B14F-4D97-AF65-F5344CB8AC3E}">
        <p14:creationId xmlns:p14="http://schemas.microsoft.com/office/powerpoint/2010/main" val="15782862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C70EDF4A-2BAA-0944-B14D-57C5E5AEBFCE}" type="slidenum">
              <a:rPr lang="en-US"/>
              <a:pPr/>
              <a:t>‹#›</a:t>
            </a:fld>
            <a:endParaRPr lang="en-US"/>
          </a:p>
        </p:txBody>
      </p:sp>
    </p:spTree>
    <p:extLst>
      <p:ext uri="{BB962C8B-B14F-4D97-AF65-F5344CB8AC3E}">
        <p14:creationId xmlns:p14="http://schemas.microsoft.com/office/powerpoint/2010/main" val="40689709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Comic Sans MS" charset="0"/>
              </a:defRPr>
            </a:lvl1pPr>
          </a:lstStyle>
          <a:p>
            <a:fld id="{224FD12E-AB04-AE47-B39E-4027C69993EB}" type="slidenum">
              <a:rPr lang="en-US"/>
              <a:pPr/>
              <a:t>‹#›</a:t>
            </a:fld>
            <a:endParaRPr lang="en-US"/>
          </a:p>
        </p:txBody>
      </p:sp>
    </p:spTree>
    <p:extLst>
      <p:ext uri="{BB962C8B-B14F-4D97-AF65-F5344CB8AC3E}">
        <p14:creationId xmlns:p14="http://schemas.microsoft.com/office/powerpoint/2010/main" val="34845819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atin typeface="Comic Sans MS" charset="0"/>
              </a:defRPr>
            </a:lvl1pPr>
          </a:lstStyle>
          <a:p>
            <a:fld id="{BB13B58E-013B-0945-AF1B-C7219A334E1C}" type="slidenum">
              <a:rPr lang="en-US"/>
              <a:pPr/>
              <a:t>‹#›</a:t>
            </a:fld>
            <a:endParaRPr lang="en-US"/>
          </a:p>
        </p:txBody>
      </p:sp>
    </p:spTree>
    <p:extLst>
      <p:ext uri="{BB962C8B-B14F-4D97-AF65-F5344CB8AC3E}">
        <p14:creationId xmlns:p14="http://schemas.microsoft.com/office/powerpoint/2010/main" val="5972229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atin typeface="Comic Sans MS" charset="0"/>
              </a:defRPr>
            </a:lvl1pPr>
          </a:lstStyle>
          <a:p>
            <a:fld id="{30A15E0C-50B1-7548-905F-DD15D0182D58}" type="slidenum">
              <a:rPr lang="en-US"/>
              <a:pPr/>
              <a:t>‹#›</a:t>
            </a:fld>
            <a:endParaRPr lang="en-US"/>
          </a:p>
        </p:txBody>
      </p:sp>
    </p:spTree>
    <p:extLst>
      <p:ext uri="{BB962C8B-B14F-4D97-AF65-F5344CB8AC3E}">
        <p14:creationId xmlns:p14="http://schemas.microsoft.com/office/powerpoint/2010/main" val="25402752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Comic Sans MS" charset="0"/>
              </a:defRPr>
            </a:lvl1pPr>
          </a:lstStyle>
          <a:p>
            <a:fld id="{4CFD8E7F-6255-0347-AADD-1ABBF71167E3}" type="slidenum">
              <a:rPr lang="en-US"/>
              <a:pPr/>
              <a:t>‹#›</a:t>
            </a:fld>
            <a:endParaRPr lang="en-US"/>
          </a:p>
        </p:txBody>
      </p:sp>
    </p:spTree>
    <p:extLst>
      <p:ext uri="{BB962C8B-B14F-4D97-AF65-F5344CB8AC3E}">
        <p14:creationId xmlns:p14="http://schemas.microsoft.com/office/powerpoint/2010/main" val="30038062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Comic Sans MS" charset="0"/>
              </a:defRPr>
            </a:lvl1pPr>
          </a:lstStyle>
          <a:p>
            <a:fld id="{C86DD3E5-EB2D-7C4A-B409-1EB0ABF0F0DD}" type="slidenum">
              <a:rPr lang="en-US"/>
              <a:pPr/>
              <a:t>‹#›</a:t>
            </a:fld>
            <a:endParaRPr lang="en-US"/>
          </a:p>
        </p:txBody>
      </p:sp>
    </p:spTree>
    <p:extLst>
      <p:ext uri="{BB962C8B-B14F-4D97-AF65-F5344CB8AC3E}">
        <p14:creationId xmlns:p14="http://schemas.microsoft.com/office/powerpoint/2010/main" val="28892531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Comic Sans MS" charset="0"/>
              </a:defRPr>
            </a:lvl1pPr>
          </a:lstStyle>
          <a:p>
            <a:fld id="{41AEA793-B035-B142-A153-D436829884DD}" type="slidenum">
              <a:rPr lang="en-US"/>
              <a:pPr/>
              <a:t>‹#›</a:t>
            </a:fld>
            <a:endParaRPr lang="en-US"/>
          </a:p>
        </p:txBody>
      </p:sp>
    </p:spTree>
    <p:extLst>
      <p:ext uri="{BB962C8B-B14F-4D97-AF65-F5344CB8AC3E}">
        <p14:creationId xmlns:p14="http://schemas.microsoft.com/office/powerpoint/2010/main" val="9409777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34478636-C389-2A44-9F16-05110BB052D8}" type="slidenum">
              <a:rPr lang="en-US"/>
              <a:pPr/>
              <a:t>‹#›</a:t>
            </a:fld>
            <a:endParaRPr lang="en-US"/>
          </a:p>
        </p:txBody>
      </p:sp>
    </p:spTree>
    <p:extLst>
      <p:ext uri="{BB962C8B-B14F-4D97-AF65-F5344CB8AC3E}">
        <p14:creationId xmlns:p14="http://schemas.microsoft.com/office/powerpoint/2010/main" val="13039539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Comic Sans MS" charset="0"/>
              </a:defRPr>
            </a:lvl1pPr>
          </a:lstStyle>
          <a:p>
            <a:fld id="{419D3060-584B-424A-94F6-D669D197A7D2}" type="slidenum">
              <a:rPr lang="en-US"/>
              <a:pPr/>
              <a:t>‹#›</a:t>
            </a:fld>
            <a:endParaRPr lang="en-US"/>
          </a:p>
        </p:txBody>
      </p:sp>
    </p:spTree>
    <p:extLst>
      <p:ext uri="{BB962C8B-B14F-4D97-AF65-F5344CB8AC3E}">
        <p14:creationId xmlns:p14="http://schemas.microsoft.com/office/powerpoint/2010/main" val="2143534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9B837DF-9A10-5D4E-A37B-23A01B3078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33579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19E68A0-F260-6E47-9B23-0D55A6FB7A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51029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2207357-3AE3-E749-AC8D-2F1E0A22D9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65730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81C6FCD-1496-D24B-A236-D8E154B7CC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33679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B0F644A-0C31-9742-AE53-A521819A74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34621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15DD664-DB7E-264B-AD3C-53F45EC7E2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77149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052ED65-A4A2-C842-B896-774DD2FAFA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46598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5507515-9150-C347-B4EB-EE191F4F3F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84069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3A9F8DE-4A64-BF47-910F-3A9AAC3074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31283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ACB772D-D983-7F4D-B7E4-7B3BF34798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1031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49D3A8F-BAE8-434E-984D-A65A75AE4C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00611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8B0B30D-78DA-214A-9519-968A90AB7C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92767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4407E5C-B7A5-7049-A3F1-53D4C29212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79454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D70E45D-4E0C-3E46-9AC2-EE3E01DBE2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30298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7C855FF-C91D-F645-B53D-7954A97482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04446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A1C64B-9E55-4848-8088-E691512469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72637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79B48AA-8569-3D41-9EAD-2448336235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71720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5498F35-EB39-9F40-A754-4902A0652D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5830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8AB2B6E-5BC3-154A-B999-CC3371FAA4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63773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55F2F05-1622-5D46-91E2-36294EC5D1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4217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4D37459-08DC-B64A-98B5-FFB21A5D11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77000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B876951-F8D2-7B4A-BBF9-1099C2B3D9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97402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A0792CB-C79B-DA43-8029-E3BAC27AC9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59055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3D280E2-8F41-094C-B8E6-2FF7AE1E66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95035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5/29/21</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2709913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5/29/21</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796326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5/29/21</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2941981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5/29/21</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4744432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5/29/21</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7607214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5/29/21</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059965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5/29/21</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512051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5/29/21</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2605851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5/29/21</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4437648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5/29/21</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7247200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5/29/21</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2697081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1D2A9B-434D-9F43-BD4A-C4DB89FDDEF1}" type="slidenum">
              <a:rPr lang="en-US"/>
              <a:pPr>
                <a:defRPr/>
              </a:pPr>
              <a:t>‹#›</a:t>
            </a:fld>
            <a:endParaRPr lang="en-US"/>
          </a:p>
        </p:txBody>
      </p:sp>
    </p:spTree>
    <p:extLst>
      <p:ext uri="{BB962C8B-B14F-4D97-AF65-F5344CB8AC3E}">
        <p14:creationId xmlns:p14="http://schemas.microsoft.com/office/powerpoint/2010/main" val="41269803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98AEF5-418F-ED4C-8804-E092766D01B5}" type="slidenum">
              <a:rPr lang="en-US"/>
              <a:pPr>
                <a:defRPr/>
              </a:pPr>
              <a:t>‹#›</a:t>
            </a:fld>
            <a:endParaRPr lang="en-US"/>
          </a:p>
        </p:txBody>
      </p:sp>
    </p:spTree>
    <p:extLst>
      <p:ext uri="{BB962C8B-B14F-4D97-AF65-F5344CB8AC3E}">
        <p14:creationId xmlns:p14="http://schemas.microsoft.com/office/powerpoint/2010/main" val="20590773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19F527-FB8C-6A42-8BDB-CA556E795B15}" type="slidenum">
              <a:rPr lang="en-US"/>
              <a:pPr>
                <a:defRPr/>
              </a:pPr>
              <a:t>‹#›</a:t>
            </a:fld>
            <a:endParaRPr lang="en-US"/>
          </a:p>
        </p:txBody>
      </p:sp>
    </p:spTree>
    <p:extLst>
      <p:ext uri="{BB962C8B-B14F-4D97-AF65-F5344CB8AC3E}">
        <p14:creationId xmlns:p14="http://schemas.microsoft.com/office/powerpoint/2010/main" val="8990635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2887CE-8844-F541-9B7E-B90440533F97}" type="slidenum">
              <a:rPr lang="en-US"/>
              <a:pPr>
                <a:defRPr/>
              </a:pPr>
              <a:t>‹#›</a:t>
            </a:fld>
            <a:endParaRPr lang="en-US"/>
          </a:p>
        </p:txBody>
      </p:sp>
    </p:spTree>
    <p:extLst>
      <p:ext uri="{BB962C8B-B14F-4D97-AF65-F5344CB8AC3E}">
        <p14:creationId xmlns:p14="http://schemas.microsoft.com/office/powerpoint/2010/main" val="35181768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556878-6CCD-1647-81C4-965AD4D59577}" type="slidenum">
              <a:rPr lang="en-US"/>
              <a:pPr>
                <a:defRPr/>
              </a:pPr>
              <a:t>‹#›</a:t>
            </a:fld>
            <a:endParaRPr lang="en-US"/>
          </a:p>
        </p:txBody>
      </p:sp>
    </p:spTree>
    <p:extLst>
      <p:ext uri="{BB962C8B-B14F-4D97-AF65-F5344CB8AC3E}">
        <p14:creationId xmlns:p14="http://schemas.microsoft.com/office/powerpoint/2010/main" val="1647029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image" Target="../media/image2.jpeg"/><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3.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charset="0"/>
                <a:cs typeface="Times New Roman" charset="0"/>
              </a:defRPr>
            </a:lvl1pPr>
          </a:lstStyle>
          <a:p>
            <a:pPr>
              <a:defRPr/>
            </a:pPr>
            <a:fld id="{92ABADEA-F82E-EC44-B387-24B9D85AA79F}" type="slidenum">
              <a:rPr lang="en-US"/>
              <a:pPr>
                <a:defRPr/>
              </a:pPr>
              <a:t>‹#›</a:t>
            </a:fld>
            <a:endParaRPr lang="en-US"/>
          </a:p>
        </p:txBody>
      </p:sp>
    </p:spTree>
    <p:extLst>
      <p:ext uri="{BB962C8B-B14F-4D97-AF65-F5344CB8AC3E}">
        <p14:creationId xmlns:p14="http://schemas.microsoft.com/office/powerpoint/2010/main" val="3028236032"/>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pitchFamily="-111" charset="0"/>
        </a:defRPr>
      </a:lvl6pPr>
      <a:lvl7pPr marL="914265" algn="ctr" rtl="0" fontAlgn="base">
        <a:spcBef>
          <a:spcPct val="0"/>
        </a:spcBef>
        <a:spcAft>
          <a:spcPct val="0"/>
        </a:spcAft>
        <a:defRPr sz="4400">
          <a:solidFill>
            <a:schemeClr val="tx2"/>
          </a:solidFill>
          <a:latin typeface="Times" pitchFamily="-111" charset="0"/>
        </a:defRPr>
      </a:lvl7pPr>
      <a:lvl8pPr marL="1371396" algn="ctr" rtl="0" fontAlgn="base">
        <a:spcBef>
          <a:spcPct val="0"/>
        </a:spcBef>
        <a:spcAft>
          <a:spcPct val="0"/>
        </a:spcAft>
        <a:defRPr sz="4400">
          <a:solidFill>
            <a:schemeClr val="tx2"/>
          </a:solidFill>
          <a:latin typeface="Times" pitchFamily="-111" charset="0"/>
        </a:defRPr>
      </a:lvl8pPr>
      <a:lvl9pPr marL="1828530" algn="ctr" rtl="0" fontAlgn="base">
        <a:spcBef>
          <a:spcPct val="0"/>
        </a:spcBef>
        <a:spcAft>
          <a:spcPct val="0"/>
        </a:spcAft>
        <a:defRPr sz="4400">
          <a:solidFill>
            <a:schemeClr val="tx2"/>
          </a:solidFill>
          <a:latin typeface="Times"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405370637"/>
      </p:ext>
    </p:extLst>
  </p:cSld>
  <p:clrMap bg1="dk2" tx1="lt1" bg2="dk1"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63167366"/>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000000"/>
                  </a:outerShdw>
                </a:effectLst>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a:defRPr/>
            </a:pPr>
            <a:fld id="{D0F827FF-71B7-AC4D-879B-A089F634A7DB}" type="slidenum">
              <a:rPr lang="en-US"/>
              <a:pPr>
                <a:defRPr/>
              </a:pPr>
              <a:t>‹#›</a:t>
            </a:fld>
            <a:endParaRPr lang="en-US"/>
          </a:p>
        </p:txBody>
      </p:sp>
    </p:spTree>
    <p:extLst>
      <p:ext uri="{BB962C8B-B14F-4D97-AF65-F5344CB8AC3E}">
        <p14:creationId xmlns:p14="http://schemas.microsoft.com/office/powerpoint/2010/main" val="920919232"/>
      </p:ext>
    </p:extLst>
  </p:cSld>
  <p:clrMap bg1="dk2" tx1="lt1" bg2="dk1"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ctr" anchorCtr="0" compatLnSpc="1">
            <a:prstTxWarp prst="textNoShape">
              <a:avLst/>
            </a:prstTxWarp>
          </a:bodyPr>
          <a:lstStyle/>
          <a:p>
            <a:pPr lvl="0"/>
            <a:r>
              <a:rPr lang="en-GB"/>
              <a:t>Click to edit Master title style</a:t>
            </a:r>
          </a:p>
        </p:txBody>
      </p:sp>
      <p:sp>
        <p:nvSpPr>
          <p:cNvPr id="162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34" tIns="45667" rIns="91334"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AAD4A1D0-BD5E-0E4D-B126-F26CDF7E332B}" type="slidenum">
              <a:rPr lang="en-GB"/>
              <a:pPr>
                <a:defRPr/>
              </a:pPr>
              <a:t>‹#›</a:t>
            </a:fld>
            <a:endParaRPr lang="en-GB"/>
          </a:p>
        </p:txBody>
      </p:sp>
    </p:spTree>
    <p:extLst>
      <p:ext uri="{BB962C8B-B14F-4D97-AF65-F5344CB8AC3E}">
        <p14:creationId xmlns:p14="http://schemas.microsoft.com/office/powerpoint/2010/main" val="1184750652"/>
      </p:ext>
    </p:extLst>
  </p:cSld>
  <p:clrMap bg1="lt1" tx1="dk1" bg2="lt2" tx2="dk2" accent1="accent1" accent2="accent2" accent3="accent3" accent4="accent4" accent5="accent5" accent6="accent6" hlink="hlink" folHlink="folHlink"/>
  <p:sldLayoutIdLst>
    <p:sldLayoutId id="2147483701" r:id="rId1"/>
    <p:sldLayoutId id="2147483702"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686" algn="ctr" rtl="0" fontAlgn="base">
        <a:spcBef>
          <a:spcPct val="0"/>
        </a:spcBef>
        <a:spcAft>
          <a:spcPct val="0"/>
        </a:spcAft>
        <a:defRPr sz="4400">
          <a:solidFill>
            <a:schemeClr val="tx2"/>
          </a:solidFill>
          <a:latin typeface="Times New Roman" pitchFamily="18" charset="0"/>
          <a:cs typeface="Times New Roman" pitchFamily="18" charset="0"/>
        </a:defRPr>
      </a:lvl6pPr>
      <a:lvl7pPr marL="913370" algn="ctr" rtl="0" fontAlgn="base">
        <a:spcBef>
          <a:spcPct val="0"/>
        </a:spcBef>
        <a:spcAft>
          <a:spcPct val="0"/>
        </a:spcAft>
        <a:defRPr sz="4400">
          <a:solidFill>
            <a:schemeClr val="tx2"/>
          </a:solidFill>
          <a:latin typeface="Times New Roman" pitchFamily="18" charset="0"/>
          <a:cs typeface="Times New Roman" pitchFamily="18" charset="0"/>
        </a:defRPr>
      </a:lvl7pPr>
      <a:lvl8pPr marL="1370051" algn="ctr" rtl="0" fontAlgn="base">
        <a:spcBef>
          <a:spcPct val="0"/>
        </a:spcBef>
        <a:spcAft>
          <a:spcPct val="0"/>
        </a:spcAft>
        <a:defRPr sz="4400">
          <a:solidFill>
            <a:schemeClr val="tx2"/>
          </a:solidFill>
          <a:latin typeface="Times New Roman" pitchFamily="18" charset="0"/>
          <a:cs typeface="Times New Roman" pitchFamily="18" charset="0"/>
        </a:defRPr>
      </a:lvl8pPr>
      <a:lvl9pPr marL="1826739"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08" indent="-285428"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708" indent="-228341"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393" indent="-228341"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075" indent="-228341"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1759" indent="-228341" algn="l" rtl="0" fontAlgn="base">
        <a:spcBef>
          <a:spcPct val="20000"/>
        </a:spcBef>
        <a:spcAft>
          <a:spcPct val="0"/>
        </a:spcAft>
        <a:buChar char="»"/>
        <a:defRPr sz="2000">
          <a:solidFill>
            <a:schemeClr val="tx1"/>
          </a:solidFill>
          <a:latin typeface="+mn-lt"/>
          <a:cs typeface="+mn-cs"/>
        </a:defRPr>
      </a:lvl6pPr>
      <a:lvl7pPr marL="2968447" indent="-228341" algn="l" rtl="0" fontAlgn="base">
        <a:spcBef>
          <a:spcPct val="20000"/>
        </a:spcBef>
        <a:spcAft>
          <a:spcPct val="0"/>
        </a:spcAft>
        <a:buChar char="»"/>
        <a:defRPr sz="2000">
          <a:solidFill>
            <a:schemeClr val="tx1"/>
          </a:solidFill>
          <a:latin typeface="+mn-lt"/>
          <a:cs typeface="+mn-cs"/>
        </a:defRPr>
      </a:lvl7pPr>
      <a:lvl8pPr marL="3425126" indent="-228341" algn="l" rtl="0" fontAlgn="base">
        <a:spcBef>
          <a:spcPct val="20000"/>
        </a:spcBef>
        <a:spcAft>
          <a:spcPct val="0"/>
        </a:spcAft>
        <a:buChar char="»"/>
        <a:defRPr sz="2000">
          <a:solidFill>
            <a:schemeClr val="tx1"/>
          </a:solidFill>
          <a:latin typeface="+mn-lt"/>
          <a:cs typeface="+mn-cs"/>
        </a:defRPr>
      </a:lvl8pPr>
      <a:lvl9pPr marL="3881814" indent="-228341"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6F53D372-9993-DE4B-9045-021D2B578613}"/>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53A2FB81-E78D-6A4D-98AF-5A442E45B170}"/>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C7CCDA1C-87CF-184A-A704-D3D8E6C135D2}"/>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984">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849EFD2D-D398-8544-AF20-BD7AF93D47FB}"/>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ct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984">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4022091C-2987-B440-B66F-E3AB1B850B46}"/>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984">
                <a:solidFill>
                  <a:srgbClr val="000000"/>
                </a:solidFill>
                <a:ea typeface="+mn-ea"/>
                <a:cs typeface="+mn-cs"/>
              </a:defRPr>
            </a:lvl1pPr>
          </a:lstStyle>
          <a:p>
            <a:fld id="{0D12E2AA-5E88-3C46-8952-A68556FD5D72}" type="slidenum">
              <a:rPr lang="en-US" altLang="en-US"/>
              <a:pPr/>
              <a:t>‹#›</a:t>
            </a:fld>
            <a:endParaRPr lang="en-US" altLang="en-US"/>
          </a:p>
        </p:txBody>
      </p:sp>
    </p:spTree>
    <p:extLst>
      <p:ext uri="{BB962C8B-B14F-4D97-AF65-F5344CB8AC3E}">
        <p14:creationId xmlns:p14="http://schemas.microsoft.com/office/powerpoint/2010/main" val="311700239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248466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68" tIns="40933" rIns="81868" bIns="40933" anchor="ctr"/>
          <a:lstStyle/>
          <a:p>
            <a:pPr algn="l" defTabSz="404326"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2" name="Text Box 2"/>
          <p:cNvSpPr txBox="1">
            <a:spLocks noChangeArrowheads="1"/>
          </p:cNvSpPr>
          <p:nvPr/>
        </p:nvSpPr>
        <p:spPr bwMode="auto">
          <a:xfrm>
            <a:off x="761571" y="6558049"/>
            <a:ext cx="876887" cy="223110"/>
          </a:xfrm>
          <a:prstGeom prst="rect">
            <a:avLst/>
          </a:prstGeom>
          <a:noFill/>
          <a:ln w="9525">
            <a:noFill/>
            <a:round/>
            <a:headEnd/>
            <a:tailEnd/>
          </a:ln>
          <a:effectLst/>
        </p:spPr>
        <p:txBody>
          <a:bodyPr wrap="none" lIns="80575" tIns="41896" rIns="80575" bIns="4189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6553" eaLnBrk="0" hangingPunct="0">
              <a:spcBef>
                <a:spcPts val="505"/>
              </a:spcBef>
              <a:buClr>
                <a:srgbClr val="FFFFFF"/>
              </a:buClr>
              <a:buSzPct val="100000"/>
              <a:buFont typeface="Arial" charset="0"/>
              <a:buNone/>
              <a:defRPr/>
            </a:pPr>
            <a:r>
              <a:rPr lang="en-GB" sz="800" b="1">
                <a:solidFill>
                  <a:srgbClr val="FFFFFF"/>
                </a:solidFill>
                <a:latin typeface="Arial" charset="0"/>
              </a:rPr>
              <a:t>© </a:t>
            </a:r>
            <a:r>
              <a:rPr lang="en-GB" sz="900" b="1">
                <a:solidFill>
                  <a:srgbClr val="FFFFFF"/>
                </a:solidFill>
                <a:latin typeface="Arial" charset="0"/>
              </a:rPr>
              <a:t>2006</a:t>
            </a:r>
            <a:r>
              <a:rPr lang="en-GB" sz="800" b="1">
                <a:solidFill>
                  <a:srgbClr val="FFFFFF"/>
                </a:solidFill>
                <a:latin typeface="Arial" charset="0"/>
              </a:rPr>
              <a:t> TBBMI</a:t>
            </a:r>
          </a:p>
        </p:txBody>
      </p:sp>
      <p:sp>
        <p:nvSpPr>
          <p:cNvPr id="2052" name="Rectangle 3"/>
          <p:cNvSpPr>
            <a:spLocks noChangeArrowheads="1"/>
          </p:cNvSpPr>
          <p:nvPr/>
        </p:nvSpPr>
        <p:spPr bwMode="auto">
          <a:xfrm>
            <a:off x="7814556" y="6542235"/>
            <a:ext cx="673072" cy="225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75" tIns="41896" rIns="80575" bIns="41896" anchor="ctr">
            <a:spAutoFit/>
          </a:bodyPr>
          <a:lstStyle/>
          <a:p>
            <a:pPr defTabSz="404326" eaLnBrk="0" hangingPunct="0">
              <a:buClr>
                <a:srgbClr val="FFFFFF"/>
              </a:buClr>
              <a:buSzPct val="100000"/>
              <a:buFont typeface="Comic Sans MS"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900" b="1">
                <a:solidFill>
                  <a:srgbClr val="FFFFFF"/>
                </a:solidFill>
                <a:latin typeface="Comic Sans MS" charset="0"/>
                <a:ea typeface="MS Gothic" charset="0"/>
                <a:cs typeface="MS Gothic" charset="0"/>
              </a:rPr>
              <a:t>9.65.08.</a:t>
            </a:r>
          </a:p>
        </p:txBody>
      </p:sp>
      <p:sp>
        <p:nvSpPr>
          <p:cNvPr id="2053" name="Rectangle 4"/>
          <p:cNvSpPr>
            <a:spLocks noChangeArrowheads="1"/>
          </p:cNvSpPr>
          <p:nvPr/>
        </p:nvSpPr>
        <p:spPr bwMode="auto">
          <a:xfrm>
            <a:off x="461818" y="106468"/>
            <a:ext cx="4061114" cy="924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882" tIns="45441" rIns="90882" bIns="45441">
            <a:spAutoFit/>
          </a:bodyPr>
          <a:lstStyle/>
          <a:p>
            <a:pPr algn="l" defTabSz="404326" eaLnBrk="0" hangingPunct="0">
              <a:lnSpc>
                <a:spcPct val="125000"/>
              </a:lnSpc>
              <a:spcBef>
                <a:spcPts val="1346"/>
              </a:spcBef>
              <a:buClr>
                <a:srgbClr val="FFFF00"/>
              </a:buClr>
              <a:buSzPct val="100000"/>
              <a:buFont typeface="Helvetica"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2200" b="1">
                <a:solidFill>
                  <a:srgbClr val="FFFF00"/>
                </a:solidFill>
                <a:latin typeface="Helvetica" charset="0"/>
              </a:rPr>
              <a:t>The  New Testament          Comes Together</a:t>
            </a:r>
          </a:p>
        </p:txBody>
      </p:sp>
    </p:spTree>
    <p:extLst>
      <p:ext uri="{BB962C8B-B14F-4D97-AF65-F5344CB8AC3E}">
        <p14:creationId xmlns:p14="http://schemas.microsoft.com/office/powerpoint/2010/main" val="420585846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300"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8604"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7901"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7203"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0292" indent="-330292" algn="l" defTabSz="404326"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26076" indent="-274769" algn="l" defTabSz="404326"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19013" indent="-217823" algn="l" defTabSz="404326"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0317"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1624"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4488"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3789"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3095"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2390"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300" rtl="0" eaLnBrk="1" latinLnBrk="0" hangingPunct="1">
        <a:defRPr sz="1600" kern="1200">
          <a:solidFill>
            <a:schemeClr val="tx1"/>
          </a:solidFill>
          <a:latin typeface="+mn-lt"/>
          <a:ea typeface="+mn-ea"/>
          <a:cs typeface="+mn-cs"/>
        </a:defRPr>
      </a:lvl1pPr>
      <a:lvl2pPr marL="409300" algn="l" defTabSz="409300" rtl="0" eaLnBrk="1" latinLnBrk="0" hangingPunct="1">
        <a:defRPr sz="1600" kern="1200">
          <a:solidFill>
            <a:schemeClr val="tx1"/>
          </a:solidFill>
          <a:latin typeface="+mn-lt"/>
          <a:ea typeface="+mn-ea"/>
          <a:cs typeface="+mn-cs"/>
        </a:defRPr>
      </a:lvl2pPr>
      <a:lvl3pPr marL="818604" algn="l" defTabSz="409300" rtl="0" eaLnBrk="1" latinLnBrk="0" hangingPunct="1">
        <a:defRPr sz="1600" kern="1200">
          <a:solidFill>
            <a:schemeClr val="tx1"/>
          </a:solidFill>
          <a:latin typeface="+mn-lt"/>
          <a:ea typeface="+mn-ea"/>
          <a:cs typeface="+mn-cs"/>
        </a:defRPr>
      </a:lvl3pPr>
      <a:lvl4pPr marL="1227901" algn="l" defTabSz="409300" rtl="0" eaLnBrk="1" latinLnBrk="0" hangingPunct="1">
        <a:defRPr sz="1600" kern="1200">
          <a:solidFill>
            <a:schemeClr val="tx1"/>
          </a:solidFill>
          <a:latin typeface="+mn-lt"/>
          <a:ea typeface="+mn-ea"/>
          <a:cs typeface="+mn-cs"/>
        </a:defRPr>
      </a:lvl4pPr>
      <a:lvl5pPr marL="1637203" algn="l" defTabSz="409300" rtl="0" eaLnBrk="1" latinLnBrk="0" hangingPunct="1">
        <a:defRPr sz="1600" kern="1200">
          <a:solidFill>
            <a:schemeClr val="tx1"/>
          </a:solidFill>
          <a:latin typeface="+mn-lt"/>
          <a:ea typeface="+mn-ea"/>
          <a:cs typeface="+mn-cs"/>
        </a:defRPr>
      </a:lvl5pPr>
      <a:lvl6pPr marL="2046503" algn="l" defTabSz="409300" rtl="0" eaLnBrk="1" latinLnBrk="0" hangingPunct="1">
        <a:defRPr sz="1600" kern="1200">
          <a:solidFill>
            <a:schemeClr val="tx1"/>
          </a:solidFill>
          <a:latin typeface="+mn-lt"/>
          <a:ea typeface="+mn-ea"/>
          <a:cs typeface="+mn-cs"/>
        </a:defRPr>
      </a:lvl6pPr>
      <a:lvl7pPr marL="2455805" algn="l" defTabSz="409300" rtl="0" eaLnBrk="1" latinLnBrk="0" hangingPunct="1">
        <a:defRPr sz="1600" kern="1200">
          <a:solidFill>
            <a:schemeClr val="tx1"/>
          </a:solidFill>
          <a:latin typeface="+mn-lt"/>
          <a:ea typeface="+mn-ea"/>
          <a:cs typeface="+mn-cs"/>
        </a:defRPr>
      </a:lvl7pPr>
      <a:lvl8pPr marL="2865108" algn="l" defTabSz="409300" rtl="0" eaLnBrk="1" latinLnBrk="0" hangingPunct="1">
        <a:defRPr sz="1600" kern="1200">
          <a:solidFill>
            <a:schemeClr val="tx1"/>
          </a:solidFill>
          <a:latin typeface="+mn-lt"/>
          <a:ea typeface="+mn-ea"/>
          <a:cs typeface="+mn-cs"/>
        </a:defRPr>
      </a:lvl8pPr>
      <a:lvl9pPr marL="3274406" algn="l" defTabSz="409300"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a:srcRect/>
          <a:stretch>
            <a:fillRect/>
          </a:stretch>
        </a:blipFill>
        <a:effectLst/>
      </p:bgPr>
    </p:bg>
    <p:spTree>
      <p:nvGrpSpPr>
        <p:cNvPr id="1" name=""/>
        <p:cNvGrpSpPr/>
        <p:nvPr/>
      </p:nvGrpSpPr>
      <p:grpSpPr>
        <a:xfrm>
          <a:off x="0" y="0"/>
          <a:ext cx="0" cy="0"/>
          <a:chOff x="0" y="0"/>
          <a:chExt cx="0" cy="0"/>
        </a:xfrm>
      </p:grpSpPr>
      <p:grpSp>
        <p:nvGrpSpPr>
          <p:cNvPr id="58370"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8" rIns="92075" bIns="46038" anchor="ctr"/>
            <a:lstStyle/>
            <a:p>
              <a:pPr defTabSz="914400" eaLnBrk="0" fontAlgn="base" hangingPunct="0">
                <a:spcBef>
                  <a:spcPct val="50000"/>
                </a:spcBef>
                <a:spcAft>
                  <a:spcPct val="0"/>
                </a:spcAft>
                <a:defRPr/>
              </a:pPr>
              <a:endParaRPr lang="en-US" sz="2400">
                <a:solidFill>
                  <a:srgbClr val="EAEAEA"/>
                </a:solidFill>
                <a:latin typeface="Times New Roman" charset="0"/>
                <a:ea typeface="Times New Roman" charset="0"/>
                <a:cs typeface="Times New Roman" charset="0"/>
              </a:endParaRPr>
            </a:p>
          </p:txBody>
        </p:sp>
        <p:sp>
          <p:nvSpPr>
            <p:cNvPr id="65546" name="Picture 5"/>
            <p:cNvSpPr>
              <a:spLocks noChangeArrowheads="1"/>
            </p:cNvSpPr>
            <p:nvPr/>
          </p:nvSpPr>
          <p:spPr bwMode="auto">
            <a:xfrm>
              <a:off x="0" y="312"/>
              <a:ext cx="720" cy="1872"/>
            </a:xfrm>
            <a:prstGeom prst="rect">
              <a:avLst/>
            </a:prstGeom>
            <a:noFill/>
            <a:ln w="9525">
              <a:noFill/>
              <a:miter lim="800000"/>
              <a:headEnd/>
              <a:tailEnd/>
            </a:ln>
          </p:spPr>
          <p:txBody>
            <a:bodyPr/>
            <a:lstStyle/>
            <a:p>
              <a:pPr defTabSz="914400" fontAlgn="base">
                <a:spcBef>
                  <a:spcPct val="0"/>
                </a:spcBef>
                <a:spcAft>
                  <a:spcPct val="0"/>
                </a:spcAft>
                <a:defRPr/>
              </a:pPr>
              <a:endParaRPr lang="en-US" sz="2400">
                <a:solidFill>
                  <a:prstClr val="white"/>
                </a:solidFill>
                <a:latin typeface="Comic Sans MS" pitchFamily="66" charset="0"/>
                <a:ea typeface="ＭＳ Ｐゴシック" pitchFamily="34" charset="-128"/>
                <a:cs typeface="ＭＳ Ｐゴシック" charset="0"/>
              </a:endParaRPr>
            </a:p>
          </p:txBody>
        </p:sp>
      </p:grpSp>
      <p:sp>
        <p:nvSpPr>
          <p:cNvPr id="58371"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2"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solidFill>
                  <a:srgbClr val="EAEAEA"/>
                </a:solidFill>
                <a:latin typeface="Times New Roman"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solidFill>
                  <a:srgbClr val="EAEAEA"/>
                </a:solidFill>
                <a:latin typeface="Times New Roman"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solidFill>
                  <a:srgbClr val="EAEAEA"/>
                </a:solidFill>
                <a:latin typeface="Times New Roman" charset="0"/>
                <a:cs typeface="Times New Roman" charset="0"/>
              </a:defRPr>
            </a:lvl1pPr>
          </a:lstStyle>
          <a:p>
            <a:pPr defTabSz="914400" fontAlgn="base">
              <a:spcBef>
                <a:spcPct val="0"/>
              </a:spcBef>
              <a:spcAft>
                <a:spcPct val="0"/>
              </a:spcAft>
            </a:pPr>
            <a:fld id="{3BCAEFB6-1F61-914E-9E37-845723F6D8D1}" type="slidenum">
              <a:rPr lang="en-US" smtClean="0">
                <a:ea typeface="ＭＳ Ｐゴシック" charset="0"/>
              </a:rPr>
              <a:pPr defTabSz="914400" fontAlgn="base">
                <a:spcBef>
                  <a:spcPct val="0"/>
                </a:spcBef>
                <a:spcAft>
                  <a:spcPct val="0"/>
                </a:spcAft>
              </a:pPr>
              <a:t>‹#›</a:t>
            </a:fld>
            <a:endParaRPr lang="en-US">
              <a:ea typeface="ＭＳ Ｐゴシック" charset="0"/>
            </a:endParaRPr>
          </a:p>
        </p:txBody>
      </p:sp>
    </p:spTree>
    <p:extLst>
      <p:ext uri="{BB962C8B-B14F-4D97-AF65-F5344CB8AC3E}">
        <p14:creationId xmlns:p14="http://schemas.microsoft.com/office/powerpoint/2010/main" val="2419606101"/>
      </p:ext>
    </p:extLst>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pitchFamily="34" charset="-128"/>
        </a:defRPr>
      </a:lvl1pPr>
      <a:lvl2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2pPr>
      <a:lvl3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3pPr>
      <a:lvl4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4pPr>
      <a:lvl5pPr algn="l" rtl="0" eaLnBrk="0" fontAlgn="base" hangingPunct="0">
        <a:spcBef>
          <a:spcPct val="0"/>
        </a:spcBef>
        <a:spcAft>
          <a:spcPct val="0"/>
        </a:spcAft>
        <a:defRPr sz="4400">
          <a:solidFill>
            <a:schemeClr val="tx2"/>
          </a:solidFill>
          <a:latin typeface="Calibri" pitchFamily="34" charset="0"/>
          <a:ea typeface="ＭＳ Ｐゴシック" charset="0"/>
          <a:cs typeface="ＭＳ Ｐゴシック" pitchFamily="34" charset="-128"/>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0"/>
          <a:cs typeface="ＭＳ Ｐゴシック"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cs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Times New Roman" charset="0"/>
              </a:defRPr>
            </a:lvl1pPr>
          </a:lstStyle>
          <a:p>
            <a:pPr defTabSz="914400" fontAlgn="base">
              <a:spcBef>
                <a:spcPct val="0"/>
              </a:spcBef>
              <a:spcAft>
                <a:spcPct val="0"/>
              </a:spcAft>
            </a:pPr>
            <a:fld id="{E02A7DA3-09DE-1244-B197-36F6928B640D}" type="slidenum">
              <a:rPr lang="en-US" smtClean="0">
                <a:solidFill>
                  <a:srgbClr val="000000"/>
                </a:solidFill>
                <a:ea typeface="ＭＳ Ｐゴシック" charset="0"/>
              </a:rPr>
              <a:pPr defTabSz="914400" fontAlgn="base">
                <a:spcBef>
                  <a:spcPct val="0"/>
                </a:spcBef>
                <a:spcAft>
                  <a:spcPct val="0"/>
                </a:spcAft>
              </a:pPr>
              <a:t>‹#›</a:t>
            </a:fld>
            <a:endParaRPr lang="en-US">
              <a:solidFill>
                <a:srgbClr val="000000"/>
              </a:solidFill>
              <a:ea typeface="ＭＳ Ｐゴシック" charset="0"/>
            </a:endParaRPr>
          </a:p>
        </p:txBody>
      </p:sp>
    </p:spTree>
    <p:extLst>
      <p:ext uri="{BB962C8B-B14F-4D97-AF65-F5344CB8AC3E}">
        <p14:creationId xmlns:p14="http://schemas.microsoft.com/office/powerpoint/2010/main" val="51444648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12" charset="0"/>
                <a:ea typeface="Times New Roman" pitchFamily="-112" charset="0"/>
                <a:cs typeface="Times New Roman" pitchFamily="-112" charset="0"/>
              </a:defRPr>
            </a:lvl1pPr>
          </a:lstStyle>
          <a:p>
            <a:pPr defTabSz="914400" fontAlgn="base">
              <a:spcBef>
                <a:spcPct val="0"/>
              </a:spcBef>
              <a:spcAft>
                <a:spcPct val="0"/>
              </a:spcAft>
              <a:defRPr/>
            </a:pPr>
            <a:endParaRPr lang="en-US">
              <a:solidFill>
                <a:srgbClr val="000000"/>
              </a:solidFill>
            </a:endParaRPr>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Times New Roman" charset="0"/>
              </a:defRPr>
            </a:lvl1pPr>
          </a:lstStyle>
          <a:p>
            <a:pPr defTabSz="914400" fontAlgn="base">
              <a:spcBef>
                <a:spcPct val="0"/>
              </a:spcBef>
              <a:spcAft>
                <a:spcPct val="0"/>
              </a:spcAft>
            </a:pPr>
            <a:fld id="{8F8E74A1-7CD4-AD4A-96DC-2407E1E60648}" type="slidenum">
              <a:rPr lang="en-US" smtClean="0">
                <a:solidFill>
                  <a:srgbClr val="000000"/>
                </a:solidFill>
                <a:ea typeface="ＭＳ Ｐゴシック" charset="0"/>
              </a:rPr>
              <a:pPr defTabSz="914400" fontAlgn="base">
                <a:spcBef>
                  <a:spcPct val="0"/>
                </a:spcBef>
                <a:spcAft>
                  <a:spcPct val="0"/>
                </a:spcAft>
              </a:pPr>
              <a:t>‹#›</a:t>
            </a:fld>
            <a:endParaRPr lang="en-US">
              <a:solidFill>
                <a:srgbClr val="000000"/>
              </a:solidFill>
              <a:ea typeface="ＭＳ Ｐゴシック" charset="0"/>
            </a:endParaRPr>
          </a:p>
        </p:txBody>
      </p:sp>
    </p:spTree>
    <p:extLst>
      <p:ext uri="{BB962C8B-B14F-4D97-AF65-F5344CB8AC3E}">
        <p14:creationId xmlns:p14="http://schemas.microsoft.com/office/powerpoint/2010/main" val="222974970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687762982"/>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4.xml"/><Relationship Id="rId5" Type="http://schemas.openxmlformats.org/officeDocument/2006/relationships/image" Target="../media/image15.jpe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1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2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61.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0.xml"/><Relationship Id="rId1" Type="http://schemas.openxmlformats.org/officeDocument/2006/relationships/themeOverride" Target="../theme/themeOverride1.xml"/><Relationship Id="rId5" Type="http://schemas.openxmlformats.org/officeDocument/2006/relationships/image" Target="../media/image34.jpe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7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3.xml"/><Relationship Id="rId1" Type="http://schemas.openxmlformats.org/officeDocument/2006/relationships/themeOverride" Target="../theme/themeOverride2.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17.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17.xml"/><Relationship Id="rId1" Type="http://schemas.openxmlformats.org/officeDocument/2006/relationships/themeOverride" Target="../theme/themeOverride3.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2.xml"/><Relationship Id="rId1" Type="http://schemas.openxmlformats.org/officeDocument/2006/relationships/slideLayout" Target="../slideLayouts/slideLayout130.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130.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1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4.xml"/><Relationship Id="rId5" Type="http://schemas.openxmlformats.org/officeDocument/2006/relationships/image" Target="../media/image14.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14 Ancient Theatres of Greek Roman Antiquity (with Map &amp; Photos) - Touropia">
            <a:extLst>
              <a:ext uri="{FF2B5EF4-FFF2-40B4-BE49-F238E27FC236}">
                <a16:creationId xmlns:a16="http://schemas.microsoft.com/office/drawing/2014/main" id="{342036EC-91C2-BF4B-9AD0-CD8E7A193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 y="-48290"/>
            <a:ext cx="9144000" cy="58594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353">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Acts 19:21-41</a:t>
            </a:r>
          </a:p>
        </p:txBody>
      </p:sp>
      <p:sp>
        <p:nvSpPr>
          <p:cNvPr id="900098" name="Rectangle 2"/>
          <p:cNvSpPr>
            <a:spLocks noGrp="1" noChangeArrowheads="1"/>
          </p:cNvSpPr>
          <p:nvPr>
            <p:ph type="ctrTitle"/>
          </p:nvPr>
        </p:nvSpPr>
        <p:spPr>
          <a:xfrm>
            <a:off x="1" y="1046827"/>
            <a:ext cx="9120187" cy="144665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The Peaceful Riot</a:t>
            </a:r>
          </a:p>
        </p:txBody>
      </p:sp>
      <p:sp>
        <p:nvSpPr>
          <p:cNvPr id="6" name="Rectangle 5">
            <a:extLst>
              <a:ext uri="{FF2B5EF4-FFF2-40B4-BE49-F238E27FC236}">
                <a16:creationId xmlns:a16="http://schemas.microsoft.com/office/drawing/2014/main" id="{821A4A4D-7AE4-224E-90B3-D51C74DCC30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CICF</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amily.com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nvSpPr>
        <p:spPr bwMode="auto">
          <a:xfrm>
            <a:off x="1444" y="4204"/>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728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7283" name="Text Box 2"/>
          <p:cNvSpPr txBox="1">
            <a:spLocks noChangeArrowheads="1"/>
          </p:cNvSpPr>
          <p:nvPr/>
        </p:nvSpPr>
        <p:spPr bwMode="auto">
          <a:xfrm>
            <a:off x="770602" y="6566990"/>
            <a:ext cx="861699" cy="21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7284" name="Rectangle 3"/>
          <p:cNvSpPr>
            <a:spLocks noChangeArrowheads="1"/>
          </p:cNvSpPr>
          <p:nvPr/>
        </p:nvSpPr>
        <p:spPr bwMode="auto">
          <a:xfrm>
            <a:off x="7906967" y="6544258"/>
            <a:ext cx="672999" cy="217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7285"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7286" name="Text Box 5"/>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MEDITERRANEAN SEA</a:t>
            </a:r>
          </a:p>
        </p:txBody>
      </p:sp>
      <p:sp>
        <p:nvSpPr>
          <p:cNvPr id="97287"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7288" name="Rectangle 7"/>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7289" name="Text Box 8"/>
          <p:cNvSpPr txBox="1">
            <a:spLocks noChangeArrowheads="1"/>
          </p:cNvSpPr>
          <p:nvPr/>
        </p:nvSpPr>
        <p:spPr bwMode="auto">
          <a:xfrm>
            <a:off x="8758209" y="97428"/>
            <a:ext cx="184210" cy="382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104458" name="Text Box 9"/>
          <p:cNvSpPr txBox="1">
            <a:spLocks noChangeArrowheads="1"/>
          </p:cNvSpPr>
          <p:nvPr/>
        </p:nvSpPr>
        <p:spPr bwMode="auto">
          <a:xfrm>
            <a:off x="2933989" y="3024199"/>
            <a:ext cx="1691560"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FFFF"/>
                </a:solidFill>
                <a:effectLst>
                  <a:glow rad="152400">
                    <a:srgbClr val="000000"/>
                  </a:glow>
                </a:effectLst>
                <a:uLnTx/>
                <a:uFillTx/>
                <a:latin typeface="Comic Sans MS" charset="0"/>
                <a:ea typeface="MS Gothic" charset="0"/>
                <a:cs typeface="MS Gothic" charset="0"/>
              </a:rPr>
              <a:t>ROME•</a:t>
            </a:r>
          </a:p>
        </p:txBody>
      </p:sp>
      <p:sp>
        <p:nvSpPr>
          <p:cNvPr id="104459" name="Text Box 10"/>
          <p:cNvSpPr txBox="1">
            <a:spLocks noChangeArrowheads="1"/>
          </p:cNvSpPr>
          <p:nvPr/>
        </p:nvSpPr>
        <p:spPr bwMode="auto">
          <a:xfrm>
            <a:off x="6459682" y="4150392"/>
            <a:ext cx="268431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52400">
                    <a:srgbClr val="FFFFFF"/>
                  </a:glow>
                </a:effectLst>
                <a:uLnTx/>
                <a:uFillTx/>
                <a:latin typeface="Comic Sans MS" charset="0"/>
                <a:ea typeface="MS Gothic" charset="0"/>
                <a:cs typeface="MS Gothic" charset="0"/>
              </a:rPr>
              <a:t>•Syrian Antioch</a:t>
            </a:r>
          </a:p>
        </p:txBody>
      </p:sp>
      <p:sp>
        <p:nvSpPr>
          <p:cNvPr id="104460" name="Text Box 11"/>
          <p:cNvSpPr txBox="1">
            <a:spLocks noChangeArrowheads="1"/>
          </p:cNvSpPr>
          <p:nvPr/>
        </p:nvSpPr>
        <p:spPr bwMode="auto">
          <a:xfrm>
            <a:off x="5964670" y="3501850"/>
            <a:ext cx="2980470"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a:t>
            </a:r>
            <a:r>
              <a:rPr kumimoji="0" lang="en-GB" sz="2500" b="1" i="0" u="none" strike="noStrike" kern="1200" cap="none" spc="0" normalizeH="0" baseline="0" noProof="0" dirty="0" err="1">
                <a:ln>
                  <a:noFill/>
                </a:ln>
                <a:solidFill>
                  <a:srgbClr val="000000"/>
                </a:solidFill>
                <a:effectLst>
                  <a:glow rad="152400">
                    <a:srgbClr val="FFFFFF"/>
                  </a:glow>
                </a:effectLst>
                <a:uLnTx/>
                <a:uFillTx/>
                <a:latin typeface="Comic Sans MS" charset="0"/>
                <a:ea typeface="MS Gothic" charset="0"/>
                <a:cs typeface="MS Gothic" charset="0"/>
              </a:rPr>
              <a:t>Pisidian</a:t>
            </a: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 Antioch</a:t>
            </a:r>
          </a:p>
        </p:txBody>
      </p:sp>
      <p:sp>
        <p:nvSpPr>
          <p:cNvPr id="104461" name="Text Box 12"/>
          <p:cNvSpPr txBox="1">
            <a:spLocks noChangeArrowheads="1"/>
          </p:cNvSpPr>
          <p:nvPr/>
        </p:nvSpPr>
        <p:spPr bwMode="auto">
          <a:xfrm>
            <a:off x="3899505" y="3787600"/>
            <a:ext cx="1327141"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FFFFFF"/>
                </a:solidFill>
                <a:effectLst>
                  <a:glow rad="152400">
                    <a:srgbClr val="000000"/>
                  </a:glow>
                </a:effectLst>
                <a:uLnTx/>
                <a:uFillTx/>
                <a:latin typeface="Comic Sans MS" charset="0"/>
                <a:ea typeface="MS Gothic" charset="0"/>
                <a:cs typeface="MS Gothic" charset="0"/>
              </a:rPr>
              <a:t>Athens</a:t>
            </a:r>
          </a:p>
        </p:txBody>
      </p:sp>
      <p:sp>
        <p:nvSpPr>
          <p:cNvPr id="97294" name="Text Box 13"/>
          <p:cNvSpPr txBox="1">
            <a:spLocks noChangeArrowheads="1"/>
          </p:cNvSpPr>
          <p:nvPr/>
        </p:nvSpPr>
        <p:spPr bwMode="auto">
          <a:xfrm>
            <a:off x="4675909" y="3650316"/>
            <a:ext cx="307398" cy="556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919191"/>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919191"/>
                </a:solidFill>
                <a:effectLst/>
                <a:uLnTx/>
                <a:uFillTx/>
                <a:latin typeface="Comic Sans MS" charset="0"/>
                <a:ea typeface="MS Gothic" charset="0"/>
                <a:cs typeface="MS Gothic" charset="0"/>
              </a:rPr>
              <a:t>•</a:t>
            </a:r>
          </a:p>
        </p:txBody>
      </p:sp>
      <p:sp>
        <p:nvSpPr>
          <p:cNvPr id="104463" name="Text Box 14"/>
          <p:cNvSpPr txBox="1">
            <a:spLocks noChangeArrowheads="1"/>
          </p:cNvSpPr>
          <p:nvPr/>
        </p:nvSpPr>
        <p:spPr bwMode="auto">
          <a:xfrm>
            <a:off x="4625400" y="3076025"/>
            <a:ext cx="2067905"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•Macedonia</a:t>
            </a:r>
          </a:p>
        </p:txBody>
      </p:sp>
      <p:grpSp>
        <p:nvGrpSpPr>
          <p:cNvPr id="97296" name="Group 15"/>
          <p:cNvGrpSpPr>
            <a:grpSpLocks/>
          </p:cNvGrpSpPr>
          <p:nvPr/>
        </p:nvGrpSpPr>
        <p:grpSpPr bwMode="auto">
          <a:xfrm>
            <a:off x="971264" y="2241179"/>
            <a:ext cx="7340023" cy="3760974"/>
            <a:chOff x="673" y="1600"/>
            <a:chExt cx="5086" cy="2685"/>
          </a:xfrm>
        </p:grpSpPr>
        <p:sp>
          <p:nvSpPr>
            <p:cNvPr id="104492" name="Text Box 16"/>
            <p:cNvSpPr txBox="1">
              <a:spLocks noChangeArrowheads="1"/>
            </p:cNvSpPr>
            <p:nvPr/>
          </p:nvSpPr>
          <p:spPr bwMode="auto">
            <a:xfrm>
              <a:off x="673" y="2759"/>
              <a:ext cx="1813"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AFRICA</a:t>
              </a:r>
            </a:p>
          </p:txBody>
        </p:sp>
        <p:sp>
          <p:nvSpPr>
            <p:cNvPr id="104493" name="Text Box 17"/>
            <p:cNvSpPr txBox="1">
              <a:spLocks noChangeArrowheads="1"/>
            </p:cNvSpPr>
            <p:nvPr/>
          </p:nvSpPr>
          <p:spPr bwMode="auto">
            <a:xfrm>
              <a:off x="4121" y="2245"/>
              <a:ext cx="1029"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dirty="0">
                  <a:ln>
                    <a:noFill/>
                  </a:ln>
                  <a:solidFill>
                    <a:srgbClr val="0033CC"/>
                  </a:solidFill>
                  <a:effectLst>
                    <a:glow rad="152400">
                      <a:srgbClr val="FFFFFF"/>
                    </a:glow>
                  </a:effectLst>
                  <a:uLnTx/>
                  <a:uFillTx/>
                  <a:latin typeface="Comic Sans MS" charset="0"/>
                  <a:ea typeface="MS Gothic" charset="0"/>
                  <a:cs typeface="MS Gothic" charset="0"/>
                </a:rPr>
                <a:t>ASIA</a:t>
              </a:r>
            </a:p>
          </p:txBody>
        </p:sp>
        <p:sp>
          <p:nvSpPr>
            <p:cNvPr id="104494" name="Text Box 18"/>
            <p:cNvSpPr txBox="1">
              <a:spLocks noChangeArrowheads="1"/>
            </p:cNvSpPr>
            <p:nvPr/>
          </p:nvSpPr>
          <p:spPr bwMode="auto">
            <a:xfrm>
              <a:off x="803" y="1600"/>
              <a:ext cx="1998" cy="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EUROPE</a:t>
              </a:r>
            </a:p>
          </p:txBody>
        </p:sp>
        <p:sp>
          <p:nvSpPr>
            <p:cNvPr id="104495" name="Text Box 19"/>
            <p:cNvSpPr txBox="1">
              <a:spLocks noChangeArrowheads="1"/>
            </p:cNvSpPr>
            <p:nvPr/>
          </p:nvSpPr>
          <p:spPr bwMode="auto">
            <a:xfrm>
              <a:off x="4599" y="3922"/>
              <a:ext cx="1160"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a:ln>
                    <a:noFill/>
                  </a:ln>
                  <a:solidFill>
                    <a:srgbClr val="0033CC"/>
                  </a:solidFill>
                  <a:effectLst>
                    <a:glow rad="152400">
                      <a:srgbClr val="FFFFFF"/>
                    </a:glow>
                  </a:effectLst>
                  <a:uLnTx/>
                  <a:uFillTx/>
                  <a:latin typeface="Comic Sans MS" charset="0"/>
                  <a:ea typeface="MS Gothic" charset="0"/>
                  <a:cs typeface="MS Gothic" charset="0"/>
                </a:rPr>
                <a:t>ARABIA</a:t>
              </a:r>
            </a:p>
          </p:txBody>
        </p:sp>
      </p:grpSp>
      <p:grpSp>
        <p:nvGrpSpPr>
          <p:cNvPr id="3" name="Group 20"/>
          <p:cNvGrpSpPr>
            <a:grpSpLocks/>
          </p:cNvGrpSpPr>
          <p:nvPr/>
        </p:nvGrpSpPr>
        <p:grpSpPr bwMode="auto">
          <a:xfrm>
            <a:off x="121231" y="5388630"/>
            <a:ext cx="8771659" cy="1196228"/>
            <a:chOff x="526" y="3847"/>
            <a:chExt cx="5736" cy="854"/>
          </a:xfrm>
        </p:grpSpPr>
        <p:sp>
          <p:nvSpPr>
            <p:cNvPr id="48149" name="Rectangle 21"/>
            <p:cNvSpPr>
              <a:spLocks noChangeArrowheads="1"/>
            </p:cNvSpPr>
            <p:nvPr/>
          </p:nvSpPr>
          <p:spPr bwMode="auto">
            <a:xfrm>
              <a:off x="526" y="3847"/>
              <a:ext cx="5736" cy="854"/>
            </a:xfrm>
            <a:prstGeom prst="rect">
              <a:avLst/>
            </a:prstGeom>
            <a:blipFill dpi="0" rotWithShape="0">
              <a:blip r:embed="rId4"/>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7323" name="Rectangle 22"/>
            <p:cNvSpPr>
              <a:spLocks noChangeArrowheads="1"/>
            </p:cNvSpPr>
            <p:nvPr/>
          </p:nvSpPr>
          <p:spPr bwMode="auto">
            <a:xfrm>
              <a:off x="596" y="3918"/>
              <a:ext cx="5566" cy="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marL="0" marR="0" lvl="0" indent="0" algn="l" defTabSz="404279" rtl="0" eaLnBrk="0" fontAlgn="base" latinLnBrk="0" hangingPunct="0">
                <a:lnSpc>
                  <a:spcPct val="85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Significance: extended time at the church in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Ephesus</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young man raised from the dead; important letters written; riot with Ephesian artisans at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amphitheatre</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p>
          </p:txBody>
        </p:sp>
      </p:grpSp>
      <p:sp>
        <p:nvSpPr>
          <p:cNvPr id="104466" name="Text Box 23"/>
          <p:cNvSpPr txBox="1">
            <a:spLocks noChangeArrowheads="1"/>
          </p:cNvSpPr>
          <p:nvPr/>
        </p:nvSpPr>
        <p:spPr bwMode="auto">
          <a:xfrm>
            <a:off x="6459699" y="4668662"/>
            <a:ext cx="2009365"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cs typeface="MS Gothic" charset="0"/>
              </a:rPr>
              <a:t>•Jerusalem</a:t>
            </a:r>
          </a:p>
        </p:txBody>
      </p:sp>
      <p:sp>
        <p:nvSpPr>
          <p:cNvPr id="48152" name="Text Box 24"/>
          <p:cNvSpPr txBox="1">
            <a:spLocks noChangeArrowheads="1"/>
          </p:cNvSpPr>
          <p:nvPr/>
        </p:nvSpPr>
        <p:spPr bwMode="auto">
          <a:xfrm>
            <a:off x="730250" y="4055132"/>
            <a:ext cx="1718830" cy="324971"/>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000000"/>
                </a:solidFill>
                <a:effectLst/>
                <a:uLnTx/>
                <a:uFillTx/>
                <a:latin typeface="Comic Sans MS" charset="0"/>
                <a:ea typeface="MS Gothic" charset="0"/>
                <a:cs typeface="MS Gothic" charset="0"/>
              </a:rPr>
              <a:t>Acts 18-21</a:t>
            </a:r>
          </a:p>
        </p:txBody>
      </p:sp>
      <p:grpSp>
        <p:nvGrpSpPr>
          <p:cNvPr id="4" name="Group 25"/>
          <p:cNvGrpSpPr>
            <a:grpSpLocks/>
          </p:cNvGrpSpPr>
          <p:nvPr/>
        </p:nvGrpSpPr>
        <p:grpSpPr bwMode="auto">
          <a:xfrm>
            <a:off x="186172" y="4563596"/>
            <a:ext cx="5563465" cy="613522"/>
            <a:chOff x="485" y="3258"/>
            <a:chExt cx="3227" cy="438"/>
          </a:xfrm>
        </p:grpSpPr>
        <p:sp>
          <p:nvSpPr>
            <p:cNvPr id="48154" name="Rectangle 26"/>
            <p:cNvSpPr>
              <a:spLocks noChangeArrowheads="1"/>
            </p:cNvSpPr>
            <p:nvPr/>
          </p:nvSpPr>
          <p:spPr bwMode="auto">
            <a:xfrm>
              <a:off x="521" y="3258"/>
              <a:ext cx="2950" cy="438"/>
            </a:xfrm>
            <a:prstGeom prst="rect">
              <a:avLst/>
            </a:prstGeom>
            <a:blipFill dpi="0" rotWithShape="0">
              <a:blip r:embed="rId4"/>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7321" name="Text Box 27"/>
            <p:cNvSpPr txBox="1">
              <a:spLocks noChangeArrowheads="1"/>
            </p:cNvSpPr>
            <p:nvPr/>
          </p:nvSpPr>
          <p:spPr bwMode="auto">
            <a:xfrm>
              <a:off x="485" y="3275"/>
              <a:ext cx="3227" cy="3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795"/>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rPr>
                <a:t>3.</a:t>
              </a:r>
              <a:r>
                <a:rPr kumimoji="0" lang="en-GB"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The </a:t>
              </a:r>
              <a:r>
                <a:rPr kumimoji="0" lang="en-GB" altLang="ja-JP" sz="2900" b="1" i="1" u="sng" strike="noStrike" kern="1200" cap="none" spc="0" normalizeH="0" baseline="0" noProof="0">
                  <a:ln>
                    <a:noFill/>
                  </a:ln>
                  <a:solidFill>
                    <a:srgbClr val="FC0128"/>
                  </a:solidFill>
                  <a:effectLst/>
                  <a:uLnTx/>
                  <a:uFillTx/>
                  <a:latin typeface="Comic Sans MS" charset="0"/>
                  <a:ea typeface="MS Gothic" charset="0"/>
                  <a:cs typeface="MS Gothic" charset="0"/>
                </a:rPr>
                <a:t>Asian</a:t>
              </a:r>
              <a:r>
                <a:rPr kumimoji="0" lang="en-GB"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 Thrust</a:t>
              </a:r>
              <a:r>
                <a:rPr kumimoji="0" lang="ru-RU"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endPar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endParaRPr>
            </a:p>
          </p:txBody>
        </p:sp>
      </p:grpSp>
      <p:sp>
        <p:nvSpPr>
          <p:cNvPr id="48156" name="AutoShape 28"/>
          <p:cNvSpPr>
            <a:spLocks noChangeArrowheads="1"/>
          </p:cNvSpPr>
          <p:nvPr/>
        </p:nvSpPr>
        <p:spPr bwMode="auto">
          <a:xfrm rot="5940000">
            <a:off x="4801321" y="3727591"/>
            <a:ext cx="609319"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104470" name="Text Box 29"/>
          <p:cNvSpPr txBox="1">
            <a:spLocks noChangeArrowheads="1"/>
          </p:cNvSpPr>
          <p:nvPr/>
        </p:nvSpPr>
        <p:spPr bwMode="auto">
          <a:xfrm>
            <a:off x="5186797" y="3717551"/>
            <a:ext cx="1731818" cy="410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defPPr>
              <a:defRPr lang="en-GB"/>
            </a:defPPr>
            <a:lvl1pPr>
              <a:spcBef>
                <a:spcPts val="1250"/>
              </a:spcBef>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b="1">
                <a:solidFill>
                  <a:srgbClr val="000000"/>
                </a:solidFill>
                <a:effectLst>
                  <a:glow rad="152400">
                    <a:schemeClr val="bg1"/>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marL="0" marR="0" lvl="0" indent="0" algn="l" defTabSz="406410" rtl="0" eaLnBrk="0" fontAlgn="base" latinLnBrk="0" hangingPunct="0">
              <a:lnSpc>
                <a:spcPct val="93000"/>
              </a:lnSpc>
              <a:spcBef>
                <a:spcPts val="125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200" b="1" i="0" u="none" strike="noStrike" kern="1200" cap="none" spc="0" normalizeH="0" baseline="0" noProof="0" dirty="0">
                <a:ln>
                  <a:noFill/>
                </a:ln>
                <a:solidFill>
                  <a:srgbClr val="000000"/>
                </a:solidFill>
                <a:effectLst>
                  <a:glow rad="152400">
                    <a:srgbClr val="FFFFFF"/>
                  </a:glow>
                </a:effectLst>
                <a:uLnTx/>
                <a:uFillTx/>
                <a:latin typeface="Comic Sans MS" charset="0"/>
                <a:ea typeface="MS Gothic" charset="0"/>
              </a:rPr>
              <a:t>•Ephesus</a:t>
            </a:r>
          </a:p>
        </p:txBody>
      </p:sp>
      <p:grpSp>
        <p:nvGrpSpPr>
          <p:cNvPr id="5" name="Group 30"/>
          <p:cNvGrpSpPr>
            <a:grpSpLocks/>
          </p:cNvGrpSpPr>
          <p:nvPr/>
        </p:nvGrpSpPr>
        <p:grpSpPr bwMode="auto">
          <a:xfrm>
            <a:off x="3932673" y="191901"/>
            <a:ext cx="4968875" cy="3154456"/>
            <a:chOff x="2725" y="137"/>
            <a:chExt cx="3443" cy="2252"/>
          </a:xfrm>
        </p:grpSpPr>
        <p:pic>
          <p:nvPicPr>
            <p:cNvPr id="48159" name="Picture 3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25" y="137"/>
              <a:ext cx="3443" cy="1996"/>
            </a:xfrm>
            <a:prstGeom prst="rect">
              <a:avLst/>
            </a:prstGeom>
            <a:noFill/>
            <a:ln w="76320">
              <a:solidFill>
                <a:srgbClr val="2F8B20"/>
              </a:solidFill>
              <a:miter lim="800000"/>
              <a:headEnd/>
              <a:tailEnd/>
            </a:ln>
            <a:effectLst>
              <a:outerShdw blurRad="63500" dist="71785" dir="2700000" algn="ctr" rotWithShape="0">
                <a:srgbClr val="000000"/>
              </a:outerShdw>
            </a:effectLst>
          </p:spPr>
        </p:pic>
        <p:sp>
          <p:nvSpPr>
            <p:cNvPr id="97319" name="Text Box 32"/>
            <p:cNvSpPr txBox="1">
              <a:spLocks noChangeArrowheads="1"/>
            </p:cNvSpPr>
            <p:nvPr/>
          </p:nvSpPr>
          <p:spPr bwMode="auto">
            <a:xfrm>
              <a:off x="2768" y="1807"/>
              <a:ext cx="2661" cy="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112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EA18"/>
                  </a:solidFill>
                  <a:effectLst>
                    <a:glow rad="101600">
                      <a:srgbClr val="000000"/>
                    </a:glow>
                  </a:effectLst>
                  <a:uLnTx/>
                  <a:uFillTx/>
                  <a:latin typeface="Comic Sans MS" charset="0"/>
                  <a:ea typeface="MS Gothic" charset="0"/>
                  <a:cs typeface="MS Gothic" charset="0"/>
                </a:rPr>
                <a:t>     ANCIENT EPHESUS</a:t>
              </a:r>
            </a:p>
          </p:txBody>
        </p:sp>
      </p:grpSp>
      <p:sp>
        <p:nvSpPr>
          <p:cNvPr id="97304" name="Text Box 33"/>
          <p:cNvSpPr txBox="1">
            <a:spLocks noChangeArrowheads="1"/>
          </p:cNvSpPr>
          <p:nvPr/>
        </p:nvSpPr>
        <p:spPr bwMode="auto">
          <a:xfrm>
            <a:off x="8608582" y="6222069"/>
            <a:ext cx="167409" cy="32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7305" name="Rectangle 34"/>
          <p:cNvSpPr>
            <a:spLocks noChangeArrowheads="1"/>
          </p:cNvSpPr>
          <p:nvPr/>
        </p:nvSpPr>
        <p:spPr bwMode="auto">
          <a:xfrm>
            <a:off x="7905524" y="6540757"/>
            <a:ext cx="672999" cy="217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7306" name="Text Box 35"/>
          <p:cNvSpPr txBox="1">
            <a:spLocks noChangeArrowheads="1"/>
          </p:cNvSpPr>
          <p:nvPr/>
        </p:nvSpPr>
        <p:spPr bwMode="auto">
          <a:xfrm>
            <a:off x="8456056" y="6539675"/>
            <a:ext cx="303629" cy="21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45</a:t>
            </a:r>
          </a:p>
        </p:txBody>
      </p:sp>
      <p:sp>
        <p:nvSpPr>
          <p:cNvPr id="97307" name="Text Box 36"/>
          <p:cNvSpPr txBox="1">
            <a:spLocks noChangeArrowheads="1"/>
          </p:cNvSpPr>
          <p:nvPr/>
        </p:nvSpPr>
        <p:spPr bwMode="auto">
          <a:xfrm>
            <a:off x="8696808" y="6487339"/>
            <a:ext cx="278148" cy="287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4</a:t>
            </a:r>
          </a:p>
        </p:txBody>
      </p:sp>
      <p:sp>
        <p:nvSpPr>
          <p:cNvPr id="48165" name="AutoShape 37"/>
          <p:cNvSpPr>
            <a:spLocks noChangeArrowheads="1"/>
          </p:cNvSpPr>
          <p:nvPr/>
        </p:nvSpPr>
        <p:spPr bwMode="auto">
          <a:xfrm>
            <a:off x="4172252" y="588309"/>
            <a:ext cx="3325091" cy="1306886"/>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6" name="Group 38"/>
          <p:cNvGrpSpPr>
            <a:grpSpLocks/>
          </p:cNvGrpSpPr>
          <p:nvPr/>
        </p:nvGrpSpPr>
        <p:grpSpPr bwMode="auto">
          <a:xfrm>
            <a:off x="251127" y="1014143"/>
            <a:ext cx="3713307" cy="2386853"/>
            <a:chOff x="585" y="999"/>
            <a:chExt cx="2573" cy="1703"/>
          </a:xfrm>
        </p:grpSpPr>
        <p:sp>
          <p:nvSpPr>
            <p:cNvPr id="97316" name="AutoShape 39"/>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7317" name="Text Box 40"/>
            <p:cNvSpPr txBox="1">
              <a:spLocks noChangeArrowheads="1"/>
            </p:cNvSpPr>
            <p:nvPr/>
          </p:nvSpPr>
          <p:spPr bwMode="auto">
            <a:xfrm>
              <a:off x="585" y="1196"/>
              <a:ext cx="2573" cy="1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A.D.   </a:t>
              </a:r>
              <a:b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b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53-57</a:t>
              </a:r>
            </a:p>
          </p:txBody>
        </p:sp>
      </p:grpSp>
      <p:sp>
        <p:nvSpPr>
          <p:cNvPr id="48169" name="AutoShape 41"/>
          <p:cNvSpPr>
            <a:spLocks noChangeArrowheads="1"/>
          </p:cNvSpPr>
          <p:nvPr/>
        </p:nvSpPr>
        <p:spPr bwMode="auto">
          <a:xfrm rot="5400000">
            <a:off x="6611071" y="3962916"/>
            <a:ext cx="609319"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0" name="AutoShape 42"/>
          <p:cNvSpPr>
            <a:spLocks noChangeArrowheads="1"/>
          </p:cNvSpPr>
          <p:nvPr/>
        </p:nvSpPr>
        <p:spPr bwMode="auto">
          <a:xfrm rot="1200000">
            <a:off x="5469670" y="3316942"/>
            <a:ext cx="627785"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1" name="AutoShape 43"/>
          <p:cNvSpPr>
            <a:spLocks noChangeArrowheads="1"/>
          </p:cNvSpPr>
          <p:nvPr/>
        </p:nvSpPr>
        <p:spPr bwMode="auto">
          <a:xfrm rot="15180000">
            <a:off x="4307051" y="3448146"/>
            <a:ext cx="610721"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2" name="AutoShape 44"/>
          <p:cNvSpPr>
            <a:spLocks noChangeArrowheads="1"/>
          </p:cNvSpPr>
          <p:nvPr/>
        </p:nvSpPr>
        <p:spPr bwMode="auto">
          <a:xfrm rot="11580000">
            <a:off x="5524511" y="4364691"/>
            <a:ext cx="627785"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8173" name="Freeform 45"/>
          <p:cNvSpPr>
            <a:spLocks noChangeArrowheads="1"/>
          </p:cNvSpPr>
          <p:nvPr/>
        </p:nvSpPr>
        <p:spPr bwMode="auto">
          <a:xfrm>
            <a:off x="4735093" y="3168463"/>
            <a:ext cx="1956955" cy="1339103"/>
          </a:xfrm>
          <a:custGeom>
            <a:avLst/>
            <a:gdLst/>
            <a:ahLst/>
            <a:cxnLst>
              <a:cxn ang="0">
                <a:pos x="1338" y="820"/>
              </a:cxn>
              <a:cxn ang="0">
                <a:pos x="1356" y="713"/>
              </a:cxn>
              <a:cxn ang="0">
                <a:pos x="1212" y="497"/>
              </a:cxn>
              <a:cxn ang="0">
                <a:pos x="691" y="488"/>
              </a:cxn>
              <a:cxn ang="0">
                <a:pos x="448" y="488"/>
              </a:cxn>
              <a:cxn ang="0">
                <a:pos x="430" y="434"/>
              </a:cxn>
              <a:cxn ang="0">
                <a:pos x="412" y="398"/>
              </a:cxn>
              <a:cxn ang="0">
                <a:pos x="457" y="245"/>
              </a:cxn>
              <a:cxn ang="0">
                <a:pos x="367" y="137"/>
              </a:cxn>
              <a:cxn ang="0">
                <a:pos x="340" y="101"/>
              </a:cxn>
              <a:cxn ang="0">
                <a:pos x="305" y="47"/>
              </a:cxn>
              <a:cxn ang="0">
                <a:pos x="152" y="92"/>
              </a:cxn>
              <a:cxn ang="0">
                <a:pos x="134" y="119"/>
              </a:cxn>
              <a:cxn ang="0">
                <a:pos x="143" y="146"/>
              </a:cxn>
              <a:cxn ang="0">
                <a:pos x="125" y="218"/>
              </a:cxn>
              <a:cxn ang="0">
                <a:pos x="89" y="227"/>
              </a:cxn>
              <a:cxn ang="0">
                <a:pos x="125" y="362"/>
              </a:cxn>
              <a:cxn ang="0">
                <a:pos x="80" y="569"/>
              </a:cxn>
              <a:cxn ang="0">
                <a:pos x="8" y="587"/>
              </a:cxn>
              <a:cxn ang="0">
                <a:pos x="17" y="560"/>
              </a:cxn>
              <a:cxn ang="0">
                <a:pos x="62" y="524"/>
              </a:cxn>
              <a:cxn ang="0">
                <a:pos x="71" y="497"/>
              </a:cxn>
              <a:cxn ang="0">
                <a:pos x="89" y="470"/>
              </a:cxn>
              <a:cxn ang="0">
                <a:pos x="53" y="389"/>
              </a:cxn>
              <a:cxn ang="0">
                <a:pos x="62" y="218"/>
              </a:cxn>
              <a:cxn ang="0">
                <a:pos x="107" y="65"/>
              </a:cxn>
              <a:cxn ang="0">
                <a:pos x="161" y="29"/>
              </a:cxn>
              <a:cxn ang="0">
                <a:pos x="385" y="47"/>
              </a:cxn>
              <a:cxn ang="0">
                <a:pos x="430" y="83"/>
              </a:cxn>
              <a:cxn ang="0">
                <a:pos x="448" y="137"/>
              </a:cxn>
              <a:cxn ang="0">
                <a:pos x="493" y="218"/>
              </a:cxn>
              <a:cxn ang="0">
                <a:pos x="457" y="542"/>
              </a:cxn>
              <a:cxn ang="0">
                <a:pos x="493" y="757"/>
              </a:cxn>
              <a:cxn ang="0">
                <a:pos x="574" y="775"/>
              </a:cxn>
              <a:cxn ang="0">
                <a:pos x="700" y="730"/>
              </a:cxn>
              <a:cxn ang="0">
                <a:pos x="772" y="757"/>
              </a:cxn>
              <a:cxn ang="0">
                <a:pos x="817" y="838"/>
              </a:cxn>
              <a:cxn ang="0">
                <a:pos x="1123" y="928"/>
              </a:cxn>
              <a:cxn ang="0">
                <a:pos x="1248" y="955"/>
              </a:cxn>
            </a:cxnLst>
            <a:rect l="0" t="0" r="r" b="b"/>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76320">
            <a:solidFill>
              <a:srgbClr val="FFFF00"/>
            </a:solidFill>
            <a:round/>
            <a:headEnd/>
            <a:tailEnd/>
          </a:ln>
          <a:effectLst>
            <a:outerShdw blurRad="63500" dist="53966"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7315" name="Title 1"/>
          <p:cNvSpPr>
            <a:spLocks noGrp="1"/>
          </p:cNvSpPr>
          <p:nvPr>
            <p:ph type="title" idx="4294967295"/>
          </p:nvPr>
        </p:nvSpPr>
        <p:spPr bwMode="auto">
          <a:xfrm>
            <a:off x="611922" y="-819417"/>
            <a:ext cx="8229023" cy="50846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197" tIns="45600" rIns="91197" bIns="45600"/>
          <a:lstStyle/>
          <a:p>
            <a:r>
              <a:rPr lang="en-GB" sz="2900" b="1">
                <a:latin typeface="Comic Sans MS" charset="0"/>
                <a:cs typeface="ＭＳ Ｐゴシック" charset="0"/>
              </a:rPr>
              <a:t>3.</a:t>
            </a:r>
            <a:r>
              <a:rPr lang="ru-RU" altLang="ja-JP" sz="2900" b="1">
                <a:latin typeface="Comic Sans MS" charset="0"/>
                <a:ea typeface="Comic Sans MS" charset="0"/>
                <a:cs typeface="ＭＳ Ｐゴシック" charset="0"/>
              </a:rPr>
              <a:t>"</a:t>
            </a:r>
            <a:r>
              <a:rPr lang="en-GB" altLang="ja-JP" sz="2900" b="1">
                <a:latin typeface="Comic Sans MS" charset="0"/>
                <a:cs typeface="ＭＳ Ｐゴシック" charset="0"/>
              </a:rPr>
              <a:t>The </a:t>
            </a:r>
            <a:r>
              <a:rPr lang="en-GB" altLang="ja-JP" sz="2900" b="1" i="1" u="sng">
                <a:solidFill>
                  <a:srgbClr val="FC0128"/>
                </a:solidFill>
                <a:latin typeface="Comic Sans MS" charset="0"/>
                <a:cs typeface="ＭＳ Ｐゴシック" charset="0"/>
              </a:rPr>
              <a:t>Asian</a:t>
            </a:r>
            <a:r>
              <a:rPr lang="en-GB" altLang="ja-JP" sz="2900" b="1">
                <a:latin typeface="Comic Sans MS" charset="0"/>
                <a:cs typeface="ＭＳ Ｐゴシック" charset="0"/>
              </a:rPr>
              <a:t> Thrust</a:t>
            </a:r>
            <a:r>
              <a:rPr lang="ru-RU" altLang="ja-JP" sz="2900" b="1">
                <a:latin typeface="Comic Sans MS" charset="0"/>
                <a:cs typeface="ＭＳ Ｐゴシック" charset="0"/>
              </a:rPr>
              <a:t>"</a:t>
            </a:r>
            <a:endParaRPr lang="en-US">
              <a:latin typeface="Times New Roman" charset="0"/>
            </a:endParaRPr>
          </a:p>
        </p:txBody>
      </p:sp>
    </p:spTree>
    <p:extLst>
      <p:ext uri="{BB962C8B-B14F-4D97-AF65-F5344CB8AC3E}">
        <p14:creationId xmlns:p14="http://schemas.microsoft.com/office/powerpoint/2010/main" val="15417786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8152"/>
                                        </p:tgtEl>
                                        <p:attrNameLst>
                                          <p:attrName>style.visibility</p:attrName>
                                        </p:attrNameLst>
                                      </p:cBhvr>
                                      <p:to>
                                        <p:strVal val="visible"/>
                                      </p:to>
                                    </p:set>
                                    <p:animEffect transition="in" filter="fade">
                                      <p:cBhvr>
                                        <p:cTn id="7" dur="1000"/>
                                        <p:tgtEl>
                                          <p:spTgt spid="48152"/>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8173"/>
                                        </p:tgtEl>
                                        <p:attrNameLst>
                                          <p:attrName>style.visibility</p:attrName>
                                        </p:attrNameLst>
                                      </p:cBhvr>
                                      <p:to>
                                        <p:strVal val="visible"/>
                                      </p:to>
                                    </p:set>
                                    <p:anim calcmode="lin" valueType="num">
                                      <p:cBhvr>
                                        <p:cTn id="20" dur="2000" fill="hold"/>
                                        <p:tgtEl>
                                          <p:spTgt spid="48173"/>
                                        </p:tgtEl>
                                        <p:attrNameLst>
                                          <p:attrName>ppt_w</p:attrName>
                                        </p:attrNameLst>
                                      </p:cBhvr>
                                      <p:tavLst>
                                        <p:tav tm="100000">
                                          <p:val>
                                            <p:strVal val="(6*min(ma#ppt_x(#ppt_w*#ppt_h,.3),1)-7.4)/-.7*#ppt_w"/>
                                          </p:val>
                                        </p:tav>
                                        <p:tav>
                                          <p:val>
                                            <p:strVal val="#ppt_w"/>
                                          </p:val>
                                        </p:tav>
                                      </p:tavLst>
                                    </p:anim>
                                    <p:anim calcmode="lin" valueType="num">
                                      <p:cBhvr>
                                        <p:cTn id="21" dur="2000" fill="hold"/>
                                        <p:tgtEl>
                                          <p:spTgt spid="48173"/>
                                        </p:tgtEl>
                                        <p:attrNameLst>
                                          <p:attrName>ppt_h</p:attrName>
                                        </p:attrNameLst>
                                      </p:cBhvr>
                                      <p:tavLst>
                                        <p:tav tm="100000">
                                          <p:val>
                                            <p:strVal val="(6*min(ma#ppt_x(#ppt_w*#ppt_h,.3),1)-7.4)/-.7*#ppt_h"/>
                                          </p:val>
                                        </p:tav>
                                        <p:tav>
                                          <p:val>
                                            <p:strVal val="#ppt_h"/>
                                          </p:val>
                                        </p:tav>
                                      </p:tavLst>
                                    </p:anim>
                                    <p:anim calcmode="lin" valueType="num">
                                      <p:cBhvr>
                                        <p:cTn id="22" dur="2000" fill="hold"/>
                                        <p:tgtEl>
                                          <p:spTgt spid="48173"/>
                                        </p:tgtEl>
                                        <p:attrNameLst>
                                          <p:attrName>ppt_x</p:attrName>
                                        </p:attrNameLst>
                                      </p:cBhvr>
                                      <p:tavLst>
                                        <p:tav tm="100000">
                                          <p:val>
                                            <p:fltVal val="0.5"/>
                                          </p:val>
                                        </p:tav>
                                        <p:tav>
                                          <p:val>
                                            <p:strVal val="#ppt_x"/>
                                          </p:val>
                                        </p:tav>
                                      </p:tavLst>
                                    </p:anim>
                                    <p:anim calcmode="lin" valueType="num">
                                      <p:cBhvr>
                                        <p:cTn id="23" dur="2000" fill="hold"/>
                                        <p:tgtEl>
                                          <p:spTgt spid="48173"/>
                                        </p:tgtEl>
                                        <p:attrNameLst>
                                          <p:attrName>ppt_y</p:attrName>
                                        </p:attrNameLst>
                                      </p:cBhvr>
                                      <p:tavLst>
                                        <p:tav tm="100000">
                                          <p:val>
                                            <p:strVal val="1+(6*min(ma#ppt_x(#ppt_w*#ppt_h,.3),1)-7.4)/-.7*#ppt_h/2"/>
                                          </p:val>
                                        </p:tav>
                                        <p:tav>
                                          <p:val>
                                            <p:strVal val="#ppt_y"/>
                                          </p:val>
                                        </p:tav>
                                      </p:tavLst>
                                    </p:anim>
                                  </p:childTnLst>
                                </p:cTn>
                              </p:par>
                            </p:childTnLst>
                          </p:cTn>
                        </p:par>
                        <p:par>
                          <p:cTn id="24" fill="hold" nodeType="afterGroup">
                            <p:stCondLst>
                              <p:cond delay="0"/>
                            </p:stCondLst>
                            <p:childTnLst>
                              <p:par>
                                <p:cTn id="25" presetID="10" presetClass="entr" fill="hold" grpId="0" nodeType="afterEffect">
                                  <p:stCondLst>
                                    <p:cond delay="0"/>
                                  </p:stCondLst>
                                  <p:childTnLst>
                                    <p:set>
                                      <p:cBhvr>
                                        <p:cTn id="26" dur="1" fill="hold">
                                          <p:stCondLst>
                                            <p:cond delay="0"/>
                                          </p:stCondLst>
                                        </p:cTn>
                                        <p:tgtEl>
                                          <p:spTgt spid="48169"/>
                                        </p:tgtEl>
                                        <p:attrNameLst>
                                          <p:attrName>style.visibility</p:attrName>
                                        </p:attrNameLst>
                                      </p:cBhvr>
                                      <p:to>
                                        <p:strVal val="visible"/>
                                      </p:to>
                                    </p:set>
                                    <p:animEffect transition="in" filter="fade">
                                      <p:cBhvr>
                                        <p:cTn id="27" dur="1000"/>
                                        <p:tgtEl>
                                          <p:spTgt spid="48169"/>
                                        </p:tgtEl>
                                      </p:cBhvr>
                                    </p:animEffect>
                                  </p:childTnLst>
                                </p:cTn>
                              </p:par>
                            </p:childTnLst>
                          </p:cTn>
                        </p:par>
                        <p:par>
                          <p:cTn id="28" fill="hold" nodeType="afterGroup">
                            <p:stCondLst>
                              <p:cond delay="0"/>
                            </p:stCondLst>
                            <p:childTnLst>
                              <p:par>
                                <p:cTn id="29" presetID="10" presetClass="entr" fill="hold" grpId="0" nodeType="afterEffect">
                                  <p:stCondLst>
                                    <p:cond delay="0"/>
                                  </p:stCondLst>
                                  <p:childTnLst>
                                    <p:set>
                                      <p:cBhvr>
                                        <p:cTn id="30" dur="1" fill="hold">
                                          <p:stCondLst>
                                            <p:cond delay="0"/>
                                          </p:stCondLst>
                                        </p:cTn>
                                        <p:tgtEl>
                                          <p:spTgt spid="48170"/>
                                        </p:tgtEl>
                                        <p:attrNameLst>
                                          <p:attrName>style.visibility</p:attrName>
                                        </p:attrNameLst>
                                      </p:cBhvr>
                                      <p:to>
                                        <p:strVal val="visible"/>
                                      </p:to>
                                    </p:set>
                                    <p:animEffect transition="in" filter="fade">
                                      <p:cBhvr>
                                        <p:cTn id="31" dur="1000"/>
                                        <p:tgtEl>
                                          <p:spTgt spid="48170"/>
                                        </p:tgtEl>
                                      </p:cBhvr>
                                    </p:animEffect>
                                  </p:childTnLst>
                                </p:cTn>
                              </p:par>
                            </p:childTnLst>
                          </p:cTn>
                        </p:par>
                        <p:par>
                          <p:cTn id="32" fill="hold" nodeType="afterGroup">
                            <p:stCondLst>
                              <p:cond delay="0"/>
                            </p:stCondLst>
                            <p:childTnLst>
                              <p:par>
                                <p:cTn id="33" presetID="10" presetClass="entr" fill="hold" grpId="0" nodeType="afterEffect">
                                  <p:stCondLst>
                                    <p:cond delay="0"/>
                                  </p:stCondLst>
                                  <p:childTnLst>
                                    <p:set>
                                      <p:cBhvr>
                                        <p:cTn id="34" dur="1" fill="hold">
                                          <p:stCondLst>
                                            <p:cond delay="0"/>
                                          </p:stCondLst>
                                        </p:cTn>
                                        <p:tgtEl>
                                          <p:spTgt spid="48171"/>
                                        </p:tgtEl>
                                        <p:attrNameLst>
                                          <p:attrName>style.visibility</p:attrName>
                                        </p:attrNameLst>
                                      </p:cBhvr>
                                      <p:to>
                                        <p:strVal val="visible"/>
                                      </p:to>
                                    </p:set>
                                    <p:animEffect transition="in" filter="fade">
                                      <p:cBhvr>
                                        <p:cTn id="35" dur="1000"/>
                                        <p:tgtEl>
                                          <p:spTgt spid="48171"/>
                                        </p:tgtEl>
                                      </p:cBhvr>
                                    </p:animEffect>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8156"/>
                                        </p:tgtEl>
                                        <p:attrNameLst>
                                          <p:attrName>style.visibility</p:attrName>
                                        </p:attrNameLst>
                                      </p:cBhvr>
                                      <p:to>
                                        <p:strVal val="visible"/>
                                      </p:to>
                                    </p:set>
                                    <p:animEffect transition="in" filter="fade">
                                      <p:cBhvr>
                                        <p:cTn id="39" dur="1000"/>
                                        <p:tgtEl>
                                          <p:spTgt spid="48156"/>
                                        </p:tgtEl>
                                      </p:cBhvr>
                                    </p:animEffect>
                                  </p:childTnLst>
                                </p:cTn>
                              </p:par>
                            </p:childTnLst>
                          </p:cTn>
                        </p:par>
                        <p:par>
                          <p:cTn id="40" fill="hold" nodeType="afterGroup">
                            <p:stCondLst>
                              <p:cond delay="0"/>
                            </p:stCondLst>
                            <p:childTnLst>
                              <p:par>
                                <p:cTn id="41" presetID="10" presetClass="entr" fill="hold" grpId="0" nodeType="afterEffect">
                                  <p:stCondLst>
                                    <p:cond delay="0"/>
                                  </p:stCondLst>
                                  <p:childTnLst>
                                    <p:set>
                                      <p:cBhvr>
                                        <p:cTn id="42" dur="1" fill="hold">
                                          <p:stCondLst>
                                            <p:cond delay="0"/>
                                          </p:stCondLst>
                                        </p:cTn>
                                        <p:tgtEl>
                                          <p:spTgt spid="48172"/>
                                        </p:tgtEl>
                                        <p:attrNameLst>
                                          <p:attrName>style.visibility</p:attrName>
                                        </p:attrNameLst>
                                      </p:cBhvr>
                                      <p:to>
                                        <p:strVal val="visible"/>
                                      </p:to>
                                    </p:set>
                                    <p:animEffect transition="in" filter="fade">
                                      <p:cBhvr>
                                        <p:cTn id="43" dur="1000"/>
                                        <p:tgtEl>
                                          <p:spTgt spid="4817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fill="hold" grpId="0" nodeType="clickEffect">
                                  <p:stCondLst>
                                    <p:cond delay="0"/>
                                  </p:stCondLst>
                                  <p:childTnLst>
                                    <p:set>
                                      <p:cBhvr>
                                        <p:cTn id="52" dur="1" fill="hold">
                                          <p:stCondLst>
                                            <p:cond delay="0"/>
                                          </p:stCondLst>
                                        </p:cTn>
                                        <p:tgtEl>
                                          <p:spTgt spid="48165"/>
                                        </p:tgtEl>
                                        <p:attrNameLst>
                                          <p:attrName>style.visibility</p:attrName>
                                        </p:attrNameLst>
                                      </p:cBhvr>
                                      <p:to>
                                        <p:strVal val="visible"/>
                                      </p:to>
                                    </p:set>
                                    <p:animEffect transition="in" filter="fade">
                                      <p:cBhvr>
                                        <p:cTn id="53" dur="1000"/>
                                        <p:tgtEl>
                                          <p:spTgt spid="4816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1000" fill="hold"/>
                                        <p:tgtEl>
                                          <p:spTgt spid="6"/>
                                        </p:tgtEl>
                                        <p:attrNameLst>
                                          <p:attrName>ppt_x</p:attrName>
                                        </p:attrNameLst>
                                      </p:cBhvr>
                                      <p:tavLst>
                                        <p:tav tm="100000">
                                          <p:val>
                                            <p:strVal val="#ppt_x"/>
                                          </p:val>
                                        </p:tav>
                                        <p:tav>
                                          <p:val>
                                            <p:strVal val="#ppt_x"/>
                                          </p:val>
                                        </p:tav>
                                      </p:tavLst>
                                    </p:anim>
                                    <p:anim calcmode="lin" valueType="num">
                                      <p:cBhvr>
                                        <p:cTn id="59" dur="1000" fill="hold"/>
                                        <p:tgtEl>
                                          <p:spTgt spid="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6" grpId="0" animBg="1"/>
      <p:bldP spid="48165" grpId="0" animBg="1"/>
      <p:bldP spid="48169" grpId="0" animBg="1"/>
      <p:bldP spid="48170" grpId="0" animBg="1"/>
      <p:bldP spid="48171" grpId="0" animBg="1"/>
      <p:bldP spid="4817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51989" t="18146" r="4736" b="31191"/>
          <a:stretch/>
        </p:blipFill>
        <p:spPr bwMode="auto">
          <a:xfrm>
            <a:off x="0" y="-1"/>
            <a:ext cx="9144000" cy="6858001"/>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45532" t="47623" r="48035" b="44834"/>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69574" y="6146831"/>
            <a:ext cx="9213574" cy="760864"/>
          </a:xfrm>
          <a:solidFill>
            <a:schemeClr val="bg2"/>
          </a:solidFill>
          <a:effectLst/>
        </p:spPr>
        <p:txBody>
          <a:bodyPr/>
          <a:lstStyle/>
          <a:p>
            <a:pPr algn="ctr"/>
            <a:r>
              <a:rPr lang="en-US" sz="3600" b="1" dirty="0">
                <a:solidFill>
                  <a:srgbClr val="FFFFFF"/>
                </a:solidFill>
                <a:effectLst>
                  <a:outerShdw blurRad="50800" dist="88900" dir="2700000" algn="tl" rotWithShape="0">
                    <a:srgbClr val="000000"/>
                  </a:outerShdw>
                </a:effectLst>
                <a:latin typeface="Arial"/>
                <a:cs typeface="Arial"/>
              </a:rPr>
              <a:t>Apostles Opposed in Acts 16–19</a:t>
            </a:r>
          </a:p>
        </p:txBody>
      </p:sp>
      <p:grpSp>
        <p:nvGrpSpPr>
          <p:cNvPr id="3" name="Group 2">
            <a:extLst>
              <a:ext uri="{FF2B5EF4-FFF2-40B4-BE49-F238E27FC236}">
                <a16:creationId xmlns:a16="http://schemas.microsoft.com/office/drawing/2014/main" id="{B8A017BF-7F01-204A-990E-E796EE1681D8}"/>
              </a:ext>
            </a:extLst>
          </p:cNvPr>
          <p:cNvGrpSpPr/>
          <p:nvPr/>
        </p:nvGrpSpPr>
        <p:grpSpPr>
          <a:xfrm>
            <a:off x="2690692" y="405766"/>
            <a:ext cx="2786754" cy="598164"/>
            <a:chOff x="2690692" y="405766"/>
            <a:chExt cx="2786754" cy="598164"/>
          </a:xfrm>
        </p:grpSpPr>
        <p:sp>
          <p:nvSpPr>
            <p:cNvPr id="14" name="Text Box 76"/>
            <p:cNvSpPr txBox="1">
              <a:spLocks noChangeArrowheads="1"/>
            </p:cNvSpPr>
            <p:nvPr/>
          </p:nvSpPr>
          <p:spPr bwMode="auto">
            <a:xfrm>
              <a:off x="2891129" y="405766"/>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Philippi</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20" name="Oval 58">
              <a:extLst>
                <a:ext uri="{FF2B5EF4-FFF2-40B4-BE49-F238E27FC236}">
                  <a16:creationId xmlns:a16="http://schemas.microsoft.com/office/drawing/2014/main" id="{CD70CA87-5B4F-664E-A87B-77C9CFFB6313}"/>
                </a:ext>
              </a:extLst>
            </p:cNvPr>
            <p:cNvSpPr>
              <a:spLocks noChangeArrowheads="1"/>
            </p:cNvSpPr>
            <p:nvPr/>
          </p:nvSpPr>
          <p:spPr bwMode="auto">
            <a:xfrm>
              <a:off x="2690692" y="77056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grpSp>
      <p:sp>
        <p:nvSpPr>
          <p:cNvPr id="9" name="TextBox 8">
            <a:extLst>
              <a:ext uri="{FF2B5EF4-FFF2-40B4-BE49-F238E27FC236}">
                <a16:creationId xmlns:a16="http://schemas.microsoft.com/office/drawing/2014/main" id="{15935562-B980-C045-97F8-9018D0BD6FAA}"/>
              </a:ext>
            </a:extLst>
          </p:cNvPr>
          <p:cNvSpPr txBox="1"/>
          <p:nvPr/>
        </p:nvSpPr>
        <p:spPr>
          <a:xfrm>
            <a:off x="-502920" y="365760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a:ea typeface="+mn-ea"/>
              <a:cs typeface="+mn-cs"/>
            </a:endParaRPr>
          </a:p>
        </p:txBody>
      </p:sp>
    </p:spTree>
    <p:extLst>
      <p:ext uri="{BB962C8B-B14F-4D97-AF65-F5344CB8AC3E}">
        <p14:creationId xmlns:p14="http://schemas.microsoft.com/office/powerpoint/2010/main" val="225765260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C6BAA2F9-E372-3745-9907-8E05E5139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78C9F9EA-55A5-6447-AD2F-EC43D339711C}"/>
              </a:ext>
            </a:extLst>
          </p:cNvPr>
          <p:cNvSpPr>
            <a:spLocks noGrp="1"/>
          </p:cNvSpPr>
          <p:nvPr>
            <p:ph type="title" idx="4294967295"/>
          </p:nvPr>
        </p:nvSpPr>
        <p:spPr>
          <a:xfrm>
            <a:off x="3357972" y="0"/>
            <a:ext cx="5786028" cy="802686"/>
          </a:xfrm>
        </p:spPr>
        <p:txBody>
          <a:bodyPr/>
          <a:lstStyle/>
          <a:p>
            <a:r>
              <a:rPr lang="en-US" b="1" dirty="0"/>
              <a:t>Slave Girl (Acts 16:16)</a:t>
            </a:r>
          </a:p>
        </p:txBody>
      </p:sp>
    </p:spTree>
    <p:extLst>
      <p:ext uri="{BB962C8B-B14F-4D97-AF65-F5344CB8AC3E}">
        <p14:creationId xmlns:p14="http://schemas.microsoft.com/office/powerpoint/2010/main" val="28747369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440682B2-DFF6-184D-8D69-3B4286967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53CFFDCE-2BB9-DD40-9475-81375B426A08}"/>
              </a:ext>
            </a:extLst>
          </p:cNvPr>
          <p:cNvSpPr>
            <a:spLocks noGrp="1"/>
          </p:cNvSpPr>
          <p:nvPr>
            <p:ph type="title" idx="4294967295"/>
          </p:nvPr>
        </p:nvSpPr>
        <p:spPr>
          <a:xfrm>
            <a:off x="397708" y="4460336"/>
            <a:ext cx="3488492" cy="1997614"/>
          </a:xfrm>
          <a:solidFill>
            <a:schemeClr val="tx1"/>
          </a:solidFill>
        </p:spPr>
        <p:txBody>
          <a:bodyPr/>
          <a:lstStyle/>
          <a:p>
            <a:r>
              <a:rPr lang="en-US" b="1" dirty="0">
                <a:solidFill>
                  <a:schemeClr val="bg1"/>
                </a:solidFill>
              </a:rPr>
              <a:t>Beaten &amp; Flogged </a:t>
            </a:r>
            <a:br>
              <a:rPr lang="en-US" b="1" dirty="0">
                <a:solidFill>
                  <a:schemeClr val="bg1"/>
                </a:solidFill>
              </a:rPr>
            </a:br>
            <a:r>
              <a:rPr lang="en-US" b="1" dirty="0">
                <a:solidFill>
                  <a:schemeClr val="bg1"/>
                </a:solidFill>
              </a:rPr>
              <a:t>(Acts 16:22)</a:t>
            </a:r>
          </a:p>
        </p:txBody>
      </p:sp>
    </p:spTree>
    <p:extLst>
      <p:ext uri="{BB962C8B-B14F-4D97-AF65-F5344CB8AC3E}">
        <p14:creationId xmlns:p14="http://schemas.microsoft.com/office/powerpoint/2010/main" val="10695691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51989" t="18146" r="4736" b="31191"/>
          <a:stretch/>
        </p:blipFill>
        <p:spPr bwMode="auto">
          <a:xfrm>
            <a:off x="0" y="-1"/>
            <a:ext cx="9144000" cy="6858001"/>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8A101CE3-FF0F-3446-BA31-EA372C821BAC}"/>
              </a:ext>
            </a:extLst>
          </p:cNvPr>
          <p:cNvGrpSpPr/>
          <p:nvPr/>
        </p:nvGrpSpPr>
        <p:grpSpPr>
          <a:xfrm>
            <a:off x="1109631" y="1003930"/>
            <a:ext cx="1496886" cy="614065"/>
            <a:chOff x="1109631" y="1003930"/>
            <a:chExt cx="1496886" cy="614065"/>
          </a:xfrm>
        </p:grpSpPr>
        <p:sp>
          <p:nvSpPr>
            <p:cNvPr id="1555497" name="Oval 41"/>
            <p:cNvSpPr>
              <a:spLocks noChangeArrowheads="1"/>
            </p:cNvSpPr>
            <p:nvPr/>
          </p:nvSpPr>
          <p:spPr bwMode="auto">
            <a:xfrm>
              <a:off x="1841424" y="100393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555533" name="Text Box 77"/>
            <p:cNvSpPr txBox="1">
              <a:spLocks noChangeArrowheads="1"/>
            </p:cNvSpPr>
            <p:nvPr/>
          </p:nvSpPr>
          <p:spPr bwMode="auto">
            <a:xfrm>
              <a:off x="1109631" y="115633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Berea</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grpSp>
      <p:pic>
        <p:nvPicPr>
          <p:cNvPr id="11" name="Picture 36"/>
          <p:cNvPicPr>
            <a:picLocks noChangeAspect="1" noChangeArrowheads="1"/>
          </p:cNvPicPr>
          <p:nvPr/>
        </p:nvPicPr>
        <p:blipFill rotWithShape="1">
          <a:blip r:embed="rId3">
            <a:extLst>
              <a:ext uri="{28A0092B-C50C-407E-A947-70E740481C1C}">
                <a14:useLocalDpi xmlns:a14="http://schemas.microsoft.com/office/drawing/2010/main" val="0"/>
              </a:ext>
            </a:extLst>
          </a:blip>
          <a:srcRect l="45532" t="47623" r="48035" b="44834"/>
          <a:stretch/>
        </p:blipFill>
        <p:spPr bwMode="auto">
          <a:xfrm>
            <a:off x="488767" y="2855290"/>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69574" y="6146831"/>
            <a:ext cx="9213574" cy="760864"/>
          </a:xfrm>
          <a:solidFill>
            <a:schemeClr val="bg2"/>
          </a:solidFill>
          <a:effectLst/>
        </p:spPr>
        <p:txBody>
          <a:bodyPr/>
          <a:lstStyle/>
          <a:p>
            <a:pPr algn="ctr"/>
            <a:r>
              <a:rPr lang="en-US" sz="3600" b="1" dirty="0">
                <a:solidFill>
                  <a:srgbClr val="FFFFFF"/>
                </a:solidFill>
                <a:effectLst>
                  <a:outerShdw blurRad="50800" dist="88900" dir="2700000" algn="tl" rotWithShape="0">
                    <a:srgbClr val="000000"/>
                  </a:outerShdw>
                </a:effectLst>
                <a:latin typeface="Arial"/>
                <a:cs typeface="Arial"/>
              </a:rPr>
              <a:t>Apostles Opposed in Acts 16–19</a:t>
            </a:r>
          </a:p>
        </p:txBody>
      </p:sp>
      <p:grpSp>
        <p:nvGrpSpPr>
          <p:cNvPr id="6" name="Group 5">
            <a:extLst>
              <a:ext uri="{FF2B5EF4-FFF2-40B4-BE49-F238E27FC236}">
                <a16:creationId xmlns:a16="http://schemas.microsoft.com/office/drawing/2014/main" id="{C036C105-DCE5-254E-A8B7-61AE67B377B7}"/>
              </a:ext>
            </a:extLst>
          </p:cNvPr>
          <p:cNvGrpSpPr/>
          <p:nvPr/>
        </p:nvGrpSpPr>
        <p:grpSpPr>
          <a:xfrm>
            <a:off x="1508287" y="2219219"/>
            <a:ext cx="2586317" cy="695027"/>
            <a:chOff x="1508287" y="2219219"/>
            <a:chExt cx="2586317" cy="695027"/>
          </a:xfrm>
        </p:grpSpPr>
        <p:sp>
          <p:nvSpPr>
            <p:cNvPr id="17" name="Oval 58"/>
            <p:cNvSpPr>
              <a:spLocks noChangeArrowheads="1"/>
            </p:cNvSpPr>
            <p:nvPr/>
          </p:nvSpPr>
          <p:spPr bwMode="auto">
            <a:xfrm>
              <a:off x="2166865" y="268088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18" name="Text Box 76"/>
            <p:cNvSpPr txBox="1">
              <a:spLocks noChangeArrowheads="1"/>
            </p:cNvSpPr>
            <p:nvPr/>
          </p:nvSpPr>
          <p:spPr bwMode="auto">
            <a:xfrm>
              <a:off x="1508287" y="2219219"/>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Athens</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grpSp>
      <p:grpSp>
        <p:nvGrpSpPr>
          <p:cNvPr id="3" name="Group 2">
            <a:extLst>
              <a:ext uri="{FF2B5EF4-FFF2-40B4-BE49-F238E27FC236}">
                <a16:creationId xmlns:a16="http://schemas.microsoft.com/office/drawing/2014/main" id="{B8A017BF-7F01-204A-990E-E796EE1681D8}"/>
              </a:ext>
            </a:extLst>
          </p:cNvPr>
          <p:cNvGrpSpPr/>
          <p:nvPr/>
        </p:nvGrpSpPr>
        <p:grpSpPr>
          <a:xfrm>
            <a:off x="2690692" y="405766"/>
            <a:ext cx="2786754" cy="598164"/>
            <a:chOff x="2690692" y="405766"/>
            <a:chExt cx="2786754" cy="598164"/>
          </a:xfrm>
        </p:grpSpPr>
        <p:sp>
          <p:nvSpPr>
            <p:cNvPr id="14" name="Text Box 76"/>
            <p:cNvSpPr txBox="1">
              <a:spLocks noChangeArrowheads="1"/>
            </p:cNvSpPr>
            <p:nvPr/>
          </p:nvSpPr>
          <p:spPr bwMode="auto">
            <a:xfrm>
              <a:off x="2891129" y="405766"/>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Philippi</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20" name="Oval 58">
              <a:extLst>
                <a:ext uri="{FF2B5EF4-FFF2-40B4-BE49-F238E27FC236}">
                  <a16:creationId xmlns:a16="http://schemas.microsoft.com/office/drawing/2014/main" id="{CD70CA87-5B4F-664E-A87B-77C9CFFB6313}"/>
                </a:ext>
              </a:extLst>
            </p:cNvPr>
            <p:cNvSpPr>
              <a:spLocks noChangeArrowheads="1"/>
            </p:cNvSpPr>
            <p:nvPr/>
          </p:nvSpPr>
          <p:spPr bwMode="auto">
            <a:xfrm>
              <a:off x="2690692" y="77056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grpSp>
      <p:grpSp>
        <p:nvGrpSpPr>
          <p:cNvPr id="7" name="Group 6">
            <a:extLst>
              <a:ext uri="{FF2B5EF4-FFF2-40B4-BE49-F238E27FC236}">
                <a16:creationId xmlns:a16="http://schemas.microsoft.com/office/drawing/2014/main" id="{82BF582C-B329-5B4F-A12D-B439CEE3D0A8}"/>
              </a:ext>
            </a:extLst>
          </p:cNvPr>
          <p:cNvGrpSpPr/>
          <p:nvPr/>
        </p:nvGrpSpPr>
        <p:grpSpPr>
          <a:xfrm>
            <a:off x="1508287" y="2906194"/>
            <a:ext cx="2586317" cy="600012"/>
            <a:chOff x="1508287" y="2906194"/>
            <a:chExt cx="2586317" cy="600012"/>
          </a:xfrm>
        </p:grpSpPr>
        <p:sp>
          <p:nvSpPr>
            <p:cNvPr id="22" name="Oval 58">
              <a:extLst>
                <a:ext uri="{FF2B5EF4-FFF2-40B4-BE49-F238E27FC236}">
                  <a16:creationId xmlns:a16="http://schemas.microsoft.com/office/drawing/2014/main" id="{88334225-47A8-F746-9A0A-8BD084936CCF}"/>
                </a:ext>
              </a:extLst>
            </p:cNvPr>
            <p:cNvSpPr>
              <a:spLocks noChangeArrowheads="1"/>
            </p:cNvSpPr>
            <p:nvPr/>
          </p:nvSpPr>
          <p:spPr bwMode="auto">
            <a:xfrm>
              <a:off x="1779039" y="2906194"/>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23" name="Text Box 76">
              <a:extLst>
                <a:ext uri="{FF2B5EF4-FFF2-40B4-BE49-F238E27FC236}">
                  <a16:creationId xmlns:a16="http://schemas.microsoft.com/office/drawing/2014/main" id="{A9B9F03F-5ED1-DB46-9ACB-466C4B58444D}"/>
                </a:ext>
              </a:extLst>
            </p:cNvPr>
            <p:cNvSpPr txBox="1">
              <a:spLocks noChangeArrowheads="1"/>
            </p:cNvSpPr>
            <p:nvPr/>
          </p:nvSpPr>
          <p:spPr bwMode="auto">
            <a:xfrm>
              <a:off x="1508287" y="3044541"/>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Corinth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grpSp>
      <p:grpSp>
        <p:nvGrpSpPr>
          <p:cNvPr id="4" name="Group 3">
            <a:extLst>
              <a:ext uri="{FF2B5EF4-FFF2-40B4-BE49-F238E27FC236}">
                <a16:creationId xmlns:a16="http://schemas.microsoft.com/office/drawing/2014/main" id="{BD53A6C0-73C5-BE4C-90B5-32A7F69EF113}"/>
              </a:ext>
            </a:extLst>
          </p:cNvPr>
          <p:cNvGrpSpPr/>
          <p:nvPr/>
        </p:nvGrpSpPr>
        <p:grpSpPr>
          <a:xfrm>
            <a:off x="37513" y="294683"/>
            <a:ext cx="2586317" cy="688151"/>
            <a:chOff x="37513" y="294683"/>
            <a:chExt cx="2586317" cy="688151"/>
          </a:xfrm>
        </p:grpSpPr>
        <p:sp>
          <p:nvSpPr>
            <p:cNvPr id="21" name="Text Box 76">
              <a:extLst>
                <a:ext uri="{FF2B5EF4-FFF2-40B4-BE49-F238E27FC236}">
                  <a16:creationId xmlns:a16="http://schemas.microsoft.com/office/drawing/2014/main" id="{B6A18DE4-1A20-0041-A646-9953406B63B2}"/>
                </a:ext>
              </a:extLst>
            </p:cNvPr>
            <p:cNvSpPr txBox="1">
              <a:spLocks noChangeArrowheads="1"/>
            </p:cNvSpPr>
            <p:nvPr/>
          </p:nvSpPr>
          <p:spPr bwMode="auto">
            <a:xfrm>
              <a:off x="37513" y="294683"/>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Thessalonica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4" name="Oval 58">
              <a:extLst>
                <a:ext uri="{FF2B5EF4-FFF2-40B4-BE49-F238E27FC236}">
                  <a16:creationId xmlns:a16="http://schemas.microsoft.com/office/drawing/2014/main" id="{8B44A0B7-6F29-E847-ADC0-C2187878A318}"/>
                </a:ext>
              </a:extLst>
            </p:cNvPr>
            <p:cNvSpPr>
              <a:spLocks noChangeArrowheads="1"/>
            </p:cNvSpPr>
            <p:nvPr/>
          </p:nvSpPr>
          <p:spPr bwMode="auto">
            <a:xfrm>
              <a:off x="2236238" y="74947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grpSp>
      <p:grpSp>
        <p:nvGrpSpPr>
          <p:cNvPr id="8" name="Group 7">
            <a:extLst>
              <a:ext uri="{FF2B5EF4-FFF2-40B4-BE49-F238E27FC236}">
                <a16:creationId xmlns:a16="http://schemas.microsoft.com/office/drawing/2014/main" id="{F8688248-313A-324F-8C59-AB307DE3794C}"/>
              </a:ext>
            </a:extLst>
          </p:cNvPr>
          <p:cNvGrpSpPr/>
          <p:nvPr/>
        </p:nvGrpSpPr>
        <p:grpSpPr>
          <a:xfrm>
            <a:off x="3219151" y="2410996"/>
            <a:ext cx="2586317" cy="695027"/>
            <a:chOff x="3219151" y="2410996"/>
            <a:chExt cx="2586317" cy="695027"/>
          </a:xfrm>
        </p:grpSpPr>
        <p:sp>
          <p:nvSpPr>
            <p:cNvPr id="25" name="Oval 58">
              <a:extLst>
                <a:ext uri="{FF2B5EF4-FFF2-40B4-BE49-F238E27FC236}">
                  <a16:creationId xmlns:a16="http://schemas.microsoft.com/office/drawing/2014/main" id="{E0796C06-9124-AE4F-A636-1432A10B0DA3}"/>
                </a:ext>
              </a:extLst>
            </p:cNvPr>
            <p:cNvSpPr>
              <a:spLocks noChangeArrowheads="1"/>
            </p:cNvSpPr>
            <p:nvPr/>
          </p:nvSpPr>
          <p:spPr bwMode="auto">
            <a:xfrm>
              <a:off x="3877729" y="2872661"/>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ＭＳ Ｐゴシック" charset="0"/>
              </a:endParaRPr>
            </a:p>
          </p:txBody>
        </p:sp>
        <p:sp>
          <p:nvSpPr>
            <p:cNvPr id="26" name="Text Box 76">
              <a:extLst>
                <a:ext uri="{FF2B5EF4-FFF2-40B4-BE49-F238E27FC236}">
                  <a16:creationId xmlns:a16="http://schemas.microsoft.com/office/drawing/2014/main" id="{0184F987-E9FF-2D4A-AE25-9704F16EFCC8}"/>
                </a:ext>
              </a:extLst>
            </p:cNvPr>
            <p:cNvSpPr txBox="1">
              <a:spLocks noChangeArrowheads="1"/>
            </p:cNvSpPr>
            <p:nvPr/>
          </p:nvSpPr>
          <p:spPr bwMode="auto">
            <a:xfrm>
              <a:off x="3219151" y="2410996"/>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Ephesus</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grpSp>
      <p:sp>
        <p:nvSpPr>
          <p:cNvPr id="9" name="TextBox 8">
            <a:extLst>
              <a:ext uri="{FF2B5EF4-FFF2-40B4-BE49-F238E27FC236}">
                <a16:creationId xmlns:a16="http://schemas.microsoft.com/office/drawing/2014/main" id="{15935562-B980-C045-97F8-9018D0BD6FAA}"/>
              </a:ext>
            </a:extLst>
          </p:cNvPr>
          <p:cNvSpPr txBox="1"/>
          <p:nvPr/>
        </p:nvSpPr>
        <p:spPr>
          <a:xfrm>
            <a:off x="-502920" y="365760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a:ea typeface="+mn-ea"/>
              <a:cs typeface="+mn-cs"/>
            </a:endParaRPr>
          </a:p>
        </p:txBody>
      </p:sp>
    </p:spTree>
    <p:extLst>
      <p:ext uri="{BB962C8B-B14F-4D97-AF65-F5344CB8AC3E}">
        <p14:creationId xmlns:p14="http://schemas.microsoft.com/office/powerpoint/2010/main" val="234685251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4"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4722" name="Rectangle 2"/>
          <p:cNvSpPr>
            <a:spLocks noGrp="1" noChangeArrowheads="1"/>
          </p:cNvSpPr>
          <p:nvPr>
            <p:ph type="title"/>
          </p:nvPr>
        </p:nvSpPr>
        <p:spPr>
          <a:xfrm>
            <a:off x="0" y="6400800"/>
            <a:ext cx="6324600" cy="457200"/>
          </a:xfrm>
          <a:solidFill>
            <a:schemeClr val="tx1"/>
          </a:solidFill>
        </p:spPr>
        <p:txBody>
          <a:bodyPr/>
          <a:lstStyle/>
          <a:p>
            <a:pPr eaLnBrk="1" hangingPunct="1"/>
            <a:r>
              <a:rPr lang="en-US" sz="3200" dirty="0">
                <a:solidFill>
                  <a:schemeClr val="bg1"/>
                </a:solidFill>
                <a:latin typeface="Arial" charset="0"/>
                <a:ea typeface="ＭＳ Ｐゴシック" charset="0"/>
                <a:cs typeface="Arial" charset="0"/>
              </a:rPr>
              <a:t>Paul</a:t>
            </a:r>
            <a:r>
              <a:rPr lang="uk-UA" altLang="ja-JP" sz="3200" dirty="0">
                <a:solidFill>
                  <a:schemeClr val="bg1"/>
                </a:solidFill>
                <a:latin typeface="Arial" charset="0"/>
                <a:ea typeface="ＭＳ Ｐゴシック" charset="0"/>
                <a:cs typeface="Arial" charset="0"/>
              </a:rPr>
              <a:t>'</a:t>
            </a:r>
            <a:r>
              <a:rPr lang="en-US" altLang="ja-JP" sz="3200" dirty="0">
                <a:solidFill>
                  <a:schemeClr val="bg1"/>
                </a:solidFill>
                <a:latin typeface="Arial" charset="0"/>
                <a:ea typeface="ＭＳ Ｐゴシック" charset="0"/>
                <a:cs typeface="Arial" charset="0"/>
              </a:rPr>
              <a:t>s Third Missionary Journey</a:t>
            </a:r>
            <a:endParaRPr lang="en-US" sz="3200" dirty="0">
              <a:solidFill>
                <a:schemeClr val="bg1"/>
              </a:solidFill>
              <a:latin typeface="Arial" charset="0"/>
              <a:ea typeface="ＭＳ Ｐゴシック" charset="0"/>
              <a:cs typeface="Arial" charset="0"/>
            </a:endParaRPr>
          </a:p>
        </p:txBody>
      </p:sp>
      <p:sp>
        <p:nvSpPr>
          <p:cNvPr id="414723" name="Text Box 5"/>
          <p:cNvSpPr txBox="1">
            <a:spLocks noChangeArrowheads="1"/>
          </p:cNvSpPr>
          <p:nvPr/>
        </p:nvSpPr>
        <p:spPr bwMode="auto">
          <a:xfrm>
            <a:off x="8458207" y="76206"/>
            <a:ext cx="646117"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140</a:t>
            </a:r>
          </a:p>
        </p:txBody>
      </p:sp>
      <p:sp>
        <p:nvSpPr>
          <p:cNvPr id="208901" name="Rectangle 2"/>
          <p:cNvSpPr>
            <a:spLocks noChangeArrowheads="1"/>
          </p:cNvSpPr>
          <p:nvPr/>
        </p:nvSpPr>
        <p:spPr bwMode="auto">
          <a:xfrm>
            <a:off x="0" y="4495800"/>
            <a:ext cx="6324600" cy="17526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Paul taught in Ephesus </a:t>
            </a:r>
            <a:r>
              <a:rPr kumimoji="0" lang="ru-RU" altLang="ja-JP"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a:t>
            </a:r>
            <a:r>
              <a:rPr kumimoji="0" lang="en-US" altLang="ja-JP"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for two years, so that all of Asia heard the word of the Lord</a:t>
            </a:r>
            <a:r>
              <a:rPr kumimoji="0" lang="ru-RU" altLang="ja-JP"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a:t>
            </a:r>
            <a:r>
              <a:rPr kumimoji="0" lang="en-US" altLang="ja-JP"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rPr>
              <a:t> (Acts 19:10)</a:t>
            </a:r>
            <a:endParaRPr kumimoji="0" lang="en-US" sz="3200" b="0" i="0" u="none" strike="noStrike" kern="1200" cap="none" spc="0" normalizeH="0" baseline="0" noProof="0" dirty="0">
              <a:ln>
                <a:noFill/>
              </a:ln>
              <a:solidFill>
                <a:srgbClr val="E9E2B6"/>
              </a:solidFill>
              <a:effectLst/>
              <a:uLnTx/>
              <a:uFillTx/>
              <a:latin typeface="Arial" charset="0"/>
              <a:ea typeface="ＭＳ Ｐゴシック" charset="0"/>
              <a:cs typeface="Arial" charset="0"/>
            </a:endParaRPr>
          </a:p>
        </p:txBody>
      </p:sp>
      <p:sp>
        <p:nvSpPr>
          <p:cNvPr id="866327" name="AutoShape 23"/>
          <p:cNvSpPr>
            <a:spLocks noChangeArrowheads="1"/>
          </p:cNvSpPr>
          <p:nvPr/>
        </p:nvSpPr>
        <p:spPr bwMode="auto">
          <a:xfrm rot="4165946">
            <a:off x="3220244" y="1351761"/>
            <a:ext cx="381000" cy="1639888"/>
          </a:xfrm>
          <a:prstGeom prst="upArrow">
            <a:avLst>
              <a:gd name="adj1" fmla="val 50000"/>
              <a:gd name="adj2" fmla="val 107604"/>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66309" name="AutoShape 5"/>
          <p:cNvSpPr>
            <a:spLocks noChangeArrowheads="1"/>
          </p:cNvSpPr>
          <p:nvPr/>
        </p:nvSpPr>
        <p:spPr bwMode="auto">
          <a:xfrm rot="7052881">
            <a:off x="2971800" y="2209800"/>
            <a:ext cx="381000" cy="1143000"/>
          </a:xfrm>
          <a:prstGeom prst="upArrow">
            <a:avLst>
              <a:gd name="adj1" fmla="val 50000"/>
              <a:gd name="adj2" fmla="val 75000"/>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66310" name="AutoShape 6"/>
          <p:cNvSpPr>
            <a:spLocks noChangeArrowheads="1"/>
          </p:cNvSpPr>
          <p:nvPr/>
        </p:nvSpPr>
        <p:spPr bwMode="auto">
          <a:xfrm rot="939543">
            <a:off x="2743201" y="1219217"/>
            <a:ext cx="381000" cy="1209675"/>
          </a:xfrm>
          <a:prstGeom prst="upArrow">
            <a:avLst>
              <a:gd name="adj1" fmla="val 50000"/>
              <a:gd name="adj2" fmla="val 79375"/>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66311" name="AutoShape 7"/>
          <p:cNvSpPr>
            <a:spLocks noChangeArrowheads="1"/>
          </p:cNvSpPr>
          <p:nvPr/>
        </p:nvSpPr>
        <p:spPr bwMode="auto">
          <a:xfrm rot="-234652">
            <a:off x="2438400" y="1143000"/>
            <a:ext cx="381000" cy="1295400"/>
          </a:xfrm>
          <a:prstGeom prst="upArrow">
            <a:avLst>
              <a:gd name="adj1" fmla="val 50000"/>
              <a:gd name="adj2" fmla="val 85000"/>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66314" name="Text Box 10"/>
          <p:cNvSpPr txBox="1">
            <a:spLocks noChangeArrowheads="1"/>
          </p:cNvSpPr>
          <p:nvPr/>
        </p:nvSpPr>
        <p:spPr bwMode="auto">
          <a:xfrm>
            <a:off x="1752600" y="2325691"/>
            <a:ext cx="1447800" cy="373651"/>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EPHESUS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66314"/>
                                        </p:tgtEl>
                                        <p:attrNameLst>
                                          <p:attrName>style.visibility</p:attrName>
                                        </p:attrNameLst>
                                      </p:cBhvr>
                                      <p:to>
                                        <p:strVal val="visible"/>
                                      </p:to>
                                    </p:set>
                                    <p:anim calcmode="lin" valueType="num">
                                      <p:cBhvr>
                                        <p:cTn id="7" dur="1000" fill="hold"/>
                                        <p:tgtEl>
                                          <p:spTgt spid="866314"/>
                                        </p:tgtEl>
                                        <p:attrNameLst>
                                          <p:attrName>ppt_w</p:attrName>
                                        </p:attrNameLst>
                                      </p:cBhvr>
                                      <p:tavLst>
                                        <p:tav tm="0">
                                          <p:val>
                                            <p:fltVal val="0"/>
                                          </p:val>
                                        </p:tav>
                                        <p:tav tm="100000">
                                          <p:val>
                                            <p:strVal val="#ppt_w"/>
                                          </p:val>
                                        </p:tav>
                                      </p:tavLst>
                                    </p:anim>
                                    <p:anim calcmode="lin" valueType="num">
                                      <p:cBhvr>
                                        <p:cTn id="8" dur="1000" fill="hold"/>
                                        <p:tgtEl>
                                          <p:spTgt spid="866314"/>
                                        </p:tgtEl>
                                        <p:attrNameLst>
                                          <p:attrName>ppt_h</p:attrName>
                                        </p:attrNameLst>
                                      </p:cBhvr>
                                      <p:tavLst>
                                        <p:tav tm="0">
                                          <p:val>
                                            <p:fltVal val="0"/>
                                          </p:val>
                                        </p:tav>
                                        <p:tav tm="100000">
                                          <p:val>
                                            <p:strVal val="#ppt_h"/>
                                          </p:val>
                                        </p:tav>
                                      </p:tavLst>
                                    </p:anim>
                                    <p:anim calcmode="lin" valueType="num">
                                      <p:cBhvr>
                                        <p:cTn id="9" dur="1000" fill="hold"/>
                                        <p:tgtEl>
                                          <p:spTgt spid="8663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663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89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66309"/>
                                        </p:tgtEl>
                                        <p:attrNameLst>
                                          <p:attrName>style.visibility</p:attrName>
                                        </p:attrNameLst>
                                      </p:cBhvr>
                                      <p:to>
                                        <p:strVal val="visible"/>
                                      </p:to>
                                    </p:set>
                                    <p:animEffect transition="in" filter="wipe(up)">
                                      <p:cBhvr>
                                        <p:cTn id="19" dur="500"/>
                                        <p:tgtEl>
                                          <p:spTgt spid="866309"/>
                                        </p:tgtEl>
                                      </p:cBhvr>
                                    </p:animEffect>
                                  </p:childTnLst>
                                </p:cTn>
                              </p:par>
                            </p:childTnLst>
                          </p:cTn>
                        </p:par>
                        <p:par>
                          <p:cTn id="20" fill="hold" nodeType="afterGroup">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866310"/>
                                        </p:tgtEl>
                                        <p:attrNameLst>
                                          <p:attrName>style.visibility</p:attrName>
                                        </p:attrNameLst>
                                      </p:cBhvr>
                                      <p:to>
                                        <p:strVal val="visible"/>
                                      </p:to>
                                    </p:set>
                                    <p:animEffect transition="in" filter="wipe(down)">
                                      <p:cBhvr>
                                        <p:cTn id="23" dur="500"/>
                                        <p:tgtEl>
                                          <p:spTgt spid="866310"/>
                                        </p:tgtEl>
                                      </p:cBhvr>
                                    </p:animEffect>
                                  </p:childTnLst>
                                </p:cTn>
                              </p:par>
                            </p:childTnLst>
                          </p:cTn>
                        </p:par>
                        <p:par>
                          <p:cTn id="24" fill="hold" nodeType="afterGroup">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866327"/>
                                        </p:tgtEl>
                                        <p:attrNameLst>
                                          <p:attrName>style.visibility</p:attrName>
                                        </p:attrNameLst>
                                      </p:cBhvr>
                                      <p:to>
                                        <p:strVal val="visible"/>
                                      </p:to>
                                    </p:set>
                                    <p:animEffect transition="in" filter="wipe(left)">
                                      <p:cBhvr>
                                        <p:cTn id="27" dur="500"/>
                                        <p:tgtEl>
                                          <p:spTgt spid="866327"/>
                                        </p:tgtEl>
                                      </p:cBhvr>
                                    </p:animEffect>
                                  </p:childTnLst>
                                </p:cTn>
                              </p:par>
                            </p:childTnLst>
                          </p:cTn>
                        </p:par>
                        <p:par>
                          <p:cTn id="28" fill="hold" nodeType="afterGroup">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866311"/>
                                        </p:tgtEl>
                                        <p:attrNameLst>
                                          <p:attrName>style.visibility</p:attrName>
                                        </p:attrNameLst>
                                      </p:cBhvr>
                                      <p:to>
                                        <p:strVal val="visible"/>
                                      </p:to>
                                    </p:set>
                                    <p:animEffect transition="in" filter="wipe(down)">
                                      <p:cBhvr>
                                        <p:cTn id="31" dur="500"/>
                                        <p:tgtEl>
                                          <p:spTgt spid="866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1" grpId="0" animBg="1"/>
      <p:bldP spid="866327" grpId="0" animBg="1"/>
      <p:bldP spid="866309" grpId="0" animBg="1"/>
      <p:bldP spid="866310" grpId="0" animBg="1"/>
      <p:bldP spid="866311" grpId="0" animBg="1"/>
      <p:bldP spid="8663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4"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4722" name="Rectangle 2"/>
          <p:cNvSpPr>
            <a:spLocks noGrp="1" noChangeArrowheads="1"/>
          </p:cNvSpPr>
          <p:nvPr>
            <p:ph type="title"/>
          </p:nvPr>
        </p:nvSpPr>
        <p:spPr>
          <a:xfrm>
            <a:off x="1183821" y="5553109"/>
            <a:ext cx="6776357" cy="457200"/>
          </a:xfrm>
          <a:solidFill>
            <a:srgbClr val="005F50"/>
          </a:solidFill>
        </p:spPr>
        <p:txBody>
          <a:bodyPr/>
          <a:lstStyle/>
          <a:p>
            <a:pPr eaLnBrk="1" hangingPunct="1"/>
            <a:r>
              <a:rPr lang="en-US" sz="3200" b="1" dirty="0">
                <a:solidFill>
                  <a:srgbClr val="FFFFFF"/>
                </a:solidFill>
                <a:latin typeface="Arial" charset="0"/>
                <a:ea typeface="ＭＳ Ｐゴシック" charset="0"/>
                <a:cs typeface="Arial" charset="0"/>
              </a:rPr>
              <a:t>Paul</a:t>
            </a:r>
            <a:r>
              <a:rPr lang="uk-UA" altLang="ja-JP" sz="3200" b="1" dirty="0">
                <a:solidFill>
                  <a:srgbClr val="FFFFFF"/>
                </a:solidFill>
                <a:latin typeface="Arial" charset="0"/>
                <a:ea typeface="ＭＳ Ｐゴシック" charset="0"/>
                <a:cs typeface="Arial" charset="0"/>
              </a:rPr>
              <a:t>'</a:t>
            </a:r>
            <a:r>
              <a:rPr lang="en-US" altLang="ja-JP" sz="3200" b="1" dirty="0">
                <a:solidFill>
                  <a:srgbClr val="FFFFFF"/>
                </a:solidFill>
                <a:latin typeface="Arial" charset="0"/>
                <a:ea typeface="ＭＳ Ｐゴシック" charset="0"/>
                <a:cs typeface="Arial" charset="0"/>
              </a:rPr>
              <a:t>s Third Missionary Journey</a:t>
            </a:r>
            <a:endParaRPr lang="en-US" sz="3200" b="1" dirty="0">
              <a:solidFill>
                <a:srgbClr val="FFFFFF"/>
              </a:solidFill>
              <a:latin typeface="Arial" charset="0"/>
              <a:ea typeface="ＭＳ Ｐゴシック" charset="0"/>
              <a:cs typeface="Arial" charset="0"/>
            </a:endParaRPr>
          </a:p>
        </p:txBody>
      </p:sp>
      <p:sp>
        <p:nvSpPr>
          <p:cNvPr id="414723" name="Text Box 5"/>
          <p:cNvSpPr txBox="1">
            <a:spLocks noChangeArrowheads="1"/>
          </p:cNvSpPr>
          <p:nvPr/>
        </p:nvSpPr>
        <p:spPr bwMode="auto">
          <a:xfrm>
            <a:off x="8458207" y="76206"/>
            <a:ext cx="646117"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140</a:t>
            </a:r>
          </a:p>
        </p:txBody>
      </p:sp>
      <p:sp>
        <p:nvSpPr>
          <p:cNvPr id="208901" name="Rectangle 2"/>
          <p:cNvSpPr>
            <a:spLocks noChangeArrowheads="1"/>
          </p:cNvSpPr>
          <p:nvPr/>
        </p:nvSpPr>
        <p:spPr bwMode="auto">
          <a:xfrm>
            <a:off x="1183821" y="3648109"/>
            <a:ext cx="6776357" cy="1752600"/>
          </a:xfrm>
          <a:prstGeom prst="rect">
            <a:avLst/>
          </a:prstGeom>
          <a:solidFill>
            <a:srgbClr val="005F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967" tIns="45986" rIns="91967" bIns="45986" anchor="ctr"/>
          <a:lstStyle/>
          <a:p>
            <a:pPr algn="ctr" defTabSz="914400" fontAlgn="base">
              <a:spcBef>
                <a:spcPct val="0"/>
              </a:spcBef>
              <a:spcAft>
                <a:spcPct val="0"/>
              </a:spcAft>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“In this </a:t>
            </a:r>
            <a:r>
              <a:rPr lang="en-US" sz="3200" b="1" dirty="0">
                <a:solidFill>
                  <a:srgbClr val="FFFFFF"/>
                </a:solidFill>
                <a:latin typeface="Arial" charset="0"/>
                <a:ea typeface="ＭＳ Ｐゴシック" charset="0"/>
                <a:cs typeface="Arial" charset="0"/>
              </a:rPr>
              <a:t>way the word of the Lord spread widely and grew in power” </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(Acts 19:20</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NIV</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66327" name="AutoShape 23"/>
          <p:cNvSpPr>
            <a:spLocks noChangeArrowheads="1"/>
          </p:cNvSpPr>
          <p:nvPr/>
        </p:nvSpPr>
        <p:spPr bwMode="auto">
          <a:xfrm rot="4165946">
            <a:off x="3220244" y="1351761"/>
            <a:ext cx="381000" cy="1639888"/>
          </a:xfrm>
          <a:prstGeom prst="upArrow">
            <a:avLst>
              <a:gd name="adj1" fmla="val 50000"/>
              <a:gd name="adj2" fmla="val 107604"/>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66309" name="AutoShape 5"/>
          <p:cNvSpPr>
            <a:spLocks noChangeArrowheads="1"/>
          </p:cNvSpPr>
          <p:nvPr/>
        </p:nvSpPr>
        <p:spPr bwMode="auto">
          <a:xfrm rot="7052881">
            <a:off x="2971800" y="2209800"/>
            <a:ext cx="381000" cy="1143000"/>
          </a:xfrm>
          <a:prstGeom prst="upArrow">
            <a:avLst>
              <a:gd name="adj1" fmla="val 50000"/>
              <a:gd name="adj2" fmla="val 75000"/>
            </a:avLst>
          </a:prstGeom>
          <a:solidFill>
            <a:srgbClr val="0000FF"/>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66310" name="AutoShape 6"/>
          <p:cNvSpPr>
            <a:spLocks noChangeArrowheads="1"/>
          </p:cNvSpPr>
          <p:nvPr/>
        </p:nvSpPr>
        <p:spPr bwMode="auto">
          <a:xfrm rot="939543">
            <a:off x="2743201" y="1219217"/>
            <a:ext cx="381000" cy="1209675"/>
          </a:xfrm>
          <a:prstGeom prst="upArrow">
            <a:avLst>
              <a:gd name="adj1" fmla="val 50000"/>
              <a:gd name="adj2" fmla="val 79375"/>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66311" name="AutoShape 7"/>
          <p:cNvSpPr>
            <a:spLocks noChangeArrowheads="1"/>
          </p:cNvSpPr>
          <p:nvPr/>
        </p:nvSpPr>
        <p:spPr bwMode="auto">
          <a:xfrm rot="-234652">
            <a:off x="2438400" y="1143000"/>
            <a:ext cx="381000" cy="1295400"/>
          </a:xfrm>
          <a:prstGeom prst="upArrow">
            <a:avLst>
              <a:gd name="adj1" fmla="val 50000"/>
              <a:gd name="adj2" fmla="val 85000"/>
            </a:avLst>
          </a:prstGeom>
          <a:solidFill>
            <a:srgbClr val="0000FF"/>
          </a:solidFill>
          <a:ln w="9525">
            <a:solidFill>
              <a:schemeClr val="tx1"/>
            </a:solidFill>
            <a:miter lim="800000"/>
            <a:headEnd/>
            <a:tailEnd/>
          </a:ln>
        </p:spPr>
        <p:txBody>
          <a:bodyPr vert="eaVert"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66314" name="Text Box 10"/>
          <p:cNvSpPr txBox="1">
            <a:spLocks noChangeArrowheads="1"/>
          </p:cNvSpPr>
          <p:nvPr/>
        </p:nvSpPr>
        <p:spPr bwMode="auto">
          <a:xfrm>
            <a:off x="1752600" y="2325691"/>
            <a:ext cx="1447800" cy="373651"/>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EPHESUS</a:t>
            </a:r>
          </a:p>
        </p:txBody>
      </p:sp>
    </p:spTree>
    <p:extLst>
      <p:ext uri="{BB962C8B-B14F-4D97-AF65-F5344CB8AC3E}">
        <p14:creationId xmlns:p14="http://schemas.microsoft.com/office/powerpoint/2010/main" val="195582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66314"/>
                                        </p:tgtEl>
                                        <p:attrNameLst>
                                          <p:attrName>style.visibility</p:attrName>
                                        </p:attrNameLst>
                                      </p:cBhvr>
                                      <p:to>
                                        <p:strVal val="visible"/>
                                      </p:to>
                                    </p:set>
                                    <p:anim calcmode="lin" valueType="num">
                                      <p:cBhvr>
                                        <p:cTn id="7" dur="1000" fill="hold"/>
                                        <p:tgtEl>
                                          <p:spTgt spid="866314"/>
                                        </p:tgtEl>
                                        <p:attrNameLst>
                                          <p:attrName>ppt_w</p:attrName>
                                        </p:attrNameLst>
                                      </p:cBhvr>
                                      <p:tavLst>
                                        <p:tav tm="0">
                                          <p:val>
                                            <p:fltVal val="0"/>
                                          </p:val>
                                        </p:tav>
                                        <p:tav tm="100000">
                                          <p:val>
                                            <p:strVal val="#ppt_w"/>
                                          </p:val>
                                        </p:tav>
                                      </p:tavLst>
                                    </p:anim>
                                    <p:anim calcmode="lin" valueType="num">
                                      <p:cBhvr>
                                        <p:cTn id="8" dur="1000" fill="hold"/>
                                        <p:tgtEl>
                                          <p:spTgt spid="866314"/>
                                        </p:tgtEl>
                                        <p:attrNameLst>
                                          <p:attrName>ppt_h</p:attrName>
                                        </p:attrNameLst>
                                      </p:cBhvr>
                                      <p:tavLst>
                                        <p:tav tm="0">
                                          <p:val>
                                            <p:fltVal val="0"/>
                                          </p:val>
                                        </p:tav>
                                        <p:tav tm="100000">
                                          <p:val>
                                            <p:strVal val="#ppt_h"/>
                                          </p:val>
                                        </p:tav>
                                      </p:tavLst>
                                    </p:anim>
                                    <p:anim calcmode="lin" valueType="num">
                                      <p:cBhvr>
                                        <p:cTn id="9" dur="1000" fill="hold"/>
                                        <p:tgtEl>
                                          <p:spTgt spid="8663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663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89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866309"/>
                                        </p:tgtEl>
                                        <p:attrNameLst>
                                          <p:attrName>style.visibility</p:attrName>
                                        </p:attrNameLst>
                                      </p:cBhvr>
                                      <p:to>
                                        <p:strVal val="visible"/>
                                      </p:to>
                                    </p:set>
                                    <p:animEffect transition="in" filter="wipe(up)">
                                      <p:cBhvr>
                                        <p:cTn id="19" dur="500"/>
                                        <p:tgtEl>
                                          <p:spTgt spid="866309"/>
                                        </p:tgtEl>
                                      </p:cBhvr>
                                    </p:animEffect>
                                  </p:childTnLst>
                                </p:cTn>
                              </p:par>
                            </p:childTnLst>
                          </p:cTn>
                        </p:par>
                        <p:par>
                          <p:cTn id="20" fill="hold" nodeType="afterGroup">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866310"/>
                                        </p:tgtEl>
                                        <p:attrNameLst>
                                          <p:attrName>style.visibility</p:attrName>
                                        </p:attrNameLst>
                                      </p:cBhvr>
                                      <p:to>
                                        <p:strVal val="visible"/>
                                      </p:to>
                                    </p:set>
                                    <p:animEffect transition="in" filter="wipe(down)">
                                      <p:cBhvr>
                                        <p:cTn id="23" dur="500"/>
                                        <p:tgtEl>
                                          <p:spTgt spid="866310"/>
                                        </p:tgtEl>
                                      </p:cBhvr>
                                    </p:animEffect>
                                  </p:childTnLst>
                                </p:cTn>
                              </p:par>
                            </p:childTnLst>
                          </p:cTn>
                        </p:par>
                        <p:par>
                          <p:cTn id="24" fill="hold" nodeType="afterGroup">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866327"/>
                                        </p:tgtEl>
                                        <p:attrNameLst>
                                          <p:attrName>style.visibility</p:attrName>
                                        </p:attrNameLst>
                                      </p:cBhvr>
                                      <p:to>
                                        <p:strVal val="visible"/>
                                      </p:to>
                                    </p:set>
                                    <p:animEffect transition="in" filter="wipe(left)">
                                      <p:cBhvr>
                                        <p:cTn id="27" dur="500"/>
                                        <p:tgtEl>
                                          <p:spTgt spid="866327"/>
                                        </p:tgtEl>
                                      </p:cBhvr>
                                    </p:animEffect>
                                  </p:childTnLst>
                                </p:cTn>
                              </p:par>
                            </p:childTnLst>
                          </p:cTn>
                        </p:par>
                        <p:par>
                          <p:cTn id="28" fill="hold" nodeType="afterGroup">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866311"/>
                                        </p:tgtEl>
                                        <p:attrNameLst>
                                          <p:attrName>style.visibility</p:attrName>
                                        </p:attrNameLst>
                                      </p:cBhvr>
                                      <p:to>
                                        <p:strVal val="visible"/>
                                      </p:to>
                                    </p:set>
                                    <p:animEffect transition="in" filter="wipe(down)">
                                      <p:cBhvr>
                                        <p:cTn id="31" dur="500"/>
                                        <p:tgtEl>
                                          <p:spTgt spid="866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1" grpId="0" animBg="1"/>
      <p:bldP spid="866327" grpId="0" animBg="1"/>
      <p:bldP spid="866309" grpId="0" animBg="1"/>
      <p:bldP spid="866310" grpId="0" animBg="1"/>
      <p:bldP spid="866311" grpId="0" animBg="1"/>
      <p:bldP spid="8663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6"/>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19459" name="Text Box 3"/>
          <p:cNvSpPr txBox="1">
            <a:spLocks noChangeArrowheads="1"/>
          </p:cNvSpPr>
          <p:nvPr/>
        </p:nvSpPr>
        <p:spPr bwMode="auto">
          <a:xfrm>
            <a:off x="685800" y="1371604"/>
            <a:ext cx="2895600" cy="52516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Arial" charset="0"/>
                <a:ea typeface="ＭＳ Ｐゴシック" charset="0"/>
                <a:cs typeface="Times New Roman"/>
              </a:rPr>
              <a:t>Key Verse:  1:8</a:t>
            </a:r>
          </a:p>
        </p:txBody>
      </p:sp>
      <p:sp>
        <p:nvSpPr>
          <p:cNvPr id="19460" name="Text Box 4"/>
          <p:cNvSpPr txBox="1">
            <a:spLocks noChangeArrowheads="1"/>
          </p:cNvSpPr>
          <p:nvPr/>
        </p:nvSpPr>
        <p:spPr bwMode="auto">
          <a:xfrm>
            <a:off x="685800" y="2133618"/>
            <a:ext cx="2819400" cy="4143375"/>
          </a:xfrm>
          <a:prstGeom prst="rect">
            <a:avLst/>
          </a:prstGeom>
          <a:noFill/>
          <a:ln>
            <a:noFill/>
          </a:ln>
          <a:effectLst>
            <a:outerShdw dist="35921" dir="2700000" algn="ctr" rotWithShape="0">
              <a:schemeClr val="bg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marL="574675" indent="-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0" u="none" strike="noStrike" kern="1200" cap="none" spc="0" normalizeH="0" baseline="0" noProof="0">
                <a:ln>
                  <a:noFill/>
                </a:ln>
                <a:solidFill>
                  <a:srgbClr val="003300"/>
                </a:solidFill>
                <a:effectLst/>
                <a:uLnTx/>
                <a:uFillTx/>
                <a:latin typeface="Arial" charset="0"/>
                <a:ea typeface="ＭＳ Ｐゴシック" charset="0"/>
                <a:cs typeface="Times New Roman" charset="0"/>
              </a:rPr>
              <a:t>2:</a:t>
            </a: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47b</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6:7</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8:40</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9:31</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12:24</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16:5</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19:20</a:t>
            </a:r>
          </a:p>
          <a:p>
            <a:pPr marL="574675" marR="0" lvl="0" indent="-574675" algn="l" defTabSz="914400" rtl="0" eaLnBrk="1" fontAlgn="base" latinLnBrk="0" hangingPunct="1">
              <a:lnSpc>
                <a:spcPct val="100000"/>
              </a:lnSpc>
              <a:spcBef>
                <a:spcPct val="20000"/>
              </a:spcBef>
              <a:spcAft>
                <a:spcPct val="0"/>
              </a:spcAft>
              <a:buClrTx/>
              <a:buSzTx/>
              <a:buFontTx/>
              <a:buAutoNum type="arabicPeriod"/>
              <a:tabLst/>
              <a:defRPr/>
            </a:pPr>
            <a:r>
              <a:rPr kumimoji="0" lang="en-US" altLang="zh-CN" sz="2800" b="1" i="0" u="none" strike="noStrike" kern="1200" cap="none" spc="0" normalizeH="0" baseline="0" noProof="0">
                <a:ln>
                  <a:noFill/>
                </a:ln>
                <a:solidFill>
                  <a:srgbClr val="003300"/>
                </a:solidFill>
                <a:effectLst/>
                <a:uLnTx/>
                <a:uFillTx/>
                <a:latin typeface="Arial" charset="0"/>
                <a:ea typeface="ＭＳ Ｐゴシック" charset="0"/>
                <a:cs typeface="Arial" charset="0"/>
              </a:rPr>
              <a:t>28:30-31</a:t>
            </a:r>
            <a:endParaRPr kumimoji="0" lang="en-US" sz="2800" b="1" i="0" u="none" strike="noStrike" kern="1200" cap="none" spc="0" normalizeH="0" baseline="0" noProof="0">
              <a:ln>
                <a:noFill/>
              </a:ln>
              <a:solidFill>
                <a:srgbClr val="003300"/>
              </a:solidFill>
              <a:effectLst/>
              <a:uLnTx/>
              <a:uFillTx/>
              <a:latin typeface="Arial" charset="0"/>
              <a:ea typeface="ＭＳ Ｐゴシック" charset="0"/>
              <a:cs typeface="Arial" charset="0"/>
            </a:endParaRPr>
          </a:p>
        </p:txBody>
      </p:sp>
      <p:pic>
        <p:nvPicPr>
          <p:cNvPr id="194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60020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 xmlns:a14="http://schemas.microsoft.com/office/drawing/2010/main">
                <a:solidFill>
                  <a:srgbClr val="FFFFFF"/>
                </a:solidFill>
              </a14:hiddenFill>
            </a:ext>
          </a:extLst>
        </p:spPr>
      </p:pic>
      <p:sp>
        <p:nvSpPr>
          <p:cNvPr id="19480" name="Text Box 24"/>
          <p:cNvSpPr txBox="1">
            <a:spLocks noChangeArrowheads="1"/>
          </p:cNvSpPr>
          <p:nvPr/>
        </p:nvSpPr>
        <p:spPr bwMode="auto">
          <a:xfrm>
            <a:off x="304800" y="5715007"/>
            <a:ext cx="3124200" cy="912813"/>
          </a:xfrm>
          <a:prstGeom prst="rect">
            <a:avLst/>
          </a:prstGeom>
          <a:noFill/>
          <a:ln w="28575">
            <a:solidFill>
              <a:srgbClr val="660033"/>
            </a:solid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660033"/>
              </a:solidFill>
              <a:effectLst/>
              <a:uLnTx/>
              <a:uFillTx/>
              <a:latin typeface="Times New Roman" pitchFamily="18" charset="0"/>
              <a:ea typeface="ＭＳ Ｐゴシック" charset="0"/>
              <a:cs typeface="Times New Roman"/>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660033"/>
                </a:solidFill>
                <a:effectLst/>
                <a:uLnTx/>
                <a:uFillTx/>
                <a:latin typeface="Arial Narrow" pitchFamily="34" charset="0"/>
                <a:ea typeface="ＭＳ Ｐゴシック" charset="0"/>
                <a:cs typeface="Times New Roman"/>
              </a:rPr>
              <a:t>Why end this way?</a:t>
            </a:r>
          </a:p>
        </p:txBody>
      </p:sp>
      <p:grpSp>
        <p:nvGrpSpPr>
          <p:cNvPr id="2" name="Group 38"/>
          <p:cNvGrpSpPr>
            <a:grpSpLocks/>
          </p:cNvGrpSpPr>
          <p:nvPr/>
        </p:nvGrpSpPr>
        <p:grpSpPr bwMode="auto">
          <a:xfrm>
            <a:off x="2743200" y="3352800"/>
            <a:ext cx="3733800" cy="1752600"/>
            <a:chOff x="1728" y="2112"/>
            <a:chExt cx="2352" cy="1104"/>
          </a:xfrm>
        </p:grpSpPr>
        <p:sp>
          <p:nvSpPr>
            <p:cNvPr id="262174" name="Text Box 39"/>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1:1–6:7</a:t>
              </a:r>
            </a:p>
          </p:txBody>
        </p:sp>
        <p:sp>
          <p:nvSpPr>
            <p:cNvPr id="262175" name="Line 40"/>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76" name="Oval 41"/>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grpSp>
        <p:nvGrpSpPr>
          <p:cNvPr id="3" name="Group 42"/>
          <p:cNvGrpSpPr>
            <a:grpSpLocks/>
          </p:cNvGrpSpPr>
          <p:nvPr/>
        </p:nvGrpSpPr>
        <p:grpSpPr bwMode="auto">
          <a:xfrm>
            <a:off x="2743200" y="3352800"/>
            <a:ext cx="4267200" cy="2514600"/>
            <a:chOff x="1728" y="2112"/>
            <a:chExt cx="2688" cy="1584"/>
          </a:xfrm>
        </p:grpSpPr>
        <p:sp>
          <p:nvSpPr>
            <p:cNvPr id="262171" name="Text Box 43"/>
            <p:cNvSpPr txBox="1">
              <a:spLocks noChangeArrowheads="1"/>
            </p:cNvSpPr>
            <p:nvPr/>
          </p:nvSpPr>
          <p:spPr bwMode="auto">
            <a:xfrm>
              <a:off x="1728" y="2592"/>
              <a:ext cx="768"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6:8–8:40</a:t>
              </a:r>
            </a:p>
          </p:txBody>
        </p:sp>
        <p:sp>
          <p:nvSpPr>
            <p:cNvPr id="262172" name="Line 44"/>
            <p:cNvSpPr>
              <a:spLocks noChangeShapeType="1"/>
            </p:cNvSpPr>
            <p:nvPr/>
          </p:nvSpPr>
          <p:spPr bwMode="auto">
            <a:xfrm>
              <a:off x="2496" y="2736"/>
              <a:ext cx="720"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73" name="Oval 45"/>
            <p:cNvSpPr>
              <a:spLocks noChangeArrowheads="1"/>
            </p:cNvSpPr>
            <p:nvPr/>
          </p:nvSpPr>
          <p:spPr bwMode="auto">
            <a:xfrm>
              <a:off x="3216" y="2112"/>
              <a:ext cx="1200" cy="1584"/>
            </a:xfrm>
            <a:prstGeom prst="ellipse">
              <a:avLst/>
            </a:prstGeom>
            <a:noFill/>
            <a:ln w="2857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grpSp>
      <p:grpSp>
        <p:nvGrpSpPr>
          <p:cNvPr id="4" name="Group 60"/>
          <p:cNvGrpSpPr>
            <a:grpSpLocks/>
          </p:cNvGrpSpPr>
          <p:nvPr/>
        </p:nvGrpSpPr>
        <p:grpSpPr bwMode="auto">
          <a:xfrm>
            <a:off x="2667001" y="838200"/>
            <a:ext cx="6324600" cy="5715000"/>
            <a:chOff x="1680" y="528"/>
            <a:chExt cx="3984" cy="3600"/>
          </a:xfrm>
        </p:grpSpPr>
        <p:grpSp>
          <p:nvGrpSpPr>
            <p:cNvPr id="262157" name="Group 61"/>
            <p:cNvGrpSpPr>
              <a:grpSpLocks/>
            </p:cNvGrpSpPr>
            <p:nvPr/>
          </p:nvGrpSpPr>
          <p:grpSpPr bwMode="auto">
            <a:xfrm>
              <a:off x="1680" y="768"/>
              <a:ext cx="3984" cy="3360"/>
              <a:chOff x="1680" y="768"/>
              <a:chExt cx="3984" cy="3360"/>
            </a:xfrm>
          </p:grpSpPr>
          <p:sp>
            <p:nvSpPr>
              <p:cNvPr id="262159" name="Text Box 62"/>
              <p:cNvSpPr txBox="1">
                <a:spLocks noChangeArrowheads="1"/>
              </p:cNvSpPr>
              <p:nvPr/>
            </p:nvSpPr>
            <p:spPr bwMode="auto">
              <a:xfrm>
                <a:off x="1680" y="3072"/>
                <a:ext cx="864" cy="233"/>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Narrow" charset="0"/>
                    <a:ea typeface="ＭＳ Ｐゴシック" charset="0"/>
                    <a:cs typeface="Times New Roman" charset="0"/>
                  </a:rPr>
                  <a:t>Acts 9–28</a:t>
                </a:r>
              </a:p>
            </p:txBody>
          </p:sp>
          <p:sp>
            <p:nvSpPr>
              <p:cNvPr id="262160" name="Line 63"/>
              <p:cNvSpPr>
                <a:spLocks noChangeShapeType="1"/>
              </p:cNvSpPr>
              <p:nvPr/>
            </p:nvSpPr>
            <p:spPr bwMode="auto">
              <a:xfrm>
                <a:off x="2544" y="3216"/>
                <a:ext cx="528" cy="0"/>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1" name="Oval 64"/>
              <p:cNvSpPr>
                <a:spLocks noChangeArrowheads="1"/>
              </p:cNvSpPr>
              <p:nvPr/>
            </p:nvSpPr>
            <p:spPr bwMode="auto">
              <a:xfrm>
                <a:off x="2880" y="912"/>
                <a:ext cx="2688" cy="3072"/>
              </a:xfrm>
              <a:prstGeom prst="ellipse">
                <a:avLst/>
              </a:prstGeom>
              <a:noFill/>
              <a:ln w="28575">
                <a:solidFill>
                  <a:srgbClr val="FF0000"/>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262162" name="Line 65"/>
              <p:cNvSpPr>
                <a:spLocks noChangeShapeType="1"/>
              </p:cNvSpPr>
              <p:nvPr/>
            </p:nvSpPr>
            <p:spPr bwMode="auto">
              <a:xfrm flipH="1" flipV="1">
                <a:off x="2784" y="1968"/>
                <a:ext cx="144"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3" name="Line 66"/>
              <p:cNvSpPr>
                <a:spLocks noChangeShapeType="1"/>
              </p:cNvSpPr>
              <p:nvPr/>
            </p:nvSpPr>
            <p:spPr bwMode="auto">
              <a:xfrm flipH="1" flipV="1">
                <a:off x="3312" y="1152"/>
                <a:ext cx="48"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4" name="Line 67"/>
              <p:cNvSpPr>
                <a:spLocks noChangeShapeType="1"/>
              </p:cNvSpPr>
              <p:nvPr/>
            </p:nvSpPr>
            <p:spPr bwMode="auto">
              <a:xfrm flipV="1">
                <a:off x="4272" y="768"/>
                <a:ext cx="0" cy="144"/>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5" name="Line 68"/>
              <p:cNvSpPr>
                <a:spLocks noChangeShapeType="1"/>
              </p:cNvSpPr>
              <p:nvPr/>
            </p:nvSpPr>
            <p:spPr bwMode="auto">
              <a:xfrm flipV="1">
                <a:off x="5184" y="1248"/>
                <a:ext cx="96" cy="96"/>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6" name="Line 69"/>
              <p:cNvSpPr>
                <a:spLocks noChangeShapeType="1"/>
              </p:cNvSpPr>
              <p:nvPr/>
            </p:nvSpPr>
            <p:spPr bwMode="auto">
              <a:xfrm flipV="1">
                <a:off x="5520" y="2016"/>
                <a:ext cx="144"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7" name="Line 70"/>
              <p:cNvSpPr>
                <a:spLocks noChangeShapeType="1"/>
              </p:cNvSpPr>
              <p:nvPr/>
            </p:nvSpPr>
            <p:spPr bwMode="auto">
              <a:xfrm>
                <a:off x="5520" y="2928"/>
                <a:ext cx="96"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8" name="Line 71"/>
              <p:cNvSpPr>
                <a:spLocks noChangeShapeType="1"/>
              </p:cNvSpPr>
              <p:nvPr/>
            </p:nvSpPr>
            <p:spPr bwMode="auto">
              <a:xfrm>
                <a:off x="5232" y="3504"/>
                <a:ext cx="96"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69" name="Line 72"/>
              <p:cNvSpPr>
                <a:spLocks noChangeShapeType="1"/>
              </p:cNvSpPr>
              <p:nvPr/>
            </p:nvSpPr>
            <p:spPr bwMode="auto">
              <a:xfrm flipH="1">
                <a:off x="4320" y="3984"/>
                <a:ext cx="0" cy="144"/>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262170" name="Line 73"/>
              <p:cNvSpPr>
                <a:spLocks noChangeShapeType="1"/>
              </p:cNvSpPr>
              <p:nvPr/>
            </p:nvSpPr>
            <p:spPr bwMode="auto">
              <a:xfrm flipH="1">
                <a:off x="3072" y="3456"/>
                <a:ext cx="48" cy="48"/>
              </a:xfrm>
              <a:prstGeom prst="line">
                <a:avLst/>
              </a:prstGeom>
              <a:noFill/>
              <a:ln w="57150">
                <a:solidFill>
                  <a:srgbClr val="FF0000"/>
                </a:solidFill>
                <a:prstDash val="sysDot"/>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grpSp>
        <p:sp>
          <p:nvSpPr>
            <p:cNvPr id="262158" name="Text Box 74"/>
            <p:cNvSpPr txBox="1">
              <a:spLocks noChangeArrowheads="1"/>
            </p:cNvSpPr>
            <p:nvPr/>
          </p:nvSpPr>
          <p:spPr bwMode="auto">
            <a:xfrm>
              <a:off x="4512" y="528"/>
              <a:ext cx="960" cy="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End of the Earth</a:t>
              </a:r>
            </a:p>
          </p:txBody>
        </p:sp>
      </p:grpSp>
      <p:sp>
        <p:nvSpPr>
          <p:cNvPr id="31" name="Text Box 3"/>
          <p:cNvSpPr txBox="1">
            <a:spLocks noChangeArrowheads="1"/>
          </p:cNvSpPr>
          <p:nvPr/>
        </p:nvSpPr>
        <p:spPr bwMode="auto">
          <a:xfrm>
            <a:off x="35052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Times New Roman"/>
              </a:rPr>
              <a:t>Adapted from Stanley D. Toussaint, </a:t>
            </a:r>
            <a:r>
              <a:rPr kumimoji="0" lang="en-US" sz="1400" b="1" i="1" u="none" strike="noStrike" kern="1200" cap="none" spc="0" normalizeH="0" baseline="0" noProof="0" dirty="0">
                <a:ln>
                  <a:noFill/>
                </a:ln>
                <a:solidFill>
                  <a:srgbClr val="000000"/>
                </a:solidFill>
                <a:effectLst/>
                <a:uLnTx/>
                <a:uFillTx/>
                <a:latin typeface="Arial" charset="0"/>
                <a:ea typeface="ＭＳ Ｐゴシック" charset="0"/>
                <a:cs typeface="Times New Roman"/>
              </a:rPr>
              <a:t>BKC</a:t>
            </a: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Times New Roman"/>
              </a:rPr>
              <a:t>; Jeremy Chew, EAST</a:t>
            </a:r>
          </a:p>
        </p:txBody>
      </p:sp>
      <p:sp>
        <p:nvSpPr>
          <p:cNvPr id="262154" name="Text Box 2"/>
          <p:cNvSpPr txBox="1">
            <a:spLocks noChangeArrowheads="1"/>
          </p:cNvSpPr>
          <p:nvPr/>
        </p:nvSpPr>
        <p:spPr bwMode="auto">
          <a:xfrm>
            <a:off x="8402916" y="57158"/>
            <a:ext cx="697964"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125</a:t>
            </a:r>
          </a:p>
        </p:txBody>
      </p:sp>
      <p:sp>
        <p:nvSpPr>
          <p:cNvPr id="262155" name="Title 32"/>
          <p:cNvSpPr>
            <a:spLocks noGrp="1"/>
          </p:cNvSpPr>
          <p:nvPr>
            <p:ph type="title" idx="4294967295"/>
          </p:nvPr>
        </p:nvSpPr>
        <p:spPr>
          <a:xfrm>
            <a:off x="838200" y="0"/>
            <a:ext cx="7391400" cy="838200"/>
          </a:xfrm>
          <a:solidFill>
            <a:srgbClr val="000000"/>
          </a:solidFill>
        </p:spPr>
        <p:txBody>
          <a:bodyPr/>
          <a:lstStyle/>
          <a:p>
            <a:r>
              <a:rPr lang="en-US" sz="4800" b="1">
                <a:solidFill>
                  <a:srgbClr val="FFFFFF"/>
                </a:solidFill>
                <a:latin typeface="Arial" charset="0"/>
                <a:cs typeface="Times New Roman" charset="0"/>
              </a:rPr>
              <a:t>Progress Reports</a:t>
            </a:r>
            <a:endParaRPr lang="en-US">
              <a:solidFill>
                <a:srgbClr val="FFFFFF"/>
              </a:solidFill>
              <a:latin typeface="Times New Roman" charset="0"/>
              <a:cs typeface="Times New Roman" charset="0"/>
            </a:endParaRPr>
          </a:p>
        </p:txBody>
      </p:sp>
      <p:pic>
        <p:nvPicPr>
          <p:cNvPr id="262156" name="Picture 34" descr="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1161108">
            <a:off x="139717" y="215901"/>
            <a:ext cx="1489075" cy="109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2585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checkerboard(across)">
                                      <p:cBhvr>
                                        <p:cTn id="7" dur="500"/>
                                        <p:tgtEl>
                                          <p:spTgt spid="1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checkerboard(across)">
                                      <p:cBhvr>
                                        <p:cTn id="12" dur="500"/>
                                        <p:tgtEl>
                                          <p:spTgt spid="194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480"/>
                                        </p:tgtEl>
                                        <p:attrNameLst>
                                          <p:attrName>style.visibility</p:attrName>
                                        </p:attrNameLst>
                                      </p:cBhvr>
                                      <p:to>
                                        <p:strVal val="visible"/>
                                      </p:to>
                                    </p:set>
                                    <p:anim calcmode="lin" valueType="num">
                                      <p:cBhvr additive="base">
                                        <p:cTn id="17" dur="500" fill="hold"/>
                                        <p:tgtEl>
                                          <p:spTgt spid="19480"/>
                                        </p:tgtEl>
                                        <p:attrNameLst>
                                          <p:attrName>ppt_x</p:attrName>
                                        </p:attrNameLst>
                                      </p:cBhvr>
                                      <p:tavLst>
                                        <p:tav tm="0">
                                          <p:val>
                                            <p:strVal val="#ppt_x"/>
                                          </p:val>
                                        </p:tav>
                                        <p:tav tm="100000">
                                          <p:val>
                                            <p:strVal val="#ppt_x"/>
                                          </p:val>
                                        </p:tav>
                                      </p:tavLst>
                                    </p:anim>
                                    <p:anim calcmode="lin" valueType="num">
                                      <p:cBhvr additive="base">
                                        <p:cTn id="18" dur="500" fill="hold"/>
                                        <p:tgtEl>
                                          <p:spTgt spid="1948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checkerboard(across)">
                                      <p:cBhvr>
                                        <p:cTn id="23" dur="500"/>
                                        <p:tgtEl>
                                          <p:spTgt spid="194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0-#ppt_w/2"/>
                                          </p:val>
                                        </p:tav>
                                        <p:tav tm="100000">
                                          <p:val>
                                            <p:strVal val="#ppt_x"/>
                                          </p:val>
                                        </p:tav>
                                      </p:tavLst>
                                    </p:anim>
                                    <p:anim calcmode="lin" valueType="num">
                                      <p:cBhvr additive="base">
                                        <p:cTn id="3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utoUpdateAnimBg="0"/>
      <p:bldP spid="19460" grpId="0" autoUpdateAnimBg="0"/>
      <p:bldP spid="19480"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DA125941-C786-8042-BFD9-7094B59CD3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06"/>
          <a:stretch/>
        </p:blipFill>
        <p:spPr bwMode="auto">
          <a:xfrm>
            <a:off x="0" y="4"/>
            <a:ext cx="9145116" cy="625481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2">
            <a:extLst>
              <a:ext uri="{FF2B5EF4-FFF2-40B4-BE49-F238E27FC236}">
                <a16:creationId xmlns:a16="http://schemas.microsoft.com/office/drawing/2014/main" id="{7F727B97-A14D-E041-ABEE-4BF7CE2DFCFF}"/>
              </a:ext>
            </a:extLst>
          </p:cNvPr>
          <p:cNvSpPr txBox="1">
            <a:spLocks noChangeArrowheads="1"/>
          </p:cNvSpPr>
          <p:nvPr/>
        </p:nvSpPr>
        <p:spPr bwMode="auto">
          <a:xfrm>
            <a:off x="0" y="5666015"/>
            <a:ext cx="9144000" cy="1191985"/>
          </a:xfrm>
          <a:prstGeom prst="rect">
            <a:avLst/>
          </a:prstGeom>
          <a:solidFill>
            <a:schemeClr val="tx1"/>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lgn="ctr" defTabSz="321503" fontAlgn="base">
              <a:spcBef>
                <a:spcPct val="0"/>
              </a:spcBef>
              <a:spcAft>
                <a:spcPct val="0"/>
              </a:spcAft>
              <a:buClr>
                <a:srgbClr val="000000"/>
              </a:buClr>
              <a:buSzPct val="100000"/>
              <a:buFont typeface="Times New Roman" panose="02020603050405020304" pitchFamily="18" charset="0"/>
              <a:defRPr sz="3094" b="1">
                <a:solidFill>
                  <a:schemeClr val="bg1"/>
                </a:solidFill>
                <a:latin typeface="+mj-lt"/>
                <a:ea typeface="+mj-ea"/>
                <a:cs typeface="+mj-cs"/>
              </a:defRPr>
            </a:lvl1pPr>
            <a:lvl2pPr marL="522442" indent="-200939"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3094" b="1" i="0" u="none" strike="noStrike" kern="1200" cap="none" spc="0" normalizeH="0" baseline="0" noProof="0" dirty="0">
                <a:ln>
                  <a:noFill/>
                </a:ln>
                <a:solidFill>
                  <a:srgbClr val="FFFFFF"/>
                </a:solidFill>
                <a:effectLst/>
                <a:uLnTx/>
                <a:uFillTx/>
                <a:latin typeface="Arial"/>
              </a:rPr>
              <a:t>Paul did not let the scroll burning lead to a riot but planned to leave for </a:t>
            </a:r>
            <a:r>
              <a:rPr kumimoji="0" lang="en-US" sz="3094" b="1" i="0" u="none" strike="noStrike" kern="1200" cap="none" spc="0" normalizeH="0" baseline="0" noProof="0">
                <a:ln>
                  <a:noFill/>
                </a:ln>
                <a:solidFill>
                  <a:srgbClr val="FFFFFF"/>
                </a:solidFill>
                <a:effectLst/>
                <a:uLnTx/>
                <a:uFillTx/>
                <a:latin typeface="Arial"/>
              </a:rPr>
              <a:t>Rome (19:21-22</a:t>
            </a:r>
            <a:r>
              <a:rPr kumimoji="0" lang="en-US" sz="3094" b="1" i="0" u="none" strike="noStrike" kern="1200" cap="none" spc="0" normalizeH="0" baseline="0" noProof="0" dirty="0">
                <a:ln>
                  <a:noFill/>
                </a:ln>
                <a:solidFill>
                  <a:srgbClr val="FFFFFF"/>
                </a:solidFill>
                <a:effectLst/>
                <a:uLnTx/>
                <a:uFillTx/>
                <a:latin typeface="Arial"/>
              </a:rPr>
              <a:t>). </a:t>
            </a:r>
          </a:p>
        </p:txBody>
      </p:sp>
      <p:sp>
        <p:nvSpPr>
          <p:cNvPr id="2" name="Title 1">
            <a:extLst>
              <a:ext uri="{FF2B5EF4-FFF2-40B4-BE49-F238E27FC236}">
                <a16:creationId xmlns:a16="http://schemas.microsoft.com/office/drawing/2014/main" id="{0F5A2773-0F5B-E24F-8341-4ADB2A5FABFC}"/>
              </a:ext>
            </a:extLst>
          </p:cNvPr>
          <p:cNvSpPr>
            <a:spLocks noGrp="1"/>
          </p:cNvSpPr>
          <p:nvPr>
            <p:ph type="title" idx="4294967295"/>
          </p:nvPr>
        </p:nvSpPr>
        <p:spPr>
          <a:xfrm>
            <a:off x="150058" y="29469"/>
            <a:ext cx="5786028" cy="802686"/>
          </a:xfrm>
          <a:noFill/>
          <a:ln>
            <a:noFill/>
          </a:ln>
          <a:effectLst>
            <a:outerShdw blurRad="63500" dist="35921" dir="2700000" algn="ctr" rotWithShape="0">
              <a:srgbClr val="000000">
                <a:alpha val="74998"/>
              </a:srgbClr>
            </a:outerShdw>
          </a:effectLst>
        </p:spPr>
        <p:txBody>
          <a:bodyPr vert="horz" wrap="square" lIns="91435" tIns="45718" rIns="91435" bIns="45718" numCol="1" anchor="ctr" anchorCtr="0" compatLnSpc="1">
            <a:prstTxWarp prst="textNoShape">
              <a:avLst/>
            </a:prstTxWarp>
          </a:bodyPr>
          <a:lstStyle/>
          <a:p>
            <a:pPr defTabSz="914400" eaLnBrk="0" hangingPunct="0">
              <a:buClrTx/>
              <a:buSzTx/>
              <a:buFontTx/>
              <a:buNone/>
            </a:pPr>
            <a:r>
              <a:rPr lang="en-US" sz="3200" b="1" kern="0" dirty="0">
                <a:solidFill>
                  <a:srgbClr val="FFFFFF"/>
                </a:solidFill>
                <a:effectLst>
                  <a:glow rad="127000">
                    <a:srgbClr val="000000"/>
                  </a:glow>
                </a:effectLst>
                <a:latin typeface="Arial" charset="0"/>
                <a:ea typeface="ＭＳ Ｐゴシック" charset="0"/>
                <a:cs typeface="ＭＳ Ｐゴシック" charset="0"/>
              </a:rPr>
              <a:t>The Setting: Peace</a:t>
            </a:r>
          </a:p>
        </p:txBody>
      </p:sp>
    </p:spTree>
    <p:extLst>
      <p:ext uri="{BB962C8B-B14F-4D97-AF65-F5344CB8AC3E}">
        <p14:creationId xmlns:p14="http://schemas.microsoft.com/office/powerpoint/2010/main" val="280853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13" name="Oval 58"/>
          <p:cNvSpPr>
            <a:spLocks noChangeArrowheads="1"/>
          </p:cNvSpPr>
          <p:nvPr/>
        </p:nvSpPr>
        <p:spPr bwMode="auto">
          <a:xfrm>
            <a:off x="5401620" y="1986469"/>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4" name="Text Box 76"/>
          <p:cNvSpPr txBox="1">
            <a:spLocks noChangeArrowheads="1"/>
          </p:cNvSpPr>
          <p:nvPr/>
        </p:nvSpPr>
        <p:spPr bwMode="auto">
          <a:xfrm>
            <a:off x="3152662" y="1544725"/>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Ephesus</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6" name="Text Box 76">
            <a:extLst>
              <a:ext uri="{FF2B5EF4-FFF2-40B4-BE49-F238E27FC236}">
                <a16:creationId xmlns:a16="http://schemas.microsoft.com/office/drawing/2014/main" id="{B2C93DDF-7797-2546-B757-12E692B227BE}"/>
              </a:ext>
            </a:extLst>
          </p:cNvPr>
          <p:cNvSpPr txBox="1">
            <a:spLocks noChangeArrowheads="1"/>
          </p:cNvSpPr>
          <p:nvPr/>
        </p:nvSpPr>
        <p:spPr bwMode="auto">
          <a:xfrm>
            <a:off x="2078324" y="-39208"/>
            <a:ext cx="3242858"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Macedonia</a:t>
            </a:r>
          </a:p>
          <a:p>
            <a:pPr marL="0" marR="0" lvl="0" indent="0" algn="r" defTabSz="457200" rtl="0" eaLnBrk="0" fontAlgn="auto" latinLnBrk="0" hangingPunct="0">
              <a:lnSpc>
                <a:spcPct val="100000"/>
              </a:lnSpc>
              <a:spcBef>
                <a:spcPts val="0"/>
              </a:spcBef>
              <a:spcAft>
                <a:spcPts val="0"/>
              </a:spcAft>
              <a:buClrTx/>
              <a:buSzTx/>
              <a:buFontTx/>
              <a:buNone/>
              <a:tabLst/>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(Timothy &amp; Erastus)</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7" name="Right Arrow 16">
            <a:extLst>
              <a:ext uri="{FF2B5EF4-FFF2-40B4-BE49-F238E27FC236}">
                <a16:creationId xmlns:a16="http://schemas.microsoft.com/office/drawing/2014/main" id="{C820AAA4-AC1D-024B-94FF-99A590AF7E01}"/>
              </a:ext>
            </a:extLst>
          </p:cNvPr>
          <p:cNvSpPr/>
          <p:nvPr/>
        </p:nvSpPr>
        <p:spPr bwMode="auto">
          <a:xfrm rot="14095115">
            <a:off x="4853986" y="926915"/>
            <a:ext cx="87004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22" name="Text Box 76">
            <a:extLst>
              <a:ext uri="{FF2B5EF4-FFF2-40B4-BE49-F238E27FC236}">
                <a16:creationId xmlns:a16="http://schemas.microsoft.com/office/drawing/2014/main" id="{04FC3223-EEA7-5349-BB1D-637542774500}"/>
              </a:ext>
            </a:extLst>
          </p:cNvPr>
          <p:cNvSpPr txBox="1">
            <a:spLocks noChangeArrowheads="1"/>
          </p:cNvSpPr>
          <p:nvPr/>
        </p:nvSpPr>
        <p:spPr bwMode="auto">
          <a:xfrm>
            <a:off x="5596098" y="1388706"/>
            <a:ext cx="1463034"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Province of Asia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8" name="Title 1">
            <a:extLst>
              <a:ext uri="{FF2B5EF4-FFF2-40B4-BE49-F238E27FC236}">
                <a16:creationId xmlns:a16="http://schemas.microsoft.com/office/drawing/2014/main" id="{F0F4F60C-E6EE-8846-B518-F7515BEF9D80}"/>
              </a:ext>
            </a:extLst>
          </p:cNvPr>
          <p:cNvSpPr txBox="1">
            <a:spLocks/>
          </p:cNvSpPr>
          <p:nvPr/>
        </p:nvSpPr>
        <p:spPr bwMode="auto">
          <a:xfrm>
            <a:off x="-4169" y="4233311"/>
            <a:ext cx="9144000" cy="2721934"/>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defTabSz="914400"/>
            <a:r>
              <a:rPr lang="en-US" sz="2800" b="1" kern="0"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“Afterward Paul felt compelled by the Spirit to go over to Macedonia and Achaia before going to Jerusalem. ‘And after that,’ he said, ‘I must go on to Rome!” </a:t>
            </a:r>
            <a:r>
              <a:rPr lang="en-US" sz="2800" b="1" kern="0" baseline="30000"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22 </a:t>
            </a:r>
            <a:r>
              <a:rPr lang="en-US" sz="2800" b="1" kern="0"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He sent his two assistants, Timothy and Erastus, ahead to Macedonia while he stayed awhile longer in the province of Asia’” (Acts 19:21–22</a:t>
            </a:r>
            <a:r>
              <a:rPr lang="en-US" sz="2400" b="1" kern="0"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 NLT</a:t>
            </a:r>
            <a:r>
              <a:rPr lang="en-US" sz="2800" b="1" kern="0"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a:t>
            </a:r>
          </a:p>
        </p:txBody>
      </p:sp>
      <p:sp>
        <p:nvSpPr>
          <p:cNvPr id="19" name="Text Box 76">
            <a:extLst>
              <a:ext uri="{FF2B5EF4-FFF2-40B4-BE49-F238E27FC236}">
                <a16:creationId xmlns:a16="http://schemas.microsoft.com/office/drawing/2014/main" id="{0DB4608E-EF2F-8E42-BB61-6AD6BF45A7EB}"/>
              </a:ext>
            </a:extLst>
          </p:cNvPr>
          <p:cNvSpPr txBox="1">
            <a:spLocks noChangeArrowheads="1"/>
          </p:cNvSpPr>
          <p:nvPr/>
        </p:nvSpPr>
        <p:spPr bwMode="auto">
          <a:xfrm>
            <a:off x="2911225" y="1701856"/>
            <a:ext cx="1463034"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Achaia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1" name="Text Box 76">
            <a:extLst>
              <a:ext uri="{FF2B5EF4-FFF2-40B4-BE49-F238E27FC236}">
                <a16:creationId xmlns:a16="http://schemas.microsoft.com/office/drawing/2014/main" id="{8B722F7B-4677-3E4E-8750-C8FF4C362DDF}"/>
              </a:ext>
            </a:extLst>
          </p:cNvPr>
          <p:cNvSpPr txBox="1">
            <a:spLocks noChangeArrowheads="1"/>
          </p:cNvSpPr>
          <p:nvPr/>
        </p:nvSpPr>
        <p:spPr bwMode="auto">
          <a:xfrm>
            <a:off x="7676797" y="3441522"/>
            <a:ext cx="1463034"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Jerusalem</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3" name="Oval 58">
            <a:extLst>
              <a:ext uri="{FF2B5EF4-FFF2-40B4-BE49-F238E27FC236}">
                <a16:creationId xmlns:a16="http://schemas.microsoft.com/office/drawing/2014/main" id="{23995C41-B7BB-E84B-B8D9-8188DB2CEC2D}"/>
              </a:ext>
            </a:extLst>
          </p:cNvPr>
          <p:cNvSpPr>
            <a:spLocks noChangeArrowheads="1"/>
          </p:cNvSpPr>
          <p:nvPr/>
        </p:nvSpPr>
        <p:spPr bwMode="auto">
          <a:xfrm>
            <a:off x="7969674" y="3901910"/>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25" name="Text Box 76">
            <a:extLst>
              <a:ext uri="{FF2B5EF4-FFF2-40B4-BE49-F238E27FC236}">
                <a16:creationId xmlns:a16="http://schemas.microsoft.com/office/drawing/2014/main" id="{12A831EF-D240-5C49-8136-BC42B9C0D1CF}"/>
              </a:ext>
            </a:extLst>
          </p:cNvPr>
          <p:cNvSpPr txBox="1">
            <a:spLocks noChangeArrowheads="1"/>
          </p:cNvSpPr>
          <p:nvPr/>
        </p:nvSpPr>
        <p:spPr bwMode="auto">
          <a:xfrm>
            <a:off x="785085" y="65809"/>
            <a:ext cx="1463034"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Rome</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6" name="Oval 58">
            <a:extLst>
              <a:ext uri="{FF2B5EF4-FFF2-40B4-BE49-F238E27FC236}">
                <a16:creationId xmlns:a16="http://schemas.microsoft.com/office/drawing/2014/main" id="{71E83F77-CF7F-5041-A72E-F06D887F78C7}"/>
              </a:ext>
            </a:extLst>
          </p:cNvPr>
          <p:cNvSpPr>
            <a:spLocks noChangeArrowheads="1"/>
          </p:cNvSpPr>
          <p:nvPr/>
        </p:nvSpPr>
        <p:spPr bwMode="auto">
          <a:xfrm>
            <a:off x="545290" y="203365"/>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mn-ea"/>
              <a:cs typeface="+mn-cs"/>
            </a:endParaRPr>
          </a:p>
        </p:txBody>
      </p:sp>
    </p:spTree>
    <p:extLst>
      <p:ext uri="{BB962C8B-B14F-4D97-AF65-F5344CB8AC3E}">
        <p14:creationId xmlns:p14="http://schemas.microsoft.com/office/powerpoint/2010/main" val="3385498068"/>
      </p:ext>
    </p:extLst>
  </p:cSld>
  <p:clrMapOvr>
    <a:masterClrMapping/>
  </p:clrMapOvr>
  <p:transition>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6 Jan 2021 Capitol Riot</a:t>
            </a:r>
          </a:p>
        </p:txBody>
      </p:sp>
      <p:pic>
        <p:nvPicPr>
          <p:cNvPr id="6146" name="Picture 2" descr="How self-proclaimed 'prophets' from a growing Christian movement provided  religious motivation for the Jan. 6 events at the US Capitol">
            <a:extLst>
              <a:ext uri="{FF2B5EF4-FFF2-40B4-BE49-F238E27FC236}">
                <a16:creationId xmlns:a16="http://schemas.microsoft.com/office/drawing/2014/main" id="{14DE050B-869E-F641-882D-40A74059D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250" y="1390650"/>
            <a:ext cx="8089499" cy="5235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452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media1">
            <a:hlinkClick r:id="" action="ppaction://media"/>
            <a:extLst>
              <a:ext uri="{FF2B5EF4-FFF2-40B4-BE49-F238E27FC236}">
                <a16:creationId xmlns:a16="http://schemas.microsoft.com/office/drawing/2014/main" id="{CDF54437-9B95-4FF4-9979-532F15D06D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2024" y="34925"/>
            <a:ext cx="8830114" cy="6788150"/>
          </a:xfrm>
          <a:prstGeom prst="rect">
            <a:avLst/>
          </a:prstGeom>
        </p:spPr>
      </p:pic>
      <p:sp>
        <p:nvSpPr>
          <p:cNvPr id="540674" name="Title 1"/>
          <p:cNvSpPr>
            <a:spLocks noGrp="1"/>
          </p:cNvSpPr>
          <p:nvPr>
            <p:ph type="title" idx="4294967295"/>
          </p:nvPr>
        </p:nvSpPr>
        <p:spPr>
          <a:xfrm>
            <a:off x="0" y="6394166"/>
            <a:ext cx="9144000" cy="463834"/>
          </a:xfrm>
        </p:spPr>
        <p:txBody>
          <a:bodyPr/>
          <a:lstStyle/>
          <a:p>
            <a:r>
              <a:rPr lang="en-US" sz="2800" b="1" dirty="0">
                <a:solidFill>
                  <a:srgbClr val="FFFFFF"/>
                </a:solidFill>
                <a:effectLst>
                  <a:glow rad="228600">
                    <a:schemeClr val="tx1">
                      <a:alpha val="76000"/>
                    </a:schemeClr>
                  </a:glow>
                </a:effectLst>
                <a:latin typeface="Arial" charset="0"/>
                <a:ea typeface="ＭＳ Ｐゴシック" charset="0"/>
                <a:cs typeface="Arial" charset="0"/>
              </a:rPr>
              <a:t>Artemis (Diana) Video (Acts 19:23-41)</a:t>
            </a:r>
          </a:p>
        </p:txBody>
      </p:sp>
      <p:sp>
        <p:nvSpPr>
          <p:cNvPr id="540675" name="Text Box 37"/>
          <p:cNvSpPr txBox="1">
            <a:spLocks noChangeArrowheads="1"/>
          </p:cNvSpPr>
          <p:nvPr/>
        </p:nvSpPr>
        <p:spPr bwMode="auto">
          <a:xfrm>
            <a:off x="8172400" y="34925"/>
            <a:ext cx="867816" cy="4638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180c</a:t>
            </a:r>
          </a:p>
        </p:txBody>
      </p:sp>
    </p:spTree>
    <p:extLst>
      <p:ext uri="{BB962C8B-B14F-4D97-AF65-F5344CB8AC3E}">
        <p14:creationId xmlns:p14="http://schemas.microsoft.com/office/powerpoint/2010/main" val="360182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9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4 Ancient Theatres of Greek Roman Antiquity (with Map &amp; Photos) - Touropia">
            <a:extLst>
              <a:ext uri="{FF2B5EF4-FFF2-40B4-BE49-F238E27FC236}">
                <a16:creationId xmlns:a16="http://schemas.microsoft.com/office/drawing/2014/main" id="{F892FA4B-C067-2F46-845E-A72759DF7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8537"/>
            <a:ext cx="9144000" cy="58594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057399"/>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The idol maker Demetrius began the Ephesus riot—not the peaceful Paul (Acts 19:23-41).</a:t>
            </a:r>
          </a:p>
        </p:txBody>
      </p:sp>
      <p:pic>
        <p:nvPicPr>
          <p:cNvPr id="9220" name="Picture 4" descr="Demetrius of Corinth | Historica Wiki | Fandom">
            <a:extLst>
              <a:ext uri="{FF2B5EF4-FFF2-40B4-BE49-F238E27FC236}">
                <a16:creationId xmlns:a16="http://schemas.microsoft.com/office/drawing/2014/main" id="{818AEF15-EC78-CE46-8A11-EC5EBD0A8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444" y="2851758"/>
            <a:ext cx="4697412" cy="3603769"/>
          </a:xfrm>
          <a:prstGeom prst="rect">
            <a:avLst/>
          </a:prstGeom>
          <a:noFill/>
          <a:ln cmpd="sng">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393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EPHESUS"/>
          <p:cNvPicPr>
            <a:picLocks noChangeAspect="1" noChangeArrowheads="1"/>
          </p:cNvPicPr>
          <p:nvPr/>
        </p:nvPicPr>
        <p:blipFill rotWithShape="1">
          <a:blip r:embed="rId3" cstate="screen">
            <a:lum bright="-6000" contrast="18000"/>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851" name="Line 4"/>
          <p:cNvSpPr>
            <a:spLocks noChangeShapeType="1"/>
          </p:cNvSpPr>
          <p:nvPr/>
        </p:nvSpPr>
        <p:spPr bwMode="auto">
          <a:xfrm flipV="1">
            <a:off x="990600" y="4038600"/>
            <a:ext cx="1828800" cy="1828800"/>
          </a:xfrm>
          <a:prstGeom prst="line">
            <a:avLst/>
          </a:prstGeom>
          <a:noFill/>
          <a:ln w="76200">
            <a:solidFill>
              <a:srgbClr val="CC33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mic Sans MS" charset="0"/>
              <a:ea typeface="ＭＳ Ｐゴシック" charset="0"/>
              <a:cs typeface="ＭＳ Ｐゴシック" charset="0"/>
            </a:endParaRPr>
          </a:p>
        </p:txBody>
      </p:sp>
      <p:sp>
        <p:nvSpPr>
          <p:cNvPr id="206852" name="Text Box 6"/>
          <p:cNvSpPr txBox="1">
            <a:spLocks noChangeArrowheads="1"/>
          </p:cNvSpPr>
          <p:nvPr/>
        </p:nvSpPr>
        <p:spPr bwMode="auto">
          <a:xfrm>
            <a:off x="8442325" y="41275"/>
            <a:ext cx="6413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Times New Roman" charset="0"/>
                <a:ea typeface="ＭＳ Ｐゴシック" charset="0"/>
              </a:rPr>
              <a:t>176</a:t>
            </a: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206853" name="Title 1"/>
          <p:cNvSpPr>
            <a:spLocks noGrp="1"/>
          </p:cNvSpPr>
          <p:nvPr>
            <p:ph type="title" idx="4294967295"/>
          </p:nvPr>
        </p:nvSpPr>
        <p:spPr>
          <a:xfrm>
            <a:off x="0" y="5654842"/>
            <a:ext cx="4267200" cy="1206500"/>
          </a:xfrm>
          <a:solidFill>
            <a:srgbClr val="000000"/>
          </a:solidFill>
        </p:spPr>
        <p:txBody>
          <a:bodyPr/>
          <a:lstStyle/>
          <a:p>
            <a:r>
              <a:rPr lang="en-US" sz="3600" b="1">
                <a:solidFill>
                  <a:srgbClr val="FFFFFF"/>
                </a:solidFill>
                <a:latin typeface="Arial" charset="0"/>
                <a:cs typeface="Arial" charset="0"/>
              </a:rPr>
              <a:t>Ephesus was the capital of Asia</a:t>
            </a:r>
          </a:p>
        </p:txBody>
      </p:sp>
    </p:spTree>
    <p:extLst>
      <p:ext uri="{BB962C8B-B14F-4D97-AF65-F5344CB8AC3E}">
        <p14:creationId xmlns:p14="http://schemas.microsoft.com/office/powerpoint/2010/main" val="280654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9506" name="Picture 2" descr="page-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8" y="0"/>
            <a:ext cx="7959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A Centre</a:t>
            </a:r>
            <a:r>
              <a:rPr lang="en-US" baseline="0" dirty="0"/>
              <a:t> of Culture</a:t>
            </a:r>
            <a:endParaRPr lang="en-US" dirty="0"/>
          </a:p>
        </p:txBody>
      </p:sp>
    </p:spTree>
    <p:extLst>
      <p:ext uri="{BB962C8B-B14F-4D97-AF65-F5344CB8AC3E}">
        <p14:creationId xmlns:p14="http://schemas.microsoft.com/office/powerpoint/2010/main" val="1941168524"/>
      </p:ext>
    </p:extLst>
  </p:cSld>
  <p:clrMapOvr>
    <a:masterClrMapping/>
  </p:clrMapOvr>
  <p:transition>
    <p:cove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5650" name="Picture 21" descr="ephesus marble str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188913"/>
            <a:ext cx="4157662"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508000"/>
            <a:ext cx="7772400" cy="1143000"/>
          </a:xfrm>
        </p:spPr>
        <p:txBody>
          <a:bodyPr/>
          <a:lstStyle/>
          <a:p>
            <a:r>
              <a:rPr lang="en-US" dirty="0">
                <a:latin typeface="Arial"/>
                <a:cs typeface="Arial"/>
              </a:rPr>
              <a:t>Marble Roads</a:t>
            </a:r>
          </a:p>
        </p:txBody>
      </p:sp>
    </p:spTree>
    <p:extLst>
      <p:ext uri="{BB962C8B-B14F-4D97-AF65-F5344CB8AC3E}">
        <p14:creationId xmlns:p14="http://schemas.microsoft.com/office/powerpoint/2010/main" val="3577982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2089257"/>
          </a:xfrm>
          <a:effectLst>
            <a:outerShdw blurRad="63500" dist="35921" dir="2700000" algn="ctr" rotWithShape="0">
              <a:schemeClr val="tx2">
                <a:alpha val="74998"/>
              </a:schemeClr>
            </a:outerShdw>
          </a:effectLst>
        </p:spPr>
        <p:txBody>
          <a:bodyPr anchor="t"/>
          <a:lstStyle/>
          <a:p>
            <a:pPr>
              <a:defRPr/>
            </a:pPr>
            <a:r>
              <a:rPr lang="en-US" sz="7200" b="1" dirty="0">
                <a:effectLst>
                  <a:glow rad="127000">
                    <a:schemeClr val="tx1"/>
                  </a:glow>
                </a:effectLst>
                <a:latin typeface="Arial" charset="0"/>
                <a:ea typeface="ＭＳ Ｐゴシック" charset="0"/>
                <a:cs typeface="ＭＳ Ｐゴシック" charset="0"/>
              </a:rPr>
              <a:t>Artemis: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The Ancient Wonder Woman</a:t>
            </a:r>
          </a:p>
        </p:txBody>
      </p:sp>
      <p:pic>
        <p:nvPicPr>
          <p:cNvPr id="31746" name="Picture 2" descr="Ephesus - Paul, Missions, Demetrius, and Wonder Woman? Acts 19:21-41 -  YouTube">
            <a:extLst>
              <a:ext uri="{FF2B5EF4-FFF2-40B4-BE49-F238E27FC236}">
                <a16:creationId xmlns:a16="http://schemas.microsoft.com/office/drawing/2014/main" id="{F68D6995-E70F-8247-8EFD-E53D2DF330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20"/>
          <a:stretch/>
        </p:blipFill>
        <p:spPr bwMode="auto">
          <a:xfrm>
            <a:off x="0" y="2139042"/>
            <a:ext cx="9144000" cy="3861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04981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153603" name="Picture 3" descr="page-001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2878138" y="419100"/>
            <a:ext cx="3781425" cy="6019800"/>
          </a:xfrm>
        </p:spPr>
      </p:pic>
      <p:sp>
        <p:nvSpPr>
          <p:cNvPr id="153604" name="AutoShape 4"/>
          <p:cNvSpPr>
            <a:spLocks noChangeArrowheads="1"/>
          </p:cNvSpPr>
          <p:nvPr/>
        </p:nvSpPr>
        <p:spPr bwMode="auto">
          <a:xfrm>
            <a:off x="2811463" y="60960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05" name="AutoShape 5"/>
          <p:cNvSpPr>
            <a:spLocks noChangeArrowheads="1"/>
          </p:cNvSpPr>
          <p:nvPr/>
        </p:nvSpPr>
        <p:spPr bwMode="auto">
          <a:xfrm rot="5016950">
            <a:off x="2786063" y="3302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06" name="AutoShape 6"/>
          <p:cNvSpPr>
            <a:spLocks noChangeArrowheads="1"/>
          </p:cNvSpPr>
          <p:nvPr/>
        </p:nvSpPr>
        <p:spPr bwMode="auto">
          <a:xfrm rot="10800000">
            <a:off x="6332538" y="304800"/>
            <a:ext cx="406400" cy="457200"/>
          </a:xfrm>
          <a:prstGeom prst="rtTriangle">
            <a:avLst/>
          </a:prstGeom>
          <a:solidFill>
            <a:srgbClr val="FFFFCC">
              <a:alpha val="45097"/>
            </a:srgbClr>
          </a:solidFill>
          <a:ln w="9525">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07" name="AutoShape 7"/>
          <p:cNvSpPr>
            <a:spLocks noChangeArrowheads="1"/>
          </p:cNvSpPr>
          <p:nvPr/>
        </p:nvSpPr>
        <p:spPr bwMode="auto">
          <a:xfrm rot="-5566981">
            <a:off x="6307138" y="6121400"/>
            <a:ext cx="457200" cy="406400"/>
          </a:xfrm>
          <a:prstGeom prst="rtTriangle">
            <a:avLst/>
          </a:prstGeom>
          <a:solidFill>
            <a:srgbClr val="FFFFCC">
              <a:alpha val="45097"/>
            </a:srgbClr>
          </a:solidFill>
          <a:ln w="9525">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nvGrpSpPr>
          <p:cNvPr id="153608" name="Group 8"/>
          <p:cNvGrpSpPr>
            <a:grpSpLocks/>
          </p:cNvGrpSpPr>
          <p:nvPr/>
        </p:nvGrpSpPr>
        <p:grpSpPr bwMode="auto">
          <a:xfrm>
            <a:off x="0" y="228600"/>
            <a:ext cx="541338" cy="304800"/>
            <a:chOff x="4488" y="1488"/>
            <a:chExt cx="384" cy="192"/>
          </a:xfrm>
        </p:grpSpPr>
        <p:sp>
          <p:nvSpPr>
            <p:cNvPr id="153657"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58"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09" name="Group 11"/>
          <p:cNvGrpSpPr>
            <a:grpSpLocks/>
          </p:cNvGrpSpPr>
          <p:nvPr/>
        </p:nvGrpSpPr>
        <p:grpSpPr bwMode="auto">
          <a:xfrm>
            <a:off x="0" y="609600"/>
            <a:ext cx="541338" cy="304800"/>
            <a:chOff x="4488" y="1488"/>
            <a:chExt cx="384" cy="192"/>
          </a:xfrm>
        </p:grpSpPr>
        <p:sp>
          <p:nvSpPr>
            <p:cNvPr id="153655"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56"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0" name="Group 14"/>
          <p:cNvGrpSpPr>
            <a:grpSpLocks/>
          </p:cNvGrpSpPr>
          <p:nvPr/>
        </p:nvGrpSpPr>
        <p:grpSpPr bwMode="auto">
          <a:xfrm>
            <a:off x="0" y="990600"/>
            <a:ext cx="541338" cy="304800"/>
            <a:chOff x="4488" y="1488"/>
            <a:chExt cx="384" cy="192"/>
          </a:xfrm>
        </p:grpSpPr>
        <p:sp>
          <p:nvSpPr>
            <p:cNvPr id="153653"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54"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1" name="Group 17"/>
          <p:cNvGrpSpPr>
            <a:grpSpLocks/>
          </p:cNvGrpSpPr>
          <p:nvPr/>
        </p:nvGrpSpPr>
        <p:grpSpPr bwMode="auto">
          <a:xfrm>
            <a:off x="0" y="1371600"/>
            <a:ext cx="541338" cy="304800"/>
            <a:chOff x="4488" y="1488"/>
            <a:chExt cx="384" cy="192"/>
          </a:xfrm>
        </p:grpSpPr>
        <p:sp>
          <p:nvSpPr>
            <p:cNvPr id="153651"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52"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2" name="Group 20"/>
          <p:cNvGrpSpPr>
            <a:grpSpLocks/>
          </p:cNvGrpSpPr>
          <p:nvPr/>
        </p:nvGrpSpPr>
        <p:grpSpPr bwMode="auto">
          <a:xfrm>
            <a:off x="0" y="1752600"/>
            <a:ext cx="541338" cy="304800"/>
            <a:chOff x="4488" y="1488"/>
            <a:chExt cx="384" cy="192"/>
          </a:xfrm>
        </p:grpSpPr>
        <p:sp>
          <p:nvSpPr>
            <p:cNvPr id="153649"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50"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3" name="Group 23"/>
          <p:cNvGrpSpPr>
            <a:grpSpLocks/>
          </p:cNvGrpSpPr>
          <p:nvPr/>
        </p:nvGrpSpPr>
        <p:grpSpPr bwMode="auto">
          <a:xfrm>
            <a:off x="0" y="2133600"/>
            <a:ext cx="541338" cy="304800"/>
            <a:chOff x="4488" y="1488"/>
            <a:chExt cx="384" cy="192"/>
          </a:xfrm>
        </p:grpSpPr>
        <p:sp>
          <p:nvSpPr>
            <p:cNvPr id="153647"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48"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4" name="Group 26"/>
          <p:cNvGrpSpPr>
            <a:grpSpLocks/>
          </p:cNvGrpSpPr>
          <p:nvPr/>
        </p:nvGrpSpPr>
        <p:grpSpPr bwMode="auto">
          <a:xfrm>
            <a:off x="0" y="2514600"/>
            <a:ext cx="541338" cy="304800"/>
            <a:chOff x="4488" y="1488"/>
            <a:chExt cx="384" cy="192"/>
          </a:xfrm>
        </p:grpSpPr>
        <p:sp>
          <p:nvSpPr>
            <p:cNvPr id="153645"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46"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5" name="Group 29"/>
          <p:cNvGrpSpPr>
            <a:grpSpLocks/>
          </p:cNvGrpSpPr>
          <p:nvPr/>
        </p:nvGrpSpPr>
        <p:grpSpPr bwMode="auto">
          <a:xfrm>
            <a:off x="0" y="2895600"/>
            <a:ext cx="541338" cy="304800"/>
            <a:chOff x="4488" y="1488"/>
            <a:chExt cx="384" cy="192"/>
          </a:xfrm>
        </p:grpSpPr>
        <p:sp>
          <p:nvSpPr>
            <p:cNvPr id="153643"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44"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6" name="Group 32"/>
          <p:cNvGrpSpPr>
            <a:grpSpLocks/>
          </p:cNvGrpSpPr>
          <p:nvPr/>
        </p:nvGrpSpPr>
        <p:grpSpPr bwMode="auto">
          <a:xfrm>
            <a:off x="0" y="3276600"/>
            <a:ext cx="541338" cy="304800"/>
            <a:chOff x="4488" y="1488"/>
            <a:chExt cx="384" cy="192"/>
          </a:xfrm>
        </p:grpSpPr>
        <p:sp>
          <p:nvSpPr>
            <p:cNvPr id="153641"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42"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7" name="Group 35"/>
          <p:cNvGrpSpPr>
            <a:grpSpLocks/>
          </p:cNvGrpSpPr>
          <p:nvPr/>
        </p:nvGrpSpPr>
        <p:grpSpPr bwMode="auto">
          <a:xfrm>
            <a:off x="0" y="3657600"/>
            <a:ext cx="541338" cy="304800"/>
            <a:chOff x="4488" y="1488"/>
            <a:chExt cx="384" cy="192"/>
          </a:xfrm>
        </p:grpSpPr>
        <p:sp>
          <p:nvSpPr>
            <p:cNvPr id="153639"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40"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8" name="Group 38"/>
          <p:cNvGrpSpPr>
            <a:grpSpLocks/>
          </p:cNvGrpSpPr>
          <p:nvPr/>
        </p:nvGrpSpPr>
        <p:grpSpPr bwMode="auto">
          <a:xfrm>
            <a:off x="0" y="4038600"/>
            <a:ext cx="541338" cy="304800"/>
            <a:chOff x="4488" y="1488"/>
            <a:chExt cx="384" cy="192"/>
          </a:xfrm>
        </p:grpSpPr>
        <p:sp>
          <p:nvSpPr>
            <p:cNvPr id="153637"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38"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19" name="Group 41"/>
          <p:cNvGrpSpPr>
            <a:grpSpLocks/>
          </p:cNvGrpSpPr>
          <p:nvPr/>
        </p:nvGrpSpPr>
        <p:grpSpPr bwMode="auto">
          <a:xfrm>
            <a:off x="0" y="4419600"/>
            <a:ext cx="541338" cy="304800"/>
            <a:chOff x="4488" y="1488"/>
            <a:chExt cx="384" cy="192"/>
          </a:xfrm>
        </p:grpSpPr>
        <p:sp>
          <p:nvSpPr>
            <p:cNvPr id="153635"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36"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20" name="Group 44"/>
          <p:cNvGrpSpPr>
            <a:grpSpLocks/>
          </p:cNvGrpSpPr>
          <p:nvPr/>
        </p:nvGrpSpPr>
        <p:grpSpPr bwMode="auto">
          <a:xfrm>
            <a:off x="0" y="4800600"/>
            <a:ext cx="541338" cy="304800"/>
            <a:chOff x="4488" y="1488"/>
            <a:chExt cx="384" cy="192"/>
          </a:xfrm>
        </p:grpSpPr>
        <p:sp>
          <p:nvSpPr>
            <p:cNvPr id="153633"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34"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21" name="Group 47"/>
          <p:cNvGrpSpPr>
            <a:grpSpLocks/>
          </p:cNvGrpSpPr>
          <p:nvPr/>
        </p:nvGrpSpPr>
        <p:grpSpPr bwMode="auto">
          <a:xfrm>
            <a:off x="0" y="5181600"/>
            <a:ext cx="541338" cy="304800"/>
            <a:chOff x="4488" y="1488"/>
            <a:chExt cx="384" cy="192"/>
          </a:xfrm>
        </p:grpSpPr>
        <p:sp>
          <p:nvSpPr>
            <p:cNvPr id="153631"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32"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22" name="Group 50"/>
          <p:cNvGrpSpPr>
            <a:grpSpLocks/>
          </p:cNvGrpSpPr>
          <p:nvPr/>
        </p:nvGrpSpPr>
        <p:grpSpPr bwMode="auto">
          <a:xfrm>
            <a:off x="0" y="5562600"/>
            <a:ext cx="541338" cy="304800"/>
            <a:chOff x="4488" y="1488"/>
            <a:chExt cx="384" cy="192"/>
          </a:xfrm>
        </p:grpSpPr>
        <p:sp>
          <p:nvSpPr>
            <p:cNvPr id="153629"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30"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23" name="Group 53"/>
          <p:cNvGrpSpPr>
            <a:grpSpLocks/>
          </p:cNvGrpSpPr>
          <p:nvPr/>
        </p:nvGrpSpPr>
        <p:grpSpPr bwMode="auto">
          <a:xfrm>
            <a:off x="0" y="5943600"/>
            <a:ext cx="541338" cy="304800"/>
            <a:chOff x="4488" y="1488"/>
            <a:chExt cx="384" cy="192"/>
          </a:xfrm>
        </p:grpSpPr>
        <p:sp>
          <p:nvSpPr>
            <p:cNvPr id="153627"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28"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grpSp>
        <p:nvGrpSpPr>
          <p:cNvPr id="153624" name="Group 56"/>
          <p:cNvGrpSpPr>
            <a:grpSpLocks/>
          </p:cNvGrpSpPr>
          <p:nvPr/>
        </p:nvGrpSpPr>
        <p:grpSpPr bwMode="auto">
          <a:xfrm>
            <a:off x="0" y="6324600"/>
            <a:ext cx="541338" cy="304800"/>
            <a:chOff x="4488" y="1488"/>
            <a:chExt cx="384" cy="192"/>
          </a:xfrm>
        </p:grpSpPr>
        <p:sp>
          <p:nvSpPr>
            <p:cNvPr id="153625"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153626"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sp>
        <p:nvSpPr>
          <p:cNvPr id="2" name="Title 1"/>
          <p:cNvSpPr>
            <a:spLocks noGrp="1"/>
          </p:cNvSpPr>
          <p:nvPr>
            <p:ph type="title"/>
          </p:nvPr>
        </p:nvSpPr>
        <p:spPr>
          <a:xfrm>
            <a:off x="457200" y="58738"/>
            <a:ext cx="8229600" cy="1143000"/>
          </a:xfrm>
        </p:spPr>
        <p:txBody>
          <a:bodyPr/>
          <a:lstStyle/>
          <a:p>
            <a:r>
              <a:rPr lang="en-US" dirty="0"/>
              <a:t>Artemis, Goddess of Fertility</a:t>
            </a:r>
          </a:p>
        </p:txBody>
      </p:sp>
    </p:spTree>
    <p:extLst>
      <p:ext uri="{BB962C8B-B14F-4D97-AF65-F5344CB8AC3E}">
        <p14:creationId xmlns:p14="http://schemas.microsoft.com/office/powerpoint/2010/main" val="2873634134"/>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57698" name="Group 8"/>
          <p:cNvGrpSpPr>
            <a:grpSpLocks/>
          </p:cNvGrpSpPr>
          <p:nvPr/>
        </p:nvGrpSpPr>
        <p:grpSpPr bwMode="auto">
          <a:xfrm>
            <a:off x="495300" y="87313"/>
            <a:ext cx="8153400" cy="6008687"/>
            <a:chOff x="312" y="96"/>
            <a:chExt cx="5136" cy="3785"/>
          </a:xfrm>
        </p:grpSpPr>
        <p:pic>
          <p:nvPicPr>
            <p:cNvPr id="157699"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 y="96"/>
              <a:ext cx="5136" cy="3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700" name="Rectangle 10"/>
            <p:cNvSpPr>
              <a:spLocks noChangeArrowheads="1"/>
            </p:cNvSpPr>
            <p:nvPr/>
          </p:nvSpPr>
          <p:spPr bwMode="auto">
            <a:xfrm>
              <a:off x="1632" y="432"/>
              <a:ext cx="1152" cy="1344"/>
            </a:xfrm>
            <a:prstGeom prst="rect">
              <a:avLst/>
            </a:prstGeom>
            <a:solidFill>
              <a:schemeClr val="accent1">
                <a:alpha val="0"/>
              </a:schemeClr>
            </a:solidFill>
            <a:ln w="5715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sp>
        <p:nvSpPr>
          <p:cNvPr id="2" name="Title 1"/>
          <p:cNvSpPr>
            <a:spLocks noGrp="1"/>
          </p:cNvSpPr>
          <p:nvPr>
            <p:ph type="title" idx="4294967295"/>
          </p:nvPr>
        </p:nvSpPr>
        <p:spPr>
          <a:xfrm>
            <a:off x="25400" y="6134100"/>
            <a:ext cx="9118600" cy="723900"/>
          </a:xfrm>
        </p:spPr>
        <p:txBody>
          <a:bodyPr/>
          <a:lstStyle/>
          <a:p>
            <a:r>
              <a:rPr lang="en-US" sz="3600" b="1" dirty="0">
                <a:solidFill>
                  <a:srgbClr val="FFFFFF"/>
                </a:solidFill>
                <a:latin typeface="Arial"/>
                <a:cs typeface="Arial"/>
              </a:rPr>
              <a:t>Seven Wonders of the Ancient World</a:t>
            </a:r>
          </a:p>
        </p:txBody>
      </p:sp>
    </p:spTree>
    <p:extLst>
      <p:ext uri="{BB962C8B-B14F-4D97-AF65-F5344CB8AC3E}">
        <p14:creationId xmlns:p14="http://schemas.microsoft.com/office/powerpoint/2010/main" val="3082603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0" name="Picture 2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 y="569913"/>
            <a:ext cx="9182100" cy="5738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0"/>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1625884"/>
            <a:ext cx="3345512" cy="1440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254000"/>
            <a:ext cx="7772400" cy="1143000"/>
          </a:xfrm>
        </p:spPr>
        <p:txBody>
          <a:bodyPr/>
          <a:lstStyle/>
          <a:p>
            <a:r>
              <a:rPr lang="en-US" sz="3600" b="1" dirty="0">
                <a:latin typeface="Arial"/>
                <a:cs typeface="Arial"/>
              </a:rPr>
              <a:t>The Temple of Artemis</a:t>
            </a:r>
            <a:r>
              <a:rPr lang="en-US" sz="3600" b="1" baseline="0" dirty="0">
                <a:latin typeface="Arial"/>
                <a:cs typeface="Arial"/>
              </a:rPr>
              <a:t> at Ephesus</a:t>
            </a:r>
            <a:endParaRPr lang="en-US" sz="3600" b="1" dirty="0">
              <a:latin typeface="Arial"/>
              <a:cs typeface="Arial"/>
            </a:endParaRPr>
          </a:p>
        </p:txBody>
      </p:sp>
      <p:sp>
        <p:nvSpPr>
          <p:cNvPr id="5" name="Text Box 37"/>
          <p:cNvSpPr txBox="1">
            <a:spLocks noChangeArrowheads="1"/>
          </p:cNvSpPr>
          <p:nvPr/>
        </p:nvSpPr>
        <p:spPr bwMode="auto">
          <a:xfrm>
            <a:off x="8413748" y="34953"/>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349</a:t>
            </a:r>
          </a:p>
        </p:txBody>
      </p:sp>
    </p:spTree>
    <p:extLst>
      <p:ext uri="{BB962C8B-B14F-4D97-AF65-F5344CB8AC3E}">
        <p14:creationId xmlns:p14="http://schemas.microsoft.com/office/powerpoint/2010/main" val="1628238318"/>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AB97291F-0A40-8146-AFA3-30EA30237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3" y="0"/>
            <a:ext cx="86899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6112042"/>
            <a:ext cx="9144000" cy="745958"/>
          </a:xfrm>
          <a:solidFill>
            <a:schemeClr val="tx1"/>
          </a:solidFill>
        </p:spPr>
        <p:txBody>
          <a:bodyPr/>
          <a:lstStyle/>
          <a:p>
            <a:r>
              <a:rPr lang="en-US" sz="3600" b="1" dirty="0">
                <a:solidFill>
                  <a:srgbClr val="FFFFFF"/>
                </a:solidFill>
                <a:latin typeface="Arial"/>
                <a:cs typeface="Arial"/>
              </a:rPr>
              <a:t>The Temple of</a:t>
            </a:r>
            <a:r>
              <a:rPr lang="en-US" sz="3600" b="1" baseline="0" dirty="0">
                <a:solidFill>
                  <a:srgbClr val="FFFFFF"/>
                </a:solidFill>
                <a:latin typeface="Arial"/>
                <a:cs typeface="Arial"/>
              </a:rPr>
              <a:t> Diana (Artemis) in 2017</a:t>
            </a:r>
            <a:endParaRPr lang="en-US" sz="3600" b="1" dirty="0">
              <a:solidFill>
                <a:srgbClr val="FFFFFF"/>
              </a:solidFill>
              <a:latin typeface="Arial"/>
              <a:cs typeface="Arial"/>
            </a:endParaRPr>
          </a:p>
        </p:txBody>
      </p:sp>
      <p:sp>
        <p:nvSpPr>
          <p:cNvPr id="4" name="Text Box 37"/>
          <p:cNvSpPr txBox="1">
            <a:spLocks noChangeArrowheads="1"/>
          </p:cNvSpPr>
          <p:nvPr/>
        </p:nvSpPr>
        <p:spPr bwMode="auto">
          <a:xfrm>
            <a:off x="8413748" y="34953"/>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349</a:t>
            </a:r>
          </a:p>
        </p:txBody>
      </p:sp>
    </p:spTree>
    <p:extLst>
      <p:ext uri="{BB962C8B-B14F-4D97-AF65-F5344CB8AC3E}">
        <p14:creationId xmlns:p14="http://schemas.microsoft.com/office/powerpoint/2010/main" val="2986972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E06034-9060-AC48-A9A4-A72FE1540352}"/>
              </a:ext>
            </a:extLst>
          </p:cNvPr>
          <p:cNvPicPr>
            <a:picLocks noChangeAspect="1"/>
          </p:cNvPicPr>
          <p:nvPr/>
        </p:nvPicPr>
        <p:blipFill>
          <a:blip r:embed="rId3"/>
          <a:stretch>
            <a:fillRect/>
          </a:stretch>
        </p:blipFill>
        <p:spPr>
          <a:xfrm>
            <a:off x="772802" y="0"/>
            <a:ext cx="7598395" cy="6858000"/>
          </a:xfrm>
          <a:prstGeom prst="rect">
            <a:avLst/>
          </a:prstGeom>
        </p:spPr>
      </p:pic>
      <p:sp>
        <p:nvSpPr>
          <p:cNvPr id="900098" name="Rectangle 2"/>
          <p:cNvSpPr>
            <a:spLocks noGrp="1" noChangeArrowheads="1"/>
          </p:cNvSpPr>
          <p:nvPr>
            <p:ph type="ctrTitle"/>
          </p:nvPr>
        </p:nvSpPr>
        <p:spPr>
          <a:xfrm>
            <a:off x="0" y="1081095"/>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6 Jan 2021 Capitol Riot</a:t>
            </a:r>
          </a:p>
        </p:txBody>
      </p:sp>
    </p:spTree>
    <p:extLst>
      <p:ext uri="{BB962C8B-B14F-4D97-AF65-F5344CB8AC3E}">
        <p14:creationId xmlns:p14="http://schemas.microsoft.com/office/powerpoint/2010/main" val="4024937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65890" name="Group 14"/>
          <p:cNvGrpSpPr>
            <a:grpSpLocks/>
          </p:cNvGrpSpPr>
          <p:nvPr/>
        </p:nvGrpSpPr>
        <p:grpSpPr bwMode="auto">
          <a:xfrm>
            <a:off x="395288" y="82550"/>
            <a:ext cx="8321675" cy="6400800"/>
            <a:chOff x="278" y="48"/>
            <a:chExt cx="5242" cy="4032"/>
          </a:xfrm>
        </p:grpSpPr>
        <p:sp>
          <p:nvSpPr>
            <p:cNvPr id="165891" name="Text Box 15"/>
            <p:cNvSpPr txBox="1">
              <a:spLocks noChangeArrowheads="1"/>
            </p:cNvSpPr>
            <p:nvPr/>
          </p:nvSpPr>
          <p:spPr bwMode="auto">
            <a:xfrm>
              <a:off x="806" y="969"/>
              <a:ext cx="116"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charset="0"/>
                <a:ea typeface="ＭＳ Ｐゴシック" charset="0"/>
              </a:endParaRPr>
            </a:p>
          </p:txBody>
        </p:sp>
        <p:sp>
          <p:nvSpPr>
            <p:cNvPr id="165892" name="Text Box 16"/>
            <p:cNvSpPr txBox="1">
              <a:spLocks noChangeArrowheads="1"/>
            </p:cNvSpPr>
            <p:nvPr/>
          </p:nvSpPr>
          <p:spPr bwMode="auto">
            <a:xfrm>
              <a:off x="278" y="3753"/>
              <a:ext cx="116"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charset="0"/>
                <a:ea typeface="ＭＳ Ｐゴシック" charset="0"/>
              </a:endParaRPr>
            </a:p>
          </p:txBody>
        </p:sp>
        <p:pic>
          <p:nvPicPr>
            <p:cNvPr id="165893" name="Picture 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 y="48"/>
              <a:ext cx="5232" cy="3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6" name="Text Box 18"/>
            <p:cNvSpPr txBox="1">
              <a:spLocks noChangeArrowheads="1"/>
            </p:cNvSpPr>
            <p:nvPr/>
          </p:nvSpPr>
          <p:spPr bwMode="auto">
            <a:xfrm>
              <a:off x="2105" y="3643"/>
              <a:ext cx="1594" cy="407"/>
            </a:xfrm>
            <a:prstGeom prst="rect">
              <a:avLst/>
            </a:prstGeom>
            <a:noFill/>
            <a:ln w="9525">
              <a:noFill/>
              <a:miter lim="800000"/>
              <a:headEnd/>
              <a:tailEnd/>
            </a:ln>
            <a:effectLst>
              <a:outerShdw dist="14323" dir="5029661" algn="ctr" rotWithShape="0">
                <a:schemeClr val="bg1">
                  <a:alpha val="74997"/>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C09"/>
                  </a:solidFill>
                  <a:effectLst/>
                  <a:uLnTx/>
                  <a:uFillTx/>
                  <a:latin typeface="Comic Sans MS" charset="0"/>
                  <a:ea typeface="ＭＳ Ｐゴシック" charset="0"/>
                </a:rPr>
                <a:t>Acts 19:29</a:t>
              </a:r>
            </a:p>
          </p:txBody>
        </p:sp>
        <p:sp>
          <p:nvSpPr>
            <p:cNvPr id="165895" name="Text Box 19"/>
            <p:cNvSpPr txBox="1">
              <a:spLocks noChangeArrowheads="1"/>
            </p:cNvSpPr>
            <p:nvPr/>
          </p:nvSpPr>
          <p:spPr bwMode="auto">
            <a:xfrm>
              <a:off x="3129" y="85"/>
              <a:ext cx="2307"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1" u="none" strike="noStrike" kern="1200" cap="none" spc="0" normalizeH="0" baseline="0" noProof="0" dirty="0" err="1">
                  <a:ln>
                    <a:noFill/>
                  </a:ln>
                  <a:solidFill>
                    <a:srgbClr val="FFFFFF"/>
                  </a:solidFill>
                  <a:effectLst/>
                  <a:uLnTx/>
                  <a:uFillTx/>
                  <a:latin typeface="Monaco" charset="0"/>
                  <a:ea typeface="ＭＳ Ｐゴシック" charset="0"/>
                </a:rPr>
                <a:t>theh</a:t>
              </a:r>
              <a:r>
                <a:rPr kumimoji="0" lang="fr-FR" sz="3600" b="0" i="1" u="none" strike="noStrike" kern="1200" cap="none" spc="0" normalizeH="0" baseline="0" noProof="0" dirty="0">
                  <a:ln>
                    <a:noFill/>
                  </a:ln>
                  <a:solidFill>
                    <a:srgbClr val="FFFFFF"/>
                  </a:solidFill>
                  <a:effectLst/>
                  <a:uLnTx/>
                  <a:uFillTx/>
                  <a:latin typeface="Monaco" charset="0"/>
                  <a:ea typeface="ＭＳ Ｐゴシック" charset="0"/>
                </a:rPr>
                <a:t>'</a:t>
              </a:r>
              <a:r>
                <a:rPr kumimoji="0" lang="en-US" sz="3600" b="0" i="1" u="none" strike="noStrike" kern="1200" cap="none" spc="0" normalizeH="0" baseline="0" noProof="0" dirty="0">
                  <a:ln>
                    <a:noFill/>
                  </a:ln>
                  <a:solidFill>
                    <a:srgbClr val="FFFFFF"/>
                  </a:solidFill>
                  <a:effectLst/>
                  <a:uLnTx/>
                  <a:uFillTx/>
                  <a:latin typeface="Monaco" charset="0"/>
                  <a:ea typeface="ＭＳ Ｐゴシック" charset="0"/>
                </a:rPr>
                <a:t>-at-</a:t>
              </a:r>
              <a:r>
                <a:rPr kumimoji="0" lang="en-US" sz="3600" b="0" i="1" u="none" strike="noStrike" kern="1200" cap="none" spc="0" normalizeH="0" baseline="0" noProof="0" dirty="0" err="1">
                  <a:ln>
                    <a:noFill/>
                  </a:ln>
                  <a:solidFill>
                    <a:srgbClr val="FFFFFF"/>
                  </a:solidFill>
                  <a:effectLst/>
                  <a:uLnTx/>
                  <a:uFillTx/>
                  <a:latin typeface="Monaco" charset="0"/>
                  <a:ea typeface="ＭＳ Ｐゴシック" charset="0"/>
                </a:rPr>
                <a:t>ron</a:t>
              </a:r>
              <a:endParaRPr kumimoji="0" lang="en-US" sz="3600" b="0" i="1" u="none" strike="noStrike" kern="1200" cap="none" spc="0" normalizeH="0" baseline="0" noProof="0" dirty="0">
                <a:ln>
                  <a:noFill/>
                </a:ln>
                <a:solidFill>
                  <a:srgbClr val="000000"/>
                </a:solidFill>
                <a:effectLst/>
                <a:uLnTx/>
                <a:uFillTx/>
                <a:latin typeface="Monaco" charset="0"/>
                <a:ea typeface="ＭＳ Ｐゴシック" charset="0"/>
              </a:endParaRPr>
            </a:p>
          </p:txBody>
        </p:sp>
      </p:grpSp>
      <p:sp>
        <p:nvSpPr>
          <p:cNvPr id="2" name="Title 1"/>
          <p:cNvSpPr>
            <a:spLocks noGrp="1"/>
          </p:cNvSpPr>
          <p:nvPr>
            <p:ph type="title" idx="4294967295"/>
          </p:nvPr>
        </p:nvSpPr>
        <p:spPr/>
        <p:txBody>
          <a:bodyPr/>
          <a:lstStyle/>
          <a:p>
            <a:pPr rtl="0" eaLnBrk="0" fontAlgn="base" hangingPunct="0"/>
            <a:r>
              <a:rPr lang="en-US" b="1" kern="1200" dirty="0">
                <a:solidFill>
                  <a:srgbClr val="FFFFFF"/>
                </a:solidFill>
                <a:effectLst/>
                <a:latin typeface="Comic Sans MS"/>
                <a:ea typeface="ＭＳ Ｐゴシック"/>
                <a:cs typeface="ＭＳ Ｐゴシック"/>
              </a:rPr>
              <a:t>Theater Seats 25,000</a:t>
            </a:r>
            <a:endParaRPr lang="en-US" sz="6600" b="1" dirty="0"/>
          </a:p>
        </p:txBody>
      </p:sp>
      <p:sp>
        <p:nvSpPr>
          <p:cNvPr id="9" name="Text Box 37"/>
          <p:cNvSpPr txBox="1">
            <a:spLocks noChangeArrowheads="1"/>
          </p:cNvSpPr>
          <p:nvPr/>
        </p:nvSpPr>
        <p:spPr bwMode="auto">
          <a:xfrm>
            <a:off x="8413748" y="34953"/>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349</a:t>
            </a:r>
          </a:p>
        </p:txBody>
      </p:sp>
    </p:spTree>
    <p:extLst>
      <p:ext uri="{BB962C8B-B14F-4D97-AF65-F5344CB8AC3E}">
        <p14:creationId xmlns:p14="http://schemas.microsoft.com/office/powerpoint/2010/main" val="3603185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2" descr="Leadership Lessons from a City Clerk - DaleTedder.com">
            <a:extLst>
              <a:ext uri="{FF2B5EF4-FFF2-40B4-BE49-F238E27FC236}">
                <a16:creationId xmlns:a16="http://schemas.microsoft.com/office/drawing/2014/main" id="{95ACC94A-5E80-004E-AE80-EC6EA53AFA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194"/>
          <a:stretch/>
        </p:blipFill>
        <p:spPr bwMode="auto">
          <a:xfrm>
            <a:off x="0" y="0"/>
            <a:ext cx="9144000" cy="46187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8653" y="2742955"/>
            <a:ext cx="9162651" cy="1012616"/>
          </a:xfrm>
          <a:noFill/>
        </p:spPr>
        <p:txBody>
          <a:bodyPr/>
          <a:lstStyle/>
          <a:p>
            <a:r>
              <a:rPr lang="en-US" b="1" dirty="0">
                <a:solidFill>
                  <a:schemeClr val="bg1"/>
                </a:solidFill>
                <a:effectLst>
                  <a:glow rad="101600">
                    <a:schemeClr val="tx1">
                      <a:alpha val="99000"/>
                    </a:schemeClr>
                  </a:glow>
                </a:effectLst>
                <a:latin typeface="Arial"/>
                <a:cs typeface="Arial"/>
              </a:rPr>
              <a:t>The City Clerk (Acts 19:35-41):</a:t>
            </a:r>
          </a:p>
        </p:txBody>
      </p:sp>
      <p:sp>
        <p:nvSpPr>
          <p:cNvPr id="4" name="Rectangle 2"/>
          <p:cNvSpPr txBox="1">
            <a:spLocks noChangeArrowheads="1"/>
          </p:cNvSpPr>
          <p:nvPr/>
        </p:nvSpPr>
        <p:spPr bwMode="auto">
          <a:xfrm>
            <a:off x="-2" y="3755571"/>
            <a:ext cx="9144000" cy="28268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92100" marR="0" lvl="0" indent="-292100" algn="l" defTabSz="457200" rtl="0" eaLnBrk="0" fontAlgn="base" latinLnBrk="0" hangingPunct="0">
              <a:lnSpc>
                <a:spcPct val="100000"/>
              </a:lnSpc>
              <a:spcBef>
                <a:spcPct val="0"/>
              </a:spcBef>
              <a:spcAft>
                <a:spcPct val="0"/>
              </a:spcAft>
              <a:buClrTx/>
              <a:buSzTx/>
              <a:buFont typeface="Arial" panose="020B0604020202020204" pitchFamily="34" charset="0"/>
              <a:buChar char="•"/>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Enticed their pride (35-36)</a:t>
            </a:r>
          </a:p>
          <a:p>
            <a:pPr marL="292100" marR="0" lvl="0" indent="-292100" algn="l" defTabSz="457200" rtl="0" eaLnBrk="0" fontAlgn="base" latinLnBrk="0" hangingPunct="0">
              <a:lnSpc>
                <a:spcPct val="100000"/>
              </a:lnSpc>
              <a:spcBef>
                <a:spcPct val="0"/>
              </a:spcBef>
              <a:spcAft>
                <a:spcPct val="0"/>
              </a:spcAft>
              <a:buClrTx/>
              <a:buSzTx/>
              <a:buFont typeface="Arial" panose="020B0604020202020204" pitchFamily="34" charset="0"/>
              <a:buChar char="•"/>
              <a:defRPr/>
            </a:pPr>
            <a:r>
              <a:rPr lang="en-US" sz="4000" b="1" dirty="0">
                <a:solidFill>
                  <a:srgbClr val="FFFFFF"/>
                </a:solidFill>
                <a:effectLst>
                  <a:glow rad="127000">
                    <a:srgbClr val="000000"/>
                  </a:glow>
                </a:effectLst>
                <a:latin typeface="Arial" charset="0"/>
                <a:ea typeface="ＭＳ Ｐゴシック" charset="0"/>
                <a:cs typeface="ＭＳ Ｐゴシック" charset="0"/>
              </a:rPr>
              <a:t>Affirmed believers (37)</a:t>
            </a:r>
          </a:p>
          <a:p>
            <a:pPr marL="292100" marR="0" lvl="0" indent="-292100" algn="l" defTabSz="457200" rtl="0" eaLnBrk="0" fontAlgn="base" latinLnBrk="0" hangingPunct="0">
              <a:lnSpc>
                <a:spcPct val="100000"/>
              </a:lnSpc>
              <a:spcBef>
                <a:spcPct val="0"/>
              </a:spcBef>
              <a:spcAft>
                <a:spcPct val="0"/>
              </a:spcAft>
              <a:buClrTx/>
              <a:buSzTx/>
              <a:buFont typeface="Arial" panose="020B0604020202020204" pitchFamily="34" charset="0"/>
              <a:buChar char="•"/>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Encouraged legal </a:t>
            </a:r>
            <a:r>
              <a:rPr lang="en-US" sz="4000" b="1" dirty="0">
                <a:solidFill>
                  <a:srgbClr val="FFFFFF"/>
                </a:solidFill>
                <a:effectLst>
                  <a:glow rad="127000">
                    <a:srgbClr val="000000"/>
                  </a:glow>
                </a:effectLst>
                <a:latin typeface="Arial" charset="0"/>
                <a:ea typeface="ＭＳ Ｐゴシック" charset="0"/>
                <a:cs typeface="ＭＳ Ｐゴシック" charset="0"/>
              </a:rPr>
              <a:t>charges (38-39)</a:t>
            </a:r>
          </a:p>
          <a:p>
            <a:pPr marL="292100" marR="0" lvl="0" indent="-292100" algn="l" defTabSz="457200" rtl="0" eaLnBrk="0" fontAlgn="base" latinLnBrk="0" hangingPunct="0">
              <a:lnSpc>
                <a:spcPct val="100000"/>
              </a:lnSpc>
              <a:spcBef>
                <a:spcPct val="0"/>
              </a:spcBef>
              <a:spcAft>
                <a:spcPct val="0"/>
              </a:spcAft>
              <a:buClrTx/>
              <a:buSzTx/>
              <a:buFont typeface="Arial" panose="020B0604020202020204" pitchFamily="34" charset="0"/>
              <a:buChar char="•"/>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Warned of Rome (40-41)</a:t>
            </a:r>
          </a:p>
        </p:txBody>
      </p:sp>
    </p:spTree>
    <p:extLst>
      <p:ext uri="{BB962C8B-B14F-4D97-AF65-F5344CB8AC3E}">
        <p14:creationId xmlns:p14="http://schemas.microsoft.com/office/powerpoint/2010/main" val="31053600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cts 3 gate">
            <a:extLst>
              <a:ext uri="{FF2B5EF4-FFF2-40B4-BE49-F238E27FC236}">
                <a16:creationId xmlns:a16="http://schemas.microsoft.com/office/drawing/2014/main" id="{E2DD4B80-B3D5-A64C-8D0F-BE1F218DD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129860"/>
          </a:xfrm>
          <a:solidFill>
            <a:schemeClr val="tx1"/>
          </a:solidFill>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Christians = Riot Victims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—Not Riot Instigators</a:t>
            </a:r>
          </a:p>
        </p:txBody>
      </p:sp>
    </p:spTree>
    <p:extLst>
      <p:ext uri="{BB962C8B-B14F-4D97-AF65-F5344CB8AC3E}">
        <p14:creationId xmlns:p14="http://schemas.microsoft.com/office/powerpoint/2010/main" val="164184942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Believers bring peace in society.</a:t>
            </a:r>
          </a:p>
        </p:txBody>
      </p:sp>
      <p:pic>
        <p:nvPicPr>
          <p:cNvPr id="22530" name="Picture 2" descr="Blessed Are The Peacemakers – Allelous Community Group">
            <a:extLst>
              <a:ext uri="{FF2B5EF4-FFF2-40B4-BE49-F238E27FC236}">
                <a16:creationId xmlns:a16="http://schemas.microsoft.com/office/drawing/2014/main" id="{544C832A-AEE2-0B42-9D2C-8179B48CAA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7343"/>
            <a:ext cx="9144000" cy="4775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69509D70-343B-4949-A793-D2565832A8CF}"/>
              </a:ext>
            </a:extLst>
          </p:cNvPr>
          <p:cNvSpPr txBox="1">
            <a:spLocks noChangeArrowheads="1"/>
          </p:cNvSpPr>
          <p:nvPr/>
        </p:nvSpPr>
        <p:spPr bwMode="auto">
          <a:xfrm>
            <a:off x="-16328" y="6061309"/>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kern="0" dirty="0">
                <a:effectLst>
                  <a:glow rad="127000">
                    <a:schemeClr val="tx1"/>
                  </a:glow>
                </a:effectLst>
                <a:latin typeface="Arial" charset="0"/>
                <a:ea typeface="ＭＳ Ｐゴシック" charset="0"/>
                <a:cs typeface="ＭＳ Ｐゴシック" charset="0"/>
              </a:rPr>
              <a:t>Main Idea of Acts 19:21-41</a:t>
            </a:r>
          </a:p>
        </p:txBody>
      </p:sp>
    </p:spTree>
    <p:extLst>
      <p:ext uri="{BB962C8B-B14F-4D97-AF65-F5344CB8AC3E}">
        <p14:creationId xmlns:p14="http://schemas.microsoft.com/office/powerpoint/2010/main" val="2450863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Idolatry leads to trouble.</a:t>
            </a:r>
          </a:p>
        </p:txBody>
      </p:sp>
      <p:pic>
        <p:nvPicPr>
          <p:cNvPr id="34818" name="Picture 2" descr="What Is Idolatry? - 5 Things Christians Need to Know">
            <a:extLst>
              <a:ext uri="{FF2B5EF4-FFF2-40B4-BE49-F238E27FC236}">
                <a16:creationId xmlns:a16="http://schemas.microsoft.com/office/drawing/2014/main" id="{5689D265-9070-E246-84EF-E141EB78D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9813"/>
            <a:ext cx="9144000" cy="477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23718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Artemis statue">
            <a:extLst>
              <a:ext uri="{FF2B5EF4-FFF2-40B4-BE49-F238E27FC236}">
                <a16:creationId xmlns:a16="http://schemas.microsoft.com/office/drawing/2014/main" id="{E668A777-9DDA-444B-BE20-96B52CE46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8" y="-33456"/>
            <a:ext cx="4238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196442" y="49785"/>
            <a:ext cx="4947558" cy="16973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Diana (Artemis) of Ephesus</a:t>
            </a:r>
          </a:p>
        </p:txBody>
      </p:sp>
      <p:pic>
        <p:nvPicPr>
          <p:cNvPr id="33794" name="Picture 2" descr="Home">
            <a:extLst>
              <a:ext uri="{FF2B5EF4-FFF2-40B4-BE49-F238E27FC236}">
                <a16:creationId xmlns:a16="http://schemas.microsoft.com/office/drawing/2014/main" id="{B62385E8-E41C-1C49-8AED-13970EED9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6442" y="2049335"/>
            <a:ext cx="4947558" cy="475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95314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1095"/>
            <a:ext cx="9144000" cy="1646825"/>
          </a:xfrm>
          <a:effectLst>
            <a:outerShdw blurRad="63500" dist="35921" dir="2700000" algn="ctr" rotWithShape="0">
              <a:schemeClr val="tx2">
                <a:alpha val="74998"/>
              </a:schemeClr>
            </a:outerShdw>
          </a:effectLst>
        </p:spPr>
        <p:txBody>
          <a:bodyPr anchor="t"/>
          <a:lstStyle/>
          <a:p>
            <a:pPr>
              <a:lnSpc>
                <a:spcPct val="70000"/>
              </a:lnSpc>
              <a:defRPr/>
            </a:pPr>
            <a:r>
              <a:rPr lang="en-US" b="1" dirty="0">
                <a:effectLst>
                  <a:glow rad="127000">
                    <a:schemeClr val="tx1"/>
                  </a:glow>
                </a:effectLst>
                <a:latin typeface="Arial" charset="0"/>
                <a:ea typeface="ＭＳ Ｐゴシック" charset="0"/>
                <a:cs typeface="ＭＳ Ｐゴシック" charset="0"/>
              </a:rPr>
              <a:t>How can you </a:t>
            </a:r>
            <a:r>
              <a:rPr lang="en-US" sz="6600" b="1" dirty="0">
                <a:solidFill>
                  <a:srgbClr val="FFFF00"/>
                </a:solidFill>
                <a:effectLst>
                  <a:glow rad="127000">
                    <a:schemeClr val="tx1"/>
                  </a:glow>
                </a:effectLst>
                <a:latin typeface="Arial" charset="0"/>
                <a:ea typeface="ＭＳ Ｐゴシック" charset="0"/>
                <a:cs typeface="ＭＳ Ｐゴシック" charset="0"/>
              </a:rPr>
              <a:t>be faithful</a:t>
            </a:r>
            <a:r>
              <a:rPr lang="en-US" sz="8800" b="1" dirty="0">
                <a:effectLst>
                  <a:glow rad="127000">
                    <a:schemeClr val="tx1"/>
                  </a:glow>
                </a:effectLst>
                <a:latin typeface="Arial" charset="0"/>
                <a:ea typeface="ＭＳ Ｐゴシック" charset="0"/>
                <a:cs typeface="ＭＳ Ｐゴシック" charset="0"/>
              </a:rPr>
              <a:t> </a:t>
            </a:r>
            <a:br>
              <a:rPr lang="en-US" sz="66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to God in a world of idols?</a:t>
            </a:r>
          </a:p>
        </p:txBody>
      </p:sp>
      <p:sp>
        <p:nvSpPr>
          <p:cNvPr id="5" name="TextBox 4"/>
          <p:cNvSpPr txBox="1"/>
          <p:nvPr/>
        </p:nvSpPr>
        <p:spPr>
          <a:xfrm>
            <a:off x="3048001" y="2551043"/>
            <a:ext cx="3324087" cy="2308324"/>
          </a:xfrm>
          <a:prstGeom prst="rect">
            <a:avLst/>
          </a:prstGeom>
          <a:solidFill>
            <a:srgbClr val="FFABBA"/>
          </a:solidFill>
          <a:ln w="57150" cmpd="sng">
            <a:solidFill>
              <a:srgbClr val="C8123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400" normalizeH="0" baseline="0" noProof="0">
                <a:ln>
                  <a:noFill/>
                </a:ln>
                <a:solidFill>
                  <a:srgbClr val="C81234"/>
                </a:solidFill>
                <a:effectLst/>
                <a:uLnTx/>
                <a:uFillTx/>
                <a:latin typeface="Arial"/>
                <a:ea typeface="ＭＳ Ｐゴシック" charset="0"/>
                <a:cs typeface="Arial"/>
              </a:rPr>
              <a:t>IDOLS</a:t>
            </a:r>
            <a:br>
              <a:rPr kumimoji="0" lang="en-US" sz="4800" b="0" i="0" u="none" strike="noStrike" kern="1200" cap="none" spc="400" normalizeH="0" baseline="0" noProof="0">
                <a:ln>
                  <a:noFill/>
                </a:ln>
                <a:solidFill>
                  <a:srgbClr val="C81234"/>
                </a:solidFill>
                <a:effectLst/>
                <a:uLnTx/>
                <a:uFillTx/>
                <a:latin typeface="Arial"/>
                <a:ea typeface="ＭＳ Ｐゴシック" charset="0"/>
                <a:cs typeface="Arial"/>
              </a:rPr>
            </a:br>
            <a:r>
              <a:rPr kumimoji="0" lang="en-US" sz="4800" b="0" i="0" u="none" strike="noStrike" kern="1200" cap="none" spc="400" normalizeH="0" baseline="0" noProof="0">
                <a:ln>
                  <a:noFill/>
                </a:ln>
                <a:solidFill>
                  <a:srgbClr val="C81234"/>
                </a:solidFill>
                <a:effectLst/>
                <a:uLnTx/>
                <a:uFillTx/>
                <a:latin typeface="Arial"/>
                <a:ea typeface="ＭＳ Ｐゴシック" charset="0"/>
                <a:cs typeface="Arial"/>
              </a:rPr>
              <a:t>of the </a:t>
            </a:r>
            <a:br>
              <a:rPr kumimoji="0" lang="en-US" sz="4800" b="0" i="0" u="none" strike="noStrike" kern="1200" cap="none" spc="400" normalizeH="0" baseline="0" noProof="0">
                <a:ln>
                  <a:noFill/>
                </a:ln>
                <a:solidFill>
                  <a:srgbClr val="C81234"/>
                </a:solidFill>
                <a:effectLst/>
                <a:uLnTx/>
                <a:uFillTx/>
                <a:latin typeface="Arial"/>
                <a:ea typeface="ＭＳ Ｐゴシック" charset="0"/>
                <a:cs typeface="Arial"/>
              </a:rPr>
            </a:br>
            <a:r>
              <a:rPr kumimoji="0" lang="en-US" sz="4800" b="0" i="0" u="none" strike="noStrike" kern="1200" cap="none" spc="400" normalizeH="0" baseline="0" noProof="0">
                <a:ln>
                  <a:noFill/>
                </a:ln>
                <a:solidFill>
                  <a:srgbClr val="C81234"/>
                </a:solidFill>
                <a:effectLst/>
                <a:uLnTx/>
                <a:uFillTx/>
                <a:latin typeface="Arial"/>
                <a:ea typeface="ＭＳ Ｐゴシック" charset="0"/>
                <a:cs typeface="Arial"/>
              </a:rPr>
              <a:t>HEART</a:t>
            </a:r>
          </a:p>
        </p:txBody>
      </p:sp>
      <p:sp>
        <p:nvSpPr>
          <p:cNvPr id="7" name="Title 3">
            <a:extLst>
              <a:ext uri="{FF2B5EF4-FFF2-40B4-BE49-F238E27FC236}">
                <a16:creationId xmlns:a16="http://schemas.microsoft.com/office/drawing/2014/main" id="{CA59F73B-4BE8-B247-90BE-42DA523F87EF}"/>
              </a:ext>
            </a:extLst>
          </p:cNvPr>
          <p:cNvSpPr txBox="1">
            <a:spLocks/>
          </p:cNvSpPr>
          <p:nvPr/>
        </p:nvSpPr>
        <p:spPr bwMode="auto">
          <a:xfrm>
            <a:off x="4427483" y="6194479"/>
            <a:ext cx="44196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39700">
                    <a:srgbClr val="000000">
                      <a:satMod val="175000"/>
                      <a:alpha val="87000"/>
                    </a:srgbClr>
                  </a:glow>
                </a:effectLst>
                <a:uLnTx/>
                <a:uFillTx/>
                <a:latin typeface="Arial"/>
                <a:ea typeface="ＭＳ Ｐゴシック" pitchFamily="-108" charset="-128"/>
                <a:cs typeface="Arial"/>
              </a:rPr>
              <a:t>Ezekiel 14:3-6 NLT</a:t>
            </a:r>
            <a:endParaRPr kumimoji="0" lang="en-US" sz="2800" b="1" i="0" u="none" strike="noStrike" kern="120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endParaRPr>
          </a:p>
        </p:txBody>
      </p:sp>
      <p:sp>
        <p:nvSpPr>
          <p:cNvPr id="8" name="Title 3">
            <a:extLst>
              <a:ext uri="{FF2B5EF4-FFF2-40B4-BE49-F238E27FC236}">
                <a16:creationId xmlns:a16="http://schemas.microsoft.com/office/drawing/2014/main" id="{AE16BDF2-20E7-CA45-A491-533C4A09A379}"/>
              </a:ext>
            </a:extLst>
          </p:cNvPr>
          <p:cNvSpPr txBox="1">
            <a:spLocks/>
          </p:cNvSpPr>
          <p:nvPr/>
        </p:nvSpPr>
        <p:spPr bwMode="auto">
          <a:xfrm>
            <a:off x="152400" y="2193384"/>
            <a:ext cx="4419600" cy="4524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defRPr/>
            </a:pPr>
            <a:r>
              <a:rPr lang="en-US" sz="3200" b="1" kern="0" dirty="0">
                <a:solidFill>
                  <a:srgbClr val="FFFFFF"/>
                </a:solidFill>
                <a:effectLst>
                  <a:glow rad="139700">
                    <a:srgbClr val="000000">
                      <a:satMod val="175000"/>
                      <a:alpha val="87000"/>
                    </a:srgbClr>
                  </a:glow>
                </a:effectLst>
              </a:rPr>
              <a:t>Money</a:t>
            </a:r>
          </a:p>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defRPr/>
            </a:pPr>
            <a:r>
              <a:rPr kumimoji="0" lang="en-US" sz="3200" b="1" i="0" u="none" strike="noStrike" kern="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rPr>
              <a:t>Power</a:t>
            </a:r>
          </a:p>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defRPr/>
            </a:pPr>
            <a:r>
              <a:rPr lang="en-US" sz="3200" b="1" kern="0" dirty="0">
                <a:solidFill>
                  <a:srgbClr val="FFFFFF"/>
                </a:solidFill>
                <a:effectLst>
                  <a:glow rad="139700">
                    <a:srgbClr val="000000">
                      <a:satMod val="175000"/>
                      <a:alpha val="87000"/>
                    </a:srgbClr>
                  </a:glow>
                </a:effectLst>
                <a:latin typeface="Arial" charset="0"/>
                <a:ea typeface="ＭＳ Ｐゴシック" charset="0"/>
              </a:rPr>
              <a:t>Sex</a:t>
            </a:r>
          </a:p>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defRPr/>
            </a:pPr>
            <a:r>
              <a:rPr lang="en-US" sz="3200" b="1" kern="0" dirty="0">
                <a:solidFill>
                  <a:srgbClr val="FFFFFF"/>
                </a:solidFill>
                <a:effectLst>
                  <a:glow rad="139700">
                    <a:srgbClr val="000000">
                      <a:satMod val="175000"/>
                      <a:alpha val="87000"/>
                    </a:srgbClr>
                  </a:glow>
                </a:effectLst>
                <a:latin typeface="Arial" charset="0"/>
                <a:ea typeface="ＭＳ Ｐゴシック" charset="0"/>
              </a:rPr>
              <a:t>Food</a:t>
            </a:r>
          </a:p>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defRPr/>
            </a:pPr>
            <a:r>
              <a:rPr lang="en-US" sz="3200" b="1" kern="0" dirty="0">
                <a:solidFill>
                  <a:srgbClr val="FFFFFF"/>
                </a:solidFill>
                <a:effectLst>
                  <a:glow rad="139700">
                    <a:srgbClr val="000000">
                      <a:satMod val="175000"/>
                      <a:alpha val="87000"/>
                    </a:srgbClr>
                  </a:glow>
                </a:effectLst>
                <a:latin typeface="Arial" charset="0"/>
                <a:ea typeface="ＭＳ Ｐゴシック" charset="0"/>
              </a:rPr>
              <a:t>Pleasure</a:t>
            </a:r>
          </a:p>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defRPr/>
            </a:pPr>
            <a:r>
              <a:rPr lang="en-US" sz="3200" b="1" kern="0" dirty="0">
                <a:solidFill>
                  <a:srgbClr val="FFFFFF"/>
                </a:solidFill>
                <a:effectLst>
                  <a:glow rad="139700">
                    <a:srgbClr val="000000">
                      <a:satMod val="175000"/>
                      <a:alpha val="87000"/>
                    </a:srgbClr>
                  </a:glow>
                </a:effectLst>
                <a:latin typeface="Arial" charset="0"/>
                <a:ea typeface="ＭＳ Ｐゴシック" charset="0"/>
              </a:rPr>
              <a:t>Entertainment</a:t>
            </a:r>
          </a:p>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defRPr/>
            </a:pPr>
            <a:r>
              <a:rPr lang="en-US" sz="3200" b="1" kern="0" dirty="0">
                <a:solidFill>
                  <a:srgbClr val="FFFFFF"/>
                </a:solidFill>
                <a:effectLst>
                  <a:glow rad="139700">
                    <a:srgbClr val="000000">
                      <a:satMod val="175000"/>
                      <a:alpha val="87000"/>
                    </a:srgbClr>
                  </a:glow>
                </a:effectLst>
                <a:latin typeface="Arial" charset="0"/>
                <a:ea typeface="ＭＳ Ｐゴシック" charset="0"/>
              </a:rPr>
              <a:t>Drinking</a:t>
            </a:r>
          </a:p>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defRPr/>
            </a:pPr>
            <a:r>
              <a:rPr lang="en-US" sz="3200" b="1" kern="0" dirty="0">
                <a:solidFill>
                  <a:srgbClr val="FFFFFF"/>
                </a:solidFill>
                <a:effectLst>
                  <a:glow rad="139700">
                    <a:srgbClr val="000000">
                      <a:satMod val="175000"/>
                      <a:alpha val="87000"/>
                    </a:srgbClr>
                  </a:glow>
                </a:effectLst>
                <a:latin typeface="Arial" charset="0"/>
                <a:ea typeface="ＭＳ Ｐゴシック" charset="0"/>
              </a:rPr>
              <a:t>Science</a:t>
            </a:r>
          </a:p>
          <a:p>
            <a:pPr marL="292100" marR="0" lvl="0" indent="-292100" algn="l" defTabSz="914400" rtl="0" eaLnBrk="0" fontAlgn="base" latinLnBrk="0" hangingPunct="0">
              <a:lnSpc>
                <a:spcPct val="100000"/>
              </a:lnSpc>
              <a:spcBef>
                <a:spcPct val="0"/>
              </a:spcBef>
              <a:spcAft>
                <a:spcPct val="0"/>
              </a:spcAft>
              <a:buClrTx/>
              <a:buSzTx/>
              <a:buFont typeface="Arial" panose="020B0604020202020204" pitchFamily="34" charset="0"/>
              <a:buChar char="•"/>
              <a:defRPr/>
            </a:pPr>
            <a:r>
              <a:rPr lang="en-US" sz="3200" b="1" kern="0" dirty="0">
                <a:solidFill>
                  <a:srgbClr val="FFFFFF"/>
                </a:solidFill>
                <a:effectLst>
                  <a:glow rad="139700">
                    <a:srgbClr val="000000">
                      <a:satMod val="175000"/>
                      <a:alpha val="87000"/>
                    </a:srgbClr>
                  </a:glow>
                </a:effectLst>
                <a:latin typeface="Arial" charset="0"/>
                <a:ea typeface="ＭＳ Ｐゴシック" charset="0"/>
              </a:rPr>
              <a:t>Pride</a:t>
            </a:r>
            <a:endParaRPr kumimoji="0" lang="en-US" sz="3200" b="1" i="0" u="none" strike="noStrike" kern="1200" cap="none" spc="0" normalizeH="0" baseline="0" noProof="0" dirty="0">
              <a:ln>
                <a:noFill/>
              </a:ln>
              <a:solidFill>
                <a:srgbClr val="FFFFFF"/>
              </a:solidFill>
              <a:effectLst>
                <a:glow rad="139700">
                  <a:srgbClr val="000000">
                    <a:satMod val="175000"/>
                    <a:alpha val="87000"/>
                  </a:srgbClr>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92854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23393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Not much has changed…</a:t>
            </a:r>
          </a:p>
        </p:txBody>
      </p:sp>
      <p:pic>
        <p:nvPicPr>
          <p:cNvPr id="36866" name="Picture 2" descr="God hates Idolatry – Convoy Avenue Church of Christ">
            <a:extLst>
              <a:ext uri="{FF2B5EF4-FFF2-40B4-BE49-F238E27FC236}">
                <a16:creationId xmlns:a16="http://schemas.microsoft.com/office/drawing/2014/main" id="{AFDE4881-9C2F-0D47-B669-2E762E954E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1283715"/>
            <a:ext cx="8953500" cy="552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20365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Idolatry actually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worships self.</a:t>
            </a:r>
          </a:p>
        </p:txBody>
      </p:sp>
      <p:pic>
        <p:nvPicPr>
          <p:cNvPr id="35842" name="Picture 2" descr="What's at the Heart of Idolatry?&quot; - Project Inspired">
            <a:extLst>
              <a:ext uri="{FF2B5EF4-FFF2-40B4-BE49-F238E27FC236}">
                <a16:creationId xmlns:a16="http://schemas.microsoft.com/office/drawing/2014/main" id="{4D4882B4-D8E2-4C41-A849-63BA73425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1"/>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12405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Idolatry actually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worships self.</a:t>
            </a:r>
          </a:p>
        </p:txBody>
      </p:sp>
      <p:pic>
        <p:nvPicPr>
          <p:cNvPr id="35844" name="Picture 4" descr="IDOLATRY – MAPLE AVENUE CHRISTIAN CHURCH">
            <a:extLst>
              <a:ext uri="{FF2B5EF4-FFF2-40B4-BE49-F238E27FC236}">
                <a16:creationId xmlns:a16="http://schemas.microsoft.com/office/drawing/2014/main" id="{B72B82DD-2957-E24F-AE54-A3A05831B6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14" r="7050"/>
          <a:stretch/>
        </p:blipFill>
        <p:spPr bwMode="auto">
          <a:xfrm>
            <a:off x="0" y="-2"/>
            <a:ext cx="9144000" cy="6877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91555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ozens arrested as violent Portland protests continue – Boston Herald">
            <a:extLst>
              <a:ext uri="{FF2B5EF4-FFF2-40B4-BE49-F238E27FC236}">
                <a16:creationId xmlns:a16="http://schemas.microsoft.com/office/drawing/2014/main" id="{3F678A51-FC91-6A4F-9783-40BAD4564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62" y="767444"/>
            <a:ext cx="9153235" cy="60905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Portland 2021 Riots</a:t>
            </a:r>
          </a:p>
        </p:txBody>
      </p:sp>
    </p:spTree>
    <p:extLst>
      <p:ext uri="{BB962C8B-B14F-4D97-AF65-F5344CB8AC3E}">
        <p14:creationId xmlns:p14="http://schemas.microsoft.com/office/powerpoint/2010/main" val="31069583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gospel leads to peace.</a:t>
            </a:r>
          </a:p>
        </p:txBody>
      </p:sp>
      <p:pic>
        <p:nvPicPr>
          <p:cNvPr id="10242" name="Picture 2" descr="Leading Our Classes Through Times of Crisis with Engagement and PEACE |  Faculty Focus">
            <a:extLst>
              <a:ext uri="{FF2B5EF4-FFF2-40B4-BE49-F238E27FC236}">
                <a16:creationId xmlns:a16="http://schemas.microsoft.com/office/drawing/2014/main" id="{BC063396-989F-3840-9D27-C0B86C8CE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8743"/>
            <a:ext cx="9135462" cy="4853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74923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oots of Peace">
            <a:extLst>
              <a:ext uri="{FF2B5EF4-FFF2-40B4-BE49-F238E27FC236}">
                <a16:creationId xmlns:a16="http://schemas.microsoft.com/office/drawing/2014/main" id="{856C9142-8B46-9E4F-956C-74ADFCDC9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0944"/>
            <a:ext cx="9144000" cy="609758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308264"/>
          </a:xfrm>
          <a:solidFill>
            <a:schemeClr val="tx1"/>
          </a:solidFill>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Let’s continue the peaceful proclamation of the gospel that characterized the early church </a:t>
            </a:r>
          </a:p>
        </p:txBody>
      </p:sp>
    </p:spTree>
    <p:extLst>
      <p:ext uri="{BB962C8B-B14F-4D97-AF65-F5344CB8AC3E}">
        <p14:creationId xmlns:p14="http://schemas.microsoft.com/office/powerpoint/2010/main" val="305818583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70"/>
            <a:ext cx="9144000" cy="703062"/>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Can we reconcile these?</a:t>
            </a:r>
          </a:p>
        </p:txBody>
      </p:sp>
      <p:pic>
        <p:nvPicPr>
          <p:cNvPr id="12290" name="Picture 2" descr="International Peace Day: List of educational institutions to study peace  and conflict studies in India | Education News,The Indian Express">
            <a:extLst>
              <a:ext uri="{FF2B5EF4-FFF2-40B4-BE49-F238E27FC236}">
                <a16:creationId xmlns:a16="http://schemas.microsoft.com/office/drawing/2014/main" id="{54F40A64-1EFD-4646-8E83-371DC6859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2531"/>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69FDDB61-166F-E64A-A720-DF45C6386343}"/>
              </a:ext>
            </a:extLst>
          </p:cNvPr>
          <p:cNvSpPr txBox="1">
            <a:spLocks noChangeArrowheads="1"/>
          </p:cNvSpPr>
          <p:nvPr/>
        </p:nvSpPr>
        <p:spPr bwMode="auto">
          <a:xfrm>
            <a:off x="-84666" y="1858270"/>
            <a:ext cx="4267200" cy="14437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kern="0" dirty="0">
                <a:effectLst>
                  <a:glow rad="127000">
                    <a:schemeClr val="tx1"/>
                  </a:glow>
                </a:effectLst>
                <a:latin typeface="Arial" charset="0"/>
                <a:ea typeface="ＭＳ Ｐゴシック" charset="0"/>
                <a:cs typeface="ＭＳ Ｐゴシック" charset="0"/>
              </a:rPr>
              <a:t>“I will bring a sword”</a:t>
            </a:r>
            <a:br>
              <a:rPr lang="en-US" sz="3200" b="1" kern="0" dirty="0">
                <a:effectLst>
                  <a:glow rad="127000">
                    <a:schemeClr val="tx1"/>
                  </a:glow>
                </a:effectLst>
                <a:latin typeface="Arial" charset="0"/>
                <a:ea typeface="ＭＳ Ｐゴシック" charset="0"/>
                <a:cs typeface="ＭＳ Ｐゴシック" charset="0"/>
              </a:rPr>
            </a:br>
            <a:r>
              <a:rPr lang="en-US" sz="3200" b="1" kern="0" dirty="0">
                <a:effectLst>
                  <a:glow rad="127000">
                    <a:schemeClr val="tx1"/>
                  </a:glow>
                </a:effectLst>
                <a:latin typeface="Arial" charset="0"/>
                <a:ea typeface="ＭＳ Ｐゴシック" charset="0"/>
                <a:cs typeface="ＭＳ Ｐゴシック" charset="0"/>
              </a:rPr>
              <a:t>—Jesus</a:t>
            </a:r>
          </a:p>
        </p:txBody>
      </p:sp>
      <p:sp>
        <p:nvSpPr>
          <p:cNvPr id="6" name="Rectangle 2">
            <a:extLst>
              <a:ext uri="{FF2B5EF4-FFF2-40B4-BE49-F238E27FC236}">
                <a16:creationId xmlns:a16="http://schemas.microsoft.com/office/drawing/2014/main" id="{A15A4769-31E7-E34C-A443-2EAFD8405E3D}"/>
              </a:ext>
            </a:extLst>
          </p:cNvPr>
          <p:cNvSpPr txBox="1">
            <a:spLocks noChangeArrowheads="1"/>
          </p:cNvSpPr>
          <p:nvPr/>
        </p:nvSpPr>
        <p:spPr bwMode="auto">
          <a:xfrm>
            <a:off x="4004734" y="1858270"/>
            <a:ext cx="5317067" cy="14437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kern="0" dirty="0">
                <a:effectLst>
                  <a:glow rad="127000">
                    <a:schemeClr val="tx1"/>
                  </a:glow>
                </a:effectLst>
                <a:latin typeface="Arial" charset="0"/>
                <a:ea typeface="ＭＳ Ｐゴシック" charset="0"/>
                <a:cs typeface="ＭＳ Ｐゴシック" charset="0"/>
              </a:rPr>
              <a:t>“Peace I leave with you”</a:t>
            </a:r>
            <a:br>
              <a:rPr lang="en-US" sz="3200" b="1" kern="0" dirty="0">
                <a:effectLst>
                  <a:glow rad="127000">
                    <a:schemeClr val="tx1"/>
                  </a:glow>
                </a:effectLst>
                <a:latin typeface="Arial" charset="0"/>
                <a:ea typeface="ＭＳ Ｐゴシック" charset="0"/>
                <a:cs typeface="ＭＳ Ｐゴシック" charset="0"/>
              </a:rPr>
            </a:br>
            <a:r>
              <a:rPr lang="en-US" sz="3200" b="1" kern="0" dirty="0">
                <a:effectLst>
                  <a:glow rad="127000">
                    <a:schemeClr val="tx1"/>
                  </a:glow>
                </a:effectLst>
                <a:latin typeface="Arial" charset="0"/>
                <a:ea typeface="ＭＳ Ｐゴシック" charset="0"/>
                <a:cs typeface="ＭＳ Ｐゴシック" charset="0"/>
              </a:rPr>
              <a:t>—Jesus</a:t>
            </a:r>
          </a:p>
        </p:txBody>
      </p:sp>
    </p:spTree>
    <p:extLst>
      <p:ext uri="{BB962C8B-B14F-4D97-AF65-F5344CB8AC3E}">
        <p14:creationId xmlns:p14="http://schemas.microsoft.com/office/powerpoint/2010/main" val="9684212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hould we be peacemakers? Is that better than a peacekeeper? How do we  handle people who disagree ?">
            <a:extLst>
              <a:ext uri="{FF2B5EF4-FFF2-40B4-BE49-F238E27FC236}">
                <a16:creationId xmlns:a16="http://schemas.microsoft.com/office/drawing/2014/main" id="{3D2C0E5A-E40B-7C4F-84F5-1547CEF08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1257"/>
            <a:ext cx="9144000" cy="1992086"/>
          </a:xfrm>
          <a:effectLst/>
        </p:spPr>
        <p:txBody>
          <a:bodyPr anchor="t"/>
          <a:lstStyle/>
          <a:p>
            <a:pPr>
              <a:defRPr/>
            </a:pPr>
            <a:r>
              <a:rPr lang="en-US" sz="4000" b="1" dirty="0">
                <a:solidFill>
                  <a:schemeClr val="tx1"/>
                </a:solidFill>
                <a:effectLst/>
                <a:latin typeface="Arial" charset="0"/>
                <a:ea typeface="ＭＳ Ｐゴシック" charset="0"/>
                <a:cs typeface="ＭＳ Ｐゴシック" charset="0"/>
              </a:rPr>
              <a:t>Who brings </a:t>
            </a:r>
            <a:r>
              <a:rPr lang="en-US" sz="4000" b="1" dirty="0">
                <a:solidFill>
                  <a:srgbClr val="FF0000"/>
                </a:solidFill>
                <a:effectLst/>
                <a:latin typeface="Arial" charset="0"/>
                <a:ea typeface="ＭＳ Ｐゴシック" charset="0"/>
                <a:cs typeface="ＭＳ Ｐゴシック" charset="0"/>
              </a:rPr>
              <a:t>peace</a:t>
            </a:r>
            <a:r>
              <a:rPr lang="en-US" sz="4000" b="1" dirty="0">
                <a:solidFill>
                  <a:schemeClr val="tx1"/>
                </a:solidFill>
                <a:effectLst/>
                <a:latin typeface="Arial" charset="0"/>
                <a:ea typeface="ＭＳ Ｐゴシック" charset="0"/>
                <a:cs typeface="ＭＳ Ｐゴシック" charset="0"/>
              </a:rPr>
              <a:t> in society more—believers or unbelievers in Jesus?</a:t>
            </a:r>
          </a:p>
        </p:txBody>
      </p:sp>
    </p:spTree>
    <p:extLst>
      <p:ext uri="{BB962C8B-B14F-4D97-AF65-F5344CB8AC3E}">
        <p14:creationId xmlns:p14="http://schemas.microsoft.com/office/powerpoint/2010/main" val="31550433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nternational Day of Living Together in Peace - 2019">
            <a:extLst>
              <a:ext uri="{FF2B5EF4-FFF2-40B4-BE49-F238E27FC236}">
                <a16:creationId xmlns:a16="http://schemas.microsoft.com/office/drawing/2014/main" id="{85BCE625-6B64-CB4D-A2B2-5E8F7C5C73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2921"/>
            <a:ext cx="9144000" cy="33734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Main Idea of Acts 19:21-41</a:t>
            </a:r>
          </a:p>
        </p:txBody>
      </p:sp>
      <p:sp>
        <p:nvSpPr>
          <p:cNvPr id="3" name="Rectangle 2"/>
          <p:cNvSpPr txBox="1">
            <a:spLocks noChangeArrowheads="1"/>
          </p:cNvSpPr>
          <p:nvPr/>
        </p:nvSpPr>
        <p:spPr bwMode="auto">
          <a:xfrm>
            <a:off x="0" y="2100291"/>
            <a:ext cx="9144000" cy="18941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Believers bring peace in society.</a:t>
            </a:r>
          </a:p>
        </p:txBody>
      </p:sp>
    </p:spTree>
    <p:extLst>
      <p:ext uri="{BB962C8B-B14F-4D97-AF65-F5344CB8AC3E}">
        <p14:creationId xmlns:p14="http://schemas.microsoft.com/office/powerpoint/2010/main" val="29715526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Advent: Prince of Peace – in All things">
            <a:extLst>
              <a:ext uri="{FF2B5EF4-FFF2-40B4-BE49-F238E27FC236}">
                <a16:creationId xmlns:a16="http://schemas.microsoft.com/office/drawing/2014/main" id="{EC0220D6-DD91-994A-8944-9A4DACC6E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76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767161"/>
            <a:ext cx="9144000" cy="1090839"/>
          </a:xfrm>
          <a:solidFill>
            <a:schemeClr val="tx1"/>
          </a:solid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Prince of Peace (Isa 9:6)</a:t>
            </a:r>
          </a:p>
        </p:txBody>
      </p:sp>
    </p:spTree>
    <p:extLst>
      <p:ext uri="{BB962C8B-B14F-4D97-AF65-F5344CB8AC3E}">
        <p14:creationId xmlns:p14="http://schemas.microsoft.com/office/powerpoint/2010/main" val="3007768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4 Ancient Theatres of Greek Roman Antiquity (with Map &amp; Photos) - Touropia">
            <a:extLst>
              <a:ext uri="{FF2B5EF4-FFF2-40B4-BE49-F238E27FC236}">
                <a16:creationId xmlns:a16="http://schemas.microsoft.com/office/drawing/2014/main" id="{F892FA4B-C067-2F46-845E-A72759DF7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8537"/>
            <a:ext cx="9144000" cy="58594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2057399"/>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The idol maker Demetrius began the Ephesus riot—not the peaceful Paul (Acts 19:23-41).</a:t>
            </a:r>
          </a:p>
        </p:txBody>
      </p:sp>
      <p:pic>
        <p:nvPicPr>
          <p:cNvPr id="9220" name="Picture 4" descr="Demetrius of Corinth | Historica Wiki | Fandom">
            <a:extLst>
              <a:ext uri="{FF2B5EF4-FFF2-40B4-BE49-F238E27FC236}">
                <a16:creationId xmlns:a16="http://schemas.microsoft.com/office/drawing/2014/main" id="{818AEF15-EC78-CE46-8A11-EC5EBD0A8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444" y="2851758"/>
            <a:ext cx="4697412" cy="3603769"/>
          </a:xfrm>
          <a:prstGeom prst="rect">
            <a:avLst/>
          </a:prstGeom>
          <a:noFill/>
          <a:ln cmpd="sng">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2925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gospel leads to peace.</a:t>
            </a:r>
          </a:p>
        </p:txBody>
      </p:sp>
      <p:pic>
        <p:nvPicPr>
          <p:cNvPr id="10242" name="Picture 2" descr="Leading Our Classes Through Times of Crisis with Engagement and PEACE |  Faculty Focus">
            <a:extLst>
              <a:ext uri="{FF2B5EF4-FFF2-40B4-BE49-F238E27FC236}">
                <a16:creationId xmlns:a16="http://schemas.microsoft.com/office/drawing/2014/main" id="{BC063396-989F-3840-9D27-C0B86C8CEA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08743"/>
            <a:ext cx="9135462" cy="4853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09528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Blessed are the peacemakers for they shall be called the sons of God” -  LSESD">
            <a:extLst>
              <a:ext uri="{FF2B5EF4-FFF2-40B4-BE49-F238E27FC236}">
                <a16:creationId xmlns:a16="http://schemas.microsoft.com/office/drawing/2014/main" id="{DE81A384-2926-A94E-8FB6-8D3450B6C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469"/>
            <a:ext cx="9144000" cy="6464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070461"/>
          </a:xfrm>
          <a:noFill/>
          <a:ln>
            <a:noFill/>
          </a:ln>
          <a:effectLst/>
        </p:spPr>
        <p:txBody>
          <a:bodyPr vert="horz" wrap="square" lIns="91435" tIns="45718" rIns="91435" bIns="45718" numCol="1" anchor="ctr" anchorCtr="0" compatLnSpc="1">
            <a:prstTxWarp prst="textNoShape">
              <a:avLst/>
            </a:prstTxWarp>
          </a:bodyPr>
          <a:lstStyle/>
          <a:p>
            <a:r>
              <a:rPr lang="en-US" b="1" dirty="0">
                <a:solidFill>
                  <a:schemeClr val="tx2"/>
                </a:solidFill>
                <a:effectLst>
                  <a:glow rad="127000">
                    <a:schemeClr val="bg1"/>
                  </a:glow>
                </a:effectLst>
                <a:latin typeface="Arial" charset="0"/>
                <a:ea typeface="ＭＳ Ｐゴシック" charset="0"/>
              </a:rPr>
              <a:t>Peace Painting Contest</a:t>
            </a:r>
          </a:p>
        </p:txBody>
      </p:sp>
    </p:spTree>
    <p:extLst>
      <p:ext uri="{BB962C8B-B14F-4D97-AF65-F5344CB8AC3E}">
        <p14:creationId xmlns:p14="http://schemas.microsoft.com/office/powerpoint/2010/main" val="425545626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040992"/>
            <a:ext cx="9144000" cy="1070461"/>
          </a:xfrm>
          <a:noFill/>
          <a:ln>
            <a:noFill/>
          </a:ln>
          <a:effectLst/>
        </p:spPr>
        <p:txBody>
          <a:bodyPr vert="horz" wrap="square" lIns="91435" tIns="45718" rIns="91435" bIns="45718" numCol="1" anchor="ctr" anchorCtr="0" compatLnSpc="1">
            <a:prstTxWarp prst="textNoShape">
              <a:avLst/>
            </a:prstTxWarp>
          </a:bodyPr>
          <a:lstStyle/>
          <a:p>
            <a:r>
              <a:rPr lang="en-US" b="1" dirty="0">
                <a:solidFill>
                  <a:schemeClr val="tx2"/>
                </a:solidFill>
                <a:effectLst>
                  <a:glow rad="127000">
                    <a:schemeClr val="bg1"/>
                  </a:glow>
                </a:effectLst>
                <a:latin typeface="Arial" charset="0"/>
                <a:ea typeface="ＭＳ Ｐゴシック" charset="0"/>
              </a:rPr>
              <a:t>Peace Picture Contest</a:t>
            </a:r>
          </a:p>
        </p:txBody>
      </p:sp>
      <p:pic>
        <p:nvPicPr>
          <p:cNvPr id="39938" name="Picture 2" descr="Serene Paintings | Fine Art America">
            <a:extLst>
              <a:ext uri="{FF2B5EF4-FFF2-40B4-BE49-F238E27FC236}">
                <a16:creationId xmlns:a16="http://schemas.microsoft.com/office/drawing/2014/main" id="{411E5F84-A075-BB4B-940C-DE39A973C5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469"/>
            <a:ext cx="68468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Serene Ocean Paintings By Emma Fineman - IGNANT">
            <a:extLst>
              <a:ext uri="{FF2B5EF4-FFF2-40B4-BE49-F238E27FC236}">
                <a16:creationId xmlns:a16="http://schemas.microsoft.com/office/drawing/2014/main" id="{A6847644-CA13-674A-9366-6B1AFD733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81691">
            <a:off x="3859596" y="-68545"/>
            <a:ext cx="4697896" cy="469789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9942" name="Picture 6" descr="Serene Paintings | Fine Art America">
            <a:extLst>
              <a:ext uri="{FF2B5EF4-FFF2-40B4-BE49-F238E27FC236}">
                <a16:creationId xmlns:a16="http://schemas.microsoft.com/office/drawing/2014/main" id="{B14711E2-57EF-F14B-8562-EBC4EA664B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0344" y="2617794"/>
            <a:ext cx="5399743" cy="405234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5717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checkerboard(across)">
                                      <p:cBhvr>
                                        <p:cTn id="7" dur="500"/>
                                        <p:tgtEl>
                                          <p:spTgt spid="3994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9942"/>
                                        </p:tgtEl>
                                        <p:attrNameLst>
                                          <p:attrName>style.visibility</p:attrName>
                                        </p:attrNameLst>
                                      </p:cBhvr>
                                      <p:to>
                                        <p:strVal val="visible"/>
                                      </p:to>
                                    </p:set>
                                    <p:animEffect transition="in" filter="checkerboard(across)">
                                      <p:cBhvr>
                                        <p:cTn id="12" dur="500"/>
                                        <p:tgtEl>
                                          <p:spTgt spid="39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1AF7E4-BCB3-9A4F-BC2B-CC81E39EE458}"/>
              </a:ext>
            </a:extLst>
          </p:cNvPr>
          <p:cNvPicPr>
            <a:picLocks noChangeAspect="1"/>
          </p:cNvPicPr>
          <p:nvPr/>
        </p:nvPicPr>
        <p:blipFill>
          <a:blip r:embed="rId3"/>
          <a:stretch>
            <a:fillRect/>
          </a:stretch>
        </p:blipFill>
        <p:spPr>
          <a:xfrm>
            <a:off x="0" y="0"/>
            <a:ext cx="8697225" cy="6858000"/>
          </a:xfrm>
          <a:prstGeom prst="rect">
            <a:avLst/>
          </a:prstGeom>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lgn="l">
              <a:defRPr/>
            </a:pPr>
            <a:r>
              <a:rPr lang="en-US" sz="5400" b="1" dirty="0">
                <a:effectLst>
                  <a:glow rad="127000">
                    <a:schemeClr val="tx1"/>
                  </a:glow>
                </a:effectLst>
                <a:latin typeface="Arial" charset="0"/>
                <a:ea typeface="ＭＳ Ｐゴシック" charset="0"/>
                <a:cs typeface="ＭＳ Ｐゴシック" charset="0"/>
              </a:rPr>
              <a:t>Minneapolis</a:t>
            </a:r>
          </a:p>
        </p:txBody>
      </p:sp>
      <p:pic>
        <p:nvPicPr>
          <p:cNvPr id="3076" name="Picture 4" descr="CNN: Peaceful Protesters Lend Helping Hand To Keep Small Businesses Closed">
            <a:extLst>
              <a:ext uri="{FF2B5EF4-FFF2-40B4-BE49-F238E27FC236}">
                <a16:creationId xmlns:a16="http://schemas.microsoft.com/office/drawing/2014/main" id="{25BF436B-E3A9-3D45-9304-537F240C8C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021" y="2580323"/>
            <a:ext cx="8147957" cy="4277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3367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Find The Peace [part 2] - 24 Today">
            <a:extLst>
              <a:ext uri="{FF2B5EF4-FFF2-40B4-BE49-F238E27FC236}">
                <a16:creationId xmlns:a16="http://schemas.microsoft.com/office/drawing/2014/main" id="{34E4B2A2-3220-B443-9A55-3B48B6845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8013" y="0"/>
            <a:ext cx="53879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ind The Peace [part 2] - 24 Today">
            <a:extLst>
              <a:ext uri="{FF2B5EF4-FFF2-40B4-BE49-F238E27FC236}">
                <a16:creationId xmlns:a16="http://schemas.microsoft.com/office/drawing/2014/main" id="{3DC74888-FCD6-274A-9B76-68B120498A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903" t="57025" r="33980" b="22142"/>
          <a:stretch/>
        </p:blipFill>
        <p:spPr bwMode="auto">
          <a:xfrm>
            <a:off x="360948" y="-2261874"/>
            <a:ext cx="8422104" cy="889144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The Winner</a:t>
            </a:r>
          </a:p>
        </p:txBody>
      </p:sp>
    </p:spTree>
    <p:extLst>
      <p:ext uri="{BB962C8B-B14F-4D97-AF65-F5344CB8AC3E}">
        <p14:creationId xmlns:p14="http://schemas.microsoft.com/office/powerpoint/2010/main" val="31134200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5"/>
            <a:ext cx="9162651" cy="2317677"/>
          </a:xfrm>
          <a:noFill/>
        </p:spPr>
        <p:txBody>
          <a:bodyPr/>
          <a:lstStyle/>
          <a:p>
            <a:r>
              <a:rPr lang="en-US" sz="4800" b="1" dirty="0">
                <a:solidFill>
                  <a:schemeClr val="bg1"/>
                </a:solidFill>
                <a:effectLst>
                  <a:glow rad="101600">
                    <a:schemeClr val="tx1">
                      <a:alpha val="99000"/>
                    </a:schemeClr>
                  </a:glow>
                </a:effectLst>
                <a:latin typeface="Arial"/>
                <a:cs typeface="Arial"/>
              </a:rPr>
              <a:t>How can you exchange idols for peace?</a:t>
            </a:r>
          </a:p>
        </p:txBody>
      </p:sp>
      <p:sp>
        <p:nvSpPr>
          <p:cNvPr id="4" name="Rectangle 2"/>
          <p:cNvSpPr txBox="1">
            <a:spLocks noChangeArrowheads="1"/>
          </p:cNvSpPr>
          <p:nvPr/>
        </p:nvSpPr>
        <p:spPr bwMode="auto">
          <a:xfrm>
            <a:off x="14766" y="2003778"/>
            <a:ext cx="9144000" cy="33703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marR="0" lvl="0" indent="-6858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Strengthen your family.</a:t>
            </a:r>
          </a:p>
          <a:p>
            <a:pPr marL="685800" marR="0" lvl="0" indent="-6858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sz="4800" b="1" dirty="0">
                <a:solidFill>
                  <a:srgbClr val="FFFFFF"/>
                </a:solidFill>
                <a:effectLst>
                  <a:glow rad="127000">
                    <a:srgbClr val="000000"/>
                  </a:glow>
                </a:effectLst>
                <a:latin typeface="Arial" charset="0"/>
                <a:ea typeface="ＭＳ Ｐゴシック" charset="0"/>
                <a:cs typeface="ＭＳ Ｐゴシック" charset="0"/>
              </a:rPr>
              <a:t>Use your money for peace.</a:t>
            </a:r>
          </a:p>
          <a:p>
            <a:pPr marL="685800" marR="0" lvl="0" indent="-68580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Don’t enflame passions.</a:t>
            </a:r>
          </a:p>
        </p:txBody>
      </p:sp>
    </p:spTree>
    <p:extLst>
      <p:ext uri="{BB962C8B-B14F-4D97-AF65-F5344CB8AC3E}">
        <p14:creationId xmlns:p14="http://schemas.microsoft.com/office/powerpoint/2010/main" val="32839569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815975"/>
            <a:ext cx="8991600" cy="1089025"/>
          </a:xfrm>
          <a:noFill/>
          <a:ln>
            <a:noFill/>
          </a:ln>
          <a:effectLst>
            <a:outerShdw blurRad="63500" dist="53882"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eaLnBrk="1" hangingPunct="1"/>
            <a:r>
              <a:rPr lang="en-US" sz="5400" b="1" dirty="0">
                <a:cs typeface="+mj-cs"/>
              </a:rPr>
              <a:t>He Is Our Peace</a:t>
            </a:r>
          </a:p>
        </p:txBody>
      </p:sp>
      <p:sp>
        <p:nvSpPr>
          <p:cNvPr id="5" name="Rectangle 4">
            <a:extLst>
              <a:ext uri="{FF2B5EF4-FFF2-40B4-BE49-F238E27FC236}">
                <a16:creationId xmlns:a16="http://schemas.microsoft.com/office/drawing/2014/main" id="{02D8596F-1FB6-B041-A669-5577D70EA6FA}"/>
              </a:ext>
            </a:extLst>
          </p:cNvPr>
          <p:cNvSpPr/>
          <p:nvPr/>
        </p:nvSpPr>
        <p:spPr>
          <a:xfrm>
            <a:off x="0" y="5233263"/>
            <a:ext cx="9144000" cy="150810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a:ea typeface="ＭＳ Ｐゴシック"/>
                <a:cs typeface="Arial"/>
              </a:rPr>
              <a:t>CCLI Song # 28737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a:ea typeface="ＭＳ Ｐゴシック"/>
                <a:cs typeface="Arial"/>
              </a:rPr>
              <a:t>© 1975 CCCM Music (Admin. by Brentwood-Benson Music Publishing, Inc.)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a:ea typeface="ＭＳ Ｐゴシック"/>
                <a:cs typeface="Arial"/>
              </a:rPr>
              <a:t>Universal Music - Brentwood Benson Publishing (Admin. by Brentwood-Benson Music Publishing, Inc.)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a:ea typeface="ＭＳ Ｐゴシック"/>
                <a:cs typeface="Arial"/>
              </a:rPr>
              <a:t>For use solely with the </a:t>
            </a:r>
            <a:r>
              <a:rPr kumimoji="0" lang="en-US" sz="1800" b="1" i="0" u="none" strike="noStrike" kern="1200" cap="none" spc="0" normalizeH="0" baseline="0" noProof="0" dirty="0" err="1">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a:ea typeface="ＭＳ Ｐゴシック"/>
                <a:cs typeface="Arial"/>
              </a:rPr>
              <a:t>SongSelect</a:t>
            </a:r>
            <a:r>
              <a:rPr kumimoji="0" lang="en-US" sz="1800" b="1" i="0" u="none" strike="noStrike" kern="1200" cap="none" spc="0" normalizeH="0" baseline="0" noProof="0" dirty="0">
                <a:ln>
                  <a:noFill/>
                </a:ln>
                <a:solidFill>
                  <a:srgbClr val="FFFFFF"/>
                </a:solidFill>
                <a:effectLst>
                  <a:glow rad="190500">
                    <a:prstClr val="black">
                      <a:alpha val="75000"/>
                    </a:prstClr>
                  </a:glow>
                  <a:outerShdw blurRad="50800" dist="38100" dir="2700000" algn="tl" rotWithShape="0">
                    <a:srgbClr val="000000">
                      <a:alpha val="43000"/>
                    </a:srgbClr>
                  </a:outerShdw>
                </a:effectLst>
                <a:uLnTx/>
                <a:uFillTx/>
                <a:latin typeface="Arial"/>
                <a:ea typeface="ＭＳ Ｐゴシック"/>
                <a:cs typeface="Arial"/>
              </a:rPr>
              <a:t>®</a:t>
            </a:r>
          </a:p>
        </p:txBody>
      </p:sp>
      <p:sp>
        <p:nvSpPr>
          <p:cNvPr id="6" name="Rectangle 5">
            <a:extLst>
              <a:ext uri="{FF2B5EF4-FFF2-40B4-BE49-F238E27FC236}">
                <a16:creationId xmlns:a16="http://schemas.microsoft.com/office/drawing/2014/main" id="{1B7C1CF8-0D05-D948-91AB-D8D6673A00FD}"/>
              </a:ext>
            </a:extLst>
          </p:cNvPr>
          <p:cNvSpPr/>
          <p:nvPr/>
        </p:nvSpPr>
        <p:spPr>
          <a:xfrm>
            <a:off x="179512" y="1772816"/>
            <a:ext cx="8498161"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E5FFFF"/>
                </a:solidFill>
                <a:effectLst>
                  <a:outerShdw blurRad="38100" dist="38100" dir="2700000" algn="tl">
                    <a:srgbClr val="000000"/>
                  </a:outerShdw>
                </a:effectLst>
                <a:uLnTx/>
                <a:uFillTx/>
                <a:latin typeface="Tahoma"/>
                <a:ea typeface="ＭＳ Ｐゴシック"/>
                <a:cs typeface="+mj-cs"/>
              </a:rPr>
              <a:t>Kandela</a:t>
            </a:r>
            <a:r>
              <a:rPr kumimoji="0" lang="en-US" sz="3200" b="1" i="1" u="none" strike="noStrike" kern="1200" cap="none" spc="0" normalizeH="0" baseline="0" noProof="0" dirty="0">
                <a:ln>
                  <a:noFill/>
                </a:ln>
                <a:solidFill>
                  <a:srgbClr val="E5FFFF"/>
                </a:solidFill>
                <a:effectLst>
                  <a:outerShdw blurRad="38100" dist="38100" dir="2700000" algn="tl">
                    <a:srgbClr val="000000"/>
                  </a:outerShdw>
                </a:effectLst>
                <a:uLnTx/>
                <a:uFillTx/>
                <a:latin typeface="Tahoma"/>
                <a:ea typeface="ＭＳ Ｐゴシック"/>
                <a:cs typeface="+mj-cs"/>
              </a:rPr>
              <a:t> Groves</a:t>
            </a:r>
          </a:p>
        </p:txBody>
      </p:sp>
    </p:spTree>
    <p:extLst>
      <p:ext uri="{BB962C8B-B14F-4D97-AF65-F5344CB8AC3E}">
        <p14:creationId xmlns:p14="http://schemas.microsoft.com/office/powerpoint/2010/main" val="30172326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219200" y="815975"/>
            <a:ext cx="7772400" cy="1089025"/>
          </a:xfrm>
          <a:effectLst>
            <a:outerShdw blurRad="63500" dist="53882" dir="2700000" algn="ctr" rotWithShape="0">
              <a:schemeClr val="bg2">
                <a:alpha val="74998"/>
              </a:schemeClr>
            </a:outerShdw>
          </a:effectLst>
        </p:spPr>
        <p:txBody>
          <a:bodyPr/>
          <a:lstStyle/>
          <a:p>
            <a:pPr algn="r" eaLnBrk="1" hangingPunct="1">
              <a:defRPr/>
            </a:pPr>
            <a:r>
              <a:rPr lang="en-US" sz="4800" b="1" dirty="0">
                <a:cs typeface="+mj-cs"/>
              </a:rPr>
              <a:t>He Is Our Peace</a:t>
            </a:r>
          </a:p>
        </p:txBody>
      </p:sp>
      <p:sp>
        <p:nvSpPr>
          <p:cNvPr id="5124" name="Text Box 4"/>
          <p:cNvSpPr txBox="1">
            <a:spLocks noChangeArrowheads="1"/>
          </p:cNvSpPr>
          <p:nvPr/>
        </p:nvSpPr>
        <p:spPr bwMode="auto">
          <a:xfrm>
            <a:off x="5181600" y="6324600"/>
            <a:ext cx="38100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1" u="none" strike="noStrike" kern="1200" cap="none" spc="0" normalizeH="0" baseline="0" noProof="0">
                <a:ln>
                  <a:noFill/>
                </a:ln>
                <a:solidFill>
                  <a:srgbClr val="FFFFFF"/>
                </a:solidFill>
                <a:effectLst/>
                <a:uLnTx/>
                <a:uFillTx/>
                <a:latin typeface="Arial" charset="0"/>
                <a:ea typeface="ＭＳ Ｐゴシック" charset="0"/>
              </a:rPr>
              <a:t>He Is Our Peace</a:t>
            </a:r>
            <a:r>
              <a:rPr kumimoji="0" lang="en-US" sz="1800" b="0" i="0" u="none" strike="noStrike" kern="1200" cap="none" spc="0" normalizeH="0" baseline="0" noProof="0">
                <a:ln>
                  <a:noFill/>
                </a:ln>
                <a:solidFill>
                  <a:srgbClr val="FFFFFF"/>
                </a:solidFill>
                <a:effectLst/>
                <a:uLnTx/>
                <a:uFillTx/>
                <a:latin typeface="Arial" charset="0"/>
                <a:ea typeface="ＭＳ Ｐゴシック" charset="0"/>
              </a:rPr>
              <a:t>		1 of 2</a:t>
            </a:r>
          </a:p>
        </p:txBody>
      </p:sp>
      <p:sp>
        <p:nvSpPr>
          <p:cNvPr id="7" name="Rectangle 3"/>
          <p:cNvSpPr txBox="1">
            <a:spLocks noChangeArrowheads="1"/>
          </p:cNvSpPr>
          <p:nvPr/>
        </p:nvSpPr>
        <p:spPr bwMode="auto">
          <a:xfrm>
            <a:off x="468313" y="2343150"/>
            <a:ext cx="8229600" cy="40386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0" indent="0" algn="ctr" rtl="0" fontAlgn="base">
              <a:spcBef>
                <a:spcPct val="20000"/>
              </a:spcBef>
              <a:spcAft>
                <a:spcPct val="0"/>
              </a:spcAft>
              <a:buClr>
                <a:schemeClr val="hlink"/>
              </a:buClr>
              <a:buSzPct val="65000"/>
              <a:buFont typeface="Wingdings" charset="0"/>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a:lstStyle>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He is our peace, who has broken down every wall.</a:t>
            </a:r>
          </a:p>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He is our peace,</a:t>
            </a:r>
          </a:p>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He is our peace.</a:t>
            </a:r>
          </a:p>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(repeat)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5181600" y="6324600"/>
            <a:ext cx="38100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1" u="none" strike="noStrike" kern="1200" cap="none" spc="0" normalizeH="0" baseline="0" noProof="0">
                <a:ln>
                  <a:noFill/>
                </a:ln>
                <a:solidFill>
                  <a:srgbClr val="FFFFFF"/>
                </a:solidFill>
                <a:effectLst/>
                <a:uLnTx/>
                <a:uFillTx/>
                <a:latin typeface="Arial" charset="0"/>
                <a:ea typeface="ＭＳ Ｐゴシック" charset="0"/>
              </a:rPr>
              <a:t>He Is Our Peace</a:t>
            </a:r>
            <a:r>
              <a:rPr kumimoji="0" lang="en-US" sz="1800" b="0" i="0" u="none" strike="noStrike" kern="1200" cap="none" spc="0" normalizeH="0" baseline="0" noProof="0">
                <a:ln>
                  <a:noFill/>
                </a:ln>
                <a:solidFill>
                  <a:srgbClr val="FFFFFF"/>
                </a:solidFill>
                <a:effectLst/>
                <a:uLnTx/>
                <a:uFillTx/>
                <a:latin typeface="Arial" charset="0"/>
                <a:ea typeface="ＭＳ Ｐゴシック" charset="0"/>
              </a:rPr>
              <a:t>		2 of 2</a:t>
            </a:r>
          </a:p>
        </p:txBody>
      </p:sp>
      <p:sp>
        <p:nvSpPr>
          <p:cNvPr id="2" name="Title 1"/>
          <p:cNvSpPr>
            <a:spLocks noGrp="1"/>
          </p:cNvSpPr>
          <p:nvPr>
            <p:ph type="ctrTitle" sz="quarter"/>
          </p:nvPr>
        </p:nvSpPr>
        <p:spPr>
          <a:xfrm>
            <a:off x="539750" y="-674688"/>
            <a:ext cx="7772400" cy="815976"/>
          </a:xfrm>
        </p:spPr>
        <p:txBody>
          <a:bodyPr/>
          <a:lstStyle/>
          <a:p>
            <a:pPr eaLnBrk="1" hangingPunct="1">
              <a:defRPr/>
            </a:pPr>
            <a:r>
              <a:rPr lang="en-US" dirty="0">
                <a:cs typeface="+mj-cs"/>
              </a:rPr>
              <a:t>He is Our Peace</a:t>
            </a:r>
          </a:p>
        </p:txBody>
      </p:sp>
      <p:sp>
        <p:nvSpPr>
          <p:cNvPr id="7" name="Rectangle 2"/>
          <p:cNvSpPr txBox="1">
            <a:spLocks noChangeArrowheads="1"/>
          </p:cNvSpPr>
          <p:nvPr/>
        </p:nvSpPr>
        <p:spPr bwMode="auto">
          <a:xfrm>
            <a:off x="468313" y="2205038"/>
            <a:ext cx="8229600" cy="41910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0" indent="0" algn="ctr" rtl="0" fontAlgn="base">
              <a:spcBef>
                <a:spcPct val="20000"/>
              </a:spcBef>
              <a:spcAft>
                <a:spcPct val="0"/>
              </a:spcAft>
              <a:buClr>
                <a:schemeClr val="hlink"/>
              </a:buClr>
              <a:buSzPct val="65000"/>
              <a:buFont typeface="Wingdings" charset="0"/>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a:lstStyle>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Cast all your cares on Him,</a:t>
            </a:r>
          </a:p>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For He cares for you.</a:t>
            </a:r>
          </a:p>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He is our peace,</a:t>
            </a:r>
          </a:p>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He is our peace.</a:t>
            </a:r>
          </a:p>
          <a:p>
            <a:pPr marL="0" marR="0" lvl="0" indent="0" algn="l" defTabSz="914400" rtl="0" eaLnBrk="0" fontAlgn="base" latinLnBrk="0" hangingPunct="0">
              <a:lnSpc>
                <a:spcPct val="100000"/>
              </a:lnSpc>
              <a:spcBef>
                <a:spcPct val="20000"/>
              </a:spcBef>
              <a:spcAft>
                <a:spcPct val="0"/>
              </a:spcAft>
              <a:buClr>
                <a:srgbClr val="00CCFF"/>
              </a:buClr>
              <a:buSzPct val="65000"/>
              <a:buFont typeface="Wingdings" charset="0"/>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a:ea typeface="ＭＳ Ｐゴシック"/>
                <a:cs typeface="+mn-cs"/>
              </a:rPr>
              <a:t>(repeat)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5" tIns="45718" rIns="91435" bIns="4571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Blessed are the Peacemakers | The New Authors Fellowship">
            <a:extLst>
              <a:ext uri="{FF2B5EF4-FFF2-40B4-BE49-F238E27FC236}">
                <a16:creationId xmlns:a16="http://schemas.microsoft.com/office/drawing/2014/main" id="{D7F8A9AA-296C-9140-9209-6F571A6D2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78433"/>
            <a:ext cx="9144000" cy="1678434"/>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“Blessed are the peacemakers.”</a:t>
            </a:r>
          </a:p>
        </p:txBody>
      </p:sp>
      <p:sp>
        <p:nvSpPr>
          <p:cNvPr id="3" name="Rectangle 2">
            <a:extLst>
              <a:ext uri="{FF2B5EF4-FFF2-40B4-BE49-F238E27FC236}">
                <a16:creationId xmlns:a16="http://schemas.microsoft.com/office/drawing/2014/main" id="{6CAE9CDA-78F8-9F46-BE3A-82B0ED22F030}"/>
              </a:ext>
            </a:extLst>
          </p:cNvPr>
          <p:cNvSpPr txBox="1">
            <a:spLocks noChangeArrowheads="1"/>
          </p:cNvSpPr>
          <p:nvPr/>
        </p:nvSpPr>
        <p:spPr bwMode="auto">
          <a:xfrm>
            <a:off x="0" y="5744248"/>
            <a:ext cx="9144000" cy="11137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kern="0" dirty="0">
                <a:effectLst>
                  <a:glow rad="127000">
                    <a:schemeClr val="tx1"/>
                  </a:glow>
                </a:effectLst>
                <a:latin typeface="Arial" charset="0"/>
                <a:ea typeface="ＭＳ Ｐゴシック" charset="0"/>
                <a:cs typeface="ＭＳ Ｐゴシック" charset="0"/>
              </a:rPr>
              <a:t>Are you a peacemaker? </a:t>
            </a:r>
          </a:p>
        </p:txBody>
      </p:sp>
    </p:spTree>
    <p:extLst>
      <p:ext uri="{BB962C8B-B14F-4D97-AF65-F5344CB8AC3E}">
        <p14:creationId xmlns:p14="http://schemas.microsoft.com/office/powerpoint/2010/main" val="1386731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hould we be peacemakers? Is that better than a peacekeeper? How do we  handle people who disagree ?">
            <a:extLst>
              <a:ext uri="{FF2B5EF4-FFF2-40B4-BE49-F238E27FC236}">
                <a16:creationId xmlns:a16="http://schemas.microsoft.com/office/drawing/2014/main" id="{3D2C0E5A-E40B-7C4F-84F5-1547CEF08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1257"/>
            <a:ext cx="9144000" cy="1992086"/>
          </a:xfrm>
          <a:effectLst/>
        </p:spPr>
        <p:txBody>
          <a:bodyPr anchor="t"/>
          <a:lstStyle/>
          <a:p>
            <a:pPr>
              <a:defRPr/>
            </a:pPr>
            <a:r>
              <a:rPr lang="en-US" sz="4000" b="1" dirty="0">
                <a:solidFill>
                  <a:schemeClr val="tx1"/>
                </a:solidFill>
                <a:effectLst/>
                <a:latin typeface="Arial" charset="0"/>
                <a:ea typeface="ＭＳ Ｐゴシック" charset="0"/>
                <a:cs typeface="ＭＳ Ｐゴシック" charset="0"/>
              </a:rPr>
              <a:t>Who brings </a:t>
            </a:r>
            <a:r>
              <a:rPr lang="en-US" sz="4000" b="1" dirty="0">
                <a:solidFill>
                  <a:srgbClr val="FF0000"/>
                </a:solidFill>
                <a:effectLst/>
                <a:latin typeface="Arial" charset="0"/>
                <a:ea typeface="ＭＳ Ｐゴシック" charset="0"/>
                <a:cs typeface="ＭＳ Ｐゴシック" charset="0"/>
              </a:rPr>
              <a:t>peace</a:t>
            </a:r>
            <a:r>
              <a:rPr lang="en-US" sz="4000" b="1" dirty="0">
                <a:solidFill>
                  <a:schemeClr val="tx1"/>
                </a:solidFill>
                <a:effectLst/>
                <a:latin typeface="Arial" charset="0"/>
                <a:ea typeface="ＭＳ Ｐゴシック" charset="0"/>
                <a:cs typeface="ＭＳ Ｐゴシック" charset="0"/>
              </a:rPr>
              <a:t> in society more—believers or unbelievers in Jesus?</a:t>
            </a:r>
          </a:p>
        </p:txBody>
      </p:sp>
    </p:spTree>
    <p:extLst>
      <p:ext uri="{BB962C8B-B14F-4D97-AF65-F5344CB8AC3E}">
        <p14:creationId xmlns:p14="http://schemas.microsoft.com/office/powerpoint/2010/main" val="907891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GOOD NE    WS</a:t>
            </a:r>
          </a:p>
        </p:txBody>
      </p:sp>
      <p:sp>
        <p:nvSpPr>
          <p:cNvPr id="10" name="TextBox 9">
            <a:extLst>
              <a:ext uri="{FF2B5EF4-FFF2-40B4-BE49-F238E27FC236}">
                <a16:creationId xmlns:a16="http://schemas.microsoft.com/office/drawing/2014/main" id="{D9A1087B-3F80-4F48-8DBC-0CF94883E04F}"/>
              </a:ext>
            </a:extLst>
          </p:cNvPr>
          <p:cNvSpPr txBox="1"/>
          <p:nvPr/>
        </p:nvSpPr>
        <p:spPr>
          <a:xfrm>
            <a:off x="399852" y="2764405"/>
            <a:ext cx="7924800"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ON THE MO    VE</a:t>
            </a: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Times New Roman"/>
                <a:ea typeface="+mn-ea"/>
                <a:cs typeface="+mn-cs"/>
              </a:endParaRPr>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1077218"/>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4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God’s work through the early church in</a:t>
            </a: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en-US" sz="96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rPr>
              <a:t>Acts</a:t>
            </a:r>
            <a:endParaRPr kumimoji="0" lang="en-US" sz="8000" b="0" i="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Tw Cen MT Condensed Extra Bold" panose="020B0803020202020204" pitchFamily="34" charset="0"/>
              <a:ea typeface="+mn-ea"/>
              <a:cs typeface="+mn-cs"/>
            </a:endParaRPr>
          </a:p>
        </p:txBody>
      </p:sp>
      <p:sp>
        <p:nvSpPr>
          <p:cNvPr id="2" name="Title 1">
            <a:extLst>
              <a:ext uri="{FF2B5EF4-FFF2-40B4-BE49-F238E27FC236}">
                <a16:creationId xmlns:a16="http://schemas.microsoft.com/office/drawing/2014/main" id="{367C34F7-3083-6645-991F-9D1CA1C7ECB1}"/>
              </a:ext>
            </a:extLst>
          </p:cNvPr>
          <p:cNvSpPr>
            <a:spLocks noGrp="1"/>
          </p:cNvSpPr>
          <p:nvPr>
            <p:ph type="ctrTitle"/>
          </p:nvPr>
        </p:nvSpPr>
        <p:spPr>
          <a:xfrm>
            <a:off x="476052" y="-661600"/>
            <a:ext cx="7772400" cy="730099"/>
          </a:xfrm>
        </p:spPr>
        <p:txBody>
          <a:bodyPr/>
          <a:lstStyle/>
          <a:p>
            <a:r>
              <a:rPr lang="en-US" dirty="0"/>
              <a:t>Acts Series</a:t>
            </a:r>
          </a:p>
        </p:txBody>
      </p:sp>
    </p:spTree>
    <p:extLst>
      <p:ext uri="{BB962C8B-B14F-4D97-AF65-F5344CB8AC3E}">
        <p14:creationId xmlns:p14="http://schemas.microsoft.com/office/powerpoint/2010/main" val="636120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523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5235" name="Text Box 2"/>
          <p:cNvSpPr txBox="1">
            <a:spLocks noChangeArrowheads="1"/>
          </p:cNvSpPr>
          <p:nvPr/>
        </p:nvSpPr>
        <p:spPr bwMode="auto">
          <a:xfrm>
            <a:off x="768436" y="6562087"/>
            <a:ext cx="861699" cy="21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5236" name="Rectangle 3"/>
          <p:cNvSpPr>
            <a:spLocks noChangeArrowheads="1"/>
          </p:cNvSpPr>
          <p:nvPr/>
        </p:nvSpPr>
        <p:spPr bwMode="auto">
          <a:xfrm>
            <a:off x="7905524" y="6540757"/>
            <a:ext cx="672999" cy="217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5237"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5238" name="Text Box 5"/>
          <p:cNvSpPr txBox="1">
            <a:spLocks noChangeArrowheads="1"/>
          </p:cNvSpPr>
          <p:nvPr/>
        </p:nvSpPr>
        <p:spPr bwMode="auto">
          <a:xfrm rot="1320000">
            <a:off x="3338081" y="4324071"/>
            <a:ext cx="2108488"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MEDITERRANEAN SEA</a:t>
            </a:r>
          </a:p>
        </p:txBody>
      </p:sp>
      <p:sp>
        <p:nvSpPr>
          <p:cNvPr id="95239"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5240" name="Rectangle 7"/>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5241" name="Text Box 8"/>
          <p:cNvSpPr txBox="1">
            <a:spLocks noChangeArrowheads="1"/>
          </p:cNvSpPr>
          <p:nvPr/>
        </p:nvSpPr>
        <p:spPr bwMode="auto">
          <a:xfrm>
            <a:off x="8758209" y="97428"/>
            <a:ext cx="184210" cy="382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102410" name="Text Box 9"/>
          <p:cNvSpPr txBox="1">
            <a:spLocks noChangeArrowheads="1"/>
          </p:cNvSpPr>
          <p:nvPr/>
        </p:nvSpPr>
        <p:spPr bwMode="auto">
          <a:xfrm>
            <a:off x="2934017" y="3024199"/>
            <a:ext cx="1858435"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FFFF"/>
                </a:solidFill>
                <a:effectLst>
                  <a:glow rad="165100">
                    <a:srgbClr val="000000"/>
                  </a:glow>
                </a:effectLst>
                <a:uLnTx/>
                <a:uFillTx/>
                <a:latin typeface="Comic Sans MS" charset="0"/>
                <a:ea typeface="MS Gothic" charset="0"/>
                <a:cs typeface="MS Gothic" charset="0"/>
              </a:rPr>
              <a:t>ROME•</a:t>
            </a:r>
          </a:p>
        </p:txBody>
      </p:sp>
      <p:sp>
        <p:nvSpPr>
          <p:cNvPr id="102411" name="Text Box 10"/>
          <p:cNvSpPr txBox="1">
            <a:spLocks noChangeArrowheads="1"/>
          </p:cNvSpPr>
          <p:nvPr/>
        </p:nvSpPr>
        <p:spPr bwMode="auto">
          <a:xfrm>
            <a:off x="6459696" y="4150392"/>
            <a:ext cx="2904811"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65100">
                    <a:srgbClr val="FFFFFF"/>
                  </a:glow>
                </a:effectLst>
                <a:uLnTx/>
                <a:uFillTx/>
                <a:latin typeface="Comic Sans MS" charset="0"/>
                <a:ea typeface="MS Gothic" charset="0"/>
                <a:cs typeface="MS Gothic" charset="0"/>
              </a:rPr>
              <a:t>•Syrian Antioch</a:t>
            </a:r>
          </a:p>
        </p:txBody>
      </p:sp>
      <p:sp>
        <p:nvSpPr>
          <p:cNvPr id="102412" name="Text Box 11"/>
          <p:cNvSpPr txBox="1">
            <a:spLocks noChangeArrowheads="1"/>
          </p:cNvSpPr>
          <p:nvPr/>
        </p:nvSpPr>
        <p:spPr bwMode="auto">
          <a:xfrm>
            <a:off x="5964676" y="3501850"/>
            <a:ext cx="3225289"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65100">
                    <a:srgbClr val="FFFFFF"/>
                  </a:glow>
                </a:effectLst>
                <a:uLnTx/>
                <a:uFillTx/>
                <a:latin typeface="Comic Sans MS" charset="0"/>
                <a:ea typeface="MS Gothic" charset="0"/>
                <a:cs typeface="MS Gothic" charset="0"/>
              </a:rPr>
              <a:t>•Pisidian Antioch</a:t>
            </a:r>
          </a:p>
        </p:txBody>
      </p:sp>
      <p:sp>
        <p:nvSpPr>
          <p:cNvPr id="102413" name="Text Box 12"/>
          <p:cNvSpPr txBox="1">
            <a:spLocks noChangeArrowheads="1"/>
          </p:cNvSpPr>
          <p:nvPr/>
        </p:nvSpPr>
        <p:spPr bwMode="auto">
          <a:xfrm>
            <a:off x="5186797" y="3717563"/>
            <a:ext cx="173181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65100">
                    <a:srgbClr val="FFFFFF"/>
                  </a:glow>
                </a:effectLst>
                <a:uLnTx/>
                <a:uFillTx/>
                <a:latin typeface="Comic Sans MS" charset="0"/>
                <a:ea typeface="MS Gothic" charset="0"/>
                <a:cs typeface="MS Gothic" charset="0"/>
              </a:rPr>
              <a:t>•Ephesus</a:t>
            </a:r>
          </a:p>
        </p:txBody>
      </p:sp>
      <p:sp>
        <p:nvSpPr>
          <p:cNvPr id="95246" name="Text Box 14"/>
          <p:cNvSpPr txBox="1">
            <a:spLocks noChangeArrowheads="1"/>
          </p:cNvSpPr>
          <p:nvPr/>
        </p:nvSpPr>
        <p:spPr bwMode="auto">
          <a:xfrm>
            <a:off x="4675909" y="3650316"/>
            <a:ext cx="307398" cy="556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919191"/>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919191"/>
                </a:solidFill>
                <a:effectLst/>
                <a:uLnTx/>
                <a:uFillTx/>
                <a:latin typeface="Comic Sans MS" charset="0"/>
                <a:ea typeface="MS Gothic" charset="0"/>
                <a:cs typeface="MS Gothic" charset="0"/>
              </a:rPr>
              <a:t>•</a:t>
            </a:r>
          </a:p>
        </p:txBody>
      </p:sp>
      <p:sp>
        <p:nvSpPr>
          <p:cNvPr id="102416" name="Text Box 15"/>
          <p:cNvSpPr txBox="1">
            <a:spLocks noChangeArrowheads="1"/>
          </p:cNvSpPr>
          <p:nvPr/>
        </p:nvSpPr>
        <p:spPr bwMode="auto">
          <a:xfrm>
            <a:off x="4625409" y="3076025"/>
            <a:ext cx="2237765"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a:ln>
                  <a:noFill/>
                </a:ln>
                <a:solidFill>
                  <a:srgbClr val="000000"/>
                </a:solidFill>
                <a:effectLst>
                  <a:glow rad="165100">
                    <a:srgbClr val="FFFFFF"/>
                  </a:glow>
                </a:effectLst>
                <a:uLnTx/>
                <a:uFillTx/>
                <a:latin typeface="Comic Sans MS" charset="0"/>
                <a:ea typeface="MS Gothic" charset="0"/>
                <a:cs typeface="MS Gothic" charset="0"/>
              </a:rPr>
              <a:t>•Macedonia</a:t>
            </a:r>
          </a:p>
        </p:txBody>
      </p:sp>
      <p:grpSp>
        <p:nvGrpSpPr>
          <p:cNvPr id="95248" name="Group 16"/>
          <p:cNvGrpSpPr>
            <a:grpSpLocks/>
          </p:cNvGrpSpPr>
          <p:nvPr/>
        </p:nvGrpSpPr>
        <p:grpSpPr bwMode="auto">
          <a:xfrm>
            <a:off x="971264" y="2241179"/>
            <a:ext cx="7340023" cy="3760974"/>
            <a:chOff x="673" y="1600"/>
            <a:chExt cx="5086" cy="2685"/>
          </a:xfrm>
        </p:grpSpPr>
        <p:sp>
          <p:nvSpPr>
            <p:cNvPr id="102444" name="Text Box 17"/>
            <p:cNvSpPr txBox="1">
              <a:spLocks noChangeArrowheads="1"/>
            </p:cNvSpPr>
            <p:nvPr/>
          </p:nvSpPr>
          <p:spPr bwMode="auto">
            <a:xfrm>
              <a:off x="673" y="2759"/>
              <a:ext cx="1813"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65100">
                      <a:srgbClr val="FFFFFF"/>
                    </a:glow>
                  </a:effectLst>
                  <a:uLnTx/>
                  <a:uFillTx/>
                  <a:latin typeface="Comic Sans MS" charset="0"/>
                  <a:ea typeface="MS Gothic" charset="0"/>
                  <a:cs typeface="MS Gothic" charset="0"/>
                </a:rPr>
                <a:t>AFRICA</a:t>
              </a:r>
            </a:p>
          </p:txBody>
        </p:sp>
        <p:sp>
          <p:nvSpPr>
            <p:cNvPr id="102445" name="Text Box 18"/>
            <p:cNvSpPr txBox="1">
              <a:spLocks noChangeArrowheads="1"/>
            </p:cNvSpPr>
            <p:nvPr/>
          </p:nvSpPr>
          <p:spPr bwMode="auto">
            <a:xfrm>
              <a:off x="4656" y="1957"/>
              <a:ext cx="1029"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600" b="1" i="0" u="none" strike="noStrike" kern="1200" cap="none" spc="0" normalizeH="0" baseline="0" noProof="0">
                  <a:ln>
                    <a:noFill/>
                  </a:ln>
                  <a:solidFill>
                    <a:srgbClr val="0033CC"/>
                  </a:solidFill>
                  <a:effectLst>
                    <a:glow rad="165100">
                      <a:srgbClr val="FFFFFF"/>
                    </a:glow>
                  </a:effectLst>
                  <a:uLnTx/>
                  <a:uFillTx/>
                  <a:latin typeface="Comic Sans MS" charset="0"/>
                  <a:ea typeface="MS Gothic" charset="0"/>
                  <a:cs typeface="MS Gothic" charset="0"/>
                </a:rPr>
                <a:t>ASIA</a:t>
              </a:r>
            </a:p>
          </p:txBody>
        </p:sp>
        <p:sp>
          <p:nvSpPr>
            <p:cNvPr id="102446" name="Text Box 19"/>
            <p:cNvSpPr txBox="1">
              <a:spLocks noChangeArrowheads="1"/>
            </p:cNvSpPr>
            <p:nvPr/>
          </p:nvSpPr>
          <p:spPr bwMode="auto">
            <a:xfrm>
              <a:off x="803" y="1600"/>
              <a:ext cx="1998" cy="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glow rad="165100">
                      <a:srgbClr val="FFFFFF"/>
                    </a:glow>
                  </a:effectLst>
                  <a:uLnTx/>
                  <a:uFillTx/>
                  <a:latin typeface="Comic Sans MS" charset="0"/>
                  <a:ea typeface="MS Gothic" charset="0"/>
                  <a:cs typeface="MS Gothic" charset="0"/>
                </a:rPr>
                <a:t>EUROPE</a:t>
              </a:r>
            </a:p>
          </p:txBody>
        </p:sp>
        <p:sp>
          <p:nvSpPr>
            <p:cNvPr id="102447" name="Text Box 20"/>
            <p:cNvSpPr txBox="1">
              <a:spLocks noChangeArrowheads="1"/>
            </p:cNvSpPr>
            <p:nvPr/>
          </p:nvSpPr>
          <p:spPr bwMode="auto">
            <a:xfrm>
              <a:off x="4599" y="3922"/>
              <a:ext cx="1160"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800" b="1" i="0" u="none" strike="noStrike" kern="1200" cap="none" spc="0" normalizeH="0" baseline="0" noProof="0">
                  <a:ln>
                    <a:noFill/>
                  </a:ln>
                  <a:solidFill>
                    <a:srgbClr val="0033CC"/>
                  </a:solidFill>
                  <a:effectLst>
                    <a:glow rad="165100">
                      <a:srgbClr val="FFFFFF"/>
                    </a:glow>
                  </a:effectLst>
                  <a:uLnTx/>
                  <a:uFillTx/>
                  <a:latin typeface="Comic Sans MS" charset="0"/>
                  <a:ea typeface="MS Gothic" charset="0"/>
                  <a:cs typeface="MS Gothic" charset="0"/>
                </a:rPr>
                <a:t>ARABIA</a:t>
              </a:r>
            </a:p>
          </p:txBody>
        </p:sp>
      </p:grpSp>
      <p:sp>
        <p:nvSpPr>
          <p:cNvPr id="102418" name="Text Box 21"/>
          <p:cNvSpPr txBox="1">
            <a:spLocks noChangeArrowheads="1"/>
          </p:cNvSpPr>
          <p:nvPr/>
        </p:nvSpPr>
        <p:spPr bwMode="auto">
          <a:xfrm>
            <a:off x="6459682" y="4668662"/>
            <a:ext cx="2174416"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65100">
                    <a:srgbClr val="FFFFFF"/>
                  </a:glow>
                </a:effectLst>
                <a:uLnTx/>
                <a:uFillTx/>
                <a:latin typeface="Comic Sans MS" charset="0"/>
                <a:ea typeface="MS Gothic" charset="0"/>
                <a:cs typeface="MS Gothic" charset="0"/>
              </a:rPr>
              <a:t>•Jerusalem</a:t>
            </a:r>
          </a:p>
        </p:txBody>
      </p:sp>
      <p:grpSp>
        <p:nvGrpSpPr>
          <p:cNvPr id="3" name="Group 22"/>
          <p:cNvGrpSpPr>
            <a:grpSpLocks/>
          </p:cNvGrpSpPr>
          <p:nvPr/>
        </p:nvGrpSpPr>
        <p:grpSpPr bwMode="auto">
          <a:xfrm>
            <a:off x="746139" y="5475475"/>
            <a:ext cx="6640079" cy="1196228"/>
            <a:chOff x="517" y="3909"/>
            <a:chExt cx="4601" cy="854"/>
          </a:xfrm>
        </p:grpSpPr>
        <p:sp>
          <p:nvSpPr>
            <p:cNvPr id="47127" name="Rectangle 23"/>
            <p:cNvSpPr>
              <a:spLocks noChangeArrowheads="1"/>
            </p:cNvSpPr>
            <p:nvPr/>
          </p:nvSpPr>
          <p:spPr bwMode="auto">
            <a:xfrm>
              <a:off x="517" y="3909"/>
              <a:ext cx="4528" cy="854"/>
            </a:xfrm>
            <a:prstGeom prst="rect">
              <a:avLst/>
            </a:prstGeom>
            <a:blipFill dpi="0" rotWithShape="0">
              <a:blip r:embed="rId4"/>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5274" name="Rectangle 24"/>
            <p:cNvSpPr>
              <a:spLocks noChangeArrowheads="1"/>
            </p:cNvSpPr>
            <p:nvPr/>
          </p:nvSpPr>
          <p:spPr bwMode="auto">
            <a:xfrm>
              <a:off x="587" y="3933"/>
              <a:ext cx="4531" cy="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Significance: many church plants; call to </a:t>
              </a:r>
              <a:r>
                <a:rPr kumimoji="0" lang="en-GB" sz="2200" b="1" i="0" u="sng" strike="noStrike" kern="1200" cap="none" spc="0" normalizeH="0" baseline="0" noProof="0">
                  <a:ln>
                    <a:noFill/>
                  </a:ln>
                  <a:solidFill>
                    <a:srgbClr val="FC0128"/>
                  </a:solidFill>
                  <a:effectLst/>
                  <a:uLnTx/>
                  <a:uFillTx/>
                  <a:latin typeface="Comic Sans MS" charset="0"/>
                  <a:ea typeface="MS Gothic" charset="0"/>
                  <a:cs typeface="MS Gothic" charset="0"/>
                </a:rPr>
                <a:t>Macedonia</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on to Athens, </a:t>
              </a:r>
              <a:r>
                <a:rPr kumimoji="0" lang="ru-RU" sz="22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r>
                <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rPr>
                <a:t>the </a:t>
              </a:r>
              <a:r>
                <a:rPr kumimoji="0" lang="en-GB"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unknown god</a:t>
              </a:r>
              <a:r>
                <a:rPr kumimoji="0" lang="ru-RU"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r>
                <a:rPr kumimoji="0" lang="en-GB"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Mars Hill; lengthy </a:t>
              </a:r>
              <a:r>
                <a:rPr kumimoji="0" lang="en-GB" altLang="ja-JP" sz="2200" b="1" i="0" u="sng" strike="noStrike" kern="1200" cap="none" spc="0" normalizeH="0" baseline="0" noProof="0">
                  <a:ln>
                    <a:noFill/>
                  </a:ln>
                  <a:solidFill>
                    <a:srgbClr val="FC0128"/>
                  </a:solidFill>
                  <a:effectLst/>
                  <a:uLnTx/>
                  <a:uFillTx/>
                  <a:latin typeface="Comic Sans MS" charset="0"/>
                  <a:ea typeface="MS Gothic" charset="0"/>
                  <a:cs typeface="MS Gothic" charset="0"/>
                </a:rPr>
                <a:t>Corinthian</a:t>
              </a:r>
              <a:r>
                <a:rPr kumimoji="0" lang="en-GB" altLang="ja-JP" sz="2200" b="1" i="0" u="none" strike="noStrike" kern="1200" cap="none" spc="0" normalizeH="0" baseline="0" noProof="0">
                  <a:ln>
                    <a:noFill/>
                  </a:ln>
                  <a:solidFill>
                    <a:srgbClr val="000000"/>
                  </a:solidFill>
                  <a:effectLst/>
                  <a:uLnTx/>
                  <a:uFillTx/>
                  <a:latin typeface="Comic Sans MS" charset="0"/>
                  <a:ea typeface="MS Gothic" charset="0"/>
                  <a:cs typeface="MS Gothic" charset="0"/>
                </a:rPr>
                <a:t> stay.</a:t>
              </a:r>
              <a:endParaRPr kumimoji="0" lang="en-GB" sz="2200" b="1" i="0" u="none" strike="noStrike" kern="1200" cap="none" spc="0" normalizeH="0" baseline="0" noProof="0">
                <a:ln>
                  <a:noFill/>
                </a:ln>
                <a:solidFill>
                  <a:srgbClr val="000000"/>
                </a:solidFill>
                <a:effectLst/>
                <a:uLnTx/>
                <a:uFillTx/>
                <a:latin typeface="Comic Sans MS" charset="0"/>
                <a:ea typeface="MS Gothic" charset="0"/>
                <a:cs typeface="MS Gothic" charset="0"/>
              </a:endParaRPr>
            </a:p>
          </p:txBody>
        </p:sp>
      </p:grpSp>
      <p:grpSp>
        <p:nvGrpSpPr>
          <p:cNvPr id="4" name="Group 25"/>
          <p:cNvGrpSpPr>
            <a:grpSpLocks/>
          </p:cNvGrpSpPr>
          <p:nvPr/>
        </p:nvGrpSpPr>
        <p:grpSpPr bwMode="auto">
          <a:xfrm>
            <a:off x="746139" y="4707873"/>
            <a:ext cx="5371523" cy="613522"/>
            <a:chOff x="517" y="3361"/>
            <a:chExt cx="3722" cy="438"/>
          </a:xfrm>
        </p:grpSpPr>
        <p:sp>
          <p:nvSpPr>
            <p:cNvPr id="47130" name="Rectangle 26"/>
            <p:cNvSpPr>
              <a:spLocks noChangeArrowheads="1"/>
            </p:cNvSpPr>
            <p:nvPr/>
          </p:nvSpPr>
          <p:spPr bwMode="auto">
            <a:xfrm>
              <a:off x="517" y="3361"/>
              <a:ext cx="3722" cy="438"/>
            </a:xfrm>
            <a:prstGeom prst="rect">
              <a:avLst/>
            </a:prstGeom>
            <a:blipFill dpi="0" rotWithShape="0">
              <a:blip r:embed="rId4"/>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5272" name="Text Box 27"/>
            <p:cNvSpPr txBox="1">
              <a:spLocks noChangeArrowheads="1"/>
            </p:cNvSpPr>
            <p:nvPr/>
          </p:nvSpPr>
          <p:spPr bwMode="auto">
            <a:xfrm>
              <a:off x="547" y="3370"/>
              <a:ext cx="3692" cy="3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795"/>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rPr>
                <a:t>2.</a:t>
              </a:r>
              <a:r>
                <a:rPr kumimoji="0" lang="ru-RU"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r>
                <a:rPr kumimoji="0" lang="en-GB"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The </a:t>
              </a:r>
              <a:r>
                <a:rPr kumimoji="0" lang="en-GB" altLang="ja-JP" sz="2900" b="1" i="0" u="sng" strike="noStrike" kern="1200" cap="none" spc="0" normalizeH="0" baseline="0" noProof="0">
                  <a:ln>
                    <a:noFill/>
                  </a:ln>
                  <a:solidFill>
                    <a:srgbClr val="FC0128"/>
                  </a:solidFill>
                  <a:effectLst/>
                  <a:uLnTx/>
                  <a:uFillTx/>
                  <a:latin typeface="Comic Sans MS" charset="0"/>
                  <a:ea typeface="MS Gothic" charset="0"/>
                  <a:cs typeface="MS Gothic" charset="0"/>
                </a:rPr>
                <a:t>European</a:t>
              </a:r>
              <a:r>
                <a:rPr kumimoji="0" lang="en-GB"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 Thrust</a:t>
              </a:r>
              <a:r>
                <a:rPr kumimoji="0" lang="ru-RU" altLang="ja-JP" sz="2900" b="1" i="0" u="none" strike="noStrike" kern="1200" cap="none" spc="0" normalizeH="0" baseline="0" noProof="0">
                  <a:ln>
                    <a:noFill/>
                  </a:ln>
                  <a:solidFill>
                    <a:srgbClr val="000000"/>
                  </a:solidFill>
                  <a:effectLst/>
                  <a:uLnTx/>
                  <a:uFillTx/>
                  <a:latin typeface="Comic Sans MS" charset="0"/>
                  <a:ea typeface="MS Gothic" charset="0"/>
                  <a:cs typeface="MS Gothic" charset="0"/>
                </a:rPr>
                <a:t>"</a:t>
              </a:r>
              <a:endParaRPr kumimoji="0" lang="en-GB" sz="2900" b="1" i="0" u="none" strike="noStrike" kern="1200" cap="none" spc="0" normalizeH="0" baseline="0" noProof="0">
                <a:ln>
                  <a:noFill/>
                </a:ln>
                <a:solidFill>
                  <a:srgbClr val="000000"/>
                </a:solidFill>
                <a:effectLst/>
                <a:uLnTx/>
                <a:uFillTx/>
                <a:latin typeface="Comic Sans MS" charset="0"/>
                <a:ea typeface="MS Gothic" charset="0"/>
                <a:cs typeface="MS Gothic" charset="0"/>
              </a:endParaRPr>
            </a:p>
          </p:txBody>
        </p:sp>
      </p:grpSp>
      <p:sp>
        <p:nvSpPr>
          <p:cNvPr id="47132" name="Text Box 28"/>
          <p:cNvSpPr txBox="1">
            <a:spLocks noChangeArrowheads="1"/>
          </p:cNvSpPr>
          <p:nvPr/>
        </p:nvSpPr>
        <p:spPr bwMode="auto">
          <a:xfrm>
            <a:off x="707162" y="4188199"/>
            <a:ext cx="1717386" cy="324971"/>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600" b="1" i="0" u="none" strike="noStrike" kern="1200" cap="none" spc="0" normalizeH="0" baseline="0" noProof="0">
                <a:ln>
                  <a:noFill/>
                </a:ln>
                <a:solidFill>
                  <a:srgbClr val="000000"/>
                </a:solidFill>
                <a:effectLst/>
                <a:uLnTx/>
                <a:uFillTx/>
                <a:latin typeface="Comic Sans MS" charset="0"/>
                <a:ea typeface="MS Gothic" charset="0"/>
                <a:cs typeface="MS Gothic" charset="0"/>
              </a:rPr>
              <a:t>Acts 15-18</a:t>
            </a:r>
          </a:p>
        </p:txBody>
      </p:sp>
      <p:pic>
        <p:nvPicPr>
          <p:cNvPr id="47133" name="Picture 29"/>
          <p:cNvPicPr>
            <a:picLocks noChangeAspect="1" noChangeArrowheads="1"/>
          </p:cNvPicPr>
          <p:nvPr/>
        </p:nvPicPr>
        <p:blipFill>
          <a:blip r:embed="rId5"/>
          <a:srcRect/>
          <a:stretch>
            <a:fillRect/>
          </a:stretch>
        </p:blipFill>
        <p:spPr bwMode="auto">
          <a:xfrm>
            <a:off x="4961673" y="682161"/>
            <a:ext cx="3127375" cy="2277596"/>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5254" name="Text Box 30"/>
          <p:cNvSpPr txBox="1">
            <a:spLocks noChangeArrowheads="1"/>
          </p:cNvSpPr>
          <p:nvPr/>
        </p:nvSpPr>
        <p:spPr bwMode="auto">
          <a:xfrm>
            <a:off x="8545082" y="6227671"/>
            <a:ext cx="167409" cy="32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5255" name="Text Box 32"/>
          <p:cNvSpPr txBox="1">
            <a:spLocks noChangeArrowheads="1"/>
          </p:cNvSpPr>
          <p:nvPr/>
        </p:nvSpPr>
        <p:spPr bwMode="auto">
          <a:xfrm>
            <a:off x="800591" y="6556723"/>
            <a:ext cx="810403" cy="200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 TBBMI</a:t>
            </a:r>
          </a:p>
        </p:txBody>
      </p:sp>
      <p:sp>
        <p:nvSpPr>
          <p:cNvPr id="95256" name="Text Box 33"/>
          <p:cNvSpPr txBox="1">
            <a:spLocks noChangeArrowheads="1"/>
          </p:cNvSpPr>
          <p:nvPr/>
        </p:nvSpPr>
        <p:spPr bwMode="auto">
          <a:xfrm>
            <a:off x="8391015" y="6539675"/>
            <a:ext cx="303804" cy="21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44</a:t>
            </a:r>
          </a:p>
        </p:txBody>
      </p:sp>
      <p:sp>
        <p:nvSpPr>
          <p:cNvPr id="95257" name="Text Box 34"/>
          <p:cNvSpPr txBox="1">
            <a:spLocks noChangeArrowheads="1"/>
          </p:cNvSpPr>
          <p:nvPr/>
        </p:nvSpPr>
        <p:spPr bwMode="auto">
          <a:xfrm>
            <a:off x="8699500" y="6481203"/>
            <a:ext cx="282864" cy="2983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5</a:t>
            </a:r>
          </a:p>
        </p:txBody>
      </p:sp>
      <p:grpSp>
        <p:nvGrpSpPr>
          <p:cNvPr id="5" name="Group 35"/>
          <p:cNvGrpSpPr>
            <a:grpSpLocks/>
          </p:cNvGrpSpPr>
          <p:nvPr/>
        </p:nvGrpSpPr>
        <p:grpSpPr bwMode="auto">
          <a:xfrm>
            <a:off x="990036" y="1332111"/>
            <a:ext cx="3713307" cy="2384051"/>
            <a:chOff x="575" y="939"/>
            <a:chExt cx="2573" cy="1703"/>
          </a:xfrm>
        </p:grpSpPr>
        <p:sp>
          <p:nvSpPr>
            <p:cNvPr id="95269" name="AutoShape 36"/>
            <p:cNvSpPr>
              <a:spLocks noChangeArrowheads="1"/>
            </p:cNvSpPr>
            <p:nvPr/>
          </p:nvSpPr>
          <p:spPr bwMode="auto">
            <a:xfrm flipH="1">
              <a:off x="622" y="93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5270" name="Text Box 37"/>
            <p:cNvSpPr txBox="1">
              <a:spLocks noChangeArrowheads="1"/>
            </p:cNvSpPr>
            <p:nvPr/>
          </p:nvSpPr>
          <p:spPr bwMode="auto">
            <a:xfrm>
              <a:off x="575" y="1116"/>
              <a:ext cx="2573" cy="12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A.D.  </a:t>
              </a:r>
              <a:b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b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49-52</a:t>
              </a:r>
            </a:p>
          </p:txBody>
        </p:sp>
      </p:grpSp>
      <p:sp>
        <p:nvSpPr>
          <p:cNvPr id="47142" name="AutoShape 38"/>
          <p:cNvSpPr>
            <a:spLocks noChangeArrowheads="1"/>
          </p:cNvSpPr>
          <p:nvPr/>
        </p:nvSpPr>
        <p:spPr bwMode="auto">
          <a:xfrm>
            <a:off x="5059795" y="1390933"/>
            <a:ext cx="2893580" cy="1009930"/>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3" name="AutoShape 39"/>
          <p:cNvSpPr>
            <a:spLocks noChangeArrowheads="1"/>
          </p:cNvSpPr>
          <p:nvPr/>
        </p:nvSpPr>
        <p:spPr bwMode="auto">
          <a:xfrm rot="5400000">
            <a:off x="6582207" y="3780818"/>
            <a:ext cx="609319" cy="41275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4" name="AutoShape 40"/>
          <p:cNvSpPr>
            <a:spLocks noChangeArrowheads="1"/>
          </p:cNvSpPr>
          <p:nvPr/>
        </p:nvSpPr>
        <p:spPr bwMode="auto">
          <a:xfrm rot="1200000">
            <a:off x="5440809" y="3140450"/>
            <a:ext cx="627785" cy="39921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5" name="AutoShape 41"/>
          <p:cNvSpPr>
            <a:spLocks noChangeArrowheads="1"/>
          </p:cNvSpPr>
          <p:nvPr/>
        </p:nvSpPr>
        <p:spPr bwMode="auto">
          <a:xfrm rot="15180000">
            <a:off x="4798435" y="3636545"/>
            <a:ext cx="609320" cy="412750"/>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6" name="AutoShape 42"/>
          <p:cNvSpPr>
            <a:spLocks noChangeArrowheads="1"/>
          </p:cNvSpPr>
          <p:nvPr/>
        </p:nvSpPr>
        <p:spPr bwMode="auto">
          <a:xfrm rot="11640000">
            <a:off x="4875082" y="4385703"/>
            <a:ext cx="626341"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7" name="AutoShape 43"/>
          <p:cNvSpPr>
            <a:spLocks noChangeArrowheads="1"/>
          </p:cNvSpPr>
          <p:nvPr/>
        </p:nvSpPr>
        <p:spPr bwMode="auto">
          <a:xfrm rot="11640000">
            <a:off x="5826125" y="4675657"/>
            <a:ext cx="627784" cy="400610"/>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7149" name="Text Box 45"/>
          <p:cNvSpPr txBox="1">
            <a:spLocks noChangeArrowheads="1"/>
          </p:cNvSpPr>
          <p:nvPr/>
        </p:nvSpPr>
        <p:spPr bwMode="auto">
          <a:xfrm>
            <a:off x="4833861" y="2603032"/>
            <a:ext cx="3499715" cy="4468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539" tIns="41876" rIns="80539" bIns="41876">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12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EA18"/>
                </a:solidFill>
                <a:effectLst>
                  <a:glow rad="101600">
                    <a:srgbClr val="000000"/>
                  </a:glow>
                </a:effectLst>
                <a:uLnTx/>
                <a:uFillTx/>
                <a:latin typeface="Comic Sans MS" charset="0"/>
                <a:ea typeface="MS Gothic" charset="0"/>
                <a:cs typeface="MS Gothic" charset="0"/>
              </a:rPr>
              <a:t>ANCIENT ATHENS</a:t>
            </a:r>
          </a:p>
        </p:txBody>
      </p:sp>
      <p:sp>
        <p:nvSpPr>
          <p:cNvPr id="95266" name="Title 1"/>
          <p:cNvSpPr>
            <a:spLocks noGrp="1"/>
          </p:cNvSpPr>
          <p:nvPr>
            <p:ph type="title" idx="4294967295"/>
          </p:nvPr>
        </p:nvSpPr>
        <p:spPr bwMode="auto">
          <a:xfrm>
            <a:off x="457502" y="-603706"/>
            <a:ext cx="8229023" cy="57710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197" tIns="45600" rIns="91197" bIns="45600"/>
          <a:lstStyle/>
          <a:p>
            <a:r>
              <a:rPr lang="en-GB" sz="2900" b="1">
                <a:latin typeface="Comic Sans MS" charset="0"/>
                <a:cs typeface="ＭＳ Ｐゴシック" charset="0"/>
              </a:rPr>
              <a:t>2. </a:t>
            </a:r>
            <a:r>
              <a:rPr lang="ru-RU" altLang="ja-JP" sz="2900" b="1">
                <a:latin typeface="Comic Sans MS" charset="0"/>
                <a:ea typeface="Comic Sans MS" charset="0"/>
                <a:cs typeface="ＭＳ Ｐゴシック" charset="0"/>
              </a:rPr>
              <a:t>"</a:t>
            </a:r>
            <a:r>
              <a:rPr lang="en-GB" altLang="ja-JP" sz="2900" b="1">
                <a:latin typeface="Comic Sans MS" charset="0"/>
                <a:cs typeface="ＭＳ Ｐゴシック" charset="0"/>
              </a:rPr>
              <a:t>The </a:t>
            </a:r>
            <a:r>
              <a:rPr lang="en-GB" altLang="ja-JP" sz="2900" b="1" u="sng">
                <a:solidFill>
                  <a:srgbClr val="FC0128"/>
                </a:solidFill>
                <a:latin typeface="Comic Sans MS" charset="0"/>
                <a:cs typeface="ＭＳ Ｐゴシック" charset="0"/>
              </a:rPr>
              <a:t>European</a:t>
            </a:r>
            <a:r>
              <a:rPr lang="en-GB" altLang="ja-JP" sz="2900" b="1">
                <a:latin typeface="Comic Sans MS" charset="0"/>
                <a:cs typeface="ＭＳ Ｐゴシック" charset="0"/>
              </a:rPr>
              <a:t> Thrust</a:t>
            </a:r>
            <a:r>
              <a:rPr lang="ru-RU" altLang="ja-JP" sz="2900" b="1">
                <a:latin typeface="Comic Sans MS" charset="0"/>
                <a:cs typeface="ＭＳ Ｐゴシック" charset="0"/>
              </a:rPr>
              <a:t>"</a:t>
            </a:r>
            <a:endParaRPr lang="en-US">
              <a:latin typeface="Times New Roman" charset="0"/>
            </a:endParaRPr>
          </a:p>
        </p:txBody>
      </p:sp>
      <p:sp>
        <p:nvSpPr>
          <p:cNvPr id="6" name="Freeform 5"/>
          <p:cNvSpPr/>
          <p:nvPr/>
        </p:nvSpPr>
        <p:spPr>
          <a:xfrm>
            <a:off x="4710559" y="3210485"/>
            <a:ext cx="1959841" cy="1641662"/>
          </a:xfrm>
          <a:custGeom>
            <a:avLst/>
            <a:gdLst>
              <a:gd name="connsiteX0" fmla="*/ 2108206 w 2156227"/>
              <a:gd name="connsiteY0" fmla="*/ 1250950 h 1860550"/>
              <a:gd name="connsiteX1" fmla="*/ 2120906 w 2156227"/>
              <a:gd name="connsiteY1" fmla="*/ 1143000 h 1860550"/>
              <a:gd name="connsiteX2" fmla="*/ 2127256 w 2156227"/>
              <a:gd name="connsiteY2" fmla="*/ 1104900 h 1860550"/>
              <a:gd name="connsiteX3" fmla="*/ 2120906 w 2156227"/>
              <a:gd name="connsiteY3" fmla="*/ 863600 h 1860550"/>
              <a:gd name="connsiteX4" fmla="*/ 2108206 w 2156227"/>
              <a:gd name="connsiteY4" fmla="*/ 831850 h 1860550"/>
              <a:gd name="connsiteX5" fmla="*/ 2089156 w 2156227"/>
              <a:gd name="connsiteY5" fmla="*/ 768350 h 1860550"/>
              <a:gd name="connsiteX6" fmla="*/ 2070106 w 2156227"/>
              <a:gd name="connsiteY6" fmla="*/ 742950 h 1860550"/>
              <a:gd name="connsiteX7" fmla="*/ 2038356 w 2156227"/>
              <a:gd name="connsiteY7" fmla="*/ 692150 h 1860550"/>
              <a:gd name="connsiteX8" fmla="*/ 2025656 w 2156227"/>
              <a:gd name="connsiteY8" fmla="*/ 673100 h 1860550"/>
              <a:gd name="connsiteX9" fmla="*/ 2006606 w 2156227"/>
              <a:gd name="connsiteY9" fmla="*/ 666750 h 1860550"/>
              <a:gd name="connsiteX10" fmla="*/ 1987556 w 2156227"/>
              <a:gd name="connsiteY10" fmla="*/ 654050 h 1860550"/>
              <a:gd name="connsiteX11" fmla="*/ 1955806 w 2156227"/>
              <a:gd name="connsiteY11" fmla="*/ 647700 h 1860550"/>
              <a:gd name="connsiteX12" fmla="*/ 1911356 w 2156227"/>
              <a:gd name="connsiteY12" fmla="*/ 628650 h 1860550"/>
              <a:gd name="connsiteX13" fmla="*/ 1866906 w 2156227"/>
              <a:gd name="connsiteY13" fmla="*/ 603250 h 1860550"/>
              <a:gd name="connsiteX14" fmla="*/ 1828806 w 2156227"/>
              <a:gd name="connsiteY14" fmla="*/ 590550 h 1860550"/>
              <a:gd name="connsiteX15" fmla="*/ 1809756 w 2156227"/>
              <a:gd name="connsiteY15" fmla="*/ 584200 h 1860550"/>
              <a:gd name="connsiteX16" fmla="*/ 1619256 w 2156227"/>
              <a:gd name="connsiteY16" fmla="*/ 577850 h 1860550"/>
              <a:gd name="connsiteX17" fmla="*/ 1568456 w 2156227"/>
              <a:gd name="connsiteY17" fmla="*/ 565150 h 1860550"/>
              <a:gd name="connsiteX18" fmla="*/ 1549406 w 2156227"/>
              <a:gd name="connsiteY18" fmla="*/ 552450 h 1860550"/>
              <a:gd name="connsiteX19" fmla="*/ 1524006 w 2156227"/>
              <a:gd name="connsiteY19" fmla="*/ 539750 h 1860550"/>
              <a:gd name="connsiteX20" fmla="*/ 1504956 w 2156227"/>
              <a:gd name="connsiteY20" fmla="*/ 520700 h 1860550"/>
              <a:gd name="connsiteX21" fmla="*/ 1447806 w 2156227"/>
              <a:gd name="connsiteY21" fmla="*/ 482600 h 1860550"/>
              <a:gd name="connsiteX22" fmla="*/ 1409706 w 2156227"/>
              <a:gd name="connsiteY22" fmla="*/ 463550 h 1860550"/>
              <a:gd name="connsiteX23" fmla="*/ 1358906 w 2156227"/>
              <a:gd name="connsiteY23" fmla="*/ 425450 h 1860550"/>
              <a:gd name="connsiteX24" fmla="*/ 1320806 w 2156227"/>
              <a:gd name="connsiteY24" fmla="*/ 412750 h 1860550"/>
              <a:gd name="connsiteX25" fmla="*/ 1301756 w 2156227"/>
              <a:gd name="connsiteY25" fmla="*/ 406400 h 1860550"/>
              <a:gd name="connsiteX26" fmla="*/ 1238256 w 2156227"/>
              <a:gd name="connsiteY26" fmla="*/ 368300 h 1860550"/>
              <a:gd name="connsiteX27" fmla="*/ 1206506 w 2156227"/>
              <a:gd name="connsiteY27" fmla="*/ 361950 h 1860550"/>
              <a:gd name="connsiteX28" fmla="*/ 1181106 w 2156227"/>
              <a:gd name="connsiteY28" fmla="*/ 355600 h 1860550"/>
              <a:gd name="connsiteX29" fmla="*/ 1130306 w 2156227"/>
              <a:gd name="connsiteY29" fmla="*/ 336550 h 1860550"/>
              <a:gd name="connsiteX30" fmla="*/ 1098556 w 2156227"/>
              <a:gd name="connsiteY30" fmla="*/ 330200 h 1860550"/>
              <a:gd name="connsiteX31" fmla="*/ 1041406 w 2156227"/>
              <a:gd name="connsiteY31" fmla="*/ 317500 h 1860550"/>
              <a:gd name="connsiteX32" fmla="*/ 1003306 w 2156227"/>
              <a:gd name="connsiteY32" fmla="*/ 311150 h 1860550"/>
              <a:gd name="connsiteX33" fmla="*/ 965206 w 2156227"/>
              <a:gd name="connsiteY33" fmla="*/ 298450 h 1860550"/>
              <a:gd name="connsiteX34" fmla="*/ 920756 w 2156227"/>
              <a:gd name="connsiteY34" fmla="*/ 285750 h 1860550"/>
              <a:gd name="connsiteX35" fmla="*/ 901706 w 2156227"/>
              <a:gd name="connsiteY35" fmla="*/ 279400 h 1860550"/>
              <a:gd name="connsiteX36" fmla="*/ 876306 w 2156227"/>
              <a:gd name="connsiteY36" fmla="*/ 273050 h 1860550"/>
              <a:gd name="connsiteX37" fmla="*/ 857256 w 2156227"/>
              <a:gd name="connsiteY37" fmla="*/ 260350 h 1860550"/>
              <a:gd name="connsiteX38" fmla="*/ 838206 w 2156227"/>
              <a:gd name="connsiteY38" fmla="*/ 254000 h 1860550"/>
              <a:gd name="connsiteX39" fmla="*/ 806456 w 2156227"/>
              <a:gd name="connsiteY39" fmla="*/ 241300 h 1860550"/>
              <a:gd name="connsiteX40" fmla="*/ 787406 w 2156227"/>
              <a:gd name="connsiteY40" fmla="*/ 228600 h 1860550"/>
              <a:gd name="connsiteX41" fmla="*/ 762006 w 2156227"/>
              <a:gd name="connsiteY41" fmla="*/ 222250 h 1860550"/>
              <a:gd name="connsiteX42" fmla="*/ 736606 w 2156227"/>
              <a:gd name="connsiteY42" fmla="*/ 209550 h 1860550"/>
              <a:gd name="connsiteX43" fmla="*/ 628656 w 2156227"/>
              <a:gd name="connsiteY43" fmla="*/ 196850 h 1860550"/>
              <a:gd name="connsiteX44" fmla="*/ 596906 w 2156227"/>
              <a:gd name="connsiteY44" fmla="*/ 184150 h 1860550"/>
              <a:gd name="connsiteX45" fmla="*/ 565156 w 2156227"/>
              <a:gd name="connsiteY45" fmla="*/ 177800 h 1860550"/>
              <a:gd name="connsiteX46" fmla="*/ 488956 w 2156227"/>
              <a:gd name="connsiteY46" fmla="*/ 165100 h 1860550"/>
              <a:gd name="connsiteX47" fmla="*/ 438156 w 2156227"/>
              <a:gd name="connsiteY47" fmla="*/ 146050 h 1860550"/>
              <a:gd name="connsiteX48" fmla="*/ 412756 w 2156227"/>
              <a:gd name="connsiteY48" fmla="*/ 133350 h 1860550"/>
              <a:gd name="connsiteX49" fmla="*/ 374656 w 2156227"/>
              <a:gd name="connsiteY49" fmla="*/ 120650 h 1860550"/>
              <a:gd name="connsiteX50" fmla="*/ 323856 w 2156227"/>
              <a:gd name="connsiteY50" fmla="*/ 95250 h 1860550"/>
              <a:gd name="connsiteX51" fmla="*/ 285756 w 2156227"/>
              <a:gd name="connsiteY51" fmla="*/ 50800 h 1860550"/>
              <a:gd name="connsiteX52" fmla="*/ 247656 w 2156227"/>
              <a:gd name="connsiteY52" fmla="*/ 19050 h 1860550"/>
              <a:gd name="connsiteX53" fmla="*/ 171456 w 2156227"/>
              <a:gd name="connsiteY53" fmla="*/ 0 h 1860550"/>
              <a:gd name="connsiteX54" fmla="*/ 133356 w 2156227"/>
              <a:gd name="connsiteY54" fmla="*/ 12700 h 1860550"/>
              <a:gd name="connsiteX55" fmla="*/ 88906 w 2156227"/>
              <a:gd name="connsiteY55" fmla="*/ 76200 h 1860550"/>
              <a:gd name="connsiteX56" fmla="*/ 69856 w 2156227"/>
              <a:gd name="connsiteY56" fmla="*/ 101600 h 1860550"/>
              <a:gd name="connsiteX57" fmla="*/ 44456 w 2156227"/>
              <a:gd name="connsiteY57" fmla="*/ 139700 h 1860550"/>
              <a:gd name="connsiteX58" fmla="*/ 31756 w 2156227"/>
              <a:gd name="connsiteY58" fmla="*/ 165100 h 1860550"/>
              <a:gd name="connsiteX59" fmla="*/ 6356 w 2156227"/>
              <a:gd name="connsiteY59" fmla="*/ 203200 h 1860550"/>
              <a:gd name="connsiteX60" fmla="*/ 6 w 2156227"/>
              <a:gd name="connsiteY60" fmla="*/ 260350 h 1860550"/>
              <a:gd name="connsiteX61" fmla="*/ 12706 w 2156227"/>
              <a:gd name="connsiteY61" fmla="*/ 425450 h 1860550"/>
              <a:gd name="connsiteX62" fmla="*/ 31756 w 2156227"/>
              <a:gd name="connsiteY62" fmla="*/ 463550 h 1860550"/>
              <a:gd name="connsiteX63" fmla="*/ 44456 w 2156227"/>
              <a:gd name="connsiteY63" fmla="*/ 508000 h 1860550"/>
              <a:gd name="connsiteX64" fmla="*/ 50806 w 2156227"/>
              <a:gd name="connsiteY64" fmla="*/ 571500 h 1860550"/>
              <a:gd name="connsiteX65" fmla="*/ 57156 w 2156227"/>
              <a:gd name="connsiteY65" fmla="*/ 590550 h 1860550"/>
              <a:gd name="connsiteX66" fmla="*/ 69856 w 2156227"/>
              <a:gd name="connsiteY66" fmla="*/ 654050 h 1860550"/>
              <a:gd name="connsiteX67" fmla="*/ 82556 w 2156227"/>
              <a:gd name="connsiteY67" fmla="*/ 692150 h 1860550"/>
              <a:gd name="connsiteX68" fmla="*/ 127006 w 2156227"/>
              <a:gd name="connsiteY68" fmla="*/ 749300 h 1860550"/>
              <a:gd name="connsiteX69" fmla="*/ 158756 w 2156227"/>
              <a:gd name="connsiteY69" fmla="*/ 806450 h 1860550"/>
              <a:gd name="connsiteX70" fmla="*/ 171456 w 2156227"/>
              <a:gd name="connsiteY70" fmla="*/ 825500 h 1860550"/>
              <a:gd name="connsiteX71" fmla="*/ 184156 w 2156227"/>
              <a:gd name="connsiteY71" fmla="*/ 869950 h 1860550"/>
              <a:gd name="connsiteX72" fmla="*/ 203206 w 2156227"/>
              <a:gd name="connsiteY72" fmla="*/ 990600 h 1860550"/>
              <a:gd name="connsiteX73" fmla="*/ 222256 w 2156227"/>
              <a:gd name="connsiteY73" fmla="*/ 1009650 h 1860550"/>
              <a:gd name="connsiteX74" fmla="*/ 241306 w 2156227"/>
              <a:gd name="connsiteY74" fmla="*/ 1047750 h 1860550"/>
              <a:gd name="connsiteX75" fmla="*/ 260356 w 2156227"/>
              <a:gd name="connsiteY75" fmla="*/ 1060450 h 1860550"/>
              <a:gd name="connsiteX76" fmla="*/ 273056 w 2156227"/>
              <a:gd name="connsiteY76" fmla="*/ 1085850 h 1860550"/>
              <a:gd name="connsiteX77" fmla="*/ 323856 w 2156227"/>
              <a:gd name="connsiteY77" fmla="*/ 1111250 h 1860550"/>
              <a:gd name="connsiteX78" fmla="*/ 355606 w 2156227"/>
              <a:gd name="connsiteY78" fmla="*/ 1136650 h 1860550"/>
              <a:gd name="connsiteX79" fmla="*/ 368306 w 2156227"/>
              <a:gd name="connsiteY79" fmla="*/ 1155700 h 1860550"/>
              <a:gd name="connsiteX80" fmla="*/ 387356 w 2156227"/>
              <a:gd name="connsiteY80" fmla="*/ 1168400 h 1860550"/>
              <a:gd name="connsiteX81" fmla="*/ 406406 w 2156227"/>
              <a:gd name="connsiteY81" fmla="*/ 1187450 h 1860550"/>
              <a:gd name="connsiteX82" fmla="*/ 425456 w 2156227"/>
              <a:gd name="connsiteY82" fmla="*/ 1193800 h 1860550"/>
              <a:gd name="connsiteX83" fmla="*/ 457206 w 2156227"/>
              <a:gd name="connsiteY83" fmla="*/ 1206500 h 1860550"/>
              <a:gd name="connsiteX84" fmla="*/ 476256 w 2156227"/>
              <a:gd name="connsiteY84" fmla="*/ 1225550 h 1860550"/>
              <a:gd name="connsiteX85" fmla="*/ 495306 w 2156227"/>
              <a:gd name="connsiteY85" fmla="*/ 1231900 h 1860550"/>
              <a:gd name="connsiteX86" fmla="*/ 539756 w 2156227"/>
              <a:gd name="connsiteY86" fmla="*/ 1270000 h 1860550"/>
              <a:gd name="connsiteX87" fmla="*/ 571506 w 2156227"/>
              <a:gd name="connsiteY87" fmla="*/ 1295400 h 1860550"/>
              <a:gd name="connsiteX88" fmla="*/ 590556 w 2156227"/>
              <a:gd name="connsiteY88" fmla="*/ 1314450 h 1860550"/>
              <a:gd name="connsiteX89" fmla="*/ 622306 w 2156227"/>
              <a:gd name="connsiteY89" fmla="*/ 1320800 h 1860550"/>
              <a:gd name="connsiteX90" fmla="*/ 647706 w 2156227"/>
              <a:gd name="connsiteY90" fmla="*/ 1327150 h 1860550"/>
              <a:gd name="connsiteX91" fmla="*/ 673106 w 2156227"/>
              <a:gd name="connsiteY91" fmla="*/ 1339850 h 1860550"/>
              <a:gd name="connsiteX92" fmla="*/ 704856 w 2156227"/>
              <a:gd name="connsiteY92" fmla="*/ 1352550 h 1860550"/>
              <a:gd name="connsiteX93" fmla="*/ 781056 w 2156227"/>
              <a:gd name="connsiteY93" fmla="*/ 1371600 h 1860550"/>
              <a:gd name="connsiteX94" fmla="*/ 800106 w 2156227"/>
              <a:gd name="connsiteY94" fmla="*/ 1384300 h 1860550"/>
              <a:gd name="connsiteX95" fmla="*/ 844556 w 2156227"/>
              <a:gd name="connsiteY95" fmla="*/ 1403350 h 1860550"/>
              <a:gd name="connsiteX96" fmla="*/ 863606 w 2156227"/>
              <a:gd name="connsiteY96" fmla="*/ 1422400 h 1860550"/>
              <a:gd name="connsiteX97" fmla="*/ 901706 w 2156227"/>
              <a:gd name="connsiteY97" fmla="*/ 1441450 h 1860550"/>
              <a:gd name="connsiteX98" fmla="*/ 933456 w 2156227"/>
              <a:gd name="connsiteY98" fmla="*/ 1460500 h 1860550"/>
              <a:gd name="connsiteX99" fmla="*/ 971556 w 2156227"/>
              <a:gd name="connsiteY99" fmla="*/ 1466850 h 1860550"/>
              <a:gd name="connsiteX100" fmla="*/ 1009656 w 2156227"/>
              <a:gd name="connsiteY100" fmla="*/ 1479550 h 1860550"/>
              <a:gd name="connsiteX101" fmla="*/ 1041406 w 2156227"/>
              <a:gd name="connsiteY101" fmla="*/ 1492250 h 1860550"/>
              <a:gd name="connsiteX102" fmla="*/ 1079506 w 2156227"/>
              <a:gd name="connsiteY102" fmla="*/ 1511300 h 1860550"/>
              <a:gd name="connsiteX103" fmla="*/ 1111256 w 2156227"/>
              <a:gd name="connsiteY103" fmla="*/ 1517650 h 1860550"/>
              <a:gd name="connsiteX104" fmla="*/ 1136656 w 2156227"/>
              <a:gd name="connsiteY104" fmla="*/ 1524000 h 1860550"/>
              <a:gd name="connsiteX105" fmla="*/ 1244606 w 2156227"/>
              <a:gd name="connsiteY105" fmla="*/ 1536700 h 1860550"/>
              <a:gd name="connsiteX106" fmla="*/ 1263656 w 2156227"/>
              <a:gd name="connsiteY106" fmla="*/ 1543050 h 1860550"/>
              <a:gd name="connsiteX107" fmla="*/ 1282706 w 2156227"/>
              <a:gd name="connsiteY107" fmla="*/ 1555750 h 1860550"/>
              <a:gd name="connsiteX108" fmla="*/ 1346206 w 2156227"/>
              <a:gd name="connsiteY108" fmla="*/ 1568450 h 1860550"/>
              <a:gd name="connsiteX109" fmla="*/ 1397006 w 2156227"/>
              <a:gd name="connsiteY109" fmla="*/ 1593850 h 1860550"/>
              <a:gd name="connsiteX110" fmla="*/ 1422406 w 2156227"/>
              <a:gd name="connsiteY110" fmla="*/ 1612900 h 1860550"/>
              <a:gd name="connsiteX111" fmla="*/ 1441456 w 2156227"/>
              <a:gd name="connsiteY111" fmla="*/ 1619250 h 1860550"/>
              <a:gd name="connsiteX112" fmla="*/ 1466856 w 2156227"/>
              <a:gd name="connsiteY112" fmla="*/ 1631950 h 1860550"/>
              <a:gd name="connsiteX113" fmla="*/ 1504956 w 2156227"/>
              <a:gd name="connsiteY113" fmla="*/ 1644650 h 1860550"/>
              <a:gd name="connsiteX114" fmla="*/ 1555756 w 2156227"/>
              <a:gd name="connsiteY114" fmla="*/ 1657350 h 1860550"/>
              <a:gd name="connsiteX115" fmla="*/ 1612906 w 2156227"/>
              <a:gd name="connsiteY115" fmla="*/ 1689100 h 1860550"/>
              <a:gd name="connsiteX116" fmla="*/ 1657356 w 2156227"/>
              <a:gd name="connsiteY116" fmla="*/ 1695450 h 1860550"/>
              <a:gd name="connsiteX117" fmla="*/ 1682756 w 2156227"/>
              <a:gd name="connsiteY117" fmla="*/ 1701800 h 1860550"/>
              <a:gd name="connsiteX118" fmla="*/ 1714506 w 2156227"/>
              <a:gd name="connsiteY118" fmla="*/ 1708150 h 1860550"/>
              <a:gd name="connsiteX119" fmla="*/ 1733556 w 2156227"/>
              <a:gd name="connsiteY119" fmla="*/ 1714500 h 1860550"/>
              <a:gd name="connsiteX120" fmla="*/ 1771656 w 2156227"/>
              <a:gd name="connsiteY120" fmla="*/ 1739900 h 1860550"/>
              <a:gd name="connsiteX121" fmla="*/ 1809756 w 2156227"/>
              <a:gd name="connsiteY121" fmla="*/ 1746250 h 1860550"/>
              <a:gd name="connsiteX122" fmla="*/ 1835156 w 2156227"/>
              <a:gd name="connsiteY122" fmla="*/ 1758950 h 1860550"/>
              <a:gd name="connsiteX123" fmla="*/ 1854206 w 2156227"/>
              <a:gd name="connsiteY123" fmla="*/ 1765300 h 1860550"/>
              <a:gd name="connsiteX124" fmla="*/ 1905006 w 2156227"/>
              <a:gd name="connsiteY124" fmla="*/ 1803400 h 1860550"/>
              <a:gd name="connsiteX125" fmla="*/ 1943106 w 2156227"/>
              <a:gd name="connsiteY125" fmla="*/ 1835150 h 1860550"/>
              <a:gd name="connsiteX126" fmla="*/ 1962156 w 2156227"/>
              <a:gd name="connsiteY126" fmla="*/ 1841500 h 1860550"/>
              <a:gd name="connsiteX127" fmla="*/ 1981206 w 2156227"/>
              <a:gd name="connsiteY127" fmla="*/ 1854200 h 1860550"/>
              <a:gd name="connsiteX128" fmla="*/ 2133606 w 2156227"/>
              <a:gd name="connsiteY128" fmla="*/ 1860550 h 1860550"/>
              <a:gd name="connsiteX129" fmla="*/ 2146306 w 2156227"/>
              <a:gd name="connsiteY129" fmla="*/ 1670050 h 1860550"/>
              <a:gd name="connsiteX130" fmla="*/ 2133606 w 2156227"/>
              <a:gd name="connsiteY130" fmla="*/ 1416050 h 186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156227" h="1860550">
                <a:moveTo>
                  <a:pt x="2108206" y="1250950"/>
                </a:moveTo>
                <a:cubicBezTo>
                  <a:pt x="2112439" y="1214967"/>
                  <a:pt x="2116220" y="1178927"/>
                  <a:pt x="2120906" y="1143000"/>
                </a:cubicBezTo>
                <a:cubicBezTo>
                  <a:pt x="2122571" y="1130233"/>
                  <a:pt x="2127256" y="1117775"/>
                  <a:pt x="2127256" y="1104900"/>
                </a:cubicBezTo>
                <a:cubicBezTo>
                  <a:pt x="2127256" y="1024439"/>
                  <a:pt x="2126506" y="943866"/>
                  <a:pt x="2120906" y="863600"/>
                </a:cubicBezTo>
                <a:cubicBezTo>
                  <a:pt x="2120113" y="852229"/>
                  <a:pt x="2111811" y="842664"/>
                  <a:pt x="2108206" y="831850"/>
                </a:cubicBezTo>
                <a:cubicBezTo>
                  <a:pt x="2102930" y="816021"/>
                  <a:pt x="2097989" y="780127"/>
                  <a:pt x="2089156" y="768350"/>
                </a:cubicBezTo>
                <a:cubicBezTo>
                  <a:pt x="2082806" y="759883"/>
                  <a:pt x="2075715" y="751925"/>
                  <a:pt x="2070106" y="742950"/>
                </a:cubicBezTo>
                <a:cubicBezTo>
                  <a:pt x="2010434" y="647475"/>
                  <a:pt x="2110310" y="792886"/>
                  <a:pt x="2038356" y="692150"/>
                </a:cubicBezTo>
                <a:cubicBezTo>
                  <a:pt x="2033920" y="685940"/>
                  <a:pt x="2031615" y="677868"/>
                  <a:pt x="2025656" y="673100"/>
                </a:cubicBezTo>
                <a:cubicBezTo>
                  <a:pt x="2020429" y="668919"/>
                  <a:pt x="2012593" y="669743"/>
                  <a:pt x="2006606" y="666750"/>
                </a:cubicBezTo>
                <a:cubicBezTo>
                  <a:pt x="1999780" y="663337"/>
                  <a:pt x="1994702" y="656730"/>
                  <a:pt x="1987556" y="654050"/>
                </a:cubicBezTo>
                <a:cubicBezTo>
                  <a:pt x="1977450" y="650260"/>
                  <a:pt x="1966277" y="650318"/>
                  <a:pt x="1955806" y="647700"/>
                </a:cubicBezTo>
                <a:cubicBezTo>
                  <a:pt x="1939975" y="643742"/>
                  <a:pt x="1925491" y="636727"/>
                  <a:pt x="1911356" y="628650"/>
                </a:cubicBezTo>
                <a:cubicBezTo>
                  <a:pt x="1884627" y="613376"/>
                  <a:pt x="1898888" y="616043"/>
                  <a:pt x="1866906" y="603250"/>
                </a:cubicBezTo>
                <a:cubicBezTo>
                  <a:pt x="1854477" y="598278"/>
                  <a:pt x="1841506" y="594783"/>
                  <a:pt x="1828806" y="590550"/>
                </a:cubicBezTo>
                <a:cubicBezTo>
                  <a:pt x="1822456" y="588433"/>
                  <a:pt x="1816446" y="584423"/>
                  <a:pt x="1809756" y="584200"/>
                </a:cubicBezTo>
                <a:lnTo>
                  <a:pt x="1619256" y="577850"/>
                </a:lnTo>
                <a:cubicBezTo>
                  <a:pt x="1607180" y="575435"/>
                  <a:pt x="1581473" y="571659"/>
                  <a:pt x="1568456" y="565150"/>
                </a:cubicBezTo>
                <a:cubicBezTo>
                  <a:pt x="1561630" y="561737"/>
                  <a:pt x="1556032" y="556236"/>
                  <a:pt x="1549406" y="552450"/>
                </a:cubicBezTo>
                <a:cubicBezTo>
                  <a:pt x="1541187" y="547754"/>
                  <a:pt x="1531709" y="545252"/>
                  <a:pt x="1524006" y="539750"/>
                </a:cubicBezTo>
                <a:cubicBezTo>
                  <a:pt x="1516698" y="534530"/>
                  <a:pt x="1512140" y="526088"/>
                  <a:pt x="1504956" y="520700"/>
                </a:cubicBezTo>
                <a:cubicBezTo>
                  <a:pt x="1486640" y="506963"/>
                  <a:pt x="1468284" y="492839"/>
                  <a:pt x="1447806" y="482600"/>
                </a:cubicBezTo>
                <a:cubicBezTo>
                  <a:pt x="1435106" y="476250"/>
                  <a:pt x="1421520" y="471426"/>
                  <a:pt x="1409706" y="463550"/>
                </a:cubicBezTo>
                <a:cubicBezTo>
                  <a:pt x="1357962" y="429054"/>
                  <a:pt x="1431296" y="458354"/>
                  <a:pt x="1358906" y="425450"/>
                </a:cubicBezTo>
                <a:cubicBezTo>
                  <a:pt x="1346719" y="419910"/>
                  <a:pt x="1333506" y="416983"/>
                  <a:pt x="1320806" y="412750"/>
                </a:cubicBezTo>
                <a:cubicBezTo>
                  <a:pt x="1314456" y="410633"/>
                  <a:pt x="1307325" y="410113"/>
                  <a:pt x="1301756" y="406400"/>
                </a:cubicBezTo>
                <a:cubicBezTo>
                  <a:pt x="1287265" y="396739"/>
                  <a:pt x="1257782" y="374809"/>
                  <a:pt x="1238256" y="368300"/>
                </a:cubicBezTo>
                <a:cubicBezTo>
                  <a:pt x="1228017" y="364887"/>
                  <a:pt x="1217042" y="364291"/>
                  <a:pt x="1206506" y="361950"/>
                </a:cubicBezTo>
                <a:cubicBezTo>
                  <a:pt x="1197987" y="360057"/>
                  <a:pt x="1189385" y="358360"/>
                  <a:pt x="1181106" y="355600"/>
                </a:cubicBezTo>
                <a:cubicBezTo>
                  <a:pt x="1163625" y="349773"/>
                  <a:pt x="1148141" y="341009"/>
                  <a:pt x="1130306" y="336550"/>
                </a:cubicBezTo>
                <a:cubicBezTo>
                  <a:pt x="1119835" y="333932"/>
                  <a:pt x="1109092" y="332541"/>
                  <a:pt x="1098556" y="330200"/>
                </a:cubicBezTo>
                <a:cubicBezTo>
                  <a:pt x="1052691" y="320008"/>
                  <a:pt x="1094073" y="327076"/>
                  <a:pt x="1041406" y="317500"/>
                </a:cubicBezTo>
                <a:cubicBezTo>
                  <a:pt x="1028738" y="315197"/>
                  <a:pt x="1015797" y="314273"/>
                  <a:pt x="1003306" y="311150"/>
                </a:cubicBezTo>
                <a:cubicBezTo>
                  <a:pt x="990319" y="307903"/>
                  <a:pt x="978078" y="302128"/>
                  <a:pt x="965206" y="298450"/>
                </a:cubicBezTo>
                <a:lnTo>
                  <a:pt x="920756" y="285750"/>
                </a:lnTo>
                <a:cubicBezTo>
                  <a:pt x="914345" y="283827"/>
                  <a:pt x="908142" y="281239"/>
                  <a:pt x="901706" y="279400"/>
                </a:cubicBezTo>
                <a:cubicBezTo>
                  <a:pt x="893315" y="277002"/>
                  <a:pt x="884773" y="275167"/>
                  <a:pt x="876306" y="273050"/>
                </a:cubicBezTo>
                <a:cubicBezTo>
                  <a:pt x="869956" y="268817"/>
                  <a:pt x="864082" y="263763"/>
                  <a:pt x="857256" y="260350"/>
                </a:cubicBezTo>
                <a:cubicBezTo>
                  <a:pt x="851269" y="257357"/>
                  <a:pt x="844473" y="256350"/>
                  <a:pt x="838206" y="254000"/>
                </a:cubicBezTo>
                <a:cubicBezTo>
                  <a:pt x="827533" y="249998"/>
                  <a:pt x="816651" y="246398"/>
                  <a:pt x="806456" y="241300"/>
                </a:cubicBezTo>
                <a:cubicBezTo>
                  <a:pt x="799630" y="237887"/>
                  <a:pt x="794421" y="231606"/>
                  <a:pt x="787406" y="228600"/>
                </a:cubicBezTo>
                <a:cubicBezTo>
                  <a:pt x="779384" y="225162"/>
                  <a:pt x="770178" y="225314"/>
                  <a:pt x="762006" y="222250"/>
                </a:cubicBezTo>
                <a:cubicBezTo>
                  <a:pt x="753143" y="218926"/>
                  <a:pt x="745673" y="212270"/>
                  <a:pt x="736606" y="209550"/>
                </a:cubicBezTo>
                <a:cubicBezTo>
                  <a:pt x="714446" y="202902"/>
                  <a:pt x="640508" y="197927"/>
                  <a:pt x="628656" y="196850"/>
                </a:cubicBezTo>
                <a:cubicBezTo>
                  <a:pt x="618073" y="192617"/>
                  <a:pt x="607824" y="187425"/>
                  <a:pt x="596906" y="184150"/>
                </a:cubicBezTo>
                <a:cubicBezTo>
                  <a:pt x="586568" y="181049"/>
                  <a:pt x="575692" y="180141"/>
                  <a:pt x="565156" y="177800"/>
                </a:cubicBezTo>
                <a:cubicBezTo>
                  <a:pt x="511213" y="165813"/>
                  <a:pt x="571856" y="175462"/>
                  <a:pt x="488956" y="165100"/>
                </a:cubicBezTo>
                <a:cubicBezTo>
                  <a:pt x="468010" y="158118"/>
                  <a:pt x="460935" y="156174"/>
                  <a:pt x="438156" y="146050"/>
                </a:cubicBezTo>
                <a:cubicBezTo>
                  <a:pt x="429506" y="142205"/>
                  <a:pt x="421545" y="136866"/>
                  <a:pt x="412756" y="133350"/>
                </a:cubicBezTo>
                <a:cubicBezTo>
                  <a:pt x="400327" y="128378"/>
                  <a:pt x="386135" y="127538"/>
                  <a:pt x="374656" y="120650"/>
                </a:cubicBezTo>
                <a:cubicBezTo>
                  <a:pt x="337166" y="98156"/>
                  <a:pt x="354615" y="105503"/>
                  <a:pt x="323856" y="95250"/>
                </a:cubicBezTo>
                <a:cubicBezTo>
                  <a:pt x="303658" y="54854"/>
                  <a:pt x="321820" y="81712"/>
                  <a:pt x="285756" y="50800"/>
                </a:cubicBezTo>
                <a:cubicBezTo>
                  <a:pt x="269652" y="36996"/>
                  <a:pt x="267088" y="27687"/>
                  <a:pt x="247656" y="19050"/>
                </a:cubicBezTo>
                <a:cubicBezTo>
                  <a:pt x="217467" y="5633"/>
                  <a:pt x="203404" y="5325"/>
                  <a:pt x="171456" y="0"/>
                </a:cubicBezTo>
                <a:cubicBezTo>
                  <a:pt x="158756" y="4233"/>
                  <a:pt x="143193" y="3620"/>
                  <a:pt x="133356" y="12700"/>
                </a:cubicBezTo>
                <a:cubicBezTo>
                  <a:pt x="114371" y="30225"/>
                  <a:pt x="104408" y="55530"/>
                  <a:pt x="88906" y="76200"/>
                </a:cubicBezTo>
                <a:cubicBezTo>
                  <a:pt x="82556" y="84667"/>
                  <a:pt x="75925" y="92930"/>
                  <a:pt x="69856" y="101600"/>
                </a:cubicBezTo>
                <a:cubicBezTo>
                  <a:pt x="61103" y="114104"/>
                  <a:pt x="51282" y="126048"/>
                  <a:pt x="44456" y="139700"/>
                </a:cubicBezTo>
                <a:cubicBezTo>
                  <a:pt x="40223" y="148167"/>
                  <a:pt x="36626" y="156983"/>
                  <a:pt x="31756" y="165100"/>
                </a:cubicBezTo>
                <a:cubicBezTo>
                  <a:pt x="23903" y="178188"/>
                  <a:pt x="6356" y="203200"/>
                  <a:pt x="6356" y="203200"/>
                </a:cubicBezTo>
                <a:cubicBezTo>
                  <a:pt x="4239" y="222250"/>
                  <a:pt x="6" y="241183"/>
                  <a:pt x="6" y="260350"/>
                </a:cubicBezTo>
                <a:cubicBezTo>
                  <a:pt x="6" y="314862"/>
                  <a:pt x="-707" y="371799"/>
                  <a:pt x="12706" y="425450"/>
                </a:cubicBezTo>
                <a:cubicBezTo>
                  <a:pt x="20686" y="457372"/>
                  <a:pt x="16236" y="432510"/>
                  <a:pt x="31756" y="463550"/>
                </a:cubicBezTo>
                <a:cubicBezTo>
                  <a:pt x="36311" y="472660"/>
                  <a:pt x="42421" y="499862"/>
                  <a:pt x="44456" y="508000"/>
                </a:cubicBezTo>
                <a:cubicBezTo>
                  <a:pt x="46573" y="529167"/>
                  <a:pt x="47571" y="550475"/>
                  <a:pt x="50806" y="571500"/>
                </a:cubicBezTo>
                <a:cubicBezTo>
                  <a:pt x="51824" y="578116"/>
                  <a:pt x="55704" y="584016"/>
                  <a:pt x="57156" y="590550"/>
                </a:cubicBezTo>
                <a:cubicBezTo>
                  <a:pt x="66964" y="634686"/>
                  <a:pt x="59012" y="617903"/>
                  <a:pt x="69856" y="654050"/>
                </a:cubicBezTo>
                <a:cubicBezTo>
                  <a:pt x="73703" y="666872"/>
                  <a:pt x="75130" y="681011"/>
                  <a:pt x="82556" y="692150"/>
                </a:cubicBezTo>
                <a:cubicBezTo>
                  <a:pt x="112937" y="737722"/>
                  <a:pt x="97163" y="719457"/>
                  <a:pt x="127006" y="749300"/>
                </a:cubicBezTo>
                <a:cubicBezTo>
                  <a:pt x="138183" y="782830"/>
                  <a:pt x="129643" y="762781"/>
                  <a:pt x="158756" y="806450"/>
                </a:cubicBezTo>
                <a:cubicBezTo>
                  <a:pt x="162989" y="812800"/>
                  <a:pt x="169043" y="818260"/>
                  <a:pt x="171456" y="825500"/>
                </a:cubicBezTo>
                <a:cubicBezTo>
                  <a:pt x="180566" y="852829"/>
                  <a:pt x="176183" y="838056"/>
                  <a:pt x="184156" y="869950"/>
                </a:cubicBezTo>
                <a:cubicBezTo>
                  <a:pt x="184171" y="870139"/>
                  <a:pt x="185350" y="972744"/>
                  <a:pt x="203206" y="990600"/>
                </a:cubicBezTo>
                <a:lnTo>
                  <a:pt x="222256" y="1009650"/>
                </a:lnTo>
                <a:cubicBezTo>
                  <a:pt x="227421" y="1025144"/>
                  <a:pt x="228996" y="1035440"/>
                  <a:pt x="241306" y="1047750"/>
                </a:cubicBezTo>
                <a:cubicBezTo>
                  <a:pt x="246702" y="1053146"/>
                  <a:pt x="254006" y="1056217"/>
                  <a:pt x="260356" y="1060450"/>
                </a:cubicBezTo>
                <a:cubicBezTo>
                  <a:pt x="264589" y="1068917"/>
                  <a:pt x="266996" y="1078578"/>
                  <a:pt x="273056" y="1085850"/>
                </a:cubicBezTo>
                <a:cubicBezTo>
                  <a:pt x="282567" y="1097264"/>
                  <a:pt x="313432" y="1107080"/>
                  <a:pt x="323856" y="1111250"/>
                </a:cubicBezTo>
                <a:cubicBezTo>
                  <a:pt x="360252" y="1165845"/>
                  <a:pt x="311789" y="1101597"/>
                  <a:pt x="355606" y="1136650"/>
                </a:cubicBezTo>
                <a:cubicBezTo>
                  <a:pt x="361565" y="1141418"/>
                  <a:pt x="362910" y="1150304"/>
                  <a:pt x="368306" y="1155700"/>
                </a:cubicBezTo>
                <a:cubicBezTo>
                  <a:pt x="373702" y="1161096"/>
                  <a:pt x="381493" y="1163514"/>
                  <a:pt x="387356" y="1168400"/>
                </a:cubicBezTo>
                <a:cubicBezTo>
                  <a:pt x="394255" y="1174149"/>
                  <a:pt x="398934" y="1182469"/>
                  <a:pt x="406406" y="1187450"/>
                </a:cubicBezTo>
                <a:cubicBezTo>
                  <a:pt x="411975" y="1191163"/>
                  <a:pt x="419189" y="1191450"/>
                  <a:pt x="425456" y="1193800"/>
                </a:cubicBezTo>
                <a:cubicBezTo>
                  <a:pt x="436129" y="1197802"/>
                  <a:pt x="446623" y="1202267"/>
                  <a:pt x="457206" y="1206500"/>
                </a:cubicBezTo>
                <a:cubicBezTo>
                  <a:pt x="463556" y="1212850"/>
                  <a:pt x="468784" y="1220569"/>
                  <a:pt x="476256" y="1225550"/>
                </a:cubicBezTo>
                <a:cubicBezTo>
                  <a:pt x="481825" y="1229263"/>
                  <a:pt x="490164" y="1227615"/>
                  <a:pt x="495306" y="1231900"/>
                </a:cubicBezTo>
                <a:cubicBezTo>
                  <a:pt x="557130" y="1283420"/>
                  <a:pt x="471712" y="1235978"/>
                  <a:pt x="539756" y="1270000"/>
                </a:cubicBezTo>
                <a:cubicBezTo>
                  <a:pt x="568159" y="1312605"/>
                  <a:pt x="534700" y="1270863"/>
                  <a:pt x="571506" y="1295400"/>
                </a:cubicBezTo>
                <a:cubicBezTo>
                  <a:pt x="578978" y="1300381"/>
                  <a:pt x="582524" y="1310434"/>
                  <a:pt x="590556" y="1314450"/>
                </a:cubicBezTo>
                <a:cubicBezTo>
                  <a:pt x="600209" y="1319277"/>
                  <a:pt x="611770" y="1318459"/>
                  <a:pt x="622306" y="1320800"/>
                </a:cubicBezTo>
                <a:cubicBezTo>
                  <a:pt x="630825" y="1322693"/>
                  <a:pt x="639534" y="1324086"/>
                  <a:pt x="647706" y="1327150"/>
                </a:cubicBezTo>
                <a:cubicBezTo>
                  <a:pt x="656569" y="1330474"/>
                  <a:pt x="664456" y="1336005"/>
                  <a:pt x="673106" y="1339850"/>
                </a:cubicBezTo>
                <a:cubicBezTo>
                  <a:pt x="683522" y="1344479"/>
                  <a:pt x="694144" y="1348655"/>
                  <a:pt x="704856" y="1352550"/>
                </a:cubicBezTo>
                <a:cubicBezTo>
                  <a:pt x="747430" y="1368031"/>
                  <a:pt x="737196" y="1364290"/>
                  <a:pt x="781056" y="1371600"/>
                </a:cubicBezTo>
                <a:cubicBezTo>
                  <a:pt x="787406" y="1375833"/>
                  <a:pt x="793280" y="1380887"/>
                  <a:pt x="800106" y="1384300"/>
                </a:cubicBezTo>
                <a:cubicBezTo>
                  <a:pt x="827744" y="1398119"/>
                  <a:pt x="813724" y="1381327"/>
                  <a:pt x="844556" y="1403350"/>
                </a:cubicBezTo>
                <a:cubicBezTo>
                  <a:pt x="851864" y="1408570"/>
                  <a:pt x="856707" y="1416651"/>
                  <a:pt x="863606" y="1422400"/>
                </a:cubicBezTo>
                <a:cubicBezTo>
                  <a:pt x="890903" y="1445148"/>
                  <a:pt x="873067" y="1427131"/>
                  <a:pt x="901706" y="1441450"/>
                </a:cubicBezTo>
                <a:cubicBezTo>
                  <a:pt x="912745" y="1446970"/>
                  <a:pt x="921857" y="1456282"/>
                  <a:pt x="933456" y="1460500"/>
                </a:cubicBezTo>
                <a:cubicBezTo>
                  <a:pt x="945556" y="1464900"/>
                  <a:pt x="959065" y="1463727"/>
                  <a:pt x="971556" y="1466850"/>
                </a:cubicBezTo>
                <a:cubicBezTo>
                  <a:pt x="984543" y="1470097"/>
                  <a:pt x="997075" y="1474975"/>
                  <a:pt x="1009656" y="1479550"/>
                </a:cubicBezTo>
                <a:cubicBezTo>
                  <a:pt x="1020368" y="1483445"/>
                  <a:pt x="1031029" y="1487533"/>
                  <a:pt x="1041406" y="1492250"/>
                </a:cubicBezTo>
                <a:cubicBezTo>
                  <a:pt x="1054332" y="1498126"/>
                  <a:pt x="1066162" y="1506448"/>
                  <a:pt x="1079506" y="1511300"/>
                </a:cubicBezTo>
                <a:cubicBezTo>
                  <a:pt x="1089649" y="1514988"/>
                  <a:pt x="1100720" y="1515309"/>
                  <a:pt x="1111256" y="1517650"/>
                </a:cubicBezTo>
                <a:cubicBezTo>
                  <a:pt x="1119775" y="1519543"/>
                  <a:pt x="1128048" y="1522565"/>
                  <a:pt x="1136656" y="1524000"/>
                </a:cubicBezTo>
                <a:cubicBezTo>
                  <a:pt x="1154111" y="1526909"/>
                  <a:pt x="1229310" y="1535000"/>
                  <a:pt x="1244606" y="1536700"/>
                </a:cubicBezTo>
                <a:cubicBezTo>
                  <a:pt x="1250956" y="1538817"/>
                  <a:pt x="1257669" y="1540057"/>
                  <a:pt x="1263656" y="1543050"/>
                </a:cubicBezTo>
                <a:cubicBezTo>
                  <a:pt x="1270482" y="1546463"/>
                  <a:pt x="1275412" y="1553506"/>
                  <a:pt x="1282706" y="1555750"/>
                </a:cubicBezTo>
                <a:cubicBezTo>
                  <a:pt x="1303337" y="1562098"/>
                  <a:pt x="1346206" y="1568450"/>
                  <a:pt x="1346206" y="1568450"/>
                </a:cubicBezTo>
                <a:cubicBezTo>
                  <a:pt x="1363139" y="1576917"/>
                  <a:pt x="1381860" y="1582491"/>
                  <a:pt x="1397006" y="1593850"/>
                </a:cubicBezTo>
                <a:cubicBezTo>
                  <a:pt x="1405473" y="1600200"/>
                  <a:pt x="1413217" y="1607649"/>
                  <a:pt x="1422406" y="1612900"/>
                </a:cubicBezTo>
                <a:cubicBezTo>
                  <a:pt x="1428218" y="1616221"/>
                  <a:pt x="1435304" y="1616613"/>
                  <a:pt x="1441456" y="1619250"/>
                </a:cubicBezTo>
                <a:cubicBezTo>
                  <a:pt x="1450157" y="1622979"/>
                  <a:pt x="1458067" y="1628434"/>
                  <a:pt x="1466856" y="1631950"/>
                </a:cubicBezTo>
                <a:cubicBezTo>
                  <a:pt x="1479285" y="1636922"/>
                  <a:pt x="1491829" y="1642025"/>
                  <a:pt x="1504956" y="1644650"/>
                </a:cubicBezTo>
                <a:cubicBezTo>
                  <a:pt x="1517032" y="1647065"/>
                  <a:pt x="1542739" y="1650841"/>
                  <a:pt x="1555756" y="1657350"/>
                </a:cubicBezTo>
                <a:cubicBezTo>
                  <a:pt x="1565654" y="1662299"/>
                  <a:pt x="1599452" y="1685431"/>
                  <a:pt x="1612906" y="1689100"/>
                </a:cubicBezTo>
                <a:cubicBezTo>
                  <a:pt x="1627346" y="1693038"/>
                  <a:pt x="1642630" y="1692773"/>
                  <a:pt x="1657356" y="1695450"/>
                </a:cubicBezTo>
                <a:cubicBezTo>
                  <a:pt x="1665942" y="1697011"/>
                  <a:pt x="1674237" y="1699907"/>
                  <a:pt x="1682756" y="1701800"/>
                </a:cubicBezTo>
                <a:cubicBezTo>
                  <a:pt x="1693292" y="1704141"/>
                  <a:pt x="1704035" y="1705532"/>
                  <a:pt x="1714506" y="1708150"/>
                </a:cubicBezTo>
                <a:cubicBezTo>
                  <a:pt x="1721000" y="1709773"/>
                  <a:pt x="1727705" y="1711249"/>
                  <a:pt x="1733556" y="1714500"/>
                </a:cubicBezTo>
                <a:cubicBezTo>
                  <a:pt x="1746899" y="1721913"/>
                  <a:pt x="1756600" y="1737391"/>
                  <a:pt x="1771656" y="1739900"/>
                </a:cubicBezTo>
                <a:lnTo>
                  <a:pt x="1809756" y="1746250"/>
                </a:lnTo>
                <a:cubicBezTo>
                  <a:pt x="1818223" y="1750483"/>
                  <a:pt x="1826455" y="1755221"/>
                  <a:pt x="1835156" y="1758950"/>
                </a:cubicBezTo>
                <a:cubicBezTo>
                  <a:pt x="1841308" y="1761587"/>
                  <a:pt x="1848559" y="1761706"/>
                  <a:pt x="1854206" y="1765300"/>
                </a:cubicBezTo>
                <a:cubicBezTo>
                  <a:pt x="1872064" y="1776664"/>
                  <a:pt x="1890039" y="1788433"/>
                  <a:pt x="1905006" y="1803400"/>
                </a:cubicBezTo>
                <a:cubicBezTo>
                  <a:pt x="1919050" y="1817444"/>
                  <a:pt x="1925425" y="1826309"/>
                  <a:pt x="1943106" y="1835150"/>
                </a:cubicBezTo>
                <a:cubicBezTo>
                  <a:pt x="1949093" y="1838143"/>
                  <a:pt x="1956169" y="1838507"/>
                  <a:pt x="1962156" y="1841500"/>
                </a:cubicBezTo>
                <a:cubicBezTo>
                  <a:pt x="1968982" y="1844913"/>
                  <a:pt x="1973621" y="1853357"/>
                  <a:pt x="1981206" y="1854200"/>
                </a:cubicBezTo>
                <a:cubicBezTo>
                  <a:pt x="2031739" y="1859815"/>
                  <a:pt x="2082806" y="1858433"/>
                  <a:pt x="2133606" y="1860550"/>
                </a:cubicBezTo>
                <a:cubicBezTo>
                  <a:pt x="2141742" y="1787322"/>
                  <a:pt x="2146306" y="1757190"/>
                  <a:pt x="2146306" y="1670050"/>
                </a:cubicBezTo>
                <a:cubicBezTo>
                  <a:pt x="2146306" y="1436968"/>
                  <a:pt x="2175558" y="1499955"/>
                  <a:pt x="2133606" y="1416050"/>
                </a:cubicBezTo>
              </a:path>
            </a:pathLst>
          </a:custGeom>
          <a:ln w="76200" cmpd="sng">
            <a:solidFill>
              <a:srgbClr val="FFFF00"/>
            </a:solidFill>
          </a:ln>
          <a:effectLst>
            <a:outerShdw blurRad="50800" dist="63500" dir="2700000" algn="tl" rotWithShape="0">
              <a:srgbClr val="000000"/>
            </a:outerShdw>
          </a:effectLst>
        </p:spPr>
        <p:txBody>
          <a:bodyPr lIns="81887" tIns="40942" rIns="81887" bIns="40942"/>
          <a:lstStyle/>
          <a:p>
            <a:pPr marL="0" marR="0" lvl="0" indent="0" algn="l" defTabSz="409395"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outerShdw blurRad="50800" dist="101600" dir="2700000" algn="tl" rotWithShape="0">
                  <a:srgbClr val="000000">
                    <a:alpha val="96000"/>
                  </a:srgbClr>
                </a:outerShdw>
              </a:effectLst>
              <a:uLnTx/>
              <a:uFillTx/>
              <a:latin typeface="Times New Roman" pitchFamily="-108" charset="0"/>
              <a:ea typeface="ＭＳ Ｐゴシック" charset="0"/>
            </a:endParaRPr>
          </a:p>
        </p:txBody>
      </p:sp>
      <p:sp>
        <p:nvSpPr>
          <p:cNvPr id="102414" name="Text Box 13"/>
          <p:cNvSpPr txBox="1">
            <a:spLocks noChangeArrowheads="1"/>
          </p:cNvSpPr>
          <p:nvPr/>
        </p:nvSpPr>
        <p:spPr bwMode="auto">
          <a:xfrm>
            <a:off x="3899489" y="3787600"/>
            <a:ext cx="1458065"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FFFFF"/>
                </a:solidFill>
                <a:effectLst>
                  <a:glow rad="165100">
                    <a:srgbClr val="000000"/>
                  </a:glow>
                </a:effectLst>
                <a:uLnTx/>
                <a:uFillTx/>
                <a:latin typeface="Comic Sans MS" charset="0"/>
                <a:ea typeface="MS Gothic" charset="0"/>
                <a:cs typeface="MS Gothic" charset="0"/>
              </a:rPr>
              <a:t>Athens</a:t>
            </a:r>
          </a:p>
        </p:txBody>
      </p:sp>
    </p:spTree>
    <p:extLst>
      <p:ext uri="{BB962C8B-B14F-4D97-AF65-F5344CB8AC3E}">
        <p14:creationId xmlns:p14="http://schemas.microsoft.com/office/powerpoint/2010/main" val="29393386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7133"/>
                                        </p:tgtEl>
                                        <p:attrNameLst>
                                          <p:attrName>style.visibility</p:attrName>
                                        </p:attrNameLst>
                                      </p:cBhvr>
                                      <p:to>
                                        <p:strVal val="visible"/>
                                      </p:to>
                                    </p:set>
                                    <p:animEffect transition="in" filter="fade">
                                      <p:cBhvr>
                                        <p:cTn id="7" dur="1000"/>
                                        <p:tgtEl>
                                          <p:spTgt spid="47133"/>
                                        </p:tgtEl>
                                      </p:cBhvr>
                                    </p:animEffect>
                                  </p:childTnLst>
                                </p:cTn>
                              </p:par>
                              <p:par>
                                <p:cTn id="8" presetID="10" presetClass="entr" fill="hold" nodeType="withEffect">
                                  <p:stCondLst>
                                    <p:cond delay="0"/>
                                  </p:stCondLst>
                                  <p:childTnLst>
                                    <p:set>
                                      <p:cBhvr>
                                        <p:cTn id="9" dur="1" fill="hold">
                                          <p:stCondLst>
                                            <p:cond delay="0"/>
                                          </p:stCondLst>
                                        </p:cTn>
                                        <p:tgtEl>
                                          <p:spTgt spid="47149"/>
                                        </p:tgtEl>
                                        <p:attrNameLst>
                                          <p:attrName>style.visibility</p:attrName>
                                        </p:attrNameLst>
                                      </p:cBhvr>
                                      <p:to>
                                        <p:strVal val="visible"/>
                                      </p:to>
                                    </p:set>
                                    <p:animEffect transition="in" filter="fade">
                                      <p:cBhvr>
                                        <p:cTn id="10" dur="1000"/>
                                        <p:tgtEl>
                                          <p:spTgt spid="4714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nodeType="afterGroup">
                            <p:stCondLst>
                              <p:cond delay="1000"/>
                            </p:stCondLst>
                            <p:childTnLst>
                              <p:par>
                                <p:cTn id="17" presetID="10" presetClass="entr" fill="hold" nodeType="afterEffect">
                                  <p:stCondLst>
                                    <p:cond delay="0"/>
                                  </p:stCondLst>
                                  <p:childTnLst>
                                    <p:set>
                                      <p:cBhvr>
                                        <p:cTn id="18" dur="1" fill="hold">
                                          <p:stCondLst>
                                            <p:cond delay="0"/>
                                          </p:stCondLst>
                                        </p:cTn>
                                        <p:tgtEl>
                                          <p:spTgt spid="47132"/>
                                        </p:tgtEl>
                                        <p:attrNameLst>
                                          <p:attrName>style.visibility</p:attrName>
                                        </p:attrNameLst>
                                      </p:cBhvr>
                                      <p:to>
                                        <p:strVal val="visible"/>
                                      </p:to>
                                    </p:set>
                                    <p:animEffect transition="in" filter="fade">
                                      <p:cBhvr>
                                        <p:cTn id="19" dur="1000"/>
                                        <p:tgtEl>
                                          <p:spTgt spid="4713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nodeType="afterGroup">
                            <p:stCondLst>
                              <p:cond delay="500"/>
                            </p:stCondLst>
                            <p:childTnLst>
                              <p:par>
                                <p:cTn id="26" presetID="23" presetClass="entr" presetSubtype="36" fill="hold" grpId="0" nodeType="afterEffect">
                                  <p:stCondLst>
                                    <p:cond delay="0"/>
                                  </p:stCondLst>
                                  <p:childTnLst>
                                    <p:set>
                                      <p:cBhvr>
                                        <p:cTn id="27" dur="1" fill="hold">
                                          <p:stCondLst>
                                            <p:cond delay="0"/>
                                          </p:stCondLst>
                                        </p:cTn>
                                        <p:tgtEl>
                                          <p:spTgt spid="47143"/>
                                        </p:tgtEl>
                                        <p:attrNameLst>
                                          <p:attrName>style.visibility</p:attrName>
                                        </p:attrNameLst>
                                      </p:cBhvr>
                                      <p:to>
                                        <p:strVal val="visible"/>
                                      </p:to>
                                    </p:set>
                                    <p:anim calcmode="lin" valueType="num">
                                      <p:cBhvr>
                                        <p:cTn id="28" dur="500" fill="hold"/>
                                        <p:tgtEl>
                                          <p:spTgt spid="47143"/>
                                        </p:tgtEl>
                                        <p:attrNameLst>
                                          <p:attrName>ppt_w</p:attrName>
                                        </p:attrNameLst>
                                      </p:cBhvr>
                                      <p:tavLst>
                                        <p:tav tm="100000">
                                          <p:val>
                                            <p:strVal val="(6*min(ma#ppt_x(#ppt_w*#ppt_h,.3),1)-7.4)/-.7*#ppt_w"/>
                                          </p:val>
                                        </p:tav>
                                        <p:tav>
                                          <p:val>
                                            <p:strVal val="#ppt_w"/>
                                          </p:val>
                                        </p:tav>
                                      </p:tavLst>
                                    </p:anim>
                                    <p:anim calcmode="lin" valueType="num">
                                      <p:cBhvr>
                                        <p:cTn id="29" dur="500" fill="hold"/>
                                        <p:tgtEl>
                                          <p:spTgt spid="47143"/>
                                        </p:tgtEl>
                                        <p:attrNameLst>
                                          <p:attrName>ppt_h</p:attrName>
                                        </p:attrNameLst>
                                      </p:cBhvr>
                                      <p:tavLst>
                                        <p:tav tm="100000">
                                          <p:val>
                                            <p:strVal val="(6*min(ma#ppt_x(#ppt_w*#ppt_h,.3),1)-7.4)/-.7*#ppt_h"/>
                                          </p:val>
                                        </p:tav>
                                        <p:tav>
                                          <p:val>
                                            <p:strVal val="#ppt_h"/>
                                          </p:val>
                                        </p:tav>
                                      </p:tavLst>
                                    </p:anim>
                                    <p:anim calcmode="lin" valueType="num">
                                      <p:cBhvr>
                                        <p:cTn id="30" dur="500" fill="hold"/>
                                        <p:tgtEl>
                                          <p:spTgt spid="47143"/>
                                        </p:tgtEl>
                                        <p:attrNameLst>
                                          <p:attrName>ppt_x</p:attrName>
                                        </p:attrNameLst>
                                      </p:cBhvr>
                                      <p:tavLst>
                                        <p:tav tm="100000">
                                          <p:val>
                                            <p:fltVal val="0.5"/>
                                          </p:val>
                                        </p:tav>
                                        <p:tav>
                                          <p:val>
                                            <p:strVal val="#ppt_x"/>
                                          </p:val>
                                        </p:tav>
                                      </p:tavLst>
                                    </p:anim>
                                    <p:anim calcmode="lin" valueType="num">
                                      <p:cBhvr>
                                        <p:cTn id="31" dur="500" fill="hold"/>
                                        <p:tgtEl>
                                          <p:spTgt spid="47143"/>
                                        </p:tgtEl>
                                        <p:attrNameLst>
                                          <p:attrName>ppt_y</p:attrName>
                                        </p:attrNameLst>
                                      </p:cBhvr>
                                      <p:tavLst>
                                        <p:tav tm="100000">
                                          <p:val>
                                            <p:strVal val="1+(6*min(ma#ppt_x(#ppt_w*#ppt_h,.3),1)-7.4)/-.7*#ppt_h/2"/>
                                          </p:val>
                                        </p:tav>
                                        <p:tav>
                                          <p:val>
                                            <p:strVal val="#ppt_y"/>
                                          </p:val>
                                        </p:tav>
                                      </p:tavLst>
                                    </p:anim>
                                  </p:childTnLst>
                                </p:cTn>
                              </p:par>
                            </p:childTnLst>
                          </p:cTn>
                        </p:par>
                        <p:par>
                          <p:cTn id="32" fill="hold" nodeType="afterGroup">
                            <p:stCondLst>
                              <p:cond delay="1000"/>
                            </p:stCondLst>
                            <p:childTnLst>
                              <p:par>
                                <p:cTn id="33" presetID="10" presetClass="entr" fill="hold" grpId="0" nodeType="afterEffect">
                                  <p:stCondLst>
                                    <p:cond delay="0"/>
                                  </p:stCondLst>
                                  <p:childTnLst>
                                    <p:set>
                                      <p:cBhvr>
                                        <p:cTn id="34" dur="1" fill="hold">
                                          <p:stCondLst>
                                            <p:cond delay="0"/>
                                          </p:stCondLst>
                                        </p:cTn>
                                        <p:tgtEl>
                                          <p:spTgt spid="47144"/>
                                        </p:tgtEl>
                                        <p:attrNameLst>
                                          <p:attrName>style.visibility</p:attrName>
                                        </p:attrNameLst>
                                      </p:cBhvr>
                                      <p:to>
                                        <p:strVal val="visible"/>
                                      </p:to>
                                    </p:set>
                                    <p:animEffect transition="in" filter="fade">
                                      <p:cBhvr>
                                        <p:cTn id="35" dur="1000"/>
                                        <p:tgtEl>
                                          <p:spTgt spid="47144"/>
                                        </p:tgtEl>
                                      </p:cBhvr>
                                    </p:animEffect>
                                  </p:childTnLst>
                                </p:cTn>
                              </p:par>
                            </p:childTnLst>
                          </p:cTn>
                        </p:par>
                        <p:par>
                          <p:cTn id="36" fill="hold" nodeType="afterGroup">
                            <p:stCondLst>
                              <p:cond delay="2000"/>
                            </p:stCondLst>
                            <p:childTnLst>
                              <p:par>
                                <p:cTn id="37" presetID="10" presetClass="entr" fill="hold" grpId="0" nodeType="afterEffect">
                                  <p:stCondLst>
                                    <p:cond delay="0"/>
                                  </p:stCondLst>
                                  <p:childTnLst>
                                    <p:set>
                                      <p:cBhvr>
                                        <p:cTn id="38" dur="1" fill="hold">
                                          <p:stCondLst>
                                            <p:cond delay="0"/>
                                          </p:stCondLst>
                                        </p:cTn>
                                        <p:tgtEl>
                                          <p:spTgt spid="47145"/>
                                        </p:tgtEl>
                                        <p:attrNameLst>
                                          <p:attrName>style.visibility</p:attrName>
                                        </p:attrNameLst>
                                      </p:cBhvr>
                                      <p:to>
                                        <p:strVal val="visible"/>
                                      </p:to>
                                    </p:set>
                                    <p:animEffect transition="in" filter="fade">
                                      <p:cBhvr>
                                        <p:cTn id="39" dur="1000"/>
                                        <p:tgtEl>
                                          <p:spTgt spid="47145"/>
                                        </p:tgtEl>
                                      </p:cBhvr>
                                    </p:animEffect>
                                  </p:childTnLst>
                                </p:cTn>
                              </p:par>
                            </p:childTnLst>
                          </p:cTn>
                        </p:par>
                        <p:par>
                          <p:cTn id="40" fill="hold" nodeType="afterGroup">
                            <p:stCondLst>
                              <p:cond delay="3000"/>
                            </p:stCondLst>
                            <p:childTnLst>
                              <p:par>
                                <p:cTn id="41" presetID="10" presetClass="entr" fill="hold" grpId="0" nodeType="afterEffect">
                                  <p:stCondLst>
                                    <p:cond delay="0"/>
                                  </p:stCondLst>
                                  <p:childTnLst>
                                    <p:set>
                                      <p:cBhvr>
                                        <p:cTn id="42" dur="1" fill="hold">
                                          <p:stCondLst>
                                            <p:cond delay="0"/>
                                          </p:stCondLst>
                                        </p:cTn>
                                        <p:tgtEl>
                                          <p:spTgt spid="47146"/>
                                        </p:tgtEl>
                                        <p:attrNameLst>
                                          <p:attrName>style.visibility</p:attrName>
                                        </p:attrNameLst>
                                      </p:cBhvr>
                                      <p:to>
                                        <p:strVal val="visible"/>
                                      </p:to>
                                    </p:set>
                                    <p:animEffect transition="in" filter="fade">
                                      <p:cBhvr>
                                        <p:cTn id="43" dur="1000"/>
                                        <p:tgtEl>
                                          <p:spTgt spid="47146"/>
                                        </p:tgtEl>
                                      </p:cBhvr>
                                    </p:animEffect>
                                  </p:childTnLst>
                                </p:cTn>
                              </p:par>
                            </p:childTnLst>
                          </p:cTn>
                        </p:par>
                        <p:par>
                          <p:cTn id="44" fill="hold" nodeType="afterGroup">
                            <p:stCondLst>
                              <p:cond delay="4000"/>
                            </p:stCondLst>
                            <p:childTnLst>
                              <p:par>
                                <p:cTn id="45" presetID="10" presetClass="entr" fill="hold" grpId="0" nodeType="afterEffect">
                                  <p:stCondLst>
                                    <p:cond delay="0"/>
                                  </p:stCondLst>
                                  <p:childTnLst>
                                    <p:set>
                                      <p:cBhvr>
                                        <p:cTn id="46" dur="1" fill="hold">
                                          <p:stCondLst>
                                            <p:cond delay="0"/>
                                          </p:stCondLst>
                                        </p:cTn>
                                        <p:tgtEl>
                                          <p:spTgt spid="47147"/>
                                        </p:tgtEl>
                                        <p:attrNameLst>
                                          <p:attrName>style.visibility</p:attrName>
                                        </p:attrNameLst>
                                      </p:cBhvr>
                                      <p:to>
                                        <p:strVal val="visible"/>
                                      </p:to>
                                    </p:set>
                                    <p:animEffect transition="in" filter="fade">
                                      <p:cBhvr>
                                        <p:cTn id="47" dur="1000"/>
                                        <p:tgtEl>
                                          <p:spTgt spid="4714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7142"/>
                                        </p:tgtEl>
                                        <p:attrNameLst>
                                          <p:attrName>style.visibility</p:attrName>
                                        </p:attrNameLst>
                                      </p:cBhvr>
                                      <p:to>
                                        <p:strVal val="visible"/>
                                      </p:to>
                                    </p:set>
                                    <p:anim calcmode="lin" valueType="num">
                                      <p:cBhvr>
                                        <p:cTn id="57" dur="500" fill="hold"/>
                                        <p:tgtEl>
                                          <p:spTgt spid="47142"/>
                                        </p:tgtEl>
                                        <p:attrNameLst>
                                          <p:attrName>ppt_x</p:attrName>
                                        </p:attrNameLst>
                                      </p:cBhvr>
                                      <p:tavLst>
                                        <p:tav tm="100000">
                                          <p:val>
                                            <p:strVal val="#ppt_x"/>
                                          </p:val>
                                        </p:tav>
                                        <p:tav>
                                          <p:val>
                                            <p:strVal val="#ppt_x"/>
                                          </p:val>
                                        </p:tav>
                                      </p:tavLst>
                                    </p:anim>
                                    <p:anim calcmode="lin" valueType="num">
                                      <p:cBhvr>
                                        <p:cTn id="58" dur="500" fill="hold"/>
                                        <p:tgtEl>
                                          <p:spTgt spid="47142"/>
                                        </p:tgtEl>
                                        <p:attrNameLst>
                                          <p:attrName>ppt_y</p:attrName>
                                        </p:attrNameLst>
                                      </p:cBhvr>
                                      <p:tavLst>
                                        <p:tav tm="100000">
                                          <p:val>
                                            <p:strVal val="1+#ppt_h/2"/>
                                          </p:val>
                                        </p:tav>
                                        <p:tav>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500" fill="hold"/>
                                        <p:tgtEl>
                                          <p:spTgt spid="5"/>
                                        </p:tgtEl>
                                        <p:attrNameLst>
                                          <p:attrName>ppt_x</p:attrName>
                                        </p:attrNameLst>
                                      </p:cBhvr>
                                      <p:tavLst>
                                        <p:tav tm="100000">
                                          <p:val>
                                            <p:strVal val="#ppt_x"/>
                                          </p:val>
                                        </p:tav>
                                        <p:tav>
                                          <p:val>
                                            <p:strVal val="#ppt_x"/>
                                          </p:val>
                                        </p:tav>
                                      </p:tavLst>
                                    </p:anim>
                                    <p:anim calcmode="lin" valueType="num">
                                      <p:cBhvr>
                                        <p:cTn id="64"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42" grpId="0" animBg="1"/>
      <p:bldP spid="47143" grpId="0" animBg="1"/>
      <p:bldP spid="47144" grpId="0" animBg="1"/>
      <p:bldP spid="47145" grpId="0" animBg="1"/>
      <p:bldP spid="47146" grpId="0" animBg="1"/>
      <p:bldP spid="47147" grpId="0" animBg="1"/>
    </p:bld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5572</TotalTime>
  <Words>4417</Words>
  <Application>Microsoft Macintosh PowerPoint</Application>
  <PresentationFormat>On-screen Show (4:3)</PresentationFormat>
  <Paragraphs>396</Paragraphs>
  <Slides>56</Slides>
  <Notes>55</Notes>
  <HiddenSlides>0</HiddenSlides>
  <MMClips>1</MMClips>
  <ScaleCrop>false</ScaleCrop>
  <HeadingPairs>
    <vt:vector size="6" baseType="variant">
      <vt:variant>
        <vt:lpstr>Fonts Used</vt:lpstr>
      </vt:variant>
      <vt:variant>
        <vt:i4>15</vt:i4>
      </vt:variant>
      <vt:variant>
        <vt:lpstr>Theme</vt:lpstr>
      </vt:variant>
      <vt:variant>
        <vt:i4>13</vt:i4>
      </vt:variant>
      <vt:variant>
        <vt:lpstr>Slide Titles</vt:lpstr>
      </vt:variant>
      <vt:variant>
        <vt:i4>56</vt:i4>
      </vt:variant>
    </vt:vector>
  </HeadingPairs>
  <TitlesOfParts>
    <vt:vector size="84" baseType="lpstr">
      <vt:lpstr>26</vt:lpstr>
      <vt:lpstr>BONES</vt:lpstr>
      <vt:lpstr>Arial</vt:lpstr>
      <vt:lpstr>Arial Narrow</vt:lpstr>
      <vt:lpstr>Calibri</vt:lpstr>
      <vt:lpstr>Comic Sans MS</vt:lpstr>
      <vt:lpstr>Helvetica</vt:lpstr>
      <vt:lpstr>Monaco</vt:lpstr>
      <vt:lpstr>Monotype Sorts</vt:lpstr>
      <vt:lpstr>Symbol</vt:lpstr>
      <vt:lpstr>Tahoma</vt:lpstr>
      <vt:lpstr>Times</vt:lpstr>
      <vt:lpstr>Times New Roman</vt:lpstr>
      <vt:lpstr>Tw Cen MT Condensed Extra Bold</vt:lpstr>
      <vt:lpstr>Wingdings</vt:lpstr>
      <vt:lpstr>49_Blank Presentation</vt:lpstr>
      <vt:lpstr>Default Design</vt:lpstr>
      <vt:lpstr>11_Office Theme</vt:lpstr>
      <vt:lpstr>Strategic</vt:lpstr>
      <vt:lpstr>4_Blank Presentation</vt:lpstr>
      <vt:lpstr>3_Office Theme</vt:lpstr>
      <vt:lpstr>13_Default Design</vt:lpstr>
      <vt:lpstr>17_Blank Presentation</vt:lpstr>
      <vt:lpstr>4_Office Theme</vt:lpstr>
      <vt:lpstr>19_Blank Presentation</vt:lpstr>
      <vt:lpstr>untitled 1</vt:lpstr>
      <vt:lpstr>50_Blank Presentation</vt:lpstr>
      <vt:lpstr>Textured</vt:lpstr>
      <vt:lpstr>The Peaceful Riot</vt:lpstr>
      <vt:lpstr>6 Jan 2021 Capitol Riot</vt:lpstr>
      <vt:lpstr>6 Jan 2021 Capitol Riot</vt:lpstr>
      <vt:lpstr>Portland 2021 Riots</vt:lpstr>
      <vt:lpstr>Minneapolis</vt:lpstr>
      <vt:lpstr>“Blessed are the peacemakers.”</vt:lpstr>
      <vt:lpstr>Who brings peace in society more—believers or unbelievers in Jesus?</vt:lpstr>
      <vt:lpstr>Acts Series</vt:lpstr>
      <vt:lpstr>2. "The European Thrust"</vt:lpstr>
      <vt:lpstr>3."The Asian Thrust"</vt:lpstr>
      <vt:lpstr>Apostles Opposed in Acts 16–19</vt:lpstr>
      <vt:lpstr>Slave Girl (Acts 16:16)</vt:lpstr>
      <vt:lpstr>Beaten &amp; Flogged  (Acts 16:22)</vt:lpstr>
      <vt:lpstr>Apostles Opposed in Acts 16–19</vt:lpstr>
      <vt:lpstr>Paul's Third Missionary Journey</vt:lpstr>
      <vt:lpstr>Paul's Third Missionary Journey</vt:lpstr>
      <vt:lpstr>Progress Reports</vt:lpstr>
      <vt:lpstr>The Setting: Peace</vt:lpstr>
      <vt:lpstr>PowerPoint Presentation</vt:lpstr>
      <vt:lpstr>Artemis (Diana) Video (Acts 19:23-41)</vt:lpstr>
      <vt:lpstr>The idol maker Demetrius began the Ephesus riot—not the peaceful Paul (Acts 19:23-41).</vt:lpstr>
      <vt:lpstr>Ephesus was the capital of Asia</vt:lpstr>
      <vt:lpstr>A Centre of Culture</vt:lpstr>
      <vt:lpstr>Marble Roads</vt:lpstr>
      <vt:lpstr>Artemis:  The Ancient Wonder Woman</vt:lpstr>
      <vt:lpstr>Artemis, Goddess of Fertility</vt:lpstr>
      <vt:lpstr>Seven Wonders of the Ancient World</vt:lpstr>
      <vt:lpstr>The Temple of Artemis at Ephesus</vt:lpstr>
      <vt:lpstr>The Temple of Diana (Artemis) in 2017</vt:lpstr>
      <vt:lpstr>Theater Seats 25,000</vt:lpstr>
      <vt:lpstr>The City Clerk (Acts 19:35-41):</vt:lpstr>
      <vt:lpstr>Christians = Riot Victims —Not Riot Instigators</vt:lpstr>
      <vt:lpstr>Believers bring peace in society.</vt:lpstr>
      <vt:lpstr>Idolatry leads to trouble.</vt:lpstr>
      <vt:lpstr>Diana (Artemis) of Ephesus</vt:lpstr>
      <vt:lpstr>How can you be faithful  to God in a world of idols?</vt:lpstr>
      <vt:lpstr>Not much has changed…</vt:lpstr>
      <vt:lpstr>Idolatry actually  worships self.</vt:lpstr>
      <vt:lpstr>Idolatry actually  worships self.</vt:lpstr>
      <vt:lpstr>The gospel leads to peace.</vt:lpstr>
      <vt:lpstr>Let’s continue the peaceful proclamation of the gospel that characterized the early church </vt:lpstr>
      <vt:lpstr>Can we reconcile these?</vt:lpstr>
      <vt:lpstr>Who brings peace in society more—believers or unbelievers in Jesus?</vt:lpstr>
      <vt:lpstr>Main Idea of Acts 19:21-41</vt:lpstr>
      <vt:lpstr>Prince of Peace (Isa 9:6)</vt:lpstr>
      <vt:lpstr>The idol maker Demetrius began the Ephesus riot—not the peaceful Paul (Acts 19:23-41).</vt:lpstr>
      <vt:lpstr>The gospel leads to peace.</vt:lpstr>
      <vt:lpstr>Peace Painting Contest</vt:lpstr>
      <vt:lpstr>Peace Picture Contest</vt:lpstr>
      <vt:lpstr>The Winner</vt:lpstr>
      <vt:lpstr>How can you exchange idols for peace?</vt:lpstr>
      <vt:lpstr>He Is Our Peace</vt:lpstr>
      <vt:lpstr>He Is Our Peace</vt:lpstr>
      <vt:lpstr>He is Our Peace</vt:lpstr>
      <vt:lpstr>Black</vt:lpstr>
      <vt:lpstr>NT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189</cp:revision>
  <dcterms:created xsi:type="dcterms:W3CDTF">2014-08-02T06:39:19Z</dcterms:created>
  <dcterms:modified xsi:type="dcterms:W3CDTF">2021-05-30T12:52:51Z</dcterms:modified>
</cp:coreProperties>
</file>