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79" r:id="rId3"/>
    <p:sldMasterId id="2147483700" r:id="rId4"/>
  </p:sldMasterIdLst>
  <p:notesMasterIdLst>
    <p:notesMasterId r:id="rId38"/>
  </p:notesMasterIdLst>
  <p:sldIdLst>
    <p:sldId id="4691" r:id="rId5"/>
    <p:sldId id="4665" r:id="rId6"/>
    <p:sldId id="4666" r:id="rId7"/>
    <p:sldId id="4667" r:id="rId8"/>
    <p:sldId id="4664" r:id="rId9"/>
    <p:sldId id="4669" r:id="rId10"/>
    <p:sldId id="4668" r:id="rId11"/>
    <p:sldId id="4670" r:id="rId12"/>
    <p:sldId id="4671" r:id="rId13"/>
    <p:sldId id="4672" r:id="rId14"/>
    <p:sldId id="4673" r:id="rId15"/>
    <p:sldId id="4305" r:id="rId16"/>
    <p:sldId id="4674" r:id="rId17"/>
    <p:sldId id="3831" r:id="rId18"/>
    <p:sldId id="4675" r:id="rId19"/>
    <p:sldId id="4676" r:id="rId20"/>
    <p:sldId id="4677" r:id="rId21"/>
    <p:sldId id="3830" r:id="rId22"/>
    <p:sldId id="4678" r:id="rId23"/>
    <p:sldId id="4679" r:id="rId24"/>
    <p:sldId id="4680" r:id="rId25"/>
    <p:sldId id="4681" r:id="rId26"/>
    <p:sldId id="3735" r:id="rId27"/>
    <p:sldId id="4682" r:id="rId28"/>
    <p:sldId id="4683" r:id="rId29"/>
    <p:sldId id="4684" r:id="rId30"/>
    <p:sldId id="4685" r:id="rId31"/>
    <p:sldId id="4686" r:id="rId32"/>
    <p:sldId id="4687" r:id="rId33"/>
    <p:sldId id="4688" r:id="rId34"/>
    <p:sldId id="4689" r:id="rId35"/>
    <p:sldId id="4312" r:id="rId36"/>
    <p:sldId id="350" r:id="rId37"/>
  </p:sldIdLst>
  <p:sldSz cx="9144000" cy="6858000" type="screen4x3"/>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p:restoredTop sz="96405"/>
  </p:normalViewPr>
  <p:slideViewPr>
    <p:cSldViewPr snapToGrid="0" snapToObjects="1">
      <p:cViewPr varScale="1">
        <p:scale>
          <a:sx n="122" d="100"/>
          <a:sy n="122" d="100"/>
        </p:scale>
        <p:origin x="164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A49F7-5790-3E4A-A4AC-270B73A1A7BA}" type="datetimeFigureOut">
              <a:rPr lang="en-TH" smtClean="0"/>
              <a:t>5/31/21</a:t>
            </a:fld>
            <a:endParaRPr lang="en-T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B6E27-134F-F84C-85A9-B4E1C871B67D}" type="slidenum">
              <a:rPr lang="en-TH" smtClean="0"/>
              <a:t>‹#›</a:t>
            </a:fld>
            <a:endParaRPr lang="en-TH"/>
          </a:p>
        </p:txBody>
      </p:sp>
    </p:spTree>
    <p:extLst>
      <p:ext uri="{BB962C8B-B14F-4D97-AF65-F5344CB8AC3E}">
        <p14:creationId xmlns:p14="http://schemas.microsoft.com/office/powerpoint/2010/main" val="218608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6D9F66-4D64-468E-AD61-602BAA3690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85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6D9F66-4D64-468E-AD61-602BAA3690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01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Our series on Acts has emphasized that the Good News on the Move was God’s work.</a:t>
            </a:r>
          </a:p>
        </p:txBody>
      </p:sp>
      <p:sp>
        <p:nvSpPr>
          <p:cNvPr id="4" name="Slide Number Placeholder 3"/>
          <p:cNvSpPr>
            <a:spLocks noGrp="1"/>
          </p:cNvSpPr>
          <p:nvPr>
            <p:ph type="sldNum" sz="quarter" idx="5"/>
          </p:nvPr>
        </p:nvSpPr>
        <p:spPr/>
        <p:txBody>
          <a:bodyPr/>
          <a:lstStyle/>
          <a:p>
            <a:pPr marL="0" marR="0" lvl="0" indent="0" algn="r" defTabSz="457177"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17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424379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During the period of the Roman Empire, Ephesus vied for political, economic, and religious supremacy among all the cities of Asia Minor. It was the capital of the Roman province of Asia and an important seaport for travel and trade through Asia Minor along the </a:t>
            </a:r>
            <a:r>
              <a:rPr lang="en-US" sz="1200" dirty="0" err="1"/>
              <a:t>Cayster</a:t>
            </a:r>
            <a:r>
              <a:rPr lang="en-US" sz="1200" dirty="0"/>
              <a:t> (</a:t>
            </a:r>
            <a:r>
              <a:rPr lang="en-US" sz="1200" dirty="0" err="1"/>
              <a:t>Kaystros</a:t>
            </a:r>
            <a:r>
              <a:rPr lang="en-US" sz="1200" dirty="0"/>
              <a:t>) River Valley. Ephesus moved around as the </a:t>
            </a:r>
            <a:r>
              <a:rPr lang="en-US" sz="1200" dirty="0" err="1"/>
              <a:t>Cayster</a:t>
            </a:r>
            <a:r>
              <a:rPr lang="en-US" sz="1200" dirty="0"/>
              <a:t> River silted the harbor. As the city decayed, the harbor was neglected, and today Ephesus sits 7 miles (11.2 km) from the coast. However,</a:t>
            </a:r>
            <a:r>
              <a:rPr lang="en-US" sz="1200" baseline="0" dirty="0"/>
              <a:t> when Paul came to Ephesus, he would have landed at what is now a field in the distance and walked up Harbor Street toward the theater.</a:t>
            </a:r>
            <a:endParaRPr lang="en-US" sz="1200" dirty="0"/>
          </a:p>
          <a:p>
            <a:endParaRPr lang="en-US" dirty="0"/>
          </a:p>
          <a:p>
            <a:r>
              <a:rPr lang="en-US" dirty="0"/>
              <a:t>tb041405354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420811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28844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428891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33026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986172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81255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421788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875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pPr/>
              <a:t>5/31/21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pPr/>
              <a:t>‹#›</a:t>
            </a:fld>
            <a:endParaRPr lang="en-US"/>
          </a:p>
        </p:txBody>
      </p:sp>
    </p:spTree>
    <p:extLst>
      <p:ext uri="{BB962C8B-B14F-4D97-AF65-F5344CB8AC3E}">
        <p14:creationId xmlns:p14="http://schemas.microsoft.com/office/powerpoint/2010/main" val="931092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29285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394005-B2FB-423A-9DA0-688AF23F564D}" type="slidenum">
              <a:rPr lang="en-US"/>
              <a:pPr>
                <a:defRPr/>
              </a:pPr>
              <a:t>‹#›</a:t>
            </a:fld>
            <a:endParaRPr lang="en-US" dirty="0"/>
          </a:p>
        </p:txBody>
      </p:sp>
    </p:spTree>
    <p:extLst>
      <p:ext uri="{BB962C8B-B14F-4D97-AF65-F5344CB8AC3E}">
        <p14:creationId xmlns:p14="http://schemas.microsoft.com/office/powerpoint/2010/main" val="240622634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91A298"/>
        </a:solidFill>
        <a:effectLst/>
      </p:bgPr>
    </p:bg>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BDA0EDEF-BCA5-43C5-9812-C8880D1F5D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57" y="0"/>
            <a:ext cx="9139943" cy="6858000"/>
          </a:xfrm>
          <a:prstGeom prst="rect">
            <a:avLst/>
          </a:prstGeom>
        </p:spPr>
      </p:pic>
      <p:sp>
        <p:nvSpPr>
          <p:cNvPr id="5" name="Flowchart: Data 5">
            <a:extLst>
              <a:ext uri="{FF2B5EF4-FFF2-40B4-BE49-F238E27FC236}">
                <a16:creationId xmlns:a16="http://schemas.microsoft.com/office/drawing/2014/main" id="{2ED73ECF-E2BD-4AC3-B6ED-BFBF98044247}"/>
              </a:ext>
            </a:extLst>
          </p:cNvPr>
          <p:cNvSpPr/>
          <p:nvPr userDrawn="1"/>
        </p:nvSpPr>
        <p:spPr>
          <a:xfrm rot="21360000">
            <a:off x="-237589" y="2294699"/>
            <a:ext cx="9619176" cy="167467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80 h 10080"/>
              <a:gd name="connsiteX1" fmla="*/ 271 w 10000"/>
              <a:gd name="connsiteY1" fmla="*/ 0 h 10080"/>
              <a:gd name="connsiteX2" fmla="*/ 10000 w 10000"/>
              <a:gd name="connsiteY2" fmla="*/ 80 h 10080"/>
              <a:gd name="connsiteX3" fmla="*/ 8000 w 10000"/>
              <a:gd name="connsiteY3" fmla="*/ 10080 h 10080"/>
              <a:gd name="connsiteX4" fmla="*/ 0 w 10000"/>
              <a:gd name="connsiteY4" fmla="*/ 10080 h 10080"/>
              <a:gd name="connsiteX0" fmla="*/ 0 w 9903"/>
              <a:gd name="connsiteY0" fmla="*/ 10144 h 10144"/>
              <a:gd name="connsiteX1" fmla="*/ 174 w 9903"/>
              <a:gd name="connsiteY1" fmla="*/ 0 h 10144"/>
              <a:gd name="connsiteX2" fmla="*/ 9903 w 9903"/>
              <a:gd name="connsiteY2" fmla="*/ 80 h 10144"/>
              <a:gd name="connsiteX3" fmla="*/ 7903 w 9903"/>
              <a:gd name="connsiteY3" fmla="*/ 10080 h 10144"/>
              <a:gd name="connsiteX4" fmla="*/ 0 w 9903"/>
              <a:gd name="connsiteY4" fmla="*/ 10144 h 10144"/>
              <a:gd name="connsiteX0" fmla="*/ 0 w 9998"/>
              <a:gd name="connsiteY0" fmla="*/ 9892 h 9937"/>
              <a:gd name="connsiteX1" fmla="*/ 174 w 9998"/>
              <a:gd name="connsiteY1" fmla="*/ 0 h 9937"/>
              <a:gd name="connsiteX2" fmla="*/ 9998 w 9998"/>
              <a:gd name="connsiteY2" fmla="*/ 79 h 9937"/>
              <a:gd name="connsiteX3" fmla="*/ 7978 w 9998"/>
              <a:gd name="connsiteY3" fmla="*/ 9937 h 9937"/>
              <a:gd name="connsiteX4" fmla="*/ 0 w 9998"/>
              <a:gd name="connsiteY4" fmla="*/ 9892 h 9937"/>
              <a:gd name="connsiteX0" fmla="*/ 0 w 10752"/>
              <a:gd name="connsiteY0" fmla="*/ 10005 h 10050"/>
              <a:gd name="connsiteX1" fmla="*/ 174 w 10752"/>
              <a:gd name="connsiteY1" fmla="*/ 50 h 10050"/>
              <a:gd name="connsiteX2" fmla="*/ 10752 w 10752"/>
              <a:gd name="connsiteY2" fmla="*/ 0 h 10050"/>
              <a:gd name="connsiteX3" fmla="*/ 7980 w 10752"/>
              <a:gd name="connsiteY3" fmla="*/ 10050 h 10050"/>
              <a:gd name="connsiteX4" fmla="*/ 0 w 10752"/>
              <a:gd name="connsiteY4" fmla="*/ 10005 h 10050"/>
              <a:gd name="connsiteX0" fmla="*/ 0 w 10752"/>
              <a:gd name="connsiteY0" fmla="*/ 10005 h 10005"/>
              <a:gd name="connsiteX1" fmla="*/ 174 w 10752"/>
              <a:gd name="connsiteY1" fmla="*/ 50 h 10005"/>
              <a:gd name="connsiteX2" fmla="*/ 10752 w 10752"/>
              <a:gd name="connsiteY2" fmla="*/ 0 h 10005"/>
              <a:gd name="connsiteX3" fmla="*/ 10540 w 10752"/>
              <a:gd name="connsiteY3" fmla="*/ 9930 h 10005"/>
              <a:gd name="connsiteX4" fmla="*/ 0 w 10752"/>
              <a:gd name="connsiteY4" fmla="*/ 10005 h 10005"/>
              <a:gd name="connsiteX0" fmla="*/ 0 w 10696"/>
              <a:gd name="connsiteY0" fmla="*/ 9968 h 9968"/>
              <a:gd name="connsiteX1" fmla="*/ 174 w 10696"/>
              <a:gd name="connsiteY1" fmla="*/ 13 h 9968"/>
              <a:gd name="connsiteX2" fmla="*/ 10696 w 10696"/>
              <a:gd name="connsiteY2" fmla="*/ 0 h 9968"/>
              <a:gd name="connsiteX3" fmla="*/ 10540 w 10696"/>
              <a:gd name="connsiteY3" fmla="*/ 9893 h 9968"/>
              <a:gd name="connsiteX4" fmla="*/ 0 w 10696"/>
              <a:gd name="connsiteY4" fmla="*/ 9968 h 9968"/>
              <a:gd name="connsiteX0" fmla="*/ 0 w 10000"/>
              <a:gd name="connsiteY0" fmla="*/ 10000 h 10000"/>
              <a:gd name="connsiteX1" fmla="*/ 163 w 10000"/>
              <a:gd name="connsiteY1" fmla="*/ 13 h 10000"/>
              <a:gd name="connsiteX2" fmla="*/ 10000 w 10000"/>
              <a:gd name="connsiteY2" fmla="*/ 0 h 10000"/>
              <a:gd name="connsiteX3" fmla="*/ 9854 w 10000"/>
              <a:gd name="connsiteY3" fmla="*/ 9925 h 10000"/>
              <a:gd name="connsiteX4" fmla="*/ 0 w 10000"/>
              <a:gd name="connsiteY4" fmla="*/ 10000 h 10000"/>
              <a:gd name="connsiteX0" fmla="*/ 0 w 10000"/>
              <a:gd name="connsiteY0" fmla="*/ 10000 h 10000"/>
              <a:gd name="connsiteX1" fmla="*/ 163 w 10000"/>
              <a:gd name="connsiteY1" fmla="*/ 13 h 10000"/>
              <a:gd name="connsiteX2" fmla="*/ 10000 w 10000"/>
              <a:gd name="connsiteY2" fmla="*/ 0 h 10000"/>
              <a:gd name="connsiteX3" fmla="*/ 9854 w 10000"/>
              <a:gd name="connsiteY3" fmla="*/ 9925 h 10000"/>
              <a:gd name="connsiteX4" fmla="*/ 0 w 10000"/>
              <a:gd name="connsiteY4" fmla="*/ 10000 h 10000"/>
              <a:gd name="connsiteX0" fmla="*/ 0 w 10000"/>
              <a:gd name="connsiteY0" fmla="*/ 10000 h 10000"/>
              <a:gd name="connsiteX1" fmla="*/ 163 w 10000"/>
              <a:gd name="connsiteY1" fmla="*/ 13 h 10000"/>
              <a:gd name="connsiteX2" fmla="*/ 10000 w 10000"/>
              <a:gd name="connsiteY2" fmla="*/ 0 h 10000"/>
              <a:gd name="connsiteX3" fmla="*/ 9854 w 10000"/>
              <a:gd name="connsiteY3" fmla="*/ 9925 h 10000"/>
              <a:gd name="connsiteX4" fmla="*/ 0 w 10000"/>
              <a:gd name="connsiteY4" fmla="*/ 10000 h 10000"/>
              <a:gd name="connsiteX0" fmla="*/ 0 w 10000"/>
              <a:gd name="connsiteY0" fmla="*/ 10000 h 10000"/>
              <a:gd name="connsiteX1" fmla="*/ 81 w 10000"/>
              <a:gd name="connsiteY1" fmla="*/ 61 h 10000"/>
              <a:gd name="connsiteX2" fmla="*/ 10000 w 10000"/>
              <a:gd name="connsiteY2" fmla="*/ 0 h 10000"/>
              <a:gd name="connsiteX3" fmla="*/ 9854 w 10000"/>
              <a:gd name="connsiteY3" fmla="*/ 9925 h 10000"/>
              <a:gd name="connsiteX4" fmla="*/ 0 w 10000"/>
              <a:gd name="connsiteY4" fmla="*/ 10000 h 10000"/>
              <a:gd name="connsiteX0" fmla="*/ 0 w 10052"/>
              <a:gd name="connsiteY0" fmla="*/ 10016 h 10016"/>
              <a:gd name="connsiteX1" fmla="*/ 133 w 10052"/>
              <a:gd name="connsiteY1" fmla="*/ 61 h 10016"/>
              <a:gd name="connsiteX2" fmla="*/ 10052 w 10052"/>
              <a:gd name="connsiteY2" fmla="*/ 0 h 10016"/>
              <a:gd name="connsiteX3" fmla="*/ 9906 w 10052"/>
              <a:gd name="connsiteY3" fmla="*/ 9925 h 10016"/>
              <a:gd name="connsiteX4" fmla="*/ 0 w 10052"/>
              <a:gd name="connsiteY4" fmla="*/ 10016 h 10016"/>
              <a:gd name="connsiteX0" fmla="*/ 0 w 10052"/>
              <a:gd name="connsiteY0" fmla="*/ 10016 h 10016"/>
              <a:gd name="connsiteX1" fmla="*/ 133 w 10052"/>
              <a:gd name="connsiteY1" fmla="*/ 61 h 10016"/>
              <a:gd name="connsiteX2" fmla="*/ 10052 w 10052"/>
              <a:gd name="connsiteY2" fmla="*/ 0 h 10016"/>
              <a:gd name="connsiteX3" fmla="*/ 9906 w 10052"/>
              <a:gd name="connsiteY3" fmla="*/ 9925 h 10016"/>
              <a:gd name="connsiteX4" fmla="*/ 0 w 10052"/>
              <a:gd name="connsiteY4" fmla="*/ 10016 h 10016"/>
              <a:gd name="connsiteX0" fmla="*/ 0 w 10111"/>
              <a:gd name="connsiteY0" fmla="*/ 9975 h 9975"/>
              <a:gd name="connsiteX1" fmla="*/ 133 w 10111"/>
              <a:gd name="connsiteY1" fmla="*/ 20 h 9975"/>
              <a:gd name="connsiteX2" fmla="*/ 10111 w 10111"/>
              <a:gd name="connsiteY2" fmla="*/ 0 h 9975"/>
              <a:gd name="connsiteX3" fmla="*/ 9906 w 10111"/>
              <a:gd name="connsiteY3" fmla="*/ 9884 h 9975"/>
              <a:gd name="connsiteX4" fmla="*/ 0 w 10111"/>
              <a:gd name="connsiteY4" fmla="*/ 9975 h 9975"/>
              <a:gd name="connsiteX0" fmla="*/ 0 w 10000"/>
              <a:gd name="connsiteY0" fmla="*/ 10000 h 10000"/>
              <a:gd name="connsiteX1" fmla="*/ 132 w 10000"/>
              <a:gd name="connsiteY1" fmla="*/ 20 h 10000"/>
              <a:gd name="connsiteX2" fmla="*/ 10000 w 10000"/>
              <a:gd name="connsiteY2" fmla="*/ 0 h 10000"/>
              <a:gd name="connsiteX3" fmla="*/ 9862 w 10000"/>
              <a:gd name="connsiteY3" fmla="*/ 9955 h 10000"/>
              <a:gd name="connsiteX4" fmla="*/ 0 w 10000"/>
              <a:gd name="connsiteY4" fmla="*/ 10000 h 10000"/>
              <a:gd name="connsiteX0" fmla="*/ 0 w 10000"/>
              <a:gd name="connsiteY0" fmla="*/ 10000 h 10000"/>
              <a:gd name="connsiteX1" fmla="*/ 132 w 10000"/>
              <a:gd name="connsiteY1" fmla="*/ 20 h 10000"/>
              <a:gd name="connsiteX2" fmla="*/ 10000 w 10000"/>
              <a:gd name="connsiteY2" fmla="*/ 0 h 10000"/>
              <a:gd name="connsiteX3" fmla="*/ 9862 w 10000"/>
              <a:gd name="connsiteY3" fmla="*/ 9955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cubicBezTo>
                  <a:pt x="47" y="6622"/>
                  <a:pt x="58" y="4752"/>
                  <a:pt x="132" y="20"/>
                </a:cubicBezTo>
                <a:lnTo>
                  <a:pt x="10000" y="0"/>
                </a:lnTo>
                <a:cubicBezTo>
                  <a:pt x="9865" y="8777"/>
                  <a:pt x="9909" y="6453"/>
                  <a:pt x="9862" y="9955"/>
                </a:cubicBezTo>
                <a:lnTo>
                  <a:pt x="0" y="10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lowchart: Data 5">
            <a:extLst>
              <a:ext uri="{FF2B5EF4-FFF2-40B4-BE49-F238E27FC236}">
                <a16:creationId xmlns:a16="http://schemas.microsoft.com/office/drawing/2014/main" id="{E8D90D5D-8B3D-4154-B8C3-F779AB889297}"/>
              </a:ext>
            </a:extLst>
          </p:cNvPr>
          <p:cNvSpPr>
            <a:spLocks/>
          </p:cNvSpPr>
          <p:nvPr userDrawn="1"/>
        </p:nvSpPr>
        <p:spPr>
          <a:xfrm rot="21360000">
            <a:off x="901905" y="2997143"/>
            <a:ext cx="7340188" cy="26978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80 h 10080"/>
              <a:gd name="connsiteX1" fmla="*/ 271 w 10000"/>
              <a:gd name="connsiteY1" fmla="*/ 0 h 10080"/>
              <a:gd name="connsiteX2" fmla="*/ 10000 w 10000"/>
              <a:gd name="connsiteY2" fmla="*/ 80 h 10080"/>
              <a:gd name="connsiteX3" fmla="*/ 8000 w 10000"/>
              <a:gd name="connsiteY3" fmla="*/ 10080 h 10080"/>
              <a:gd name="connsiteX4" fmla="*/ 0 w 10000"/>
              <a:gd name="connsiteY4" fmla="*/ 10080 h 10080"/>
              <a:gd name="connsiteX0" fmla="*/ 0 w 9903"/>
              <a:gd name="connsiteY0" fmla="*/ 10144 h 10144"/>
              <a:gd name="connsiteX1" fmla="*/ 174 w 9903"/>
              <a:gd name="connsiteY1" fmla="*/ 0 h 10144"/>
              <a:gd name="connsiteX2" fmla="*/ 9903 w 9903"/>
              <a:gd name="connsiteY2" fmla="*/ 80 h 10144"/>
              <a:gd name="connsiteX3" fmla="*/ 7903 w 9903"/>
              <a:gd name="connsiteY3" fmla="*/ 10080 h 10144"/>
              <a:gd name="connsiteX4" fmla="*/ 0 w 9903"/>
              <a:gd name="connsiteY4" fmla="*/ 10144 h 10144"/>
              <a:gd name="connsiteX0" fmla="*/ 0 w 9998"/>
              <a:gd name="connsiteY0" fmla="*/ 9892 h 9937"/>
              <a:gd name="connsiteX1" fmla="*/ 174 w 9998"/>
              <a:gd name="connsiteY1" fmla="*/ 0 h 9937"/>
              <a:gd name="connsiteX2" fmla="*/ 9998 w 9998"/>
              <a:gd name="connsiteY2" fmla="*/ 79 h 9937"/>
              <a:gd name="connsiteX3" fmla="*/ 7978 w 9998"/>
              <a:gd name="connsiteY3" fmla="*/ 9937 h 9937"/>
              <a:gd name="connsiteX4" fmla="*/ 0 w 9998"/>
              <a:gd name="connsiteY4" fmla="*/ 9892 h 9937"/>
              <a:gd name="connsiteX0" fmla="*/ 0 w 10752"/>
              <a:gd name="connsiteY0" fmla="*/ 10005 h 10050"/>
              <a:gd name="connsiteX1" fmla="*/ 174 w 10752"/>
              <a:gd name="connsiteY1" fmla="*/ 50 h 10050"/>
              <a:gd name="connsiteX2" fmla="*/ 10752 w 10752"/>
              <a:gd name="connsiteY2" fmla="*/ 0 h 10050"/>
              <a:gd name="connsiteX3" fmla="*/ 7980 w 10752"/>
              <a:gd name="connsiteY3" fmla="*/ 10050 h 10050"/>
              <a:gd name="connsiteX4" fmla="*/ 0 w 10752"/>
              <a:gd name="connsiteY4" fmla="*/ 10005 h 10050"/>
              <a:gd name="connsiteX0" fmla="*/ 0 w 10752"/>
              <a:gd name="connsiteY0" fmla="*/ 10005 h 10005"/>
              <a:gd name="connsiteX1" fmla="*/ 174 w 10752"/>
              <a:gd name="connsiteY1" fmla="*/ 50 h 10005"/>
              <a:gd name="connsiteX2" fmla="*/ 10752 w 10752"/>
              <a:gd name="connsiteY2" fmla="*/ 0 h 10005"/>
              <a:gd name="connsiteX3" fmla="*/ 10540 w 10752"/>
              <a:gd name="connsiteY3" fmla="*/ 9930 h 10005"/>
              <a:gd name="connsiteX4" fmla="*/ 0 w 10752"/>
              <a:gd name="connsiteY4" fmla="*/ 10005 h 10005"/>
              <a:gd name="connsiteX0" fmla="*/ 0 w 10696"/>
              <a:gd name="connsiteY0" fmla="*/ 9968 h 9968"/>
              <a:gd name="connsiteX1" fmla="*/ 174 w 10696"/>
              <a:gd name="connsiteY1" fmla="*/ 13 h 9968"/>
              <a:gd name="connsiteX2" fmla="*/ 10696 w 10696"/>
              <a:gd name="connsiteY2" fmla="*/ 0 h 9968"/>
              <a:gd name="connsiteX3" fmla="*/ 10540 w 10696"/>
              <a:gd name="connsiteY3" fmla="*/ 9893 h 9968"/>
              <a:gd name="connsiteX4" fmla="*/ 0 w 10696"/>
              <a:gd name="connsiteY4" fmla="*/ 9968 h 9968"/>
              <a:gd name="connsiteX0" fmla="*/ 0 w 10000"/>
              <a:gd name="connsiteY0" fmla="*/ 10000 h 10000"/>
              <a:gd name="connsiteX1" fmla="*/ 163 w 10000"/>
              <a:gd name="connsiteY1" fmla="*/ 13 h 10000"/>
              <a:gd name="connsiteX2" fmla="*/ 10000 w 10000"/>
              <a:gd name="connsiteY2" fmla="*/ 0 h 10000"/>
              <a:gd name="connsiteX3" fmla="*/ 9854 w 10000"/>
              <a:gd name="connsiteY3" fmla="*/ 9925 h 10000"/>
              <a:gd name="connsiteX4" fmla="*/ 0 w 10000"/>
              <a:gd name="connsiteY4" fmla="*/ 10000 h 10000"/>
              <a:gd name="connsiteX0" fmla="*/ 0 w 10000"/>
              <a:gd name="connsiteY0" fmla="*/ 10000 h 10000"/>
              <a:gd name="connsiteX1" fmla="*/ 163 w 10000"/>
              <a:gd name="connsiteY1" fmla="*/ 13 h 10000"/>
              <a:gd name="connsiteX2" fmla="*/ 10000 w 10000"/>
              <a:gd name="connsiteY2" fmla="*/ 0 h 10000"/>
              <a:gd name="connsiteX3" fmla="*/ 9854 w 10000"/>
              <a:gd name="connsiteY3" fmla="*/ 9925 h 10000"/>
              <a:gd name="connsiteX4" fmla="*/ 0 w 10000"/>
              <a:gd name="connsiteY4" fmla="*/ 10000 h 10000"/>
              <a:gd name="connsiteX0" fmla="*/ 0 w 10000"/>
              <a:gd name="connsiteY0" fmla="*/ 10000 h 10000"/>
              <a:gd name="connsiteX1" fmla="*/ 163 w 10000"/>
              <a:gd name="connsiteY1" fmla="*/ 13 h 10000"/>
              <a:gd name="connsiteX2" fmla="*/ 10000 w 10000"/>
              <a:gd name="connsiteY2" fmla="*/ 0 h 10000"/>
              <a:gd name="connsiteX3" fmla="*/ 9854 w 10000"/>
              <a:gd name="connsiteY3" fmla="*/ 9925 h 10000"/>
              <a:gd name="connsiteX4" fmla="*/ 0 w 10000"/>
              <a:gd name="connsiteY4" fmla="*/ 10000 h 10000"/>
              <a:gd name="connsiteX0" fmla="*/ 0 w 10000"/>
              <a:gd name="connsiteY0" fmla="*/ 10000 h 10000"/>
              <a:gd name="connsiteX1" fmla="*/ 81 w 10000"/>
              <a:gd name="connsiteY1" fmla="*/ 61 h 10000"/>
              <a:gd name="connsiteX2" fmla="*/ 10000 w 10000"/>
              <a:gd name="connsiteY2" fmla="*/ 0 h 10000"/>
              <a:gd name="connsiteX3" fmla="*/ 9854 w 10000"/>
              <a:gd name="connsiteY3" fmla="*/ 9925 h 10000"/>
              <a:gd name="connsiteX4" fmla="*/ 0 w 10000"/>
              <a:gd name="connsiteY4" fmla="*/ 10000 h 10000"/>
              <a:gd name="connsiteX0" fmla="*/ 0 w 10052"/>
              <a:gd name="connsiteY0" fmla="*/ 10016 h 10016"/>
              <a:gd name="connsiteX1" fmla="*/ 133 w 10052"/>
              <a:gd name="connsiteY1" fmla="*/ 61 h 10016"/>
              <a:gd name="connsiteX2" fmla="*/ 10052 w 10052"/>
              <a:gd name="connsiteY2" fmla="*/ 0 h 10016"/>
              <a:gd name="connsiteX3" fmla="*/ 9906 w 10052"/>
              <a:gd name="connsiteY3" fmla="*/ 9925 h 10016"/>
              <a:gd name="connsiteX4" fmla="*/ 0 w 10052"/>
              <a:gd name="connsiteY4" fmla="*/ 10016 h 10016"/>
              <a:gd name="connsiteX0" fmla="*/ 0 w 10052"/>
              <a:gd name="connsiteY0" fmla="*/ 10016 h 10016"/>
              <a:gd name="connsiteX1" fmla="*/ 133 w 10052"/>
              <a:gd name="connsiteY1" fmla="*/ 61 h 10016"/>
              <a:gd name="connsiteX2" fmla="*/ 10052 w 10052"/>
              <a:gd name="connsiteY2" fmla="*/ 0 h 10016"/>
              <a:gd name="connsiteX3" fmla="*/ 9906 w 10052"/>
              <a:gd name="connsiteY3" fmla="*/ 9925 h 10016"/>
              <a:gd name="connsiteX4" fmla="*/ 0 w 10052"/>
              <a:gd name="connsiteY4" fmla="*/ 10016 h 10016"/>
              <a:gd name="connsiteX0" fmla="*/ 0 w 10111"/>
              <a:gd name="connsiteY0" fmla="*/ 9975 h 9975"/>
              <a:gd name="connsiteX1" fmla="*/ 133 w 10111"/>
              <a:gd name="connsiteY1" fmla="*/ 20 h 9975"/>
              <a:gd name="connsiteX2" fmla="*/ 10111 w 10111"/>
              <a:gd name="connsiteY2" fmla="*/ 0 h 9975"/>
              <a:gd name="connsiteX3" fmla="*/ 9906 w 10111"/>
              <a:gd name="connsiteY3" fmla="*/ 9884 h 9975"/>
              <a:gd name="connsiteX4" fmla="*/ 0 w 10111"/>
              <a:gd name="connsiteY4" fmla="*/ 9975 h 9975"/>
              <a:gd name="connsiteX0" fmla="*/ 0 w 10000"/>
              <a:gd name="connsiteY0" fmla="*/ 10000 h 10000"/>
              <a:gd name="connsiteX1" fmla="*/ 132 w 10000"/>
              <a:gd name="connsiteY1" fmla="*/ 20 h 10000"/>
              <a:gd name="connsiteX2" fmla="*/ 10000 w 10000"/>
              <a:gd name="connsiteY2" fmla="*/ 0 h 10000"/>
              <a:gd name="connsiteX3" fmla="*/ 9862 w 10000"/>
              <a:gd name="connsiteY3" fmla="*/ 9955 h 10000"/>
              <a:gd name="connsiteX4" fmla="*/ 0 w 10000"/>
              <a:gd name="connsiteY4" fmla="*/ 10000 h 10000"/>
              <a:gd name="connsiteX0" fmla="*/ 0 w 10000"/>
              <a:gd name="connsiteY0" fmla="*/ 10000 h 10000"/>
              <a:gd name="connsiteX1" fmla="*/ 132 w 10000"/>
              <a:gd name="connsiteY1" fmla="*/ 20 h 10000"/>
              <a:gd name="connsiteX2" fmla="*/ 10000 w 10000"/>
              <a:gd name="connsiteY2" fmla="*/ 0 h 10000"/>
              <a:gd name="connsiteX3" fmla="*/ 9862 w 10000"/>
              <a:gd name="connsiteY3" fmla="*/ 9955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cubicBezTo>
                  <a:pt x="47" y="6622"/>
                  <a:pt x="58" y="4752"/>
                  <a:pt x="132" y="20"/>
                </a:cubicBezTo>
                <a:lnTo>
                  <a:pt x="10000" y="0"/>
                </a:lnTo>
                <a:cubicBezTo>
                  <a:pt x="9865" y="8777"/>
                  <a:pt x="9909" y="6453"/>
                  <a:pt x="9862" y="9955"/>
                </a:cubicBezTo>
                <a:lnTo>
                  <a:pt x="0" y="10000"/>
                </a:lnTo>
                <a:close/>
              </a:path>
            </a:pathLst>
          </a:custGeom>
          <a:solidFill>
            <a:srgbClr val="D13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
            <a:extLst>
              <a:ext uri="{FF2B5EF4-FFF2-40B4-BE49-F238E27FC236}">
                <a16:creationId xmlns:a16="http://schemas.microsoft.com/office/drawing/2014/main" id="{DBFE3CD1-E3F4-4FC7-B7FF-3F5EA13DD672}"/>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697943" y="138651"/>
            <a:ext cx="33099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965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3F7653D0-4455-487F-B44D-D65EA19277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83846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907707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rgbClr val="140F0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6F4932-85A9-43C1-BFE5-EA9D69EA4E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910106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Only">
    <p:bg>
      <p:bgPr>
        <a:solidFill>
          <a:srgbClr val="BB2C2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D2CA04-C33F-4F39-BA22-147294AA2D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57" y="0"/>
            <a:ext cx="9139943" cy="6858000"/>
          </a:xfrm>
          <a:prstGeom prst="rect">
            <a:avLst/>
          </a:prstGeom>
        </p:spPr>
      </p:pic>
      <p:pic>
        <p:nvPicPr>
          <p:cNvPr id="8" name="Picture 7">
            <a:extLst>
              <a:ext uri="{FF2B5EF4-FFF2-40B4-BE49-F238E27FC236}">
                <a16:creationId xmlns:a16="http://schemas.microsoft.com/office/drawing/2014/main" id="{5141ECBD-0EF2-4991-9DCF-FB4FF7D78063}"/>
              </a:ext>
            </a:extLst>
          </p:cNvPr>
          <p:cNvPicPr>
            <a:picLocks noChangeAspect="1"/>
          </p:cNvPicPr>
          <p:nvPr userDrawn="1"/>
        </p:nvPicPr>
        <p:blipFill rotWithShape="1">
          <a:blip r:embed="rId3" cstate="email">
            <a:clrChange>
              <a:clrFrom>
                <a:srgbClr val="880015"/>
              </a:clrFrom>
              <a:clrTo>
                <a:srgbClr val="880015">
                  <a:alpha val="0"/>
                </a:srgbClr>
              </a:clrTo>
            </a:clrChange>
            <a:extLst>
              <a:ext uri="{28A0092B-C50C-407E-A947-70E740481C1C}">
                <a14:useLocalDpi xmlns:a14="http://schemas.microsoft.com/office/drawing/2010/main"/>
              </a:ext>
            </a:extLst>
          </a:blip>
          <a:srcRect/>
          <a:stretch/>
        </p:blipFill>
        <p:spPr>
          <a:xfrm>
            <a:off x="0" y="4591050"/>
            <a:ext cx="9144000" cy="2266950"/>
          </a:xfrm>
          <a:prstGeom prst="rect">
            <a:avLst/>
          </a:prstGeom>
        </p:spPr>
      </p:pic>
    </p:spTree>
    <p:extLst>
      <p:ext uri="{BB962C8B-B14F-4D97-AF65-F5344CB8AC3E}">
        <p14:creationId xmlns:p14="http://schemas.microsoft.com/office/powerpoint/2010/main" val="3794575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Only">
    <p:bg>
      <p:bgPr>
        <a:solidFill>
          <a:srgbClr val="CAA08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CDBADC-7805-4739-860A-A5AE2795A3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1971" cy="6859521"/>
          </a:xfrm>
          <a:prstGeom prst="rect">
            <a:avLst/>
          </a:prstGeom>
        </p:spPr>
      </p:pic>
    </p:spTree>
    <p:extLst>
      <p:ext uri="{BB962C8B-B14F-4D97-AF65-F5344CB8AC3E}">
        <p14:creationId xmlns:p14="http://schemas.microsoft.com/office/powerpoint/2010/main" val="546580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BAE718A7-179B-41B7-9955-6D5C70EF1F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152730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823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688E5-5920-40C7-AED2-C26E24BD9DE0}"/>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92235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65760220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0574202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054502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1522098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979130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98906074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7627801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83826826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86149625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62391258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8831792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81834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423235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19760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73410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626891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80771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49823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1"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solidFill>
                  <a:srgbClr val="000000"/>
                </a:solidFill>
                <a:latin typeface="Times New Roman" charset="0"/>
              </a:defRPr>
            </a:lvl1pPr>
          </a:lstStyle>
          <a:p>
            <a:pPr defTabSz="914353" eaLnBrk="0" fontAlgn="base" hangingPunct="0">
              <a:spcBef>
                <a:spcPct val="0"/>
              </a:spcBef>
              <a:spcAft>
                <a:spcPct val="0"/>
              </a:spcAft>
              <a:defRPr/>
            </a:pPr>
            <a:fld id="{C7FCEC4A-0619-534F-AB0C-4C4D1986DF16}" type="slidenum">
              <a:rPr lang="en-US" smtClean="0">
                <a:ea typeface="ＭＳ Ｐゴシック" charset="0"/>
                <a:cs typeface="ＭＳ Ｐゴシック" charset="0"/>
              </a:rPr>
              <a:pPr defTabSz="914353"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125977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8" r:id="rId14"/>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p:titleStyle>
    <p:bodyStyle>
      <a:lvl1pPr marL="342882" indent="-342882"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12" indent="-285736"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2942" indent="-228588"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118" indent="-228588"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295" indent="-228588"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47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648"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825"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00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5/31/21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3830299029"/>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1A29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58995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284687341"/>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s://petsreporter.com/wp-content/uploads/2021/04/1c3576d443efc145b8b9e63699dccf37-1.jpg" TargetMode="External"/><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hyperlink" Target="https://www.biblegateway.com/passage/?search=Acts+19%3A11-20&amp;version=ESV#fen-ESV-27588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https://scontent.fsin10-1.fna.fbcdn.net/v/t1.6435-9/117911091_10157202547971456_3727786230995682034_n.jpg?_nc_cat=110&amp;ccb=1-3&amp;_nc_sid=8bfeb9&amp;_nc_ohc=d9wVw4Ot9cgAX8l6UtR&amp;_nc_ht=scontent.fsin10-1.fna&amp;oh=2cbd88e5fde349b15777320e8aba47b4&amp;oe=60BA405B" TargetMode="External"/><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ncomparable God - Devotion by Reuben Bredenhof">
            <a:extLst>
              <a:ext uri="{FF2B5EF4-FFF2-40B4-BE49-F238E27FC236}">
                <a16:creationId xmlns:a16="http://schemas.microsoft.com/office/drawing/2014/main" id="{A75A7CD0-49B5-0543-B3B6-C97C13FD5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2"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208729E-94DC-3D4A-AB7F-A0D6E0DEA032}"/>
              </a:ext>
            </a:extLst>
          </p:cNvPr>
          <p:cNvSpPr>
            <a:spLocks noGrp="1"/>
          </p:cNvSpPr>
          <p:nvPr>
            <p:ph type="ctrTitle"/>
          </p:nvPr>
        </p:nvSpPr>
        <p:spPr>
          <a:xfrm>
            <a:off x="0" y="1025109"/>
            <a:ext cx="9144000" cy="1470025"/>
          </a:xfrm>
        </p:spPr>
        <p:txBody>
          <a:bodyPr/>
          <a:lstStyle/>
          <a:p>
            <a:r>
              <a:rPr lang="en-TH" sz="4800" b="1" dirty="0">
                <a:effectLst>
                  <a:glow rad="228600">
                    <a:schemeClr val="accent4">
                      <a:satMod val="175000"/>
                      <a:alpha val="76372"/>
                    </a:schemeClr>
                  </a:glow>
                </a:effectLst>
              </a:rPr>
              <a:t>An </a:t>
            </a:r>
            <a:r>
              <a:rPr lang="en-TH" sz="4800" b="1">
                <a:effectLst>
                  <a:glow rad="228600">
                    <a:schemeClr val="accent4">
                      <a:satMod val="175000"/>
                      <a:alpha val="76372"/>
                    </a:schemeClr>
                  </a:glow>
                </a:effectLst>
              </a:rPr>
              <a:t>Incomplete Go</a:t>
            </a:r>
            <a:r>
              <a:rPr lang="en-US" sz="4800" b="1" dirty="0" err="1">
                <a:effectLst>
                  <a:glow rad="228600">
                    <a:schemeClr val="accent4">
                      <a:satMod val="175000"/>
                      <a:alpha val="76372"/>
                    </a:schemeClr>
                  </a:glow>
                </a:effectLst>
              </a:rPr>
              <a:t>spel</a:t>
            </a:r>
            <a:r>
              <a:rPr lang="en-TH" sz="4800" b="1">
                <a:effectLst>
                  <a:glow rad="228600">
                    <a:schemeClr val="accent4">
                      <a:satMod val="175000"/>
                      <a:alpha val="76372"/>
                    </a:schemeClr>
                  </a:glow>
                </a:effectLst>
              </a:rPr>
              <a:t>, </a:t>
            </a:r>
            <a:br>
              <a:rPr lang="en-US" sz="4800" b="1" dirty="0">
                <a:effectLst>
                  <a:glow rad="228600">
                    <a:schemeClr val="accent4">
                      <a:satMod val="175000"/>
                      <a:alpha val="76372"/>
                    </a:schemeClr>
                  </a:glow>
                </a:effectLst>
              </a:rPr>
            </a:br>
            <a:r>
              <a:rPr lang="en-TH" sz="4800" b="1">
                <a:effectLst>
                  <a:glow rad="228600">
                    <a:schemeClr val="accent4">
                      <a:satMod val="175000"/>
                      <a:alpha val="76372"/>
                    </a:schemeClr>
                  </a:glow>
                </a:effectLst>
              </a:rPr>
              <a:t>an </a:t>
            </a:r>
            <a:r>
              <a:rPr lang="en-TH" sz="4800" b="1" dirty="0">
                <a:effectLst>
                  <a:glow rad="228600">
                    <a:schemeClr val="accent4">
                      <a:satMod val="175000"/>
                      <a:alpha val="76372"/>
                    </a:schemeClr>
                  </a:glow>
                </a:effectLst>
              </a:rPr>
              <a:t>Incomparable God</a:t>
            </a:r>
          </a:p>
        </p:txBody>
      </p:sp>
      <p:sp>
        <p:nvSpPr>
          <p:cNvPr id="4" name="Rectangle 3">
            <a:extLst>
              <a:ext uri="{FF2B5EF4-FFF2-40B4-BE49-F238E27FC236}">
                <a16:creationId xmlns:a16="http://schemas.microsoft.com/office/drawing/2014/main" id="{9427416A-0BDA-2048-AEB2-87F5B882F987}"/>
              </a:ext>
            </a:extLst>
          </p:cNvPr>
          <p:cNvSpPr>
            <a:spLocks noChangeArrowheads="1"/>
          </p:cNvSpPr>
          <p:nvPr/>
        </p:nvSpPr>
        <p:spPr bwMode="auto">
          <a:xfrm>
            <a:off x="0" y="5325117"/>
            <a:ext cx="9158502"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Manik Corea</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
        <p:nvSpPr>
          <p:cNvPr id="5" name="Title 1">
            <a:extLst>
              <a:ext uri="{FF2B5EF4-FFF2-40B4-BE49-F238E27FC236}">
                <a16:creationId xmlns:a16="http://schemas.microsoft.com/office/drawing/2014/main" id="{8A3AB751-A50C-954F-957E-35ECE7F2C3E7}"/>
              </a:ext>
            </a:extLst>
          </p:cNvPr>
          <p:cNvSpPr txBox="1">
            <a:spLocks/>
          </p:cNvSpPr>
          <p:nvPr/>
        </p:nvSpPr>
        <p:spPr bwMode="auto">
          <a:xfrm>
            <a:off x="23149" y="3062253"/>
            <a:ext cx="91440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0" cap="none" spc="0" normalizeH="0" baseline="0" noProof="0" dirty="0">
                <a:ln>
                  <a:noFill/>
                </a:ln>
                <a:solidFill>
                  <a:srgbClr val="FFFFFF"/>
                </a:solidFill>
                <a:effectLst>
                  <a:glow rad="228600">
                    <a:srgbClr val="000000">
                      <a:satMod val="175000"/>
                      <a:alpha val="76372"/>
                    </a:srgbClr>
                  </a:glow>
                </a:effectLst>
                <a:uLnTx/>
                <a:uFillTx/>
                <a:latin typeface="Arial"/>
                <a:ea typeface="ＭＳ Ｐゴシック" pitchFamily="-108" charset="-128"/>
                <a:cs typeface="Arial"/>
              </a:rPr>
              <a:t>Acts 18:23–19:20</a:t>
            </a:r>
            <a:endParaRPr kumimoji="0" lang="en-TH" sz="3600" b="1" i="1" u="none" strike="noStrike" kern="0" cap="none" spc="0" normalizeH="0" baseline="0" noProof="0" dirty="0">
              <a:ln>
                <a:noFill/>
              </a:ln>
              <a:solidFill>
                <a:srgbClr val="FFFFFF"/>
              </a:solidFill>
              <a:effectLst>
                <a:glow rad="228600">
                  <a:srgbClr val="000000">
                    <a:satMod val="175000"/>
                    <a:alpha val="76372"/>
                  </a:srgbClr>
                </a:glow>
              </a:effectLst>
              <a:uLnTx/>
              <a:uFillTx/>
              <a:latin typeface="Arial"/>
              <a:ea typeface="ＭＳ Ｐゴシック" pitchFamily="-108" charset="-128"/>
              <a:cs typeface="Arial"/>
            </a:endParaRPr>
          </a:p>
        </p:txBody>
      </p:sp>
    </p:spTree>
    <p:extLst>
      <p:ext uri="{BB962C8B-B14F-4D97-AF65-F5344CB8AC3E}">
        <p14:creationId xmlns:p14="http://schemas.microsoft.com/office/powerpoint/2010/main" val="3427160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entecost Sunday 2020 Date And Significance: Know The Meaning of Whitsun;  Celebrations And Traditions Related to the Day Observed by Christians &amp;  Jews | 🙏🏻 LatestLY">
            <a:extLst>
              <a:ext uri="{FF2B5EF4-FFF2-40B4-BE49-F238E27FC236}">
                <a16:creationId xmlns:a16="http://schemas.microsoft.com/office/drawing/2014/main" id="{71DA0586-5EC4-CA48-B836-BEA001810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481"/>
            <a:ext cx="9144000" cy="681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234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13C5B9-A223-E145-B772-9981870D6497}"/>
              </a:ext>
            </a:extLst>
          </p:cNvPr>
          <p:cNvSpPr txBox="1"/>
          <p:nvPr/>
        </p:nvSpPr>
        <p:spPr>
          <a:xfrm>
            <a:off x="723481" y="3758"/>
            <a:ext cx="7576457" cy="6547946"/>
          </a:xfrm>
          <a:prstGeom prst="rect">
            <a:avLst/>
          </a:prstGeom>
          <a:noFill/>
        </p:spPr>
        <p:txBody>
          <a:bodyPr wrap="square" rtlCol="0">
            <a:spAutoFit/>
          </a:bodyPr>
          <a:lstStyle/>
          <a:p>
            <a:pPr algn="ctr"/>
            <a:r>
              <a:rPr lang="en-GB" sz="2800" b="1" dirty="0"/>
              <a:t>The Holy Spirit in Luke/Acts</a:t>
            </a:r>
          </a:p>
          <a:p>
            <a:endParaRPr lang="en-GB" sz="1050" b="1" u="sng" dirty="0"/>
          </a:p>
          <a:p>
            <a:r>
              <a:rPr lang="en-GB" sz="2400" b="1" u="sng" dirty="0"/>
              <a:t>Gospel of Luke</a:t>
            </a:r>
          </a:p>
          <a:p>
            <a:r>
              <a:rPr lang="en-GB" sz="2400" b="1" dirty="0"/>
              <a:t>Jesus anointed by Holy Spirit at his baptism (Luke 3:22)</a:t>
            </a:r>
          </a:p>
          <a:p>
            <a:r>
              <a:rPr lang="en-GB" sz="2400" b="1" dirty="0"/>
              <a:t>Proclaimed at start of his ministry – “The Spirit of the Lord is upon me…. to proclaim good news to the poor” (Luke 4:17-21)</a:t>
            </a:r>
          </a:p>
          <a:p>
            <a:r>
              <a:rPr lang="en-GB" sz="2400" b="1" dirty="0"/>
              <a:t>Post-Resurrection – “I am sending you the promise of my Father” (Luke 24:49)</a:t>
            </a:r>
          </a:p>
          <a:p>
            <a:endParaRPr lang="en-GB" sz="1050" b="1" dirty="0"/>
          </a:p>
          <a:p>
            <a:r>
              <a:rPr lang="en-GB" sz="2400" b="1" u="sng" dirty="0"/>
              <a:t>Acts</a:t>
            </a:r>
          </a:p>
          <a:p>
            <a:r>
              <a:rPr lang="en-GB" sz="2400" b="1" dirty="0"/>
              <a:t>Disciples will receive the Holy Spirt (Acts 1:8; 2:38-39) to proclaim the good news to all the earth </a:t>
            </a:r>
          </a:p>
          <a:p>
            <a:endParaRPr lang="en-GB" sz="1050" dirty="0"/>
          </a:p>
          <a:p>
            <a:r>
              <a:rPr lang="en-GB" sz="2400" b="1" dirty="0"/>
              <a:t>In the Synoptic Gospels, the Holy Spirit is mentioned 34 times in 68 chapters. In John’s Gospel and his 3 letters, He is mentioned 21 times in 28 chapters. </a:t>
            </a:r>
          </a:p>
          <a:p>
            <a:r>
              <a:rPr lang="en-GB" sz="2400" b="1" dirty="0"/>
              <a:t>But in 28 chapters of Acts, Holy Spirit is mentioned 56 times. </a:t>
            </a:r>
            <a:endParaRPr lang="en-TH" sz="2400" b="1" dirty="0"/>
          </a:p>
        </p:txBody>
      </p:sp>
    </p:spTree>
    <p:extLst>
      <p:ext uri="{BB962C8B-B14F-4D97-AF65-F5344CB8AC3E}">
        <p14:creationId xmlns:p14="http://schemas.microsoft.com/office/powerpoint/2010/main" val="365351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DF2BA501-8013-40A5-A40E-F10A4FC6DD09}"/>
              </a:ext>
            </a:extLst>
          </p:cNvPr>
          <p:cNvSpPr txBox="1">
            <a:spLocks noChangeArrowheads="1"/>
          </p:cNvSpPr>
          <p:nvPr/>
        </p:nvSpPr>
        <p:spPr bwMode="auto">
          <a:xfrm>
            <a:off x="204282" y="463687"/>
            <a:ext cx="8735439" cy="194249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nSpc>
                <a:spcPct val="108000"/>
              </a:lnSpc>
              <a:defRPr/>
            </a:pPr>
            <a:r>
              <a:rPr lang="en-US" b="1" kern="0" dirty="0">
                <a:solidFill>
                  <a:srgbClr val="FFFF00"/>
                </a:solidFill>
                <a:effectLst>
                  <a:glow rad="127000">
                    <a:srgbClr val="000000"/>
                  </a:glow>
                </a:effectLst>
                <a:latin typeface="Arial" charset="0"/>
                <a:ea typeface="ＭＳ Ｐゴシック" charset="0"/>
                <a:cs typeface="ＭＳ Ｐゴシック" charset="0"/>
              </a:rPr>
              <a:t>God reveals himself</a:t>
            </a:r>
          </a:p>
          <a:p>
            <a:pPr>
              <a:lnSpc>
                <a:spcPct val="108000"/>
              </a:lnSpc>
              <a:defRPr/>
            </a:pPr>
            <a:r>
              <a:rPr lang="en-US" b="1" kern="0" dirty="0">
                <a:solidFill>
                  <a:srgbClr val="FFFF00"/>
                </a:solidFill>
                <a:effectLst>
                  <a:glow rad="127000">
                    <a:srgbClr val="000000"/>
                  </a:glow>
                </a:effectLst>
                <a:latin typeface="Arial" charset="0"/>
                <a:ea typeface="ＭＳ Ｐゴシック" charset="0"/>
                <a:cs typeface="ＭＳ Ｐゴシック" charset="0"/>
              </a:rPr>
              <a:t>to those who seek</a:t>
            </a:r>
          </a:p>
          <a:p>
            <a:pPr>
              <a:lnSpc>
                <a:spcPct val="108000"/>
              </a:lnSpc>
              <a:defRPr/>
            </a:pPr>
            <a:r>
              <a:rPr lang="en-US" b="1" kern="0" dirty="0">
                <a:solidFill>
                  <a:srgbClr val="FFFF00"/>
                </a:solidFill>
                <a:effectLst>
                  <a:glow rad="127000">
                    <a:srgbClr val="000000"/>
                  </a:glow>
                </a:effectLst>
                <a:latin typeface="Arial" charset="0"/>
                <a:ea typeface="ＭＳ Ｐゴシック" charset="0"/>
                <a:cs typeface="ＭＳ Ｐゴシック" charset="0"/>
              </a:rPr>
              <a:t> and worship him </a:t>
            </a:r>
            <a:endParaRPr lang="en-US" sz="3600" b="1" kern="0" dirty="0">
              <a:solidFill>
                <a:srgbClr val="FFFF00"/>
              </a:solidFill>
              <a:effectLst>
                <a:glow rad="127000">
                  <a:srgbClr val="000000"/>
                </a:glow>
              </a:effectLst>
              <a:latin typeface="Arial" charset="0"/>
              <a:ea typeface="ＭＳ Ｐゴシック" charset="0"/>
              <a:cs typeface="ＭＳ Ｐゴシック" charset="0"/>
            </a:endParaRPr>
          </a:p>
        </p:txBody>
      </p:sp>
      <p:sp>
        <p:nvSpPr>
          <p:cNvPr id="3" name="Rectangle 2">
            <a:extLst>
              <a:ext uri="{FF2B5EF4-FFF2-40B4-BE49-F238E27FC236}">
                <a16:creationId xmlns:a16="http://schemas.microsoft.com/office/drawing/2014/main" id="{0490022E-836D-40CC-BE9C-190B75392947}"/>
              </a:ext>
            </a:extLst>
          </p:cNvPr>
          <p:cNvSpPr txBox="1">
            <a:spLocks noChangeArrowheads="1"/>
          </p:cNvSpPr>
          <p:nvPr/>
        </p:nvSpPr>
        <p:spPr bwMode="auto">
          <a:xfrm>
            <a:off x="408562" y="2695627"/>
            <a:ext cx="8365788" cy="2214463"/>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457200" indent="-457200" algn="l">
              <a:lnSpc>
                <a:spcPct val="108000"/>
              </a:lnSpc>
              <a:buFont typeface="Arial" panose="020B0604020202020204" pitchFamily="34" charset="0"/>
              <a:buChar char="•"/>
              <a:defRPr/>
            </a:pPr>
            <a:r>
              <a:rPr lang="en-US" sz="3200" i="1" kern="0" dirty="0">
                <a:solidFill>
                  <a:srgbClr val="FFFFFF"/>
                </a:solidFill>
                <a:effectLst>
                  <a:glow rad="127000">
                    <a:srgbClr val="000000"/>
                  </a:glow>
                </a:effectLst>
                <a:latin typeface="Arial" charset="0"/>
                <a:ea typeface="ＭＳ Ｐゴシック" charset="0"/>
                <a:cs typeface="ＭＳ Ｐゴシック" charset="0"/>
              </a:rPr>
              <a:t>through Paul and others called to minister</a:t>
            </a:r>
            <a:endParaRPr lang="en-US" sz="3200" b="1" kern="0" dirty="0">
              <a:solidFill>
                <a:srgbClr val="FFFFFF"/>
              </a:solidFill>
              <a:effectLst>
                <a:glow rad="127000">
                  <a:srgbClr val="000000"/>
                </a:glow>
              </a:effectLst>
              <a:latin typeface="Arial" charset="0"/>
              <a:ea typeface="ＭＳ Ｐゴシック" charset="0"/>
              <a:cs typeface="ＭＳ Ｐゴシック" charset="0"/>
            </a:endParaRPr>
          </a:p>
          <a:p>
            <a:pPr marL="457200" indent="-457200" algn="l">
              <a:lnSpc>
                <a:spcPct val="108000"/>
              </a:lnSpc>
              <a:buFont typeface="Arial" panose="020B0604020202020204" pitchFamily="34" charset="0"/>
              <a:buChar char="•"/>
              <a:defRPr/>
            </a:pPr>
            <a:r>
              <a:rPr lang="en-US" sz="3200" i="1" kern="0" dirty="0">
                <a:solidFill>
                  <a:srgbClr val="FFFFFF"/>
                </a:solidFill>
                <a:effectLst>
                  <a:glow rad="127000">
                    <a:srgbClr val="000000"/>
                  </a:glow>
                </a:effectLst>
                <a:latin typeface="Arial" charset="0"/>
                <a:ea typeface="ＭＳ Ｐゴシック" charset="0"/>
                <a:cs typeface="ＭＳ Ｐゴシック" charset="0"/>
              </a:rPr>
              <a:t>not through testimony of demons </a:t>
            </a:r>
          </a:p>
          <a:p>
            <a:pPr marL="457200" indent="-457200" algn="l">
              <a:lnSpc>
                <a:spcPct val="108000"/>
              </a:lnSpc>
              <a:buFont typeface="Arial" panose="020B0604020202020204" pitchFamily="34" charset="0"/>
              <a:buChar char="•"/>
              <a:defRPr/>
            </a:pPr>
            <a:r>
              <a:rPr lang="en-US" sz="3200" i="1" kern="0" dirty="0">
                <a:solidFill>
                  <a:srgbClr val="FFFFFF"/>
                </a:solidFill>
                <a:effectLst>
                  <a:glow rad="127000">
                    <a:srgbClr val="000000"/>
                  </a:glow>
                </a:effectLst>
                <a:latin typeface="Arial" charset="0"/>
                <a:ea typeface="ＭＳ Ｐゴシック" charset="0"/>
                <a:cs typeface="ＭＳ Ｐゴシック" charset="0"/>
              </a:rPr>
              <a:t>through actions of his disciples</a:t>
            </a:r>
          </a:p>
          <a:p>
            <a:pPr marL="457200" indent="-457200" algn="l">
              <a:lnSpc>
                <a:spcPct val="108000"/>
              </a:lnSpc>
              <a:buFont typeface="Arial" panose="020B0604020202020204" pitchFamily="34" charset="0"/>
              <a:buChar char="•"/>
              <a:defRPr/>
            </a:pPr>
            <a:r>
              <a:rPr lang="en-US" sz="3200" i="1" kern="0" dirty="0">
                <a:solidFill>
                  <a:srgbClr val="FFFFFF"/>
                </a:solidFill>
                <a:effectLst>
                  <a:glow rad="127000">
                    <a:srgbClr val="000000"/>
                  </a:glow>
                </a:effectLst>
                <a:latin typeface="Arial" charset="0"/>
                <a:ea typeface="ＭＳ Ｐゴシック" charset="0"/>
                <a:cs typeface="ＭＳ Ｐゴシック" charset="0"/>
              </a:rPr>
              <a:t>through his word</a:t>
            </a:r>
          </a:p>
          <a:p>
            <a:pPr marL="457200" indent="-457200" algn="l">
              <a:lnSpc>
                <a:spcPct val="108000"/>
              </a:lnSpc>
              <a:buFont typeface="Arial" panose="020B0604020202020204" pitchFamily="34" charset="0"/>
              <a:buChar char="•"/>
              <a:defRPr/>
            </a:pPr>
            <a:r>
              <a:rPr lang="en-US" sz="3200" i="1" kern="0" dirty="0">
                <a:solidFill>
                  <a:srgbClr val="FFFFFF"/>
                </a:solidFill>
                <a:effectLst>
                  <a:glow rad="127000">
                    <a:srgbClr val="000000"/>
                  </a:glow>
                </a:effectLst>
                <a:latin typeface="Arial" charset="0"/>
                <a:ea typeface="ＭＳ Ｐゴシック" charset="0"/>
                <a:cs typeface="ＭＳ Ｐゴシック" charset="0"/>
              </a:rPr>
              <a:t>even to Gentiles</a:t>
            </a:r>
          </a:p>
          <a:p>
            <a:pPr marL="457200" indent="-457200" algn="l">
              <a:lnSpc>
                <a:spcPct val="108000"/>
              </a:lnSpc>
              <a:buFont typeface="Arial" panose="020B0604020202020204" pitchFamily="34" charset="0"/>
              <a:buChar char="•"/>
              <a:defRPr/>
            </a:pPr>
            <a:endParaRPr lang="en-US" sz="3200" b="1" kern="0"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2521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urning the World Upside Down, Exploring the Book of Acts – Part 1, by Dr  Bruce Logan | Dr Bruce Logan">
            <a:extLst>
              <a:ext uri="{FF2B5EF4-FFF2-40B4-BE49-F238E27FC236}">
                <a16:creationId xmlns:a16="http://schemas.microsoft.com/office/drawing/2014/main" id="{2BC264C8-C889-D649-9CCD-338FDC3D5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2C7524-47EF-094C-8043-3582E660E74C}"/>
              </a:ext>
            </a:extLst>
          </p:cNvPr>
          <p:cNvSpPr txBox="1"/>
          <p:nvPr/>
        </p:nvSpPr>
        <p:spPr>
          <a:xfrm>
            <a:off x="1304926" y="1114422"/>
            <a:ext cx="6000750" cy="861774"/>
          </a:xfrm>
          <a:prstGeom prst="rect">
            <a:avLst/>
          </a:prstGeom>
          <a:noFill/>
          <a:effectLst>
            <a:glow rad="127000">
              <a:schemeClr val="accent1"/>
            </a:glow>
          </a:effectLst>
        </p:spPr>
        <p:txBody>
          <a:bodyPr wrap="square" rtlCol="0">
            <a:spAutoFit/>
          </a:bodyPr>
          <a:lstStyle/>
          <a:p>
            <a:r>
              <a:rPr lang="en-TH" sz="5000" dirty="0">
                <a:solidFill>
                  <a:schemeClr val="tx1">
                    <a:alpha val="0"/>
                  </a:schemeClr>
                </a:solidFill>
              </a:rPr>
              <a:t>The Book of ACTS</a:t>
            </a:r>
          </a:p>
        </p:txBody>
      </p:sp>
    </p:spTree>
    <p:extLst>
      <p:ext uri="{BB962C8B-B14F-4D97-AF65-F5344CB8AC3E}">
        <p14:creationId xmlns:p14="http://schemas.microsoft.com/office/powerpoint/2010/main" val="34709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ul’s third missionary journey.&lt;br/&gt;1. Paul sets out from Antioch in Syria with Timothy in 53AD, and revisits the believers in Galatia and Phrygia. (Acts 18:23)&lt;br/&gt;2. When Paul arrives in Ephesus, he prays with the new believers and they are filled with the Holy Spirit. Paul and Timothy make Ephesus their base for the next three years (53-56AD). (Acts 19:1-10)&lt;br/&gt;3. Paul falls foul of Demetrius – a silversmith who makes images of the goddess Artemis. (Acts 19:23-41) After a riot, Paul is forced to leave for Troas before sailing on to Macedonia. (Acts 20:1)&lt;br/&gt;4. After encouraging the believers in Philippi, Paul turns south and visits Achaia, where he stays over the winter of 56/57AD in Corinth. (Acts 20:2-3)&lt;br/&gt;5. Paul plans to sail from Corinth directly to Jerusalem, but he hears of a Jewish plot to kill him on board the ship, so he alters his plans and returns overland through Macedonia. (Acts 20:3-4)&lt;br/&gt;6. Paul’s travelling companions go on ahead to Troas. But Paul stays in Philippi for the Passover festival before sailing from Neapolis to join the others in Troas. (Acts 20:5-6)&lt;br/&gt;7. Paul walks overland to Assos, before continuing across the Aegean Sea to Mitylene on the island of Lesbos. The next evening they anchor off Chios. Then they cross over to Samos and arrive at Miletus, where Paul meets the elders from Ephesus. (Acts 20:13-16)&lt;br/&gt;8. Paul sails over to Cos, then on to Rhodes and Patara. (Acts 21:1)&lt;br/&gt;9. In Patara, Paul and his companions board a ship sailing to Phoenicia. They sail south of Cyprus and reach Tyre. (Acts 21:2-3)&lt;br/&gt;10. The believers in Tyre warn Paul of opposition in Jerusalem, but after praying with them on the beach, Paul sets sail for Ptolemais. (Acts 21:4-7) He then travels on to Caesarea, where he stays with Philip and receives a word of knowledge that he will be arrested in Jerusalem. (Acts  21:8-14)&lt;br/&gt;11. Paul sets off for Jerusalem, accompanied by Luke and some believers from Caesarea. They arrive in Jerusalem in the early autumn of 57AD. (Acts 21:15-19) – Slide 5">
            <a:extLst>
              <a:ext uri="{FF2B5EF4-FFF2-40B4-BE49-F238E27FC236}">
                <a16:creationId xmlns:a16="http://schemas.microsoft.com/office/drawing/2014/main" id="{B49DE77C-0BE0-844A-BE70-617DCD541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 y="32148"/>
            <a:ext cx="9101137" cy="682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32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A0E2-4EF8-B044-AF1E-DA58CCED9EAA}"/>
              </a:ext>
            </a:extLst>
          </p:cNvPr>
          <p:cNvSpPr>
            <a:spLocks noGrp="1"/>
          </p:cNvSpPr>
          <p:nvPr>
            <p:ph type="title"/>
          </p:nvPr>
        </p:nvSpPr>
        <p:spPr>
          <a:xfrm>
            <a:off x="38101" y="-3175"/>
            <a:ext cx="9070975" cy="1143000"/>
          </a:xfrm>
          <a:solidFill>
            <a:schemeClr val="bg1"/>
          </a:solidFill>
        </p:spPr>
        <p:txBody>
          <a:bodyPr/>
          <a:lstStyle/>
          <a:p>
            <a:r>
              <a:rPr lang="en-TH" b="1" dirty="0">
                <a:solidFill>
                  <a:schemeClr val="tx1"/>
                </a:solidFill>
              </a:rPr>
              <a:t>Acts 18:23-28</a:t>
            </a:r>
          </a:p>
        </p:txBody>
      </p:sp>
      <p:sp>
        <p:nvSpPr>
          <p:cNvPr id="3" name="Content Placeholder 2">
            <a:extLst>
              <a:ext uri="{FF2B5EF4-FFF2-40B4-BE49-F238E27FC236}">
                <a16:creationId xmlns:a16="http://schemas.microsoft.com/office/drawing/2014/main" id="{881ABF54-FAA3-C840-B0CD-85CE6FE19808}"/>
              </a:ext>
            </a:extLst>
          </p:cNvPr>
          <p:cNvSpPr>
            <a:spLocks noGrp="1"/>
          </p:cNvSpPr>
          <p:nvPr>
            <p:ph idx="1"/>
          </p:nvPr>
        </p:nvSpPr>
        <p:spPr>
          <a:xfrm>
            <a:off x="0" y="833437"/>
            <a:ext cx="8850087" cy="4114800"/>
          </a:xfrm>
        </p:spPr>
        <p:txBody>
          <a:bodyPr/>
          <a:lstStyle/>
          <a:p>
            <a:pPr marL="0" indent="0" algn="just">
              <a:buNone/>
            </a:pPr>
            <a:r>
              <a:rPr lang="en-US" sz="2400" baseline="30000" dirty="0">
                <a:solidFill>
                  <a:schemeClr val="tx1"/>
                </a:solidFill>
              </a:rPr>
              <a:t>23 </a:t>
            </a:r>
            <a:r>
              <a:rPr lang="en-US" sz="2400" dirty="0">
                <a:solidFill>
                  <a:schemeClr val="tx1"/>
                </a:solidFill>
              </a:rPr>
              <a:t>After spending some time there, he departed and went from one place to the next through the region of Galatia and Phrygia, strengthening all the disciples.</a:t>
            </a:r>
          </a:p>
          <a:p>
            <a:pPr marL="0" indent="0" algn="just">
              <a:buNone/>
            </a:pPr>
            <a:r>
              <a:rPr lang="en-US" sz="2400" baseline="30000" dirty="0">
                <a:solidFill>
                  <a:schemeClr val="tx1"/>
                </a:solidFill>
              </a:rPr>
              <a:t>24 </a:t>
            </a:r>
            <a:r>
              <a:rPr lang="en-US" sz="2400" dirty="0">
                <a:solidFill>
                  <a:schemeClr val="tx1"/>
                </a:solidFill>
              </a:rPr>
              <a:t>Now a Jew named Apollos, a native of Alexandria, came to Ephesus. He was an eloquent man, competent in the Scriptures. </a:t>
            </a:r>
            <a:r>
              <a:rPr lang="en-US" sz="2400" baseline="30000" dirty="0">
                <a:solidFill>
                  <a:schemeClr val="tx1"/>
                </a:solidFill>
              </a:rPr>
              <a:t>25 </a:t>
            </a:r>
            <a:r>
              <a:rPr lang="en-US" sz="2400" dirty="0">
                <a:solidFill>
                  <a:schemeClr val="tx1"/>
                </a:solidFill>
              </a:rPr>
              <a:t>He had been instructed in the way of the Lord. And being fervent in spirit, he spoke and taught accurately the things concerning Jesus, though he knew only the baptism of John. </a:t>
            </a:r>
            <a:r>
              <a:rPr lang="en-US" sz="2400" baseline="30000" dirty="0">
                <a:solidFill>
                  <a:schemeClr val="tx1"/>
                </a:solidFill>
              </a:rPr>
              <a:t>26 </a:t>
            </a:r>
            <a:r>
              <a:rPr lang="en-US" sz="2400" dirty="0">
                <a:solidFill>
                  <a:schemeClr val="tx1"/>
                </a:solidFill>
              </a:rPr>
              <a:t>He began to speak boldly in the synagogue, but when Priscilla and Aquila heard him, they took him aside and explained to him the way of God more accurately. </a:t>
            </a:r>
            <a:r>
              <a:rPr lang="en-US" sz="2400" baseline="30000" dirty="0">
                <a:solidFill>
                  <a:schemeClr val="tx1"/>
                </a:solidFill>
              </a:rPr>
              <a:t>27 </a:t>
            </a:r>
            <a:r>
              <a:rPr lang="en-US" sz="2400" dirty="0">
                <a:solidFill>
                  <a:schemeClr val="tx1"/>
                </a:solidFill>
              </a:rPr>
              <a:t>And when he wished to cross to Achaia, the brothers encouraged him and wrote to the disciples to welcome him. When he arrived, he greatly helped those who through grace had believed, </a:t>
            </a:r>
            <a:r>
              <a:rPr lang="en-US" sz="2400" baseline="30000" dirty="0">
                <a:solidFill>
                  <a:schemeClr val="tx1"/>
                </a:solidFill>
              </a:rPr>
              <a:t>28 </a:t>
            </a:r>
            <a:r>
              <a:rPr lang="en-US" sz="2400" dirty="0">
                <a:solidFill>
                  <a:schemeClr val="tx1"/>
                </a:solidFill>
              </a:rPr>
              <a:t>for he powerfully refuted the Jews in public, showing by the Scriptures that the Christ was Jesus.</a:t>
            </a:r>
          </a:p>
        </p:txBody>
      </p:sp>
    </p:spTree>
    <p:extLst>
      <p:ext uri="{BB962C8B-B14F-4D97-AF65-F5344CB8AC3E}">
        <p14:creationId xmlns:p14="http://schemas.microsoft.com/office/powerpoint/2010/main" val="2345123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930E-E13A-3641-B22C-689794C60CEF}"/>
              </a:ext>
            </a:extLst>
          </p:cNvPr>
          <p:cNvSpPr>
            <a:spLocks noGrp="1"/>
          </p:cNvSpPr>
          <p:nvPr>
            <p:ph type="title"/>
          </p:nvPr>
        </p:nvSpPr>
        <p:spPr/>
        <p:txBody>
          <a:bodyPr/>
          <a:lstStyle/>
          <a:p>
            <a:r>
              <a:rPr lang="en-TH" dirty="0">
                <a:solidFill>
                  <a:srgbClr val="00B0F0"/>
                </a:solidFill>
              </a:rPr>
              <a:t>An Incomplete Gospel</a:t>
            </a:r>
          </a:p>
        </p:txBody>
      </p:sp>
      <p:sp>
        <p:nvSpPr>
          <p:cNvPr id="3" name="Content Placeholder 2">
            <a:extLst>
              <a:ext uri="{FF2B5EF4-FFF2-40B4-BE49-F238E27FC236}">
                <a16:creationId xmlns:a16="http://schemas.microsoft.com/office/drawing/2014/main" id="{372743B7-2709-B649-97CC-9AA945DFF2CA}"/>
              </a:ext>
            </a:extLst>
          </p:cNvPr>
          <p:cNvSpPr>
            <a:spLocks noGrp="1"/>
          </p:cNvSpPr>
          <p:nvPr>
            <p:ph idx="1"/>
          </p:nvPr>
        </p:nvSpPr>
        <p:spPr/>
        <p:txBody>
          <a:bodyPr/>
          <a:lstStyle/>
          <a:p>
            <a:r>
              <a:rPr lang="en-TH" dirty="0"/>
              <a:t>Acts 18:24-28</a:t>
            </a:r>
          </a:p>
          <a:p>
            <a:pPr marL="0" indent="0">
              <a:buNone/>
            </a:pPr>
            <a:r>
              <a:rPr lang="en-TH" dirty="0"/>
              <a:t>Apollos has </a:t>
            </a:r>
            <a:r>
              <a:rPr lang="en-GB" dirty="0"/>
              <a:t>knowledge of Scriptures but no faith in Jesus as Messiah.</a:t>
            </a:r>
            <a:endParaRPr lang="en-TH" dirty="0"/>
          </a:p>
          <a:p>
            <a:pPr marL="0" indent="0">
              <a:buNone/>
            </a:pPr>
            <a:endParaRPr lang="en-TH" dirty="0"/>
          </a:p>
        </p:txBody>
      </p:sp>
    </p:spTree>
    <p:extLst>
      <p:ext uri="{BB962C8B-B14F-4D97-AF65-F5344CB8AC3E}">
        <p14:creationId xmlns:p14="http://schemas.microsoft.com/office/powerpoint/2010/main" val="288770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8DCA-96AE-A143-954E-051623151660}"/>
              </a:ext>
            </a:extLst>
          </p:cNvPr>
          <p:cNvSpPr>
            <a:spLocks noGrp="1"/>
          </p:cNvSpPr>
          <p:nvPr>
            <p:ph type="title"/>
          </p:nvPr>
        </p:nvSpPr>
        <p:spPr/>
        <p:txBody>
          <a:bodyPr/>
          <a:lstStyle/>
          <a:p>
            <a:r>
              <a:rPr lang="en-TH" b="1" dirty="0">
                <a:solidFill>
                  <a:schemeClr val="tx1"/>
                </a:solidFill>
              </a:rPr>
              <a:t>An Incomplete Gospel</a:t>
            </a:r>
          </a:p>
        </p:txBody>
      </p:sp>
      <p:sp>
        <p:nvSpPr>
          <p:cNvPr id="3" name="Content Placeholder 2">
            <a:extLst>
              <a:ext uri="{FF2B5EF4-FFF2-40B4-BE49-F238E27FC236}">
                <a16:creationId xmlns:a16="http://schemas.microsoft.com/office/drawing/2014/main" id="{0327D889-E311-FC4D-9E8F-E9ADEE07CE95}"/>
              </a:ext>
            </a:extLst>
          </p:cNvPr>
          <p:cNvSpPr>
            <a:spLocks noGrp="1"/>
          </p:cNvSpPr>
          <p:nvPr>
            <p:ph idx="1"/>
          </p:nvPr>
        </p:nvSpPr>
        <p:spPr/>
        <p:txBody>
          <a:bodyPr/>
          <a:lstStyle/>
          <a:p>
            <a:pPr marL="0" indent="0">
              <a:buNone/>
            </a:pPr>
            <a:r>
              <a:rPr lang="en-GB" sz="4000" b="1" dirty="0">
                <a:solidFill>
                  <a:schemeClr val="tx1"/>
                </a:solidFill>
              </a:rPr>
              <a:t>“He knew the water baptism of repentance, but not the Spirit baptism of regeneration.” </a:t>
            </a:r>
          </a:p>
          <a:p>
            <a:pPr marL="0" indent="0" algn="r">
              <a:buNone/>
            </a:pPr>
            <a:r>
              <a:rPr lang="en-GB" sz="3600" dirty="0">
                <a:solidFill>
                  <a:schemeClr val="tx1"/>
                </a:solidFill>
              </a:rPr>
              <a:t>—Lloyd John Ogilvie, </a:t>
            </a:r>
            <a:r>
              <a:rPr lang="en-GB" sz="3600" i="1" dirty="0">
                <a:solidFill>
                  <a:schemeClr val="tx1"/>
                </a:solidFill>
              </a:rPr>
              <a:t>The Preacher's Commentary: Acts</a:t>
            </a:r>
            <a:r>
              <a:rPr lang="en-GB" sz="3600" dirty="0">
                <a:solidFill>
                  <a:schemeClr val="tx1"/>
                </a:solidFill>
              </a:rPr>
              <a:t>, 2010</a:t>
            </a:r>
            <a:endParaRPr lang="en-TH" sz="4000" dirty="0">
              <a:solidFill>
                <a:schemeClr val="tx1"/>
              </a:solidFill>
            </a:endParaRPr>
          </a:p>
          <a:p>
            <a:pPr marL="0" indent="0">
              <a:buNone/>
            </a:pPr>
            <a:endParaRPr lang="en-TH" sz="2800" dirty="0"/>
          </a:p>
        </p:txBody>
      </p:sp>
    </p:spTree>
    <p:extLst>
      <p:ext uri="{BB962C8B-B14F-4D97-AF65-F5344CB8AC3E}">
        <p14:creationId xmlns:p14="http://schemas.microsoft.com/office/powerpoint/2010/main" val="1107400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D1F732D-6098-43F6-A7AC-37A211A37A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465428"/>
            <a:ext cx="9144000" cy="6392572"/>
          </a:xfrm>
          <a:prstGeom prst="rect">
            <a:avLst/>
          </a:prstGeom>
        </p:spPr>
      </p:pic>
      <p:grpSp>
        <p:nvGrpSpPr>
          <p:cNvPr id="5" name="Group 4">
            <a:extLst>
              <a:ext uri="{FF2B5EF4-FFF2-40B4-BE49-F238E27FC236}">
                <a16:creationId xmlns:a16="http://schemas.microsoft.com/office/drawing/2014/main" id="{107AEAFB-E42C-4A8D-BD04-DEABBA46ED8B}"/>
              </a:ext>
            </a:extLst>
          </p:cNvPr>
          <p:cNvGrpSpPr/>
          <p:nvPr/>
        </p:nvGrpSpPr>
        <p:grpSpPr>
          <a:xfrm>
            <a:off x="6268749" y="1924440"/>
            <a:ext cx="834758" cy="676038"/>
            <a:chOff x="3453579" y="4038601"/>
            <a:chExt cx="834758" cy="676038"/>
          </a:xfrm>
        </p:grpSpPr>
        <p:sp>
          <p:nvSpPr>
            <p:cNvPr id="14" name="Arrow: Right 13">
              <a:extLst>
                <a:ext uri="{FF2B5EF4-FFF2-40B4-BE49-F238E27FC236}">
                  <a16:creationId xmlns:a16="http://schemas.microsoft.com/office/drawing/2014/main" id="{886C03F6-9E34-491C-A39D-A99400B7F733}"/>
                </a:ext>
              </a:extLst>
            </p:cNvPr>
            <p:cNvSpPr/>
            <p:nvPr/>
          </p:nvSpPr>
          <p:spPr>
            <a:xfrm>
              <a:off x="3453579" y="403860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i="1" dirty="0">
                <a:solidFill>
                  <a:srgbClr val="FFFFFF"/>
                </a:solidFill>
                <a:latin typeface="Times New Roman"/>
              </a:endParaRPr>
            </a:p>
          </p:txBody>
        </p:sp>
        <p:sp>
          <p:nvSpPr>
            <p:cNvPr id="16" name="Arrow: Right 15">
              <a:extLst>
                <a:ext uri="{FF2B5EF4-FFF2-40B4-BE49-F238E27FC236}">
                  <a16:creationId xmlns:a16="http://schemas.microsoft.com/office/drawing/2014/main" id="{4AD6AAA7-E819-429C-9CE8-5610716A4642}"/>
                </a:ext>
              </a:extLst>
            </p:cNvPr>
            <p:cNvSpPr/>
            <p:nvPr/>
          </p:nvSpPr>
          <p:spPr>
            <a:xfrm>
              <a:off x="3453579" y="439265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i="1" dirty="0">
                <a:solidFill>
                  <a:srgbClr val="FFFFFF"/>
                </a:solidFill>
                <a:latin typeface="Times New Roman"/>
              </a:endParaRPr>
            </a:p>
          </p:txBody>
        </p:sp>
      </p:grpSp>
      <p:sp>
        <p:nvSpPr>
          <p:cNvPr id="9" name="TextBox 8">
            <a:extLst>
              <a:ext uri="{FF2B5EF4-FFF2-40B4-BE49-F238E27FC236}">
                <a16:creationId xmlns:a16="http://schemas.microsoft.com/office/drawing/2014/main" id="{6E31953A-DC04-4A8D-B2D4-BFBC4D98B0BE}"/>
              </a:ext>
            </a:extLst>
          </p:cNvPr>
          <p:cNvSpPr txBox="1"/>
          <p:nvPr/>
        </p:nvSpPr>
        <p:spPr>
          <a:xfrm>
            <a:off x="685800" y="1621407"/>
            <a:ext cx="7924800"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ＭＳ Ｐゴシック" charset="0"/>
              </a:rPr>
              <a:t>GOOD NE    WS</a:t>
            </a:r>
          </a:p>
        </p:txBody>
      </p:sp>
      <p:sp>
        <p:nvSpPr>
          <p:cNvPr id="10" name="TextBox 9">
            <a:extLst>
              <a:ext uri="{FF2B5EF4-FFF2-40B4-BE49-F238E27FC236}">
                <a16:creationId xmlns:a16="http://schemas.microsoft.com/office/drawing/2014/main" id="{D9A1087B-3F80-4F48-8DBC-0CF94883E04F}"/>
              </a:ext>
            </a:extLst>
          </p:cNvPr>
          <p:cNvSpPr txBox="1"/>
          <p:nvPr/>
        </p:nvSpPr>
        <p:spPr>
          <a:xfrm>
            <a:off x="399852" y="2764407"/>
            <a:ext cx="7924800"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ＭＳ Ｐゴシック" charset="0"/>
              </a:rPr>
              <a:t>ON THE MO    VE</a:t>
            </a:r>
          </a:p>
        </p:txBody>
      </p:sp>
      <p:sp>
        <p:nvSpPr>
          <p:cNvPr id="22" name="Rectangle 21">
            <a:extLst>
              <a:ext uri="{FF2B5EF4-FFF2-40B4-BE49-F238E27FC236}">
                <a16:creationId xmlns:a16="http://schemas.microsoft.com/office/drawing/2014/main" id="{F8B2E6BA-8BCD-4AA0-AB8A-DB37AB6C37B0}"/>
              </a:ext>
            </a:extLst>
          </p:cNvPr>
          <p:cNvSpPr/>
          <p:nvPr/>
        </p:nvSpPr>
        <p:spPr>
          <a:xfrm>
            <a:off x="0" y="2"/>
            <a:ext cx="9144000" cy="478405"/>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a:solidFill>
                <a:srgbClr val="FFFFFF"/>
              </a:solidFill>
              <a:latin typeface="Times New Roman"/>
            </a:endParaRPr>
          </a:p>
        </p:txBody>
      </p:sp>
      <p:grpSp>
        <p:nvGrpSpPr>
          <p:cNvPr id="18" name="Group 17">
            <a:extLst>
              <a:ext uri="{FF2B5EF4-FFF2-40B4-BE49-F238E27FC236}">
                <a16:creationId xmlns:a16="http://schemas.microsoft.com/office/drawing/2014/main" id="{F17F5622-0621-40B3-90CF-FE1E99F4C40D}"/>
              </a:ext>
            </a:extLst>
          </p:cNvPr>
          <p:cNvGrpSpPr/>
          <p:nvPr/>
        </p:nvGrpSpPr>
        <p:grpSpPr>
          <a:xfrm>
            <a:off x="6268749" y="2980090"/>
            <a:ext cx="834758" cy="676038"/>
            <a:chOff x="3453579" y="4038601"/>
            <a:chExt cx="834758" cy="676038"/>
          </a:xfrm>
        </p:grpSpPr>
        <p:sp>
          <p:nvSpPr>
            <p:cNvPr id="23" name="Arrow: Right 22">
              <a:extLst>
                <a:ext uri="{FF2B5EF4-FFF2-40B4-BE49-F238E27FC236}">
                  <a16:creationId xmlns:a16="http://schemas.microsoft.com/office/drawing/2014/main" id="{15021482-6F86-4AF3-98C2-9251251AC25E}"/>
                </a:ext>
              </a:extLst>
            </p:cNvPr>
            <p:cNvSpPr/>
            <p:nvPr/>
          </p:nvSpPr>
          <p:spPr>
            <a:xfrm>
              <a:off x="3453579" y="403860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i="1" dirty="0">
                <a:solidFill>
                  <a:srgbClr val="FFFFFF"/>
                </a:solidFill>
                <a:latin typeface="Times New Roman"/>
              </a:endParaRPr>
            </a:p>
          </p:txBody>
        </p:sp>
        <p:sp>
          <p:nvSpPr>
            <p:cNvPr id="24" name="Arrow: Right 23">
              <a:extLst>
                <a:ext uri="{FF2B5EF4-FFF2-40B4-BE49-F238E27FC236}">
                  <a16:creationId xmlns:a16="http://schemas.microsoft.com/office/drawing/2014/main" id="{3873FCBE-14A5-4158-A35C-80B3D7AA23F4}"/>
                </a:ext>
              </a:extLst>
            </p:cNvPr>
            <p:cNvSpPr/>
            <p:nvPr/>
          </p:nvSpPr>
          <p:spPr>
            <a:xfrm>
              <a:off x="3453579" y="4392651"/>
              <a:ext cx="834758" cy="321988"/>
            </a:xfrm>
            <a:prstGeom prst="rightArrow">
              <a:avLst>
                <a:gd name="adj1" fmla="val 59709"/>
                <a:gd name="adj2" fmla="val 7756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i="1" dirty="0">
                <a:solidFill>
                  <a:srgbClr val="FFFFFF"/>
                </a:solidFill>
                <a:latin typeface="Times New Roman"/>
              </a:endParaRPr>
            </a:p>
          </p:txBody>
        </p:sp>
      </p:grpSp>
      <p:sp>
        <p:nvSpPr>
          <p:cNvPr id="12" name="TextBox 11">
            <a:extLst>
              <a:ext uri="{FF2B5EF4-FFF2-40B4-BE49-F238E27FC236}">
                <a16:creationId xmlns:a16="http://schemas.microsoft.com/office/drawing/2014/main" id="{62AF6761-FAB1-6447-942C-99AB2DD3143D}"/>
              </a:ext>
            </a:extLst>
          </p:cNvPr>
          <p:cNvSpPr txBox="1"/>
          <p:nvPr/>
        </p:nvSpPr>
        <p:spPr>
          <a:xfrm>
            <a:off x="2763299" y="3916175"/>
            <a:ext cx="5561355" cy="1077218"/>
          </a:xfrm>
          <a:prstGeom prst="rect">
            <a:avLst/>
          </a:prstGeom>
          <a:noFill/>
        </p:spPr>
        <p:txBody>
          <a:bodyPr wrap="square" rtlCol="0">
            <a:spAutoFit/>
          </a:bodyPr>
          <a:lstStyle/>
          <a:p>
            <a:pPr algn="r" defTabSz="457200">
              <a:lnSpc>
                <a:spcPct val="80000"/>
              </a:lnSpc>
              <a:defRPr/>
            </a:pPr>
            <a:r>
              <a:rPr lang="en-US" sz="4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ＭＳ Ｐゴシック" charset="0"/>
              </a:rPr>
              <a:t>God’s work through the early church in</a:t>
            </a:r>
          </a:p>
        </p:txBody>
      </p:sp>
      <p:sp>
        <p:nvSpPr>
          <p:cNvPr id="13" name="TextBox 12">
            <a:extLst>
              <a:ext uri="{FF2B5EF4-FFF2-40B4-BE49-F238E27FC236}">
                <a16:creationId xmlns:a16="http://schemas.microsoft.com/office/drawing/2014/main" id="{A100B275-2835-C644-B81B-E9DC79DDBC93}"/>
              </a:ext>
            </a:extLst>
          </p:cNvPr>
          <p:cNvSpPr txBox="1"/>
          <p:nvPr/>
        </p:nvSpPr>
        <p:spPr>
          <a:xfrm>
            <a:off x="2763299" y="4909693"/>
            <a:ext cx="5561355"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ＭＳ Ｐゴシック" charset="0"/>
              </a:rPr>
              <a:t>Acts</a:t>
            </a:r>
            <a:endParaRPr lang="en-US" sz="8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ＭＳ Ｐゴシック" charset="0"/>
            </a:endParaRPr>
          </a:p>
        </p:txBody>
      </p:sp>
      <p:sp>
        <p:nvSpPr>
          <p:cNvPr id="2" name="Title 1">
            <a:extLst>
              <a:ext uri="{FF2B5EF4-FFF2-40B4-BE49-F238E27FC236}">
                <a16:creationId xmlns:a16="http://schemas.microsoft.com/office/drawing/2014/main" id="{367C34F7-3083-6645-991F-9D1CA1C7ECB1}"/>
              </a:ext>
            </a:extLst>
          </p:cNvPr>
          <p:cNvSpPr>
            <a:spLocks noGrp="1"/>
          </p:cNvSpPr>
          <p:nvPr>
            <p:ph type="ctrTitle"/>
          </p:nvPr>
        </p:nvSpPr>
        <p:spPr>
          <a:xfrm>
            <a:off x="476052" y="-661600"/>
            <a:ext cx="7772400" cy="730099"/>
          </a:xfrm>
        </p:spPr>
        <p:txBody>
          <a:bodyPr/>
          <a:lstStyle/>
          <a:p>
            <a:r>
              <a:rPr lang="en-US" dirty="0"/>
              <a:t>Acts Series</a:t>
            </a:r>
          </a:p>
        </p:txBody>
      </p:sp>
      <p:pic>
        <p:nvPicPr>
          <p:cNvPr id="3" name="Picture 2">
            <a:extLst>
              <a:ext uri="{FF2B5EF4-FFF2-40B4-BE49-F238E27FC236}">
                <a16:creationId xmlns:a16="http://schemas.microsoft.com/office/drawing/2014/main" id="{0B093F30-4169-8D4A-BF8F-2E9F16E6C215}"/>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736912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A0E2-4EF8-B044-AF1E-DA58CCED9EAA}"/>
              </a:ext>
            </a:extLst>
          </p:cNvPr>
          <p:cNvSpPr>
            <a:spLocks noGrp="1"/>
          </p:cNvSpPr>
          <p:nvPr>
            <p:ph type="title"/>
          </p:nvPr>
        </p:nvSpPr>
        <p:spPr>
          <a:xfrm>
            <a:off x="0" y="0"/>
            <a:ext cx="9144000" cy="590550"/>
          </a:xfrm>
          <a:noFill/>
        </p:spPr>
        <p:txBody>
          <a:bodyPr/>
          <a:lstStyle/>
          <a:p>
            <a:r>
              <a:rPr lang="en-TH" b="1" dirty="0">
                <a:solidFill>
                  <a:schemeClr val="tx1"/>
                </a:solidFill>
              </a:rPr>
              <a:t>Acts 19:1-10</a:t>
            </a:r>
          </a:p>
        </p:txBody>
      </p:sp>
      <p:sp>
        <p:nvSpPr>
          <p:cNvPr id="3" name="Content Placeholder 2">
            <a:extLst>
              <a:ext uri="{FF2B5EF4-FFF2-40B4-BE49-F238E27FC236}">
                <a16:creationId xmlns:a16="http://schemas.microsoft.com/office/drawing/2014/main" id="{881ABF54-FAA3-C840-B0CD-85CE6FE19808}"/>
              </a:ext>
            </a:extLst>
          </p:cNvPr>
          <p:cNvSpPr>
            <a:spLocks noGrp="1"/>
          </p:cNvSpPr>
          <p:nvPr>
            <p:ph idx="1"/>
          </p:nvPr>
        </p:nvSpPr>
        <p:spPr>
          <a:xfrm>
            <a:off x="0" y="633467"/>
            <a:ext cx="9144000" cy="6229560"/>
          </a:xfrm>
        </p:spPr>
        <p:txBody>
          <a:bodyPr/>
          <a:lstStyle/>
          <a:p>
            <a:pPr marL="0" indent="0" algn="just">
              <a:buNone/>
            </a:pPr>
            <a:r>
              <a:rPr lang="en-US" sz="2200" dirty="0">
                <a:solidFill>
                  <a:srgbClr val="000000"/>
                </a:solidFill>
                <a:latin typeface="Arial" panose="020B0604020202020204" pitchFamily="34" charset="0"/>
                <a:cs typeface="Arial" panose="020B0604020202020204" pitchFamily="34" charset="0"/>
              </a:rPr>
              <a:t>And it happened that while Apollos was at Corinth, Paul passed through the inland</a:t>
            </a:r>
            <a:r>
              <a:rPr lang="en-US" sz="2200" baseline="30000" dirty="0">
                <a:solidFill>
                  <a:srgbClr val="000000"/>
                </a:solidFill>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country and came to Ephesus. There he found some disciples. </a:t>
            </a:r>
            <a:r>
              <a:rPr lang="en-US" sz="2200" baseline="30000" dirty="0">
                <a:solidFill>
                  <a:srgbClr val="000000"/>
                </a:solidFill>
                <a:latin typeface="Arial" panose="020B0604020202020204" pitchFamily="34" charset="0"/>
                <a:cs typeface="Arial" panose="020B0604020202020204" pitchFamily="34" charset="0"/>
              </a:rPr>
              <a:t>2 </a:t>
            </a:r>
            <a:r>
              <a:rPr lang="en-US" sz="2200" dirty="0">
                <a:solidFill>
                  <a:srgbClr val="000000"/>
                </a:solidFill>
                <a:latin typeface="Arial" panose="020B0604020202020204" pitchFamily="34" charset="0"/>
                <a:cs typeface="Arial" panose="020B0604020202020204" pitchFamily="34" charset="0"/>
              </a:rPr>
              <a:t>And he said to them, “Did you receive the Holy Spirit when you believed?” And they said, “No, we have not even heard that there is a Holy Spirit.” </a:t>
            </a:r>
            <a:r>
              <a:rPr lang="en-US" sz="2200" baseline="30000" dirty="0">
                <a:solidFill>
                  <a:srgbClr val="000000"/>
                </a:solidFill>
                <a:latin typeface="Arial" panose="020B0604020202020204" pitchFamily="34" charset="0"/>
                <a:cs typeface="Arial" panose="020B0604020202020204" pitchFamily="34" charset="0"/>
              </a:rPr>
              <a:t>3 </a:t>
            </a:r>
            <a:r>
              <a:rPr lang="en-US" sz="2200" dirty="0">
                <a:solidFill>
                  <a:srgbClr val="000000"/>
                </a:solidFill>
                <a:latin typeface="Arial" panose="020B0604020202020204" pitchFamily="34" charset="0"/>
                <a:cs typeface="Arial" panose="020B0604020202020204" pitchFamily="34" charset="0"/>
              </a:rPr>
              <a:t>And he said, “Into what then were you baptized?” They said, “Into John's baptism.” </a:t>
            </a:r>
            <a:r>
              <a:rPr lang="en-US" sz="2200" baseline="30000" dirty="0">
                <a:solidFill>
                  <a:srgbClr val="000000"/>
                </a:solidFill>
                <a:latin typeface="Arial" panose="020B0604020202020204" pitchFamily="34" charset="0"/>
                <a:cs typeface="Arial" panose="020B0604020202020204" pitchFamily="34" charset="0"/>
              </a:rPr>
              <a:t>4 </a:t>
            </a:r>
            <a:r>
              <a:rPr lang="en-US" sz="2200" dirty="0">
                <a:solidFill>
                  <a:srgbClr val="000000"/>
                </a:solidFill>
                <a:latin typeface="Arial" panose="020B0604020202020204" pitchFamily="34" charset="0"/>
                <a:cs typeface="Arial" panose="020B0604020202020204" pitchFamily="34" charset="0"/>
              </a:rPr>
              <a:t>And Paul said, “John baptized with the baptism of repentance, telling the people to believe in the one who was to come after him, that is, Jesus.” </a:t>
            </a:r>
            <a:r>
              <a:rPr lang="en-US" sz="2200" baseline="30000" dirty="0">
                <a:solidFill>
                  <a:srgbClr val="000000"/>
                </a:solidFill>
                <a:latin typeface="Arial" panose="020B0604020202020204" pitchFamily="34" charset="0"/>
                <a:cs typeface="Arial" panose="020B0604020202020204" pitchFamily="34" charset="0"/>
              </a:rPr>
              <a:t>5 </a:t>
            </a:r>
            <a:r>
              <a:rPr lang="en-US" sz="2200" dirty="0">
                <a:solidFill>
                  <a:srgbClr val="000000"/>
                </a:solidFill>
                <a:latin typeface="Arial" panose="020B0604020202020204" pitchFamily="34" charset="0"/>
                <a:cs typeface="Arial" panose="020B0604020202020204" pitchFamily="34" charset="0"/>
              </a:rPr>
              <a:t>On hearing this, they were baptized in the name of the Lord Jesus. </a:t>
            </a:r>
            <a:r>
              <a:rPr lang="en-US" sz="2200" baseline="30000" dirty="0">
                <a:solidFill>
                  <a:srgbClr val="000000"/>
                </a:solidFill>
                <a:latin typeface="Arial" panose="020B0604020202020204" pitchFamily="34" charset="0"/>
                <a:cs typeface="Arial" panose="020B0604020202020204" pitchFamily="34" charset="0"/>
              </a:rPr>
              <a:t>6 </a:t>
            </a:r>
            <a:r>
              <a:rPr lang="en-US" sz="2200" dirty="0">
                <a:solidFill>
                  <a:srgbClr val="000000"/>
                </a:solidFill>
                <a:latin typeface="Arial" panose="020B0604020202020204" pitchFamily="34" charset="0"/>
                <a:cs typeface="Arial" panose="020B0604020202020204" pitchFamily="34" charset="0"/>
              </a:rPr>
              <a:t>And when Paul had laid his hands on them, the Holy Spirit came on them, and they began speaking in tongues and prophesying. </a:t>
            </a:r>
            <a:r>
              <a:rPr lang="en-US" sz="2200" baseline="30000" dirty="0">
                <a:solidFill>
                  <a:srgbClr val="000000"/>
                </a:solidFill>
                <a:latin typeface="Arial" panose="020B0604020202020204" pitchFamily="34" charset="0"/>
                <a:cs typeface="Arial" panose="020B0604020202020204" pitchFamily="34" charset="0"/>
              </a:rPr>
              <a:t>7 </a:t>
            </a:r>
            <a:r>
              <a:rPr lang="en-US" sz="2200" dirty="0">
                <a:solidFill>
                  <a:srgbClr val="000000"/>
                </a:solidFill>
                <a:latin typeface="Arial" panose="020B0604020202020204" pitchFamily="34" charset="0"/>
                <a:cs typeface="Arial" panose="020B0604020202020204" pitchFamily="34" charset="0"/>
              </a:rPr>
              <a:t>There were about twelve men in all.</a:t>
            </a:r>
          </a:p>
          <a:p>
            <a:pPr marL="0" indent="0" algn="just">
              <a:buNone/>
            </a:pPr>
            <a:r>
              <a:rPr lang="en-US" sz="2200" baseline="30000" dirty="0">
                <a:solidFill>
                  <a:srgbClr val="000000"/>
                </a:solidFill>
                <a:latin typeface="Arial" panose="020B0604020202020204" pitchFamily="34" charset="0"/>
                <a:cs typeface="Arial" panose="020B0604020202020204" pitchFamily="34" charset="0"/>
              </a:rPr>
              <a:t>8 </a:t>
            </a:r>
            <a:r>
              <a:rPr lang="en-US" sz="2200" dirty="0">
                <a:solidFill>
                  <a:srgbClr val="000000"/>
                </a:solidFill>
                <a:latin typeface="Arial" panose="020B0604020202020204" pitchFamily="34" charset="0"/>
                <a:cs typeface="Arial" panose="020B0604020202020204" pitchFamily="34" charset="0"/>
              </a:rPr>
              <a:t>And he entered the synagogue and for three months spoke boldly, reasoning and persuading them about the kingdom of God. </a:t>
            </a:r>
            <a:r>
              <a:rPr lang="en-US" sz="2200" baseline="30000" dirty="0">
                <a:solidFill>
                  <a:srgbClr val="000000"/>
                </a:solidFill>
                <a:latin typeface="Arial" panose="020B0604020202020204" pitchFamily="34" charset="0"/>
                <a:cs typeface="Arial" panose="020B0604020202020204" pitchFamily="34" charset="0"/>
              </a:rPr>
              <a:t>9 </a:t>
            </a:r>
            <a:r>
              <a:rPr lang="en-US" sz="2200" dirty="0">
                <a:solidFill>
                  <a:srgbClr val="000000"/>
                </a:solidFill>
                <a:latin typeface="Arial" panose="020B0604020202020204" pitchFamily="34" charset="0"/>
                <a:cs typeface="Arial" panose="020B0604020202020204" pitchFamily="34" charset="0"/>
              </a:rPr>
              <a:t>But when some became stubborn and continued in unbelief, speaking evil of the Way before the congregation, he withdrew from them and took the disciples with him, reasoning daily in the hall of Tyrannus. </a:t>
            </a:r>
            <a:r>
              <a:rPr lang="en-US" sz="2200" baseline="30000" dirty="0">
                <a:solidFill>
                  <a:srgbClr val="000000"/>
                </a:solidFill>
                <a:latin typeface="Arial" panose="020B0604020202020204" pitchFamily="34" charset="0"/>
                <a:cs typeface="Arial" panose="020B0604020202020204" pitchFamily="34" charset="0"/>
              </a:rPr>
              <a:t>10 </a:t>
            </a:r>
            <a:r>
              <a:rPr lang="en-US" sz="2200" dirty="0">
                <a:solidFill>
                  <a:srgbClr val="000000"/>
                </a:solidFill>
                <a:latin typeface="Arial" panose="020B0604020202020204" pitchFamily="34" charset="0"/>
                <a:cs typeface="Arial" panose="020B0604020202020204" pitchFamily="34" charset="0"/>
              </a:rPr>
              <a:t>This continued for two years, so that all the residents of Asia heard the word of the Lord, both Jews and Greeks.</a:t>
            </a:r>
          </a:p>
        </p:txBody>
      </p:sp>
    </p:spTree>
    <p:extLst>
      <p:ext uri="{BB962C8B-B14F-4D97-AF65-F5344CB8AC3E}">
        <p14:creationId xmlns:p14="http://schemas.microsoft.com/office/powerpoint/2010/main" val="194948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F94C721-FF2B-384E-B7F3-3FE55B31797C}"/>
              </a:ext>
            </a:extLst>
          </p:cNvPr>
          <p:cNvSpPr>
            <a:spLocks noChangeArrowheads="1"/>
          </p:cNvSpPr>
          <p:nvPr/>
        </p:nvSpPr>
        <p:spPr bwMode="auto">
          <a:xfrm>
            <a:off x="1362075" y="-102399"/>
            <a:ext cx="203447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TH"/>
          </a:p>
        </p:txBody>
      </p:sp>
      <p:pic>
        <p:nvPicPr>
          <p:cNvPr id="3073" name="Picture 3">
            <a:extLst>
              <a:ext uri="{FF2B5EF4-FFF2-40B4-BE49-F238E27FC236}">
                <a16:creationId xmlns:a16="http://schemas.microsoft.com/office/drawing/2014/main" id="{C293D8BD-F2D9-D543-98E4-270DB056FC1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62075" y="59408"/>
            <a:ext cx="6972300" cy="673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DBFB5-7337-434E-8C64-D40F0D99AC88}"/>
              </a:ext>
            </a:extLst>
          </p:cNvPr>
          <p:cNvSpPr>
            <a:spLocks noGrp="1"/>
          </p:cNvSpPr>
          <p:nvPr>
            <p:ph type="title"/>
          </p:nvPr>
        </p:nvSpPr>
        <p:spPr/>
        <p:txBody>
          <a:bodyPr/>
          <a:lstStyle/>
          <a:p>
            <a:endParaRPr lang="en-TH" dirty="0"/>
          </a:p>
        </p:txBody>
      </p:sp>
      <p:sp>
        <p:nvSpPr>
          <p:cNvPr id="3" name="Content Placeholder 2">
            <a:extLst>
              <a:ext uri="{FF2B5EF4-FFF2-40B4-BE49-F238E27FC236}">
                <a16:creationId xmlns:a16="http://schemas.microsoft.com/office/drawing/2014/main" id="{A89FD66C-D5E9-4B4C-854E-88FEEBA2E8EA}"/>
              </a:ext>
            </a:extLst>
          </p:cNvPr>
          <p:cNvSpPr>
            <a:spLocks noGrp="1"/>
          </p:cNvSpPr>
          <p:nvPr>
            <p:ph idx="1"/>
          </p:nvPr>
        </p:nvSpPr>
        <p:spPr/>
        <p:txBody>
          <a:bodyPr/>
          <a:lstStyle/>
          <a:p>
            <a:endParaRPr lang="en-TH"/>
          </a:p>
        </p:txBody>
      </p:sp>
      <p:pic>
        <p:nvPicPr>
          <p:cNvPr id="12292" name="Picture 4" descr="The Son is the image of the invisible God. - ppt download">
            <a:extLst>
              <a:ext uri="{FF2B5EF4-FFF2-40B4-BE49-F238E27FC236}">
                <a16:creationId xmlns:a16="http://schemas.microsoft.com/office/drawing/2014/main" id="{DF5DA58C-E087-FF4F-8283-07DD2D11B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95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930E-E13A-3641-B22C-689794C60CEF}"/>
              </a:ext>
            </a:extLst>
          </p:cNvPr>
          <p:cNvSpPr>
            <a:spLocks noGrp="1"/>
          </p:cNvSpPr>
          <p:nvPr>
            <p:ph type="title"/>
          </p:nvPr>
        </p:nvSpPr>
        <p:spPr/>
        <p:txBody>
          <a:bodyPr/>
          <a:lstStyle/>
          <a:p>
            <a:r>
              <a:rPr lang="en-TH" dirty="0">
                <a:solidFill>
                  <a:srgbClr val="00B0F0"/>
                </a:solidFill>
              </a:rPr>
              <a:t>An Incomplete Gospel</a:t>
            </a:r>
          </a:p>
        </p:txBody>
      </p:sp>
      <p:sp>
        <p:nvSpPr>
          <p:cNvPr id="3" name="Content Placeholder 2">
            <a:extLst>
              <a:ext uri="{FF2B5EF4-FFF2-40B4-BE49-F238E27FC236}">
                <a16:creationId xmlns:a16="http://schemas.microsoft.com/office/drawing/2014/main" id="{372743B7-2709-B649-97CC-9AA945DFF2CA}"/>
              </a:ext>
            </a:extLst>
          </p:cNvPr>
          <p:cNvSpPr>
            <a:spLocks noGrp="1"/>
          </p:cNvSpPr>
          <p:nvPr>
            <p:ph idx="1"/>
          </p:nvPr>
        </p:nvSpPr>
        <p:spPr>
          <a:xfrm>
            <a:off x="180975" y="1357314"/>
            <a:ext cx="8810626" cy="4738687"/>
          </a:xfrm>
        </p:spPr>
        <p:txBody>
          <a:bodyPr/>
          <a:lstStyle/>
          <a:p>
            <a:pPr marL="0" indent="0">
              <a:buNone/>
            </a:pPr>
            <a:r>
              <a:rPr lang="en-TH" u="sng" dirty="0"/>
              <a:t>1) Acts 18:24-28</a:t>
            </a:r>
          </a:p>
          <a:p>
            <a:pPr marL="0" indent="0">
              <a:buNone/>
            </a:pPr>
            <a:r>
              <a:rPr lang="en-TH" dirty="0"/>
              <a:t>Apollos has </a:t>
            </a:r>
            <a:r>
              <a:rPr lang="en-GB" dirty="0"/>
              <a:t>knowledge of Scriptures but no faith in Jesus as Messiah.</a:t>
            </a:r>
          </a:p>
          <a:p>
            <a:pPr marL="0" indent="0">
              <a:buNone/>
            </a:pPr>
            <a:r>
              <a:rPr lang="en-GB" u="sng" dirty="0"/>
              <a:t>2) Acts 19:1-10</a:t>
            </a:r>
          </a:p>
          <a:p>
            <a:pPr marL="0" indent="0">
              <a:buNone/>
            </a:pPr>
            <a:r>
              <a:rPr lang="en-GB" dirty="0"/>
              <a:t>Disciples of John did not know Jesus as Saviour and Giver of the Holy Spirit.</a:t>
            </a:r>
          </a:p>
          <a:p>
            <a:pPr marL="0" indent="0">
              <a:buNone/>
            </a:pPr>
            <a:endParaRPr lang="en-TH" dirty="0"/>
          </a:p>
          <a:p>
            <a:pPr marL="0" indent="0">
              <a:buNone/>
            </a:pPr>
            <a:endParaRPr lang="en-TH" dirty="0"/>
          </a:p>
        </p:txBody>
      </p:sp>
    </p:spTree>
    <p:extLst>
      <p:ext uri="{BB962C8B-B14F-4D97-AF65-F5344CB8AC3E}">
        <p14:creationId xmlns:p14="http://schemas.microsoft.com/office/powerpoint/2010/main" val="84982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3314" name="Picture 2" descr="Ephesians 5:18 And do not get drunk with wine, for that is dissipation, but  be filled with the Spirit,">
            <a:extLst>
              <a:ext uri="{FF2B5EF4-FFF2-40B4-BE49-F238E27FC236}">
                <a16:creationId xmlns:a16="http://schemas.microsoft.com/office/drawing/2014/main" id="{E7B32482-DDAC-BD47-8CE8-66EAC94788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121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5477"/>
            <a:ext cx="9144000" cy="6080760"/>
          </a:xfrm>
          <a:prstGeom prst="rect">
            <a:avLst/>
          </a:prstGeom>
        </p:spPr>
      </p:pic>
      <p:sp>
        <p:nvSpPr>
          <p:cNvPr id="2" name="Text Placeholder 1"/>
          <p:cNvSpPr>
            <a:spLocks noGrp="1"/>
          </p:cNvSpPr>
          <p:nvPr>
            <p:ph type="body" sz="quarter" idx="10"/>
          </p:nvPr>
        </p:nvSpPr>
        <p:spPr>
          <a:xfrm>
            <a:off x="57150" y="6410265"/>
            <a:ext cx="8074152" cy="400110"/>
          </a:xfrm>
          <a:noFill/>
        </p:spPr>
        <p:txBody>
          <a:bodyPr/>
          <a:lstStyle/>
          <a:p>
            <a:r>
              <a:rPr lang="en-US" sz="2000" b="1" dirty="0"/>
              <a:t>Great Theater of Ephesus, with a view to the sea and the ancient harbor</a:t>
            </a:r>
          </a:p>
        </p:txBody>
      </p:sp>
      <p:sp>
        <p:nvSpPr>
          <p:cNvPr id="3" name="Text Placeholder 2"/>
          <p:cNvSpPr>
            <a:spLocks noGrp="1"/>
          </p:cNvSpPr>
          <p:nvPr>
            <p:ph type="body" sz="quarter" idx="12"/>
          </p:nvPr>
        </p:nvSpPr>
        <p:spPr>
          <a:xfrm>
            <a:off x="8074152" y="6434309"/>
            <a:ext cx="1069848" cy="400110"/>
          </a:xfrm>
          <a:noFill/>
        </p:spPr>
        <p:txBody>
          <a:bodyPr/>
          <a:lstStyle/>
          <a:p>
            <a:r>
              <a:rPr lang="en-US" sz="2000" b="1" dirty="0"/>
              <a:t>19:1</a:t>
            </a:r>
          </a:p>
        </p:txBody>
      </p:sp>
    </p:spTree>
    <p:extLst>
      <p:ext uri="{BB962C8B-B14F-4D97-AF65-F5344CB8AC3E}">
        <p14:creationId xmlns:p14="http://schemas.microsoft.com/office/powerpoint/2010/main" val="2261718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A0E2-4EF8-B044-AF1E-DA58CCED9EAA}"/>
              </a:ext>
            </a:extLst>
          </p:cNvPr>
          <p:cNvSpPr>
            <a:spLocks noGrp="1"/>
          </p:cNvSpPr>
          <p:nvPr>
            <p:ph type="title"/>
          </p:nvPr>
        </p:nvSpPr>
        <p:spPr>
          <a:xfrm>
            <a:off x="0" y="-227012"/>
            <a:ext cx="9144000" cy="1143000"/>
          </a:xfrm>
          <a:noFill/>
        </p:spPr>
        <p:txBody>
          <a:bodyPr/>
          <a:lstStyle/>
          <a:p>
            <a:r>
              <a:rPr lang="en-TH" b="1" dirty="0">
                <a:solidFill>
                  <a:schemeClr val="tx1"/>
                </a:solidFill>
              </a:rPr>
              <a:t>Acts 19:1</a:t>
            </a:r>
            <a:r>
              <a:rPr lang="en-US" b="1" dirty="0">
                <a:solidFill>
                  <a:schemeClr val="tx1"/>
                </a:solidFill>
              </a:rPr>
              <a:t>1</a:t>
            </a:r>
            <a:r>
              <a:rPr lang="en-TH" b="1" dirty="0">
                <a:solidFill>
                  <a:schemeClr val="tx1"/>
                </a:solidFill>
              </a:rPr>
              <a:t>-</a:t>
            </a:r>
            <a:r>
              <a:rPr lang="en-US" b="1" dirty="0">
                <a:solidFill>
                  <a:schemeClr val="tx1"/>
                </a:solidFill>
              </a:rPr>
              <a:t>2</a:t>
            </a:r>
            <a:r>
              <a:rPr lang="en-TH" b="1" dirty="0">
                <a:solidFill>
                  <a:schemeClr val="tx1"/>
                </a:solidFill>
              </a:rPr>
              <a:t>0</a:t>
            </a:r>
          </a:p>
        </p:txBody>
      </p:sp>
      <p:sp>
        <p:nvSpPr>
          <p:cNvPr id="3" name="Content Placeholder 2">
            <a:extLst>
              <a:ext uri="{FF2B5EF4-FFF2-40B4-BE49-F238E27FC236}">
                <a16:creationId xmlns:a16="http://schemas.microsoft.com/office/drawing/2014/main" id="{881ABF54-FAA3-C840-B0CD-85CE6FE19808}"/>
              </a:ext>
            </a:extLst>
          </p:cNvPr>
          <p:cNvSpPr>
            <a:spLocks noGrp="1"/>
          </p:cNvSpPr>
          <p:nvPr>
            <p:ph idx="1"/>
          </p:nvPr>
        </p:nvSpPr>
        <p:spPr>
          <a:xfrm>
            <a:off x="0" y="808123"/>
            <a:ext cx="9144000" cy="6025817"/>
          </a:xfrm>
        </p:spPr>
        <p:txBody>
          <a:bodyPr>
            <a:normAutofit/>
          </a:bodyPr>
          <a:lstStyle/>
          <a:p>
            <a:pPr marL="0" indent="0">
              <a:lnSpc>
                <a:spcPct val="80000"/>
              </a:lnSpc>
              <a:buNone/>
            </a:pPr>
            <a:r>
              <a:rPr lang="en-US" sz="2400" b="1" baseline="30000" dirty="0">
                <a:solidFill>
                  <a:schemeClr val="tx1"/>
                </a:solidFill>
              </a:rPr>
              <a:t>11 </a:t>
            </a:r>
            <a:r>
              <a:rPr lang="en-US" sz="2400" dirty="0">
                <a:solidFill>
                  <a:schemeClr val="tx1"/>
                </a:solidFill>
              </a:rPr>
              <a:t>And God was doing extraordinary miracles by the hands of Paul, </a:t>
            </a:r>
            <a:r>
              <a:rPr lang="en-US" sz="2400" b="1" baseline="30000" dirty="0">
                <a:solidFill>
                  <a:schemeClr val="tx1"/>
                </a:solidFill>
              </a:rPr>
              <a:t>12 </a:t>
            </a:r>
            <a:r>
              <a:rPr lang="en-US" sz="2400" dirty="0">
                <a:solidFill>
                  <a:schemeClr val="tx1"/>
                </a:solidFill>
              </a:rPr>
              <a:t>so that even handkerchiefs or aprons that had touched his skin were carried away to the sick, and their diseases left them and the evil spirits came out of them. </a:t>
            </a:r>
            <a:r>
              <a:rPr lang="en-US" sz="2400" b="1" baseline="30000" dirty="0">
                <a:solidFill>
                  <a:schemeClr val="tx1"/>
                </a:solidFill>
              </a:rPr>
              <a:t>13 </a:t>
            </a:r>
            <a:r>
              <a:rPr lang="en-US" sz="2400" dirty="0">
                <a:solidFill>
                  <a:schemeClr val="tx1"/>
                </a:solidFill>
              </a:rPr>
              <a:t>Then some of the itinerant Jewish exorcists undertook to invoke the name of the Lord Jesus over those who had evil spirits, saying, “I adjure you by the Jesus whom Paul proclaims.” </a:t>
            </a:r>
            <a:r>
              <a:rPr lang="en-US" sz="2400" b="1" baseline="30000" dirty="0">
                <a:solidFill>
                  <a:schemeClr val="tx1"/>
                </a:solidFill>
              </a:rPr>
              <a:t>14 </a:t>
            </a:r>
            <a:r>
              <a:rPr lang="en-US" sz="2400" dirty="0">
                <a:solidFill>
                  <a:schemeClr val="tx1"/>
                </a:solidFill>
              </a:rPr>
              <a:t>Seven sons of a Jewish high priest named Sceva were doing this. </a:t>
            </a:r>
            <a:r>
              <a:rPr lang="en-US" sz="2400" b="1" baseline="30000" dirty="0">
                <a:solidFill>
                  <a:schemeClr val="tx1"/>
                </a:solidFill>
              </a:rPr>
              <a:t>15 </a:t>
            </a:r>
            <a:r>
              <a:rPr lang="en-US" sz="2400" dirty="0">
                <a:solidFill>
                  <a:schemeClr val="tx1"/>
                </a:solidFill>
              </a:rPr>
              <a:t>But the evil spirit answered them, “Jesus I know, and Paul I recognize, but who are you?” </a:t>
            </a:r>
            <a:r>
              <a:rPr lang="en-US" sz="2400" b="1" baseline="30000" dirty="0">
                <a:solidFill>
                  <a:schemeClr val="tx1"/>
                </a:solidFill>
              </a:rPr>
              <a:t>16 </a:t>
            </a:r>
            <a:r>
              <a:rPr lang="en-US" sz="2400" dirty="0">
                <a:solidFill>
                  <a:schemeClr val="tx1"/>
                </a:solidFill>
              </a:rPr>
              <a:t>And the man in whom was the evil spirit leaped on them, mastered all</a:t>
            </a:r>
            <a:r>
              <a:rPr lang="en-US" sz="2400" baseline="30000" dirty="0">
                <a:solidFill>
                  <a:schemeClr val="tx1"/>
                </a:solidFill>
              </a:rPr>
              <a:t>[</a:t>
            </a:r>
            <a:r>
              <a:rPr lang="en-US" sz="2400" baseline="30000" dirty="0">
                <a:solidFill>
                  <a:schemeClr val="tx1"/>
                </a:solidFill>
                <a:hlinkClick r:id="rId2" tooltip="See footnote a">
                  <a:extLst>
                    <a:ext uri="{A12FA001-AC4F-418D-AE19-62706E023703}">
                      <ahyp:hlinkClr xmlns:ahyp="http://schemas.microsoft.com/office/drawing/2018/hyperlinkcolor" val="tx"/>
                    </a:ext>
                  </a:extLst>
                </a:hlinkClick>
              </a:rPr>
              <a:t>a</a:t>
            </a:r>
            <a:r>
              <a:rPr lang="en-US" sz="2400" baseline="30000" dirty="0">
                <a:solidFill>
                  <a:schemeClr val="tx1"/>
                </a:solidFill>
              </a:rPr>
              <a:t>]</a:t>
            </a:r>
            <a:r>
              <a:rPr lang="en-US" sz="2400" dirty="0">
                <a:solidFill>
                  <a:schemeClr val="tx1"/>
                </a:solidFill>
              </a:rPr>
              <a:t> of them and overpowered them, so that they fled out of that house naked and wounded. </a:t>
            </a:r>
            <a:r>
              <a:rPr lang="en-US" sz="2400" b="1" baseline="30000" dirty="0">
                <a:solidFill>
                  <a:schemeClr val="tx1"/>
                </a:solidFill>
              </a:rPr>
              <a:t>17 </a:t>
            </a:r>
            <a:r>
              <a:rPr lang="en-US" sz="2400" dirty="0">
                <a:solidFill>
                  <a:schemeClr val="tx1"/>
                </a:solidFill>
              </a:rPr>
              <a:t>And this became known to all the residents of Ephesus, both Jews and Greeks. And fear fell upon them all, and the name of the Lord Jesus was extolled. </a:t>
            </a:r>
            <a:r>
              <a:rPr lang="en-US" sz="2400" b="1" baseline="30000" dirty="0">
                <a:solidFill>
                  <a:schemeClr val="tx1"/>
                </a:solidFill>
              </a:rPr>
              <a:t>18 </a:t>
            </a:r>
            <a:r>
              <a:rPr lang="en-US" sz="2400" dirty="0">
                <a:solidFill>
                  <a:schemeClr val="tx1"/>
                </a:solidFill>
              </a:rPr>
              <a:t>Also many of those who were now believers came, confessing and divulging their practices. </a:t>
            </a:r>
            <a:r>
              <a:rPr lang="en-US" sz="2400" b="1" baseline="30000" dirty="0">
                <a:solidFill>
                  <a:schemeClr val="tx1"/>
                </a:solidFill>
              </a:rPr>
              <a:t>19 </a:t>
            </a:r>
            <a:r>
              <a:rPr lang="en-US" sz="2400" dirty="0">
                <a:solidFill>
                  <a:schemeClr val="tx1"/>
                </a:solidFill>
              </a:rPr>
              <a:t>And a number of those who had practiced magic arts brought their books together and burned them in the sight of all. And they counted the value of them and found it came to fifty thousand pieces of silver. </a:t>
            </a:r>
            <a:r>
              <a:rPr lang="en-US" sz="2400" b="1" baseline="30000" dirty="0">
                <a:solidFill>
                  <a:schemeClr val="tx1"/>
                </a:solidFill>
              </a:rPr>
              <a:t>20 </a:t>
            </a:r>
            <a:r>
              <a:rPr lang="en-US" sz="2400" dirty="0">
                <a:solidFill>
                  <a:schemeClr val="tx1"/>
                </a:solidFill>
              </a:rPr>
              <a:t>So the word of the Lord continued to increase and prevail mightily. </a:t>
            </a:r>
            <a:endParaRPr lang="en-TH" sz="2400" dirty="0"/>
          </a:p>
        </p:txBody>
      </p:sp>
    </p:spTree>
    <p:extLst>
      <p:ext uri="{BB962C8B-B14F-4D97-AF65-F5344CB8AC3E}">
        <p14:creationId xmlns:p14="http://schemas.microsoft.com/office/powerpoint/2010/main" val="3698204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ome Jews tried to copy what Paul was doing. Seven sons of Sceva, a leading priest, were going from town to town casting out evil spirits. They tried to use the name of the Lord Jesus in their incantation, saying, ‘I command you in the name of Jesus, whom Paul preaches, to come out!’  – Slide 8">
            <a:extLst>
              <a:ext uri="{FF2B5EF4-FFF2-40B4-BE49-F238E27FC236}">
                <a16:creationId xmlns:a16="http://schemas.microsoft.com/office/drawing/2014/main" id="{4AA975F1-F859-BD42-84BF-C481C8DE2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840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One time when they tried it, the evil spirit replied, ‘I know Jesus, and I know Paul, but who are you?’ – Slide 9">
            <a:extLst>
              <a:ext uri="{FF2B5EF4-FFF2-40B4-BE49-F238E27FC236}">
                <a16:creationId xmlns:a16="http://schemas.microsoft.com/office/drawing/2014/main" id="{DC35125E-69E8-E446-BD02-39791BAD7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194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hen the man with the evil spirit leaped on them, overpowered them, and attacked them with such violence that they had to run from the house. – Slide 10">
            <a:extLst>
              <a:ext uri="{FF2B5EF4-FFF2-40B4-BE49-F238E27FC236}">
                <a16:creationId xmlns:a16="http://schemas.microsoft.com/office/drawing/2014/main" id="{D44EB336-2B76-F646-95D4-2E0EF8725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604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930E-E13A-3641-B22C-689794C60CEF}"/>
              </a:ext>
            </a:extLst>
          </p:cNvPr>
          <p:cNvSpPr>
            <a:spLocks noGrp="1"/>
          </p:cNvSpPr>
          <p:nvPr>
            <p:ph type="title"/>
          </p:nvPr>
        </p:nvSpPr>
        <p:spPr/>
        <p:txBody>
          <a:bodyPr/>
          <a:lstStyle/>
          <a:p>
            <a:r>
              <a:rPr lang="en-TH" dirty="0">
                <a:solidFill>
                  <a:srgbClr val="00B0F0"/>
                </a:solidFill>
              </a:rPr>
              <a:t>An Incomplete Gospel</a:t>
            </a:r>
          </a:p>
        </p:txBody>
      </p:sp>
      <p:sp>
        <p:nvSpPr>
          <p:cNvPr id="3" name="Content Placeholder 2">
            <a:extLst>
              <a:ext uri="{FF2B5EF4-FFF2-40B4-BE49-F238E27FC236}">
                <a16:creationId xmlns:a16="http://schemas.microsoft.com/office/drawing/2014/main" id="{372743B7-2709-B649-97CC-9AA945DFF2CA}"/>
              </a:ext>
            </a:extLst>
          </p:cNvPr>
          <p:cNvSpPr>
            <a:spLocks noGrp="1"/>
          </p:cNvSpPr>
          <p:nvPr>
            <p:ph idx="1"/>
          </p:nvPr>
        </p:nvSpPr>
        <p:spPr>
          <a:xfrm>
            <a:off x="133350" y="1357314"/>
            <a:ext cx="8975726" cy="4738687"/>
          </a:xfrm>
        </p:spPr>
        <p:txBody>
          <a:bodyPr/>
          <a:lstStyle/>
          <a:p>
            <a:pPr marL="0" indent="0">
              <a:buNone/>
            </a:pPr>
            <a:r>
              <a:rPr lang="en-TH" u="sng" dirty="0"/>
              <a:t>1) Acts 18:24-28</a:t>
            </a:r>
          </a:p>
          <a:p>
            <a:pPr marL="0" indent="0">
              <a:buNone/>
            </a:pPr>
            <a:r>
              <a:rPr lang="en-TH" dirty="0"/>
              <a:t>Apollos has </a:t>
            </a:r>
            <a:r>
              <a:rPr lang="en-GB" dirty="0"/>
              <a:t>knowledge of Scriptures but no faith in Jesus as Messiah.</a:t>
            </a:r>
          </a:p>
          <a:p>
            <a:pPr marL="0" indent="0">
              <a:buNone/>
            </a:pPr>
            <a:r>
              <a:rPr lang="en-GB" u="sng" dirty="0"/>
              <a:t>2) Acts 19:1-10</a:t>
            </a:r>
          </a:p>
          <a:p>
            <a:pPr marL="0" indent="0">
              <a:buNone/>
            </a:pPr>
            <a:r>
              <a:rPr lang="en-GB" dirty="0"/>
              <a:t>Disciples of John did not know Jesus as Saviour and Giver of the Holy Spirit.</a:t>
            </a:r>
          </a:p>
          <a:p>
            <a:pPr marL="0" indent="0">
              <a:buNone/>
            </a:pPr>
            <a:r>
              <a:rPr lang="en-GB" u="sng" dirty="0"/>
              <a:t>3) Acts 19:11-20</a:t>
            </a:r>
          </a:p>
          <a:p>
            <a:pPr marL="0" indent="0">
              <a:buNone/>
            </a:pPr>
            <a:r>
              <a:rPr lang="en-GB" dirty="0"/>
              <a:t>The sons of </a:t>
            </a:r>
            <a:r>
              <a:rPr lang="en-GB" dirty="0" err="1"/>
              <a:t>Sceva</a:t>
            </a:r>
            <a:r>
              <a:rPr lang="en-GB" dirty="0"/>
              <a:t> did not know Jesus as Lord of their lives.</a:t>
            </a:r>
          </a:p>
          <a:p>
            <a:pPr marL="0" indent="0">
              <a:buNone/>
            </a:pPr>
            <a:endParaRPr lang="en-TH" dirty="0"/>
          </a:p>
          <a:p>
            <a:pPr marL="0" indent="0">
              <a:buNone/>
            </a:pPr>
            <a:endParaRPr lang="en-TH" dirty="0"/>
          </a:p>
        </p:txBody>
      </p:sp>
    </p:spTree>
    <p:extLst>
      <p:ext uri="{BB962C8B-B14F-4D97-AF65-F5344CB8AC3E}">
        <p14:creationId xmlns:p14="http://schemas.microsoft.com/office/powerpoint/2010/main" val="84302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29D4-C6FF-C847-BDAE-2760ABA7D4A8}"/>
              </a:ext>
            </a:extLst>
          </p:cNvPr>
          <p:cNvSpPr>
            <a:spLocks noGrp="1"/>
          </p:cNvSpPr>
          <p:nvPr>
            <p:ph type="title"/>
          </p:nvPr>
        </p:nvSpPr>
        <p:spPr/>
        <p:txBody>
          <a:bodyPr/>
          <a:lstStyle/>
          <a:p>
            <a:r>
              <a:rPr lang="en-TH" dirty="0">
                <a:solidFill>
                  <a:srgbClr val="00B0F0"/>
                </a:solidFill>
              </a:rPr>
              <a:t>A Complete Gospel</a:t>
            </a:r>
            <a:endParaRPr lang="en-TH" dirty="0"/>
          </a:p>
        </p:txBody>
      </p:sp>
      <p:sp>
        <p:nvSpPr>
          <p:cNvPr id="3" name="Content Placeholder 2">
            <a:extLst>
              <a:ext uri="{FF2B5EF4-FFF2-40B4-BE49-F238E27FC236}">
                <a16:creationId xmlns:a16="http://schemas.microsoft.com/office/drawing/2014/main" id="{DFC8892B-4E80-2F4F-BEAF-05B53F52E087}"/>
              </a:ext>
            </a:extLst>
          </p:cNvPr>
          <p:cNvSpPr>
            <a:spLocks noGrp="1"/>
          </p:cNvSpPr>
          <p:nvPr>
            <p:ph idx="1"/>
          </p:nvPr>
        </p:nvSpPr>
        <p:spPr>
          <a:xfrm>
            <a:off x="38101" y="1471614"/>
            <a:ext cx="9246576" cy="4624387"/>
          </a:xfrm>
        </p:spPr>
        <p:txBody>
          <a:bodyPr/>
          <a:lstStyle/>
          <a:p>
            <a:pPr marL="0" indent="0">
              <a:buNone/>
            </a:pPr>
            <a:r>
              <a:rPr lang="en-TH" dirty="0"/>
              <a:t>Will reveal</a:t>
            </a:r>
            <a:r>
              <a:rPr lang="en-TH"/>
              <a:t>, proclaim</a:t>
            </a:r>
            <a:r>
              <a:rPr lang="en-US" dirty="0"/>
              <a:t>,</a:t>
            </a:r>
            <a:r>
              <a:rPr lang="en-TH"/>
              <a:t> </a:t>
            </a:r>
            <a:r>
              <a:rPr lang="en-TH" dirty="0"/>
              <a:t>and result in people knowing Jesus as:</a:t>
            </a:r>
          </a:p>
          <a:p>
            <a:pPr marL="0" indent="0">
              <a:buNone/>
            </a:pPr>
            <a:r>
              <a:rPr lang="en-TH" dirty="0"/>
              <a:t>1) G</a:t>
            </a:r>
            <a:r>
              <a:rPr lang="en-US" dirty="0"/>
              <a:t>o</a:t>
            </a:r>
            <a:r>
              <a:rPr lang="en-TH" dirty="0"/>
              <a:t>d’s messiah – the fulfilment of Scripture</a:t>
            </a:r>
          </a:p>
          <a:p>
            <a:pPr marL="0" indent="0">
              <a:buNone/>
            </a:pPr>
            <a:r>
              <a:rPr lang="en-TH" dirty="0"/>
              <a:t>2) Saviour and </a:t>
            </a:r>
            <a:r>
              <a:rPr lang="en-TH"/>
              <a:t>Baptiser </a:t>
            </a:r>
            <a:r>
              <a:rPr lang="en-US" dirty="0"/>
              <a:t>with</a:t>
            </a:r>
            <a:r>
              <a:rPr lang="en-TH"/>
              <a:t> </a:t>
            </a:r>
            <a:r>
              <a:rPr lang="en-TH" dirty="0"/>
              <a:t>the Holy Spirit</a:t>
            </a:r>
          </a:p>
          <a:p>
            <a:pPr marL="0" indent="0">
              <a:buNone/>
            </a:pPr>
            <a:r>
              <a:rPr lang="en-TH" dirty="0"/>
              <a:t>3) Lord of heaven and earth, and our Lord.</a:t>
            </a:r>
          </a:p>
          <a:p>
            <a:pPr marL="0" indent="0">
              <a:buNone/>
            </a:pPr>
            <a:endParaRPr lang="en-TH" sz="4000" dirty="0"/>
          </a:p>
          <a:p>
            <a:pPr marL="0" indent="0" algn="ctr">
              <a:buNone/>
            </a:pPr>
            <a:r>
              <a:rPr lang="en-TH" b="1" dirty="0">
                <a:solidFill>
                  <a:srgbClr val="FFFF00"/>
                </a:solidFill>
                <a:latin typeface="Chalkduster" panose="03050602040202020205" pitchFamily="66" charset="77"/>
              </a:rPr>
              <a:t>It proclaims our incomparable God – </a:t>
            </a:r>
          </a:p>
          <a:p>
            <a:pPr marL="0" indent="0" algn="ctr">
              <a:buNone/>
            </a:pPr>
            <a:r>
              <a:rPr lang="en-TH" b="1">
                <a:solidFill>
                  <a:srgbClr val="FFFF00"/>
                </a:solidFill>
                <a:latin typeface="Chalkduster" panose="03050602040202020205" pitchFamily="66" charset="77"/>
              </a:rPr>
              <a:t>His </a:t>
            </a:r>
            <a:r>
              <a:rPr lang="en-US" b="1" dirty="0">
                <a:solidFill>
                  <a:srgbClr val="FFFF00"/>
                </a:solidFill>
                <a:latin typeface="Chalkduster" panose="03050602040202020205" pitchFamily="66" charset="77"/>
              </a:rPr>
              <a:t>l</a:t>
            </a:r>
            <a:r>
              <a:rPr lang="en-TH" b="1">
                <a:solidFill>
                  <a:srgbClr val="FFFF00"/>
                </a:solidFill>
                <a:latin typeface="Chalkduster" panose="03050602040202020205" pitchFamily="66" charset="77"/>
              </a:rPr>
              <a:t>ove</a:t>
            </a:r>
            <a:r>
              <a:rPr lang="en-TH" b="1" dirty="0">
                <a:solidFill>
                  <a:srgbClr val="FFFF00"/>
                </a:solidFill>
                <a:latin typeface="Chalkduster" panose="03050602040202020205" pitchFamily="66" charset="77"/>
              </a:rPr>
              <a:t>, grace, mercy, power &amp; truth!</a:t>
            </a:r>
          </a:p>
        </p:txBody>
      </p:sp>
    </p:spTree>
    <p:extLst>
      <p:ext uri="{BB962C8B-B14F-4D97-AF65-F5344CB8AC3E}">
        <p14:creationId xmlns:p14="http://schemas.microsoft.com/office/powerpoint/2010/main" val="130231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ord Cloud Summary of The Gospel Defines Christianity Article Stock Photo -  Alamy">
            <a:extLst>
              <a:ext uri="{FF2B5EF4-FFF2-40B4-BE49-F238E27FC236}">
                <a16:creationId xmlns:a16="http://schemas.microsoft.com/office/drawing/2014/main" id="{E8B388B8-EC33-074E-8321-126BD049C0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45"/>
          <a:stretch/>
        </p:blipFill>
        <p:spPr bwMode="auto">
          <a:xfrm>
            <a:off x="-359629" y="1"/>
            <a:ext cx="950362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9C6FA0-C203-8E4C-9879-F1102C1D9E48}"/>
              </a:ext>
            </a:extLst>
          </p:cNvPr>
          <p:cNvSpPr txBox="1"/>
          <p:nvPr/>
        </p:nvSpPr>
        <p:spPr>
          <a:xfrm>
            <a:off x="261939" y="4657726"/>
            <a:ext cx="4310062" cy="1938992"/>
          </a:xfrm>
          <a:prstGeom prst="rect">
            <a:avLst/>
          </a:prstGeom>
          <a:noFill/>
        </p:spPr>
        <p:txBody>
          <a:bodyPr wrap="square" rtlCol="0">
            <a:spAutoFit/>
          </a:bodyPr>
          <a:lstStyle/>
          <a:p>
            <a:r>
              <a:rPr lang="en-TH" sz="4000" b="1" dirty="0">
                <a:solidFill>
                  <a:srgbClr val="FFC000"/>
                </a:solidFill>
                <a:latin typeface="Engravers MT" panose="02090707080505020304" pitchFamily="18" charset="77"/>
              </a:rPr>
              <a:t>What is the</a:t>
            </a:r>
          </a:p>
          <a:p>
            <a:r>
              <a:rPr lang="en-TH" sz="4000" b="1" dirty="0">
                <a:solidFill>
                  <a:srgbClr val="FFC000"/>
                </a:solidFill>
                <a:latin typeface="Engravers MT" panose="02090707080505020304" pitchFamily="18" charset="77"/>
              </a:rPr>
              <a:t>GOSPEL? </a:t>
            </a:r>
          </a:p>
        </p:txBody>
      </p:sp>
    </p:spTree>
    <p:extLst>
      <p:ext uri="{BB962C8B-B14F-4D97-AF65-F5344CB8AC3E}">
        <p14:creationId xmlns:p14="http://schemas.microsoft.com/office/powerpoint/2010/main" val="398071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 have loved this speech my entire life - if you have the time you must  watch this. indescribable... It's pretty moving! That's My K… in 2021 | My  king, Word of god, Sermon">
            <a:extLst>
              <a:ext uri="{FF2B5EF4-FFF2-40B4-BE49-F238E27FC236}">
                <a16:creationId xmlns:a16="http://schemas.microsoft.com/office/drawing/2014/main" id="{EECBFD90-968F-3D49-A1FF-669A6A119F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04" b="12471"/>
          <a:stretch/>
        </p:blipFill>
        <p:spPr bwMode="auto">
          <a:xfrm>
            <a:off x="0" y="875134"/>
            <a:ext cx="9077325" cy="510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005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 you know Him? - That's My king - Joy! Digital">
            <a:extLst>
              <a:ext uri="{FF2B5EF4-FFF2-40B4-BE49-F238E27FC236}">
                <a16:creationId xmlns:a16="http://schemas.microsoft.com/office/drawing/2014/main" id="{0D4DD51B-E059-DE47-AC7C-3F6DF0A5E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58" y="662101"/>
            <a:ext cx="7747317" cy="553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936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81951918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a:solidFill>
                  <a:srgbClr val="FFFFFF"/>
                </a:solidFill>
                <a:latin typeface="Arial" charset="0"/>
                <a:ea typeface="ＭＳ Ｐゴシック" charset="0"/>
              </a:rPr>
              <a:t>NT </a:t>
            </a:r>
            <a:r>
              <a:rPr lang="en-US" sz="2400" b="1" dirty="0">
                <a:solidFill>
                  <a:srgbClr val="FFFFFF"/>
                </a:solidFill>
                <a:latin typeface="Arial" charset="0"/>
                <a:ea typeface="ＭＳ Ｐゴシック" charset="0"/>
              </a:rPr>
              <a:t>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82964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rk's Gospel word cloud">
            <a:extLst>
              <a:ext uri="{FF2B5EF4-FFF2-40B4-BE49-F238E27FC236}">
                <a16:creationId xmlns:a16="http://schemas.microsoft.com/office/drawing/2014/main" id="{6F4EF94F-4B38-674D-80C3-308C64BFD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6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4FB26E-1100-42AD-8961-6862208CDC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65428"/>
            <a:ext cx="9144000" cy="6392572"/>
          </a:xfrm>
          <a:prstGeom prst="rect">
            <a:avLst/>
          </a:prstGeom>
        </p:spPr>
      </p:pic>
      <p:grpSp>
        <p:nvGrpSpPr>
          <p:cNvPr id="3" name="Group 2">
            <a:extLst>
              <a:ext uri="{FF2B5EF4-FFF2-40B4-BE49-F238E27FC236}">
                <a16:creationId xmlns:a16="http://schemas.microsoft.com/office/drawing/2014/main" id="{F498DD93-10F7-408A-9F81-ADE336566AB5}"/>
              </a:ext>
            </a:extLst>
          </p:cNvPr>
          <p:cNvGrpSpPr/>
          <p:nvPr/>
        </p:nvGrpSpPr>
        <p:grpSpPr>
          <a:xfrm>
            <a:off x="6268749" y="1924440"/>
            <a:ext cx="834758" cy="676038"/>
            <a:chOff x="3453579" y="4038601"/>
            <a:chExt cx="834758" cy="676038"/>
          </a:xfrm>
        </p:grpSpPr>
        <p:sp>
          <p:nvSpPr>
            <p:cNvPr id="4" name="Arrow: Right 3">
              <a:extLst>
                <a:ext uri="{FF2B5EF4-FFF2-40B4-BE49-F238E27FC236}">
                  <a16:creationId xmlns:a16="http://schemas.microsoft.com/office/drawing/2014/main" id="{BB6E9467-CA6B-469D-922D-A03F1719D678}"/>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algn="ctr" defTabSz="457177">
                <a:defRPr/>
              </a:pPr>
              <a:endParaRPr lang="en-US" i="1" kern="0" dirty="0">
                <a:solidFill>
                  <a:srgbClr val="FFFFFF"/>
                </a:solidFill>
                <a:latin typeface="Times New Roman"/>
              </a:endParaRPr>
            </a:p>
          </p:txBody>
        </p:sp>
        <p:sp>
          <p:nvSpPr>
            <p:cNvPr id="5" name="Arrow: Right 4">
              <a:extLst>
                <a:ext uri="{FF2B5EF4-FFF2-40B4-BE49-F238E27FC236}">
                  <a16:creationId xmlns:a16="http://schemas.microsoft.com/office/drawing/2014/main" id="{981CBF73-5327-4DFA-B9AD-3B4A8EBD5408}"/>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algn="ctr" defTabSz="457177">
                <a:defRPr/>
              </a:pPr>
              <a:endParaRPr lang="en-US" i="1" kern="0" dirty="0">
                <a:solidFill>
                  <a:srgbClr val="FFFFFF"/>
                </a:solidFill>
                <a:latin typeface="Times New Roman"/>
              </a:endParaRPr>
            </a:p>
          </p:txBody>
        </p:sp>
      </p:grpSp>
      <p:sp>
        <p:nvSpPr>
          <p:cNvPr id="6" name="TextBox 5">
            <a:extLst>
              <a:ext uri="{FF2B5EF4-FFF2-40B4-BE49-F238E27FC236}">
                <a16:creationId xmlns:a16="http://schemas.microsoft.com/office/drawing/2014/main" id="{BA99DF39-671E-425F-891E-1765E32DACDF}"/>
              </a:ext>
            </a:extLst>
          </p:cNvPr>
          <p:cNvSpPr txBox="1"/>
          <p:nvPr/>
        </p:nvSpPr>
        <p:spPr>
          <a:xfrm>
            <a:off x="685800" y="1621407"/>
            <a:ext cx="7924800"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GOOD NE    WS</a:t>
            </a:r>
          </a:p>
        </p:txBody>
      </p:sp>
      <p:sp>
        <p:nvSpPr>
          <p:cNvPr id="7" name="TextBox 6">
            <a:extLst>
              <a:ext uri="{FF2B5EF4-FFF2-40B4-BE49-F238E27FC236}">
                <a16:creationId xmlns:a16="http://schemas.microsoft.com/office/drawing/2014/main" id="{954F1407-03E7-42C6-A6AD-DE3EF3504F84}"/>
              </a:ext>
            </a:extLst>
          </p:cNvPr>
          <p:cNvSpPr txBox="1"/>
          <p:nvPr/>
        </p:nvSpPr>
        <p:spPr>
          <a:xfrm>
            <a:off x="399852" y="2764407"/>
            <a:ext cx="7924800"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ON THE MO    VE</a:t>
            </a:r>
          </a:p>
        </p:txBody>
      </p:sp>
      <p:sp>
        <p:nvSpPr>
          <p:cNvPr id="8" name="Rectangle 7">
            <a:extLst>
              <a:ext uri="{FF2B5EF4-FFF2-40B4-BE49-F238E27FC236}">
                <a16:creationId xmlns:a16="http://schemas.microsoft.com/office/drawing/2014/main" id="{B889E20D-4F51-48C1-9CAE-FE1592B9BD5D}"/>
              </a:ext>
            </a:extLst>
          </p:cNvPr>
          <p:cNvSpPr/>
          <p:nvPr/>
        </p:nvSpPr>
        <p:spPr>
          <a:xfrm>
            <a:off x="0" y="2"/>
            <a:ext cx="9144000" cy="478405"/>
          </a:xfrm>
          <a:prstGeom prst="rect">
            <a:avLst/>
          </a:prstGeom>
          <a:solidFill>
            <a:srgbClr val="002060"/>
          </a:solidFill>
          <a:ln w="3175" cap="flat" cmpd="sng" algn="ctr">
            <a:solidFill>
              <a:srgbClr val="002060"/>
            </a:solidFill>
            <a:prstDash val="solid"/>
          </a:ln>
          <a:effectLst/>
        </p:spPr>
        <p:txBody>
          <a:bodyPr rtlCol="0" anchor="ctr"/>
          <a:lstStyle/>
          <a:p>
            <a:pPr algn="ctr" defTabSz="457177">
              <a:defRPr/>
            </a:pPr>
            <a:endParaRPr lang="en-US" kern="0">
              <a:solidFill>
                <a:srgbClr val="FFFFFF"/>
              </a:solidFill>
              <a:latin typeface="Times New Roman"/>
            </a:endParaRPr>
          </a:p>
        </p:txBody>
      </p:sp>
      <p:grpSp>
        <p:nvGrpSpPr>
          <p:cNvPr id="9" name="Group 8">
            <a:extLst>
              <a:ext uri="{FF2B5EF4-FFF2-40B4-BE49-F238E27FC236}">
                <a16:creationId xmlns:a16="http://schemas.microsoft.com/office/drawing/2014/main" id="{7FDFC49F-4864-4759-8913-28849C869648}"/>
              </a:ext>
            </a:extLst>
          </p:cNvPr>
          <p:cNvGrpSpPr/>
          <p:nvPr/>
        </p:nvGrpSpPr>
        <p:grpSpPr>
          <a:xfrm>
            <a:off x="6268749" y="2980090"/>
            <a:ext cx="834758" cy="676038"/>
            <a:chOff x="3453579" y="4038601"/>
            <a:chExt cx="834758" cy="676038"/>
          </a:xfrm>
        </p:grpSpPr>
        <p:sp>
          <p:nvSpPr>
            <p:cNvPr id="10" name="Arrow: Right 9">
              <a:extLst>
                <a:ext uri="{FF2B5EF4-FFF2-40B4-BE49-F238E27FC236}">
                  <a16:creationId xmlns:a16="http://schemas.microsoft.com/office/drawing/2014/main" id="{19A5B9F6-0C48-40FE-96BB-FFA0FA41D37B}"/>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algn="ctr" defTabSz="457177">
                <a:defRPr/>
              </a:pPr>
              <a:endParaRPr lang="en-US" i="1" kern="0" dirty="0">
                <a:solidFill>
                  <a:srgbClr val="FFFFFF"/>
                </a:solidFill>
                <a:latin typeface="Times New Roman"/>
              </a:endParaRPr>
            </a:p>
          </p:txBody>
        </p:sp>
        <p:sp>
          <p:nvSpPr>
            <p:cNvPr id="11" name="Arrow: Right 10">
              <a:extLst>
                <a:ext uri="{FF2B5EF4-FFF2-40B4-BE49-F238E27FC236}">
                  <a16:creationId xmlns:a16="http://schemas.microsoft.com/office/drawing/2014/main" id="{3B7C88E5-E639-414E-AFC8-5F25BBD3B60A}"/>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algn="ctr" defTabSz="457177">
                <a:defRPr/>
              </a:pPr>
              <a:endParaRPr lang="en-US" i="1" kern="0" dirty="0">
                <a:solidFill>
                  <a:srgbClr val="FFFFFF"/>
                </a:solidFill>
                <a:latin typeface="Times New Roman"/>
              </a:endParaRPr>
            </a:p>
          </p:txBody>
        </p:sp>
      </p:grpSp>
      <p:sp>
        <p:nvSpPr>
          <p:cNvPr id="12" name="TextBox 11">
            <a:extLst>
              <a:ext uri="{FF2B5EF4-FFF2-40B4-BE49-F238E27FC236}">
                <a16:creationId xmlns:a16="http://schemas.microsoft.com/office/drawing/2014/main" id="{67F178CC-66C7-4188-9B90-3F5FA209B671}"/>
              </a:ext>
            </a:extLst>
          </p:cNvPr>
          <p:cNvSpPr txBox="1"/>
          <p:nvPr/>
        </p:nvSpPr>
        <p:spPr>
          <a:xfrm>
            <a:off x="2763299" y="3916175"/>
            <a:ext cx="5561355" cy="1077218"/>
          </a:xfrm>
          <a:prstGeom prst="rect">
            <a:avLst/>
          </a:prstGeom>
          <a:noFill/>
        </p:spPr>
        <p:txBody>
          <a:bodyPr wrap="square" rtlCol="0">
            <a:spAutoFit/>
          </a:bodyPr>
          <a:lstStyle/>
          <a:p>
            <a:pPr algn="r" defTabSz="457200">
              <a:lnSpc>
                <a:spcPct val="80000"/>
              </a:lnSpc>
              <a:defRPr/>
            </a:pPr>
            <a:r>
              <a:rPr lang="en-US" sz="4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God’s work through the early church in</a:t>
            </a:r>
          </a:p>
        </p:txBody>
      </p:sp>
      <p:sp>
        <p:nvSpPr>
          <p:cNvPr id="13" name="TextBox 12">
            <a:extLst>
              <a:ext uri="{FF2B5EF4-FFF2-40B4-BE49-F238E27FC236}">
                <a16:creationId xmlns:a16="http://schemas.microsoft.com/office/drawing/2014/main" id="{DF9BCD23-7E3B-46DF-AAC0-3875CD06A278}"/>
              </a:ext>
            </a:extLst>
          </p:cNvPr>
          <p:cNvSpPr txBox="1"/>
          <p:nvPr/>
        </p:nvSpPr>
        <p:spPr>
          <a:xfrm>
            <a:off x="2763299" y="4909693"/>
            <a:ext cx="5561355"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Acts</a:t>
            </a:r>
            <a:endParaRPr lang="en-US" sz="8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ndParaRPr>
          </a:p>
        </p:txBody>
      </p:sp>
    </p:spTree>
    <p:extLst>
      <p:ext uri="{BB962C8B-B14F-4D97-AF65-F5344CB8AC3E}">
        <p14:creationId xmlns:p14="http://schemas.microsoft.com/office/powerpoint/2010/main" val="4109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aps and Charts of Israel">
            <a:extLst>
              <a:ext uri="{FF2B5EF4-FFF2-40B4-BE49-F238E27FC236}">
                <a16:creationId xmlns:a16="http://schemas.microsoft.com/office/drawing/2014/main" id="{1ABF3536-8178-B447-9F60-1AA72A1D22E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8201" y="53591"/>
            <a:ext cx="4460668" cy="6804409"/>
          </a:xfrm>
          <a:prstGeom prst="rect">
            <a:avLst/>
          </a:prstGeom>
          <a:noFill/>
          <a:ln>
            <a:noFill/>
          </a:ln>
          <a:effectLst>
            <a:glow rad="127000">
              <a:srgbClr val="FFFF00"/>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reeform 5">
            <a:extLst>
              <a:ext uri="{FF2B5EF4-FFF2-40B4-BE49-F238E27FC236}">
                <a16:creationId xmlns:a16="http://schemas.microsoft.com/office/drawing/2014/main" id="{0F124026-FEFB-B341-B52D-A681E69D04F6}"/>
              </a:ext>
            </a:extLst>
          </p:cNvPr>
          <p:cNvSpPr>
            <a:spLocks/>
          </p:cNvSpPr>
          <p:nvPr/>
        </p:nvSpPr>
        <p:spPr bwMode="auto">
          <a:xfrm>
            <a:off x="6384927" y="2620965"/>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chemeClr val="tx1"/>
            </a:solidFill>
            <a:round/>
            <a:headEnd/>
            <a:tailEnd/>
          </a:ln>
        </p:spPr>
        <p:txBody>
          <a:bodyPr wrap="none" lIns="91334" tIns="45667" rIns="91334" bIns="45667" anchor="ctr"/>
          <a:lstStyle/>
          <a:p>
            <a:pPr algn="ctr" fontAlgn="base">
              <a:spcBef>
                <a:spcPct val="0"/>
              </a:spcBef>
              <a:spcAft>
                <a:spcPct val="0"/>
              </a:spcAft>
              <a:defRPr/>
            </a:pPr>
            <a:endParaRPr lang="en-US" sz="2400">
              <a:solidFill>
                <a:srgbClr val="000000"/>
              </a:solidFill>
              <a:latin typeface="Times New Roman" charset="0"/>
              <a:ea typeface="ＭＳ Ｐゴシック" charset="0"/>
            </a:endParaRPr>
          </a:p>
        </p:txBody>
      </p:sp>
      <p:sp>
        <p:nvSpPr>
          <p:cNvPr id="4" name="Freeform 9">
            <a:extLst>
              <a:ext uri="{FF2B5EF4-FFF2-40B4-BE49-F238E27FC236}">
                <a16:creationId xmlns:a16="http://schemas.microsoft.com/office/drawing/2014/main" id="{C2F2AEF6-3D41-1147-9FA7-3E368E3DBFB4}"/>
              </a:ext>
            </a:extLst>
          </p:cNvPr>
          <p:cNvSpPr>
            <a:spLocks/>
          </p:cNvSpPr>
          <p:nvPr/>
        </p:nvSpPr>
        <p:spPr bwMode="auto">
          <a:xfrm>
            <a:off x="7015181"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chemeClr val="hlink"/>
          </a:solidFill>
          <a:ln w="9525">
            <a:solidFill>
              <a:schemeClr val="tx1"/>
            </a:solidFill>
            <a:round/>
            <a:headEnd/>
            <a:tailEnd/>
          </a:ln>
        </p:spPr>
        <p:txBody>
          <a:bodyPr wrap="none" lIns="91334" tIns="45667" rIns="91334" bIns="45667" anchor="ctr"/>
          <a:lstStyle/>
          <a:p>
            <a:pPr algn="ctr" fontAlgn="base">
              <a:spcBef>
                <a:spcPct val="0"/>
              </a:spcBef>
              <a:spcAft>
                <a:spcPct val="0"/>
              </a:spcAft>
              <a:defRPr/>
            </a:pPr>
            <a:endParaRPr lang="en-US" sz="2400">
              <a:solidFill>
                <a:srgbClr val="000000"/>
              </a:solidFill>
              <a:latin typeface="Times New Roman" charset="0"/>
              <a:ea typeface="ＭＳ Ｐゴシック" charset="0"/>
            </a:endParaRPr>
          </a:p>
        </p:txBody>
      </p:sp>
      <p:sp>
        <p:nvSpPr>
          <p:cNvPr id="5" name="Text Box 11">
            <a:extLst>
              <a:ext uri="{FF2B5EF4-FFF2-40B4-BE49-F238E27FC236}">
                <a16:creationId xmlns:a16="http://schemas.microsoft.com/office/drawing/2014/main" id="{AE8B5EC4-B382-4640-80DB-04148690A3BB}"/>
              </a:ext>
            </a:extLst>
          </p:cNvPr>
          <p:cNvSpPr txBox="1">
            <a:spLocks noChangeArrowheads="1"/>
          </p:cNvSpPr>
          <p:nvPr/>
        </p:nvSpPr>
        <p:spPr bwMode="auto">
          <a:xfrm>
            <a:off x="5462649" y="2599342"/>
            <a:ext cx="26670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8000"/>
                </a:solidFill>
                <a:effectLst>
                  <a:glow rad="101600">
                    <a:srgbClr val="000000">
                      <a:alpha val="75000"/>
                    </a:srgbClr>
                  </a:glow>
                </a:effectLst>
                <a:latin typeface="Arial" pitchFamily="-112" charset="0"/>
                <a:ea typeface="ＭＳ Ｐゴシック"/>
              </a:rPr>
              <a:t>Jerusalem</a:t>
            </a:r>
          </a:p>
        </p:txBody>
      </p:sp>
      <p:sp>
        <p:nvSpPr>
          <p:cNvPr id="6" name="Freeform 8">
            <a:extLst>
              <a:ext uri="{FF2B5EF4-FFF2-40B4-BE49-F238E27FC236}">
                <a16:creationId xmlns:a16="http://schemas.microsoft.com/office/drawing/2014/main" id="{3812364E-0E86-BA44-B0CD-AC5C8BB9BCC5}"/>
              </a:ext>
            </a:extLst>
          </p:cNvPr>
          <p:cNvSpPr>
            <a:spLocks/>
          </p:cNvSpPr>
          <p:nvPr/>
        </p:nvSpPr>
        <p:spPr bwMode="auto">
          <a:xfrm>
            <a:off x="7899414" y="3031668"/>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chemeClr val="tx1"/>
            </a:solidFill>
            <a:round/>
            <a:headEnd/>
            <a:tailEnd/>
          </a:ln>
        </p:spPr>
        <p:txBody>
          <a:bodyPr wrap="none" lIns="91334" tIns="45667" rIns="91334" bIns="45667" anchor="ctr"/>
          <a:lstStyle/>
          <a:p>
            <a:pPr algn="ctr" fontAlgn="base">
              <a:spcBef>
                <a:spcPct val="0"/>
              </a:spcBef>
              <a:spcAft>
                <a:spcPct val="0"/>
              </a:spcAft>
              <a:defRPr/>
            </a:pPr>
            <a:endParaRPr lang="en-US" sz="2400">
              <a:solidFill>
                <a:srgbClr val="000000"/>
              </a:solidFill>
              <a:latin typeface="Times New Roman" charset="0"/>
              <a:ea typeface="ＭＳ Ｐゴシック" charset="0"/>
            </a:endParaRPr>
          </a:p>
        </p:txBody>
      </p:sp>
      <p:sp>
        <p:nvSpPr>
          <p:cNvPr id="11" name="Text Box 6">
            <a:extLst>
              <a:ext uri="{FF2B5EF4-FFF2-40B4-BE49-F238E27FC236}">
                <a16:creationId xmlns:a16="http://schemas.microsoft.com/office/drawing/2014/main" id="{AC668FA2-B6AD-DC4A-BEAF-1BB29ED3AE80}"/>
              </a:ext>
            </a:extLst>
          </p:cNvPr>
          <p:cNvSpPr txBox="1">
            <a:spLocks noChangeArrowheads="1"/>
          </p:cNvSpPr>
          <p:nvPr/>
        </p:nvSpPr>
        <p:spPr bwMode="auto">
          <a:xfrm>
            <a:off x="5454636" y="3414478"/>
            <a:ext cx="16764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00B0F0"/>
                </a:solidFill>
                <a:latin typeface="Arial" charset="0"/>
              </a:rPr>
              <a:t>Judea</a:t>
            </a:r>
            <a:endParaRPr lang="en-US" sz="3200" b="1" dirty="0">
              <a:solidFill>
                <a:srgbClr val="333399">
                  <a:lumMod val="40000"/>
                  <a:lumOff val="60000"/>
                </a:srgbClr>
              </a:solidFill>
              <a:effectLst>
                <a:glow rad="101600">
                  <a:srgbClr val="000000">
                    <a:alpha val="75000"/>
                  </a:srgbClr>
                </a:glow>
              </a:effectLst>
              <a:latin typeface="Arial" pitchFamily="-112" charset="0"/>
              <a:ea typeface="ＭＳ Ｐゴシック"/>
            </a:endParaRPr>
          </a:p>
        </p:txBody>
      </p:sp>
      <p:sp>
        <p:nvSpPr>
          <p:cNvPr id="13" name="Text Box 10">
            <a:extLst>
              <a:ext uri="{FF2B5EF4-FFF2-40B4-BE49-F238E27FC236}">
                <a16:creationId xmlns:a16="http://schemas.microsoft.com/office/drawing/2014/main" id="{6C24F490-7D47-8D42-97E3-59A68678C9D8}"/>
              </a:ext>
            </a:extLst>
          </p:cNvPr>
          <p:cNvSpPr txBox="1">
            <a:spLocks noChangeArrowheads="1"/>
          </p:cNvSpPr>
          <p:nvPr/>
        </p:nvSpPr>
        <p:spPr bwMode="auto">
          <a:xfrm>
            <a:off x="5435944" y="1821056"/>
            <a:ext cx="18288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92D050"/>
                </a:solidFill>
                <a:latin typeface="Arial" charset="0"/>
              </a:rPr>
              <a:t>Samaria</a:t>
            </a:r>
            <a:endParaRPr lang="en-US" sz="3200" b="1" dirty="0">
              <a:solidFill>
                <a:srgbClr val="333399">
                  <a:lumMod val="40000"/>
                  <a:lumOff val="60000"/>
                </a:srgbClr>
              </a:solidFill>
              <a:effectLst>
                <a:glow rad="101600">
                  <a:srgbClr val="000000">
                    <a:alpha val="75000"/>
                  </a:srgbClr>
                </a:glow>
              </a:effectLst>
              <a:latin typeface="Arial" pitchFamily="-112" charset="0"/>
              <a:ea typeface="ＭＳ Ｐゴシック"/>
            </a:endParaRPr>
          </a:p>
        </p:txBody>
      </p:sp>
      <p:sp>
        <p:nvSpPr>
          <p:cNvPr id="14" name="Text Box 4">
            <a:extLst>
              <a:ext uri="{FF2B5EF4-FFF2-40B4-BE49-F238E27FC236}">
                <a16:creationId xmlns:a16="http://schemas.microsoft.com/office/drawing/2014/main" id="{0F26782B-F0A4-7248-AF56-0E8F2BD8A134}"/>
              </a:ext>
            </a:extLst>
          </p:cNvPr>
          <p:cNvSpPr txBox="1">
            <a:spLocks noChangeArrowheads="1"/>
          </p:cNvSpPr>
          <p:nvPr/>
        </p:nvSpPr>
        <p:spPr bwMode="auto">
          <a:xfrm>
            <a:off x="34844" y="1495442"/>
            <a:ext cx="4648200" cy="5016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fontAlgn="base">
              <a:spcBef>
                <a:spcPct val="0"/>
              </a:spcBef>
              <a:spcAft>
                <a:spcPct val="0"/>
              </a:spcAft>
              <a:defRPr/>
            </a:pPr>
            <a:r>
              <a:rPr lang="en-US" sz="3200" b="1" dirty="0">
                <a:solidFill>
                  <a:srgbClr val="FFFFFF"/>
                </a:solidFill>
                <a:latin typeface="Arial" charset="0"/>
              </a:rPr>
              <a:t>But you will receive power when the Holy Spirit has come upon you, and you will be my witnesses in </a:t>
            </a:r>
            <a:r>
              <a:rPr lang="en-US" sz="3200" b="1" dirty="0">
                <a:solidFill>
                  <a:srgbClr val="FFC000"/>
                </a:solidFill>
                <a:latin typeface="Arial" charset="0"/>
              </a:rPr>
              <a:t>Jerusalem</a:t>
            </a:r>
            <a:r>
              <a:rPr lang="en-US" sz="3200" b="1" dirty="0">
                <a:solidFill>
                  <a:srgbClr val="FFFFFF"/>
                </a:solidFill>
                <a:latin typeface="Arial" charset="0"/>
              </a:rPr>
              <a:t> </a:t>
            </a:r>
            <a:r>
              <a:rPr lang="en-US" sz="3200" b="1" i="1" dirty="0">
                <a:solidFill>
                  <a:srgbClr val="FFFFFF"/>
                </a:solidFill>
                <a:latin typeface="Arial" charset="0"/>
              </a:rPr>
              <a:t>and</a:t>
            </a:r>
            <a:r>
              <a:rPr lang="en-US" sz="3200" b="1" dirty="0">
                <a:solidFill>
                  <a:srgbClr val="FFFFFF"/>
                </a:solidFill>
                <a:latin typeface="Arial" charset="0"/>
              </a:rPr>
              <a:t> in all </a:t>
            </a:r>
            <a:r>
              <a:rPr lang="en-US" sz="3200" b="1" dirty="0">
                <a:solidFill>
                  <a:srgbClr val="00B0F0"/>
                </a:solidFill>
                <a:latin typeface="Arial" charset="0"/>
              </a:rPr>
              <a:t>Judea</a:t>
            </a:r>
            <a:r>
              <a:rPr lang="en-US" sz="3200" b="1" dirty="0">
                <a:solidFill>
                  <a:srgbClr val="FFFFFF"/>
                </a:solidFill>
                <a:latin typeface="Arial" charset="0"/>
              </a:rPr>
              <a:t> </a:t>
            </a:r>
            <a:r>
              <a:rPr lang="en-US" sz="3200" b="1" i="1" dirty="0">
                <a:solidFill>
                  <a:srgbClr val="FFFFFF"/>
                </a:solidFill>
                <a:latin typeface="Arial" charset="0"/>
              </a:rPr>
              <a:t>and</a:t>
            </a:r>
            <a:r>
              <a:rPr lang="en-US" sz="3200" b="1" dirty="0">
                <a:solidFill>
                  <a:srgbClr val="FFFFFF"/>
                </a:solidFill>
                <a:latin typeface="Arial" charset="0"/>
              </a:rPr>
              <a:t> </a:t>
            </a:r>
            <a:r>
              <a:rPr lang="en-US" sz="3200" b="1" dirty="0">
                <a:solidFill>
                  <a:srgbClr val="92D050"/>
                </a:solidFill>
                <a:latin typeface="Arial" charset="0"/>
              </a:rPr>
              <a:t>Samaria</a:t>
            </a:r>
            <a:r>
              <a:rPr lang="en-US" sz="3200" b="1" dirty="0">
                <a:solidFill>
                  <a:srgbClr val="FFFFFF"/>
                </a:solidFill>
                <a:latin typeface="Arial" charset="0"/>
              </a:rPr>
              <a:t>, </a:t>
            </a:r>
            <a:r>
              <a:rPr lang="en-US" sz="3200" b="1" i="1" dirty="0">
                <a:solidFill>
                  <a:srgbClr val="FFFFFF"/>
                </a:solidFill>
                <a:latin typeface="Arial" charset="0"/>
              </a:rPr>
              <a:t>and</a:t>
            </a:r>
            <a:r>
              <a:rPr lang="en-US" sz="3200" b="1" dirty="0">
                <a:solidFill>
                  <a:srgbClr val="FFFFFF"/>
                </a:solidFill>
                <a:latin typeface="Arial" charset="0"/>
              </a:rPr>
              <a:t> to </a:t>
            </a:r>
            <a:r>
              <a:rPr lang="en-US" sz="3200" b="1" dirty="0">
                <a:solidFill>
                  <a:srgbClr val="FFFF00"/>
                </a:solidFill>
                <a:latin typeface="Arial" charset="0"/>
              </a:rPr>
              <a:t>the end of the earth</a:t>
            </a:r>
            <a:r>
              <a:rPr lang="en-US" sz="3200" b="1" dirty="0">
                <a:solidFill>
                  <a:srgbClr val="FFFFFF"/>
                </a:solidFill>
                <a:latin typeface="Arial" charset="0"/>
              </a:rPr>
              <a:t>.”</a:t>
            </a:r>
          </a:p>
        </p:txBody>
      </p:sp>
      <p:sp>
        <p:nvSpPr>
          <p:cNvPr id="15" name="Rectangle 2">
            <a:extLst>
              <a:ext uri="{FF2B5EF4-FFF2-40B4-BE49-F238E27FC236}">
                <a16:creationId xmlns:a16="http://schemas.microsoft.com/office/drawing/2014/main" id="{ED035AAD-0E1E-2D4E-B82A-C517AC784755}"/>
              </a:ext>
            </a:extLst>
          </p:cNvPr>
          <p:cNvSpPr txBox="1">
            <a:spLocks noChangeArrowheads="1"/>
          </p:cNvSpPr>
          <p:nvPr/>
        </p:nvSpPr>
        <p:spPr bwMode="auto">
          <a:xfrm>
            <a:off x="288758" y="345908"/>
            <a:ext cx="4049016" cy="9906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eaLnBrk="1" hangingPunct="1">
              <a:defRPr/>
            </a:pPr>
            <a:r>
              <a:rPr lang="en-US" b="1" kern="0" dirty="0">
                <a:latin typeface="Arial" charset="0"/>
                <a:ea typeface="ＭＳ Ｐゴシック" charset="0"/>
                <a:cs typeface="ＭＳ Ｐゴシック" charset="0"/>
              </a:rPr>
              <a:t>Acts 1:8 </a:t>
            </a:r>
            <a:r>
              <a:rPr lang="en-US" sz="3200" b="1" kern="0" dirty="0">
                <a:latin typeface="Arial" charset="0"/>
                <a:ea typeface="ＭＳ Ｐゴシック" charset="0"/>
                <a:cs typeface="ＭＳ Ｐゴシック" charset="0"/>
              </a:rPr>
              <a:t>ESV</a:t>
            </a:r>
            <a:endParaRPr lang="en-US" sz="1800" b="1" kern="0" dirty="0">
              <a:latin typeface="Arial" charset="0"/>
              <a:ea typeface="ＭＳ Ｐゴシック" charset="0"/>
              <a:cs typeface="ＭＳ Ｐゴシック" charset="0"/>
            </a:endParaRPr>
          </a:p>
        </p:txBody>
      </p:sp>
      <p:sp>
        <p:nvSpPr>
          <p:cNvPr id="16" name="Text Box 7">
            <a:extLst>
              <a:ext uri="{FF2B5EF4-FFF2-40B4-BE49-F238E27FC236}">
                <a16:creationId xmlns:a16="http://schemas.microsoft.com/office/drawing/2014/main" id="{F3EE8A35-CE32-E149-8B86-47469F1641B0}"/>
              </a:ext>
            </a:extLst>
          </p:cNvPr>
          <p:cNvSpPr txBox="1">
            <a:spLocks noChangeArrowheads="1"/>
          </p:cNvSpPr>
          <p:nvPr/>
        </p:nvSpPr>
        <p:spPr bwMode="auto">
          <a:xfrm>
            <a:off x="4800600" y="74029"/>
            <a:ext cx="2286000" cy="1077111"/>
          </a:xfrm>
          <a:prstGeom prst="rect">
            <a:avLst/>
          </a:prstGeom>
          <a:noFill/>
          <a:ln w="9525">
            <a:noFill/>
            <a:miter lim="800000"/>
            <a:headEnd/>
            <a:tailEnd/>
          </a:ln>
          <a:effectLst/>
        </p:spPr>
        <p:txBody>
          <a:bodyPr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fontAlgn="base">
              <a:spcBef>
                <a:spcPct val="0"/>
              </a:spcBef>
              <a:spcAft>
                <a:spcPct val="0"/>
              </a:spcAft>
              <a:defRPr/>
            </a:pPr>
            <a:r>
              <a:rPr lang="en-US" sz="3200" b="1" dirty="0">
                <a:solidFill>
                  <a:srgbClr val="FFFF00"/>
                </a:solidFill>
                <a:effectLst>
                  <a:glow rad="101600">
                    <a:srgbClr val="000000">
                      <a:alpha val="75000"/>
                    </a:srgbClr>
                  </a:glow>
                </a:effectLst>
                <a:latin typeface="Arial" charset="0"/>
              </a:rPr>
              <a:t>The end of the earth</a:t>
            </a:r>
          </a:p>
        </p:txBody>
      </p:sp>
      <p:sp>
        <p:nvSpPr>
          <p:cNvPr id="18" name="Up-Down Arrow 17">
            <a:extLst>
              <a:ext uri="{FF2B5EF4-FFF2-40B4-BE49-F238E27FC236}">
                <a16:creationId xmlns:a16="http://schemas.microsoft.com/office/drawing/2014/main" id="{3AF69767-F038-D940-A2B0-1BE8B6269359}"/>
              </a:ext>
            </a:extLst>
          </p:cNvPr>
          <p:cNvSpPr/>
          <p:nvPr/>
        </p:nvSpPr>
        <p:spPr bwMode="auto">
          <a:xfrm rot="2560861">
            <a:off x="7445708" y="3133231"/>
            <a:ext cx="383912" cy="652255"/>
          </a:xfrm>
          <a:prstGeom prst="upDownArrow">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TH" sz="2400">
              <a:latin typeface="Comic Sans MS" pitchFamily="-112" charset="0"/>
            </a:endParaRPr>
          </a:p>
        </p:txBody>
      </p:sp>
      <p:sp>
        <p:nvSpPr>
          <p:cNvPr id="27" name="Rectangle 6">
            <a:extLst>
              <a:ext uri="{FF2B5EF4-FFF2-40B4-BE49-F238E27FC236}">
                <a16:creationId xmlns:a16="http://schemas.microsoft.com/office/drawing/2014/main" id="{33BF0CEF-B51B-D74F-87DC-08C8F7B213BD}"/>
              </a:ext>
            </a:extLst>
          </p:cNvPr>
          <p:cNvSpPr>
            <a:spLocks noChangeArrowheads="1"/>
          </p:cNvSpPr>
          <p:nvPr/>
        </p:nvSpPr>
        <p:spPr bwMode="auto">
          <a:xfrm>
            <a:off x="-1140610" y="-935981"/>
            <a:ext cx="184731" cy="369332"/>
          </a:xfrm>
          <a:prstGeom prst="rect">
            <a:avLst/>
          </a:prstGeom>
          <a:noFill/>
          <a:ln>
            <a:noFill/>
          </a:ln>
          <a:effectLst>
            <a:glow rad="127000">
              <a:srgbClr val="FFFF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TH">
              <a:solidFill>
                <a:srgbClr val="FFFF00"/>
              </a:solidFill>
            </a:endParaRPr>
          </a:p>
        </p:txBody>
      </p:sp>
      <p:sp>
        <p:nvSpPr>
          <p:cNvPr id="31" name="Up-Down Arrow 30">
            <a:extLst>
              <a:ext uri="{FF2B5EF4-FFF2-40B4-BE49-F238E27FC236}">
                <a16:creationId xmlns:a16="http://schemas.microsoft.com/office/drawing/2014/main" id="{6746CB51-9987-5348-8C43-18A0B2D60F7D}"/>
              </a:ext>
            </a:extLst>
          </p:cNvPr>
          <p:cNvSpPr/>
          <p:nvPr/>
        </p:nvSpPr>
        <p:spPr bwMode="auto">
          <a:xfrm rot="21377123">
            <a:off x="7812673" y="2248854"/>
            <a:ext cx="383912" cy="652255"/>
          </a:xfrm>
          <a:prstGeom prst="upDownArrow">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TH" sz="2400">
              <a:latin typeface="Comic Sans MS" pitchFamily="-112" charset="0"/>
            </a:endParaRPr>
          </a:p>
        </p:txBody>
      </p:sp>
      <p:sp>
        <p:nvSpPr>
          <p:cNvPr id="32" name="Up-Down Arrow 31">
            <a:extLst>
              <a:ext uri="{FF2B5EF4-FFF2-40B4-BE49-F238E27FC236}">
                <a16:creationId xmlns:a16="http://schemas.microsoft.com/office/drawing/2014/main" id="{53D76D60-C4CC-8D44-92D6-86615C60D877}"/>
              </a:ext>
            </a:extLst>
          </p:cNvPr>
          <p:cNvSpPr/>
          <p:nvPr/>
        </p:nvSpPr>
        <p:spPr bwMode="auto">
          <a:xfrm rot="19577012">
            <a:off x="5913710" y="1209797"/>
            <a:ext cx="343335" cy="634312"/>
          </a:xfrm>
          <a:prstGeom prst="upDownArrow">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TH" sz="2400">
              <a:latin typeface="Comic Sans MS" pitchFamily="-112" charset="0"/>
            </a:endParaRPr>
          </a:p>
        </p:txBody>
      </p:sp>
      <p:sp>
        <p:nvSpPr>
          <p:cNvPr id="22" name="Rectangle 8">
            <a:extLst>
              <a:ext uri="{FF2B5EF4-FFF2-40B4-BE49-F238E27FC236}">
                <a16:creationId xmlns:a16="http://schemas.microsoft.com/office/drawing/2014/main" id="{5EC84AE5-134B-F94D-AC1D-94AA440174A3}"/>
              </a:ext>
            </a:extLst>
          </p:cNvPr>
          <p:cNvSpPr>
            <a:spLocks noChangeArrowheads="1"/>
          </p:cNvSpPr>
          <p:nvPr/>
        </p:nvSpPr>
        <p:spPr bwMode="auto">
          <a:xfrm>
            <a:off x="5971679" y="7223580"/>
            <a:ext cx="184731" cy="369332"/>
          </a:xfrm>
          <a:prstGeom prst="rect">
            <a:avLst/>
          </a:prstGeom>
          <a:noFill/>
          <a:ln>
            <a:noFill/>
          </a:ln>
          <a:effectLst>
            <a:glow rad="127000">
              <a:srgbClr val="FFFF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TH"/>
          </a:p>
        </p:txBody>
      </p:sp>
    </p:spTree>
    <p:extLst>
      <p:ext uri="{BB962C8B-B14F-4D97-AF65-F5344CB8AC3E}">
        <p14:creationId xmlns:p14="http://schemas.microsoft.com/office/powerpoint/2010/main" val="4272557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ew Testament History - PDF Free Download">
            <a:extLst>
              <a:ext uri="{FF2B5EF4-FFF2-40B4-BE49-F238E27FC236}">
                <a16:creationId xmlns:a16="http://schemas.microsoft.com/office/drawing/2014/main" id="{FF524B75-2199-3C44-A4BF-F117F02F9E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8" r="1565"/>
          <a:stretch/>
        </p:blipFill>
        <p:spPr bwMode="auto">
          <a:xfrm>
            <a:off x="-1" y="756976"/>
            <a:ext cx="9143083" cy="534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0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895285-2C3C-3648-862B-6B454D571E3C}"/>
              </a:ext>
            </a:extLst>
          </p:cNvPr>
          <p:cNvSpPr>
            <a:spLocks noChangeArrowheads="1"/>
          </p:cNvSpPr>
          <p:nvPr/>
        </p:nvSpPr>
        <p:spPr bwMode="auto">
          <a:xfrm flipV="1">
            <a:off x="1776413" y="1431585"/>
            <a:ext cx="176853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TH"/>
          </a:p>
        </p:txBody>
      </p:sp>
      <p:pic>
        <p:nvPicPr>
          <p:cNvPr id="8193" name="Picture 1" descr="May be an image of text">
            <a:extLst>
              <a:ext uri="{FF2B5EF4-FFF2-40B4-BE49-F238E27FC236}">
                <a16:creationId xmlns:a16="http://schemas.microsoft.com/office/drawing/2014/main" id="{B36FF145-789C-5942-88E6-2E39BE3C674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04914" y="0"/>
            <a:ext cx="702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32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69,836 Long Line Stock Photos, Pictures &amp; Royalty-Free Images">
            <a:extLst>
              <a:ext uri="{FF2B5EF4-FFF2-40B4-BE49-F238E27FC236}">
                <a16:creationId xmlns:a16="http://schemas.microsoft.com/office/drawing/2014/main" id="{71C360A1-97F7-3F4C-B008-5074CF199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225" y="0"/>
            <a:ext cx="7554900" cy="68418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D4519CE-BD5C-794D-99C5-5A25C4189B2E}"/>
              </a:ext>
            </a:extLst>
          </p:cNvPr>
          <p:cNvSpPr txBox="1"/>
          <p:nvPr/>
        </p:nvSpPr>
        <p:spPr>
          <a:xfrm>
            <a:off x="179697" y="4154429"/>
            <a:ext cx="4743995" cy="1200329"/>
          </a:xfrm>
          <a:prstGeom prst="rect">
            <a:avLst/>
          </a:prstGeom>
          <a:noFill/>
        </p:spPr>
        <p:txBody>
          <a:bodyPr wrap="square" rtlCol="0">
            <a:spAutoFit/>
          </a:bodyPr>
          <a:lstStyle/>
          <a:p>
            <a:r>
              <a:rPr lang="en-TH" sz="3600" b="1" dirty="0">
                <a:solidFill>
                  <a:srgbClr val="FFFF00"/>
                </a:solidFill>
                <a:effectLst>
                  <a:glow rad="127000">
                    <a:schemeClr val="tx1"/>
                  </a:glow>
                </a:effectLst>
                <a:latin typeface="Arial" panose="020B0604020202020204" pitchFamily="34" charset="0"/>
                <a:cs typeface="Arial" panose="020B0604020202020204" pitchFamily="34" charset="0"/>
              </a:rPr>
              <a:t>THE COMMUNION OF SAINTS</a:t>
            </a:r>
          </a:p>
        </p:txBody>
      </p:sp>
    </p:spTree>
    <p:extLst>
      <p:ext uri="{BB962C8B-B14F-4D97-AF65-F5344CB8AC3E}">
        <p14:creationId xmlns:p14="http://schemas.microsoft.com/office/powerpoint/2010/main" val="3307799659"/>
      </p:ext>
    </p:extLst>
  </p:cSld>
  <p:clrMapOvr>
    <a:masterClrMapping/>
  </p:clrMapOvr>
</p:sld>
</file>

<file path=ppt/theme/theme1.xml><?xml version="1.0" encoding="utf-8"?>
<a:theme xmlns:a="http://schemas.openxmlformats.org/drawingml/2006/main" name="5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potx" id="{5BE8C40B-17BC-4E9D-9CE2-E0B7688F8EBD}" vid="{0FEFE8E6-F0AF-49A8-ABBE-92D8C6E4B0D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1424</Words>
  <Application>Microsoft Macintosh PowerPoint</Application>
  <PresentationFormat>On-screen Show (4:3)</PresentationFormat>
  <Paragraphs>91</Paragraphs>
  <Slides>33</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33</vt:i4>
      </vt:variant>
    </vt:vector>
  </HeadingPairs>
  <TitlesOfParts>
    <vt:vector size="45" baseType="lpstr">
      <vt:lpstr>Arial</vt:lpstr>
      <vt:lpstr>Calibri</vt:lpstr>
      <vt:lpstr>Chalkduster</vt:lpstr>
      <vt:lpstr>Comic Sans MS</vt:lpstr>
      <vt:lpstr>Engravers MT</vt:lpstr>
      <vt:lpstr>Times New Roman</vt:lpstr>
      <vt:lpstr>Tw Cen MT Condensed Extra Bold</vt:lpstr>
      <vt:lpstr>Wingdings</vt:lpstr>
      <vt:lpstr>51_Blank Presentation</vt:lpstr>
      <vt:lpstr>PhotoCompanion</vt:lpstr>
      <vt:lpstr>Custom Design</vt:lpstr>
      <vt:lpstr>Orbit</vt:lpstr>
      <vt:lpstr>An Incomplete Gospel,  an Incomparable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Acts 18:23-28</vt:lpstr>
      <vt:lpstr>An Incomplete Gospel</vt:lpstr>
      <vt:lpstr>An Incomplete Gospel</vt:lpstr>
      <vt:lpstr>Acts Series</vt:lpstr>
      <vt:lpstr>Acts 19:1-10</vt:lpstr>
      <vt:lpstr>PowerPoint Presentation</vt:lpstr>
      <vt:lpstr>An Incomplete Gospel</vt:lpstr>
      <vt:lpstr>PowerPoint Presentation</vt:lpstr>
      <vt:lpstr>PowerPoint Presentation</vt:lpstr>
      <vt:lpstr>Acts 19:11-20</vt:lpstr>
      <vt:lpstr>PowerPoint Presentation</vt:lpstr>
      <vt:lpstr>PowerPoint Presentation</vt:lpstr>
      <vt:lpstr>PowerPoint Presentation</vt:lpstr>
      <vt:lpstr>An Incomplete Gospel</vt:lpstr>
      <vt:lpstr>A Complete Gospel</vt:lpstr>
      <vt:lpstr>PowerPoint Presentation</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Series</dc:title>
  <dc:creator>Microsoft Office User</dc:creator>
  <cp:lastModifiedBy>Rick Griffith</cp:lastModifiedBy>
  <cp:revision>31</cp:revision>
  <dcterms:created xsi:type="dcterms:W3CDTF">2021-05-07T08:48:56Z</dcterms:created>
  <dcterms:modified xsi:type="dcterms:W3CDTF">2021-05-31T02:21:09Z</dcterms:modified>
</cp:coreProperties>
</file>