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55"/>
  </p:notesMasterIdLst>
  <p:handoutMasterIdLst>
    <p:handoutMasterId r:id="rId56"/>
  </p:handoutMasterIdLst>
  <p:sldIdLst>
    <p:sldId id="4310" r:id="rId3"/>
    <p:sldId id="4308" r:id="rId4"/>
    <p:sldId id="4309" r:id="rId5"/>
    <p:sldId id="257" r:id="rId6"/>
    <p:sldId id="258" r:id="rId7"/>
    <p:sldId id="265" r:id="rId8"/>
    <p:sldId id="264" r:id="rId9"/>
    <p:sldId id="4270" r:id="rId10"/>
    <p:sldId id="4273" r:id="rId11"/>
    <p:sldId id="270" r:id="rId12"/>
    <p:sldId id="4272" r:id="rId13"/>
    <p:sldId id="4274" r:id="rId14"/>
    <p:sldId id="4275" r:id="rId15"/>
    <p:sldId id="4271" r:id="rId16"/>
    <p:sldId id="4276" r:id="rId17"/>
    <p:sldId id="4277" r:id="rId18"/>
    <p:sldId id="4281" r:id="rId19"/>
    <p:sldId id="4283" r:id="rId20"/>
    <p:sldId id="4293" r:id="rId21"/>
    <p:sldId id="4282" r:id="rId22"/>
    <p:sldId id="4284" r:id="rId23"/>
    <p:sldId id="4287" r:id="rId24"/>
    <p:sldId id="4285" r:id="rId25"/>
    <p:sldId id="4288" r:id="rId26"/>
    <p:sldId id="4286" r:id="rId27"/>
    <p:sldId id="259" r:id="rId28"/>
    <p:sldId id="4290" r:id="rId29"/>
    <p:sldId id="4294" r:id="rId30"/>
    <p:sldId id="4291" r:id="rId31"/>
    <p:sldId id="4295" r:id="rId32"/>
    <p:sldId id="4296" r:id="rId33"/>
    <p:sldId id="4289" r:id="rId34"/>
    <p:sldId id="4297" r:id="rId35"/>
    <p:sldId id="4280" r:id="rId36"/>
    <p:sldId id="262" r:id="rId37"/>
    <p:sldId id="4298" r:id="rId38"/>
    <p:sldId id="263" r:id="rId39"/>
    <p:sldId id="4300" r:id="rId40"/>
    <p:sldId id="4299" r:id="rId41"/>
    <p:sldId id="4301" r:id="rId42"/>
    <p:sldId id="4302" r:id="rId43"/>
    <p:sldId id="4304" r:id="rId44"/>
    <p:sldId id="274" r:id="rId45"/>
    <p:sldId id="4303" r:id="rId46"/>
    <p:sldId id="269" r:id="rId47"/>
    <p:sldId id="4269" r:id="rId48"/>
    <p:sldId id="4306" r:id="rId49"/>
    <p:sldId id="289" r:id="rId50"/>
    <p:sldId id="4307" r:id="rId51"/>
    <p:sldId id="4305" r:id="rId52"/>
    <p:sldId id="4312" r:id="rId53"/>
    <p:sldId id="35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0E6"/>
    <a:srgbClr val="FF00FF"/>
    <a:srgbClr val="00FFFF"/>
    <a:srgbClr val="FF6600"/>
    <a:srgbClr val="DB8B06"/>
    <a:srgbClr val="790015"/>
    <a:srgbClr val="05A8E8"/>
    <a:srgbClr val="D0CECE"/>
    <a:srgbClr val="4472C4"/>
    <a:srgbClr val="5B2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00" autoAdjust="0"/>
    <p:restoredTop sz="85286" autoAdjust="0"/>
  </p:normalViewPr>
  <p:slideViewPr>
    <p:cSldViewPr snapToGrid="0">
      <p:cViewPr varScale="1">
        <p:scale>
          <a:sx n="111" d="100"/>
          <a:sy n="111" d="100"/>
        </p:scale>
        <p:origin x="1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56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9789F0-A176-4320-9E76-52C34A0989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F5A7A-3B08-494C-B359-01FB144FF4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FCAE9-AEBE-4C25-9799-E22EE790AA1F}" type="datetimeFigureOut">
              <a:rPr lang="en-US" smtClean="0"/>
              <a:t>5/16/21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515DC-22F0-4147-B353-DC2989AB43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B4AE4-E830-4747-876A-413749AFDC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33971-3A0B-40CB-9FBF-E673B3B6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02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44DBE-EE90-44E8-99F3-E9948D5C2719}" type="datetimeFigureOut">
              <a:rPr lang="en-US" smtClean="0"/>
              <a:t>5/16/21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9F66-4D64-468E-AD61-602BAA3690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5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1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62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04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08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48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2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5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82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61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9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54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8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18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4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5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0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6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7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D9F66-4D64-468E-AD61-602BAA3690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1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85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79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36BA9-EA06-4265-970E-9ECE998CE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D28601"/>
            </a:gs>
            <a:gs pos="100000">
              <a:srgbClr val="ECBF1B"/>
            </a:gs>
          </a:gsLst>
          <a:lin ang="0" scaled="0"/>
        </a:gra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EE013-B5C8-4FEB-950E-F420386F7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4095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798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277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13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022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42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0324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209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D92D3-C6F0-4AE2-98E8-155D94562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73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024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155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78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101ED-DA5B-4213-AA7E-773E9AF2A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2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48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BA107-E803-4093-A0DB-09CC0DCC85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9F364-9D0D-4F38-B926-C75DF1112D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>
            <a:extLst>
              <a:ext uri="{FF2B5EF4-FFF2-40B4-BE49-F238E27FC236}">
                <a16:creationId xmlns:a16="http://schemas.microsoft.com/office/drawing/2014/main" id="{51ED2826-E03E-48E4-939F-A4FDF2820A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8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86C04B-B833-40F5-A0B7-DF6C5BB7E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4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3022D3-6C72-4B4F-963C-31652E9F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6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1" r:id="rId2"/>
    <p:sldLayoutId id="2147483687" r:id="rId3"/>
    <p:sldLayoutId id="2147483663" r:id="rId4"/>
    <p:sldLayoutId id="2147483692" r:id="rId5"/>
    <p:sldLayoutId id="2147483689" r:id="rId6"/>
    <p:sldLayoutId id="2147483690" r:id="rId7"/>
    <p:sldLayoutId id="2147483664" r:id="rId8"/>
    <p:sldLayoutId id="2147483674" r:id="rId9"/>
    <p:sldLayoutId id="2147483666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542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4B9DA-779F-4758-A0A5-45E465E7A949}"/>
              </a:ext>
            </a:extLst>
          </p:cNvPr>
          <p:cNvSpPr/>
          <p:nvPr/>
        </p:nvSpPr>
        <p:spPr>
          <a:xfrm>
            <a:off x="-22200" y="2681422"/>
            <a:ext cx="6051305" cy="1318420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b="1" kern="0" dirty="0">
                <a:solidFill>
                  <a:schemeClr val="bg1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</a:rPr>
              <a:t>Mission in  Macedonia</a:t>
            </a:r>
            <a:endParaRPr kumimoji="0" lang="en-US" sz="48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DCC7C-78F1-4C11-99A6-BBDE26FF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34" y="4399533"/>
            <a:ext cx="6938360" cy="853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5" tIns="45718" rIns="91435" bIns="4571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353"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16:11–18:22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0707F3-AC37-4246-A4D2-D9529C488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5117"/>
            <a:ext cx="9158502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Preached by Matthew Lyle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6187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ur men looking to the paper on table">
            <a:extLst>
              <a:ext uri="{FF2B5EF4-FFF2-40B4-BE49-F238E27FC236}">
                <a16:creationId xmlns:a16="http://schemas.microsoft.com/office/drawing/2014/main" id="{50808F90-BC09-4207-8A38-074064DA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412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3FC16D-8EAB-4947-ABBA-EEDC5B252AB6}"/>
              </a:ext>
            </a:extLst>
          </p:cNvPr>
          <p:cNvSpPr/>
          <p:nvPr/>
        </p:nvSpPr>
        <p:spPr>
          <a:xfrm>
            <a:off x="1" y="5312229"/>
            <a:ext cx="9144000" cy="1545771"/>
          </a:xfrm>
          <a:prstGeom prst="roundRect">
            <a:avLst>
              <a:gd name="adj" fmla="val 0"/>
            </a:avLst>
          </a:prstGeom>
          <a:solidFill>
            <a:srgbClr val="5B253D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</a:rPr>
              <a:t>“One day as these men were worshiping the Lord and fasting…” (Acts 13:1)</a:t>
            </a:r>
            <a:endParaRPr kumimoji="0" lang="en-US" sz="24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DAC45C-8ADC-44AA-8A05-5B8431C32FBF}"/>
              </a:ext>
            </a:extLst>
          </p:cNvPr>
          <p:cNvGrpSpPr>
            <a:grpSpLocks noChangeAspect="1"/>
          </p:cNvGrpSpPr>
          <p:nvPr/>
        </p:nvGrpSpPr>
        <p:grpSpPr>
          <a:xfrm>
            <a:off x="4783086" y="1343394"/>
            <a:ext cx="3585622" cy="3968835"/>
            <a:chOff x="1735494" y="266080"/>
            <a:chExt cx="4062406" cy="44965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F2862A3-6609-437A-8386-5CE7E54FACD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94420" y="443973"/>
              <a:ext cx="3446333" cy="3489733"/>
            </a:xfrm>
            <a:prstGeom prst="ellipse">
              <a:avLst/>
            </a:prstGeom>
            <a:solidFill>
              <a:srgbClr val="214A4C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4800" b="1" kern="0" dirty="0"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8CC6D8-1D6A-48AF-9F9E-5DFA3918C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8762" b="29750"/>
            <a:stretch/>
          </p:blipFill>
          <p:spPr>
            <a:xfrm>
              <a:off x="1735494" y="266080"/>
              <a:ext cx="4062406" cy="4496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07FC88-2FC5-4A01-8C7B-93DBBCBA4447}"/>
                </a:ext>
              </a:extLst>
            </p:cNvPr>
            <p:cNvSpPr/>
            <p:nvPr/>
          </p:nvSpPr>
          <p:spPr>
            <a:xfrm>
              <a:off x="2026502" y="1404010"/>
              <a:ext cx="3182165" cy="149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kern="0" dirty="0">
                  <a:solidFill>
                    <a:prstClr val="white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  <a:ea typeface="ＭＳ Ｐゴシック" charset="0"/>
                </a:rPr>
                <a:t>God who Reveals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9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5" y="5670073"/>
            <a:ext cx="5359538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1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st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Acts 13–14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1" name="Oval 58">
            <a:extLst>
              <a:ext uri="{FF2B5EF4-FFF2-40B4-BE49-F238E27FC236}">
                <a16:creationId xmlns:a16="http://schemas.microsoft.com/office/drawing/2014/main" id="{0DE1C78C-AB7B-4891-B3A4-3931244D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2" name="Text Box 76">
            <a:extLst>
              <a:ext uri="{FF2B5EF4-FFF2-40B4-BE49-F238E27FC236}">
                <a16:creationId xmlns:a16="http://schemas.microsoft.com/office/drawing/2014/main" id="{DFA75B16-1AAF-4093-A362-24BDD4D3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07" y="2632053"/>
            <a:ext cx="1385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41FC4CF5-43E6-47FE-BF15-3D1DA36F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503" y="4356180"/>
            <a:ext cx="2057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r>
              <a:rPr lang="en-US" sz="2800" dirty="0"/>
              <a:t>Jerusalem</a:t>
            </a:r>
          </a:p>
        </p:txBody>
      </p:sp>
      <p:sp>
        <p:nvSpPr>
          <p:cNvPr id="24" name="Oval 58">
            <a:extLst>
              <a:ext uri="{FF2B5EF4-FFF2-40B4-BE49-F238E27FC236}">
                <a16:creationId xmlns:a16="http://schemas.microsoft.com/office/drawing/2014/main" id="{8E4143D2-6A68-48D1-8654-8E9F26F40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7" name="Right Arrow 19">
            <a:extLst>
              <a:ext uri="{FF2B5EF4-FFF2-40B4-BE49-F238E27FC236}">
                <a16:creationId xmlns:a16="http://schemas.microsoft.com/office/drawing/2014/main" id="{0921F388-0AFE-41EC-A5B7-F1ADD65A69F6}"/>
              </a:ext>
            </a:extLst>
          </p:cNvPr>
          <p:cNvSpPr/>
          <p:nvPr/>
        </p:nvSpPr>
        <p:spPr bwMode="auto">
          <a:xfrm rot="10381056">
            <a:off x="7347811" y="3147024"/>
            <a:ext cx="870040" cy="374107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28" name="Right Arrow 20">
            <a:extLst>
              <a:ext uri="{FF2B5EF4-FFF2-40B4-BE49-F238E27FC236}">
                <a16:creationId xmlns:a16="http://schemas.microsoft.com/office/drawing/2014/main" id="{08E171FC-2151-4EC5-BEF4-B045624CF86F}"/>
              </a:ext>
            </a:extLst>
          </p:cNvPr>
          <p:cNvSpPr/>
          <p:nvPr/>
        </p:nvSpPr>
        <p:spPr bwMode="auto">
          <a:xfrm rot="15489912">
            <a:off x="6428894" y="2552694"/>
            <a:ext cx="870040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29" name="Right Arrow 20">
            <a:extLst>
              <a:ext uri="{FF2B5EF4-FFF2-40B4-BE49-F238E27FC236}">
                <a16:creationId xmlns:a16="http://schemas.microsoft.com/office/drawing/2014/main" id="{D2B906E2-B38B-44ED-ACF7-CEE4CCDFE203}"/>
              </a:ext>
            </a:extLst>
          </p:cNvPr>
          <p:cNvSpPr/>
          <p:nvPr/>
        </p:nvSpPr>
        <p:spPr bwMode="auto">
          <a:xfrm rot="19124477">
            <a:off x="6782308" y="1952663"/>
            <a:ext cx="409417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0" name="Right Arrow 20">
            <a:extLst>
              <a:ext uri="{FF2B5EF4-FFF2-40B4-BE49-F238E27FC236}">
                <a16:creationId xmlns:a16="http://schemas.microsoft.com/office/drawing/2014/main" id="{99034000-1AD4-4A6B-BBE0-348C2E4443E8}"/>
              </a:ext>
            </a:extLst>
          </p:cNvPr>
          <p:cNvSpPr/>
          <p:nvPr/>
        </p:nvSpPr>
        <p:spPr bwMode="auto">
          <a:xfrm rot="989309">
            <a:off x="7161569" y="1965459"/>
            <a:ext cx="409417" cy="341132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2" name="Right Arrow 20">
            <a:extLst>
              <a:ext uri="{FF2B5EF4-FFF2-40B4-BE49-F238E27FC236}">
                <a16:creationId xmlns:a16="http://schemas.microsoft.com/office/drawing/2014/main" id="{227CB21E-3432-4723-AB98-14A2D82F45DD}"/>
              </a:ext>
            </a:extLst>
          </p:cNvPr>
          <p:cNvSpPr/>
          <p:nvPr/>
        </p:nvSpPr>
        <p:spPr bwMode="auto">
          <a:xfrm rot="12018267">
            <a:off x="7136180" y="1935487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3" name="Right Arrow 20">
            <a:extLst>
              <a:ext uri="{FF2B5EF4-FFF2-40B4-BE49-F238E27FC236}">
                <a16:creationId xmlns:a16="http://schemas.microsoft.com/office/drawing/2014/main" id="{1E0491F8-963A-486C-9B50-9B89B3A25432}"/>
              </a:ext>
            </a:extLst>
          </p:cNvPr>
          <p:cNvSpPr/>
          <p:nvPr/>
        </p:nvSpPr>
        <p:spPr bwMode="auto">
          <a:xfrm rot="8951013">
            <a:off x="6756291" y="1966667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4" name="Right Arrow 20">
            <a:extLst>
              <a:ext uri="{FF2B5EF4-FFF2-40B4-BE49-F238E27FC236}">
                <a16:creationId xmlns:a16="http://schemas.microsoft.com/office/drawing/2014/main" id="{63377D09-02E3-4B08-8810-761E4F7189F9}"/>
              </a:ext>
            </a:extLst>
          </p:cNvPr>
          <p:cNvSpPr/>
          <p:nvPr/>
        </p:nvSpPr>
        <p:spPr bwMode="auto">
          <a:xfrm rot="576946">
            <a:off x="6667795" y="2736191"/>
            <a:ext cx="1254048" cy="333846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6" name="Right Arrow 20">
            <a:extLst>
              <a:ext uri="{FF2B5EF4-FFF2-40B4-BE49-F238E27FC236}">
                <a16:creationId xmlns:a16="http://schemas.microsoft.com/office/drawing/2014/main" id="{CE9B4ABE-35A2-425C-A44D-613AAC47D21E}"/>
              </a:ext>
            </a:extLst>
          </p:cNvPr>
          <p:cNvSpPr/>
          <p:nvPr/>
        </p:nvSpPr>
        <p:spPr bwMode="auto">
          <a:xfrm rot="5082027">
            <a:off x="6515820" y="2333106"/>
            <a:ext cx="409417" cy="341132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3" grpId="0" animBg="1"/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4" y="5525689"/>
            <a:ext cx="8476753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2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Part 1: Disagreement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(Acts 15:39b–16:10)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17" name="Text Box 76">
            <a:extLst>
              <a:ext uri="{FF2B5EF4-FFF2-40B4-BE49-F238E27FC236}">
                <a16:creationId xmlns:a16="http://schemas.microsoft.com/office/drawing/2014/main" id="{4FB987E9-08DE-4E19-A83B-3CBC39D8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646" y="1294411"/>
            <a:ext cx="1178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Paul &amp; Silas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5" name="Right Arrow 16">
            <a:extLst>
              <a:ext uri="{FF2B5EF4-FFF2-40B4-BE49-F238E27FC236}">
                <a16:creationId xmlns:a16="http://schemas.microsoft.com/office/drawing/2014/main" id="{4A347218-FF65-4C4D-B476-1312720B489F}"/>
              </a:ext>
            </a:extLst>
          </p:cNvPr>
          <p:cNvSpPr/>
          <p:nvPr/>
        </p:nvSpPr>
        <p:spPr bwMode="auto">
          <a:xfrm rot="13757680">
            <a:off x="7779555" y="2201184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26" name="Right Arrow 19">
            <a:extLst>
              <a:ext uri="{FF2B5EF4-FFF2-40B4-BE49-F238E27FC236}">
                <a16:creationId xmlns:a16="http://schemas.microsoft.com/office/drawing/2014/main" id="{24E27EF0-2397-4858-9B6E-C20933316B75}"/>
              </a:ext>
            </a:extLst>
          </p:cNvPr>
          <p:cNvSpPr/>
          <p:nvPr/>
        </p:nvSpPr>
        <p:spPr bwMode="auto">
          <a:xfrm rot="10381056">
            <a:off x="7342233" y="3046011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1" name="Text Box 76">
            <a:extLst>
              <a:ext uri="{FF2B5EF4-FFF2-40B4-BE49-F238E27FC236}">
                <a16:creationId xmlns:a16="http://schemas.microsoft.com/office/drawing/2014/main" id="{D4E933A9-5130-478A-B262-8A4375868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905" y="3341927"/>
            <a:ext cx="15571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Barnabas &amp; Mark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08DCA82-CFD4-4C77-9137-F24EE30DB581}"/>
              </a:ext>
            </a:extLst>
          </p:cNvPr>
          <p:cNvSpPr txBox="1">
            <a:spLocks/>
          </p:cNvSpPr>
          <p:nvPr/>
        </p:nvSpPr>
        <p:spPr>
          <a:xfrm>
            <a:off x="-140060" y="4488532"/>
            <a:ext cx="7089912" cy="12433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Disagreement leading to separation may be God's way to </a:t>
            </a:r>
            <a:r>
              <a:rPr lang="en-US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</a:t>
            </a:r>
            <a:r>
              <a:rPr lang="en-US" sz="48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x</a:t>
            </a:r>
            <a:r>
              <a:rPr lang="en-US" sz="54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</a:t>
            </a:r>
            <a:r>
              <a:rPr lang="en-US" sz="60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</a:t>
            </a:r>
            <a:r>
              <a:rPr lang="en-US" sz="66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</a:t>
            </a:r>
            <a:r>
              <a:rPr lang="en-US" sz="72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</a:t>
            </a:r>
            <a:r>
              <a:rPr lang="en-US" sz="3600" b="1" kern="14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his work</a:t>
            </a:r>
            <a:endParaRPr lang="en-US" sz="6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5" name="Oval 58">
            <a:extLst>
              <a:ext uri="{FF2B5EF4-FFF2-40B4-BE49-F238E27FC236}">
                <a16:creationId xmlns:a16="http://schemas.microsoft.com/office/drawing/2014/main" id="{B8109ADF-9AEA-954D-94DA-426CE7AC8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29269149-51AA-5B4D-9DE8-D86C8FAF1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07" y="2632053"/>
            <a:ext cx="1385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B2B21ACF-526F-4144-B049-81631744D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503" y="4356180"/>
            <a:ext cx="2057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r>
              <a:rPr lang="en-US" sz="2800" dirty="0"/>
              <a:t>Jerusalem</a:t>
            </a:r>
          </a:p>
        </p:txBody>
      </p:sp>
      <p:sp>
        <p:nvSpPr>
          <p:cNvPr id="28" name="Oval 58">
            <a:extLst>
              <a:ext uri="{FF2B5EF4-FFF2-40B4-BE49-F238E27FC236}">
                <a16:creationId xmlns:a16="http://schemas.microsoft.com/office/drawing/2014/main" id="{D0D8A032-6A52-0B4E-83C8-4E9AB7B75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5" grpId="0" animBg="1"/>
      <p:bldP spid="26" grpId="0" animBg="1"/>
      <p:bldP spid="31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4A9BFF-D88D-4CFF-95D5-E0C31BF8DABB}"/>
              </a:ext>
            </a:extLst>
          </p:cNvPr>
          <p:cNvSpPr txBox="1">
            <a:spLocks/>
          </p:cNvSpPr>
          <p:nvPr/>
        </p:nvSpPr>
        <p:spPr bwMode="auto">
          <a:xfrm>
            <a:off x="94084" y="5525689"/>
            <a:ext cx="9049916" cy="904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05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2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pitchFamily="-105" charset="-128"/>
                <a:cs typeface="Arial"/>
              </a:rPr>
              <a:t> Missionary Journey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Part 2: Macedonian Mission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(Acts 16:11–18:22)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889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pitchFamily="-105" charset="-128"/>
              <a:cs typeface="Arial"/>
            </a:endParaRPr>
          </a:p>
        </p:txBody>
      </p:sp>
      <p:sp>
        <p:nvSpPr>
          <p:cNvPr id="25" name="Right Arrow 16">
            <a:extLst>
              <a:ext uri="{FF2B5EF4-FFF2-40B4-BE49-F238E27FC236}">
                <a16:creationId xmlns:a16="http://schemas.microsoft.com/office/drawing/2014/main" id="{4A347218-FF65-4C4D-B476-1312720B489F}"/>
              </a:ext>
            </a:extLst>
          </p:cNvPr>
          <p:cNvSpPr/>
          <p:nvPr/>
        </p:nvSpPr>
        <p:spPr bwMode="auto">
          <a:xfrm rot="13757680">
            <a:off x="7779555" y="2201184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5" name="Text Box 76">
            <a:extLst>
              <a:ext uri="{FF2B5EF4-FFF2-40B4-BE49-F238E27FC236}">
                <a16:creationId xmlns:a16="http://schemas.microsoft.com/office/drawing/2014/main" id="{7973416D-6AB7-4B24-93BA-11194BB3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33" y="578215"/>
            <a:ext cx="19539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Bithynia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6" name="Right Arrow 19">
            <a:extLst>
              <a:ext uri="{FF2B5EF4-FFF2-40B4-BE49-F238E27FC236}">
                <a16:creationId xmlns:a16="http://schemas.microsoft.com/office/drawing/2014/main" id="{29254C7E-A3A1-4E28-8F1B-2B7F8A587CE1}"/>
              </a:ext>
            </a:extLst>
          </p:cNvPr>
          <p:cNvSpPr/>
          <p:nvPr/>
        </p:nvSpPr>
        <p:spPr bwMode="auto">
          <a:xfrm rot="10381056">
            <a:off x="6378105" y="1723392"/>
            <a:ext cx="870040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27" name="Text Box 76">
            <a:extLst>
              <a:ext uri="{FF2B5EF4-FFF2-40B4-BE49-F238E27FC236}">
                <a16:creationId xmlns:a16="http://schemas.microsoft.com/office/drawing/2014/main" id="{7B56B1A6-8457-4D6A-869A-EF459550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754" y="1718798"/>
            <a:ext cx="1321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Asia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28" name="Right Arrow 17">
            <a:extLst>
              <a:ext uri="{FF2B5EF4-FFF2-40B4-BE49-F238E27FC236}">
                <a16:creationId xmlns:a16="http://schemas.microsoft.com/office/drawing/2014/main" id="{76BEB8E0-ACFF-429F-BFC9-5B50AA967DB8}"/>
              </a:ext>
            </a:extLst>
          </p:cNvPr>
          <p:cNvSpPr/>
          <p:nvPr/>
        </p:nvSpPr>
        <p:spPr bwMode="auto">
          <a:xfrm rot="16200000">
            <a:off x="7192922" y="1186437"/>
            <a:ext cx="664607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29" name="Right Arrow 18">
            <a:extLst>
              <a:ext uri="{FF2B5EF4-FFF2-40B4-BE49-F238E27FC236}">
                <a16:creationId xmlns:a16="http://schemas.microsoft.com/office/drawing/2014/main" id="{A76EC8FE-1511-475C-9503-34DC5DF44CE7}"/>
              </a:ext>
            </a:extLst>
          </p:cNvPr>
          <p:cNvSpPr/>
          <p:nvPr/>
        </p:nvSpPr>
        <p:spPr bwMode="auto">
          <a:xfrm rot="11732237">
            <a:off x="5761402" y="1109617"/>
            <a:ext cx="1269806" cy="504056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0" name="Text Box 76">
            <a:extLst>
              <a:ext uri="{FF2B5EF4-FFF2-40B4-BE49-F238E27FC236}">
                <a16:creationId xmlns:a16="http://schemas.microsoft.com/office/drawing/2014/main" id="{8A693B65-2AE0-4443-8BD3-DB67D4B2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080" y="1210875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Troas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32" name="Oval 58">
            <a:extLst>
              <a:ext uri="{FF2B5EF4-FFF2-40B4-BE49-F238E27FC236}">
                <a16:creationId xmlns:a16="http://schemas.microsoft.com/office/drawing/2014/main" id="{D53D04BE-1018-4FC6-9E89-37047E87F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890" y="1094194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3" name="&quot;No&quot; Symbol 2">
            <a:extLst>
              <a:ext uri="{FF2B5EF4-FFF2-40B4-BE49-F238E27FC236}">
                <a16:creationId xmlns:a16="http://schemas.microsoft.com/office/drawing/2014/main" id="{4ADCB62F-5531-4A04-B23E-1B5B24618D48}"/>
              </a:ext>
            </a:extLst>
          </p:cNvPr>
          <p:cNvSpPr/>
          <p:nvPr/>
        </p:nvSpPr>
        <p:spPr bwMode="auto">
          <a:xfrm>
            <a:off x="7124121" y="884169"/>
            <a:ext cx="830179" cy="733926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F9786E53-1241-4ECC-B59E-14F57B3ABD0B}"/>
              </a:ext>
            </a:extLst>
          </p:cNvPr>
          <p:cNvSpPr/>
          <p:nvPr/>
        </p:nvSpPr>
        <p:spPr bwMode="auto">
          <a:xfrm>
            <a:off x="5881064" y="1429458"/>
            <a:ext cx="830179" cy="733926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6" name="Text Box 76">
            <a:extLst>
              <a:ext uri="{FF2B5EF4-FFF2-40B4-BE49-F238E27FC236}">
                <a16:creationId xmlns:a16="http://schemas.microsoft.com/office/drawing/2014/main" id="{C1FF5E38-0B49-4863-9373-9D3DCCDB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169" y="327472"/>
            <a:ext cx="2110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Macedonia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37" name="Text Box 76">
            <a:extLst>
              <a:ext uri="{FF2B5EF4-FFF2-40B4-BE49-F238E27FC236}">
                <a16:creationId xmlns:a16="http://schemas.microsoft.com/office/drawing/2014/main" id="{641A00F3-5E68-40C0-B480-0B988E876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646" y="1294411"/>
            <a:ext cx="11786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Paul &amp; Silas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pic>
        <p:nvPicPr>
          <p:cNvPr id="1026" name="Picture 2" descr="ACTS Dig Site 11 Acts 16: ppt download">
            <a:extLst>
              <a:ext uri="{FF2B5EF4-FFF2-40B4-BE49-F238E27FC236}">
                <a16:creationId xmlns:a16="http://schemas.microsoft.com/office/drawing/2014/main" id="{151CFF02-2DA7-4591-AED1-6A772FFCA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5" y="1875292"/>
            <a:ext cx="4850251" cy="33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A5DA84-649B-40C9-92FD-CDE3DD2B0021}"/>
              </a:ext>
            </a:extLst>
          </p:cNvPr>
          <p:cNvSpPr/>
          <p:nvPr/>
        </p:nvSpPr>
        <p:spPr>
          <a:xfrm>
            <a:off x="2801703" y="48085"/>
            <a:ext cx="3420720" cy="286292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58">
            <a:extLst>
              <a:ext uri="{FF2B5EF4-FFF2-40B4-BE49-F238E27FC236}">
                <a16:creationId xmlns:a16="http://schemas.microsoft.com/office/drawing/2014/main" id="{7429C926-1BD5-074F-B51E-F47E1F0A5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31" name="Text Box 76">
            <a:extLst>
              <a:ext uri="{FF2B5EF4-FFF2-40B4-BE49-F238E27FC236}">
                <a16:creationId xmlns:a16="http://schemas.microsoft.com/office/drawing/2014/main" id="{F333608F-AD50-E146-80B0-5A5F66E4B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307" y="2632053"/>
            <a:ext cx="1385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1376B5C5-237D-A64B-841A-41A55BE3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503" y="4356180"/>
            <a:ext cx="2057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r>
              <a:rPr lang="en-US" sz="2800" dirty="0"/>
              <a:t>Jerusalem</a:t>
            </a:r>
          </a:p>
        </p:txBody>
      </p:sp>
      <p:sp>
        <p:nvSpPr>
          <p:cNvPr id="38" name="Oval 58">
            <a:extLst>
              <a:ext uri="{FF2B5EF4-FFF2-40B4-BE49-F238E27FC236}">
                <a16:creationId xmlns:a16="http://schemas.microsoft.com/office/drawing/2014/main" id="{2CA736DE-4F65-C943-B1E5-2FB86B13F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3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7" grpId="0"/>
      <p:bldP spid="28" grpId="0" animBg="1"/>
      <p:bldP spid="29" grpId="0" animBg="1"/>
      <p:bldP spid="30" grpId="0"/>
      <p:bldP spid="32" grpId="0" animBg="1"/>
      <p:bldP spid="33" grpId="0" animBg="1"/>
      <p:bldP spid="34" grpId="0" animBg="1"/>
      <p:bldP spid="3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>
            <a:extLst>
              <a:ext uri="{FF2B5EF4-FFF2-40B4-BE49-F238E27FC236}">
                <a16:creationId xmlns:a16="http://schemas.microsoft.com/office/drawing/2014/main" id="{FE32E3E5-CAB4-41E8-871D-E60BAE7D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162" y="2818610"/>
            <a:ext cx="123448" cy="116681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" name="Text Box 76">
            <a:extLst>
              <a:ext uri="{FF2B5EF4-FFF2-40B4-BE49-F238E27FC236}">
                <a16:creationId xmlns:a16="http://schemas.microsoft.com/office/drawing/2014/main" id="{08EA6AEE-B961-429C-9797-9FFF83DB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890" y="2782515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Troas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4" name="Oval 58">
            <a:extLst>
              <a:ext uri="{FF2B5EF4-FFF2-40B4-BE49-F238E27FC236}">
                <a16:creationId xmlns:a16="http://schemas.microsoft.com/office/drawing/2014/main" id="{A44461EF-9216-43E8-9B34-9ADD1461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8" y="149780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E096098D-40B7-45D2-9746-C7CB9387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372" y="1047487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Philippi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68AB4F21-54C6-4831-97C0-E9FF34C9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13" y="1934420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140AF631-353F-42CB-BD22-1816D27C6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991" y="1530515"/>
            <a:ext cx="1815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Thessalonica</a:t>
            </a:r>
            <a:endParaRPr lang="en-US" sz="20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D702BC9C-3B9F-4033-8D9B-D968CACD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855" y="2171449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0" name="Text Box 76">
            <a:extLst>
              <a:ext uri="{FF2B5EF4-FFF2-40B4-BE49-F238E27FC236}">
                <a16:creationId xmlns:a16="http://schemas.microsoft.com/office/drawing/2014/main" id="{381B59D6-0AFD-44E3-8BC8-474FF8D4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30" y="2171449"/>
            <a:ext cx="918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Berea</a:t>
            </a:r>
            <a:endParaRPr lang="en-US" sz="20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id="{01515EED-1C00-4065-8C53-F6D7FE7F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948" y="493305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CF8DE4D7-7C54-4C1F-98EE-FF07CDF2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80" y="4511580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Athens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1BC06444-EBAF-4E1D-ABCC-4E6104979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861" y="492518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A22F4B9C-E88C-4C74-9419-CD4CF661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573" y="4904805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Corinth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365B6D-FE6D-45A3-AE98-68E5D95E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98" y="261259"/>
            <a:ext cx="746449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73E65BB-20FE-4217-B20E-FB372889D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919" y="1925218"/>
            <a:ext cx="2970246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Places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Samothrace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Neapolis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Macedonia</a:t>
            </a:r>
          </a:p>
          <a:p>
            <a:pPr marL="0" marR="0" lvl="0" indent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C0F0439-F6E4-4FF8-A1E9-63D03759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58" y="1925218"/>
            <a:ext cx="4907907" cy="413968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2" algn="l" defTabSz="914400">
              <a:lnSpc>
                <a:spcPct val="108000"/>
              </a:lnSpc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Peo</a:t>
            </a: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le</a:t>
            </a:r>
          </a:p>
          <a:p>
            <a:pPr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Paul / Silas / Timothy</a:t>
            </a:r>
          </a:p>
          <a:p>
            <a:pPr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Luke</a:t>
            </a:r>
          </a:p>
          <a:p>
            <a:pPr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1. ???</a:t>
            </a:r>
          </a:p>
          <a:p>
            <a:pPr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2. ???</a:t>
            </a:r>
          </a:p>
          <a:p>
            <a:pPr marR="0" lvl="0" indent="-36576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3. ???</a:t>
            </a:r>
          </a:p>
        </p:txBody>
      </p:sp>
    </p:spTree>
    <p:extLst>
      <p:ext uri="{BB962C8B-B14F-4D97-AF65-F5344CB8AC3E}">
        <p14:creationId xmlns:p14="http://schemas.microsoft.com/office/powerpoint/2010/main" val="8245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C365B6D-FE6D-45A3-AE98-68E5D95E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79921"/>
            <a:ext cx="4478694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A73F4-3BDD-4533-B43E-1F5A554CFE9F}"/>
              </a:ext>
            </a:extLst>
          </p:cNvPr>
          <p:cNvSpPr txBox="1"/>
          <p:nvPr/>
        </p:nvSpPr>
        <p:spPr>
          <a:xfrm>
            <a:off x="348105" y="4515976"/>
            <a:ext cx="70604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13 </a:t>
            </a:r>
            <a:r>
              <a:rPr lang="en-US" sz="32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Sabbath we went a little way outside the city to a riverbank, </a:t>
            </a:r>
          </a:p>
          <a:p>
            <a:r>
              <a:rPr lang="en-US" sz="3200" b="1" i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we thought people would be meeting for prayer…</a:t>
            </a:r>
            <a:endParaRPr lang="en-U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3A73F4-3BDD-4533-B43E-1F5A554CFE9F}"/>
              </a:ext>
            </a:extLst>
          </p:cNvPr>
          <p:cNvSpPr txBox="1"/>
          <p:nvPr/>
        </p:nvSpPr>
        <p:spPr>
          <a:xfrm>
            <a:off x="5377241" y="3572888"/>
            <a:ext cx="3766759" cy="329320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Lydia</a:t>
            </a:r>
            <a:endParaRPr lang="en-US" sz="40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Thyatira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merchant of expensive purple cloth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worshiped God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44" y="3761296"/>
            <a:ext cx="1619298" cy="100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8E855-A82B-4911-AE49-5AC333E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74" y="4104196"/>
            <a:ext cx="1619298" cy="1001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96354" y="5219492"/>
            <a:ext cx="48167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sat down to speak with some women who had gathered there. </a:t>
            </a:r>
            <a:endParaRPr lang="en-US" sz="32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ur women looking down">
            <a:extLst>
              <a:ext uri="{FF2B5EF4-FFF2-40B4-BE49-F238E27FC236}">
                <a16:creationId xmlns:a16="http://schemas.microsoft.com/office/drawing/2014/main" id="{59664A19-490C-4D45-8315-E076DEA7D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3994" cy="42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CFBF44-EA5C-4CB9-A4F1-D512AE3599EB}"/>
              </a:ext>
            </a:extLst>
          </p:cNvPr>
          <p:cNvSpPr/>
          <p:nvPr/>
        </p:nvSpPr>
        <p:spPr>
          <a:xfrm>
            <a:off x="156149" y="4603370"/>
            <a:ext cx="8831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kern="0" dirty="0"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What was Lydia and her group praying for?</a:t>
            </a:r>
          </a:p>
        </p:txBody>
      </p:sp>
    </p:spTree>
    <p:extLst>
      <p:ext uri="{BB962C8B-B14F-4D97-AF65-F5344CB8AC3E}">
        <p14:creationId xmlns:p14="http://schemas.microsoft.com/office/powerpoint/2010/main" val="249053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2">
            <a:extLst>
              <a:ext uri="{FF2B5EF4-FFF2-40B4-BE49-F238E27FC236}">
                <a16:creationId xmlns:a16="http://schemas.microsoft.com/office/drawing/2014/main" id="{2A00D1E9-7C3E-4DD8-8E19-2832072FEF12}"/>
              </a:ext>
            </a:extLst>
          </p:cNvPr>
          <p:cNvSpPr txBox="1"/>
          <p:nvPr/>
        </p:nvSpPr>
        <p:spPr>
          <a:xfrm>
            <a:off x="111642" y="873626"/>
            <a:ext cx="8920716" cy="2308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 Lord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Open the eyes of my heart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0525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AD557-8BF4-4336-9FD3-6954D433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234"/>
            <a:ext cx="9144000" cy="3354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B61BD-8D9C-4F35-86D3-8F3A0F60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17" y="5047603"/>
            <a:ext cx="2925541" cy="123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22AAB-C906-4991-BDDE-14F0A8D3E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6" y="5047604"/>
            <a:ext cx="3639966" cy="12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844" y="3761296"/>
            <a:ext cx="1619298" cy="1001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8E855-A82B-4911-AE49-5AC333ED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74" y="4104196"/>
            <a:ext cx="1619298" cy="100135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42AEA1-2BAD-4B64-A035-EB4F756B2CCF}"/>
              </a:ext>
            </a:extLst>
          </p:cNvPr>
          <p:cNvGrpSpPr>
            <a:grpSpLocks noChangeAspect="1"/>
          </p:cNvGrpSpPr>
          <p:nvPr/>
        </p:nvGrpSpPr>
        <p:grpSpPr>
          <a:xfrm>
            <a:off x="2779189" y="97036"/>
            <a:ext cx="3585622" cy="3968835"/>
            <a:chOff x="1735494" y="266080"/>
            <a:chExt cx="4062406" cy="44965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829D3F-E879-4ABA-AFD7-D8B8D041A5C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894420" y="443973"/>
              <a:ext cx="3446333" cy="3489733"/>
            </a:xfrm>
            <a:prstGeom prst="ellipse">
              <a:avLst/>
            </a:prstGeom>
            <a:solidFill>
              <a:srgbClr val="214A4C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4800" b="1" kern="0" dirty="0">
                <a:solidFill>
                  <a:prstClr val="white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4DC791-F933-4E05-9A3F-73F8599DC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8762" b="29750"/>
            <a:stretch/>
          </p:blipFill>
          <p:spPr>
            <a:xfrm>
              <a:off x="1735494" y="266080"/>
              <a:ext cx="4062406" cy="449657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D72E5C-3FE5-4347-9200-C5D0F8A57397}"/>
                </a:ext>
              </a:extLst>
            </p:cNvPr>
            <p:cNvSpPr/>
            <p:nvPr/>
          </p:nvSpPr>
          <p:spPr>
            <a:xfrm>
              <a:off x="2026502" y="1404010"/>
              <a:ext cx="3182165" cy="149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kern="0" dirty="0">
                  <a:solidFill>
                    <a:prstClr val="white"/>
                  </a:solidFill>
                  <a:effectLst>
                    <a:glow rad="127000">
                      <a:srgbClr val="000000"/>
                    </a:glow>
                  </a:effectLst>
                  <a:latin typeface="Arial" charset="0"/>
                  <a:ea typeface="ＭＳ Ｐゴシック" charset="0"/>
                </a:rPr>
                <a:t>God who Reveals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058912" y="3761296"/>
            <a:ext cx="52529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she listened to us, the Lord </a:t>
            </a:r>
            <a:r>
              <a:rPr 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opened her heart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she accepted what Paul was saying</a:t>
            </a:r>
            <a:endParaRPr lang="en-US" sz="32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29C133-6163-449C-B517-9B216C6CE8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9240" y="5575774"/>
            <a:ext cx="1619298" cy="10013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7CE4D6-E136-4226-9D52-85E7473BBE9B}"/>
              </a:ext>
            </a:extLst>
          </p:cNvPr>
          <p:cNvSpPr txBox="1"/>
          <p:nvPr/>
        </p:nvSpPr>
        <p:spPr>
          <a:xfrm>
            <a:off x="3058912" y="3761296"/>
            <a:ext cx="52529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 and her household were baptized</a:t>
            </a:r>
            <a:endParaRPr lang="en-US" sz="32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DA95490-7DC3-4F87-B108-5DA02C1CE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949" y="2273030"/>
            <a:ext cx="5658375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lang="en-US" sz="36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(through Paul and others)</a:t>
            </a:r>
            <a:endParaRPr kumimoji="0" lang="en-US" sz="4400" i="1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BF8A41-D2A5-4596-80C5-116D3F307BA3}"/>
              </a:ext>
            </a:extLst>
          </p:cNvPr>
          <p:cNvSpPr txBox="1"/>
          <p:nvPr/>
        </p:nvSpPr>
        <p:spPr>
          <a:xfrm>
            <a:off x="184825" y="5292315"/>
            <a:ext cx="87743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“These men are servants of the Most High God, and they have come to tell you how to be saved” (Acts 16:17 NLT).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417D6A9-5098-4D3F-98B7-00208C9A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9" y="883036"/>
            <a:ext cx="2529191" cy="8095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Philippi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66229-EBE5-49D8-8425-96F47705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195D0B-2AB4-44F0-84FA-4276A578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832715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lang="en-US" sz="36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(not through testimony of demons)</a:t>
            </a:r>
            <a:endParaRPr kumimoji="0" lang="en-US" sz="4400" i="1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EEE3D9-E639-4C7B-804B-28A1BB69A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24441-FCC0-4273-BA39-FB88ADB1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6" y="1739426"/>
            <a:ext cx="7315200" cy="485775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F43FFD6-0F9B-45D8-B0DA-94D7971B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0"/>
            <a:ext cx="3521412" cy="147860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Jail in Philippi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138FD0-87F2-4E3B-B38A-0AB0B67783FC}"/>
              </a:ext>
            </a:extLst>
          </p:cNvPr>
          <p:cNvGrpSpPr/>
          <p:nvPr/>
        </p:nvGrpSpPr>
        <p:grpSpPr>
          <a:xfrm>
            <a:off x="914400" y="1739426"/>
            <a:ext cx="6517532" cy="4888149"/>
            <a:chOff x="914400" y="1739426"/>
            <a:chExt cx="6517532" cy="488814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0CE377-5DB8-4CCB-BDDA-B4EBFB99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739426"/>
              <a:ext cx="6517532" cy="488814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2B103E-E5B7-4973-879D-C7B3C8E7E6BB}"/>
                </a:ext>
              </a:extLst>
            </p:cNvPr>
            <p:cNvSpPr txBox="1"/>
            <p:nvPr/>
          </p:nvSpPr>
          <p:spPr>
            <a:xfrm>
              <a:off x="914400" y="6258243"/>
              <a:ext cx="4698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chemeClr val="bg1"/>
                  </a:solidFill>
                  <a:effectLst/>
                  <a:latin typeface="Open Sans" panose="020B0606030504020204" pitchFamily="34" charset="0"/>
                </a:rPr>
                <a:t> Sue Bentley / FreeBibleimages.org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2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of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Jail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6EA579-A27C-402C-90AB-2744B8CE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8886"/>
            <a:ext cx="1918447" cy="829727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Arrested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0FABF6-5ECF-434F-8A9A-BFC656C26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542" y="2140085"/>
            <a:ext cx="2258203" cy="2125220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Locked room, 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Guards outside 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7606E17-306F-4343-AF03-596E0949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076" y="1835547"/>
            <a:ext cx="1980723" cy="1295875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kern="0" spc="-15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Chained to </a:t>
            </a: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soldiers</a:t>
            </a:r>
          </a:p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88721-0A6E-46DE-9BF6-E80E5C8A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2276" y="5097294"/>
            <a:ext cx="1980723" cy="156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A3EBC-F93B-4E2A-B0FE-BB2E55A4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0478" y="4314217"/>
            <a:ext cx="1980723" cy="156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D7215B-23C0-4420-A0FA-6584E664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288" y="3477638"/>
            <a:ext cx="1980723" cy="1566153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34CA3F5-3D45-4F8B-AC81-98F9A3EAA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242" y="539672"/>
            <a:ext cx="1980723" cy="1775511"/>
          </a:xfrm>
          <a:prstGeom prst="rect">
            <a:avLst/>
          </a:prstGeom>
          <a:solidFill>
            <a:srgbClr val="017A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kern="0" spc="-15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Inner dungeon &amp; stocks</a:t>
            </a:r>
            <a:endParaRPr lang="en-US" sz="2800" b="1" kern="0" dirty="0">
              <a:solidFill>
                <a:srgbClr val="FFFFFF"/>
              </a:solidFill>
              <a:effectLst>
                <a:glow rad="139700">
                  <a:srgbClr val="000000">
                    <a:satMod val="17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26B189-E49B-4780-B4A1-29CD5AD0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7761" y="2534626"/>
            <a:ext cx="1980723" cy="156615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BBA4E305-7D9F-4878-B1CD-DC225E5F8F37}"/>
              </a:ext>
            </a:extLst>
          </p:cNvPr>
          <p:cNvSpPr txBox="1">
            <a:spLocks noChangeArrowheads="1"/>
          </p:cNvSpPr>
          <p:nvPr/>
        </p:nvSpPr>
        <p:spPr bwMode="auto">
          <a:xfrm rot="20358251">
            <a:off x="591926" y="3993305"/>
            <a:ext cx="6218633" cy="144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solidFill>
                  <a:srgbClr val="FF8000"/>
                </a:solidFill>
                <a:effectLst>
                  <a:glow rad="190500">
                    <a:srgbClr val="000000"/>
                  </a:glow>
                </a:effectLst>
                <a:latin typeface="Arial" pitchFamily="-112" charset="0"/>
                <a:ea typeface="ＭＳ Ｐゴシック"/>
              </a:rPr>
              <a:t>Jerusalem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5002F9E-493C-4B12-8DDE-22F7C342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761" y="4220183"/>
            <a:ext cx="1980723" cy="230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48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Ends of the Earth</a:t>
            </a:r>
            <a:endParaRPr lang="en-US" sz="4800" b="1" dirty="0"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BD0AC91-559C-49C5-89DB-097925E4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of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237F2-282E-48C5-87CB-613FEE26B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2"/>
          <a:stretch/>
        </p:blipFill>
        <p:spPr>
          <a:xfrm>
            <a:off x="272375" y="1453339"/>
            <a:ext cx="5136204" cy="3653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6EFF9-F8E6-4898-8226-19C848EF4913}"/>
              </a:ext>
            </a:extLst>
          </p:cNvPr>
          <p:cNvSpPr txBox="1"/>
          <p:nvPr/>
        </p:nvSpPr>
        <p:spPr>
          <a:xfrm>
            <a:off x="0" y="6361761"/>
            <a:ext cx="46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Sue Bentley / FreeBibleimages.org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9D76-E55B-4BF1-9F16-29E4874D8F2E}"/>
              </a:ext>
            </a:extLst>
          </p:cNvPr>
          <p:cNvSpPr txBox="1"/>
          <p:nvPr/>
        </p:nvSpPr>
        <p:spPr>
          <a:xfrm>
            <a:off x="661482" y="4414522"/>
            <a:ext cx="73151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25 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Around midnight Paul and Silas were praying and singing hymns to God, and the other prisoners were listening. 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98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">
            <a:extLst>
              <a:ext uri="{FF2B5EF4-FFF2-40B4-BE49-F238E27FC236}">
                <a16:creationId xmlns:a16="http://schemas.microsoft.com/office/drawing/2014/main" id="{A35C15F7-F4B8-472D-96C6-7961559A3672}"/>
              </a:ext>
            </a:extLst>
          </p:cNvPr>
          <p:cNvSpPr txBox="1"/>
          <p:nvPr/>
        </p:nvSpPr>
        <p:spPr>
          <a:xfrm>
            <a:off x="111642" y="873626"/>
            <a:ext cx="8920716" cy="3970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God our Father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Christ the Son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Holy Spirit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Our God is three in One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I believe in the resurrection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That we will rise again</a:t>
            </a:r>
          </a:p>
          <a:p>
            <a:pPr marL="758825" marR="0" lvl="0" indent="-7588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905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/>
                <a:cs typeface="Arial"/>
                <a:sym typeface="Arial"/>
              </a:rPr>
              <a:t>For I believe in the Name of Jesus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72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69"/>
            <a:ext cx="6328526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 and Out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of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Jail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B69D0-CD6D-4AC7-93B2-C63BCBA8D0C4}"/>
              </a:ext>
            </a:extLst>
          </p:cNvPr>
          <p:cNvSpPr txBox="1"/>
          <p:nvPr/>
        </p:nvSpPr>
        <p:spPr>
          <a:xfrm>
            <a:off x="0" y="6388070"/>
            <a:ext cx="46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Sue Bentley / FreeBibleimages.org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1F0A9-9CA6-403A-A593-EEA584665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3" y="1381407"/>
            <a:ext cx="6536986" cy="490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DC8A8-AF9D-4B56-992E-0EAB2D92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3" y="1381407"/>
            <a:ext cx="6536987" cy="49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7AB666-73FC-49FC-8D4D-839E675B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85" y="1530485"/>
            <a:ext cx="8673829" cy="99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6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337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00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67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is more complex than a metal puzzle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84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was jailer afraid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843298"/>
            <a:ext cx="388218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jailer woke up to see the prison doors wide open. He assumed the prisoners had escaped, so he drew his sword to kill himself. </a:t>
            </a:r>
            <a:endParaRPr lang="en-US" sz="32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9F20E-AED4-4C23-B835-B49AB0EA8D58}"/>
              </a:ext>
            </a:extLst>
          </p:cNvPr>
          <p:cNvSpPr txBox="1"/>
          <p:nvPr/>
        </p:nvSpPr>
        <p:spPr>
          <a:xfrm>
            <a:off x="4977835" y="3429000"/>
            <a:ext cx="3420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Authorities</a:t>
            </a:r>
            <a:endParaRPr lang="en-US" sz="4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1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was jailer afraid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843298"/>
            <a:ext cx="44324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But Paul shouted to him, “Stop! Don’t kill yourself! We are all here!”</a:t>
            </a:r>
          </a:p>
          <a:p>
            <a:r>
              <a:rPr lang="en-US" sz="3200" b="1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jailer called for lights and ran to the dungeon and fell down trembling before Paul and Silas.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9F20E-AED4-4C23-B835-B49AB0EA8D58}"/>
              </a:ext>
            </a:extLst>
          </p:cNvPr>
          <p:cNvSpPr txBox="1"/>
          <p:nvPr/>
        </p:nvSpPr>
        <p:spPr>
          <a:xfrm>
            <a:off x="6070060" y="2106038"/>
            <a:ext cx="18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GOD</a:t>
            </a:r>
            <a:endParaRPr lang="en-US" sz="4000" b="1" i="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F4611-A3F1-4730-835E-CD61714EF995}"/>
              </a:ext>
            </a:extLst>
          </p:cNvPr>
          <p:cNvSpPr txBox="1"/>
          <p:nvPr/>
        </p:nvSpPr>
        <p:spPr>
          <a:xfrm>
            <a:off x="5437423" y="3429000"/>
            <a:ext cx="31457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must I do to be saved?</a:t>
            </a:r>
          </a:p>
        </p:txBody>
      </p:sp>
    </p:spTree>
    <p:extLst>
      <p:ext uri="{BB962C8B-B14F-4D97-AF65-F5344CB8AC3E}">
        <p14:creationId xmlns:p14="http://schemas.microsoft.com/office/powerpoint/2010/main" val="37274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195D0B-2AB4-44F0-84FA-4276A578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lang="en-US" sz="36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(through actions of his disciples)</a:t>
            </a:r>
            <a:endParaRPr kumimoji="0" lang="en-US" sz="4400" i="1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E5D75DC-50AD-495E-B7FC-C9BAA2BA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8" y="196851"/>
            <a:ext cx="791831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What must I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98054-D0A6-4E8A-88CF-A7B560FE2F91}"/>
              </a:ext>
            </a:extLst>
          </p:cNvPr>
          <p:cNvSpPr txBox="1"/>
          <p:nvPr/>
        </p:nvSpPr>
        <p:spPr>
          <a:xfrm>
            <a:off x="283978" y="1648745"/>
            <a:ext cx="8684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32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 . . “Believe in the Lord Jesus and you will be saved, along with everyone in your household.”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E0839-F868-4A2F-ADEA-3736D5219A2E}"/>
              </a:ext>
            </a:extLst>
          </p:cNvPr>
          <p:cNvSpPr txBox="1"/>
          <p:nvPr/>
        </p:nvSpPr>
        <p:spPr>
          <a:xfrm>
            <a:off x="283978" y="4285925"/>
            <a:ext cx="86849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Acts 8:36</a:t>
            </a:r>
            <a:r>
              <a:rPr lang="en-US" sz="28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can’t I be baptized?</a:t>
            </a:r>
            <a:r>
              <a:rPr lang="en-US" sz="28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r>
              <a:rPr lang="en-US" sz="2800" b="1" i="0" baseline="30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800" b="1" i="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“You can,” Philip answered, “if you believe with all your heart.” And the eunuch replied, “I believe that Jesus Christ is the Son of God.”</a:t>
            </a:r>
            <a:endParaRPr 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2C0F0439-F6E4-4FF8-A1E9-63D03759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1" y="2718320"/>
            <a:ext cx="3039795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Lydia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Slave Girl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6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Jailer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B05224-B04B-4468-8D10-EC4F18BB5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" y="157821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346DE67-748D-4FD9-BE32-3CEEECCC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226" y="2695625"/>
            <a:ext cx="5758774" cy="375330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through Paul and others called to minister</a:t>
            </a:r>
          </a:p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not through the testimony of demons </a:t>
            </a:r>
          </a:p>
          <a:p>
            <a:pPr lvl="0" algn="l" defTabSz="914400">
              <a:lnSpc>
                <a:spcPct val="108000"/>
              </a:lnSpc>
              <a:defRPr/>
            </a:pPr>
            <a:endParaRPr lang="en-US" sz="105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through actions of his disciples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6" y="632370"/>
            <a:ext cx="392890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Turn the Other Cheek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882F2CF-1ED9-4745-87CA-5AC1ED7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31" y="2718320"/>
            <a:ext cx="7843976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35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The next morning the city officials sent the police to tell the jailer, “Let those men go!” 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36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So the jailer told Paul, “The city officials have said you and Silas are free to leave. Go in peace.”</a:t>
            </a:r>
          </a:p>
        </p:txBody>
      </p:sp>
    </p:spTree>
    <p:extLst>
      <p:ext uri="{BB962C8B-B14F-4D97-AF65-F5344CB8AC3E}">
        <p14:creationId xmlns:p14="http://schemas.microsoft.com/office/powerpoint/2010/main" val="4535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395F13-21D2-429F-BDDD-94F06DD4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6" y="632370"/>
            <a:ext cx="3928905" cy="82972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Turn the Other Cheek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882F2CF-1ED9-4745-87CA-5AC1ED7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80" y="2798707"/>
            <a:ext cx="7843976" cy="22144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Matt 5:39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But I say, do not resist an evil person! If someone slaps you on the right cheek, offer the other cheek also.</a:t>
            </a:r>
            <a:endParaRPr lang="en-US" sz="3600" b="1" kern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7" y="212236"/>
            <a:ext cx="8516745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6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Thessalonica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9F49F8D-705A-4314-B219-86CA7021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375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Short period of time (3 weeks)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Preached in synagogue (resurrection)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Some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Jews / </a:t>
            </a: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devout (God-fearing) Greek men believed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Opposed by Jews</a:t>
            </a:r>
            <a:endParaRPr lang="en-US" sz="3200" b="1" kern="0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6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Berea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89EF23-24EC-4AEB-AC4A-4BEF53F5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Short period of time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Preached in Synagogue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Jews / </a:t>
            </a: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prominent Greek men and women believed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Opposed by Jews from Thessalonica</a:t>
            </a:r>
            <a:endParaRPr lang="en-US" sz="3200" b="1" kern="0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8E9F62-4522-4F1E-A4A6-B09A8169DC18}"/>
              </a:ext>
            </a:extLst>
          </p:cNvPr>
          <p:cNvSpPr/>
          <p:nvPr/>
        </p:nvSpPr>
        <p:spPr>
          <a:xfrm rot="16200000">
            <a:off x="3946839" y="1636257"/>
            <a:ext cx="1328197" cy="778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631C300D-61D0-46F1-8885-B9283DCA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7" y="212236"/>
            <a:ext cx="7787473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6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Thessalonica 					Berea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9F49F8D-705A-4314-B219-86CA7021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5" y="1223343"/>
            <a:ext cx="3554605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Some</a:t>
            </a:r>
            <a:r>
              <a:rPr lang="en-US" sz="32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Jews Believed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728286-8654-45DE-8A48-FEC94294F1F7}"/>
              </a:ext>
            </a:extLst>
          </p:cNvPr>
          <p:cNvSpPr/>
          <p:nvPr/>
        </p:nvSpPr>
        <p:spPr>
          <a:xfrm>
            <a:off x="638070" y="975091"/>
            <a:ext cx="7998235" cy="720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71F9764-24A8-4CA2-B0FB-C4D617510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019" y="1303730"/>
            <a:ext cx="3543721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Jews Believed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A1CF7B7-6BA3-43C8-97F2-C4094B10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215" y="2543906"/>
            <a:ext cx="8091437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2800" b="1" kern="0" baseline="3000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11</a:t>
            </a:r>
            <a:r>
              <a:rPr lang="en-US" sz="28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And the people of Berea were more open-minded than those in Thessalonica, and they listened eagerly to Paul’s message. They searched the Scriptures day after day to see if Paul and Silas were teaching the truth.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C39CB-81BE-4967-B764-E091C5EE7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0435"/>
            <a:ext cx="9144000" cy="18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94B9DA-779F-4758-A0A5-45E465E7A949}"/>
              </a:ext>
            </a:extLst>
          </p:cNvPr>
          <p:cNvSpPr/>
          <p:nvPr/>
        </p:nvSpPr>
        <p:spPr>
          <a:xfrm>
            <a:off x="-214709" y="3932710"/>
            <a:ext cx="6051305" cy="1318420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6600" b="1" kern="0" dirty="0">
                <a:solidFill>
                  <a:schemeClr val="bg1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</a:rPr>
              <a:t>Mission in  Macedonia</a:t>
            </a:r>
            <a:endParaRPr kumimoji="0" lang="en-US" sz="48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DCC7C-78F1-4C11-99A6-BBDE26FF8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525" y="5650821"/>
            <a:ext cx="6938360" cy="853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5" tIns="45718" rIns="91435" bIns="4571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353"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16:11–18:22</a:t>
            </a:r>
          </a:p>
        </p:txBody>
      </p:sp>
    </p:spTree>
    <p:extLst>
      <p:ext uri="{BB962C8B-B14F-4D97-AF65-F5344CB8AC3E}">
        <p14:creationId xmlns:p14="http://schemas.microsoft.com/office/powerpoint/2010/main" val="29303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lang="en-US" sz="36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(through his word)</a:t>
            </a:r>
            <a:endParaRPr kumimoji="0" lang="en-US" sz="4400" i="1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8">
            <a:extLst>
              <a:ext uri="{FF2B5EF4-FFF2-40B4-BE49-F238E27FC236}">
                <a16:creationId xmlns:a16="http://schemas.microsoft.com/office/drawing/2014/main" id="{FE32E3E5-CAB4-41E8-871D-E60BAE7D1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9398" y="2818610"/>
            <a:ext cx="123448" cy="116681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3" name="Text Box 76">
            <a:extLst>
              <a:ext uri="{FF2B5EF4-FFF2-40B4-BE49-F238E27FC236}">
                <a16:creationId xmlns:a16="http://schemas.microsoft.com/office/drawing/2014/main" id="{08EA6AEE-B961-429C-9797-9FFF83DBD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343" y="2818611"/>
            <a:ext cx="1417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Troas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4" name="Oval 58">
            <a:extLst>
              <a:ext uri="{FF2B5EF4-FFF2-40B4-BE49-F238E27FC236}">
                <a16:creationId xmlns:a16="http://schemas.microsoft.com/office/drawing/2014/main" id="{A44461EF-9216-43E8-9B34-9ADD1461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9658" y="149780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5" name="Text Box 76">
            <a:extLst>
              <a:ext uri="{FF2B5EF4-FFF2-40B4-BE49-F238E27FC236}">
                <a16:creationId xmlns:a16="http://schemas.microsoft.com/office/drawing/2014/main" id="{E096098D-40B7-45D2-9746-C7CB9387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372" y="1047487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Philippi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7" name="Oval 58">
            <a:extLst>
              <a:ext uri="{FF2B5EF4-FFF2-40B4-BE49-F238E27FC236}">
                <a16:creationId xmlns:a16="http://schemas.microsoft.com/office/drawing/2014/main" id="{68AB4F21-54C6-4831-97C0-E9FF34C9E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913" y="1934420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140AF631-353F-42CB-BD22-1816D27C6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991" y="1530515"/>
            <a:ext cx="1815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Thessalonica</a:t>
            </a:r>
            <a:endParaRPr lang="en-US" sz="20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D702BC9C-3B9F-4033-8D9B-D968CACDF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855" y="2171449"/>
            <a:ext cx="133672" cy="145589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0" name="Text Box 76">
            <a:extLst>
              <a:ext uri="{FF2B5EF4-FFF2-40B4-BE49-F238E27FC236}">
                <a16:creationId xmlns:a16="http://schemas.microsoft.com/office/drawing/2014/main" id="{381B59D6-0AFD-44E3-8BC8-474FF8D4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30" y="2171449"/>
            <a:ext cx="918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4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Berea</a:t>
            </a:r>
            <a:endParaRPr lang="en-US" sz="20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id="{01515EED-1C00-4065-8C53-F6D7FE7F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0948" y="4933053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2" name="Text Box 76">
            <a:extLst>
              <a:ext uri="{FF2B5EF4-FFF2-40B4-BE49-F238E27FC236}">
                <a16:creationId xmlns:a16="http://schemas.microsoft.com/office/drawing/2014/main" id="{CF8DE4D7-7C54-4C1F-98EE-FF07CDF2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980" y="4511580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Athens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1BC06444-EBAF-4E1D-ABCC-4E6104979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861" y="4925182"/>
            <a:ext cx="234950" cy="233362"/>
          </a:xfrm>
          <a:prstGeom prst="ellipse">
            <a:avLst/>
          </a:prstGeom>
          <a:solidFill>
            <a:srgbClr val="FA0020"/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A22F4B9C-E88C-4C74-9419-CD4CF661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573" y="4904805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Corinth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15" name="Right Arrow 19">
            <a:extLst>
              <a:ext uri="{FF2B5EF4-FFF2-40B4-BE49-F238E27FC236}">
                <a16:creationId xmlns:a16="http://schemas.microsoft.com/office/drawing/2014/main" id="{3FE6840E-0F9C-40B7-A3BB-FDE9B4F2CCB0}"/>
              </a:ext>
            </a:extLst>
          </p:cNvPr>
          <p:cNvSpPr/>
          <p:nvPr/>
        </p:nvSpPr>
        <p:spPr bwMode="auto">
          <a:xfrm rot="12610371">
            <a:off x="4011170" y="2119799"/>
            <a:ext cx="2115565" cy="28369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6" name="Right Arrow 19">
            <a:extLst>
              <a:ext uri="{FF2B5EF4-FFF2-40B4-BE49-F238E27FC236}">
                <a16:creationId xmlns:a16="http://schemas.microsoft.com/office/drawing/2014/main" id="{27FDC535-A5CD-4912-99D8-1B3C95463731}"/>
              </a:ext>
            </a:extLst>
          </p:cNvPr>
          <p:cNvSpPr/>
          <p:nvPr/>
        </p:nvSpPr>
        <p:spPr bwMode="auto">
          <a:xfrm rot="8588646">
            <a:off x="3605282" y="1605304"/>
            <a:ext cx="358875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7" name="Right Arrow 19">
            <a:extLst>
              <a:ext uri="{FF2B5EF4-FFF2-40B4-BE49-F238E27FC236}">
                <a16:creationId xmlns:a16="http://schemas.microsoft.com/office/drawing/2014/main" id="{5F1AE060-B104-4626-9FA1-78B936007572}"/>
              </a:ext>
            </a:extLst>
          </p:cNvPr>
          <p:cNvSpPr/>
          <p:nvPr/>
        </p:nvSpPr>
        <p:spPr bwMode="auto">
          <a:xfrm rot="9698943">
            <a:off x="2697374" y="1962616"/>
            <a:ext cx="430595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18" name="Right Arrow 19">
            <a:extLst>
              <a:ext uri="{FF2B5EF4-FFF2-40B4-BE49-F238E27FC236}">
                <a16:creationId xmlns:a16="http://schemas.microsoft.com/office/drawing/2014/main" id="{4B06BFFB-98D0-4282-8253-0D402E4CE288}"/>
              </a:ext>
            </a:extLst>
          </p:cNvPr>
          <p:cNvSpPr/>
          <p:nvPr/>
        </p:nvSpPr>
        <p:spPr bwMode="auto">
          <a:xfrm rot="3925532">
            <a:off x="1830780" y="3440047"/>
            <a:ext cx="2520964" cy="328609"/>
          </a:xfrm>
          <a:prstGeom prst="rightArrow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472C4"/>
            </a:gs>
            <a:gs pos="0">
              <a:srgbClr val="C5D0E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21E3B1-8CDE-4728-A2F0-57C0A5C7F6A4}"/>
              </a:ext>
            </a:extLst>
          </p:cNvPr>
          <p:cNvSpPr/>
          <p:nvPr/>
        </p:nvSpPr>
        <p:spPr>
          <a:xfrm>
            <a:off x="92773" y="1854200"/>
            <a:ext cx="7476597" cy="4064000"/>
          </a:xfrm>
          <a:prstGeom prst="rect">
            <a:avLst/>
          </a:prstGeom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67594D-2F55-423A-8641-91C2B8C9800F}"/>
              </a:ext>
            </a:extLst>
          </p:cNvPr>
          <p:cNvSpPr/>
          <p:nvPr/>
        </p:nvSpPr>
        <p:spPr>
          <a:xfrm>
            <a:off x="1558240" y="1987154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Short Period of Time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dirty="0"/>
              <a:t>Preached in Synagogue</a:t>
            </a:r>
            <a:endParaRPr lang="en-US" sz="32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9B85B0-84E7-4601-8ED2-846414DF8A05}"/>
              </a:ext>
            </a:extLst>
          </p:cNvPr>
          <p:cNvSpPr/>
          <p:nvPr/>
        </p:nvSpPr>
        <p:spPr>
          <a:xfrm>
            <a:off x="683283" y="1856184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lvl="0" indent="0" algn="ctr" defTabSz="2133600">
              <a:lnSpc>
                <a:spcPct val="70000"/>
              </a:lnSpc>
              <a:spcBef>
                <a:spcPct val="0"/>
              </a:spcBef>
              <a:buNone/>
            </a:pPr>
            <a:endParaRPr lang="en-US" sz="4800" b="1" kern="1200" dirty="0"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EEDCEE8-7B7A-481F-9525-863453176A1E}"/>
              </a:ext>
            </a:extLst>
          </p:cNvPr>
          <p:cNvSpPr/>
          <p:nvPr/>
        </p:nvSpPr>
        <p:spPr>
          <a:xfrm>
            <a:off x="1558240" y="3362325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Troubled by all the idols</a:t>
            </a:r>
          </a:p>
          <a:p>
            <a:pPr marL="28575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dirty="0"/>
              <a:t>Debated philosophers</a:t>
            </a:r>
            <a:endParaRPr lang="en-US" sz="32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ADEA97-913A-44BD-89DE-13C0ECBFFAEC}"/>
              </a:ext>
            </a:extLst>
          </p:cNvPr>
          <p:cNvSpPr/>
          <p:nvPr/>
        </p:nvSpPr>
        <p:spPr>
          <a:xfrm>
            <a:off x="683283" y="3231356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lvl="0" indent="0" algn="ctr" defTabSz="2133600">
              <a:lnSpc>
                <a:spcPct val="70000"/>
              </a:lnSpc>
              <a:spcBef>
                <a:spcPct val="0"/>
              </a:spcBef>
              <a:buNone/>
            </a:pPr>
            <a:endParaRPr lang="en-US" sz="4800" b="1" kern="1200" dirty="0"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3AF960C-7842-4C5E-AAA4-B97E07DA0BBA}"/>
              </a:ext>
            </a:extLst>
          </p:cNvPr>
          <p:cNvSpPr/>
          <p:nvPr/>
        </p:nvSpPr>
        <p:spPr>
          <a:xfrm>
            <a:off x="1558240" y="4737496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4400" b="1" kern="1200" dirty="0"/>
              <a:t>Sermon for Gentiles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41ECE0-919F-45FB-B50D-BE710248A301}"/>
              </a:ext>
            </a:extLst>
          </p:cNvPr>
          <p:cNvSpPr/>
          <p:nvPr/>
        </p:nvSpPr>
        <p:spPr>
          <a:xfrm>
            <a:off x="683283" y="4606528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lvl="0" indent="0" algn="ctr" defTabSz="2133600">
              <a:lnSpc>
                <a:spcPct val="70000"/>
              </a:lnSpc>
              <a:spcBef>
                <a:spcPct val="0"/>
              </a:spcBef>
              <a:buNone/>
            </a:pPr>
            <a:endParaRPr lang="en-US" sz="4800" b="1" kern="1200" dirty="0"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D49457-A1E3-4EE7-A986-D2CD7FE2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6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Athens</a:t>
            </a:r>
            <a:endParaRPr lang="en-US" sz="36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4472C4"/>
            </a:gs>
            <a:gs pos="0">
              <a:srgbClr val="C5D0E6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21E3B1-8CDE-4728-A2F0-57C0A5C7F6A4}"/>
              </a:ext>
            </a:extLst>
          </p:cNvPr>
          <p:cNvSpPr/>
          <p:nvPr/>
        </p:nvSpPr>
        <p:spPr>
          <a:xfrm>
            <a:off x="92773" y="1056532"/>
            <a:ext cx="7476597" cy="4064000"/>
          </a:xfrm>
          <a:prstGeom prst="rect">
            <a:avLst/>
          </a:prstGeom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67594D-2F55-423A-8641-91C2B8C9800F}"/>
              </a:ext>
            </a:extLst>
          </p:cNvPr>
          <p:cNvSpPr/>
          <p:nvPr/>
        </p:nvSpPr>
        <p:spPr>
          <a:xfrm>
            <a:off x="1558240" y="1189486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Gentiles are seeking God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9B85B0-84E7-4601-8ED2-846414DF8A05}"/>
              </a:ext>
            </a:extLst>
          </p:cNvPr>
          <p:cNvSpPr/>
          <p:nvPr/>
        </p:nvSpPr>
        <p:spPr>
          <a:xfrm>
            <a:off x="683283" y="1058516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marL="0" lvl="0" indent="0" algn="ctr" defTabSz="2133600">
              <a:lnSpc>
                <a:spcPct val="70000"/>
              </a:lnSpc>
              <a:spcBef>
                <a:spcPct val="0"/>
              </a:spcBef>
              <a:buNone/>
            </a:pPr>
            <a:r>
              <a:rPr lang="en-US" sz="3200" b="1" dirty="0">
                <a:effectLst>
                  <a:glow rad="88900">
                    <a:schemeClr val="tx1"/>
                  </a:glow>
                </a:effectLst>
              </a:rPr>
              <a:t>22-23</a:t>
            </a:r>
            <a:endParaRPr lang="en-US" sz="3200" b="1" kern="1200" dirty="0">
              <a:effectLst>
                <a:glow rad="88900">
                  <a:schemeClr val="tx1"/>
                </a:glow>
              </a:effectLst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EEDCEE8-7B7A-481F-9525-863453176A1E}"/>
              </a:ext>
            </a:extLst>
          </p:cNvPr>
          <p:cNvSpPr/>
          <p:nvPr/>
        </p:nvSpPr>
        <p:spPr>
          <a:xfrm>
            <a:off x="1558240" y="2564657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1" rIns="298796" bIns="174973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Who God is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ADEA97-913A-44BD-89DE-13C0ECBFFAEC}"/>
              </a:ext>
            </a:extLst>
          </p:cNvPr>
          <p:cNvSpPr/>
          <p:nvPr/>
        </p:nvSpPr>
        <p:spPr>
          <a:xfrm>
            <a:off x="683283" y="2433688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algn="ctr" defTabSz="2133600">
              <a:lnSpc>
                <a:spcPct val="70000"/>
              </a:lnSpc>
              <a:spcBef>
                <a:spcPct val="0"/>
              </a:spcBef>
            </a:pPr>
            <a:r>
              <a:rPr lang="en-US" sz="3200" b="1" dirty="0">
                <a:effectLst>
                  <a:glow rad="88900">
                    <a:schemeClr val="tx1"/>
                  </a:glow>
                </a:effectLst>
              </a:rPr>
              <a:t>24-26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3AF960C-7842-4C5E-AAA4-B97E07DA0BBA}"/>
              </a:ext>
            </a:extLst>
          </p:cNvPr>
          <p:cNvSpPr/>
          <p:nvPr/>
        </p:nvSpPr>
        <p:spPr>
          <a:xfrm>
            <a:off x="1558240" y="3939828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What God is doing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441ECE0-919F-45FB-B50D-BE710248A301}"/>
              </a:ext>
            </a:extLst>
          </p:cNvPr>
          <p:cNvSpPr/>
          <p:nvPr/>
        </p:nvSpPr>
        <p:spPr>
          <a:xfrm>
            <a:off x="683283" y="3808860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algn="ctr" defTabSz="2133600">
              <a:lnSpc>
                <a:spcPct val="70000"/>
              </a:lnSpc>
              <a:spcBef>
                <a:spcPct val="0"/>
              </a:spcBef>
            </a:pPr>
            <a:r>
              <a:rPr lang="en-US" sz="3200" b="1" dirty="0">
                <a:effectLst>
                  <a:glow rad="88900">
                    <a:schemeClr val="tx1"/>
                  </a:glow>
                </a:effectLst>
              </a:rPr>
              <a:t>27-29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D49457-A1E3-4EE7-A986-D2CD7FE2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6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Sermon for Gentiles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C13DC0-B10E-4424-A80F-AF2B1FE2EE9D}"/>
              </a:ext>
            </a:extLst>
          </p:cNvPr>
          <p:cNvSpPr/>
          <p:nvPr/>
        </p:nvSpPr>
        <p:spPr>
          <a:xfrm>
            <a:off x="1559920" y="5308078"/>
            <a:ext cx="6601640" cy="1047750"/>
          </a:xfrm>
          <a:custGeom>
            <a:avLst/>
            <a:gdLst>
              <a:gd name="connsiteX0" fmla="*/ 174628 w 1047750"/>
              <a:gd name="connsiteY0" fmla="*/ 0 h 5522108"/>
              <a:gd name="connsiteX1" fmla="*/ 873122 w 1047750"/>
              <a:gd name="connsiteY1" fmla="*/ 0 h 5522108"/>
              <a:gd name="connsiteX2" fmla="*/ 1047750 w 1047750"/>
              <a:gd name="connsiteY2" fmla="*/ 174628 h 5522108"/>
              <a:gd name="connsiteX3" fmla="*/ 1047750 w 1047750"/>
              <a:gd name="connsiteY3" fmla="*/ 5522108 h 5522108"/>
              <a:gd name="connsiteX4" fmla="*/ 1047750 w 1047750"/>
              <a:gd name="connsiteY4" fmla="*/ 5522108 h 5522108"/>
              <a:gd name="connsiteX5" fmla="*/ 0 w 1047750"/>
              <a:gd name="connsiteY5" fmla="*/ 5522108 h 5522108"/>
              <a:gd name="connsiteX6" fmla="*/ 0 w 1047750"/>
              <a:gd name="connsiteY6" fmla="*/ 5522108 h 5522108"/>
              <a:gd name="connsiteX7" fmla="*/ 0 w 1047750"/>
              <a:gd name="connsiteY7" fmla="*/ 174628 h 5522108"/>
              <a:gd name="connsiteX8" fmla="*/ 174628 w 1047750"/>
              <a:gd name="connsiteY8" fmla="*/ 0 h 552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750" h="5522108">
                <a:moveTo>
                  <a:pt x="1047750" y="920369"/>
                </a:moveTo>
                <a:lnTo>
                  <a:pt x="1047750" y="4601739"/>
                </a:lnTo>
                <a:cubicBezTo>
                  <a:pt x="1047750" y="5110041"/>
                  <a:pt x="1032916" y="5522105"/>
                  <a:pt x="1014617" y="5522105"/>
                </a:cubicBezTo>
                <a:lnTo>
                  <a:pt x="0" y="5522105"/>
                </a:lnTo>
                <a:lnTo>
                  <a:pt x="0" y="5522105"/>
                </a:lnTo>
                <a:lnTo>
                  <a:pt x="0" y="3"/>
                </a:lnTo>
                <a:lnTo>
                  <a:pt x="0" y="3"/>
                </a:lnTo>
                <a:lnTo>
                  <a:pt x="1014617" y="3"/>
                </a:lnTo>
                <a:cubicBezTo>
                  <a:pt x="1032916" y="3"/>
                  <a:pt x="1047750" y="412067"/>
                  <a:pt x="1047750" y="920369"/>
                </a:cubicBezTo>
                <a:close/>
              </a:path>
            </a:pathLst>
          </a:custGeom>
          <a:ln w="57150">
            <a:solidFill>
              <a:srgbClr val="4472C4"/>
            </a:solidFill>
          </a:ln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4972" rIns="298796" bIns="174972" numCol="1" spcCol="1270" anchor="ctr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200" kern="1200" dirty="0"/>
              <a:t>God’s Expectations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0505DF6-CD63-40CC-ACD8-4E1A9619507B}"/>
              </a:ext>
            </a:extLst>
          </p:cNvPr>
          <p:cNvSpPr/>
          <p:nvPr/>
        </p:nvSpPr>
        <p:spPr>
          <a:xfrm>
            <a:off x="684963" y="5177110"/>
            <a:ext cx="977208" cy="1309687"/>
          </a:xfrm>
          <a:custGeom>
            <a:avLst/>
            <a:gdLst>
              <a:gd name="connsiteX0" fmla="*/ 0 w 1464416"/>
              <a:gd name="connsiteY0" fmla="*/ 218286 h 1309687"/>
              <a:gd name="connsiteX1" fmla="*/ 218286 w 1464416"/>
              <a:gd name="connsiteY1" fmla="*/ 0 h 1309687"/>
              <a:gd name="connsiteX2" fmla="*/ 1246130 w 1464416"/>
              <a:gd name="connsiteY2" fmla="*/ 0 h 1309687"/>
              <a:gd name="connsiteX3" fmla="*/ 1464416 w 1464416"/>
              <a:gd name="connsiteY3" fmla="*/ 218286 h 1309687"/>
              <a:gd name="connsiteX4" fmla="*/ 1464416 w 1464416"/>
              <a:gd name="connsiteY4" fmla="*/ 1091401 h 1309687"/>
              <a:gd name="connsiteX5" fmla="*/ 1246130 w 1464416"/>
              <a:gd name="connsiteY5" fmla="*/ 1309687 h 1309687"/>
              <a:gd name="connsiteX6" fmla="*/ 218286 w 1464416"/>
              <a:gd name="connsiteY6" fmla="*/ 1309687 h 1309687"/>
              <a:gd name="connsiteX7" fmla="*/ 0 w 1464416"/>
              <a:gd name="connsiteY7" fmla="*/ 1091401 h 1309687"/>
              <a:gd name="connsiteX8" fmla="*/ 0 w 1464416"/>
              <a:gd name="connsiteY8" fmla="*/ 218286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4416" h="1309687">
                <a:moveTo>
                  <a:pt x="0" y="218286"/>
                </a:moveTo>
                <a:cubicBezTo>
                  <a:pt x="0" y="97730"/>
                  <a:pt x="97730" y="0"/>
                  <a:pt x="218286" y="0"/>
                </a:cubicBezTo>
                <a:lnTo>
                  <a:pt x="1246130" y="0"/>
                </a:lnTo>
                <a:cubicBezTo>
                  <a:pt x="1366686" y="0"/>
                  <a:pt x="1464416" y="97730"/>
                  <a:pt x="1464416" y="218286"/>
                </a:cubicBezTo>
                <a:lnTo>
                  <a:pt x="1464416" y="1091401"/>
                </a:lnTo>
                <a:cubicBezTo>
                  <a:pt x="1464416" y="1211957"/>
                  <a:pt x="1366686" y="1309687"/>
                  <a:pt x="1246130" y="1309687"/>
                </a:cubicBezTo>
                <a:lnTo>
                  <a:pt x="218286" y="1309687"/>
                </a:lnTo>
                <a:cubicBezTo>
                  <a:pt x="97730" y="1309687"/>
                  <a:pt x="0" y="1211957"/>
                  <a:pt x="0" y="1091401"/>
                </a:cubicBezTo>
                <a:lnTo>
                  <a:pt x="0" y="21828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814" tIns="155374" rIns="246814" bIns="155374" numCol="1" spcCol="1270" anchor="ctr" anchorCtr="0">
            <a:noAutofit/>
          </a:bodyPr>
          <a:lstStyle/>
          <a:p>
            <a:pPr algn="ctr" defTabSz="2133600">
              <a:lnSpc>
                <a:spcPct val="70000"/>
              </a:lnSpc>
              <a:spcBef>
                <a:spcPct val="0"/>
              </a:spcBef>
            </a:pPr>
            <a:r>
              <a:rPr lang="en-US" sz="3200" b="1" dirty="0">
                <a:effectLst>
                  <a:glow rad="88900">
                    <a:schemeClr val="tx1"/>
                  </a:glow>
                </a:effectLst>
              </a:rPr>
              <a:t>22-23</a:t>
            </a:r>
          </a:p>
        </p:txBody>
      </p:sp>
    </p:spTree>
    <p:extLst>
      <p:ext uri="{BB962C8B-B14F-4D97-AF65-F5344CB8AC3E}">
        <p14:creationId xmlns:p14="http://schemas.microsoft.com/office/powerpoint/2010/main" val="25115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1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87" y="2273030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defTabSz="914400">
              <a:lnSpc>
                <a:spcPct val="108000"/>
              </a:lnSpc>
              <a:defRPr/>
            </a:pPr>
            <a:r>
              <a:rPr lang="en-US" sz="36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(even to Gentiles)</a:t>
            </a:r>
            <a:endParaRPr kumimoji="0" lang="en-US" sz="4400" i="1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3FC16D-8EAB-4947-ABBA-EEDC5B252AB6}"/>
              </a:ext>
            </a:extLst>
          </p:cNvPr>
          <p:cNvSpPr/>
          <p:nvPr/>
        </p:nvSpPr>
        <p:spPr>
          <a:xfrm>
            <a:off x="856880" y="288355"/>
            <a:ext cx="7430240" cy="1318420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ctr" defTabSz="4572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5400" b="1" kern="0" dirty="0">
                <a:solidFill>
                  <a:schemeClr val="bg1"/>
                </a:solidFill>
                <a:effectLst>
                  <a:glow rad="190500">
                    <a:srgbClr val="000000"/>
                  </a:glow>
                </a:effectLst>
                <a:latin typeface="Arial" charset="0"/>
                <a:ea typeface="ＭＳ Ｐゴシック" charset="0"/>
              </a:rPr>
              <a:t>Prince of Peace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4" name="Prince Of Peace-1">
            <a:hlinkClick r:id="" action="ppaction://media"/>
            <a:extLst>
              <a:ext uri="{FF2B5EF4-FFF2-40B4-BE49-F238E27FC236}">
                <a16:creationId xmlns:a16="http://schemas.microsoft.com/office/drawing/2014/main" id="{FB87E21E-22DE-4B10-BC7E-71EDBF71F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8823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7773E28-1B01-4352-9AD2-1269551D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28" y="212236"/>
            <a:ext cx="5024176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60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Corinth</a:t>
            </a:r>
            <a:endParaRPr lang="en-US" sz="36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0187DC4-6396-4C28-B7F5-65FFDF002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74" y="1253483"/>
            <a:ext cx="738553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Preached in synagogue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How many believed?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Opposed by Jews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sz="3200" b="1" kern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sz="3200" b="1" kern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Preached to Gentiles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Who was first convert?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God gave guidance via a dream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08CE30-3D11-4540-93D6-153B586605F4}"/>
              </a:ext>
            </a:extLst>
          </p:cNvPr>
          <p:cNvCxnSpPr/>
          <p:nvPr/>
        </p:nvCxnSpPr>
        <p:spPr>
          <a:xfrm>
            <a:off x="763674" y="3229580"/>
            <a:ext cx="7232462" cy="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6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498" y="2273030"/>
            <a:ext cx="6809362" cy="344197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When G</a:t>
            </a: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od reveals        </a:t>
            </a:r>
            <a:r>
              <a:rPr lang="en-US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his plans for you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kumimoji="0" lang="en-US" b="1" i="0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xpect</a:t>
            </a: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him to                  fulfill those plans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2524B9-09E7-45D0-8B96-AF6EA6A96B9F}"/>
              </a:ext>
            </a:extLst>
          </p:cNvPr>
          <p:cNvSpPr/>
          <p:nvPr/>
        </p:nvSpPr>
        <p:spPr>
          <a:xfrm>
            <a:off x="-1" y="1"/>
            <a:ext cx="9144000" cy="1039091"/>
          </a:xfrm>
          <a:prstGeom prst="roundRect">
            <a:avLst>
              <a:gd name="adj" fmla="val 0"/>
            </a:avLst>
          </a:prstGeom>
          <a:noFill/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2880" marR="0" lvl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800" b="1" i="0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 Black" panose="020B0A04020102020204" pitchFamily="34" charset="0"/>
                <a:ea typeface="ＭＳ Ｐゴシック" charset="0"/>
              </a:rPr>
              <a:t>The Return Trip</a:t>
            </a:r>
            <a:endParaRPr kumimoji="0" lang="en-US" sz="4400" i="0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 Black" panose="020B0A04020102020204" pitchFamily="34" charset="0"/>
              <a:ea typeface="ＭＳ Ｐゴシック" charset="0"/>
            </a:endParaRPr>
          </a:p>
          <a:p>
            <a:pPr marR="0" lvl="0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 Box 76">
            <a:extLst>
              <a:ext uri="{FF2B5EF4-FFF2-40B4-BE49-F238E27FC236}">
                <a16:creationId xmlns:a16="http://schemas.microsoft.com/office/drawing/2014/main" id="{80CBB613-8B08-4BE7-9279-099601B3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448" y="1396621"/>
            <a:ext cx="2069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Cenchreae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sp>
        <p:nvSpPr>
          <p:cNvPr id="8" name="Oval 58">
            <a:extLst>
              <a:ext uri="{FF2B5EF4-FFF2-40B4-BE49-F238E27FC236}">
                <a16:creationId xmlns:a16="http://schemas.microsoft.com/office/drawing/2014/main" id="{60672CAC-B592-49D5-ABB6-94CB3C64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546" y="2048668"/>
            <a:ext cx="100663" cy="89676"/>
          </a:xfrm>
          <a:prstGeom prst="ellipse">
            <a:avLst/>
          </a:prstGeom>
          <a:solidFill>
            <a:srgbClr val="FA0020"/>
          </a:solidFill>
          <a:ln w="9525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9" name="Oval 58">
            <a:extLst>
              <a:ext uri="{FF2B5EF4-FFF2-40B4-BE49-F238E27FC236}">
                <a16:creationId xmlns:a16="http://schemas.microsoft.com/office/drawing/2014/main" id="{F600A14C-644B-4C4E-95F6-AA61C1C83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780" y="1923131"/>
            <a:ext cx="100663" cy="89676"/>
          </a:xfrm>
          <a:prstGeom prst="ellipse">
            <a:avLst/>
          </a:prstGeom>
          <a:solidFill>
            <a:srgbClr val="FA0020"/>
          </a:solidFill>
          <a:ln w="9525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</a:endParaRPr>
          </a:p>
        </p:txBody>
      </p:sp>
      <p:sp>
        <p:nvSpPr>
          <p:cNvPr id="11" name="Text Box 76">
            <a:extLst>
              <a:ext uri="{FF2B5EF4-FFF2-40B4-BE49-F238E27FC236}">
                <a16:creationId xmlns:a16="http://schemas.microsoft.com/office/drawing/2014/main" id="{E26DC227-E6FE-4664-9743-1DE8F6787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448" y="1915432"/>
            <a:ext cx="1417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280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rPr>
              <a:t>Corinth</a:t>
            </a:r>
            <a:endParaRPr lang="en-US" sz="2400" b="0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latin typeface="2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92DBB3-074E-4F78-9F14-4D486299887A}"/>
              </a:ext>
            </a:extLst>
          </p:cNvPr>
          <p:cNvGrpSpPr/>
          <p:nvPr/>
        </p:nvGrpSpPr>
        <p:grpSpPr>
          <a:xfrm>
            <a:off x="4200211" y="1479629"/>
            <a:ext cx="2556787" cy="820589"/>
            <a:chOff x="4200211" y="1479629"/>
            <a:chExt cx="2556787" cy="820589"/>
          </a:xfrm>
          <a:effectLst>
            <a:outerShdw blurRad="50800" dist="38100" dir="2700000" algn="tl" rotWithShape="0">
              <a:prstClr val="black">
                <a:alpha val="87302"/>
              </a:prstClr>
            </a:outerShdw>
          </a:effectLst>
        </p:grpSpPr>
        <p:sp>
          <p:nvSpPr>
            <p:cNvPr id="12" name="Text Box 76">
              <a:extLst>
                <a:ext uri="{FF2B5EF4-FFF2-40B4-BE49-F238E27FC236}">
                  <a16:creationId xmlns:a16="http://schemas.microsoft.com/office/drawing/2014/main" id="{A8494DB5-A3EE-4848-81A7-A0909F4FC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9742" y="1479629"/>
              <a:ext cx="14172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latin typeface="26" charset="0"/>
                </a:rPr>
                <a:t>Ephesus</a:t>
              </a:r>
              <a:endParaRPr lang="en-US" sz="2400" b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endParaRPr>
            </a:p>
          </p:txBody>
        </p:sp>
        <p:sp>
          <p:nvSpPr>
            <p:cNvPr id="13" name="Oval 58">
              <a:extLst>
                <a:ext uri="{FF2B5EF4-FFF2-40B4-BE49-F238E27FC236}">
                  <a16:creationId xmlns:a16="http://schemas.microsoft.com/office/drawing/2014/main" id="{61963229-BB26-4BC4-A46E-730915CBE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7150" y="1967243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C7236F8-FD4C-4386-83CA-824228800D73}"/>
                </a:ext>
              </a:extLst>
            </p:cNvPr>
            <p:cNvSpPr/>
            <p:nvPr/>
          </p:nvSpPr>
          <p:spPr>
            <a:xfrm>
              <a:off x="4200211" y="2110154"/>
              <a:ext cx="1356527" cy="190064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A2FFA-C30C-431C-B349-F6EF12FFDAFA}"/>
              </a:ext>
            </a:extLst>
          </p:cNvPr>
          <p:cNvGrpSpPr/>
          <p:nvPr/>
        </p:nvGrpSpPr>
        <p:grpSpPr>
          <a:xfrm>
            <a:off x="6155453" y="1971080"/>
            <a:ext cx="1734676" cy="2879100"/>
            <a:chOff x="6155453" y="1971080"/>
            <a:chExt cx="1734676" cy="2879100"/>
          </a:xfrm>
          <a:effectLst>
            <a:outerShdw blurRad="50800" dist="38100" dir="2700000" algn="tl" rotWithShape="0">
              <a:prstClr val="black">
                <a:alpha val="87302"/>
              </a:prstClr>
            </a:outerShdw>
          </a:effectLst>
        </p:grpSpPr>
        <p:sp>
          <p:nvSpPr>
            <p:cNvPr id="14" name="Oval 58">
              <a:extLst>
                <a:ext uri="{FF2B5EF4-FFF2-40B4-BE49-F238E27FC236}">
                  <a16:creationId xmlns:a16="http://schemas.microsoft.com/office/drawing/2014/main" id="{415EB3C5-98F4-4794-B894-AA5BDBB12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9466" y="4370476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</a:endParaRPr>
            </a:p>
          </p:txBody>
        </p:sp>
        <p:sp>
          <p:nvSpPr>
            <p:cNvPr id="15" name="Text Box 76">
              <a:extLst>
                <a:ext uri="{FF2B5EF4-FFF2-40B4-BE49-F238E27FC236}">
                  <a16:creationId xmlns:a16="http://schemas.microsoft.com/office/drawing/2014/main" id="{B48060BE-F5A8-49B6-8A88-4C55A7FA2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5453" y="4326960"/>
              <a:ext cx="16340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latin typeface="26" charset="0"/>
                </a:rPr>
                <a:t>Caesarea</a:t>
              </a:r>
              <a:endParaRPr lang="en-US" sz="2400" b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3EAAC9-631E-4368-A882-484E44A228D8}"/>
                </a:ext>
              </a:extLst>
            </p:cNvPr>
            <p:cNvSpPr/>
            <p:nvPr/>
          </p:nvSpPr>
          <p:spPr>
            <a:xfrm rot="2907483">
              <a:off x="5127044" y="3169808"/>
              <a:ext cx="2868566" cy="471110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BB1379-7507-4732-AF5B-1B9C2400B134}"/>
              </a:ext>
            </a:extLst>
          </p:cNvPr>
          <p:cNvGrpSpPr/>
          <p:nvPr/>
        </p:nvGrpSpPr>
        <p:grpSpPr>
          <a:xfrm>
            <a:off x="7104186" y="4503668"/>
            <a:ext cx="1830882" cy="958086"/>
            <a:chOff x="7104186" y="4503668"/>
            <a:chExt cx="1830882" cy="9580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8EBC85-0892-44BF-878C-532393ED38A9}"/>
                </a:ext>
              </a:extLst>
            </p:cNvPr>
            <p:cNvCxnSpPr>
              <a:cxnSpLocks/>
            </p:cNvCxnSpPr>
            <p:nvPr/>
          </p:nvCxnSpPr>
          <p:spPr>
            <a:xfrm>
              <a:off x="7839797" y="4503668"/>
              <a:ext cx="100663" cy="375316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58">
              <a:extLst>
                <a:ext uri="{FF2B5EF4-FFF2-40B4-BE49-F238E27FC236}">
                  <a16:creationId xmlns:a16="http://schemas.microsoft.com/office/drawing/2014/main" id="{2B912E52-891A-4C03-8A00-24BF89F52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9797" y="4893696"/>
              <a:ext cx="100663" cy="89676"/>
            </a:xfrm>
            <a:prstGeom prst="ellipse">
              <a:avLst/>
            </a:prstGeom>
            <a:solidFill>
              <a:srgbClr val="FA0020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</a:endParaRPr>
            </a:p>
          </p:txBody>
        </p:sp>
        <p:sp>
          <p:nvSpPr>
            <p:cNvPr id="24" name="Text Box 76">
              <a:extLst>
                <a:ext uri="{FF2B5EF4-FFF2-40B4-BE49-F238E27FC236}">
                  <a16:creationId xmlns:a16="http://schemas.microsoft.com/office/drawing/2014/main" id="{9EF6B79A-CBD6-4466-AD50-4C272BA91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4186" y="4938534"/>
              <a:ext cx="183088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latin typeface="26" charset="0"/>
                </a:rPr>
                <a:t>Jerusalem</a:t>
              </a:r>
              <a:endParaRPr lang="en-US" sz="2400" b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26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3DCB4C-98E0-42BE-A8EE-67AF97F39DF4}"/>
              </a:ext>
            </a:extLst>
          </p:cNvPr>
          <p:cNvGrpSpPr/>
          <p:nvPr/>
        </p:nvGrpSpPr>
        <p:grpSpPr>
          <a:xfrm>
            <a:off x="7919437" y="2680181"/>
            <a:ext cx="1190543" cy="2329136"/>
            <a:chOff x="7919437" y="2680181"/>
            <a:chExt cx="1190543" cy="2329136"/>
          </a:xfrm>
          <a:effectLst>
            <a:outerShdw blurRad="50800" dist="38100" dir="2700000" algn="tl" rotWithShape="0">
              <a:prstClr val="black">
                <a:alpha val="87302"/>
              </a:prstClr>
            </a:outerShdw>
          </a:effectLst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F6EC393-92F4-45E9-BBFD-644C169CD8BB}"/>
                </a:ext>
              </a:extLst>
            </p:cNvPr>
            <p:cNvSpPr/>
            <p:nvPr/>
          </p:nvSpPr>
          <p:spPr>
            <a:xfrm rot="17294700">
              <a:off x="7615391" y="4170962"/>
              <a:ext cx="1585034" cy="91675"/>
            </a:xfrm>
            <a:custGeom>
              <a:avLst/>
              <a:gdLst>
                <a:gd name="connsiteX0" fmla="*/ 0 w 1356527"/>
                <a:gd name="connsiteY0" fmla="*/ 50242 h 324760"/>
                <a:gd name="connsiteX1" fmla="*/ 582804 w 1356527"/>
                <a:gd name="connsiteY1" fmla="*/ 291402 h 324760"/>
                <a:gd name="connsiteX2" fmla="*/ 964642 w 1356527"/>
                <a:gd name="connsiteY2" fmla="*/ 291402 h 324760"/>
                <a:gd name="connsiteX3" fmla="*/ 1356527 w 1356527"/>
                <a:gd name="connsiteY3" fmla="*/ 0 h 32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6527" h="324760">
                  <a:moveTo>
                    <a:pt x="0" y="50242"/>
                  </a:moveTo>
                  <a:cubicBezTo>
                    <a:pt x="211015" y="150725"/>
                    <a:pt x="422030" y="251209"/>
                    <a:pt x="582804" y="291402"/>
                  </a:cubicBezTo>
                  <a:cubicBezTo>
                    <a:pt x="743578" y="331595"/>
                    <a:pt x="835688" y="339969"/>
                    <a:pt x="964642" y="291402"/>
                  </a:cubicBezTo>
                  <a:cubicBezTo>
                    <a:pt x="1093596" y="242835"/>
                    <a:pt x="1267767" y="139002"/>
                    <a:pt x="1356527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7" name="Oval 58">
              <a:extLst>
                <a:ext uri="{FF2B5EF4-FFF2-40B4-BE49-F238E27FC236}">
                  <a16:creationId xmlns:a16="http://schemas.microsoft.com/office/drawing/2014/main" id="{24308F9B-1E54-42C3-84C7-C08CA19A3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888" y="3067333"/>
              <a:ext cx="234950" cy="233362"/>
            </a:xfrm>
            <a:prstGeom prst="ellipse">
              <a:avLst/>
            </a:prstGeom>
            <a:solidFill>
              <a:srgbClr val="FA002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63500" dist="89803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NES" pitchFamily="-105" charset="0"/>
                <a:ea typeface="+mn-ea"/>
                <a:cs typeface="+mn-cs"/>
              </a:endParaRPr>
            </a:p>
          </p:txBody>
        </p:sp>
        <p:sp>
          <p:nvSpPr>
            <p:cNvPr id="28" name="Text Box 76">
              <a:extLst>
                <a:ext uri="{FF2B5EF4-FFF2-40B4-BE49-F238E27FC236}">
                  <a16:creationId xmlns:a16="http://schemas.microsoft.com/office/drawing/2014/main" id="{234F03E0-67FF-42DB-8CC1-01B8FC5B4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9437" y="2680181"/>
              <a:ext cx="11905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20009">
                  <a:alpha val="74998"/>
                </a:srgb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2pPr>
              <a:lvl3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3pPr>
              <a:lvl4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4pPr>
              <a:lvl5pPr eaLnBrk="0" hangingPunct="0"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Engravers MT" charset="0"/>
                  <a:ea typeface="ＭＳ Ｐゴシック" charset="0"/>
                </a:defRPr>
              </a:lvl9pPr>
            </a:lstStyle>
            <a:p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26" charset="0"/>
                  <a:ea typeface="ＭＳ Ｐゴシック" charset="0"/>
                </a:rPr>
                <a:t>Antioch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endParaRPr>
            </a:p>
          </p:txBody>
        </p:sp>
      </p:grpSp>
      <p:sp>
        <p:nvSpPr>
          <p:cNvPr id="30" name="Rectangle 2">
            <a:extLst>
              <a:ext uri="{FF2B5EF4-FFF2-40B4-BE49-F238E27FC236}">
                <a16:creationId xmlns:a16="http://schemas.microsoft.com/office/drawing/2014/main" id="{2547216F-5057-49A6-8913-4D3522831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10" y="5631409"/>
            <a:ext cx="7145533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36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Why did Paul go to Jerusalem?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1D05F1F9-4980-AC48-90E4-3E82563C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05" y="723695"/>
            <a:ext cx="3672099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algn="l"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Acts 18:18-22 </a:t>
            </a:r>
          </a:p>
        </p:txBody>
      </p:sp>
    </p:spTree>
    <p:extLst>
      <p:ext uri="{BB962C8B-B14F-4D97-AF65-F5344CB8AC3E}">
        <p14:creationId xmlns:p14="http://schemas.microsoft.com/office/powerpoint/2010/main" val="23663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E754AB-8739-45D0-8077-CD6C02CD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60" y="2159192"/>
            <a:ext cx="8060080" cy="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CIC is an independent church body that shall not be accountable to any other ecclesiastical or denominational body.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elders are a group of biblically qualified men who are charged with leading the church under the leadership of Christ Jesus.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congregation shall have highest authority in the life of the church.</a:t>
            </a: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9F05EE-69ED-45B3-9E1B-9C8661D7E8BE}"/>
              </a:ext>
            </a:extLst>
          </p:cNvPr>
          <p:cNvGrpSpPr/>
          <p:nvPr/>
        </p:nvGrpSpPr>
        <p:grpSpPr>
          <a:xfrm>
            <a:off x="770021" y="661735"/>
            <a:ext cx="6051884" cy="1130969"/>
            <a:chOff x="685800" y="673767"/>
            <a:chExt cx="6051884" cy="11309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547DE-74E0-40CA-8268-EC2C092CBB3E}"/>
                </a:ext>
              </a:extLst>
            </p:cNvPr>
            <p:cNvSpPr/>
            <p:nvPr/>
          </p:nvSpPr>
          <p:spPr>
            <a:xfrm>
              <a:off x="685800" y="673768"/>
              <a:ext cx="6051884" cy="11309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672A67-F689-48B0-B32D-0EEFF350D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449" r="7892" b="22387"/>
            <a:stretch/>
          </p:blipFill>
          <p:spPr>
            <a:xfrm>
              <a:off x="685800" y="673767"/>
              <a:ext cx="6001671" cy="1130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5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FB26E-1100-42AD-8961-6862208CD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5428"/>
            <a:ext cx="9144000" cy="63925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98DD93-10F7-408A-9F81-ADE336566AB5}"/>
              </a:ext>
            </a:extLst>
          </p:cNvPr>
          <p:cNvGrpSpPr/>
          <p:nvPr/>
        </p:nvGrpSpPr>
        <p:grpSpPr>
          <a:xfrm>
            <a:off x="6268749" y="1924440"/>
            <a:ext cx="834758" cy="676038"/>
            <a:chOff x="3453579" y="4038601"/>
            <a:chExt cx="834758" cy="676038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BB6E9467-CA6B-469D-922D-A03F1719D678}"/>
                </a:ext>
              </a:extLst>
            </p:cNvPr>
            <p:cNvSpPr/>
            <p:nvPr/>
          </p:nvSpPr>
          <p:spPr>
            <a:xfrm>
              <a:off x="3453579" y="403860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81CBF73-5327-4DFA-B9AD-3B4A8EBD5408}"/>
                </a:ext>
              </a:extLst>
            </p:cNvPr>
            <p:cNvSpPr/>
            <p:nvPr/>
          </p:nvSpPr>
          <p:spPr>
            <a:xfrm>
              <a:off x="3453579" y="439265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99DF39-671E-425F-891E-1765E32DACDF}"/>
              </a:ext>
            </a:extLst>
          </p:cNvPr>
          <p:cNvSpPr txBox="1"/>
          <p:nvPr/>
        </p:nvSpPr>
        <p:spPr>
          <a:xfrm>
            <a:off x="685800" y="1621405"/>
            <a:ext cx="79248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80000"/>
              </a:lnSpc>
              <a:defRPr/>
            </a:pPr>
            <a:r>
              <a:rPr lang="en-US" sz="9600" i="1" dirty="0"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latin typeface="Tw Cen MT Condensed Extra Bold" panose="020B0803020202020204" pitchFamily="34" charset="0"/>
              </a:rPr>
              <a:t>GOOD NE    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F1407-03E7-42C6-A6AD-DE3EF3504F84}"/>
              </a:ext>
            </a:extLst>
          </p:cNvPr>
          <p:cNvSpPr txBox="1"/>
          <p:nvPr/>
        </p:nvSpPr>
        <p:spPr>
          <a:xfrm>
            <a:off x="399852" y="2764405"/>
            <a:ext cx="79248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80000"/>
              </a:lnSpc>
              <a:defRPr/>
            </a:pPr>
            <a:r>
              <a:rPr lang="en-US" sz="9600" i="1" dirty="0"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latin typeface="Tw Cen MT Condensed Extra Bold" panose="020B0803020202020204" pitchFamily="34" charset="0"/>
              </a:rPr>
              <a:t>ON THE MO    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89E20D-4F51-48C1-9CAE-FE1592B9BD5D}"/>
              </a:ext>
            </a:extLst>
          </p:cNvPr>
          <p:cNvSpPr/>
          <p:nvPr/>
        </p:nvSpPr>
        <p:spPr>
          <a:xfrm>
            <a:off x="0" y="0"/>
            <a:ext cx="9144000" cy="478405"/>
          </a:xfrm>
          <a:prstGeom prst="rect">
            <a:avLst/>
          </a:prstGeom>
          <a:solidFill>
            <a:srgbClr val="002060"/>
          </a:solidFill>
          <a:ln w="31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DFC49F-4864-4759-8913-28849C869648}"/>
              </a:ext>
            </a:extLst>
          </p:cNvPr>
          <p:cNvGrpSpPr/>
          <p:nvPr/>
        </p:nvGrpSpPr>
        <p:grpSpPr>
          <a:xfrm>
            <a:off x="6268749" y="2980090"/>
            <a:ext cx="834758" cy="676038"/>
            <a:chOff x="3453579" y="4038601"/>
            <a:chExt cx="834758" cy="676038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19A5B9F6-0C48-40FE-96BB-FFA0FA41D37B}"/>
                </a:ext>
              </a:extLst>
            </p:cNvPr>
            <p:cNvSpPr/>
            <p:nvPr/>
          </p:nvSpPr>
          <p:spPr>
            <a:xfrm>
              <a:off x="3453579" y="403860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B7C88E5-E639-414E-AFC8-5F25BBD3B60A}"/>
                </a:ext>
              </a:extLst>
            </p:cNvPr>
            <p:cNvSpPr/>
            <p:nvPr/>
          </p:nvSpPr>
          <p:spPr>
            <a:xfrm>
              <a:off x="3453579" y="4392651"/>
              <a:ext cx="834758" cy="321988"/>
            </a:xfrm>
            <a:prstGeom prst="rightArrow">
              <a:avLst>
                <a:gd name="adj1" fmla="val 59709"/>
                <a:gd name="adj2" fmla="val 77565"/>
              </a:avLst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7F178CC-66C7-4188-9B90-3F5FA209B671}"/>
              </a:ext>
            </a:extLst>
          </p:cNvPr>
          <p:cNvSpPr txBox="1"/>
          <p:nvPr/>
        </p:nvSpPr>
        <p:spPr>
          <a:xfrm>
            <a:off x="2763297" y="3916175"/>
            <a:ext cx="5561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80000"/>
              </a:lnSpc>
              <a:defRPr/>
            </a:pPr>
            <a:r>
              <a:rPr lang="en-US" sz="4000" i="1" dirty="0"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latin typeface="Tw Cen MT Condensed Extra Bold" panose="020B0803020202020204" pitchFamily="34" charset="0"/>
              </a:rPr>
              <a:t>God’s work through the early church 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BCD23-7E3B-46DF-AAC0-3875CD06A278}"/>
              </a:ext>
            </a:extLst>
          </p:cNvPr>
          <p:cNvSpPr txBox="1"/>
          <p:nvPr/>
        </p:nvSpPr>
        <p:spPr>
          <a:xfrm>
            <a:off x="2763297" y="4909691"/>
            <a:ext cx="556135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80000"/>
              </a:lnSpc>
              <a:defRPr/>
            </a:pPr>
            <a:r>
              <a:rPr lang="en-US" sz="9600" i="1" dirty="0">
                <a:solidFill>
                  <a:srgbClr val="FEDE93"/>
                </a:solidFill>
                <a:effectLst>
                  <a:outerShdw blurRad="38100" dist="88900" dir="2700000" algn="tl">
                    <a:srgbClr val="000000">
                      <a:alpha val="60000"/>
                    </a:srgbClr>
                  </a:outerShdw>
                </a:effectLst>
                <a:latin typeface="Tw Cen MT Condensed Extra Bold" panose="020B0803020202020204" pitchFamily="34" charset="0"/>
              </a:rPr>
              <a:t>Acts</a:t>
            </a:r>
            <a:endParaRPr lang="en-US" sz="8000" i="1" dirty="0">
              <a:solidFill>
                <a:srgbClr val="FEDE93"/>
              </a:solidFill>
              <a:effectLst>
                <a:outerShdw blurRad="38100" dist="88900" dir="2700000" algn="tl">
                  <a:srgbClr val="000000">
                    <a:alpha val="60000"/>
                  </a:srgbClr>
                </a:outerShdw>
              </a:effectLst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DF2BA501-8013-40A5-A40E-F10A4FC6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80" y="463685"/>
            <a:ext cx="8735439" cy="19424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reveals himself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those who seek</a:t>
            </a:r>
          </a:p>
          <a:p>
            <a:pPr marL="0" marR="0" lvl="0" indent="0" algn="ctr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worship him </a:t>
            </a:r>
            <a:endParaRPr kumimoji="0" lang="en-US" sz="3600" b="1" i="0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0022E-836D-40CC-BE9C-190B75392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62" y="2695625"/>
            <a:ext cx="8365788" cy="295921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through Paul and others called to minister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not through testimony of demons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through actions of his disciples</a:t>
            </a:r>
          </a:p>
          <a:p>
            <a:pPr marL="457200" lvl="0" indent="-457200" algn="l" defTabSz="914400">
              <a:lnSpc>
                <a:spcPct val="108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through his Word</a:t>
            </a:r>
          </a:p>
          <a:p>
            <a:pPr marL="457200" lvl="0" indent="-457200" algn="l" defTabSz="914400">
              <a:lnSpc>
                <a:spcPct val="108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i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even to Gentiles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81951918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NT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64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s and Charts of Israel">
            <a:extLst>
              <a:ext uri="{FF2B5EF4-FFF2-40B4-BE49-F238E27FC236}">
                <a16:creationId xmlns:a16="http://schemas.microsoft.com/office/drawing/2014/main" id="{9A118A93-8AB7-490A-8BE3-757425B9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AC977B35-F986-44A0-8291-8E99C3EDED2E}"/>
              </a:ext>
            </a:extLst>
          </p:cNvPr>
          <p:cNvSpPr>
            <a:spLocks/>
          </p:cNvSpPr>
          <p:nvPr/>
        </p:nvSpPr>
        <p:spPr bwMode="auto">
          <a:xfrm>
            <a:off x="6384927" y="2635252"/>
            <a:ext cx="2020888" cy="1936750"/>
          </a:xfrm>
          <a:custGeom>
            <a:avLst/>
            <a:gdLst>
              <a:gd name="T0" fmla="*/ 2147483647 w 1273"/>
              <a:gd name="T1" fmla="*/ 2147483647 h 1220"/>
              <a:gd name="T2" fmla="*/ 2147483647 w 1273"/>
              <a:gd name="T3" fmla="*/ 2147483647 h 1220"/>
              <a:gd name="T4" fmla="*/ 2147483647 w 1273"/>
              <a:gd name="T5" fmla="*/ 2147483647 h 1220"/>
              <a:gd name="T6" fmla="*/ 2147483647 w 1273"/>
              <a:gd name="T7" fmla="*/ 2147483647 h 1220"/>
              <a:gd name="T8" fmla="*/ 2147483647 w 1273"/>
              <a:gd name="T9" fmla="*/ 2147483647 h 1220"/>
              <a:gd name="T10" fmla="*/ 2147483647 w 1273"/>
              <a:gd name="T11" fmla="*/ 2147483647 h 1220"/>
              <a:gd name="T12" fmla="*/ 2147483647 w 1273"/>
              <a:gd name="T13" fmla="*/ 2147483647 h 1220"/>
              <a:gd name="T14" fmla="*/ 2147483647 w 1273"/>
              <a:gd name="T15" fmla="*/ 2147483647 h 1220"/>
              <a:gd name="T16" fmla="*/ 2147483647 w 1273"/>
              <a:gd name="T17" fmla="*/ 2147483647 h 1220"/>
              <a:gd name="T18" fmla="*/ 2147483647 w 1273"/>
              <a:gd name="T19" fmla="*/ 2147483647 h 1220"/>
              <a:gd name="T20" fmla="*/ 2147483647 w 1273"/>
              <a:gd name="T21" fmla="*/ 2147483647 h 1220"/>
              <a:gd name="T22" fmla="*/ 2147483647 w 1273"/>
              <a:gd name="T23" fmla="*/ 2147483647 h 1220"/>
              <a:gd name="T24" fmla="*/ 2147483647 w 1273"/>
              <a:gd name="T25" fmla="*/ 2147483647 h 1220"/>
              <a:gd name="T26" fmla="*/ 2147483647 w 1273"/>
              <a:gd name="T27" fmla="*/ 2147483647 h 1220"/>
              <a:gd name="T28" fmla="*/ 2147483647 w 1273"/>
              <a:gd name="T29" fmla="*/ 2147483647 h 1220"/>
              <a:gd name="T30" fmla="*/ 2147483647 w 1273"/>
              <a:gd name="T31" fmla="*/ 2147483647 h 1220"/>
              <a:gd name="T32" fmla="*/ 0 w 1273"/>
              <a:gd name="T33" fmla="*/ 2147483647 h 1220"/>
              <a:gd name="T34" fmla="*/ 2147483647 w 1273"/>
              <a:gd name="T35" fmla="*/ 2147483647 h 1220"/>
              <a:gd name="T36" fmla="*/ 2147483647 w 1273"/>
              <a:gd name="T37" fmla="*/ 2147483647 h 1220"/>
              <a:gd name="T38" fmla="*/ 2147483647 w 1273"/>
              <a:gd name="T39" fmla="*/ 2147483647 h 1220"/>
              <a:gd name="T40" fmla="*/ 2147483647 w 1273"/>
              <a:gd name="T41" fmla="*/ 2147483647 h 1220"/>
              <a:gd name="T42" fmla="*/ 2147483647 w 1273"/>
              <a:gd name="T43" fmla="*/ 2147483647 h 1220"/>
              <a:gd name="T44" fmla="*/ 2147483647 w 1273"/>
              <a:gd name="T45" fmla="*/ 2147483647 h 1220"/>
              <a:gd name="T46" fmla="*/ 2147483647 w 1273"/>
              <a:gd name="T47" fmla="*/ 2147483647 h 1220"/>
              <a:gd name="T48" fmla="*/ 2147483647 w 1273"/>
              <a:gd name="T49" fmla="*/ 2147483647 h 1220"/>
              <a:gd name="T50" fmla="*/ 2147483647 w 1273"/>
              <a:gd name="T51" fmla="*/ 2147483647 h 1220"/>
              <a:gd name="T52" fmla="*/ 2147483647 w 1273"/>
              <a:gd name="T53" fmla="*/ 2147483647 h 1220"/>
              <a:gd name="T54" fmla="*/ 2147483647 w 1273"/>
              <a:gd name="T55" fmla="*/ 2147483647 h 1220"/>
              <a:gd name="T56" fmla="*/ 2147483647 w 1273"/>
              <a:gd name="T57" fmla="*/ 2147483647 h 1220"/>
              <a:gd name="T58" fmla="*/ 2147483647 w 1273"/>
              <a:gd name="T59" fmla="*/ 2147483647 h 1220"/>
              <a:gd name="T60" fmla="*/ 2147483647 w 1273"/>
              <a:gd name="T61" fmla="*/ 2147483647 h 1220"/>
              <a:gd name="T62" fmla="*/ 2147483647 w 1273"/>
              <a:gd name="T63" fmla="*/ 2147483647 h 1220"/>
              <a:gd name="T64" fmla="*/ 2147483647 w 1273"/>
              <a:gd name="T65" fmla="*/ 2147483647 h 12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73"/>
              <a:gd name="T100" fmla="*/ 0 h 1220"/>
              <a:gd name="T101" fmla="*/ 1273 w 1273"/>
              <a:gd name="T102" fmla="*/ 1220 h 12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73" h="1220">
                <a:moveTo>
                  <a:pt x="1178" y="28"/>
                </a:moveTo>
                <a:cubicBezTo>
                  <a:pt x="1123" y="47"/>
                  <a:pt x="1187" y="26"/>
                  <a:pt x="1074" y="43"/>
                </a:cubicBezTo>
                <a:cubicBezTo>
                  <a:pt x="1058" y="45"/>
                  <a:pt x="1045" y="55"/>
                  <a:pt x="1030" y="58"/>
                </a:cubicBezTo>
                <a:cubicBezTo>
                  <a:pt x="961" y="68"/>
                  <a:pt x="821" y="71"/>
                  <a:pt x="778" y="73"/>
                </a:cubicBezTo>
                <a:cubicBezTo>
                  <a:pt x="753" y="76"/>
                  <a:pt x="729" y="88"/>
                  <a:pt x="704" y="88"/>
                </a:cubicBezTo>
                <a:cubicBezTo>
                  <a:pt x="644" y="88"/>
                  <a:pt x="597" y="58"/>
                  <a:pt x="541" y="51"/>
                </a:cubicBezTo>
                <a:cubicBezTo>
                  <a:pt x="511" y="47"/>
                  <a:pt x="481" y="45"/>
                  <a:pt x="452" y="43"/>
                </a:cubicBezTo>
                <a:cubicBezTo>
                  <a:pt x="448" y="32"/>
                  <a:pt x="443" y="0"/>
                  <a:pt x="422" y="6"/>
                </a:cubicBezTo>
                <a:cubicBezTo>
                  <a:pt x="414" y="7"/>
                  <a:pt x="417" y="20"/>
                  <a:pt x="415" y="28"/>
                </a:cubicBezTo>
                <a:cubicBezTo>
                  <a:pt x="406" y="138"/>
                  <a:pt x="392" y="328"/>
                  <a:pt x="311" y="414"/>
                </a:cubicBezTo>
                <a:cubicBezTo>
                  <a:pt x="289" y="481"/>
                  <a:pt x="286" y="577"/>
                  <a:pt x="252" y="636"/>
                </a:cubicBezTo>
                <a:cubicBezTo>
                  <a:pt x="233" y="667"/>
                  <a:pt x="238" y="683"/>
                  <a:pt x="207" y="702"/>
                </a:cubicBezTo>
                <a:cubicBezTo>
                  <a:pt x="190" y="754"/>
                  <a:pt x="216" y="694"/>
                  <a:pt x="163" y="739"/>
                </a:cubicBezTo>
                <a:cubicBezTo>
                  <a:pt x="147" y="751"/>
                  <a:pt x="144" y="774"/>
                  <a:pt x="133" y="791"/>
                </a:cubicBezTo>
                <a:cubicBezTo>
                  <a:pt x="123" y="891"/>
                  <a:pt x="104" y="913"/>
                  <a:pt x="67" y="999"/>
                </a:cubicBezTo>
                <a:cubicBezTo>
                  <a:pt x="55" y="1025"/>
                  <a:pt x="53" y="1048"/>
                  <a:pt x="37" y="1073"/>
                </a:cubicBezTo>
                <a:cubicBezTo>
                  <a:pt x="27" y="1101"/>
                  <a:pt x="10" y="1104"/>
                  <a:pt x="0" y="1132"/>
                </a:cubicBezTo>
                <a:cubicBezTo>
                  <a:pt x="19" y="1220"/>
                  <a:pt x="25" y="1190"/>
                  <a:pt x="141" y="1184"/>
                </a:cubicBezTo>
                <a:cubicBezTo>
                  <a:pt x="310" y="1147"/>
                  <a:pt x="470" y="1165"/>
                  <a:pt x="652" y="1162"/>
                </a:cubicBezTo>
                <a:cubicBezTo>
                  <a:pt x="688" y="1148"/>
                  <a:pt x="724" y="1139"/>
                  <a:pt x="763" y="1132"/>
                </a:cubicBezTo>
                <a:cubicBezTo>
                  <a:pt x="828" y="1137"/>
                  <a:pt x="890" y="1146"/>
                  <a:pt x="956" y="1154"/>
                </a:cubicBezTo>
                <a:cubicBezTo>
                  <a:pt x="1041" y="1177"/>
                  <a:pt x="1128" y="1167"/>
                  <a:pt x="1215" y="1162"/>
                </a:cubicBezTo>
                <a:cubicBezTo>
                  <a:pt x="1235" y="1130"/>
                  <a:pt x="1223" y="1114"/>
                  <a:pt x="1259" y="1102"/>
                </a:cubicBezTo>
                <a:cubicBezTo>
                  <a:pt x="1273" y="1062"/>
                  <a:pt x="1259" y="1024"/>
                  <a:pt x="1237" y="991"/>
                </a:cubicBezTo>
                <a:cubicBezTo>
                  <a:pt x="1228" y="963"/>
                  <a:pt x="1220" y="938"/>
                  <a:pt x="1215" y="910"/>
                </a:cubicBezTo>
                <a:cubicBezTo>
                  <a:pt x="1238" y="852"/>
                  <a:pt x="1254" y="739"/>
                  <a:pt x="1200" y="702"/>
                </a:cubicBezTo>
                <a:cubicBezTo>
                  <a:pt x="1182" y="675"/>
                  <a:pt x="1175" y="666"/>
                  <a:pt x="1185" y="636"/>
                </a:cubicBezTo>
                <a:cubicBezTo>
                  <a:pt x="1178" y="554"/>
                  <a:pt x="1129" y="392"/>
                  <a:pt x="1207" y="339"/>
                </a:cubicBezTo>
                <a:cubicBezTo>
                  <a:pt x="1212" y="323"/>
                  <a:pt x="1227" y="260"/>
                  <a:pt x="1237" y="251"/>
                </a:cubicBezTo>
                <a:cubicBezTo>
                  <a:pt x="1242" y="245"/>
                  <a:pt x="1251" y="245"/>
                  <a:pt x="1259" y="243"/>
                </a:cubicBezTo>
                <a:cubicBezTo>
                  <a:pt x="1256" y="203"/>
                  <a:pt x="1260" y="163"/>
                  <a:pt x="1252" y="125"/>
                </a:cubicBezTo>
                <a:cubicBezTo>
                  <a:pt x="1250" y="117"/>
                  <a:pt x="1236" y="121"/>
                  <a:pt x="1230" y="117"/>
                </a:cubicBezTo>
                <a:cubicBezTo>
                  <a:pt x="1196" y="89"/>
                  <a:pt x="1218" y="55"/>
                  <a:pt x="1178" y="28"/>
                </a:cubicBezTo>
                <a:close/>
              </a:path>
            </a:pathLst>
          </a:custGeom>
          <a:solidFill>
            <a:srgbClr val="00413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6F3FFD8-E700-47FA-91FE-6DA692C3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76600"/>
            <a:ext cx="1676400" cy="5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6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itchFamily="-112" charset="0"/>
                <a:ea typeface="ＭＳ Ｐゴシック"/>
              </a:rPr>
              <a:t>Judea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DD774-709C-4919-901A-A347980612F6}"/>
              </a:ext>
            </a:extLst>
          </p:cNvPr>
          <p:cNvGrpSpPr/>
          <p:nvPr/>
        </p:nvGrpSpPr>
        <p:grpSpPr>
          <a:xfrm>
            <a:off x="5646742" y="2669109"/>
            <a:ext cx="2667000" cy="590092"/>
            <a:chOff x="5646742" y="2669109"/>
            <a:chExt cx="2667000" cy="590092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D5EA7D26-65AC-40EA-A3D3-B44385C6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50" y="2998791"/>
              <a:ext cx="238125" cy="187325"/>
            </a:xfrm>
            <a:custGeom>
              <a:avLst/>
              <a:gdLst>
                <a:gd name="T0" fmla="*/ 2147483647 w 150"/>
                <a:gd name="T1" fmla="*/ 0 h 118"/>
                <a:gd name="T2" fmla="*/ 2147483647 w 150"/>
                <a:gd name="T3" fmla="*/ 2147483647 h 118"/>
                <a:gd name="T4" fmla="*/ 2147483647 w 150"/>
                <a:gd name="T5" fmla="*/ 2147483647 h 118"/>
                <a:gd name="T6" fmla="*/ 2147483647 w 150"/>
                <a:gd name="T7" fmla="*/ 2147483647 h 118"/>
                <a:gd name="T8" fmla="*/ 2147483647 w 150"/>
                <a:gd name="T9" fmla="*/ 2147483647 h 118"/>
                <a:gd name="T10" fmla="*/ 2147483647 w 150"/>
                <a:gd name="T11" fmla="*/ 2147483647 h 118"/>
                <a:gd name="T12" fmla="*/ 2147483647 w 150"/>
                <a:gd name="T13" fmla="*/ 0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118"/>
                <a:gd name="T23" fmla="*/ 150 w 150"/>
                <a:gd name="T24" fmla="*/ 118 h 1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118">
                  <a:moveTo>
                    <a:pt x="110" y="0"/>
                  </a:moveTo>
                  <a:cubicBezTo>
                    <a:pt x="72" y="5"/>
                    <a:pt x="48" y="11"/>
                    <a:pt x="14" y="22"/>
                  </a:cubicBezTo>
                  <a:cubicBezTo>
                    <a:pt x="1" y="89"/>
                    <a:pt x="0" y="97"/>
                    <a:pt x="66" y="118"/>
                  </a:cubicBezTo>
                  <a:cubicBezTo>
                    <a:pt x="88" y="110"/>
                    <a:pt x="109" y="103"/>
                    <a:pt x="132" y="96"/>
                  </a:cubicBezTo>
                  <a:cubicBezTo>
                    <a:pt x="150" y="68"/>
                    <a:pt x="149" y="50"/>
                    <a:pt x="118" y="29"/>
                  </a:cubicBezTo>
                  <a:cubicBezTo>
                    <a:pt x="111" y="24"/>
                    <a:pt x="97" y="29"/>
                    <a:pt x="95" y="22"/>
                  </a:cubicBezTo>
                  <a:cubicBezTo>
                    <a:pt x="92" y="13"/>
                    <a:pt x="105" y="7"/>
                    <a:pt x="110" y="0"/>
                  </a:cubicBezTo>
                  <a:close/>
                </a:path>
              </a:pathLst>
            </a:custGeom>
            <a:solidFill>
              <a:srgbClr val="FF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334" tIns="45667" rIns="91334" bIns="45667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6FEDBE81-F3E9-40F4-BD24-C4ADD7C3B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742" y="2669109"/>
              <a:ext cx="2667000" cy="590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334" tIns="45667" rIns="91334" bIns="45667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F8000"/>
                  </a:solidFill>
                  <a:effectLst>
                    <a:glow rad="101600">
                      <a:srgbClr val="000000">
                        <a:alpha val="75000"/>
                      </a:srgbClr>
                    </a:glow>
                  </a:effectLst>
                  <a:latin typeface="Arial" pitchFamily="-112" charset="0"/>
                  <a:ea typeface="ＭＳ Ｐゴシック"/>
                </a:rPr>
                <a:t>Jerusalem</a:t>
              </a:r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B27AB4D-DE20-431B-99BA-FA1FEC04AA3E}"/>
              </a:ext>
            </a:extLst>
          </p:cNvPr>
          <p:cNvSpPr>
            <a:spLocks/>
          </p:cNvSpPr>
          <p:nvPr/>
        </p:nvSpPr>
        <p:spPr bwMode="auto">
          <a:xfrm>
            <a:off x="7015179" y="1171576"/>
            <a:ext cx="1482725" cy="1644650"/>
          </a:xfrm>
          <a:custGeom>
            <a:avLst/>
            <a:gdLst>
              <a:gd name="T0" fmla="*/ 2147483647 w 934"/>
              <a:gd name="T1" fmla="*/ 2147483647 h 1036"/>
              <a:gd name="T2" fmla="*/ 2147483647 w 934"/>
              <a:gd name="T3" fmla="*/ 2147483647 h 1036"/>
              <a:gd name="T4" fmla="*/ 2147483647 w 934"/>
              <a:gd name="T5" fmla="*/ 2147483647 h 1036"/>
              <a:gd name="T6" fmla="*/ 2147483647 w 934"/>
              <a:gd name="T7" fmla="*/ 2147483647 h 1036"/>
              <a:gd name="T8" fmla="*/ 2147483647 w 934"/>
              <a:gd name="T9" fmla="*/ 2147483647 h 1036"/>
              <a:gd name="T10" fmla="*/ 2147483647 w 934"/>
              <a:gd name="T11" fmla="*/ 2147483647 h 1036"/>
              <a:gd name="T12" fmla="*/ 2147483647 w 934"/>
              <a:gd name="T13" fmla="*/ 2147483647 h 1036"/>
              <a:gd name="T14" fmla="*/ 2147483647 w 934"/>
              <a:gd name="T15" fmla="*/ 2147483647 h 1036"/>
              <a:gd name="T16" fmla="*/ 2147483647 w 934"/>
              <a:gd name="T17" fmla="*/ 2147483647 h 1036"/>
              <a:gd name="T18" fmla="*/ 2147483647 w 934"/>
              <a:gd name="T19" fmla="*/ 2147483647 h 1036"/>
              <a:gd name="T20" fmla="*/ 2147483647 w 934"/>
              <a:gd name="T21" fmla="*/ 2147483647 h 1036"/>
              <a:gd name="T22" fmla="*/ 2147483647 w 934"/>
              <a:gd name="T23" fmla="*/ 2147483647 h 1036"/>
              <a:gd name="T24" fmla="*/ 2147483647 w 934"/>
              <a:gd name="T25" fmla="*/ 2147483647 h 1036"/>
              <a:gd name="T26" fmla="*/ 2147483647 w 934"/>
              <a:gd name="T27" fmla="*/ 2147483647 h 1036"/>
              <a:gd name="T28" fmla="*/ 2147483647 w 934"/>
              <a:gd name="T29" fmla="*/ 2147483647 h 1036"/>
              <a:gd name="T30" fmla="*/ 2147483647 w 934"/>
              <a:gd name="T31" fmla="*/ 2147483647 h 1036"/>
              <a:gd name="T32" fmla="*/ 2147483647 w 934"/>
              <a:gd name="T33" fmla="*/ 2147483647 h 1036"/>
              <a:gd name="T34" fmla="*/ 2147483647 w 934"/>
              <a:gd name="T35" fmla="*/ 2147483647 h 1036"/>
              <a:gd name="T36" fmla="*/ 2147483647 w 934"/>
              <a:gd name="T37" fmla="*/ 2147483647 h 1036"/>
              <a:gd name="T38" fmla="*/ 2147483647 w 934"/>
              <a:gd name="T39" fmla="*/ 2147483647 h 1036"/>
              <a:gd name="T40" fmla="*/ 2147483647 w 934"/>
              <a:gd name="T41" fmla="*/ 2147483647 h 1036"/>
              <a:gd name="T42" fmla="*/ 2147483647 w 934"/>
              <a:gd name="T43" fmla="*/ 2147483647 h 10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34"/>
              <a:gd name="T67" fmla="*/ 0 h 1036"/>
              <a:gd name="T68" fmla="*/ 934 w 934"/>
              <a:gd name="T69" fmla="*/ 1036 h 10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34" h="1036">
                <a:moveTo>
                  <a:pt x="759" y="180"/>
                </a:moveTo>
                <a:cubicBezTo>
                  <a:pt x="694" y="244"/>
                  <a:pt x="575" y="205"/>
                  <a:pt x="499" y="203"/>
                </a:cubicBezTo>
                <a:cubicBezTo>
                  <a:pt x="459" y="171"/>
                  <a:pt x="424" y="140"/>
                  <a:pt x="381" y="114"/>
                </a:cubicBezTo>
                <a:cubicBezTo>
                  <a:pt x="365" y="104"/>
                  <a:pt x="336" y="84"/>
                  <a:pt x="336" y="84"/>
                </a:cubicBezTo>
                <a:cubicBezTo>
                  <a:pt x="282" y="0"/>
                  <a:pt x="160" y="103"/>
                  <a:pt x="92" y="32"/>
                </a:cubicBezTo>
                <a:cubicBezTo>
                  <a:pt x="82" y="34"/>
                  <a:pt x="68" y="31"/>
                  <a:pt x="62" y="40"/>
                </a:cubicBezTo>
                <a:cubicBezTo>
                  <a:pt x="57" y="46"/>
                  <a:pt x="69" y="54"/>
                  <a:pt x="70" y="62"/>
                </a:cubicBezTo>
                <a:cubicBezTo>
                  <a:pt x="74" y="116"/>
                  <a:pt x="74" y="170"/>
                  <a:pt x="77" y="225"/>
                </a:cubicBezTo>
                <a:cubicBezTo>
                  <a:pt x="72" y="295"/>
                  <a:pt x="73" y="329"/>
                  <a:pt x="55" y="388"/>
                </a:cubicBezTo>
                <a:cubicBezTo>
                  <a:pt x="52" y="412"/>
                  <a:pt x="49" y="437"/>
                  <a:pt x="48" y="462"/>
                </a:cubicBezTo>
                <a:cubicBezTo>
                  <a:pt x="44" y="540"/>
                  <a:pt x="46" y="620"/>
                  <a:pt x="40" y="699"/>
                </a:cubicBezTo>
                <a:cubicBezTo>
                  <a:pt x="37" y="723"/>
                  <a:pt x="10" y="787"/>
                  <a:pt x="3" y="817"/>
                </a:cubicBezTo>
                <a:cubicBezTo>
                  <a:pt x="5" y="851"/>
                  <a:pt x="0" y="887"/>
                  <a:pt x="10" y="921"/>
                </a:cubicBezTo>
                <a:cubicBezTo>
                  <a:pt x="13" y="932"/>
                  <a:pt x="33" y="932"/>
                  <a:pt x="40" y="943"/>
                </a:cubicBezTo>
                <a:cubicBezTo>
                  <a:pt x="48" y="956"/>
                  <a:pt x="39" y="987"/>
                  <a:pt x="55" y="988"/>
                </a:cubicBezTo>
                <a:cubicBezTo>
                  <a:pt x="151" y="993"/>
                  <a:pt x="247" y="998"/>
                  <a:pt x="344" y="1003"/>
                </a:cubicBezTo>
                <a:cubicBezTo>
                  <a:pt x="934" y="991"/>
                  <a:pt x="624" y="1036"/>
                  <a:pt x="825" y="973"/>
                </a:cubicBezTo>
                <a:cubicBezTo>
                  <a:pt x="851" y="899"/>
                  <a:pt x="854" y="752"/>
                  <a:pt x="833" y="669"/>
                </a:cubicBezTo>
                <a:cubicBezTo>
                  <a:pt x="830" y="660"/>
                  <a:pt x="817" y="659"/>
                  <a:pt x="810" y="654"/>
                </a:cubicBezTo>
                <a:cubicBezTo>
                  <a:pt x="756" y="563"/>
                  <a:pt x="839" y="412"/>
                  <a:pt x="751" y="380"/>
                </a:cubicBezTo>
                <a:cubicBezTo>
                  <a:pt x="723" y="339"/>
                  <a:pt x="727" y="308"/>
                  <a:pt x="744" y="262"/>
                </a:cubicBezTo>
                <a:cubicBezTo>
                  <a:pt x="731" y="213"/>
                  <a:pt x="731" y="241"/>
                  <a:pt x="759" y="180"/>
                </a:cubicBezTo>
                <a:close/>
              </a:path>
            </a:pathLst>
          </a:custGeom>
          <a:solidFill>
            <a:srgbClr val="0099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9B138E9-CEDB-45DC-8CE3-9C63B4AF1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981200"/>
            <a:ext cx="1828800" cy="59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itchFamily="-112" charset="0"/>
                <a:ea typeface="ＭＳ Ｐゴシック"/>
              </a:rPr>
              <a:t>Samaria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99968C42-BAB8-41A2-B223-F8A30C00824C}"/>
              </a:ext>
            </a:extLst>
          </p:cNvPr>
          <p:cNvSpPr>
            <a:spLocks noChangeArrowheads="1"/>
          </p:cNvSpPr>
          <p:nvPr/>
        </p:nvSpPr>
        <p:spPr bwMode="auto">
          <a:xfrm rot="-2232108">
            <a:off x="6369050" y="898525"/>
            <a:ext cx="1143000" cy="914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C3173AB7-B09D-49BA-8C7D-A8131912D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079" y="108090"/>
            <a:ext cx="2286000" cy="10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ja-JP" sz="32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“</a:t>
            </a:r>
            <a:r>
              <a:rPr lang="en-US" altLang="ja-JP" sz="32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ends of the earth</a:t>
            </a:r>
            <a:r>
              <a:rPr lang="ru-RU" altLang="ja-JP" sz="32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</a:rPr>
              <a:t>"</a:t>
            </a:r>
            <a:endParaRPr lang="en-US" sz="3200" b="1" dirty="0"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4F82D81-D908-4D18-8A43-365DCABF7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304800"/>
            <a:ext cx="4648200" cy="9906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6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337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005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67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Acts 1:8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NLT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7C033DC1-E6A8-4D35-97A3-C4F43221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9" y="1247274"/>
            <a:ext cx="4648200" cy="284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ja-JP" sz="3200" b="1" dirty="0">
                <a:solidFill>
                  <a:srgbClr val="FFFFFF"/>
                </a:solidFill>
                <a:latin typeface="Arial" charset="0"/>
              </a:rPr>
              <a:t>"</a:t>
            </a:r>
            <a:r>
              <a:rPr lang="en-US" altLang="ja-JP" sz="3200" b="1" dirty="0">
                <a:solidFill>
                  <a:srgbClr val="FFFFFF"/>
                </a:solidFill>
                <a:latin typeface="Arial" charset="0"/>
              </a:rPr>
              <a:t>But you will receive power when the Holy Spirit comes upon you. And you will be my witnesses, telling people about me everywhere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3BE1B56F-5149-48A6-A80E-896072D6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8" y="4097178"/>
            <a:ext cx="4495800" cy="206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FF6600"/>
                </a:solidFill>
                <a:latin typeface="Arial" charset="0"/>
              </a:rPr>
              <a:t>—in Jerusalem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00FFFF"/>
                </a:solidFill>
                <a:latin typeface="Arial" charset="0"/>
              </a:rPr>
              <a:t>throughout Judea,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FF00FF"/>
                </a:solidFill>
                <a:latin typeface="Arial" charset="0"/>
              </a:rPr>
              <a:t>in Samaria,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FFFF00"/>
                </a:solidFill>
                <a:latin typeface="Arial" charset="0"/>
              </a:rPr>
              <a:t>and to the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FFFF00"/>
                </a:solidFill>
                <a:latin typeface="Arial" charset="0"/>
              </a:rPr>
              <a:t>ends of the earth.”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1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Callout 1">
            <a:extLst>
              <a:ext uri="{FF2B5EF4-FFF2-40B4-BE49-F238E27FC236}">
                <a16:creationId xmlns:a16="http://schemas.microsoft.com/office/drawing/2014/main" id="{2334A954-FB47-487A-86C2-5BFC13CA4832}"/>
              </a:ext>
            </a:extLst>
          </p:cNvPr>
          <p:cNvSpPr/>
          <p:nvPr/>
        </p:nvSpPr>
        <p:spPr bwMode="auto">
          <a:xfrm rot="10800000">
            <a:off x="0" y="2521452"/>
            <a:ext cx="4349577" cy="3608531"/>
          </a:xfrm>
          <a:prstGeom prst="downArrowCallout">
            <a:avLst/>
          </a:prstGeom>
          <a:solidFill>
            <a:srgbClr val="C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CACFD5-EA94-434B-A797-13C8B929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Church Growth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B55544D-13FD-44C6-B656-A8F644F7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2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Persecution</a:t>
            </a:r>
          </a:p>
        </p:txBody>
      </p:sp>
    </p:spTree>
    <p:extLst>
      <p:ext uri="{BB962C8B-B14F-4D97-AF65-F5344CB8AC3E}">
        <p14:creationId xmlns:p14="http://schemas.microsoft.com/office/powerpoint/2010/main" val="413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8">
            <a:extLst>
              <a:ext uri="{FF2B5EF4-FFF2-40B4-BE49-F238E27FC236}">
                <a16:creationId xmlns:a16="http://schemas.microsoft.com/office/drawing/2014/main" id="{AF0BE897-A1B9-48AE-99F5-DC3A51D86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888" y="3067333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D12A5EC0-854C-4FCF-BF4A-AD1DF79B1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895" y="2595957"/>
            <a:ext cx="1530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</a:rPr>
              <a:t>Antioch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26" charset="0"/>
              <a:ea typeface="ＭＳ Ｐゴシック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74FAEA1-B678-4C21-99F2-5971C5D1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198" y="4392276"/>
            <a:ext cx="2271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26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2pPr>
            <a:lvl3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3pPr>
            <a:lvl4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4pPr>
            <a:lvl5pPr eaLnBrk="0" hangingPunct="0"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Engravers MT" charset="0"/>
                <a:ea typeface="ＭＳ Ｐゴシック" charset="0"/>
              </a:defRPr>
            </a:lvl9pPr>
          </a:lstStyle>
          <a:p>
            <a:r>
              <a:rPr lang="en-US" sz="2800" dirty="0"/>
              <a:t>Jerusalem</a:t>
            </a:r>
          </a:p>
        </p:txBody>
      </p:sp>
      <p:sp>
        <p:nvSpPr>
          <p:cNvPr id="13" name="Oval 58">
            <a:extLst>
              <a:ext uri="{FF2B5EF4-FFF2-40B4-BE49-F238E27FC236}">
                <a16:creationId xmlns:a16="http://schemas.microsoft.com/office/drawing/2014/main" id="{65966C96-BDF9-46E8-AF1F-15B9F53E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6" y="4232341"/>
            <a:ext cx="234950" cy="23336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rgbClr val="020009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NES" pitchFamily="-10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Callout 1">
            <a:extLst>
              <a:ext uri="{FF2B5EF4-FFF2-40B4-BE49-F238E27FC236}">
                <a16:creationId xmlns:a16="http://schemas.microsoft.com/office/drawing/2014/main" id="{2334A954-FB47-487A-86C2-5BFC13CA4832}"/>
              </a:ext>
            </a:extLst>
          </p:cNvPr>
          <p:cNvSpPr/>
          <p:nvPr/>
        </p:nvSpPr>
        <p:spPr bwMode="auto">
          <a:xfrm rot="10800000">
            <a:off x="0" y="2521452"/>
            <a:ext cx="4349577" cy="3608531"/>
          </a:xfrm>
          <a:prstGeom prst="downArrowCallout">
            <a:avLst/>
          </a:prstGeom>
          <a:solidFill>
            <a:srgbClr val="C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</p:txBody>
      </p:sp>
      <p:sp>
        <p:nvSpPr>
          <p:cNvPr id="8" name="Down Arrow Callout 5">
            <a:extLst>
              <a:ext uri="{FF2B5EF4-FFF2-40B4-BE49-F238E27FC236}">
                <a16:creationId xmlns:a16="http://schemas.microsoft.com/office/drawing/2014/main" id="{88398196-3C1D-42D9-A9A8-6597BF662F6E}"/>
              </a:ext>
            </a:extLst>
          </p:cNvPr>
          <p:cNvSpPr/>
          <p:nvPr/>
        </p:nvSpPr>
        <p:spPr bwMode="auto">
          <a:xfrm flipV="1">
            <a:off x="4349578" y="1458915"/>
            <a:ext cx="4794422" cy="4671068"/>
          </a:xfrm>
          <a:prstGeom prst="downArrowCallout">
            <a:avLst/>
          </a:prstGeom>
          <a:solidFill>
            <a:srgbClr val="3333CC">
              <a:lumMod val="75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000000"/>
              </a:solidFill>
              <a:latin typeface="Comic Sans MS" pitchFamily="-11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FCACFD5-EA94-434B-A797-13C8B929B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9144000" cy="100135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177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353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53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70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Church Growth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C6BC864-5DA8-49F7-85A2-BBCD9036B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135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Missions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B55544D-13FD-44C6-B656-A8F644F7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12" y="4138683"/>
            <a:ext cx="3855307" cy="126040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1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Persecution</a:t>
            </a:r>
          </a:p>
        </p:txBody>
      </p:sp>
    </p:spTree>
    <p:extLst>
      <p:ext uri="{BB962C8B-B14F-4D97-AF65-F5344CB8AC3E}">
        <p14:creationId xmlns:p14="http://schemas.microsoft.com/office/powerpoint/2010/main" val="4741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2927</TotalTime>
  <Words>1211</Words>
  <Application>Microsoft Macintosh PowerPoint</Application>
  <PresentationFormat>On-screen Show (4:3)</PresentationFormat>
  <Paragraphs>263</Paragraphs>
  <Slides>52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26</vt:lpstr>
      <vt:lpstr>BONES</vt:lpstr>
      <vt:lpstr>Arial</vt:lpstr>
      <vt:lpstr>Arial Black</vt:lpstr>
      <vt:lpstr>Calibri</vt:lpstr>
      <vt:lpstr>Calibri Light</vt:lpstr>
      <vt:lpstr>Comic Sans MS</vt:lpstr>
      <vt:lpstr>Open Sans</vt:lpstr>
      <vt:lpstr>Times New Roman</vt:lpstr>
      <vt:lpstr>Tw Cen MT Condensed Extra Bold</vt:lpstr>
      <vt:lpstr>Wingdings</vt:lpstr>
      <vt:lpstr>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NT Preaching link at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</dc:creator>
  <cp:lastModifiedBy>Rick Griffith</cp:lastModifiedBy>
  <cp:revision>232</cp:revision>
  <dcterms:created xsi:type="dcterms:W3CDTF">2021-04-24T04:08:36Z</dcterms:created>
  <dcterms:modified xsi:type="dcterms:W3CDTF">2021-05-17T01:08:45Z</dcterms:modified>
</cp:coreProperties>
</file>