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8470" r:id="rId1"/>
    <p:sldMasterId id="2147488484" r:id="rId2"/>
    <p:sldMasterId id="2147488500" r:id="rId3"/>
    <p:sldMasterId id="2147488512" r:id="rId4"/>
  </p:sldMasterIdLst>
  <p:notesMasterIdLst>
    <p:notesMasterId r:id="rId5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68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3D76"/>
    <a:srgbClr val="FF0000"/>
    <a:srgbClr val="B2B2B2"/>
    <a:srgbClr val="FFFF00"/>
    <a:srgbClr val="9E0631"/>
    <a:srgbClr val="FF99CC"/>
    <a:srgbClr val="00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9416" autoAdjust="0"/>
  </p:normalViewPr>
  <p:slideViewPr>
    <p:cSldViewPr>
      <p:cViewPr varScale="1">
        <p:scale>
          <a:sx n="90" d="100"/>
          <a:sy n="90" d="100"/>
        </p:scale>
        <p:origin x="-1328" y="-88"/>
      </p:cViewPr>
      <p:guideLst>
        <p:guide orient="horz" pos="2688"/>
        <p:guide pos="2880"/>
      </p:guideLst>
    </p:cSldViewPr>
  </p:slideViewPr>
  <p:outlineViewPr>
    <p:cViewPr>
      <p:scale>
        <a:sx n="33" d="100"/>
        <a:sy n="33" d="100"/>
      </p:scale>
      <p:origin x="0" y="33696"/>
    </p:cViewPr>
  </p:outlineViewPr>
  <p:notesTextViewPr>
    <p:cViewPr>
      <p:scale>
        <a:sx n="100" d="100"/>
        <a:sy n="100" d="100"/>
      </p:scale>
      <p:origin x="0" y="0"/>
    </p:cViewPr>
  </p:notesTextViewPr>
  <p:sorterViewPr>
    <p:cViewPr varScale="1">
      <p:scale>
        <a:sx n="1" d="1"/>
        <a:sy n="1" d="1"/>
      </p:scale>
      <p:origin x="0" y="25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237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0BE3CB-9895-3745-AF2F-4FDF8C2A997A}" type="slidenum">
              <a:rPr lang="en-US"/>
              <a:pPr>
                <a:defRPr/>
              </a:pPr>
              <a:t>‹#›</a:t>
            </a:fld>
            <a:endParaRPr lang="en-US"/>
          </a:p>
        </p:txBody>
      </p:sp>
    </p:spTree>
    <p:extLst>
      <p:ext uri="{BB962C8B-B14F-4D97-AF65-F5344CB8AC3E}">
        <p14:creationId xmlns:p14="http://schemas.microsoft.com/office/powerpoint/2010/main" val="37360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E574AF-34F8-244D-A1C8-A2836ACBB7C3}" type="slidenum">
              <a:rPr lang="en-US" sz="1200">
                <a:solidFill>
                  <a:prstClr val="black"/>
                </a:solidFill>
              </a:rPr>
              <a:pPr eaLnBrk="1" hangingPunct="1"/>
              <a:t>1</a:t>
            </a:fld>
            <a:endParaRPr lang="en-US" sz="1200">
              <a:solidFill>
                <a:prstClr val="black"/>
              </a:solidFill>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2011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When you consider how many things there are to know, it can be daunting. You seminary students came to SBC to get answers to your questions, but now your list of questions has grown!</a:t>
            </a:r>
            <a:r>
              <a:rPr lang="en-SG">
                <a:effectLst/>
                <a:latin typeface="Arial"/>
                <a:cs typeface="Arial"/>
              </a:rPr>
              <a:t> </a:t>
            </a:r>
            <a:r>
              <a:rPr lang="en-US" sz="1200" kern="1200">
                <a:solidFill>
                  <a:schemeClr val="tx1"/>
                </a:solidFill>
                <a:effectLst/>
                <a:latin typeface="Arial"/>
                <a:ea typeface="ＭＳ Ｐゴシック" charset="-128"/>
                <a:cs typeface="Arial"/>
              </a:rPr>
              <a:t> </a:t>
            </a:r>
            <a:r>
              <a:rPr lang="en-US" sz="1200" i="1" kern="1200">
                <a:solidFill>
                  <a:schemeClr val="tx1"/>
                </a:solidFill>
                <a:effectLst/>
                <a:latin typeface="Arial"/>
                <a:ea typeface="ＭＳ Ｐゴシック" charset="-128"/>
                <a:cs typeface="Arial"/>
              </a:rPr>
              <a:t>So</a:t>
            </a:r>
            <a:r>
              <a:rPr lang="en-US" sz="1200" i="1" kern="1200" baseline="0">
                <a:solidFill>
                  <a:schemeClr val="tx1"/>
                </a:solidFill>
                <a:effectLst/>
                <a:latin typeface="Arial"/>
                <a:ea typeface="ＭＳ Ｐゴシック" charset="-128"/>
                <a:cs typeface="Arial"/>
              </a:rPr>
              <a:t> w</a:t>
            </a:r>
            <a:r>
              <a:rPr lang="en-US" sz="1200" i="1" kern="1200">
                <a:solidFill>
                  <a:schemeClr val="tx1"/>
                </a:solidFill>
                <a:effectLst/>
                <a:latin typeface="Arial"/>
                <a:ea typeface="ＭＳ Ｐゴシック" charset="-128"/>
                <a:cs typeface="Arial"/>
              </a:rPr>
              <a:t>hat are the essentials that we really need to know?</a:t>
            </a:r>
            <a:r>
              <a:rPr lang="en-SG">
                <a:effectLst/>
                <a:latin typeface="Arial"/>
                <a:cs typeface="Arial"/>
              </a:rPr>
              <a:t> </a:t>
            </a:r>
          </a:p>
          <a:p>
            <a:r>
              <a:rPr lang="en-US" sz="1200" kern="1200">
                <a:solidFill>
                  <a:schemeClr val="tx1"/>
                </a:solidFill>
                <a:effectLst/>
                <a:latin typeface="Arial"/>
                <a:ea typeface="ＭＳ Ｐゴシック" charset="-128"/>
                <a:cs typeface="Arial"/>
              </a:rPr>
              <a:t>You</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ve come to the right place, because Peter has an answer for you in today</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s text</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1752408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Greeks sought ideals perhaps more than any society at that time—looking for the perfect society (deemed to be Greek democracy), the perfect mind (thought to be Greek philosophy), and the perfect body (thus the Greek Olympics). </a:t>
            </a:r>
            <a:endParaRPr lang="en-US">
              <a:latin typeface="Arial"/>
              <a:cs typeface="Arial"/>
            </a:endParaRPr>
          </a:p>
        </p:txBody>
      </p:sp>
    </p:spTree>
    <p:extLst>
      <p:ext uri="{BB962C8B-B14F-4D97-AF65-F5344CB8AC3E}">
        <p14:creationId xmlns:p14="http://schemas.microsoft.com/office/powerpoint/2010/main" val="409054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In this context, Peter gives the divinely inspired version of perfect knowledge based on Jesus Christ.</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091826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13</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112713" indent="-112713" defTabSz="1020763" eaLnBrk="1" hangingPunct="1"/>
            <a:endParaRPr lang="en-US">
              <a:latin typeface="Arial"/>
              <a:ea typeface="ＭＳ Ｐゴシック" charset="0"/>
              <a:cs typeface="Arial"/>
            </a:endParaRPr>
          </a:p>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a:latin typeface="Arial"/>
                <a:ea typeface="ＭＳ Ｐゴシック" charset="0"/>
                <a:cs typeface="Arial"/>
              </a:rPr>
              <a:t>Today we</a:t>
            </a:r>
            <a:r>
              <a:rPr lang="mr-IN">
                <a:latin typeface="Arial"/>
                <a:ea typeface="ＭＳ Ｐゴシック" charset="0"/>
                <a:cs typeface="Arial"/>
              </a:rPr>
              <a:t>'</a:t>
            </a:r>
            <a:r>
              <a:rPr lang="en-US">
                <a:latin typeface="Arial"/>
                <a:ea typeface="ＭＳ Ｐゴシック" charset="0"/>
                <a:cs typeface="Arial"/>
              </a:rPr>
              <a:t>ll see the knowledge that gives usgives us, and then what we should do with that knowledge. The title of this message is </a:t>
            </a:r>
            <a:r>
              <a:rPr lang="mr-IN">
                <a:latin typeface="Arial"/>
                <a:ea typeface="ＭＳ Ｐゴシック" charset="0"/>
                <a:cs typeface="Arial"/>
              </a:rPr>
              <a:t>"</a:t>
            </a:r>
            <a:r>
              <a:rPr lang="en-US">
                <a:latin typeface="Arial"/>
                <a:ea typeface="ＭＳ Ｐゴシック" charset="0"/>
                <a:cs typeface="Arial"/>
              </a:rPr>
              <a:t>What to Know, What to Do.</a:t>
            </a:r>
            <a:r>
              <a:rPr lang="mr-IN">
                <a:latin typeface="Arial"/>
                <a:ea typeface="ＭＳ Ｐゴシック" charset="0"/>
                <a:cs typeface="Arial"/>
              </a:rPr>
              <a:t>"</a:t>
            </a:r>
            <a:r>
              <a:rPr lang="en-US">
                <a:latin typeface="Arial"/>
                <a:ea typeface="ＭＳ Ｐゴシック" charset="0"/>
                <a:cs typeface="Arial"/>
              </a:rPr>
              <a:t> These are our two main points. </a:t>
            </a:r>
            <a:r>
              <a:rPr lang="en-US" sz="1200" kern="1200">
                <a:solidFill>
                  <a:schemeClr val="tx1"/>
                </a:solidFill>
                <a:effectLst/>
                <a:latin typeface="Arial"/>
                <a:ea typeface="ＭＳ Ｐゴシック" charset="-128"/>
                <a:cs typeface="Arial"/>
              </a:rPr>
              <a:t>What we need to </a:t>
            </a:r>
            <a:r>
              <a:rPr lang="en-US" sz="1200" i="1" kern="1200">
                <a:solidFill>
                  <a:schemeClr val="tx1"/>
                </a:solidFill>
                <a:effectLst/>
                <a:latin typeface="Arial"/>
                <a:ea typeface="ＭＳ Ｐゴシック" charset="-128"/>
                <a:cs typeface="Arial"/>
              </a:rPr>
              <a:t>know</a:t>
            </a:r>
            <a:r>
              <a:rPr lang="en-US" sz="1200" kern="1200">
                <a:solidFill>
                  <a:schemeClr val="tx1"/>
                </a:solidFill>
                <a:effectLst/>
                <a:latin typeface="Arial"/>
                <a:ea typeface="ＭＳ Ｐゴシック" charset="-128"/>
                <a:cs typeface="Arial"/>
              </a:rPr>
              <a:t>—and then </a:t>
            </a:r>
            <a:r>
              <a:rPr lang="en-US" sz="1200" i="1" kern="1200">
                <a:solidFill>
                  <a:schemeClr val="tx1"/>
                </a:solidFill>
                <a:effectLst/>
                <a:latin typeface="Arial"/>
                <a:ea typeface="ＭＳ Ｐゴシック" charset="-128"/>
                <a:cs typeface="Arial"/>
              </a:rPr>
              <a:t>do</a:t>
            </a:r>
            <a:r>
              <a:rPr lang="en-US" sz="1200" kern="1200">
                <a:solidFill>
                  <a:schemeClr val="tx1"/>
                </a:solidFill>
                <a:effectLst/>
                <a:latin typeface="Arial"/>
                <a:ea typeface="ＭＳ Ｐゴシック" charset="-128"/>
                <a:cs typeface="Arial"/>
              </a:rPr>
              <a:t>—are in the first eleven verses of 2 Peter</a:t>
            </a:r>
            <a:r>
              <a:rPr lang="en-SG" sz="1200" kern="1200">
                <a:solidFill>
                  <a:schemeClr val="tx1"/>
                </a:solidFill>
                <a:effectLst/>
                <a:latin typeface="Arial"/>
                <a:ea typeface="ＭＳ Ｐゴシック" charset="-128"/>
                <a:cs typeface="Arial"/>
              </a:rPr>
              <a:t>. </a:t>
            </a:r>
            <a:endParaRPr lang="en-US">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14</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112713" indent="-112713" defTabSz="1020763" eaLnBrk="1" hangingPunct="1"/>
            <a:endParaRPr lang="en-US">
              <a:latin typeface="Arial"/>
              <a:ea typeface="ＭＳ Ｐゴシック" charset="0"/>
              <a:cs typeface="Arial"/>
            </a:endParaRPr>
          </a:p>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128"/>
                <a:cs typeface="Arial"/>
              </a:rPr>
              <a:t>So, first, know that…</a:t>
            </a:r>
            <a:r>
              <a:rPr lang="en-SG">
                <a:effectLst/>
                <a:latin typeface="Arial"/>
                <a:cs typeface="Arial"/>
              </a:rPr>
              <a:t> </a:t>
            </a:r>
            <a:endParaRPr lang="en-US">
              <a:latin typeface="Arial"/>
              <a:ea typeface="ＭＳ Ｐゴシック" charset="0"/>
              <a:cs typeface="Arial"/>
            </a:endParaRPr>
          </a:p>
          <a:p>
            <a:pPr marL="112713" indent="-112713" defTabSz="1020763" eaLnBrk="1" hangingPunct="1"/>
            <a:endParaRPr lang="en-US">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gives you all you need in your knowledge and faith in Jesus as deity</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Arial"/>
              <a:cs typeface="Arial"/>
            </a:endParaRPr>
          </a:p>
          <a:p>
            <a:r>
              <a:rPr lang="en-US" sz="1200" kern="1200" dirty="0">
                <a:solidFill>
                  <a:schemeClr val="tx1"/>
                </a:solidFill>
                <a:effectLst/>
                <a:latin typeface="Arial"/>
                <a:ea typeface="ＭＳ Ｐゴシック" charset="-128"/>
                <a:cs typeface="Arial"/>
              </a:rPr>
              <a:t>Peter notes that his readers had the same faith as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ours</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(1a).</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There is a great sense of humility here where the great apostle puts himself on the same level as his meek readers.</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In this pre-Gnostic world, teachers prided themselves with their privileged, so-called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secret knowledge.</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Yet Peter says the righteousness provided by Jesus Christ gives us all the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same faith</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Wow!</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The phrase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our 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also teaches Christ</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s deity (1b).</a:t>
            </a:r>
            <a:endParaRPr lang="en-SG" sz="1200" kern="1200" dirty="0">
              <a:solidFill>
                <a:schemeClr val="tx1"/>
              </a:solidFill>
              <a:effectLst/>
              <a:latin typeface="Arial"/>
              <a:ea typeface="ＭＳ Ｐゴシック" charset="-128"/>
              <a:cs typeface="Arial"/>
            </a:endParaRPr>
          </a:p>
          <a:p>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The grammar here clearly indicates that </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God and Savior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are one Person, not two (i.e., there is one Gr. article with two substantives). This passage ranks with the great Christological passages of the New Testament which plainly teach that Jesus Christ is coequal in nature with God the Father</a:t>
            </a:r>
            <a:r>
              <a:rPr lang="mr-IN" sz="1200" kern="1200" dirty="0">
                <a:solidFill>
                  <a:schemeClr val="tx1"/>
                </a:solidFill>
                <a:effectLst/>
                <a:latin typeface="Arial"/>
                <a:ea typeface="ＭＳ Ｐゴシック" charset="-128"/>
                <a:cs typeface="Arial"/>
              </a:rPr>
              <a:t>"</a:t>
            </a:r>
            <a:r>
              <a:rPr lang="en-US" sz="1200" kern="1200" dirty="0">
                <a:solidFill>
                  <a:schemeClr val="tx1"/>
                </a:solidFill>
                <a:effectLst/>
                <a:latin typeface="Arial"/>
                <a:ea typeface="ＭＳ Ｐゴシック" charset="-128"/>
                <a:cs typeface="Arial"/>
              </a:rPr>
              <a:t> (</a:t>
            </a:r>
            <a:r>
              <a:rPr lang="en-US" sz="1200" kern="1200">
                <a:solidFill>
                  <a:schemeClr val="tx1"/>
                </a:solidFill>
                <a:effectLst/>
                <a:latin typeface="Times New Roman" pitchFamily="26" charset="0"/>
                <a:ea typeface="ＭＳ Ｐゴシック" charset="-128"/>
                <a:cs typeface="ＭＳ Ｐゴシック" charset="-128"/>
              </a:rPr>
              <a:t>Gangel,</a:t>
            </a:r>
            <a:r>
              <a:rPr lang="en-SG">
                <a:effectLst/>
              </a:rPr>
              <a:t> </a:t>
            </a:r>
            <a:r>
              <a:rPr lang="en-US" sz="1200" i="1" kern="1200" dirty="0">
                <a:solidFill>
                  <a:schemeClr val="tx1"/>
                </a:solidFill>
                <a:effectLst/>
                <a:latin typeface="Arial"/>
                <a:ea typeface="ＭＳ Ｐゴシック" charset="-128"/>
                <a:cs typeface="Arial"/>
              </a:rPr>
              <a:t>BKC</a:t>
            </a:r>
            <a:r>
              <a:rPr lang="en-US" sz="1200" kern="1200" dirty="0">
                <a:solidFill>
                  <a:schemeClr val="tx1"/>
                </a:solidFill>
                <a:effectLst/>
                <a:latin typeface="Arial"/>
                <a:ea typeface="ＭＳ Ｐゴシック" charset="-128"/>
                <a:cs typeface="Arial"/>
              </a:rPr>
              <a:t>, 2:863-64).</a:t>
            </a:r>
            <a:endParaRPr lang="en-SG" sz="1200" kern="1200" dirty="0">
              <a:solidFill>
                <a:schemeClr val="tx1"/>
              </a:solidFill>
              <a:effectLst/>
              <a:latin typeface="Arial"/>
              <a:ea typeface="ＭＳ Ｐゴシック" charset="-128"/>
              <a:cs typeface="Arial"/>
            </a:endParaRPr>
          </a:p>
          <a:p>
            <a:r>
              <a:rPr lang="en-US" sz="1200" kern="1200" dirty="0">
                <a:solidFill>
                  <a:schemeClr val="tx1"/>
                </a:solidFill>
                <a:effectLst/>
                <a:latin typeface="Arial"/>
                <a:ea typeface="ＭＳ Ｐゴシック" charset="-128"/>
                <a:cs typeface="Arial"/>
              </a:rPr>
              <a:t>We need to understand that our faith is in Jesus as God, not just some teacher of knowledge. </a:t>
            </a:r>
            <a:endParaRPr lang="en-SG" sz="1200" kern="1200" dirty="0">
              <a:solidFill>
                <a:schemeClr val="tx1"/>
              </a:solidFill>
              <a:effectLst/>
              <a:latin typeface="Arial"/>
              <a:ea typeface="ＭＳ Ｐゴシック" charset="-128"/>
              <a:cs typeface="Arial"/>
            </a:endParaRPr>
          </a:p>
          <a:p>
            <a:endParaRPr lang="en-US" dirty="0">
              <a:latin typeface="Arial"/>
              <a:cs typeface="Arial"/>
            </a:endParaRPr>
          </a:p>
        </p:txBody>
      </p:sp>
    </p:spTree>
    <p:extLst>
      <p:ext uri="{BB962C8B-B14F-4D97-AF65-F5344CB8AC3E}">
        <p14:creationId xmlns:p14="http://schemas.microsoft.com/office/powerpoint/2010/main" val="1399902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shows us Christ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s </a:t>
            </a:r>
            <a:r>
              <a:rPr lang="en-US" sz="1200" b="1" i="1" kern="1200">
                <a:solidFill>
                  <a:schemeClr val="tx1"/>
                </a:solidFill>
                <a:effectLst/>
                <a:latin typeface="Arial"/>
                <a:ea typeface="ＭＳ Ｐゴシック" charset="-128"/>
                <a:cs typeface="Arial"/>
              </a:rPr>
              <a:t>person</a:t>
            </a:r>
            <a:r>
              <a:rPr lang="en-US" sz="1200" kern="1200">
                <a:solidFill>
                  <a:schemeClr val="tx1"/>
                </a:solidFill>
                <a:effectLst/>
                <a:latin typeface="Arial"/>
                <a:ea typeface="ＭＳ Ｐゴシック" charset="-128"/>
                <a:cs typeface="Arial"/>
              </a:rPr>
              <a:t> for grace and peace (2).</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The word for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knowledge</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here implies an intimate, personal relationship.</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We need to know that grace is in Christ (2a). </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We need to know that Christ alone gives us peace (2b).</a:t>
            </a:r>
            <a:endParaRPr lang="en-SG" sz="1200" kern="1200">
              <a:solidFill>
                <a:schemeClr val="tx1"/>
              </a:solidFill>
              <a:effectLst/>
              <a:latin typeface="Arial"/>
              <a:ea typeface="ＭＳ Ｐゴシック" charset="-128"/>
              <a:cs typeface="Arial"/>
            </a:endParaRPr>
          </a:p>
          <a:p>
            <a:endParaRPr lang="en-US">
              <a:latin typeface="Arial"/>
              <a:cs typeface="Arial"/>
            </a:endParaRPr>
          </a:p>
        </p:txBody>
      </p:sp>
    </p:spTree>
    <p:extLst>
      <p:ext uri="{BB962C8B-B14F-4D97-AF65-F5344CB8AC3E}">
        <p14:creationId xmlns:p14="http://schemas.microsoft.com/office/powerpoint/2010/main" val="2108215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Who here wants more knowledge? Raise your hand.</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254866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gives you Christ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s </a:t>
            </a:r>
            <a:r>
              <a:rPr lang="en-US" sz="1200" b="1" i="1" kern="1200">
                <a:solidFill>
                  <a:schemeClr val="tx1"/>
                </a:solidFill>
                <a:effectLst/>
                <a:latin typeface="Arial"/>
                <a:ea typeface="ＭＳ Ｐゴシック" charset="-128"/>
                <a:cs typeface="Arial"/>
              </a:rPr>
              <a:t>power</a:t>
            </a:r>
            <a:r>
              <a:rPr lang="en-US" sz="1200" kern="1200">
                <a:solidFill>
                  <a:schemeClr val="tx1"/>
                </a:solidFill>
                <a:effectLst/>
                <a:latin typeface="Arial"/>
                <a:ea typeface="ＭＳ Ｐゴシック" charset="-128"/>
                <a:cs typeface="Arial"/>
              </a:rPr>
              <a:t> to live a godly life (3).</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Too often we think that we</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re missing some great secret to godliness. </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Peter says that we already have all we need!</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If we already have everything we need for a godly life (3), then why does Peter wish his readers more grace and peace (2)?</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Evidently we don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apply or access all that God has in store for us!</a:t>
            </a:r>
            <a:endParaRPr lang="en-SG" sz="1200" kern="1200">
              <a:solidFill>
                <a:schemeClr val="tx1"/>
              </a:solidFill>
              <a:effectLst/>
              <a:latin typeface="Arial"/>
              <a:ea typeface="ＭＳ Ｐゴシック" charset="-128"/>
              <a:cs typeface="Arial"/>
            </a:endParaRPr>
          </a:p>
          <a:p>
            <a:endParaRPr lang="en-US">
              <a:latin typeface="Arial"/>
              <a:cs typeface="Arial"/>
            </a:endParaRPr>
          </a:p>
        </p:txBody>
      </p:sp>
    </p:spTree>
    <p:extLst>
      <p:ext uri="{BB962C8B-B14F-4D97-AF65-F5344CB8AC3E}">
        <p14:creationId xmlns:p14="http://schemas.microsoft.com/office/powerpoint/2010/main" val="2633171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128"/>
                <a:cs typeface="Arial"/>
              </a:rPr>
              <a:t>We are like a computer that has immense capabilities, but the user doesn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know how to use them.</a:t>
            </a:r>
            <a:endParaRPr lang="en-SG" sz="1200" kern="1200">
              <a:solidFill>
                <a:schemeClr val="tx1"/>
              </a:solidFill>
              <a:effectLst/>
              <a:latin typeface="Arial"/>
              <a:ea typeface="ＭＳ Ｐゴシック" charset="-128"/>
              <a:cs typeface="Arial"/>
            </a:endParaRPr>
          </a:p>
          <a:p>
            <a:endParaRPr lang="en-US"/>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685298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gives you Christ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s </a:t>
            </a:r>
            <a:r>
              <a:rPr lang="en-US" sz="1200" b="1" i="1" kern="1200">
                <a:solidFill>
                  <a:schemeClr val="tx1"/>
                </a:solidFill>
                <a:effectLst/>
                <a:latin typeface="Arial"/>
                <a:ea typeface="ＭＳ Ｐゴシック" charset="-128"/>
                <a:cs typeface="Arial"/>
              </a:rPr>
              <a:t>promises</a:t>
            </a:r>
            <a:r>
              <a:rPr lang="en-US" sz="1200" kern="1200">
                <a:solidFill>
                  <a:schemeClr val="tx1"/>
                </a:solidFill>
                <a:effectLst/>
                <a:latin typeface="Arial"/>
                <a:ea typeface="ＭＳ Ｐゴシック" charset="-128"/>
                <a:cs typeface="Arial"/>
              </a:rPr>
              <a:t> to live a godly life (4).</a:t>
            </a:r>
            <a:r>
              <a:rPr lang="en-SG">
                <a:effectLst/>
                <a:latin typeface="Arial"/>
                <a:cs typeface="Arial"/>
              </a:rPr>
              <a:t> </a:t>
            </a:r>
            <a:br>
              <a:rPr lang="en-SG">
                <a:effectLst/>
                <a:latin typeface="Arial"/>
                <a:cs typeface="Arial"/>
              </a:rPr>
            </a:br>
            <a:r>
              <a:rPr lang="en-US" sz="1200" kern="1200">
                <a:solidFill>
                  <a:schemeClr val="tx1"/>
                </a:solidFill>
                <a:effectLst/>
                <a:latin typeface="Arial"/>
                <a:ea typeface="ＭＳ Ｐゴシック" charset="-128"/>
                <a:cs typeface="Arial"/>
              </a:rPr>
              <a:t>What specific promises does God give to help us be like Christ (4)?</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863289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43414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So what do you really need to know about Christ? Verses 1-4 tell us what </a:t>
            </a:r>
            <a:r>
              <a:rPr lang="en-US" sz="1200" i="1" kern="1200">
                <a:solidFill>
                  <a:schemeClr val="tx1"/>
                </a:solidFill>
                <a:effectLst/>
                <a:latin typeface="Arial"/>
                <a:ea typeface="ＭＳ Ｐゴシック" charset="-128"/>
                <a:cs typeface="Arial"/>
              </a:rPr>
              <a:t>God has done</a:t>
            </a:r>
            <a:r>
              <a:rPr lang="en-US" sz="1200" kern="1200">
                <a:solidFill>
                  <a:schemeClr val="tx1"/>
                </a:solidFill>
                <a:effectLst/>
                <a:latin typeface="Arial"/>
                <a:ea typeface="ＭＳ Ｐゴシック" charset="-128"/>
                <a:cs typeface="Arial"/>
              </a:rPr>
              <a:t>—We need to know that Christ’s deity makes us complete in Him. Our </a:t>
            </a:r>
            <a:r>
              <a:rPr lang="en-US" sz="1200" b="1" i="1" kern="1200">
                <a:solidFill>
                  <a:schemeClr val="tx1"/>
                </a:solidFill>
                <a:effectLst/>
                <a:latin typeface="Arial"/>
                <a:ea typeface="ＭＳ Ｐゴシック" charset="-128"/>
                <a:cs typeface="Arial"/>
              </a:rPr>
              <a:t>faith</a:t>
            </a:r>
            <a:r>
              <a:rPr lang="en-US" sz="1200" kern="1200">
                <a:solidFill>
                  <a:schemeClr val="tx1"/>
                </a:solidFill>
                <a:effectLst/>
                <a:latin typeface="Arial"/>
                <a:ea typeface="ＭＳ Ｐゴシック" charset="-128"/>
                <a:cs typeface="Arial"/>
              </a:rPr>
              <a:t> in his </a:t>
            </a:r>
            <a:r>
              <a:rPr lang="en-US" sz="1200" b="1" i="1" kern="1200">
                <a:solidFill>
                  <a:schemeClr val="tx1"/>
                </a:solidFill>
                <a:effectLst/>
                <a:latin typeface="Arial"/>
                <a:ea typeface="ＭＳ Ｐゴシック" charset="-128"/>
                <a:cs typeface="Arial"/>
              </a:rPr>
              <a:t>person</a:t>
            </a:r>
            <a:r>
              <a:rPr lang="en-US" sz="1200" kern="1200">
                <a:solidFill>
                  <a:schemeClr val="tx1"/>
                </a:solidFill>
                <a:effectLst/>
                <a:latin typeface="Arial"/>
                <a:ea typeface="ＭＳ Ｐゴシック" charset="-128"/>
                <a:cs typeface="Arial"/>
              </a:rPr>
              <a:t> gives us </a:t>
            </a:r>
            <a:r>
              <a:rPr lang="en-US" sz="1200" b="1" i="1" kern="1200">
                <a:solidFill>
                  <a:schemeClr val="tx1"/>
                </a:solidFill>
                <a:effectLst/>
                <a:latin typeface="Arial"/>
                <a:ea typeface="ＭＳ Ｐゴシック" charset="-128"/>
                <a:cs typeface="Arial"/>
              </a:rPr>
              <a:t>power</a:t>
            </a:r>
            <a:r>
              <a:rPr lang="en-US" sz="1200" kern="1200">
                <a:solidFill>
                  <a:schemeClr val="tx1"/>
                </a:solidFill>
                <a:effectLst/>
                <a:latin typeface="Arial"/>
                <a:ea typeface="ＭＳ Ｐゴシック" charset="-128"/>
                <a:cs typeface="Arial"/>
              </a:rPr>
              <a:t> and </a:t>
            </a:r>
            <a:r>
              <a:rPr lang="en-US" sz="1200" b="1" i="1" kern="1200">
                <a:solidFill>
                  <a:schemeClr val="tx1"/>
                </a:solidFill>
                <a:effectLst/>
                <a:latin typeface="Arial"/>
                <a:ea typeface="ＭＳ Ｐゴシック" charset="-128"/>
                <a:cs typeface="Arial"/>
              </a:rPr>
              <a:t>promises</a:t>
            </a:r>
            <a:r>
              <a:rPr lang="en-US" sz="1200" kern="1200">
                <a:solidFill>
                  <a:schemeClr val="tx1"/>
                </a:solidFill>
                <a:effectLst/>
                <a:latin typeface="Arial"/>
                <a:ea typeface="ＭＳ Ｐゴシック" charset="-128"/>
                <a:cs typeface="Arial"/>
              </a:rPr>
              <a:t>. But what do </a:t>
            </a:r>
            <a:r>
              <a:rPr lang="en-US" sz="1200" i="1" kern="1200">
                <a:solidFill>
                  <a:schemeClr val="tx1"/>
                </a:solidFill>
                <a:effectLst/>
                <a:latin typeface="Arial"/>
                <a:ea typeface="ＭＳ Ｐゴシック" charset="-128"/>
                <a:cs typeface="Arial"/>
              </a:rPr>
              <a:t>we do</a:t>
            </a:r>
            <a:r>
              <a:rPr lang="en-US" sz="1200" kern="1200">
                <a:solidFill>
                  <a:schemeClr val="tx1"/>
                </a:solidFill>
                <a:effectLst/>
                <a:latin typeface="Arial"/>
                <a:ea typeface="ＭＳ Ｐゴシック" charset="-128"/>
                <a:cs typeface="Arial"/>
              </a:rPr>
              <a:t> with this knowledge? We need to…</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Use your knowledge to grow in Christ-likeness</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17750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Students, what do you think of your education so far? By this time in the semester, some students are just getting going, while for others, May (or graduation) can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come soon enough</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812398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10747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i="1">
                <a:effectLst/>
                <a:latin typeface="Arial"/>
                <a:cs typeface="Arial"/>
              </a:rPr>
              <a:t>Faith</a:t>
            </a:r>
            <a:r>
              <a:rPr lang="en-US">
                <a:effectLst/>
                <a:latin typeface="Arial"/>
                <a:cs typeface="Arial"/>
              </a:rPr>
              <a:t> in Christ justifies us and starts our growth in character (5a).</a:t>
            </a:r>
            <a:r>
              <a:rPr lang="en-SG">
                <a:effectLst/>
                <a:latin typeface="Arial"/>
                <a:cs typeface="Arial"/>
              </a:rPr>
              <a:t> </a:t>
            </a:r>
            <a:endParaRPr lang="en-SG" sz="1200" kern="1200">
              <a:solidFill>
                <a:schemeClr val="tx1"/>
              </a:solidFill>
              <a:effectLst/>
              <a:latin typeface="Arial"/>
              <a:ea typeface="ＭＳ Ｐゴシック" charset="-128"/>
              <a:cs typeface="Arial"/>
            </a:endParaRPr>
          </a:p>
          <a:p>
            <a:r>
              <a:rPr lang="en-US" i="1">
                <a:effectLst/>
                <a:latin typeface="Arial"/>
                <a:cs typeface="Arial"/>
              </a:rPr>
              <a:t>Goodness</a:t>
            </a:r>
            <a:r>
              <a:rPr lang="en-US">
                <a:effectLst/>
                <a:latin typeface="Arial"/>
                <a:cs typeface="Arial"/>
              </a:rPr>
              <a:t> (moral excellence) results from sins forgiven (5b).</a:t>
            </a:r>
            <a:r>
              <a:rPr lang="en-SG">
                <a:effectLst/>
                <a:latin typeface="Arial"/>
                <a:cs typeface="Arial"/>
              </a:rPr>
              <a:t> </a:t>
            </a:r>
            <a:endParaRPr lang="en-SG" sz="1200" kern="1200">
              <a:solidFill>
                <a:schemeClr val="tx1"/>
              </a:solidFill>
              <a:effectLst/>
              <a:latin typeface="Arial"/>
              <a:ea typeface="ＭＳ Ｐゴシック" charset="-128"/>
              <a:cs typeface="Arial"/>
            </a:endParaRPr>
          </a:p>
          <a:p>
            <a:r>
              <a:rPr lang="en-US" i="1">
                <a:effectLst/>
                <a:latin typeface="Arial"/>
                <a:cs typeface="Arial"/>
              </a:rPr>
              <a:t>Knowledge</a:t>
            </a:r>
            <a:r>
              <a:rPr lang="en-US">
                <a:effectLst/>
                <a:latin typeface="Arial"/>
                <a:cs typeface="Arial"/>
              </a:rPr>
              <a:t> helps our goodness expand (5c).</a:t>
            </a:r>
            <a:r>
              <a:rPr lang="en-SG">
                <a:effectLst/>
                <a:latin typeface="Arial"/>
                <a:cs typeface="Arial"/>
              </a:rPr>
              <a:t> </a:t>
            </a:r>
            <a:br>
              <a:rPr lang="en-SG">
                <a:effectLst/>
                <a:latin typeface="Arial"/>
                <a:cs typeface="Arial"/>
              </a:rPr>
            </a:br>
            <a:r>
              <a:rPr lang="en-US" sz="1200" i="1" kern="1200">
                <a:solidFill>
                  <a:schemeClr val="tx1"/>
                </a:solidFill>
                <a:effectLst/>
                <a:latin typeface="Arial"/>
                <a:ea typeface="ＭＳ Ｐゴシック" charset="-128"/>
                <a:cs typeface="Arial"/>
              </a:rPr>
              <a:t>Self-control</a:t>
            </a:r>
            <a:r>
              <a:rPr lang="en-US" sz="1200" kern="1200">
                <a:solidFill>
                  <a:schemeClr val="tx1"/>
                </a:solidFill>
                <a:effectLst/>
                <a:latin typeface="Arial"/>
                <a:ea typeface="ＭＳ Ｐゴシック" charset="-128"/>
                <a:cs typeface="Arial"/>
              </a:rPr>
              <a:t> comes from knowing Christ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s own self-control (6a).</a:t>
            </a:r>
            <a:endParaRPr lang="en-SG" sz="1200" kern="1200">
              <a:solidFill>
                <a:schemeClr val="tx1"/>
              </a:solidFill>
              <a:effectLst/>
              <a:latin typeface="Arial"/>
              <a:ea typeface="ＭＳ Ｐゴシック" charset="-128"/>
              <a:cs typeface="Arial"/>
            </a:endParaRPr>
          </a:p>
          <a:p>
            <a:r>
              <a:rPr lang="en-US" i="1">
                <a:effectLst/>
                <a:latin typeface="Arial"/>
                <a:cs typeface="Arial"/>
              </a:rPr>
              <a:t>Perseverance</a:t>
            </a:r>
            <a:r>
              <a:rPr lang="en-US">
                <a:effectLst/>
                <a:latin typeface="Arial"/>
                <a:cs typeface="Arial"/>
              </a:rPr>
              <a:t> is self-control over the long haul (6b).</a:t>
            </a:r>
            <a:r>
              <a:rPr lang="en-SG">
                <a:effectLst/>
                <a:latin typeface="Arial"/>
                <a:cs typeface="Arial"/>
              </a:rPr>
              <a:t> </a:t>
            </a:r>
          </a:p>
          <a:p>
            <a:r>
              <a:rPr lang="en-US" sz="1200" i="1" kern="1200">
                <a:solidFill>
                  <a:schemeClr val="tx1"/>
                </a:solidFill>
                <a:effectLst/>
                <a:latin typeface="Arial"/>
                <a:ea typeface="ＭＳ Ｐゴシック" charset="-128"/>
                <a:cs typeface="Arial"/>
              </a:rPr>
              <a:t>Godliness</a:t>
            </a:r>
            <a:r>
              <a:rPr lang="en-US" sz="1200" kern="1200">
                <a:solidFill>
                  <a:schemeClr val="tx1"/>
                </a:solidFill>
                <a:effectLst/>
                <a:latin typeface="Arial"/>
                <a:ea typeface="ＭＳ Ｐゴシック" charset="-128"/>
                <a:cs typeface="Arial"/>
              </a:rPr>
              <a:t> results from persevering over the long haul (6c).</a:t>
            </a:r>
            <a:endParaRPr lang="en-SG" sz="1200" kern="1200">
              <a:solidFill>
                <a:schemeClr val="tx1"/>
              </a:solidFill>
              <a:effectLst/>
              <a:latin typeface="Arial"/>
              <a:ea typeface="ＭＳ Ｐゴシック" charset="-128"/>
              <a:cs typeface="Arial"/>
            </a:endParaRPr>
          </a:p>
          <a:p>
            <a:r>
              <a:rPr lang="en-US" i="1">
                <a:effectLst/>
                <a:latin typeface="Arial"/>
                <a:cs typeface="Arial"/>
              </a:rPr>
              <a:t>Brotherly kindness</a:t>
            </a:r>
            <a:r>
              <a:rPr lang="en-US">
                <a:effectLst/>
                <a:latin typeface="Arial"/>
                <a:cs typeface="Arial"/>
              </a:rPr>
              <a:t> results since godliness is relational (7a).</a:t>
            </a:r>
            <a:r>
              <a:rPr lang="en-SG">
                <a:effectLst/>
                <a:latin typeface="Arial"/>
                <a:cs typeface="Arial"/>
              </a:rPr>
              <a:t> </a:t>
            </a:r>
          </a:p>
          <a:p>
            <a:r>
              <a:rPr lang="en-US" sz="1200" i="1" kern="1200">
                <a:solidFill>
                  <a:schemeClr val="tx1"/>
                </a:solidFill>
                <a:effectLst/>
                <a:latin typeface="Arial"/>
                <a:ea typeface="ＭＳ Ｐゴシック" charset="-128"/>
                <a:cs typeface="Arial"/>
              </a:rPr>
              <a:t>Love</a:t>
            </a:r>
            <a:r>
              <a:rPr lang="en-US" sz="1200" kern="1200">
                <a:solidFill>
                  <a:schemeClr val="tx1"/>
                </a:solidFill>
                <a:effectLst/>
                <a:latin typeface="Arial"/>
                <a:ea typeface="ＭＳ Ｐゴシック" charset="-128"/>
                <a:cs typeface="Arial"/>
              </a:rPr>
              <a:t> is the climax as the highest character trait (7b).</a:t>
            </a:r>
            <a:r>
              <a:rPr lang="en-SG" sz="1200" kern="1200">
                <a:solidFill>
                  <a:schemeClr val="tx1"/>
                </a:solidFill>
                <a:effectLst/>
                <a:latin typeface="Arial"/>
                <a:ea typeface="ＭＳ Ｐゴシック" charset="-128"/>
                <a:cs typeface="Arial"/>
              </a:rPr>
              <a:t> </a:t>
            </a:r>
          </a:p>
          <a:p>
            <a:r>
              <a:rPr lang="en-US" sz="1200" kern="1200">
                <a:solidFill>
                  <a:schemeClr val="tx1"/>
                </a:solidFill>
                <a:effectLst/>
                <a:latin typeface="Arial"/>
                <a:ea typeface="ＭＳ Ｐゴシック" charset="-128"/>
                <a:cs typeface="Arial"/>
              </a:rPr>
              <a:t>These traits explain how we should show the divine nature in verse 4.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2419387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Some believers continue to grow and become more effective (8)</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1667742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Others stop character growth by forgetting they</a:t>
            </a:r>
            <a:r>
              <a:rPr lang="mr-IN">
                <a:latin typeface="Arial"/>
                <a:cs typeface="Arial"/>
              </a:rPr>
              <a:t>'</a:t>
            </a:r>
            <a:r>
              <a:rPr lang="en-US">
                <a:latin typeface="Arial"/>
                <a:cs typeface="Arial"/>
              </a:rPr>
              <a:t>re forgiven (9).</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In fact, most of the NT addresses believers who are not living up to God</a:t>
            </a:r>
            <a:r>
              <a:rPr lang="mr-IN">
                <a:latin typeface="Arial"/>
                <a:cs typeface="Arial"/>
              </a:rPr>
              <a:t>'</a:t>
            </a:r>
            <a:r>
              <a:rPr lang="en-US">
                <a:latin typeface="Arial"/>
                <a:cs typeface="Arial"/>
              </a:rPr>
              <a:t>s standards. This is why God moved authors like Peter and Paul and James and others to write! </a:t>
            </a:r>
          </a:p>
        </p:txBody>
      </p:sp>
    </p:spTree>
    <p:extLst>
      <p:ext uri="{BB962C8B-B14F-4D97-AF65-F5344CB8AC3E}">
        <p14:creationId xmlns:p14="http://schemas.microsoft.com/office/powerpoint/2010/main" val="4030903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At chapel in my first year of seminary one student saw another student sitting by himself and exclaimed,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Wow! Look at that! A guy reading his Bible! Must be a first-year student!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Everyone laughed—sadly.</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157673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ＭＳ Ｐゴシック" charset="-128"/>
                <a:cs typeface="Arial"/>
              </a:rPr>
              <a:t>That same year, a friend asked me,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Do you know how to tell the difference between a first-year student and a final-year student?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I didn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know.  So he said,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The first-year student is all zeal, no knowledge. The final-year student is all knowledge, no zeal.</a:t>
            </a:r>
            <a:r>
              <a:rPr lang="mr-IN" sz="1200" kern="1200">
                <a:solidFill>
                  <a:schemeClr val="tx1"/>
                </a:solidFill>
                <a:effectLst/>
                <a:latin typeface="Arial"/>
                <a:ea typeface="ＭＳ Ｐゴシック" charset="-128"/>
                <a:cs typeface="Arial"/>
              </a:rPr>
              <a:t>"</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096850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When we work hard to show we</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re saved, we won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fall away (10).</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Does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make your calling and election sure</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(10) mean that we can add anything to Christ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s work to be saved? No. It means we should live consistent with that salvation.</a:t>
            </a:r>
            <a:endParaRPr lang="en-SG" sz="1200" kern="1200">
              <a:solidFill>
                <a:schemeClr val="tx1"/>
              </a:solidFill>
              <a:effectLst/>
              <a:latin typeface="Arial"/>
              <a:ea typeface="ＭＳ Ｐゴシック" charset="-128"/>
              <a:cs typeface="Arial"/>
            </a:endParaRPr>
          </a:p>
          <a:p>
            <a:r>
              <a:rPr lang="en-US">
                <a:effectLst/>
                <a:latin typeface="Arial"/>
                <a:cs typeface="Arial"/>
              </a:rPr>
              <a:t>The NLT captures the idea well: </a:t>
            </a:r>
            <a:r>
              <a:rPr lang="mr-IN">
                <a:effectLst/>
                <a:latin typeface="Arial"/>
                <a:cs typeface="Arial"/>
              </a:rPr>
              <a:t>"</a:t>
            </a:r>
            <a:r>
              <a:rPr lang="en-US">
                <a:effectLst/>
                <a:latin typeface="Arial"/>
                <a:cs typeface="Arial"/>
              </a:rPr>
              <a:t>Work hard to </a:t>
            </a:r>
            <a:r>
              <a:rPr lang="en-US" i="1">
                <a:effectLst/>
                <a:latin typeface="Arial"/>
                <a:cs typeface="Arial"/>
              </a:rPr>
              <a:t>prove</a:t>
            </a:r>
            <a:r>
              <a:rPr lang="en-US">
                <a:effectLst/>
                <a:latin typeface="Arial"/>
                <a:cs typeface="Arial"/>
              </a:rPr>
              <a:t> that you really are among those God has called and chosen.</a:t>
            </a:r>
            <a:r>
              <a:rPr lang="mr-IN">
                <a:effectLst/>
                <a:latin typeface="Arial"/>
                <a:cs typeface="Arial"/>
              </a:rPr>
              <a:t>"</a:t>
            </a:r>
            <a:r>
              <a:rPr lang="en-SG">
                <a:effectLst/>
                <a:latin typeface="Arial"/>
                <a:cs typeface="Arial"/>
              </a:rPr>
              <a:t> </a:t>
            </a:r>
            <a:r>
              <a:rPr lang="en-US" sz="1200" kern="1200">
                <a:solidFill>
                  <a:schemeClr val="tx1"/>
                </a:solidFill>
                <a:effectLst/>
                <a:latin typeface="Arial"/>
                <a:ea typeface="ＭＳ Ｐゴシック" charset="-128"/>
                <a:cs typeface="Arial"/>
              </a:rPr>
              <a:t>When you seek to be more like Christ, you won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fall back. Instead…</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657334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Prospective students, you certainly already know that knowledge is infinite.</a:t>
            </a:r>
          </a:p>
          <a:p>
            <a:r>
              <a:rPr lang="en-US" sz="1200" kern="1200">
                <a:solidFill>
                  <a:schemeClr val="tx1"/>
                </a:solidFill>
                <a:effectLst/>
                <a:latin typeface="Arial"/>
                <a:ea typeface="ＭＳ Ｐゴシック" charset="-128"/>
                <a:cs typeface="Arial"/>
              </a:rPr>
              <a:t>This</a:t>
            </a:r>
            <a:r>
              <a:rPr lang="en-US" sz="1200" kern="1200" baseline="0">
                <a:solidFill>
                  <a:schemeClr val="tx1"/>
                </a:solidFill>
                <a:effectLst/>
                <a:latin typeface="Arial"/>
                <a:ea typeface="ＭＳ Ｐゴシック" charset="-128"/>
                <a:cs typeface="Arial"/>
              </a:rPr>
              <a:t> was made clear to me by one of my teachers. He told me, "We are giving you your PhD because we've educated you beyond your intelligence!" </a:t>
            </a:r>
            <a:r>
              <a:rPr lang="en-SG" sz="1200" kern="1200">
                <a:solidFill>
                  <a:schemeClr val="tx1"/>
                </a:solidFill>
                <a:effectLst/>
                <a:latin typeface="Times New Roman" pitchFamily="26" charset="0"/>
                <a:ea typeface="ＭＳ Ｐゴシック" charset="-128"/>
                <a:cs typeface="ＭＳ Ｐゴシック" charset="-128"/>
              </a:rPr>
              <a:t> </a:t>
            </a:r>
          </a:p>
          <a:p>
            <a:r>
              <a:rPr lang="en-SG" sz="1200" kern="1200">
                <a:solidFill>
                  <a:schemeClr val="tx1"/>
                </a:solidFill>
                <a:effectLst/>
                <a:latin typeface="Times New Roman" pitchFamily="26" charset="0"/>
                <a:ea typeface="ＭＳ Ｐゴシック" charset="-128"/>
                <a:cs typeface="ＭＳ Ｐゴシック" charset="-128"/>
              </a:rPr>
              <a:t>I wasn’t smart enough to know what he meant. </a:t>
            </a:r>
            <a:endParaRPr lang="en-US" sz="1200" kern="1200" baseline="0">
              <a:solidFill>
                <a:schemeClr val="tx1"/>
              </a:solidFill>
              <a:effectLst/>
              <a:latin typeface="Arial"/>
              <a:ea typeface="ＭＳ Ｐゴシック" charset="-128"/>
              <a:cs typeface="Arial"/>
            </a:endParaRPr>
          </a:p>
          <a:p>
            <a:r>
              <a:rPr lang="en-US" sz="1200" kern="1200" baseline="0">
                <a:solidFill>
                  <a:schemeClr val="tx1"/>
                </a:solidFill>
                <a:effectLst/>
                <a:latin typeface="Arial"/>
                <a:ea typeface="ＭＳ Ｐゴシック" charset="-128"/>
                <a:cs typeface="Arial"/>
              </a:rPr>
              <a:t>In any case, </a:t>
            </a:r>
            <a:r>
              <a:rPr lang="en-US" sz="1200" kern="1200">
                <a:solidFill>
                  <a:schemeClr val="tx1"/>
                </a:solidFill>
                <a:effectLst/>
                <a:latin typeface="Arial"/>
                <a:ea typeface="ＭＳ Ｐゴシック" charset="-128"/>
                <a:cs typeface="Arial"/>
              </a:rPr>
              <a:t>people have various opinions about education</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41404446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will reward us when we live consistent to our calling (11).</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Does receiving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a rich welcome into the eternal kingdom…</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refer to a person as being saved (11)?</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No, this refers to being fully rewarded like the person in verse 8 who keeps growing in character.</a:t>
            </a:r>
            <a:endParaRPr lang="en-SG" sz="1200" kern="1200">
              <a:solidFill>
                <a:schemeClr val="tx1"/>
              </a:solidFill>
              <a:effectLst/>
              <a:latin typeface="Arial"/>
              <a:ea typeface="ＭＳ Ｐゴシック" charset="-128"/>
              <a:cs typeface="Arial"/>
            </a:endParaRPr>
          </a:p>
          <a:p>
            <a:r>
              <a:rPr lang="en-US" sz="1200" kern="1200">
                <a:solidFill>
                  <a:schemeClr val="tx1"/>
                </a:solidFill>
                <a:effectLst/>
                <a:latin typeface="Arial"/>
                <a:ea typeface="ＭＳ Ｐゴシック" charset="-128"/>
                <a:cs typeface="Arial"/>
              </a:rPr>
              <a:t>It means you do not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fall</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(10b) like the person in verse 9 who has forgotten about his forgiveness.</a:t>
            </a:r>
            <a:endParaRPr lang="en-SG" sz="1200" kern="1200">
              <a:solidFill>
                <a:schemeClr val="tx1"/>
              </a:solidFill>
              <a:effectLst/>
              <a:latin typeface="Arial"/>
              <a:ea typeface="ＭＳ Ｐゴシック" charset="-128"/>
              <a:cs typeface="Arial"/>
            </a:endParaRPr>
          </a:p>
          <a:p>
            <a:endParaRPr lang="en-US">
              <a:latin typeface="Arial"/>
              <a:cs typeface="Arial"/>
            </a:endParaRPr>
          </a:p>
        </p:txBody>
      </p:sp>
    </p:spTree>
    <p:extLst>
      <p:ext uri="{BB962C8B-B14F-4D97-AF65-F5344CB8AC3E}">
        <p14:creationId xmlns:p14="http://schemas.microsoft.com/office/powerpoint/2010/main" val="2759308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solidFill>
                  <a:prstClr val="black"/>
                </a:solidFill>
              </a:rPr>
              <a:pPr eaLnBrk="1" hangingPunct="1"/>
              <a:t>41</a:t>
            </a:fld>
            <a:endParaRPr lang="en-US" sz="1200">
              <a:solidFill>
                <a:prstClr val="black"/>
              </a:solidFill>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112713" indent="-112713" defTabSz="1020763" eaLnBrk="1" hangingPunct="1"/>
            <a:endParaRPr lang="en-US">
              <a:latin typeface="Arial"/>
              <a:ea typeface="ＭＳ Ｐゴシック" charset="0"/>
              <a:cs typeface="Arial"/>
            </a:endParaRPr>
          </a:p>
          <a:p>
            <a:pPr marL="112713" indent="-112713" defTabSz="1020763" eaLnBrk="1" hangingPunct="1"/>
            <a:r>
              <a:rPr lang="en-US" sz="1200" kern="1200">
                <a:solidFill>
                  <a:schemeClr val="tx1"/>
                </a:solidFill>
                <a:effectLst/>
                <a:latin typeface="Times New Roman" pitchFamily="26" charset="0"/>
                <a:ea typeface="ＭＳ Ｐゴシック" charset="-128"/>
                <a:cs typeface="ＭＳ Ｐゴシック" charset="-128"/>
              </a:rPr>
              <a:t>So what do you really need to </a:t>
            </a:r>
            <a:r>
              <a:rPr lang="en-US" sz="1200" b="1" i="1" kern="1200">
                <a:solidFill>
                  <a:schemeClr val="tx1"/>
                </a:solidFill>
                <a:effectLst/>
                <a:latin typeface="Times New Roman" pitchFamily="26" charset="0"/>
                <a:ea typeface="ＭＳ Ｐゴシック" charset="-128"/>
                <a:cs typeface="ＭＳ Ｐゴシック" charset="-128"/>
              </a:rPr>
              <a:t>know</a:t>
            </a:r>
            <a:r>
              <a:rPr lang="en-US" sz="1200" kern="1200">
                <a:solidFill>
                  <a:schemeClr val="tx1"/>
                </a:solidFill>
                <a:effectLst/>
                <a:latin typeface="Times New Roman" pitchFamily="26" charset="0"/>
                <a:ea typeface="ＭＳ Ｐゴシック" charset="-128"/>
                <a:cs typeface="ＭＳ Ｐゴシック" charset="-128"/>
              </a:rPr>
              <a:t>? And, more importantly, what do you</a:t>
            </a:r>
            <a:r>
              <a:rPr lang="en-US" sz="1200" i="1" kern="1200">
                <a:solidFill>
                  <a:schemeClr val="tx1"/>
                </a:solidFill>
                <a:effectLst/>
                <a:latin typeface="Times New Roman" pitchFamily="26" charset="0"/>
                <a:ea typeface="ＭＳ Ｐゴシック" charset="-128"/>
                <a:cs typeface="ＭＳ Ｐゴシック" charset="-128"/>
              </a:rPr>
              <a:t> </a:t>
            </a:r>
            <a:r>
              <a:rPr lang="en-US" sz="1200" b="1" i="1" kern="1200">
                <a:solidFill>
                  <a:schemeClr val="tx1"/>
                </a:solidFill>
                <a:effectLst/>
                <a:latin typeface="Times New Roman" pitchFamily="26" charset="0"/>
                <a:ea typeface="ＭＳ Ｐゴシック" charset="-128"/>
                <a:cs typeface="ＭＳ Ｐゴシック" charset="-128"/>
              </a:rPr>
              <a:t>do</a:t>
            </a:r>
            <a:r>
              <a:rPr lang="en-US" sz="1200" kern="1200">
                <a:solidFill>
                  <a:schemeClr val="tx1"/>
                </a:solidFill>
                <a:effectLst/>
                <a:latin typeface="Times New Roman" pitchFamily="26" charset="0"/>
                <a:ea typeface="ＭＳ Ｐゴシック" charset="-128"/>
                <a:cs typeface="ＭＳ Ｐゴシック" charset="-128"/>
              </a:rPr>
              <a:t> with this knowledge?</a:t>
            </a:r>
            <a:r>
              <a:rPr lang="en-SG">
                <a:effectLst/>
              </a:rPr>
              <a:t> </a:t>
            </a:r>
            <a:endParaRPr lang="en-US">
              <a:latin typeface="Arial"/>
              <a:ea typeface="ＭＳ Ｐゴシック" charset="0"/>
              <a:cs typeface="Arial"/>
            </a:endParaRPr>
          </a:p>
        </p:txBody>
      </p:sp>
    </p:spTree>
    <p:extLst>
      <p:ext uri="{BB962C8B-B14F-4D97-AF65-F5344CB8AC3E}">
        <p14:creationId xmlns:p14="http://schemas.microsoft.com/office/powerpoint/2010/main" val="24018460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Have your knowledge of Christ lead you to be Christ-like (restated MI).</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8531542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God gives you all you need in your knowledge and faith in Jesus as deity</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1625964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Use your knowledge to grow in Christ-likeness</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4220477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Now what do you need to know or do?</a:t>
            </a:r>
          </a:p>
          <a:p>
            <a:r>
              <a:rPr lang="en-US">
                <a:latin typeface="Arial"/>
                <a:cs typeface="Arial"/>
              </a:rPr>
              <a:t>How can you better know Christ?</a:t>
            </a:r>
          </a:p>
          <a:p>
            <a:r>
              <a:rPr lang="en-US">
                <a:latin typeface="Arial"/>
                <a:cs typeface="Arial"/>
              </a:rPr>
              <a:t>• Do you need to grasp Christ</a:t>
            </a:r>
            <a:r>
              <a:rPr lang="mr-IN">
                <a:latin typeface="Arial"/>
                <a:cs typeface="Arial"/>
              </a:rPr>
              <a:t>'</a:t>
            </a:r>
            <a:r>
              <a:rPr lang="en-US">
                <a:latin typeface="Arial"/>
                <a:cs typeface="Arial"/>
              </a:rPr>
              <a:t>s person, power or promises most (2-4)?</a:t>
            </a:r>
          </a:p>
          <a:p>
            <a:r>
              <a:rPr lang="en-US">
                <a:latin typeface="Arial"/>
                <a:cs typeface="Arial"/>
              </a:rPr>
              <a:t>How can you do this?</a:t>
            </a:r>
          </a:p>
          <a:p>
            <a:endParaRPr lang="en-US">
              <a:latin typeface="Arial"/>
              <a:cs typeface="Arial"/>
            </a:endParaRPr>
          </a:p>
          <a:p>
            <a:r>
              <a:rPr lang="en-US">
                <a:latin typeface="Arial"/>
                <a:cs typeface="Arial"/>
              </a:rPr>
              <a:t>• How can you better imitate Christ?</a:t>
            </a:r>
          </a:p>
          <a:p>
            <a:r>
              <a:rPr lang="en-US">
                <a:latin typeface="Arial"/>
                <a:cs typeface="Arial"/>
              </a:rPr>
              <a:t>Are you more like Jesus this year than last year?</a:t>
            </a:r>
          </a:p>
          <a:p>
            <a:r>
              <a:rPr lang="en-US">
                <a:latin typeface="Arial"/>
                <a:cs typeface="Arial"/>
              </a:rPr>
              <a:t>How will you be more like Christ next year?</a:t>
            </a:r>
          </a:p>
          <a:p>
            <a:r>
              <a:rPr lang="en-US">
                <a:latin typeface="Arial"/>
                <a:cs typeface="Arial"/>
              </a:rPr>
              <a:t>Which quality in verses 5-7 do you need to imitate? How?</a:t>
            </a:r>
          </a:p>
          <a:p>
            <a:endParaRPr lang="en-US">
              <a:latin typeface="Arial"/>
              <a:cs typeface="Arial"/>
            </a:endParaRPr>
          </a:p>
        </p:txBody>
      </p:sp>
    </p:spTree>
    <p:extLst>
      <p:ext uri="{BB962C8B-B14F-4D97-AF65-F5344CB8AC3E}">
        <p14:creationId xmlns:p14="http://schemas.microsoft.com/office/powerpoint/2010/main" val="54918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14556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Some love learning so they can pride their knowledge over others. If you</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re thinking about coming to SBC to show off your knowledge, you will be disappointed</a:t>
            </a:r>
            <a:r>
              <a:rPr lang="en-SG" sz="1200" kern="1200">
                <a:solidFill>
                  <a:schemeClr val="tx1"/>
                </a:solidFill>
                <a:effectLst/>
                <a:latin typeface="Arial"/>
                <a:ea typeface="ＭＳ Ｐゴシック" charset="-128"/>
                <a:cs typeface="Arial"/>
              </a:rPr>
              <a:t>.</a:t>
            </a:r>
            <a:endParaRPr lang="en-US">
              <a:latin typeface="Arial"/>
              <a:cs typeface="Arial"/>
            </a:endParaRPr>
          </a:p>
        </p:txBody>
      </p:sp>
    </p:spTree>
    <p:extLst>
      <p:ext uri="{BB962C8B-B14F-4D97-AF65-F5344CB8AC3E}">
        <p14:creationId xmlns:p14="http://schemas.microsoft.com/office/powerpoint/2010/main" val="2656329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Others are at the other end of the spectrum and are anti-intellectual, thinking that education is a waste of time. Well, I wouldn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encourage such people to come either!</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952252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AD3B19-4992-3442-B425-D1B359741C46}" type="slidenum">
              <a:rPr lang="en-US" sz="1200">
                <a:solidFill>
                  <a:prstClr val="black"/>
                </a:solidFill>
              </a:rPr>
              <a:pPr eaLnBrk="1" hangingPunct="1"/>
              <a:t>7</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a:ea typeface="ＭＳ Ｐゴシック" charset="0"/>
              <a:cs typeface="Arial"/>
            </a:endParaRPr>
          </a:p>
          <a:p>
            <a:pPr eaLnBrk="1" hangingPunct="1"/>
            <a:r>
              <a:rPr lang="en-US" sz="1200" kern="1200">
                <a:solidFill>
                  <a:schemeClr val="tx1"/>
                </a:solidFill>
                <a:effectLst/>
                <a:latin typeface="Arial"/>
                <a:ea typeface="ＭＳ Ｐゴシック" charset="-128"/>
                <a:cs typeface="Arial"/>
              </a:rPr>
              <a:t>Peter avoids both of these extremes in 2 Peter. He wrote to his readers facing an internal problem of heresy, so he uses the words for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knowledge</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16 times in this short letter of three brief chapters—and he presents knowledge in a positive sense. </a:t>
            </a:r>
            <a:endParaRPr lang="en-US">
              <a:latin typeface="Arial"/>
              <a:ea typeface="ＭＳ Ｐゴシック" charset="0"/>
              <a:cs typeface="Arial"/>
            </a:endParaRPr>
          </a:p>
        </p:txBody>
      </p:sp>
    </p:spTree>
    <p:extLst>
      <p:ext uri="{BB962C8B-B14F-4D97-AF65-F5344CB8AC3E}">
        <p14:creationId xmlns:p14="http://schemas.microsoft.com/office/powerpoint/2010/main" val="82833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Today we will see words for </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knowledge</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 five times in the first 11 verses!</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BD0BE3CB-9895-3745-AF2F-4FDF8C2A997A}" type="slidenum">
              <a:rPr lang="en-US">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720371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charset="-128"/>
                <a:cs typeface="Arial"/>
              </a:rPr>
              <a:t>However, while knowledge is important, we can</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t learn everything—so what do you really need to know? What</a:t>
            </a:r>
            <a:r>
              <a:rPr lang="mr-IN" sz="1200" kern="1200">
                <a:solidFill>
                  <a:schemeClr val="tx1"/>
                </a:solidFill>
                <a:effectLst/>
                <a:latin typeface="Arial"/>
                <a:ea typeface="ＭＳ Ｐゴシック" charset="-128"/>
                <a:cs typeface="Arial"/>
              </a:rPr>
              <a:t>'</a:t>
            </a:r>
            <a:r>
              <a:rPr lang="en-US" sz="1200" kern="1200">
                <a:solidFill>
                  <a:schemeClr val="tx1"/>
                </a:solidFill>
                <a:effectLst/>
                <a:latin typeface="Arial"/>
                <a:ea typeface="ＭＳ Ｐゴシック" charset="-128"/>
                <a:cs typeface="Arial"/>
              </a:rPr>
              <a:t>ll be on the test?</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58062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5760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91402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94424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04746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34181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1770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713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233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100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108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6312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26124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3736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397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65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6119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414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5129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676400"/>
            <a:ext cx="3657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76400"/>
            <a:ext cx="3657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1515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676400"/>
            <a:ext cx="3657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208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95400" y="1676400"/>
            <a:ext cx="3657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05400" y="1676400"/>
            <a:ext cx="3657600" cy="21478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05400" y="3976688"/>
            <a:ext cx="3657600" cy="2149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0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1849806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41380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9689702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4104202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762997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618372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3477664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990464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20111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697601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066760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65884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14556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rPr>
              <a:pPr>
                <a:defRPr/>
              </a:pPr>
              <a:t>‹#›</a:t>
            </a:fld>
            <a:endParaRPr lang="en-US">
              <a:solidFill>
                <a:srgbClr val="2A3D7A"/>
              </a:solidFill>
            </a:endParaRPr>
          </a:p>
        </p:txBody>
      </p:sp>
    </p:spTree>
    <p:extLst>
      <p:ext uri="{BB962C8B-B14F-4D97-AF65-F5344CB8AC3E}">
        <p14:creationId xmlns:p14="http://schemas.microsoft.com/office/powerpoint/2010/main" val="3641372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607355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37210578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4257375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985581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20752721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434001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051988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4185398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198551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786810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rPr>
              <a:pPr>
                <a:defRPr/>
              </a:pPr>
              <a:t>‹#›</a:t>
            </a:fld>
            <a:endParaRPr lang="en-US" sz="1400">
              <a:solidFill>
                <a:srgbClr val="2A3D7A"/>
              </a:solidFill>
            </a:endParaRPr>
          </a:p>
        </p:txBody>
      </p:sp>
    </p:spTree>
    <p:extLst>
      <p:ext uri="{BB962C8B-B14F-4D97-AF65-F5344CB8AC3E}">
        <p14:creationId xmlns:p14="http://schemas.microsoft.com/office/powerpoint/2010/main" val="90328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016174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90740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71347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916352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3.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theme" Target="../theme/theme4.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31948867"/>
      </p:ext>
    </p:extLst>
  </p:cSld>
  <p:clrMap bg1="lt1" tx1="dk1" bg2="lt2" tx2="dk2" accent1="accent1" accent2="accent2" accent3="accent3" accent4="accent4" accent5="accent5" accent6="accent6" hlink="hlink" folHlink="folHlink"/>
  <p:sldLayoutIdLst>
    <p:sldLayoutId id="2147488471" r:id="rId1"/>
    <p:sldLayoutId id="2147488472" r:id="rId2"/>
    <p:sldLayoutId id="2147488473" r:id="rId3"/>
    <p:sldLayoutId id="2147488474" r:id="rId4"/>
    <p:sldLayoutId id="2147488475" r:id="rId5"/>
    <p:sldLayoutId id="2147488476" r:id="rId6"/>
    <p:sldLayoutId id="2147488477" r:id="rId7"/>
    <p:sldLayoutId id="2147488478" r:id="rId8"/>
    <p:sldLayoutId id="2147488479" r:id="rId9"/>
    <p:sldLayoutId id="2147488480" r:id="rId10"/>
    <p:sldLayoutId id="2147488481" r:id="rId11"/>
    <p:sldLayoutId id="2147488482" r:id="rId12"/>
    <p:sldLayoutId id="21474884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Arial"/>
            </a:endParaRPr>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Arial"/>
            </a:endParaRPr>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4047476"/>
      </p:ext>
    </p:extLst>
  </p:cSld>
  <p:clrMap bg1="lt1" tx1="dk1" bg2="lt2" tx2="dk2" accent1="accent1" accent2="accent2" accent3="accent3" accent4="accent4" accent5="accent5" accent6="accent6" hlink="hlink" folHlink="folHlink"/>
  <p:sldLayoutIdLst>
    <p:sldLayoutId id="2147488485" r:id="rId1"/>
    <p:sldLayoutId id="2147488486" r:id="rId2"/>
    <p:sldLayoutId id="2147488487" r:id="rId3"/>
    <p:sldLayoutId id="2147488488" r:id="rId4"/>
    <p:sldLayoutId id="2147488489" r:id="rId5"/>
    <p:sldLayoutId id="2147488490" r:id="rId6"/>
    <p:sldLayoutId id="2147488491" r:id="rId7"/>
    <p:sldLayoutId id="2147488492" r:id="rId8"/>
    <p:sldLayoutId id="2147488493" r:id="rId9"/>
    <p:sldLayoutId id="2147488494" r:id="rId10"/>
    <p:sldLayoutId id="2147488495" r:id="rId11"/>
    <p:sldLayoutId id="2147488496" r:id="rId12"/>
    <p:sldLayoutId id="2147488497" r:id="rId13"/>
    <p:sldLayoutId id="2147488498" r:id="rId14"/>
    <p:sldLayoutId id="2147488499"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4160917"/>
      </p:ext>
    </p:extLst>
  </p:cSld>
  <p:clrMap bg1="lt1" tx1="dk1" bg2="lt2" tx2="dk2" accent1="accent1" accent2="accent2" accent3="accent3" accent4="accent4" accent5="accent5" accent6="accent6" hlink="hlink" folHlink="folHlink"/>
  <p:sldLayoutIdLst>
    <p:sldLayoutId id="2147488501" r:id="rId1"/>
    <p:sldLayoutId id="2147488502" r:id="rId2"/>
    <p:sldLayoutId id="2147488503" r:id="rId3"/>
    <p:sldLayoutId id="2147488504" r:id="rId4"/>
    <p:sldLayoutId id="2147488505" r:id="rId5"/>
    <p:sldLayoutId id="2147488506" r:id="rId6"/>
    <p:sldLayoutId id="2147488507" r:id="rId7"/>
    <p:sldLayoutId id="2147488508" r:id="rId8"/>
    <p:sldLayoutId id="2147488509" r:id="rId9"/>
    <p:sldLayoutId id="2147488510" r:id="rId10"/>
    <p:sldLayoutId id="2147488511"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552869"/>
      </p:ext>
    </p:extLst>
  </p:cSld>
  <p:clrMap bg1="lt1" tx1="dk1" bg2="lt2" tx2="dk2" accent1="accent1" accent2="accent2" accent3="accent3" accent4="accent4" accent5="accent5" accent6="accent6" hlink="hlink" folHlink="folHlink"/>
  <p:sldLayoutIdLst>
    <p:sldLayoutId id="2147488513" r:id="rId1"/>
    <p:sldLayoutId id="2147488514" r:id="rId2"/>
    <p:sldLayoutId id="2147488515" r:id="rId3"/>
    <p:sldLayoutId id="2147488516" r:id="rId4"/>
    <p:sldLayoutId id="2147488517" r:id="rId5"/>
    <p:sldLayoutId id="2147488518" r:id="rId6"/>
    <p:sldLayoutId id="2147488519" r:id="rId7"/>
    <p:sldLayoutId id="2147488520" r:id="rId8"/>
    <p:sldLayoutId id="2147488521" r:id="rId9"/>
    <p:sldLayoutId id="2147488522" r:id="rId10"/>
    <p:sldLayoutId id="2147488523"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 Id="rId3" Type="http://schemas.openxmlformats.org/officeDocument/2006/relationships/image" Target="../media/image1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1" Type="http://schemas.openxmlformats.org/officeDocument/2006/relationships/slideLayout" Target="../slideLayouts/slideLayout4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0"/>
            <a:ext cx="5405438" cy="62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WordArt 4"/>
          <p:cNvSpPr>
            <a:spLocks noChangeArrowheads="1" noChangeShapeType="1" noTextEdit="1"/>
          </p:cNvSpPr>
          <p:nvPr/>
        </p:nvSpPr>
        <p:spPr bwMode="auto">
          <a:xfrm>
            <a:off x="3347864" y="764704"/>
            <a:ext cx="5586536" cy="1368152"/>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en-US" sz="3600" b="1" kern="1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What to Know, What to Do</a:t>
            </a:r>
          </a:p>
        </p:txBody>
      </p:sp>
      <p:sp>
        <p:nvSpPr>
          <p:cNvPr id="238597" name="Rectangle 5"/>
          <p:cNvSpPr>
            <a:spLocks noGrp="1" noChangeArrowheads="1"/>
          </p:cNvSpPr>
          <p:nvPr>
            <p:ph type="ctrTitle"/>
          </p:nvPr>
        </p:nvSpPr>
        <p:spPr>
          <a:xfrm>
            <a:off x="3891880" y="5013176"/>
            <a:ext cx="5252120" cy="1143000"/>
          </a:xfrm>
        </p:spPr>
        <p:txBody>
          <a:bodyPr/>
          <a:lstStyle/>
          <a:p>
            <a:pPr eaLnBrk="1" hangingPunct="1"/>
            <a:r>
              <a:rPr lang="ja-JP" altLang="en-US" dirty="0" smtClean="0">
                <a:solidFill>
                  <a:schemeClr val="bg1"/>
                </a:solidFill>
                <a:latin typeface="Arial" charset="0"/>
                <a:ea typeface="ＭＳ Ｐゴシック" charset="0"/>
                <a:cs typeface="ＭＳ Ｐゴシック" charset="0"/>
              </a:rPr>
              <a:t>彼得</a:t>
            </a:r>
            <a:r>
              <a:rPr lang="zh-CN" altLang="en-US" dirty="0" smtClean="0">
                <a:solidFill>
                  <a:schemeClr val="bg1"/>
                </a:solidFill>
                <a:latin typeface="Arial" charset="0"/>
                <a:ea typeface="ＭＳ Ｐゴシック" charset="0"/>
                <a:cs typeface="ＭＳ Ｐゴシック" charset="0"/>
              </a:rPr>
              <a:t>后书</a:t>
            </a:r>
            <a:r>
              <a:rPr lang="en-US" altLang="ja-JP" dirty="0" smtClean="0">
                <a:solidFill>
                  <a:schemeClr val="bg1"/>
                </a:solidFill>
                <a:latin typeface="Arial" charset="0"/>
                <a:ea typeface="ＭＳ Ｐゴシック" charset="0"/>
                <a:cs typeface="ＭＳ Ｐゴシック" charset="0"/>
              </a:rPr>
              <a:t> </a:t>
            </a:r>
            <a:r>
              <a:rPr lang="en-US" dirty="0" smtClean="0">
                <a:solidFill>
                  <a:schemeClr val="bg1"/>
                </a:solidFill>
                <a:latin typeface="Arial" charset="0"/>
                <a:ea typeface="ＭＳ Ｐゴシック" charset="0"/>
                <a:cs typeface="ＭＳ Ｐゴシック" charset="0"/>
              </a:rPr>
              <a:t>1:1</a:t>
            </a:r>
            <a:r>
              <a:rPr lang="zh-CN" altLang="en-US" dirty="0" smtClean="0">
                <a:solidFill>
                  <a:schemeClr val="bg1"/>
                </a:solidFill>
                <a:latin typeface="Arial" charset="0"/>
                <a:ea typeface="ＭＳ Ｐゴシック" charset="0"/>
                <a:cs typeface="ＭＳ Ｐゴシック" charset="0"/>
              </a:rPr>
              <a:t>～</a:t>
            </a:r>
            <a:r>
              <a:rPr lang="en-US" dirty="0" smtClean="0">
                <a:solidFill>
                  <a:schemeClr val="bg1"/>
                </a:solidFill>
                <a:latin typeface="Arial" charset="0"/>
                <a:ea typeface="ＭＳ Ｐゴシック" charset="0"/>
                <a:cs typeface="ＭＳ Ｐゴシック" charset="0"/>
              </a:rPr>
              <a:t>11</a:t>
            </a:r>
            <a:endParaRPr lang="en-US" dirty="0">
              <a:solidFill>
                <a:schemeClr val="bg1"/>
              </a:solidFill>
              <a:latin typeface="Arial" charset="0"/>
              <a:ea typeface="ＭＳ Ｐゴシック" charset="0"/>
              <a:cs typeface="ＭＳ Ｐゴシック" charset="0"/>
            </a:endParaRPr>
          </a:p>
        </p:txBody>
      </p:sp>
      <p:sp>
        <p:nvSpPr>
          <p:cNvPr id="7" name="Rectangle 6"/>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en-US" sz="2000" b="1" kern="0" dirty="0">
                <a:solidFill>
                  <a:srgbClr val="FFFFFF"/>
                </a:solidFill>
                <a:effectLst>
                  <a:outerShdw blurRad="38100" dist="38100" dir="2700000" algn="tl">
                    <a:srgbClr val="000000"/>
                  </a:outerShdw>
                </a:effectLst>
                <a:latin typeface="Arial"/>
                <a:cs typeface="Arial"/>
              </a:rPr>
              <a:t>Singapore Bible </a:t>
            </a:r>
            <a:r>
              <a:rPr lang="en-US" sz="2000" b="1" kern="0" dirty="0" smtClean="0">
                <a:solidFill>
                  <a:srgbClr val="FFFFFF"/>
                </a:solidFill>
                <a:effectLst>
                  <a:outerShdw blurRad="38100" dist="38100" dir="2700000" algn="tl">
                    <a:srgbClr val="000000"/>
                  </a:outerShdw>
                </a:effectLst>
                <a:latin typeface="Arial"/>
                <a:cs typeface="Arial"/>
              </a:rPr>
              <a:t>College •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
        <p:nvSpPr>
          <p:cNvPr id="9" name="WordArt 4"/>
          <p:cNvSpPr>
            <a:spLocks noChangeArrowheads="1" noChangeShapeType="1" noTextEdit="1"/>
          </p:cNvSpPr>
          <p:nvPr/>
        </p:nvSpPr>
        <p:spPr bwMode="auto">
          <a:xfrm>
            <a:off x="3532127" y="2060848"/>
            <a:ext cx="5586536" cy="1368152"/>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zh-CN" altLang="en-US" sz="3600" b="1" kern="10" dirty="0" smtClean="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rPr>
              <a:t>当知当行之事</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a:ea typeface="Arial"/>
              <a:cs typeface="Arial"/>
            </a:endParaRPr>
          </a:p>
        </p:txBody>
      </p:sp>
      <p:sp>
        <p:nvSpPr>
          <p:cNvPr id="10" name="Rectangle 5"/>
          <p:cNvSpPr txBox="1">
            <a:spLocks noChangeArrowheads="1"/>
          </p:cNvSpPr>
          <p:nvPr/>
        </p:nvSpPr>
        <p:spPr bwMode="auto">
          <a:xfrm>
            <a:off x="3856085" y="4374232"/>
            <a:ext cx="525212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solidFill>
                  <a:srgbClr val="FFFFFF"/>
                </a:solidFill>
                <a:latin typeface="Arial" charset="0"/>
                <a:ea typeface="ＭＳ Ｐゴシック" charset="0"/>
                <a:cs typeface="ＭＳ Ｐゴシック" charset="0"/>
              </a:rPr>
              <a:t>2 Peter 1:1-11</a:t>
            </a:r>
          </a:p>
        </p:txBody>
      </p:sp>
    </p:spTree>
    <p:extLst>
      <p:ext uri="{BB962C8B-B14F-4D97-AF65-F5344CB8AC3E}">
        <p14:creationId xmlns:p14="http://schemas.microsoft.com/office/powerpoint/2010/main" val="41448153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 you really need to know?</a:t>
            </a:r>
          </a:p>
        </p:txBody>
      </p:sp>
      <p:sp>
        <p:nvSpPr>
          <p:cNvPr id="4" name="Rectangle 2"/>
          <p:cNvSpPr txBox="1">
            <a:spLocks noChangeArrowheads="1"/>
          </p:cNvSpPr>
          <p:nvPr/>
        </p:nvSpPr>
        <p:spPr bwMode="auto">
          <a:xfrm>
            <a:off x="-2987" y="3273258"/>
            <a:ext cx="4572000" cy="3124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smtClean="0">
                <a:solidFill>
                  <a:srgbClr val="FFFFFF"/>
                </a:solidFill>
                <a:effectLst>
                  <a:glow rad="127000">
                    <a:srgbClr val="000000"/>
                  </a:glow>
                </a:effectLst>
                <a:latin typeface="Arial" charset="0"/>
                <a:ea typeface="ＭＳ Ｐゴシック" charset="0"/>
                <a:cs typeface="ＭＳ Ｐゴシック" charset="0"/>
              </a:rPr>
              <a:t>你真需要知道的</a:t>
            </a:r>
            <a:r>
              <a:rPr lang="zh-CN" altLang="en-US" sz="5400" b="1" dirty="0">
                <a:solidFill>
                  <a:srgbClr val="FFFFFF"/>
                </a:solidFill>
                <a:effectLst>
                  <a:glow rad="127000">
                    <a:srgbClr val="000000"/>
                  </a:glow>
                </a:effectLst>
                <a:latin typeface="Arial" charset="0"/>
                <a:ea typeface="ＭＳ Ｐゴシック" charset="0"/>
                <a:cs typeface="ＭＳ Ｐゴシック" charset="0"/>
              </a:rPr>
              <a:t>为何</a:t>
            </a:r>
            <a:r>
              <a:rPr lang="zh-CN" altLang="en-US" sz="54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Down Arrow 4"/>
          <p:cNvSpPr/>
          <p:nvPr/>
        </p:nvSpPr>
        <p:spPr bwMode="auto">
          <a:xfrm rot="3603934">
            <a:off x="5994903" y="804731"/>
            <a:ext cx="864096" cy="79208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27858357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20960"/>
            <a:ext cx="3347864" cy="453179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5" y="0"/>
            <a:ext cx="3460665" cy="497782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Greek Ideas </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5"/>
          <a:stretch>
            <a:fillRect/>
          </a:stretch>
        </p:blipFill>
        <p:spPr>
          <a:xfrm>
            <a:off x="950416" y="3200400"/>
            <a:ext cx="7366000" cy="3657600"/>
          </a:xfrm>
          <a:prstGeom prst="rect">
            <a:avLst/>
          </a:prstGeom>
        </p:spPr>
      </p:pic>
      <p:sp>
        <p:nvSpPr>
          <p:cNvPr id="6" name="Rectangle 2"/>
          <p:cNvSpPr txBox="1">
            <a:spLocks noChangeArrowheads="1"/>
          </p:cNvSpPr>
          <p:nvPr/>
        </p:nvSpPr>
        <p:spPr bwMode="auto">
          <a:xfrm>
            <a:off x="20960" y="1124744"/>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希腊</a:t>
            </a:r>
            <a:r>
              <a:rPr lang="zh-CN" altLang="en-US" sz="5400" b="1" dirty="0" smtClean="0">
                <a:solidFill>
                  <a:srgbClr val="FFFFFF"/>
                </a:solidFill>
                <a:effectLst>
                  <a:glow rad="127000">
                    <a:srgbClr val="000000"/>
                  </a:glow>
                </a:effectLst>
                <a:latin typeface="Arial" charset="0"/>
                <a:ea typeface="ＭＳ Ｐゴシック" charset="0"/>
                <a:cs typeface="ＭＳ Ｐゴシック" charset="0"/>
              </a:rPr>
              <a:t>人的想法</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10472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6" y="720080"/>
            <a:ext cx="9166082" cy="630932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Perfect Knowledge </a:t>
            </a:r>
            <a:r>
              <a:rPr lang="zh-CN" altLang="en-US" sz="4800" b="1" dirty="0" smtClean="0">
                <a:effectLst>
                  <a:glow rad="127000">
                    <a:schemeClr val="tx1"/>
                  </a:glow>
                </a:effectLst>
                <a:latin typeface="Arial" charset="0"/>
                <a:ea typeface="ＭＳ Ｐゴシック" charset="0"/>
                <a:cs typeface="ＭＳ Ｐゴシック" charset="0"/>
              </a:rPr>
              <a:t>完美的</a:t>
            </a:r>
            <a:r>
              <a:rPr lang="zh-TW" altLang="en-US" sz="4800" b="1" dirty="0" smtClean="0">
                <a:effectLst>
                  <a:glow rad="127000">
                    <a:schemeClr val="tx1"/>
                  </a:glow>
                </a:effectLst>
                <a:latin typeface="Arial" charset="0"/>
                <a:ea typeface="ＭＳ Ｐゴシック" charset="0"/>
                <a:cs typeface="ＭＳ Ｐゴシック" charset="0"/>
              </a:rPr>
              <a:t>知</a:t>
            </a:r>
            <a:r>
              <a:rPr lang="zh-TW" altLang="en-US" sz="4800" b="1" dirty="0">
                <a:effectLst>
                  <a:glow rad="127000">
                    <a:schemeClr val="tx1"/>
                  </a:glow>
                </a:effectLst>
                <a:latin typeface="Arial" charset="0"/>
                <a:ea typeface="ＭＳ Ｐゴシック" charset="0"/>
                <a:cs typeface="ＭＳ Ｐゴシック" charset="0"/>
              </a:rPr>
              <a:t>识</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6989998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ltLang="zh-CN" sz="4000">
                <a:solidFill>
                  <a:srgbClr val="FFFFFF"/>
                </a:solidFill>
                <a:latin typeface="Arial" charset="0"/>
                <a:ea typeface="SimSun" charset="0"/>
                <a:cs typeface="SimSun" charset="0"/>
              </a:rPr>
              <a:t>What do we need to </a:t>
            </a:r>
            <a:br>
              <a:rPr lang="en-US" altLang="zh-CN" sz="4000">
                <a:solidFill>
                  <a:srgbClr val="FFFFFF"/>
                </a:solidFill>
                <a:latin typeface="Arial" charset="0"/>
                <a:ea typeface="SimSun" charset="0"/>
                <a:cs typeface="SimSun" charset="0"/>
              </a:rPr>
            </a:br>
            <a:r>
              <a:rPr lang="en-US" altLang="zh-CN" sz="6600">
                <a:solidFill>
                  <a:srgbClr val="FFFFFF"/>
                </a:solidFill>
                <a:latin typeface="Arial" charset="0"/>
                <a:ea typeface="SimSun" charset="0"/>
                <a:cs typeface="SimSun" charset="0"/>
              </a:rPr>
              <a:t>do?</a:t>
            </a:r>
            <a:endParaRPr lang="en-US" altLang="zh-CN" sz="4000">
              <a:solidFill>
                <a:srgbClr val="FFFFFF"/>
              </a:solidFill>
              <a:latin typeface="Arial" charset="0"/>
              <a:ea typeface="SimSun" charset="0"/>
              <a:cs typeface="SimSun" charset="0"/>
            </a:endParaRP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ndParaRPr>
          </a:p>
        </p:txBody>
      </p:sp>
      <p:sp>
        <p:nvSpPr>
          <p:cNvPr id="6" name="Rectangle 7"/>
          <p:cNvSpPr txBox="1">
            <a:spLocks noChangeArrowheads="1"/>
          </p:cNvSpPr>
          <p:nvPr/>
        </p:nvSpPr>
        <p:spPr bwMode="auto">
          <a:xfrm>
            <a:off x="12058" y="4329881"/>
            <a:ext cx="3707904" cy="255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2124" tIns="41061" rIns="82124" bIns="41061"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zh-CN" altLang="en-US" sz="4000" dirty="0">
                <a:solidFill>
                  <a:srgbClr val="FFFFFF"/>
                </a:solidFill>
                <a:latin typeface="Arial" charset="0"/>
                <a:ea typeface="SimSun" charset="0"/>
                <a:cs typeface="SimSun" charset="0"/>
              </a:rPr>
              <a:t>我</a:t>
            </a:r>
            <a:r>
              <a:rPr lang="zh-CN" altLang="en-US" sz="4000" dirty="0" smtClean="0">
                <a:solidFill>
                  <a:srgbClr val="FFFFFF"/>
                </a:solidFill>
                <a:latin typeface="Arial" charset="0"/>
                <a:ea typeface="SimSun" charset="0"/>
                <a:cs typeface="SimSun" charset="0"/>
              </a:rPr>
              <a:t>们当知为何</a:t>
            </a:r>
            <a:r>
              <a:rPr lang="en-US" altLang="zh-CN" sz="4000" dirty="0" smtClean="0">
                <a:solidFill>
                  <a:srgbClr val="FFFFFF"/>
                </a:solidFill>
                <a:latin typeface="Arial" charset="0"/>
                <a:ea typeface="SimSun" charset="0"/>
                <a:cs typeface="SimSun" charset="0"/>
              </a:rPr>
              <a:t>?</a:t>
            </a:r>
            <a:endParaRPr lang="en-US" altLang="zh-CN" sz="4000" dirty="0">
              <a:solidFill>
                <a:srgbClr val="FFFFFF"/>
              </a:solidFill>
              <a:latin typeface="Arial" charset="0"/>
              <a:ea typeface="SimSun" charset="0"/>
              <a:cs typeface="SimSun" charset="0"/>
            </a:endParaRPr>
          </a:p>
        </p:txBody>
      </p:sp>
      <p:sp>
        <p:nvSpPr>
          <p:cNvPr id="7" name="Rectangle 7"/>
          <p:cNvSpPr txBox="1">
            <a:spLocks noChangeArrowheads="1"/>
          </p:cNvSpPr>
          <p:nvPr/>
        </p:nvSpPr>
        <p:spPr bwMode="auto">
          <a:xfrm>
            <a:off x="5304138" y="4329881"/>
            <a:ext cx="3707904" cy="255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2124" tIns="41061" rIns="82124" bIns="41061"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zh-CN" altLang="en-US" sz="4000" dirty="0">
                <a:solidFill>
                  <a:srgbClr val="FFFFFF"/>
                </a:solidFill>
                <a:latin typeface="Arial" charset="0"/>
                <a:ea typeface="SimSun" charset="0"/>
                <a:cs typeface="SimSun" charset="0"/>
              </a:rPr>
              <a:t>我</a:t>
            </a:r>
            <a:r>
              <a:rPr lang="zh-CN" altLang="en-US" sz="4000" dirty="0" smtClean="0">
                <a:solidFill>
                  <a:srgbClr val="FFFFFF"/>
                </a:solidFill>
                <a:latin typeface="Arial" charset="0"/>
                <a:ea typeface="SimSun" charset="0"/>
                <a:cs typeface="SimSun" charset="0"/>
              </a:rPr>
              <a:t>们当行何事</a:t>
            </a:r>
            <a:r>
              <a:rPr lang="en-US" altLang="zh-CN" sz="4000" dirty="0" smtClean="0">
                <a:solidFill>
                  <a:srgbClr val="FFFFFF"/>
                </a:solidFill>
                <a:latin typeface="Arial" charset="0"/>
                <a:ea typeface="SimSun" charset="0"/>
                <a:cs typeface="SimSun" charset="0"/>
              </a:rPr>
              <a:t>?</a:t>
            </a:r>
            <a:endParaRPr lang="en-US" altLang="zh-CN" sz="4000" dirty="0">
              <a:solidFill>
                <a:srgbClr val="FFFFFF"/>
              </a:solidFill>
              <a:latin typeface="Arial" charset="0"/>
              <a:ea typeface="SimSun" charset="0"/>
              <a:cs typeface="SimSun" charset="0"/>
            </a:endParaRPr>
          </a:p>
        </p:txBody>
      </p:sp>
      <p:sp>
        <p:nvSpPr>
          <p:cNvPr id="8" name="Right Arrow 7"/>
          <p:cNvSpPr/>
          <p:nvPr/>
        </p:nvSpPr>
        <p:spPr bwMode="auto">
          <a:xfrm>
            <a:off x="3791970" y="4923556"/>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ndParaRPr>
          </a:p>
        </p:txBody>
      </p:sp>
      <p:sp>
        <p:nvSpPr>
          <p:cNvPr id="9" name="Rectangle 5"/>
          <p:cNvSpPr txBox="1">
            <a:spLocks noChangeArrowheads="1"/>
          </p:cNvSpPr>
          <p:nvPr/>
        </p:nvSpPr>
        <p:spPr bwMode="auto">
          <a:xfrm>
            <a:off x="1866010" y="3372491"/>
            <a:ext cx="56528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ja-JP" altLang="en-US" sz="5400" dirty="0" smtClean="0">
                <a:solidFill>
                  <a:srgbClr val="FFFFFF"/>
                </a:solidFill>
                <a:effectLst>
                  <a:glow rad="355600">
                    <a:srgbClr val="000000">
                      <a:alpha val="75000"/>
                    </a:srgbClr>
                  </a:glow>
                </a:effectLst>
                <a:latin typeface="Arial" charset="0"/>
                <a:ea typeface="ＭＳ Ｐゴシック" charset="0"/>
                <a:cs typeface="ＭＳ Ｐゴシック" charset="0"/>
              </a:rPr>
              <a:t>彼得</a:t>
            </a:r>
            <a:r>
              <a:rPr lang="zh-CN" altLang="en-US" sz="5400" dirty="0" smtClean="0">
                <a:solidFill>
                  <a:srgbClr val="FFFFFF"/>
                </a:solidFill>
                <a:effectLst>
                  <a:glow rad="355600">
                    <a:srgbClr val="000000">
                      <a:alpha val="75000"/>
                    </a:srgbClr>
                  </a:glow>
                </a:effectLst>
                <a:latin typeface="Arial" charset="0"/>
                <a:ea typeface="ＭＳ Ｐゴシック" charset="0"/>
                <a:cs typeface="ＭＳ Ｐゴシック" charset="0"/>
              </a:rPr>
              <a:t>后书</a:t>
            </a:r>
            <a:r>
              <a:rPr lang="en-US" altLang="ja-JP" sz="5400" dirty="0" smtClean="0">
                <a:solidFill>
                  <a:srgbClr val="FFFFFF"/>
                </a:solidFill>
                <a:effectLst>
                  <a:glow rad="355600">
                    <a:srgbClr val="000000">
                      <a:alpha val="75000"/>
                    </a:srgbClr>
                  </a:glow>
                </a:effectLst>
                <a:latin typeface="Arial" charset="0"/>
                <a:ea typeface="ＭＳ Ｐゴシック" charset="0"/>
                <a:cs typeface="ＭＳ Ｐゴシック" charset="0"/>
              </a:rPr>
              <a:t> </a:t>
            </a:r>
            <a:r>
              <a:rPr lang="en-US" sz="5400" dirty="0" smtClean="0">
                <a:solidFill>
                  <a:srgbClr val="FFFFFF"/>
                </a:solidFill>
                <a:effectLst>
                  <a:glow rad="355600">
                    <a:srgbClr val="000000">
                      <a:alpha val="75000"/>
                    </a:srgbClr>
                  </a:glow>
                </a:effectLst>
                <a:latin typeface="Arial" charset="0"/>
                <a:ea typeface="ＭＳ Ｐゴシック" charset="0"/>
                <a:cs typeface="ＭＳ Ｐゴシック" charset="0"/>
              </a:rPr>
              <a:t>1:1</a:t>
            </a:r>
            <a:r>
              <a:rPr lang="zh-CN" altLang="en-US" sz="5400" dirty="0" smtClean="0">
                <a:solidFill>
                  <a:srgbClr val="FFFFFF"/>
                </a:solidFill>
                <a:effectLst>
                  <a:glow rad="355600">
                    <a:srgbClr val="000000">
                      <a:alpha val="75000"/>
                    </a:srgbClr>
                  </a:glow>
                </a:effectLst>
                <a:latin typeface="Arial" charset="0"/>
                <a:ea typeface="ＭＳ Ｐゴシック" charset="0"/>
                <a:cs typeface="ＭＳ Ｐゴシック" charset="0"/>
              </a:rPr>
              <a:t>～</a:t>
            </a:r>
            <a:r>
              <a:rPr lang="en-US" sz="5400" dirty="0" smtClean="0">
                <a:solidFill>
                  <a:srgbClr val="FFFFFF"/>
                </a:solidFill>
                <a:effectLst>
                  <a:glow rad="355600">
                    <a:srgbClr val="000000">
                      <a:alpha val="75000"/>
                    </a:srgbClr>
                  </a:glow>
                </a:effectLst>
                <a:latin typeface="Arial" charset="0"/>
                <a:ea typeface="ＭＳ Ｐゴシック" charset="0"/>
                <a:cs typeface="ＭＳ Ｐゴシック" charset="0"/>
              </a:rPr>
              <a:t>11</a:t>
            </a:r>
            <a:endParaRPr lang="en-US" sz="5400" dirty="0">
              <a:solidFill>
                <a:srgbClr val="FFFFFF"/>
              </a:solidFill>
              <a:effectLst>
                <a:glow rad="355600">
                  <a:srgbClr val="000000">
                    <a:alpha val="75000"/>
                  </a:srgbClr>
                </a:glow>
              </a:effectLst>
              <a:latin typeface="Arial" charset="0"/>
              <a:ea typeface="ＭＳ Ｐゴシック" charset="0"/>
              <a:cs typeface="ＭＳ Ｐゴシック" charset="0"/>
            </a:endParaRPr>
          </a:p>
        </p:txBody>
      </p:sp>
      <p:sp>
        <p:nvSpPr>
          <p:cNvPr id="10" name="Rectangle 5"/>
          <p:cNvSpPr txBox="1">
            <a:spLocks noChangeArrowheads="1"/>
          </p:cNvSpPr>
          <p:nvPr/>
        </p:nvSpPr>
        <p:spPr bwMode="auto">
          <a:xfrm>
            <a:off x="2051720" y="2492896"/>
            <a:ext cx="525212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sz="5400">
                <a:solidFill>
                  <a:srgbClr val="FFFFFF"/>
                </a:solidFill>
                <a:effectLst>
                  <a:glow rad="355600">
                    <a:srgbClr val="000000">
                      <a:alpha val="75000"/>
                    </a:srgbClr>
                  </a:glow>
                </a:effectLst>
                <a:latin typeface="Arial" charset="0"/>
                <a:ea typeface="ＭＳ Ｐゴシック" charset="0"/>
                <a:cs typeface="ＭＳ Ｐゴシック" charset="0"/>
              </a:rPr>
              <a:t>2 Peter 1:1-11</a:t>
            </a:r>
          </a:p>
        </p:txBody>
      </p:sp>
    </p:spTree>
    <p:extLst>
      <p:ext uri="{BB962C8B-B14F-4D97-AF65-F5344CB8AC3E}">
        <p14:creationId xmlns:p14="http://schemas.microsoft.com/office/powerpoint/2010/main" val="3100222161"/>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p:bldP spid="8" grpId="0" animBg="1"/>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
        <p:nvSpPr>
          <p:cNvPr id="6" name="Rectangle 7"/>
          <p:cNvSpPr txBox="1">
            <a:spLocks noChangeArrowheads="1"/>
          </p:cNvSpPr>
          <p:nvPr/>
        </p:nvSpPr>
        <p:spPr bwMode="auto">
          <a:xfrm>
            <a:off x="12058" y="4329881"/>
            <a:ext cx="3707904" cy="255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2124" tIns="41061" rIns="82124" bIns="41061"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zh-CN" altLang="en-US" sz="4000" dirty="0">
                <a:solidFill>
                  <a:srgbClr val="FFFFFF"/>
                </a:solidFill>
                <a:latin typeface="Arial" charset="0"/>
                <a:ea typeface="SimSun" charset="0"/>
                <a:cs typeface="SimSun" charset="0"/>
              </a:rPr>
              <a:t>我</a:t>
            </a:r>
            <a:r>
              <a:rPr lang="zh-CN" altLang="en-US" sz="4000" dirty="0" smtClean="0">
                <a:solidFill>
                  <a:srgbClr val="FFFFFF"/>
                </a:solidFill>
                <a:latin typeface="Arial" charset="0"/>
                <a:ea typeface="SimSun" charset="0"/>
                <a:cs typeface="SimSun" charset="0"/>
              </a:rPr>
              <a:t>们当知为何</a:t>
            </a:r>
            <a:r>
              <a:rPr lang="en-US" altLang="zh-CN" sz="4000" dirty="0" smtClean="0">
                <a:solidFill>
                  <a:srgbClr val="FFFFFF"/>
                </a:solidFill>
                <a:latin typeface="Arial" charset="0"/>
                <a:ea typeface="SimSun" charset="0"/>
                <a:cs typeface="SimSun" charset="0"/>
              </a:rPr>
              <a:t>?</a:t>
            </a:r>
            <a:endParaRPr lang="en-US" altLang="zh-CN" sz="4000" dirty="0">
              <a:solidFill>
                <a:srgbClr val="FFFFFF"/>
              </a:solidFill>
              <a:latin typeface="Arial" charset="0"/>
              <a:ea typeface="SimSun" charset="0"/>
              <a:cs typeface="SimSun" charset="0"/>
            </a:endParaRPr>
          </a:p>
        </p:txBody>
      </p:sp>
    </p:spTree>
    <p:extLst>
      <p:ext uri="{BB962C8B-B14F-4D97-AF65-F5344CB8AC3E}">
        <p14:creationId xmlns:p14="http://schemas.microsoft.com/office/powerpoint/2010/main" val="4975161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(1-4).</a:t>
            </a:r>
          </a:p>
        </p:txBody>
      </p:sp>
      <p:sp>
        <p:nvSpPr>
          <p:cNvPr id="5" name="Rectangle 2"/>
          <p:cNvSpPr txBox="1">
            <a:spLocks noChangeArrowheads="1"/>
          </p:cNvSpPr>
          <p:nvPr/>
        </p:nvSpPr>
        <p:spPr bwMode="auto">
          <a:xfrm>
            <a:off x="4427984" y="0"/>
            <a:ext cx="4729425" cy="3379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I. </a:t>
            </a:r>
            <a:r>
              <a:rPr lang="zh-TW" altLang="en-US" sz="4800" b="1" dirty="0">
                <a:solidFill>
                  <a:srgbClr val="FFFFFF"/>
                </a:solidFill>
                <a:effectLst>
                  <a:glow rad="127000">
                    <a:srgbClr val="000000"/>
                  </a:glow>
                </a:effectLst>
                <a:latin typeface="Arial" charset="0"/>
                <a:ea typeface="ＭＳ Ｐゴシック" charset="0"/>
                <a:cs typeface="ＭＳ Ｐゴシック" charset="0"/>
              </a:rPr>
              <a:t>因基督是神，</a:t>
            </a:r>
            <a:r>
              <a:rPr lang="en-US" altLang="zh-TW" sz="4800" b="1" dirty="0">
                <a:solidFill>
                  <a:srgbClr val="FFFFFF"/>
                </a:solidFill>
                <a:effectLst>
                  <a:glow rad="127000">
                    <a:srgbClr val="000000"/>
                  </a:glow>
                </a:effectLst>
                <a:latin typeface="Arial" charset="0"/>
                <a:ea typeface="ＭＳ Ｐゴシック" charset="0"/>
                <a:cs typeface="ＭＳ Ｐゴシック" charset="0"/>
              </a:rPr>
              <a:t/>
            </a:r>
            <a:br>
              <a:rPr lang="en-US" altLang="zh-TW" sz="4800" b="1" dirty="0">
                <a:solidFill>
                  <a:srgbClr val="FFFFFF"/>
                </a:solidFill>
                <a:effectLst>
                  <a:glow rad="127000">
                    <a:srgbClr val="000000"/>
                  </a:glow>
                </a:effectLst>
                <a:latin typeface="Arial" charset="0"/>
                <a:ea typeface="ＭＳ Ｐゴシック" charset="0"/>
                <a:cs typeface="ＭＳ Ｐゴシック" charset="0"/>
              </a:rPr>
            </a:br>
            <a:r>
              <a:rPr lang="zh-TW" altLang="en-US" sz="4800" b="1" dirty="0">
                <a:solidFill>
                  <a:srgbClr val="FFFFFF"/>
                </a:solidFill>
                <a:effectLst>
                  <a:glow rad="127000">
                    <a:srgbClr val="000000"/>
                  </a:glow>
                </a:effectLst>
                <a:latin typeface="Arial" charset="0"/>
                <a:ea typeface="ＭＳ Ｐゴシック" charset="0"/>
                <a:cs typeface="ＭＳ Ｐゴシック" charset="0"/>
              </a:rPr>
              <a:t>在祂里面你得以完全</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r>
            <a:br>
              <a:rPr lang="en-US" sz="4800" b="1" dirty="0" smtClean="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smtClean="0">
                <a:solidFill>
                  <a:srgbClr val="FFFFFF"/>
                </a:solidFill>
                <a:effectLst>
                  <a:glow rad="127000">
                    <a:srgbClr val="000000"/>
                  </a:glow>
                </a:effectLst>
                <a:latin typeface="Arial" charset="0"/>
                <a:ea typeface="ＭＳ Ｐゴシック" charset="0"/>
                <a:cs typeface="ＭＳ Ｐゴシック" charset="0"/>
              </a:rPr>
              <a:t>1</a:t>
            </a: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a:t>
            </a:r>
            <a:r>
              <a:rPr lang="en-US" sz="4800" b="1" dirty="0" smtClean="0">
                <a:solidFill>
                  <a:srgbClr val="FFFFFF"/>
                </a:solidFill>
                <a:effectLst>
                  <a:glow rad="127000">
                    <a:srgbClr val="000000"/>
                  </a:glow>
                </a:effectLst>
                <a:latin typeface="Arial" charset="0"/>
                <a:ea typeface="ＭＳ Ｐゴシック" charset="0"/>
                <a:cs typeface="ＭＳ Ｐゴシック" charset="0"/>
              </a:rPr>
              <a:t>4</a:t>
            </a:r>
            <a:r>
              <a:rPr lang="en-US" sz="4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0602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a:ex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r>
              <a:rPr lang="zh-CN" altLang="en-US" sz="2500" b="1" dirty="0">
                <a:effectLst>
                  <a:glow rad="127000">
                    <a:schemeClr val="tx1"/>
                  </a:glow>
                </a:effectLst>
                <a:latin typeface="Arial" charset="0"/>
                <a:ea typeface="ＭＳ Ｐゴシック" charset="0"/>
                <a:cs typeface="ＭＳ Ｐゴシック" charset="0"/>
              </a:rPr>
              <a:t>因</a:t>
            </a:r>
            <a:r>
              <a:rPr lang="zh-CN" altLang="en-US" sz="2500" b="1" dirty="0" smtClean="0">
                <a:effectLst>
                  <a:glow rad="127000">
                    <a:schemeClr val="tx1"/>
                  </a:glow>
                </a:effectLst>
                <a:latin typeface="Arial" charset="0"/>
                <a:ea typeface="ＭＳ Ｐゴシック" charset="0"/>
                <a:cs typeface="ＭＳ Ｐゴシック" charset="0"/>
              </a:rPr>
              <a:t>着基督的神性，神赐给我们与使徒们一样的</a:t>
            </a:r>
            <a:r>
              <a:rPr lang="zh-CN" altLang="en-US" sz="2500" b="1" dirty="0" smtClean="0">
                <a:solidFill>
                  <a:srgbClr val="FFFF00"/>
                </a:solidFill>
                <a:effectLst>
                  <a:glow rad="127000">
                    <a:schemeClr val="tx1"/>
                  </a:glow>
                </a:effectLst>
                <a:latin typeface="Arial" charset="0"/>
                <a:ea typeface="ＭＳ Ｐゴシック" charset="0"/>
                <a:cs typeface="ＭＳ Ｐゴシック" charset="0"/>
              </a:rPr>
              <a:t>信心</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You</a:t>
            </a:r>
            <a:r>
              <a:rPr lang="mr-IN"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re </a:t>
            </a:r>
            <a:r>
              <a:rPr lang="en-US" sz="2800" b="1" dirty="0">
                <a:solidFill>
                  <a:srgbClr val="FFFFFF"/>
                </a:solidFill>
                <a:effectLst>
                  <a:glow rad="127000">
                    <a:srgbClr val="000000"/>
                  </a:glow>
                </a:effectLst>
                <a:latin typeface="Arial" charset="0"/>
                <a:ea typeface="ＭＳ Ｐゴシック" charset="0"/>
                <a:cs typeface="ＭＳ Ｐゴシック" charset="0"/>
              </a:rPr>
              <a:t>complete in Christ as God (1:1-4)</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zh-TW" altLang="en-US" sz="2800" b="1" dirty="0">
                <a:solidFill>
                  <a:srgbClr val="FFFFFF"/>
                </a:solidFill>
                <a:effectLst>
                  <a:glow rad="127000">
                    <a:srgbClr val="000000"/>
                  </a:glow>
                </a:effectLst>
                <a:latin typeface="Arial" charset="0"/>
                <a:ea typeface="ＭＳ Ｐゴシック" charset="0"/>
                <a:cs typeface="ＭＳ Ｐゴシック" charset="0"/>
              </a:rPr>
              <a:t>因基督是神，在祂里面你得以完全</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(1:1-4)</a:t>
            </a:r>
          </a:p>
        </p:txBody>
      </p:sp>
    </p:spTree>
    <p:extLst>
      <p:ext uri="{BB962C8B-B14F-4D97-AF65-F5344CB8AC3E}">
        <p14:creationId xmlns:p14="http://schemas.microsoft.com/office/powerpoint/2010/main" val="20480175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a:extLst/>
        </p:spPr>
        <p:txBody>
          <a:bodyPr anchor="t"/>
          <a:lstStyle/>
          <a:p>
            <a:pPr>
              <a:defRPr/>
            </a:pPr>
            <a:r>
              <a:rPr lang="mr-IN"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Simon Peter, a slave and apostle of Jesus Christ. I am writing to you who share the same precious faith we have. This </a:t>
            </a:r>
            <a:r>
              <a:rPr lang="en-US" sz="3600" b="1" dirty="0">
                <a:solidFill>
                  <a:srgbClr val="FFFF00"/>
                </a:solidFill>
                <a:effectLst>
                  <a:glow rad="127000">
                    <a:schemeClr val="tx1"/>
                  </a:glow>
                </a:effectLst>
                <a:latin typeface="Arial" charset="0"/>
                <a:ea typeface="ＭＳ Ｐゴシック" charset="0"/>
                <a:cs typeface="ＭＳ Ｐゴシック" charset="0"/>
              </a:rPr>
              <a:t>faith</a:t>
            </a:r>
            <a:r>
              <a:rPr lang="en-US" sz="3600" b="1" dirty="0">
                <a:effectLst>
                  <a:glow rad="127000">
                    <a:schemeClr val="tx1"/>
                  </a:glow>
                </a:effectLst>
                <a:latin typeface="Arial" charset="0"/>
                <a:ea typeface="ＭＳ Ｐゴシック" charset="0"/>
                <a:cs typeface="ＭＳ Ｐゴシック" charset="0"/>
              </a:rPr>
              <a:t> was given to you because of the justice and fairness of Jesus Christ, our God and Savior</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 Peter 1:1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365104"/>
            <a:ext cx="9144000" cy="24482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耶稣基督的仆人和使徒西门 </a:t>
            </a:r>
            <a:r>
              <a:rPr lang="en-US" altLang="zh-TW" sz="3600" b="1" dirty="0" smtClean="0">
                <a:solidFill>
                  <a:srgbClr val="FFFFFF"/>
                </a:solidFill>
                <a:effectLst>
                  <a:glow rad="127000">
                    <a:srgbClr val="000000"/>
                  </a:glow>
                </a:effectLst>
                <a:latin typeface="Arial" charset="0"/>
                <a:ea typeface="ＭＳ Ｐゴシック" charset="0"/>
                <a:cs typeface="ＭＳ Ｐゴシック" charset="0"/>
              </a:rPr>
              <a:t>• </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彼得，写信给那靠着我们的神和救主耶稣基督的义，得着和我们同样宝贵信心的人</a:t>
            </a: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彼</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得后书</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1:1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新译本</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402129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a:ex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r>
              <a:rPr lang="zh-CN" altLang="en-US" sz="2500" b="1" dirty="0">
                <a:effectLst>
                  <a:glow rad="127000">
                    <a:schemeClr val="tx1"/>
                  </a:glow>
                </a:effectLst>
                <a:latin typeface="Arial" charset="0"/>
                <a:ea typeface="ＭＳ Ｐゴシック" charset="0"/>
                <a:cs typeface="ＭＳ Ｐゴシック" charset="0"/>
              </a:rPr>
              <a:t>因</a:t>
            </a:r>
            <a:r>
              <a:rPr lang="zh-CN" altLang="en-US" sz="2500" b="1" dirty="0" smtClean="0">
                <a:effectLst>
                  <a:glow rad="127000">
                    <a:schemeClr val="tx1"/>
                  </a:glow>
                </a:effectLst>
                <a:latin typeface="Arial" charset="0"/>
                <a:ea typeface="ＭＳ Ｐゴシック" charset="0"/>
                <a:cs typeface="ＭＳ Ｐゴシック" charset="0"/>
              </a:rPr>
              <a:t>着基督的神性，神赐给我们与使徒们一样的</a:t>
            </a:r>
            <a:r>
              <a:rPr lang="zh-CN" altLang="en-US" sz="2500" b="1" dirty="0" smtClean="0">
                <a:solidFill>
                  <a:srgbClr val="FFFF00"/>
                </a:solidFill>
                <a:effectLst>
                  <a:glow rad="127000">
                    <a:schemeClr val="tx1"/>
                  </a:glow>
                </a:effectLst>
                <a:latin typeface="Arial" charset="0"/>
                <a:ea typeface="ＭＳ Ｐゴシック" charset="0"/>
                <a:cs typeface="ＭＳ Ｐゴシック" charset="0"/>
              </a:rPr>
              <a:t>信心</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You</a:t>
            </a:r>
            <a:r>
              <a:rPr lang="mr-IN"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re </a:t>
            </a:r>
            <a:r>
              <a:rPr lang="en-US" sz="2800" b="1" dirty="0">
                <a:solidFill>
                  <a:srgbClr val="FFFFFF"/>
                </a:solidFill>
                <a:effectLst>
                  <a:glow rad="127000">
                    <a:srgbClr val="000000"/>
                  </a:glow>
                </a:effectLst>
                <a:latin typeface="Arial" charset="0"/>
                <a:ea typeface="ＭＳ Ｐゴシック" charset="0"/>
                <a:cs typeface="ＭＳ Ｐゴシック" charset="0"/>
              </a:rPr>
              <a:t>complete in Christ as God (1:1-4)</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zh-TW" altLang="en-US" sz="2800" b="1" dirty="0">
                <a:solidFill>
                  <a:srgbClr val="FFFFFF"/>
                </a:solidFill>
                <a:effectLst>
                  <a:glow rad="127000">
                    <a:srgbClr val="000000"/>
                  </a:glow>
                </a:effectLst>
                <a:latin typeface="Arial" charset="0"/>
                <a:ea typeface="ＭＳ Ｐゴシック" charset="0"/>
                <a:cs typeface="ＭＳ Ｐゴシック" charset="0"/>
              </a:rPr>
              <a:t>因基督是神，在祂里面你得以完全</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r>
              <a:rPr lang="zh-CN" altLang="en-US" dirty="0" smtClean="0">
                <a:solidFill>
                  <a:srgbClr val="FFFFFF"/>
                </a:solidFill>
                <a:effectLst>
                  <a:glow rad="127000">
                    <a:srgbClr val="000000"/>
                  </a:glow>
                </a:effectLst>
              </a:rPr>
              <a:t>神借着基督的</a:t>
            </a:r>
            <a:r>
              <a:rPr lang="en-US" altLang="zh-CN" dirty="0" smtClean="0">
                <a:solidFill>
                  <a:srgbClr val="FFFFFF"/>
                </a:solidFill>
                <a:effectLst>
                  <a:glow rad="127000">
                    <a:srgbClr val="000000"/>
                  </a:glow>
                </a:effectLst>
              </a:rPr>
              <a:t/>
            </a:r>
            <a:br>
              <a:rPr lang="en-US" altLang="zh-CN" dirty="0" smtClean="0">
                <a:solidFill>
                  <a:srgbClr val="FFFFFF"/>
                </a:solidFill>
                <a:effectLst>
                  <a:glow rad="127000">
                    <a:srgbClr val="000000"/>
                  </a:glow>
                </a:effectLst>
              </a:rPr>
            </a:br>
            <a:r>
              <a:rPr lang="zh-CN" altLang="en-US" dirty="0" smtClean="0">
                <a:solidFill>
                  <a:srgbClr val="FFFF00"/>
                </a:solidFill>
                <a:effectLst>
                  <a:glow rad="127000">
                    <a:srgbClr val="000000"/>
                  </a:glow>
                </a:effectLst>
              </a:rPr>
              <a:t>位格</a:t>
            </a:r>
            <a:r>
              <a:rPr lang="zh-CN" altLang="en-US" dirty="0" smtClean="0">
                <a:solidFill>
                  <a:srgbClr val="FFFFFF"/>
                </a:solidFill>
                <a:effectLst>
                  <a:glow rad="127000">
                    <a:srgbClr val="000000"/>
                  </a:glow>
                </a:effectLst>
              </a:rPr>
              <a:t>向我们显明恩惠与平安</a:t>
            </a:r>
            <a:endParaRPr lang="en-US" dirty="0">
              <a:solidFill>
                <a:srgbClr val="FFFFFF"/>
              </a:solidFill>
              <a:effectLst>
                <a:glow rad="127000">
                  <a:srgbClr val="000000"/>
                </a:glow>
              </a:effectLst>
            </a:endParaRPr>
          </a:p>
        </p:txBody>
      </p:sp>
    </p:spTree>
    <p:extLst>
      <p:ext uri="{BB962C8B-B14F-4D97-AF65-F5344CB8AC3E}">
        <p14:creationId xmlns:p14="http://schemas.microsoft.com/office/powerpoint/2010/main" val="3945323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a:extLst/>
        </p:spPr>
        <p:txBody>
          <a:bodyPr anchor="t"/>
          <a:lstStyle/>
          <a:p>
            <a:pPr>
              <a:defRPr/>
            </a:pPr>
            <a:r>
              <a:rPr lang="mr-IN"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May God give you more and more grace and peace as you grow in your knowledge of God and </a:t>
            </a:r>
            <a:r>
              <a:rPr lang="en-US" sz="3600" b="1" dirty="0">
                <a:solidFill>
                  <a:srgbClr val="FFFF00"/>
                </a:solidFill>
                <a:effectLst>
                  <a:glow rad="127000">
                    <a:schemeClr val="tx1"/>
                  </a:glow>
                </a:effectLst>
                <a:latin typeface="Arial" charset="0"/>
                <a:ea typeface="ＭＳ Ｐゴシック" charset="0"/>
                <a:cs typeface="ＭＳ Ｐゴシック" charset="0"/>
              </a:rPr>
              <a:t>Jesus</a:t>
            </a:r>
            <a:r>
              <a:rPr lang="en-US" sz="3600" b="1" dirty="0">
                <a:effectLst>
                  <a:glow rad="127000">
                    <a:schemeClr val="tx1"/>
                  </a:glow>
                </a:effectLst>
                <a:latin typeface="Arial" charset="0"/>
                <a:ea typeface="ＭＳ Ｐゴシック" charset="0"/>
                <a:cs typeface="ＭＳ Ｐゴシック" charset="0"/>
              </a:rPr>
              <a:t> our Lord</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 Peter 1:2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149080"/>
            <a:ext cx="9144000"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愿恩惠平安，因你们确实认识神和我们的主</a:t>
            </a:r>
            <a:r>
              <a:rPr lang="zh-TW" altLang="en-US" sz="3600" b="1" dirty="0" smtClean="0">
                <a:solidFill>
                  <a:srgbClr val="FFFF00"/>
                </a:solidFill>
                <a:effectLst>
                  <a:glow rad="127000">
                    <a:srgbClr val="000000"/>
                  </a:glow>
                </a:effectLst>
                <a:latin typeface="Arial" charset="0"/>
                <a:ea typeface="ＭＳ Ｐゴシック" charset="0"/>
                <a:cs typeface="ＭＳ Ｐゴシック" charset="0"/>
              </a:rPr>
              <a:t>耶稣</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，多多加给你们</a:t>
            </a: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彼得</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后书</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1:2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新译本</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142521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78889" cy="5949280"/>
          </a:xfrm>
          <a:prstGeom prst="rect">
            <a:avLst/>
          </a:prstGeom>
        </p:spPr>
      </p:pic>
      <p:sp>
        <p:nvSpPr>
          <p:cNvPr id="900098" name="Rectangle 2"/>
          <p:cNvSpPr>
            <a:spLocks noGrp="1" noChangeArrowheads="1"/>
          </p:cNvSpPr>
          <p:nvPr>
            <p:ph type="ctrTitle"/>
          </p:nvPr>
        </p:nvSpPr>
        <p:spPr>
          <a:xfrm>
            <a:off x="0" y="2028003"/>
            <a:ext cx="3779912" cy="3921277"/>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Do you want more knowledge?</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5868144" y="2348880"/>
            <a:ext cx="3245810" cy="3269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smtClean="0">
                <a:solidFill>
                  <a:srgbClr val="FFFFFF"/>
                </a:solidFill>
                <a:effectLst>
                  <a:glow rad="127000">
                    <a:srgbClr val="000000"/>
                  </a:glow>
                </a:effectLst>
                <a:latin typeface="Arial" charset="0"/>
                <a:ea typeface="ＭＳ Ｐゴシック" charset="0"/>
                <a:cs typeface="ＭＳ Ｐゴシック" charset="0"/>
              </a:rPr>
              <a:t>你希望汲取更多知识吗？</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5855274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a:ex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r>
              <a:rPr lang="zh-CN" altLang="en-US" sz="2500" b="1" dirty="0">
                <a:effectLst>
                  <a:glow rad="127000">
                    <a:schemeClr val="tx1"/>
                  </a:glow>
                </a:effectLst>
                <a:latin typeface="Arial" charset="0"/>
                <a:ea typeface="ＭＳ Ｐゴシック" charset="0"/>
                <a:cs typeface="ＭＳ Ｐゴシック" charset="0"/>
              </a:rPr>
              <a:t>因</a:t>
            </a:r>
            <a:r>
              <a:rPr lang="zh-CN" altLang="en-US" sz="2500" b="1" dirty="0" smtClean="0">
                <a:effectLst>
                  <a:glow rad="127000">
                    <a:schemeClr val="tx1"/>
                  </a:glow>
                </a:effectLst>
                <a:latin typeface="Arial" charset="0"/>
                <a:ea typeface="ＭＳ Ｐゴシック" charset="0"/>
                <a:cs typeface="ＭＳ Ｐゴシック" charset="0"/>
              </a:rPr>
              <a:t>着基督的神性，神赐给我们与使徒们一样的</a:t>
            </a:r>
            <a:r>
              <a:rPr lang="zh-CN" altLang="en-US" sz="2500" b="1" dirty="0" smtClean="0">
                <a:solidFill>
                  <a:srgbClr val="FFFF00"/>
                </a:solidFill>
                <a:effectLst>
                  <a:glow rad="127000">
                    <a:schemeClr val="tx1"/>
                  </a:glow>
                </a:effectLst>
                <a:latin typeface="Arial" charset="0"/>
                <a:ea typeface="ＭＳ Ｐゴシック" charset="0"/>
                <a:cs typeface="ＭＳ Ｐゴシック" charset="0"/>
              </a:rPr>
              <a:t>信心</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You</a:t>
            </a:r>
            <a:r>
              <a:rPr lang="mr-IN"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re </a:t>
            </a:r>
            <a:r>
              <a:rPr lang="en-US" sz="2800" b="1" dirty="0">
                <a:solidFill>
                  <a:srgbClr val="FFFFFF"/>
                </a:solidFill>
                <a:effectLst>
                  <a:glow rad="127000">
                    <a:srgbClr val="000000"/>
                  </a:glow>
                </a:effectLst>
                <a:latin typeface="Arial" charset="0"/>
                <a:ea typeface="ＭＳ Ｐゴシック" charset="0"/>
                <a:cs typeface="ＭＳ Ｐゴシック" charset="0"/>
              </a:rPr>
              <a:t>complete in Christ as God (1:1-4)</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zh-TW" altLang="en-US" sz="2800" b="1" dirty="0">
                <a:solidFill>
                  <a:srgbClr val="FFFFFF"/>
                </a:solidFill>
                <a:effectLst>
                  <a:glow rad="127000">
                    <a:srgbClr val="000000"/>
                  </a:glow>
                </a:effectLst>
                <a:latin typeface="Arial" charset="0"/>
                <a:ea typeface="ＭＳ Ｐゴシック" charset="0"/>
                <a:cs typeface="ＭＳ Ｐゴシック" charset="0"/>
              </a:rPr>
              <a:t>因基督是神，在祂里面你得以完全</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r>
              <a:rPr lang="zh-CN" altLang="en-US" dirty="0" smtClean="0">
                <a:solidFill>
                  <a:srgbClr val="FFFFFF"/>
                </a:solidFill>
                <a:effectLst>
                  <a:glow rad="127000">
                    <a:srgbClr val="000000"/>
                  </a:glow>
                </a:effectLst>
              </a:rPr>
              <a:t>神借着基督的</a:t>
            </a:r>
            <a:r>
              <a:rPr lang="en-US" altLang="zh-CN" dirty="0" smtClean="0">
                <a:solidFill>
                  <a:srgbClr val="FFFFFF"/>
                </a:solidFill>
                <a:effectLst>
                  <a:glow rad="127000">
                    <a:srgbClr val="000000"/>
                  </a:glow>
                </a:effectLst>
              </a:rPr>
              <a:t/>
            </a:r>
            <a:br>
              <a:rPr lang="en-US" altLang="zh-CN" dirty="0" smtClean="0">
                <a:solidFill>
                  <a:srgbClr val="FFFFFF"/>
                </a:solidFill>
                <a:effectLst>
                  <a:glow rad="127000">
                    <a:srgbClr val="000000"/>
                  </a:glow>
                </a:effectLst>
              </a:rPr>
            </a:br>
            <a:r>
              <a:rPr lang="zh-CN" altLang="en-US" dirty="0" smtClean="0">
                <a:solidFill>
                  <a:srgbClr val="FFFF00"/>
                </a:solidFill>
                <a:effectLst>
                  <a:glow rad="127000">
                    <a:srgbClr val="000000"/>
                  </a:glow>
                </a:effectLst>
              </a:rPr>
              <a:t>位格</a:t>
            </a:r>
            <a:r>
              <a:rPr lang="zh-CN" altLang="en-US" dirty="0" smtClean="0">
                <a:solidFill>
                  <a:srgbClr val="FFFFFF"/>
                </a:solidFill>
                <a:effectLst>
                  <a:glow rad="127000">
                    <a:srgbClr val="000000"/>
                  </a:glow>
                </a:effectLst>
              </a:rPr>
              <a:t>向我们显明恩惠与平安</a:t>
            </a:r>
            <a:endParaRPr lang="en-US" dirty="0">
              <a:solidFill>
                <a:srgbClr val="FFFFFF"/>
              </a:solidFill>
              <a:effectLst>
                <a:glow rad="127000">
                  <a:srgbClr val="000000"/>
                </a:glow>
              </a:effectLst>
            </a:endParaRP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3.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power</a:t>
            </a:r>
            <a:r>
              <a:rPr lang="en-US" dirty="0">
                <a:solidFill>
                  <a:srgbClr val="FFFFFF"/>
                </a:solidFill>
                <a:effectLst>
                  <a:glow rad="127000">
                    <a:srgbClr val="000000"/>
                  </a:glow>
                </a:effectLst>
              </a:rPr>
              <a:t> to live a godly life. </a:t>
            </a:r>
            <a:r>
              <a:rPr lang="zh-CN" altLang="en-US" dirty="0" smtClean="0">
                <a:solidFill>
                  <a:srgbClr val="FFFFFF"/>
                </a:solidFill>
                <a:effectLst>
                  <a:glow rad="127000">
                    <a:srgbClr val="000000"/>
                  </a:glow>
                </a:effectLst>
              </a:rPr>
              <a:t>神将基督的</a:t>
            </a:r>
            <a:r>
              <a:rPr lang="zh-CN" altLang="en-US" dirty="0" smtClean="0">
                <a:solidFill>
                  <a:srgbClr val="FFFF00"/>
                </a:solidFill>
                <a:effectLst>
                  <a:glow rad="127000">
                    <a:srgbClr val="000000"/>
                  </a:glow>
                </a:effectLst>
              </a:rPr>
              <a:t>能力</a:t>
            </a:r>
            <a:r>
              <a:rPr lang="zh-CN" altLang="en-US" dirty="0" smtClean="0">
                <a:solidFill>
                  <a:srgbClr val="FFFFFF"/>
                </a:solidFill>
                <a:effectLst>
                  <a:glow rad="127000">
                    <a:srgbClr val="000000"/>
                  </a:glow>
                </a:effectLst>
              </a:rPr>
              <a:t>赐予我们，</a:t>
            </a:r>
            <a:r>
              <a:rPr lang="en-US" altLang="zh-CN" dirty="0" smtClean="0">
                <a:solidFill>
                  <a:srgbClr val="FFFFFF"/>
                </a:solidFill>
                <a:effectLst>
                  <a:glow rad="127000">
                    <a:srgbClr val="000000"/>
                  </a:glow>
                </a:effectLst>
              </a:rPr>
              <a:t/>
            </a:r>
            <a:br>
              <a:rPr lang="en-US" altLang="zh-CN" dirty="0" smtClean="0">
                <a:solidFill>
                  <a:srgbClr val="FFFFFF"/>
                </a:solidFill>
                <a:effectLst>
                  <a:glow rad="127000">
                    <a:srgbClr val="000000"/>
                  </a:glow>
                </a:effectLst>
              </a:rPr>
            </a:br>
            <a:r>
              <a:rPr lang="zh-CN" altLang="en-US" dirty="0" smtClean="0">
                <a:solidFill>
                  <a:srgbClr val="FFFFFF"/>
                </a:solidFill>
                <a:effectLst>
                  <a:glow rad="127000">
                    <a:srgbClr val="000000"/>
                  </a:glow>
                </a:effectLst>
              </a:rPr>
              <a:t>以致我们得以活出敬虔生命</a:t>
            </a:r>
            <a:endParaRPr lang="en-US" dirty="0">
              <a:solidFill>
                <a:srgbClr val="FFFFFF"/>
              </a:solidFill>
              <a:effectLst>
                <a:glow rad="127000">
                  <a:srgbClr val="000000"/>
                </a:glow>
              </a:effectLst>
            </a:endParaRPr>
          </a:p>
        </p:txBody>
      </p:sp>
    </p:spTree>
    <p:extLst>
      <p:ext uri="{BB962C8B-B14F-4D97-AF65-F5344CB8AC3E}">
        <p14:creationId xmlns:p14="http://schemas.microsoft.com/office/powerpoint/2010/main" val="11322582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a:extLst/>
        </p:spPr>
        <p:txBody>
          <a:bodyPr anchor="t"/>
          <a:lstStyle/>
          <a:p>
            <a:pPr>
              <a:defRPr/>
            </a:pPr>
            <a:r>
              <a:rPr lang="mr-IN"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By his divine </a:t>
            </a:r>
            <a:r>
              <a:rPr lang="en-US" sz="3600" b="1" dirty="0">
                <a:solidFill>
                  <a:srgbClr val="FFFF00"/>
                </a:solidFill>
                <a:effectLst>
                  <a:glow rad="127000">
                    <a:schemeClr val="tx1"/>
                  </a:glow>
                </a:effectLst>
                <a:latin typeface="Arial" charset="0"/>
                <a:ea typeface="ＭＳ Ｐゴシック" charset="0"/>
                <a:cs typeface="ＭＳ Ｐゴシック" charset="0"/>
              </a:rPr>
              <a:t>power</a:t>
            </a:r>
            <a:r>
              <a:rPr lang="en-US" sz="3600" b="1" dirty="0">
                <a:effectLst>
                  <a:glow rad="127000">
                    <a:schemeClr val="tx1"/>
                  </a:glow>
                </a:effectLst>
                <a:latin typeface="Arial" charset="0"/>
                <a:ea typeface="ＭＳ Ｐゴシック" charset="0"/>
                <a:cs typeface="ＭＳ Ｐゴシック" charset="0"/>
              </a:rPr>
              <a:t>, God has given us everything we need for living a godly life. We have received all of this by coming to know him, the one who called us to himself by means of his marvelous glory and excellence</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(2 Peter 1:3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149080"/>
            <a:ext cx="9144000"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神</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以他神圣的</a:t>
            </a:r>
            <a:r>
              <a:rPr lang="zh-TW" altLang="en-US" sz="3600" b="1" dirty="0">
                <a:solidFill>
                  <a:srgbClr val="FFFF00"/>
                </a:solidFill>
                <a:effectLst>
                  <a:glow rad="127000">
                    <a:srgbClr val="000000"/>
                  </a:glow>
                </a:effectLst>
                <a:latin typeface="Arial" charset="0"/>
                <a:ea typeface="ＭＳ Ｐゴシック" charset="0"/>
                <a:cs typeface="ＭＳ Ｐゴシック" charset="0"/>
              </a:rPr>
              <a:t>能力</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，因着我们确实认识那位用自己的荣耀和美善呼召我们的，把一切有关生命和敬虔的事，都赐给了我</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们</a:t>
            </a: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彼得</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后书</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1:3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新译本</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896852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1825" y="-21483"/>
            <a:ext cx="9070975" cy="1143000"/>
          </a:xfrm>
        </p:spPr>
        <p:txBody>
          <a:bodyPr/>
          <a:lstStyle/>
          <a:p>
            <a:pPr algn="r"/>
            <a:r>
              <a:rPr lang="en-US" dirty="0" smtClean="0">
                <a:solidFill>
                  <a:schemeClr val="tx1"/>
                </a:solidFill>
              </a:rPr>
              <a:t>Computer</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0" y="363821"/>
            <a:ext cx="9130188" cy="6521563"/>
          </a:xfrm>
          <a:prstGeom prst="rect">
            <a:avLst/>
          </a:prstGeom>
        </p:spPr>
      </p:pic>
    </p:spTree>
    <p:extLst>
      <p:ext uri="{BB962C8B-B14F-4D97-AF65-F5344CB8AC3E}">
        <p14:creationId xmlns:p14="http://schemas.microsoft.com/office/powerpoint/2010/main" val="2717752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a:extLst/>
        </p:spPr>
        <p:txBody>
          <a:bodyPr anchor="t"/>
          <a:lstStyle/>
          <a:p>
            <a:pPr marL="355600" indent="-355600" algn="l">
              <a:defRPr/>
            </a:pPr>
            <a:r>
              <a:rPr lang="en-US" sz="2800" b="1" dirty="0">
                <a:effectLst>
                  <a:glow rad="127000">
                    <a:schemeClr val="tx1"/>
                  </a:glow>
                </a:effectLst>
                <a:latin typeface="Arial" charset="0"/>
                <a:ea typeface="ＭＳ Ｐゴシック" charset="0"/>
                <a:cs typeface="ＭＳ Ｐゴシック" charset="0"/>
              </a:rPr>
              <a:t>1.	</a:t>
            </a:r>
            <a:r>
              <a:rPr lang="en-US" sz="2600" b="1" dirty="0">
                <a:effectLst>
                  <a:glow rad="127000">
                    <a:schemeClr val="tx1"/>
                  </a:glow>
                </a:effectLst>
                <a:latin typeface="Arial" charset="0"/>
                <a:ea typeface="ＭＳ Ｐゴシック" charset="0"/>
                <a:cs typeface="ＭＳ Ｐゴシック" charset="0"/>
              </a:rPr>
              <a:t>God gives you the same </a:t>
            </a:r>
            <a:r>
              <a:rPr lang="en-US" sz="2600" b="1" dirty="0">
                <a:solidFill>
                  <a:srgbClr val="FFFF00"/>
                </a:solidFill>
                <a:effectLst>
                  <a:glow rad="127000">
                    <a:schemeClr val="tx1"/>
                  </a:glow>
                </a:effectLst>
                <a:latin typeface="Arial" charset="0"/>
                <a:ea typeface="ＭＳ Ｐゴシック" charset="0"/>
                <a:cs typeface="ＭＳ Ｐゴシック" charset="0"/>
              </a:rPr>
              <a:t>faith</a:t>
            </a:r>
            <a:r>
              <a:rPr lang="en-US" sz="2600" b="1" dirty="0">
                <a:effectLst>
                  <a:glow rad="127000">
                    <a:schemeClr val="tx1"/>
                  </a:glow>
                </a:effectLst>
                <a:latin typeface="Arial" charset="0"/>
                <a:ea typeface="ＭＳ Ｐゴシック" charset="0"/>
                <a:cs typeface="ＭＳ Ｐゴシック" charset="0"/>
              </a:rPr>
              <a:t> as the apostles due to Christ</a:t>
            </a:r>
            <a:r>
              <a:rPr lang="mr-IN" sz="2600" b="1" dirty="0">
                <a:effectLst>
                  <a:glow rad="127000">
                    <a:schemeClr val="tx1"/>
                  </a:glow>
                </a:effectLst>
                <a:latin typeface="Arial" charset="0"/>
                <a:ea typeface="ＭＳ Ｐゴシック" charset="0"/>
                <a:cs typeface="ＭＳ Ｐゴシック" charset="0"/>
              </a:rPr>
              <a:t>'</a:t>
            </a:r>
            <a:r>
              <a:rPr lang="en-US" sz="2600" b="1" dirty="0">
                <a:effectLst>
                  <a:glow rad="127000">
                    <a:schemeClr val="tx1"/>
                  </a:glow>
                </a:effectLst>
                <a:latin typeface="Arial" charset="0"/>
                <a:ea typeface="ＭＳ Ｐゴシック" charset="0"/>
                <a:cs typeface="ＭＳ Ｐゴシック" charset="0"/>
              </a:rPr>
              <a:t>s deity. </a:t>
            </a:r>
            <a:r>
              <a:rPr lang="zh-CN" altLang="en-US" sz="2500" b="1" dirty="0">
                <a:effectLst>
                  <a:glow rad="127000">
                    <a:schemeClr val="tx1"/>
                  </a:glow>
                </a:effectLst>
                <a:latin typeface="Arial" charset="0"/>
                <a:ea typeface="ＭＳ Ｐゴシック" charset="0"/>
                <a:cs typeface="ＭＳ Ｐゴシック" charset="0"/>
              </a:rPr>
              <a:t>因</a:t>
            </a:r>
            <a:r>
              <a:rPr lang="zh-CN" altLang="en-US" sz="2500" b="1" dirty="0" smtClean="0">
                <a:effectLst>
                  <a:glow rad="127000">
                    <a:schemeClr val="tx1"/>
                  </a:glow>
                </a:effectLst>
                <a:latin typeface="Arial" charset="0"/>
                <a:ea typeface="ＭＳ Ｐゴシック" charset="0"/>
                <a:cs typeface="ＭＳ Ｐゴシック" charset="0"/>
              </a:rPr>
              <a:t>着基督的神性，神赐给我们与使徒们一样的</a:t>
            </a:r>
            <a:r>
              <a:rPr lang="zh-CN" altLang="en-US" sz="2500" b="1" dirty="0" smtClean="0">
                <a:solidFill>
                  <a:srgbClr val="FFFF00"/>
                </a:solidFill>
                <a:effectLst>
                  <a:glow rad="127000">
                    <a:schemeClr val="tx1"/>
                  </a:glow>
                </a:effectLst>
                <a:latin typeface="Arial" charset="0"/>
                <a:ea typeface="ＭＳ Ｐゴシック" charset="0"/>
                <a:cs typeface="ＭＳ Ｐゴシック" charset="0"/>
              </a:rPr>
              <a:t>信心</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solidFill>
                  <a:srgbClr val="FFFFFF"/>
                </a:solidFill>
                <a:effectLst>
                  <a:glow rad="127000">
                    <a:srgbClr val="000000"/>
                  </a:glow>
                </a:effectLst>
                <a:latin typeface="Arial" charset="0"/>
                <a:ea typeface="ＭＳ Ｐゴシック" charset="0"/>
                <a:cs typeface="ＭＳ Ｐゴシック" charset="0"/>
              </a:rPr>
              <a:t>You</a:t>
            </a:r>
            <a:r>
              <a:rPr lang="mr-IN" sz="2800" b="1" dirty="0" smtClean="0">
                <a:solidFill>
                  <a:srgbClr val="FFFFFF"/>
                </a:solidFill>
                <a:effectLst>
                  <a:glow rad="127000">
                    <a:srgbClr val="000000"/>
                  </a:glow>
                </a:effectLst>
                <a:latin typeface="Arial" charset="0"/>
                <a:ea typeface="ＭＳ Ｐゴシック" charset="0"/>
                <a:cs typeface="ＭＳ Ｐゴシック" charset="0"/>
              </a:rPr>
              <a:t>'</a:t>
            </a:r>
            <a:r>
              <a:rPr lang="en-US" sz="2800" b="1" dirty="0" smtClean="0">
                <a:solidFill>
                  <a:srgbClr val="FFFFFF"/>
                </a:solidFill>
                <a:effectLst>
                  <a:glow rad="127000">
                    <a:srgbClr val="000000"/>
                  </a:glow>
                </a:effectLst>
                <a:latin typeface="Arial" charset="0"/>
                <a:ea typeface="ＭＳ Ｐゴシック" charset="0"/>
                <a:cs typeface="ＭＳ Ｐゴシック" charset="0"/>
              </a:rPr>
              <a:t>re </a:t>
            </a:r>
            <a:r>
              <a:rPr lang="en-US" sz="2800" b="1" dirty="0">
                <a:solidFill>
                  <a:srgbClr val="FFFFFF"/>
                </a:solidFill>
                <a:effectLst>
                  <a:glow rad="127000">
                    <a:srgbClr val="000000"/>
                  </a:glow>
                </a:effectLst>
                <a:latin typeface="Arial" charset="0"/>
                <a:ea typeface="ＭＳ Ｐゴシック" charset="0"/>
                <a:cs typeface="ＭＳ Ｐゴシック" charset="0"/>
              </a:rPr>
              <a:t>complete in Christ as God (1:1-4)</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zh-TW" altLang="en-US" sz="2800" b="1" dirty="0">
                <a:solidFill>
                  <a:srgbClr val="FFFFFF"/>
                </a:solidFill>
                <a:effectLst>
                  <a:glow rad="127000">
                    <a:srgbClr val="000000"/>
                  </a:glow>
                </a:effectLst>
                <a:latin typeface="Arial" charset="0"/>
                <a:ea typeface="ＭＳ Ｐゴシック" charset="0"/>
                <a:cs typeface="ＭＳ Ｐゴシック" charset="0"/>
              </a:rPr>
              <a:t>因基督是神，在祂里面你得以完全</a:t>
            </a:r>
            <a:r>
              <a:rPr lang="en-US" altLang="zh-TW"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(1:1-4)</a:t>
            </a: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2.	God shows us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person</a:t>
            </a:r>
            <a:r>
              <a:rPr lang="en-US" dirty="0">
                <a:solidFill>
                  <a:srgbClr val="FFFFFF"/>
                </a:solidFill>
                <a:effectLst>
                  <a:glow rad="127000">
                    <a:srgbClr val="000000"/>
                  </a:glow>
                </a:effectLst>
              </a:rPr>
              <a:t> for grace and peace. </a:t>
            </a:r>
            <a:r>
              <a:rPr lang="zh-CN" altLang="en-US" dirty="0" smtClean="0">
                <a:solidFill>
                  <a:srgbClr val="FFFFFF"/>
                </a:solidFill>
                <a:effectLst>
                  <a:glow rad="127000">
                    <a:srgbClr val="000000"/>
                  </a:glow>
                </a:effectLst>
              </a:rPr>
              <a:t>神借着基督的</a:t>
            </a:r>
            <a:r>
              <a:rPr lang="en-US" altLang="zh-CN" dirty="0" smtClean="0">
                <a:solidFill>
                  <a:srgbClr val="FFFFFF"/>
                </a:solidFill>
                <a:effectLst>
                  <a:glow rad="127000">
                    <a:srgbClr val="000000"/>
                  </a:glow>
                </a:effectLst>
              </a:rPr>
              <a:t/>
            </a:r>
            <a:br>
              <a:rPr lang="en-US" altLang="zh-CN" dirty="0" smtClean="0">
                <a:solidFill>
                  <a:srgbClr val="FFFFFF"/>
                </a:solidFill>
                <a:effectLst>
                  <a:glow rad="127000">
                    <a:srgbClr val="000000"/>
                  </a:glow>
                </a:effectLst>
              </a:rPr>
            </a:br>
            <a:r>
              <a:rPr lang="zh-CN" altLang="en-US" dirty="0" smtClean="0">
                <a:solidFill>
                  <a:srgbClr val="FFFF00"/>
                </a:solidFill>
                <a:effectLst>
                  <a:glow rad="127000">
                    <a:srgbClr val="000000"/>
                  </a:glow>
                </a:effectLst>
              </a:rPr>
              <a:t>位格</a:t>
            </a:r>
            <a:r>
              <a:rPr lang="zh-CN" altLang="en-US" dirty="0" smtClean="0">
                <a:solidFill>
                  <a:srgbClr val="FFFFFF"/>
                </a:solidFill>
                <a:effectLst>
                  <a:glow rad="127000">
                    <a:srgbClr val="000000"/>
                  </a:glow>
                </a:effectLst>
              </a:rPr>
              <a:t>向我们显明恩惠与平安</a:t>
            </a:r>
            <a:endParaRPr lang="en-US" dirty="0">
              <a:solidFill>
                <a:srgbClr val="FFFFFF"/>
              </a:solidFill>
              <a:effectLst>
                <a:glow rad="127000">
                  <a:srgbClr val="000000"/>
                </a:glow>
              </a:effectLst>
            </a:endParaRP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3.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power</a:t>
            </a:r>
            <a:r>
              <a:rPr lang="en-US" dirty="0">
                <a:solidFill>
                  <a:srgbClr val="FFFFFF"/>
                </a:solidFill>
                <a:effectLst>
                  <a:glow rad="127000">
                    <a:srgbClr val="000000"/>
                  </a:glow>
                </a:effectLst>
              </a:rPr>
              <a:t> to live a godly life. </a:t>
            </a:r>
            <a:r>
              <a:rPr lang="zh-CN" altLang="en-US" dirty="0" smtClean="0">
                <a:solidFill>
                  <a:srgbClr val="FFFFFF"/>
                </a:solidFill>
                <a:effectLst>
                  <a:glow rad="127000">
                    <a:srgbClr val="000000"/>
                  </a:glow>
                </a:effectLst>
              </a:rPr>
              <a:t>神将基督的</a:t>
            </a:r>
            <a:r>
              <a:rPr lang="zh-CN" altLang="en-US" dirty="0" smtClean="0">
                <a:solidFill>
                  <a:srgbClr val="FFFF00"/>
                </a:solidFill>
                <a:effectLst>
                  <a:glow rad="127000">
                    <a:srgbClr val="000000"/>
                  </a:glow>
                </a:effectLst>
              </a:rPr>
              <a:t>能力</a:t>
            </a:r>
            <a:r>
              <a:rPr lang="zh-CN" altLang="en-US" dirty="0" smtClean="0">
                <a:solidFill>
                  <a:srgbClr val="FFFFFF"/>
                </a:solidFill>
                <a:effectLst>
                  <a:glow rad="127000">
                    <a:srgbClr val="000000"/>
                  </a:glow>
                </a:effectLst>
              </a:rPr>
              <a:t>赐予我们，</a:t>
            </a:r>
            <a:r>
              <a:rPr lang="en-US" altLang="zh-CN" dirty="0" smtClean="0">
                <a:solidFill>
                  <a:srgbClr val="FFFFFF"/>
                </a:solidFill>
                <a:effectLst>
                  <a:glow rad="127000">
                    <a:srgbClr val="000000"/>
                  </a:glow>
                </a:effectLst>
              </a:rPr>
              <a:t/>
            </a:r>
            <a:br>
              <a:rPr lang="en-US" altLang="zh-CN" dirty="0" smtClean="0">
                <a:solidFill>
                  <a:srgbClr val="FFFFFF"/>
                </a:solidFill>
                <a:effectLst>
                  <a:glow rad="127000">
                    <a:srgbClr val="000000"/>
                  </a:glow>
                </a:effectLst>
              </a:rPr>
            </a:br>
            <a:r>
              <a:rPr lang="zh-CN" altLang="en-US" dirty="0" smtClean="0">
                <a:solidFill>
                  <a:srgbClr val="FFFFFF"/>
                </a:solidFill>
                <a:effectLst>
                  <a:glow rad="127000">
                    <a:srgbClr val="000000"/>
                  </a:glow>
                </a:effectLst>
              </a:rPr>
              <a:t>以致我们得以活出敬虔生命</a:t>
            </a:r>
            <a:endParaRPr lang="en-US" dirty="0">
              <a:solidFill>
                <a:srgbClr val="FFFFFF"/>
              </a:solidFill>
              <a:effectLst>
                <a:glow rad="127000">
                  <a:srgbClr val="000000"/>
                </a:glow>
              </a:effectLst>
            </a:endParaRPr>
          </a:p>
        </p:txBody>
      </p:sp>
      <p:sp>
        <p:nvSpPr>
          <p:cNvPr id="9" name="Rectangle 2"/>
          <p:cNvSpPr txBox="1">
            <a:spLocks noChangeArrowheads="1"/>
          </p:cNvSpPr>
          <p:nvPr/>
        </p:nvSpPr>
        <p:spPr bwMode="auto">
          <a:xfrm>
            <a:off x="2339752" y="5488592"/>
            <a:ext cx="6804248" cy="13694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solidFill>
                  <a:srgbClr val="FFFFFF"/>
                </a:solidFill>
                <a:effectLst>
                  <a:glow rad="127000">
                    <a:srgbClr val="000000"/>
                  </a:glow>
                </a:effectLst>
              </a:rPr>
              <a:t>4.	God gives you Christ</a:t>
            </a:r>
            <a:r>
              <a:rPr lang="mr-IN" dirty="0">
                <a:solidFill>
                  <a:srgbClr val="FFFFFF"/>
                </a:solidFill>
                <a:effectLst>
                  <a:glow rad="127000">
                    <a:srgbClr val="000000"/>
                  </a:glow>
                </a:effectLst>
              </a:rPr>
              <a:t>'</a:t>
            </a:r>
            <a:r>
              <a:rPr lang="en-US" dirty="0">
                <a:solidFill>
                  <a:srgbClr val="FFFFFF"/>
                </a:solidFill>
                <a:effectLst>
                  <a:glow rad="127000">
                    <a:srgbClr val="000000"/>
                  </a:glow>
                </a:effectLst>
              </a:rPr>
              <a:t>s </a:t>
            </a:r>
            <a:r>
              <a:rPr lang="en-US" dirty="0">
                <a:solidFill>
                  <a:srgbClr val="FFFF00"/>
                </a:solidFill>
                <a:effectLst>
                  <a:glow rad="127000">
                    <a:srgbClr val="000000"/>
                  </a:glow>
                </a:effectLst>
              </a:rPr>
              <a:t>promises</a:t>
            </a:r>
            <a:r>
              <a:rPr lang="en-US" dirty="0">
                <a:solidFill>
                  <a:srgbClr val="FFFFFF"/>
                </a:solidFill>
                <a:effectLst>
                  <a:glow rad="127000">
                    <a:srgbClr val="000000"/>
                  </a:glow>
                </a:effectLst>
              </a:rPr>
              <a:t> to live a godly life. </a:t>
            </a:r>
            <a:r>
              <a:rPr lang="zh-CN" altLang="en-US" dirty="0" smtClean="0">
                <a:solidFill>
                  <a:srgbClr val="FFFFFF"/>
                </a:solidFill>
                <a:effectLst>
                  <a:glow rad="127000">
                    <a:srgbClr val="000000"/>
                  </a:glow>
                </a:effectLst>
              </a:rPr>
              <a:t>神赐我们基督的</a:t>
            </a:r>
            <a:r>
              <a:rPr lang="en-US" altLang="zh-CN" dirty="0" smtClean="0">
                <a:solidFill>
                  <a:srgbClr val="FFFFFF"/>
                </a:solidFill>
                <a:effectLst>
                  <a:glow rad="127000">
                    <a:srgbClr val="000000"/>
                  </a:glow>
                </a:effectLst>
              </a:rPr>
              <a:t/>
            </a:r>
            <a:br>
              <a:rPr lang="en-US" altLang="zh-CN" dirty="0" smtClean="0">
                <a:solidFill>
                  <a:srgbClr val="FFFFFF"/>
                </a:solidFill>
                <a:effectLst>
                  <a:glow rad="127000">
                    <a:srgbClr val="000000"/>
                  </a:glow>
                </a:effectLst>
              </a:rPr>
            </a:br>
            <a:r>
              <a:rPr lang="zh-CN" altLang="en-US" dirty="0" smtClean="0">
                <a:solidFill>
                  <a:srgbClr val="FFFF00"/>
                </a:solidFill>
                <a:effectLst>
                  <a:glow rad="127000">
                    <a:srgbClr val="000000"/>
                  </a:glow>
                </a:effectLst>
              </a:rPr>
              <a:t>应许</a:t>
            </a:r>
            <a:r>
              <a:rPr lang="zh-CN" altLang="en-US" dirty="0" smtClean="0">
                <a:solidFill>
                  <a:srgbClr val="FFFFFF"/>
                </a:solidFill>
                <a:effectLst>
                  <a:glow rad="127000">
                    <a:srgbClr val="000000"/>
                  </a:glow>
                </a:effectLst>
              </a:rPr>
              <a:t>使我们活出敬虔生命</a:t>
            </a:r>
            <a:endParaRPr lang="en-US" dirty="0">
              <a:solidFill>
                <a:srgbClr val="FFFFFF"/>
              </a:solidFill>
              <a:effectLst>
                <a:glow rad="127000">
                  <a:srgbClr val="000000"/>
                </a:glow>
              </a:effectLst>
            </a:endParaRPr>
          </a:p>
        </p:txBody>
      </p:sp>
    </p:spTree>
    <p:extLst>
      <p:ext uri="{BB962C8B-B14F-4D97-AF65-F5344CB8AC3E}">
        <p14:creationId xmlns:p14="http://schemas.microsoft.com/office/powerpoint/2010/main" val="211537067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a:extLst/>
        </p:spPr>
        <p:txBody>
          <a:bodyPr anchor="t"/>
          <a:lstStyle/>
          <a:p>
            <a:pPr>
              <a:defRPr/>
            </a:pPr>
            <a:r>
              <a:rPr lang="mr-IN"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because of his glory and excellence, he has given us great and precious </a:t>
            </a:r>
            <a:r>
              <a:rPr lang="en-US" sz="3600" b="1" dirty="0">
                <a:solidFill>
                  <a:srgbClr val="FFFF00"/>
                </a:solidFill>
                <a:effectLst>
                  <a:glow rad="127000">
                    <a:schemeClr val="tx1"/>
                  </a:glow>
                </a:effectLst>
                <a:latin typeface="Arial" charset="0"/>
                <a:ea typeface="ＭＳ Ｐゴシック" charset="0"/>
                <a:cs typeface="ＭＳ Ｐゴシック" charset="0"/>
              </a:rPr>
              <a:t>promises</a:t>
            </a:r>
            <a:r>
              <a:rPr lang="en-US" sz="3600" b="1" dirty="0">
                <a:effectLst>
                  <a:glow rad="127000">
                    <a:schemeClr val="tx1"/>
                  </a:glow>
                </a:effectLst>
                <a:latin typeface="Arial" charset="0"/>
                <a:ea typeface="ＭＳ Ｐゴシック" charset="0"/>
                <a:cs typeface="ＭＳ Ｐゴシック" charset="0"/>
              </a:rPr>
              <a:t>. These are the promises that enable you to share his divine nature and escape the world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corruption caused by human desires</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 Peter 1:4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149080"/>
            <a:ext cx="9144000"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藉</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着这些，他把又宝贵又极大的</a:t>
            </a:r>
            <a:r>
              <a:rPr lang="zh-TW" altLang="en-US" sz="3600" b="1" dirty="0">
                <a:solidFill>
                  <a:srgbClr val="FFFF00"/>
                </a:solidFill>
                <a:effectLst>
                  <a:glow rad="127000">
                    <a:srgbClr val="000000"/>
                  </a:glow>
                </a:effectLst>
                <a:latin typeface="Arial" charset="0"/>
                <a:ea typeface="ＭＳ Ｐゴシック" charset="0"/>
                <a:cs typeface="ＭＳ Ｐゴシック" charset="0"/>
              </a:rPr>
              <a:t>应许</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赐给了我们，好叫你们既然逃脱世上因私慾而来的败坏，就可以分</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享神</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的本</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性</a:t>
            </a: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彼得</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后书</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1:4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新译本</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497729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Five Promises</a:t>
            </a:r>
            <a:r>
              <a:rPr lang="zh-CN" altLang="en-US" sz="4800" b="1" dirty="0" smtClean="0">
                <a:effectLst>
                  <a:glow rad="127000">
                    <a:schemeClr val="tx1"/>
                  </a:glow>
                </a:effectLst>
                <a:latin typeface="Arial" charset="0"/>
                <a:ea typeface="ＭＳ Ｐゴシック" charset="0"/>
                <a:cs typeface="ＭＳ Ｐゴシック" charset="0"/>
              </a:rPr>
              <a:t>五大应许</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25488" lvl="3" indent="-723900" algn="l">
              <a:buFont typeface="+mj-lt"/>
              <a:buAutoNum type="arabicPeriod"/>
            </a:pPr>
            <a:r>
              <a:rPr lang="en-US" sz="2800" b="1" dirty="0">
                <a:solidFill>
                  <a:srgbClr val="FFFFFF"/>
                </a:solidFill>
                <a:effectLst>
                  <a:glow rad="127000">
                    <a:srgbClr val="000000"/>
                  </a:glow>
                </a:effectLst>
              </a:rPr>
              <a:t>We have everything we need to live a godly life (3). </a:t>
            </a:r>
            <a:r>
              <a:rPr lang="zh-CN" altLang="en-US" sz="2800" b="1" dirty="0">
                <a:solidFill>
                  <a:srgbClr val="FFFFFF"/>
                </a:solidFill>
                <a:effectLst>
                  <a:glow rad="127000">
                    <a:srgbClr val="000000"/>
                  </a:glow>
                </a:effectLst>
              </a:rPr>
              <a:t>我</a:t>
            </a:r>
            <a:r>
              <a:rPr lang="zh-CN" altLang="en-US" sz="2800" b="1" dirty="0" smtClean="0">
                <a:solidFill>
                  <a:srgbClr val="FFFFFF"/>
                </a:solidFill>
                <a:effectLst>
                  <a:glow rad="127000">
                    <a:srgbClr val="000000"/>
                  </a:glow>
                </a:effectLst>
              </a:rPr>
              <a:t>们有了活出敬虔生命所需的一切（</a:t>
            </a:r>
            <a:r>
              <a:rPr lang="en-US" altLang="zh-CN" sz="2800" b="1" dirty="0" smtClean="0">
                <a:solidFill>
                  <a:srgbClr val="FFFFFF"/>
                </a:solidFill>
                <a:effectLst>
                  <a:glow rad="127000">
                    <a:srgbClr val="000000"/>
                  </a:glow>
                </a:effectLst>
              </a:rPr>
              <a:t>3</a:t>
            </a:r>
            <a:r>
              <a:rPr lang="zh-CN" altLang="en-US" sz="2800" b="1" dirty="0" smtClean="0">
                <a:solidFill>
                  <a:srgbClr val="FFFFFF"/>
                </a:solidFill>
                <a:effectLst>
                  <a:glow rad="127000">
                    <a:srgbClr val="000000"/>
                  </a:glow>
                </a:effectLst>
              </a:rPr>
              <a:t>）</a:t>
            </a:r>
            <a:endParaRPr lang="en-SG" sz="2800" b="1" dirty="0">
              <a:solidFill>
                <a:srgbClr val="FFFFFF"/>
              </a:solidFill>
              <a:effectLst>
                <a:glow rad="127000">
                  <a:srgbClr val="000000"/>
                </a:glow>
              </a:effectLst>
            </a:endParaRPr>
          </a:p>
          <a:p>
            <a:pPr marL="725488" lvl="3" indent="-723900" algn="l">
              <a:buFont typeface="+mj-lt"/>
              <a:buAutoNum type="arabicPeriod"/>
            </a:pPr>
            <a:r>
              <a:rPr lang="en-US" sz="2800" b="1" dirty="0">
                <a:solidFill>
                  <a:srgbClr val="FFFFFF"/>
                </a:solidFill>
                <a:effectLst>
                  <a:glow rad="127000">
                    <a:srgbClr val="000000"/>
                  </a:glow>
                </a:effectLst>
              </a:rPr>
              <a:t>We share </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his divine nature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 where we will eventually become like Christ (4b). </a:t>
            </a:r>
            <a:r>
              <a:rPr lang="zh-CN" altLang="en-US" sz="2800" b="1" dirty="0">
                <a:solidFill>
                  <a:srgbClr val="FFFFFF"/>
                </a:solidFill>
                <a:effectLst>
                  <a:glow rad="127000">
                    <a:srgbClr val="000000"/>
                  </a:glow>
                </a:effectLst>
              </a:rPr>
              <a:t>我</a:t>
            </a:r>
            <a:r>
              <a:rPr lang="zh-CN" altLang="en-US" sz="2800" b="1" dirty="0" smtClean="0">
                <a:solidFill>
                  <a:srgbClr val="FFFFFF"/>
                </a:solidFill>
                <a:effectLst>
                  <a:glow rad="127000">
                    <a:srgbClr val="000000"/>
                  </a:glow>
                </a:effectLst>
              </a:rPr>
              <a:t>们分享</a:t>
            </a:r>
            <a:r>
              <a:rPr lang="mr-IN" altLang="zh-CN" sz="2800" b="1" dirty="0" smtClean="0">
                <a:solidFill>
                  <a:srgbClr val="FFFFFF"/>
                </a:solidFill>
                <a:effectLst>
                  <a:glow rad="127000">
                    <a:srgbClr val="000000"/>
                  </a:glow>
                </a:effectLst>
              </a:rPr>
              <a:t>"</a:t>
            </a:r>
            <a:r>
              <a:rPr lang="zh-CN" altLang="en-US" sz="2800" b="1" dirty="0" smtClean="0">
                <a:solidFill>
                  <a:srgbClr val="FFFFFF"/>
                </a:solidFill>
                <a:effectLst>
                  <a:glow rad="127000">
                    <a:srgbClr val="000000"/>
                  </a:glow>
                </a:effectLst>
              </a:rPr>
              <a:t>祂神圣的本质</a:t>
            </a:r>
            <a:r>
              <a:rPr lang="mr-IN" altLang="zh-CN" sz="2800" b="1" dirty="0" smtClean="0">
                <a:solidFill>
                  <a:srgbClr val="FFFFFF"/>
                </a:solidFill>
                <a:effectLst>
                  <a:glow rad="127000">
                    <a:srgbClr val="000000"/>
                  </a:glow>
                </a:effectLst>
              </a:rPr>
              <a:t>"</a:t>
            </a:r>
            <a:r>
              <a:rPr lang="zh-CN" altLang="en-US" sz="2800" b="1" dirty="0" smtClean="0">
                <a:solidFill>
                  <a:srgbClr val="FFFFFF"/>
                </a:solidFill>
                <a:effectLst>
                  <a:glow rad="127000">
                    <a:srgbClr val="000000"/>
                  </a:glow>
                </a:effectLst>
              </a:rPr>
              <a:t>，我们终将变成像基督一样（</a:t>
            </a:r>
            <a:r>
              <a:rPr lang="en-US" altLang="zh-CN" sz="2800" b="1" dirty="0" smtClean="0">
                <a:solidFill>
                  <a:srgbClr val="FFFFFF"/>
                </a:solidFill>
                <a:effectLst>
                  <a:glow rad="127000">
                    <a:srgbClr val="000000"/>
                  </a:glow>
                </a:effectLst>
              </a:rPr>
              <a:t>4</a:t>
            </a:r>
            <a:r>
              <a:rPr lang="en-SG" altLang="zh-CN" sz="2800" b="1" dirty="0" smtClean="0">
                <a:solidFill>
                  <a:srgbClr val="FFFFFF"/>
                </a:solidFill>
                <a:effectLst>
                  <a:glow rad="127000">
                    <a:srgbClr val="000000"/>
                  </a:glow>
                </a:effectLst>
              </a:rPr>
              <a:t>b</a:t>
            </a:r>
            <a:r>
              <a:rPr lang="zh-CN" altLang="en-US" sz="2800" b="1" dirty="0" smtClean="0">
                <a:solidFill>
                  <a:srgbClr val="FFFFFF"/>
                </a:solidFill>
                <a:effectLst>
                  <a:glow rad="127000">
                    <a:srgbClr val="000000"/>
                  </a:glow>
                </a:effectLst>
              </a:rPr>
              <a:t>）</a:t>
            </a:r>
            <a:endParaRPr lang="en-SG" sz="2800" b="1" dirty="0">
              <a:solidFill>
                <a:srgbClr val="FFFFFF"/>
              </a:solidFill>
              <a:effectLst>
                <a:glow rad="127000">
                  <a:srgbClr val="000000"/>
                </a:glow>
              </a:effectLst>
            </a:endParaRPr>
          </a:p>
          <a:p>
            <a:pPr marL="725488" lvl="3" indent="-723900" algn="l">
              <a:buFont typeface="+mj-lt"/>
              <a:buAutoNum type="arabicPeriod"/>
            </a:pPr>
            <a:r>
              <a:rPr lang="en-US" sz="2800" b="1" dirty="0">
                <a:solidFill>
                  <a:srgbClr val="FFFFFF"/>
                </a:solidFill>
                <a:effectLst>
                  <a:glow rad="127000">
                    <a:srgbClr val="000000"/>
                  </a:glow>
                </a:effectLst>
              </a:rPr>
              <a:t>We can escape any sin (4c). </a:t>
            </a:r>
            <a:r>
              <a:rPr lang="zh-CN" altLang="en-US" sz="2800" b="1" dirty="0">
                <a:solidFill>
                  <a:srgbClr val="FFFFFF"/>
                </a:solidFill>
                <a:effectLst>
                  <a:glow rad="127000">
                    <a:srgbClr val="000000"/>
                  </a:glow>
                </a:effectLst>
              </a:rPr>
              <a:t>我</a:t>
            </a:r>
            <a:r>
              <a:rPr lang="zh-CN" altLang="en-US" sz="2800" b="1" dirty="0" smtClean="0">
                <a:solidFill>
                  <a:srgbClr val="FFFFFF"/>
                </a:solidFill>
                <a:effectLst>
                  <a:glow rad="127000">
                    <a:srgbClr val="000000"/>
                  </a:glow>
                </a:effectLst>
              </a:rPr>
              <a:t>们能够逃脱任何的罪（</a:t>
            </a:r>
            <a:r>
              <a:rPr lang="en-US" altLang="zh-CN" sz="2800" b="1" dirty="0" smtClean="0">
                <a:solidFill>
                  <a:srgbClr val="FFFFFF"/>
                </a:solidFill>
                <a:effectLst>
                  <a:glow rad="127000">
                    <a:srgbClr val="000000"/>
                  </a:glow>
                </a:effectLst>
              </a:rPr>
              <a:t>4</a:t>
            </a:r>
            <a:r>
              <a:rPr lang="en-SG" altLang="zh-CN" sz="2800" b="1" dirty="0" smtClean="0">
                <a:solidFill>
                  <a:srgbClr val="FFFFFF"/>
                </a:solidFill>
                <a:effectLst>
                  <a:glow rad="127000">
                    <a:srgbClr val="000000"/>
                  </a:glow>
                </a:effectLst>
              </a:rPr>
              <a:t>c</a:t>
            </a:r>
            <a:r>
              <a:rPr lang="zh-CN" altLang="en-US" sz="2800" b="1" dirty="0" smtClean="0">
                <a:solidFill>
                  <a:srgbClr val="FFFFFF"/>
                </a:solidFill>
                <a:effectLst>
                  <a:glow rad="127000">
                    <a:srgbClr val="000000"/>
                  </a:glow>
                </a:effectLst>
              </a:rPr>
              <a:t>）</a:t>
            </a:r>
            <a:endParaRPr lang="en-SG" sz="2800" b="1" dirty="0">
              <a:solidFill>
                <a:srgbClr val="FFFFFF"/>
              </a:solidFill>
              <a:effectLst>
                <a:glow rad="127000">
                  <a:srgbClr val="000000"/>
                </a:glow>
              </a:effectLst>
            </a:endParaRPr>
          </a:p>
          <a:p>
            <a:pPr marL="725488" lvl="3" indent="-723900" algn="l">
              <a:buFont typeface="+mj-lt"/>
              <a:buAutoNum type="arabicPeriod"/>
            </a:pPr>
            <a:r>
              <a:rPr lang="en-US" sz="2800" b="1" dirty="0">
                <a:solidFill>
                  <a:srgbClr val="FFFFFF"/>
                </a:solidFill>
                <a:effectLst>
                  <a:glow rad="127000">
                    <a:srgbClr val="000000"/>
                  </a:glow>
                </a:effectLst>
              </a:rPr>
              <a:t>We are elected and promised salvation (10). </a:t>
            </a:r>
            <a:r>
              <a:rPr lang="zh-CN" altLang="en-US" sz="2800" b="1" dirty="0">
                <a:solidFill>
                  <a:srgbClr val="FFFFFF"/>
                </a:solidFill>
                <a:effectLst>
                  <a:glow rad="127000">
                    <a:srgbClr val="000000"/>
                  </a:glow>
                </a:effectLst>
              </a:rPr>
              <a:t>我</a:t>
            </a:r>
            <a:r>
              <a:rPr lang="zh-CN" altLang="en-US" sz="2800" b="1" dirty="0" smtClean="0">
                <a:solidFill>
                  <a:srgbClr val="FFFFFF"/>
                </a:solidFill>
                <a:effectLst>
                  <a:glow rad="127000">
                    <a:srgbClr val="000000"/>
                  </a:glow>
                </a:effectLst>
              </a:rPr>
              <a:t>们蒙神拣选并有那所应许的救恩（</a:t>
            </a:r>
            <a:r>
              <a:rPr lang="en-US" altLang="zh-CN" sz="2800" b="1" dirty="0" smtClean="0">
                <a:solidFill>
                  <a:srgbClr val="FFFFFF"/>
                </a:solidFill>
                <a:effectLst>
                  <a:glow rad="127000">
                    <a:srgbClr val="000000"/>
                  </a:glow>
                </a:effectLst>
              </a:rPr>
              <a:t>10</a:t>
            </a:r>
            <a:r>
              <a:rPr lang="zh-CN" altLang="en-US" sz="2800" b="1" dirty="0" smtClean="0">
                <a:solidFill>
                  <a:srgbClr val="FFFFFF"/>
                </a:solidFill>
                <a:effectLst>
                  <a:glow rad="127000">
                    <a:srgbClr val="000000"/>
                  </a:glow>
                </a:effectLst>
              </a:rPr>
              <a:t>）</a:t>
            </a:r>
            <a:endParaRPr lang="en-SG" sz="2800" b="1" dirty="0">
              <a:solidFill>
                <a:srgbClr val="FFFFFF"/>
              </a:solidFill>
              <a:effectLst>
                <a:glow rad="127000">
                  <a:srgbClr val="000000"/>
                </a:glow>
              </a:effectLst>
            </a:endParaRPr>
          </a:p>
          <a:p>
            <a:pPr marL="725488" lvl="3" indent="-723900" algn="l">
              <a:buFont typeface="+mj-lt"/>
              <a:buAutoNum type="arabicPeriod"/>
            </a:pPr>
            <a:r>
              <a:rPr lang="en-US" sz="2800" b="1" dirty="0">
                <a:solidFill>
                  <a:srgbClr val="FFFFFF"/>
                </a:solidFill>
                <a:effectLst>
                  <a:glow rad="127000">
                    <a:srgbClr val="000000"/>
                  </a:glow>
                </a:effectLst>
              </a:rPr>
              <a:t>If we</a:t>
            </a:r>
            <a:r>
              <a:rPr lang="mr-IN" sz="2800" b="1" dirty="0">
                <a:solidFill>
                  <a:srgbClr val="FFFFFF"/>
                </a:solidFill>
                <a:effectLst>
                  <a:glow rad="127000">
                    <a:srgbClr val="000000"/>
                  </a:glow>
                </a:effectLst>
              </a:rPr>
              <a:t>'</a:t>
            </a:r>
            <a:r>
              <a:rPr lang="en-US" sz="2800" b="1" dirty="0">
                <a:solidFill>
                  <a:srgbClr val="FFFFFF"/>
                </a:solidFill>
                <a:effectLst>
                  <a:glow rad="127000">
                    <a:srgbClr val="000000"/>
                  </a:glow>
                </a:effectLst>
              </a:rPr>
              <a:t>re consistent in character (5-9), then we will be richly rewarded (10-11). </a:t>
            </a:r>
            <a:r>
              <a:rPr lang="zh-CN" altLang="en-US" sz="2800" b="1" dirty="0">
                <a:solidFill>
                  <a:srgbClr val="FFFFFF"/>
                </a:solidFill>
                <a:effectLst>
                  <a:glow rad="127000">
                    <a:srgbClr val="000000"/>
                  </a:glow>
                </a:effectLst>
              </a:rPr>
              <a:t>如果我</a:t>
            </a:r>
            <a:r>
              <a:rPr lang="zh-CN" altLang="en-US" sz="2800" b="1" dirty="0" smtClean="0">
                <a:solidFill>
                  <a:srgbClr val="FFFFFF"/>
                </a:solidFill>
                <a:effectLst>
                  <a:glow rad="127000">
                    <a:srgbClr val="000000"/>
                  </a:glow>
                </a:effectLst>
              </a:rPr>
              <a:t>们在品格上与此恩典相称（</a:t>
            </a:r>
            <a:r>
              <a:rPr lang="en-US" sz="2800" b="1" dirty="0" smtClean="0">
                <a:solidFill>
                  <a:srgbClr val="FFFFFF"/>
                </a:solidFill>
                <a:effectLst>
                  <a:glow rad="127000">
                    <a:srgbClr val="000000"/>
                  </a:glow>
                </a:effectLst>
              </a:rPr>
              <a:t>5-9</a:t>
            </a:r>
            <a:r>
              <a:rPr lang="zh-CN" altLang="en-US" sz="2800" b="1" dirty="0" smtClean="0">
                <a:solidFill>
                  <a:srgbClr val="FFFFFF"/>
                </a:solidFill>
                <a:effectLst>
                  <a:glow rad="127000">
                    <a:srgbClr val="000000"/>
                  </a:glow>
                </a:effectLst>
              </a:rPr>
              <a:t>），我们将得极大的赏赐（</a:t>
            </a:r>
            <a:r>
              <a:rPr lang="en-US" sz="2800" b="1" dirty="0" smtClean="0">
                <a:solidFill>
                  <a:srgbClr val="FFFFFF"/>
                </a:solidFill>
                <a:effectLst>
                  <a:glow rad="127000">
                    <a:srgbClr val="000000"/>
                  </a:glow>
                </a:effectLst>
              </a:rPr>
              <a:t>10</a:t>
            </a:r>
            <a:r>
              <a:rPr lang="zh-CN" altLang="en-US" sz="2800" b="1" dirty="0" smtClean="0">
                <a:solidFill>
                  <a:srgbClr val="FFFFFF"/>
                </a:solidFill>
                <a:effectLst>
                  <a:glow rad="127000">
                    <a:srgbClr val="000000"/>
                  </a:glow>
                </a:effectLst>
              </a:rPr>
              <a:t>～</a:t>
            </a:r>
            <a:r>
              <a:rPr lang="en-US" sz="2800" b="1" dirty="0" smtClean="0">
                <a:solidFill>
                  <a:srgbClr val="FFFFFF"/>
                </a:solidFill>
                <a:effectLst>
                  <a:glow rad="127000">
                    <a:srgbClr val="000000"/>
                  </a:glow>
                </a:effectLst>
              </a:rPr>
              <a:t>11</a:t>
            </a:r>
            <a:r>
              <a:rPr lang="zh-CN" altLang="en-US" sz="2800" b="1" dirty="0" smtClean="0">
                <a:solidFill>
                  <a:srgbClr val="FFFFFF"/>
                </a:solidFill>
                <a:effectLst>
                  <a:glow rad="127000">
                    <a:srgbClr val="000000"/>
                  </a:glow>
                </a:effectLst>
              </a:rPr>
              <a:t>）</a:t>
            </a:r>
            <a:endParaRPr lang="en-SG" sz="2800" b="1" dirty="0">
              <a:solidFill>
                <a:srgbClr val="FFFFFF"/>
              </a:solidFill>
              <a:effectLst>
                <a:glow rad="127000">
                  <a:srgbClr val="000000"/>
                </a:glow>
              </a:effectLst>
            </a:endParaRPr>
          </a:p>
        </p:txBody>
      </p:sp>
    </p:spTree>
    <p:extLst>
      <p:ext uri="{BB962C8B-B14F-4D97-AF65-F5344CB8AC3E}">
        <p14:creationId xmlns:p14="http://schemas.microsoft.com/office/powerpoint/2010/main" val="6047365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(1-4).</a:t>
            </a:r>
          </a:p>
        </p:txBody>
      </p:sp>
      <p:sp>
        <p:nvSpPr>
          <p:cNvPr id="5" name="Rectangle 2"/>
          <p:cNvSpPr txBox="1">
            <a:spLocks noChangeArrowheads="1"/>
          </p:cNvSpPr>
          <p:nvPr/>
        </p:nvSpPr>
        <p:spPr bwMode="auto">
          <a:xfrm>
            <a:off x="4801433" y="0"/>
            <a:ext cx="4355976" cy="3379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I. </a:t>
            </a:r>
            <a:r>
              <a:rPr lang="zh-TW" altLang="en-US" sz="4800" b="1" dirty="0">
                <a:solidFill>
                  <a:srgbClr val="FFFFFF"/>
                </a:solidFill>
                <a:effectLst>
                  <a:glow rad="127000">
                    <a:srgbClr val="000000"/>
                  </a:glow>
                </a:effectLst>
                <a:latin typeface="Arial" charset="0"/>
                <a:ea typeface="ＭＳ Ｐゴシック" charset="0"/>
                <a:cs typeface="ＭＳ Ｐゴシック" charset="0"/>
              </a:rPr>
              <a:t>因基督是神，</a:t>
            </a:r>
            <a:r>
              <a:rPr lang="en-US" altLang="zh-TW" sz="4800" b="1" dirty="0">
                <a:solidFill>
                  <a:srgbClr val="FFFFFF"/>
                </a:solidFill>
                <a:effectLst>
                  <a:glow rad="127000">
                    <a:srgbClr val="000000"/>
                  </a:glow>
                </a:effectLst>
                <a:latin typeface="Arial" charset="0"/>
                <a:ea typeface="ＭＳ Ｐゴシック" charset="0"/>
                <a:cs typeface="ＭＳ Ｐゴシック" charset="0"/>
              </a:rPr>
              <a:t/>
            </a:r>
            <a:br>
              <a:rPr lang="en-US" altLang="zh-TW" sz="4800" b="1" dirty="0">
                <a:solidFill>
                  <a:srgbClr val="FFFFFF"/>
                </a:solidFill>
                <a:effectLst>
                  <a:glow rad="127000">
                    <a:srgbClr val="000000"/>
                  </a:glow>
                </a:effectLst>
                <a:latin typeface="Arial" charset="0"/>
                <a:ea typeface="ＭＳ Ｐゴシック" charset="0"/>
                <a:cs typeface="ＭＳ Ｐゴシック" charset="0"/>
              </a:rPr>
            </a:br>
            <a:r>
              <a:rPr lang="zh-TW" altLang="en-US" sz="4800" b="1" dirty="0">
                <a:solidFill>
                  <a:srgbClr val="FFFFFF"/>
                </a:solidFill>
                <a:effectLst>
                  <a:glow rad="127000">
                    <a:srgbClr val="000000"/>
                  </a:glow>
                </a:effectLst>
                <a:latin typeface="Arial" charset="0"/>
                <a:ea typeface="ＭＳ Ｐゴシック" charset="0"/>
                <a:cs typeface="ＭＳ Ｐゴシック" charset="0"/>
              </a:rPr>
              <a:t>在祂里面你得以完全</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r>
            <a:br>
              <a:rPr lang="en-US" sz="4800" b="1" dirty="0" smtClean="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smtClean="0">
                <a:solidFill>
                  <a:srgbClr val="FFFFFF"/>
                </a:solidFill>
                <a:effectLst>
                  <a:glow rad="127000">
                    <a:srgbClr val="000000"/>
                  </a:glow>
                </a:effectLst>
                <a:latin typeface="Arial" charset="0"/>
                <a:ea typeface="ＭＳ Ｐゴシック" charset="0"/>
                <a:cs typeface="ＭＳ Ｐゴシック" charset="0"/>
              </a:rPr>
              <a:t>1</a:t>
            </a: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a:t>
            </a:r>
            <a:r>
              <a:rPr lang="en-US" sz="4800" b="1" dirty="0" smtClean="0">
                <a:solidFill>
                  <a:srgbClr val="FFFFFF"/>
                </a:solidFill>
                <a:effectLst>
                  <a:glow rad="127000">
                    <a:srgbClr val="000000"/>
                  </a:glow>
                </a:effectLst>
                <a:latin typeface="Arial" charset="0"/>
                <a:ea typeface="ＭＳ Ｐゴシック" charset="0"/>
                <a:cs typeface="ＭＳ Ｐゴシック" charset="0"/>
              </a:rPr>
              <a:t>4</a:t>
            </a:r>
            <a:r>
              <a:rPr lang="en-US" sz="4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658450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Become increasingly like Christ (5-11).</a:t>
            </a:r>
          </a:p>
        </p:txBody>
      </p:sp>
      <p:sp>
        <p:nvSpPr>
          <p:cNvPr id="5" name="Rectangle 2"/>
          <p:cNvSpPr txBox="1">
            <a:spLocks noChangeArrowheads="1"/>
          </p:cNvSpPr>
          <p:nvPr/>
        </p:nvSpPr>
        <p:spPr bwMode="auto">
          <a:xfrm>
            <a:off x="4801433" y="0"/>
            <a:ext cx="4355976" cy="3379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II.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越来越</a:t>
            </a: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像</a:t>
            </a:r>
            <a:r>
              <a:rPr lang="en-US" altLang="zh-CN" sz="4800" b="1" dirty="0" smtClean="0">
                <a:solidFill>
                  <a:srgbClr val="FFFFFF"/>
                </a:solidFill>
                <a:effectLst>
                  <a:glow rad="127000">
                    <a:srgbClr val="000000"/>
                  </a:glow>
                </a:effectLst>
                <a:latin typeface="Arial" charset="0"/>
                <a:ea typeface="ＭＳ Ｐゴシック" charset="0"/>
                <a:cs typeface="ＭＳ Ｐゴシック" charset="0"/>
              </a:rPr>
              <a:t/>
            </a:r>
            <a:br>
              <a:rPr lang="en-US" altLang="zh-CN" sz="4800" b="1" dirty="0" smtClean="0">
                <a:solidFill>
                  <a:srgbClr val="FFFFFF"/>
                </a:solidFill>
                <a:effectLst>
                  <a:glow rad="127000">
                    <a:srgbClr val="000000"/>
                  </a:glow>
                </a:effectLst>
                <a:latin typeface="Arial" charset="0"/>
                <a:ea typeface="ＭＳ Ｐゴシック" charset="0"/>
                <a:cs typeface="ＭＳ Ｐゴシック" charset="0"/>
              </a:rPr>
            </a:b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基督</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br>
              <a:rPr lang="en-US" sz="4800" b="1" dirty="0" smtClean="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(1:</a:t>
            </a:r>
            <a:r>
              <a:rPr lang="en-US" sz="4800" b="1" dirty="0" smtClean="0">
                <a:solidFill>
                  <a:srgbClr val="FFFFFF"/>
                </a:solidFill>
                <a:effectLst>
                  <a:glow rad="127000">
                    <a:srgbClr val="000000"/>
                  </a:glow>
                </a:effectLst>
                <a:latin typeface="Arial" charset="0"/>
                <a:ea typeface="ＭＳ Ｐゴシック" charset="0"/>
                <a:cs typeface="ＭＳ Ｐゴシック" charset="0"/>
              </a:rPr>
              <a:t>5</a:t>
            </a: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a:t>
            </a:r>
            <a:r>
              <a:rPr lang="en-US" sz="4800" b="1" dirty="0" smtClean="0">
                <a:solidFill>
                  <a:srgbClr val="FFFFFF"/>
                </a:solidFill>
                <a:effectLst>
                  <a:glow rad="127000">
                    <a:srgbClr val="000000"/>
                  </a:glow>
                </a:effectLst>
                <a:latin typeface="Arial" charset="0"/>
                <a:ea typeface="ＭＳ Ｐゴシック" charset="0"/>
                <a:cs typeface="ＭＳ Ｐゴシック" charset="0"/>
              </a:rPr>
              <a:t>11</a:t>
            </a:r>
            <a:r>
              <a:rPr lang="en-US" sz="4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26963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148064" y="368300"/>
            <a:ext cx="3995935" cy="270066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Grow step-by-step in Christ-likeness (5-7) </a:t>
            </a:r>
          </a:p>
        </p:txBody>
      </p:sp>
      <p:sp>
        <p:nvSpPr>
          <p:cNvPr id="8" name="Rectangle 2"/>
          <p:cNvSpPr txBox="1">
            <a:spLocks noChangeArrowheads="1"/>
          </p:cNvSpPr>
          <p:nvPr/>
        </p:nvSpPr>
        <p:spPr bwMode="auto">
          <a:xfrm>
            <a:off x="5119300" y="3717032"/>
            <a:ext cx="3995935" cy="2700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b="1" dirty="0">
                <a:solidFill>
                  <a:srgbClr val="000000"/>
                </a:solidFill>
                <a:effectLst>
                  <a:glow rad="127000">
                    <a:srgbClr val="FFFFFF"/>
                  </a:glow>
                </a:effectLst>
                <a:latin typeface="Arial" charset="0"/>
                <a:ea typeface="ＭＳ Ｐゴシック" charset="0"/>
                <a:cs typeface="ＭＳ Ｐゴシック" charset="0"/>
              </a:rPr>
              <a:t>一步一</a:t>
            </a:r>
            <a:r>
              <a:rPr lang="zh-CN" altLang="en-US" b="1" dirty="0" smtClean="0">
                <a:solidFill>
                  <a:srgbClr val="000000"/>
                </a:solidFill>
                <a:effectLst>
                  <a:glow rad="127000">
                    <a:srgbClr val="FFFFFF"/>
                  </a:glow>
                </a:effectLst>
                <a:latin typeface="Arial" charset="0"/>
                <a:ea typeface="ＭＳ Ｐゴシック" charset="0"/>
                <a:cs typeface="ＭＳ Ｐゴシック" charset="0"/>
              </a:rPr>
              <a:t>步长成基督的样式</a:t>
            </a:r>
            <a:r>
              <a:rPr lang="en-US" altLang="zh-CN" b="1" dirty="0" smtClean="0">
                <a:solidFill>
                  <a:srgbClr val="000000"/>
                </a:solidFill>
                <a:effectLst>
                  <a:glow rad="127000">
                    <a:srgbClr val="FFFFFF"/>
                  </a:glow>
                </a:effectLst>
                <a:latin typeface="Arial" charset="0"/>
                <a:ea typeface="ＭＳ Ｐゴシック" charset="0"/>
                <a:cs typeface="ＭＳ Ｐゴシック" charset="0"/>
              </a:rPr>
              <a:t/>
            </a:r>
            <a:br>
              <a:rPr lang="en-US" altLang="zh-CN" b="1" dirty="0" smtClean="0">
                <a:solidFill>
                  <a:srgbClr val="000000"/>
                </a:solidFill>
                <a:effectLst>
                  <a:glow rad="127000">
                    <a:srgbClr val="FFFFFF"/>
                  </a:glow>
                </a:effectLst>
                <a:latin typeface="Arial" charset="0"/>
                <a:ea typeface="ＭＳ Ｐゴシック" charset="0"/>
                <a:cs typeface="ＭＳ Ｐゴシック" charset="0"/>
              </a:rPr>
            </a:br>
            <a:r>
              <a:rPr lang="en-US" b="1" dirty="0" smtClean="0">
                <a:solidFill>
                  <a:srgbClr val="000000"/>
                </a:solidFill>
                <a:effectLst>
                  <a:glow rad="127000">
                    <a:srgbClr val="FFFFFF"/>
                  </a:glow>
                </a:effectLst>
                <a:latin typeface="Arial" charset="0"/>
                <a:ea typeface="ＭＳ Ｐゴシック" charset="0"/>
                <a:cs typeface="ＭＳ Ｐゴシック" charset="0"/>
              </a:rPr>
              <a:t> </a:t>
            </a:r>
            <a:r>
              <a:rPr lang="en-US" b="1" dirty="0">
                <a:solidFill>
                  <a:srgbClr val="000000"/>
                </a:solidFill>
                <a:effectLst>
                  <a:glow rad="127000">
                    <a:srgbClr val="FFFFFF"/>
                  </a:glow>
                </a:effectLst>
                <a:latin typeface="Arial" charset="0"/>
                <a:ea typeface="ＭＳ Ｐゴシック" charset="0"/>
                <a:cs typeface="ＭＳ Ｐゴシック" charset="0"/>
              </a:rPr>
              <a:t>(</a:t>
            </a:r>
            <a:r>
              <a:rPr lang="en-US" b="1" dirty="0" smtClean="0">
                <a:solidFill>
                  <a:srgbClr val="000000"/>
                </a:solidFill>
                <a:effectLst>
                  <a:glow rad="127000">
                    <a:srgbClr val="FFFFFF"/>
                  </a:glow>
                </a:effectLst>
                <a:latin typeface="Arial" charset="0"/>
                <a:ea typeface="ＭＳ Ｐゴシック" charset="0"/>
                <a:cs typeface="ＭＳ Ｐゴシック" charset="0"/>
              </a:rPr>
              <a:t>5</a:t>
            </a:r>
            <a:r>
              <a:rPr lang="zh-CN" altLang="en-US" b="1" dirty="0" smtClean="0">
                <a:solidFill>
                  <a:srgbClr val="000000"/>
                </a:solidFill>
                <a:effectLst>
                  <a:glow rad="127000">
                    <a:srgbClr val="FFFFFF"/>
                  </a:glow>
                </a:effectLst>
                <a:latin typeface="Arial" charset="0"/>
                <a:ea typeface="ＭＳ Ｐゴシック" charset="0"/>
                <a:cs typeface="ＭＳ Ｐゴシック" charset="0"/>
              </a:rPr>
              <a:t>～</a:t>
            </a:r>
            <a:r>
              <a:rPr lang="en-US" b="1" dirty="0" smtClean="0">
                <a:solidFill>
                  <a:srgbClr val="000000"/>
                </a:solidFill>
                <a:effectLst>
                  <a:glow rad="127000">
                    <a:srgbClr val="FFFFFF"/>
                  </a:glow>
                </a:effectLst>
                <a:latin typeface="Arial" charset="0"/>
                <a:ea typeface="ＭＳ Ｐゴシック" charset="0"/>
                <a:cs typeface="ＭＳ Ｐゴシック" charset="0"/>
              </a:rPr>
              <a:t>7</a:t>
            </a:r>
            <a:r>
              <a:rPr lang="en-US" b="1" dirty="0">
                <a:solidFill>
                  <a:srgbClr val="000000"/>
                </a:solidFill>
                <a:effectLst>
                  <a:glow rad="127000">
                    <a:srgbClr val="FFFFFF"/>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0930034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a:extLst/>
        </p:spPr>
        <p:txBody>
          <a:bodyPr anchor="t"/>
          <a:lstStyle/>
          <a:p>
            <a:pPr>
              <a:defRPr/>
            </a:pPr>
            <a:r>
              <a:rPr lang="mr-IN"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In view of all this, make every effort to respond to God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promises. Supplement your faith with a generous provision of moral excellence, and moral excellence with knowledge</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(2 Peter 1:5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149080"/>
            <a:ext cx="9144000"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正</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因这缘故，你们要多多努力：有了信心，又要增添美德；有了美德，又要增添知</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识</a:t>
            </a: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彼得</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后书</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1:5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新译本</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03711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0"/>
            <a:ext cx="6862952" cy="6858000"/>
          </a:xfrm>
          <a:prstGeom prst="rect">
            <a:avLst/>
          </a:prstGeom>
        </p:spPr>
      </p:pic>
      <p:sp>
        <p:nvSpPr>
          <p:cNvPr id="900098" name="Rectangle 2"/>
          <p:cNvSpPr>
            <a:spLocks noGrp="1" noChangeArrowheads="1"/>
          </p:cNvSpPr>
          <p:nvPr>
            <p:ph type="ctrTitle"/>
          </p:nvPr>
        </p:nvSpPr>
        <p:spPr>
          <a:xfrm>
            <a:off x="0" y="-1107504"/>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179814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a:extLst/>
        </p:spPr>
        <p:txBody>
          <a:bodyPr anchor="t"/>
          <a:lstStyle/>
          <a:p>
            <a:pPr>
              <a:defRPr/>
            </a:pPr>
            <a:r>
              <a:rPr lang="mr-IN"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knowledge with self-control, and self-control with patient endurance, and patient endurance with godliness</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 Peter 1:6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149080"/>
            <a:ext cx="9144000"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有</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了知识，又要增添节制；有了节制，又要增添忍耐；有了忍耐，又要增添敬</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虔</a:t>
            </a: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彼得</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后书</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1:6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新译本</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793191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a:extLst/>
        </p:spPr>
        <p:txBody>
          <a:bodyPr anchor="t"/>
          <a:lstStyle/>
          <a:p>
            <a:pPr>
              <a:defRPr/>
            </a:pPr>
            <a:r>
              <a:rPr lang="mr-IN"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and godliness with brotherly affection, and brotherly affection with love for everyone</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(2 Peter 1:7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149080"/>
            <a:ext cx="9144000"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有</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了敬虔，又要增添弟兄的爱；有了弟兄的爱，还要增添神圣</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的</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爱</a:t>
            </a: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彼得</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后书</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1:7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新译本</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2669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720552"/>
            <a:ext cx="33877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4" name="AutoShape 16"/>
          <p:cNvSpPr>
            <a:spLocks noChangeArrowheads="1"/>
          </p:cNvSpPr>
          <p:nvPr/>
        </p:nvSpPr>
        <p:spPr bwMode="auto">
          <a:xfrm>
            <a:off x="0" y="1720552"/>
            <a:ext cx="7164288" cy="4876800"/>
          </a:xfrm>
          <a:prstGeom prst="rightArrowCallout">
            <a:avLst>
              <a:gd name="adj1" fmla="val 25000"/>
              <a:gd name="adj2" fmla="val 25000"/>
              <a:gd name="adj3" fmla="val 21615"/>
              <a:gd name="adj4" fmla="val 77818"/>
            </a:avLst>
          </a:prstGeom>
          <a:solidFill>
            <a:schemeClr val="accent1"/>
          </a:solidFill>
          <a:ln w="9525">
            <a:solidFill>
              <a:schemeClr val="tx1"/>
            </a:solidFill>
            <a:miter lim="800000"/>
            <a:headEnd/>
            <a:tailEnd/>
          </a:ln>
        </p:spPr>
        <p:txBody>
          <a:bodyPr wrap="none" anchor="ctr"/>
          <a:lstStyle/>
          <a:p>
            <a:endParaRPr lang="en-US">
              <a:solidFill>
                <a:srgbClr val="800000"/>
              </a:solidFill>
            </a:endParaRPr>
          </a:p>
        </p:txBody>
      </p:sp>
      <p:sp>
        <p:nvSpPr>
          <p:cNvPr id="283652" name="Rectangle 2"/>
          <p:cNvSpPr>
            <a:spLocks noGrp="1" noChangeArrowheads="1"/>
          </p:cNvSpPr>
          <p:nvPr>
            <p:ph type="title"/>
          </p:nvPr>
        </p:nvSpPr>
        <p:spPr>
          <a:xfrm>
            <a:off x="0" y="-387424"/>
            <a:ext cx="2971800" cy="182562"/>
          </a:xfrm>
        </p:spPr>
        <p:txBody>
          <a:bodyPr/>
          <a:lstStyle/>
          <a:p>
            <a:pPr eaLnBrk="1" hangingPunct="1"/>
            <a:r>
              <a:rPr lang="en-US" sz="2000" b="0">
                <a:solidFill>
                  <a:srgbClr val="800000"/>
                </a:solidFill>
                <a:latin typeface="Arial" charset="0"/>
                <a:ea typeface="ＭＳ Ｐゴシック" charset="0"/>
                <a:cs typeface="ＭＳ Ｐゴシック" charset="0"/>
              </a:rPr>
              <a:t>2 Peter 1</a:t>
            </a:r>
          </a:p>
        </p:txBody>
      </p:sp>
      <p:sp>
        <p:nvSpPr>
          <p:cNvPr id="73731" name="Rectangle 3"/>
          <p:cNvSpPr>
            <a:spLocks noGrp="1" noChangeArrowheads="1"/>
          </p:cNvSpPr>
          <p:nvPr>
            <p:ph type="body" idx="1"/>
          </p:nvPr>
        </p:nvSpPr>
        <p:spPr>
          <a:xfrm>
            <a:off x="-12576" y="104800"/>
            <a:ext cx="5808712" cy="1524000"/>
          </a:xfrm>
          <a:extLst/>
        </p:spPr>
        <p:txBody>
          <a:bodyPr/>
          <a:lstStyle/>
          <a:p>
            <a:pPr marL="0" indent="0" algn="ctr" eaLnBrk="1" hangingPunct="1">
              <a:lnSpc>
                <a:spcPct val="80000"/>
              </a:lnSpc>
              <a:buNone/>
              <a:defRPr/>
            </a:pPr>
            <a:r>
              <a:rPr lang="en-US" sz="3600" b="1" dirty="0">
                <a:solidFill>
                  <a:schemeClr val="bg1"/>
                </a:solidFill>
                <a:effectLst>
                  <a:glow rad="228600">
                    <a:schemeClr val="tx1"/>
                  </a:glow>
                </a:effectLst>
                <a:ea typeface="ＭＳ Ｐゴシック" charset="0"/>
                <a:cs typeface="Arial"/>
              </a:rPr>
              <a:t>Effective &amp; Productive Christian Life (1:5-7)</a:t>
            </a:r>
            <a:r>
              <a:rPr lang="en-US" sz="2800" b="1" dirty="0">
                <a:solidFill>
                  <a:schemeClr val="bg1"/>
                </a:solidFill>
                <a:effectLst>
                  <a:glow rad="228600">
                    <a:schemeClr val="tx1"/>
                  </a:glow>
                </a:effectLst>
                <a:ea typeface="ＭＳ Ｐゴシック" charset="0"/>
                <a:cs typeface="Arial"/>
              </a:rPr>
              <a:t> </a:t>
            </a:r>
            <a:endParaRPr lang="is-IS" sz="3600" b="1" dirty="0">
              <a:solidFill>
                <a:schemeClr val="bg1"/>
              </a:solidFill>
              <a:effectLst>
                <a:glow rad="228600">
                  <a:schemeClr val="tx1"/>
                </a:glow>
              </a:effectLst>
              <a:ea typeface="ＭＳ Ｐゴシック" charset="0"/>
              <a:cs typeface="Arial"/>
            </a:endParaRPr>
          </a:p>
          <a:p>
            <a:pPr marL="0" indent="0" algn="ctr" eaLnBrk="1" hangingPunct="1">
              <a:lnSpc>
                <a:spcPct val="80000"/>
              </a:lnSpc>
              <a:buNone/>
              <a:defRPr/>
            </a:pPr>
            <a:r>
              <a:rPr lang="is-IS" sz="3600" b="1" dirty="0" smtClean="0">
                <a:solidFill>
                  <a:schemeClr val="bg1"/>
                </a:solidFill>
                <a:effectLst>
                  <a:glow rad="228600">
                    <a:schemeClr val="tx1"/>
                  </a:glow>
                </a:effectLst>
                <a:ea typeface="ＭＳ Ｐゴシック" charset="0"/>
                <a:cs typeface="Arial"/>
              </a:rPr>
              <a:t>有效多</a:t>
            </a:r>
            <a:r>
              <a:rPr lang="zh-CN" altLang="en-US" sz="3600" b="1" dirty="0" smtClean="0">
                <a:solidFill>
                  <a:schemeClr val="bg1"/>
                </a:solidFill>
                <a:effectLst>
                  <a:glow rad="228600">
                    <a:schemeClr val="tx1"/>
                  </a:glow>
                </a:effectLst>
                <a:ea typeface="ＭＳ Ｐゴシック" charset="0"/>
                <a:cs typeface="Arial"/>
              </a:rPr>
              <a:t>结果子</a:t>
            </a:r>
            <a:r>
              <a:rPr lang="is-IS" sz="3600" b="1" dirty="0" smtClean="0">
                <a:solidFill>
                  <a:schemeClr val="bg1"/>
                </a:solidFill>
                <a:effectLst>
                  <a:glow rad="228600">
                    <a:schemeClr val="tx1"/>
                  </a:glow>
                </a:effectLst>
                <a:ea typeface="ＭＳ Ｐゴシック" charset="0"/>
                <a:cs typeface="Arial"/>
              </a:rPr>
              <a:t>的基督徒生</a:t>
            </a:r>
            <a:r>
              <a:rPr lang="zh-CN" altLang="en-US" sz="3600" b="1" dirty="0" smtClean="0">
                <a:solidFill>
                  <a:schemeClr val="bg1"/>
                </a:solidFill>
                <a:effectLst>
                  <a:glow rad="228600">
                    <a:schemeClr val="tx1"/>
                  </a:glow>
                </a:effectLst>
                <a:ea typeface="ＭＳ Ｐゴシック" charset="0"/>
                <a:cs typeface="Arial"/>
              </a:rPr>
              <a:t>命</a:t>
            </a:r>
            <a:r>
              <a:rPr lang="is-IS" sz="3600" b="1" dirty="0" smtClean="0">
                <a:solidFill>
                  <a:schemeClr val="bg1"/>
                </a:solidFill>
                <a:effectLst>
                  <a:glow rad="228600">
                    <a:schemeClr val="tx1"/>
                  </a:glow>
                </a:effectLst>
                <a:ea typeface="ＭＳ Ｐゴシック" charset="0"/>
                <a:cs typeface="Arial"/>
              </a:rPr>
              <a:t> </a:t>
            </a:r>
            <a:endParaRPr lang="is-IS" sz="3600" b="1" dirty="0">
              <a:solidFill>
                <a:schemeClr val="bg1"/>
              </a:solidFill>
              <a:effectLst>
                <a:glow rad="228600">
                  <a:schemeClr val="tx1"/>
                </a:glow>
              </a:effectLst>
              <a:ea typeface="ＭＳ Ｐゴシック" charset="0"/>
              <a:cs typeface="Arial"/>
            </a:endParaRPr>
          </a:p>
          <a:p>
            <a:pPr marL="0" indent="0" algn="ctr" eaLnBrk="1" hangingPunct="1">
              <a:lnSpc>
                <a:spcPct val="80000"/>
              </a:lnSpc>
              <a:buNone/>
              <a:defRPr/>
            </a:pPr>
            <a:r>
              <a:rPr lang="en-US" sz="2000" b="1" dirty="0">
                <a:solidFill>
                  <a:schemeClr val="bg1"/>
                </a:solidFill>
                <a:effectLst>
                  <a:glow rad="228600">
                    <a:schemeClr val="tx1"/>
                  </a:glow>
                </a:effectLst>
                <a:latin typeface="Arial"/>
                <a:ea typeface="ＭＳ Ｐゴシック" charset="0"/>
                <a:cs typeface="Arial"/>
              </a:rPr>
              <a:t> </a:t>
            </a:r>
          </a:p>
        </p:txBody>
      </p:sp>
      <p:sp>
        <p:nvSpPr>
          <p:cNvPr id="73733" name="Rectangle 5"/>
          <p:cNvSpPr>
            <a:spLocks noChangeArrowheads="1"/>
          </p:cNvSpPr>
          <p:nvPr/>
        </p:nvSpPr>
        <p:spPr bwMode="auto">
          <a:xfrm>
            <a:off x="179512" y="4736802"/>
            <a:ext cx="5256584"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Knowledge </a:t>
            </a:r>
            <a:r>
              <a:rPr lang="zh-TW" altLang="en-US" sz="3200" b="1">
                <a:solidFill>
                  <a:srgbClr val="800000"/>
                </a:solidFill>
                <a:latin typeface="Arial"/>
                <a:cs typeface="Arial"/>
              </a:rPr>
              <a:t>知识</a:t>
            </a:r>
            <a:endParaRPr lang="en-US" sz="3200" b="1">
              <a:solidFill>
                <a:srgbClr val="800000"/>
              </a:solidFill>
              <a:latin typeface="Arial"/>
              <a:cs typeface="Arial"/>
            </a:endParaRPr>
          </a:p>
        </p:txBody>
      </p:sp>
      <p:sp>
        <p:nvSpPr>
          <p:cNvPr id="73734" name="Rectangle 6"/>
          <p:cNvSpPr>
            <a:spLocks noChangeArrowheads="1"/>
          </p:cNvSpPr>
          <p:nvPr/>
        </p:nvSpPr>
        <p:spPr bwMode="auto">
          <a:xfrm>
            <a:off x="179512" y="4149427"/>
            <a:ext cx="5256584"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Self Control</a:t>
            </a:r>
            <a:r>
              <a:rPr lang="zh-TW" altLang="en-US" sz="3200" b="1">
                <a:solidFill>
                  <a:srgbClr val="800000"/>
                </a:solidFill>
                <a:latin typeface="Arial"/>
                <a:cs typeface="Arial"/>
              </a:rPr>
              <a:t>节制</a:t>
            </a:r>
            <a:endParaRPr lang="en-US" sz="3200" b="1">
              <a:solidFill>
                <a:srgbClr val="800000"/>
              </a:solidFill>
              <a:latin typeface="Arial"/>
              <a:cs typeface="Arial"/>
            </a:endParaRPr>
          </a:p>
        </p:txBody>
      </p:sp>
      <p:sp>
        <p:nvSpPr>
          <p:cNvPr id="73735" name="Rectangle 7"/>
          <p:cNvSpPr>
            <a:spLocks noChangeArrowheads="1"/>
          </p:cNvSpPr>
          <p:nvPr/>
        </p:nvSpPr>
        <p:spPr bwMode="auto">
          <a:xfrm>
            <a:off x="179512" y="3560465"/>
            <a:ext cx="5184576"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Perseverance </a:t>
            </a:r>
            <a:r>
              <a:rPr lang="ja-JP" altLang="en-US" sz="3200" b="1">
                <a:solidFill>
                  <a:srgbClr val="800000"/>
                </a:solidFill>
                <a:latin typeface="Arial"/>
                <a:cs typeface="Arial"/>
              </a:rPr>
              <a:t>忍耐</a:t>
            </a:r>
            <a:endParaRPr lang="en-US" sz="3200" b="1">
              <a:solidFill>
                <a:srgbClr val="800000"/>
              </a:solidFill>
              <a:latin typeface="Arial"/>
              <a:cs typeface="Arial"/>
            </a:endParaRPr>
          </a:p>
        </p:txBody>
      </p:sp>
      <p:sp>
        <p:nvSpPr>
          <p:cNvPr id="73736" name="Rectangle 8"/>
          <p:cNvSpPr>
            <a:spLocks noChangeArrowheads="1"/>
          </p:cNvSpPr>
          <p:nvPr/>
        </p:nvSpPr>
        <p:spPr bwMode="auto">
          <a:xfrm>
            <a:off x="179512" y="2973090"/>
            <a:ext cx="5184576"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Godliness 虔敬</a:t>
            </a:r>
          </a:p>
        </p:txBody>
      </p:sp>
      <p:sp>
        <p:nvSpPr>
          <p:cNvPr id="73737" name="Rectangle 9"/>
          <p:cNvSpPr>
            <a:spLocks noChangeArrowheads="1"/>
          </p:cNvSpPr>
          <p:nvPr/>
        </p:nvSpPr>
        <p:spPr bwMode="auto">
          <a:xfrm>
            <a:off x="179512" y="2385715"/>
            <a:ext cx="5279504" cy="685800"/>
          </a:xfrm>
          <a:prstGeom prst="rect">
            <a:avLst/>
          </a:prstGeom>
          <a:noFill/>
          <a:ln w="9525">
            <a:noFill/>
            <a:miter lim="800000"/>
            <a:headEnd/>
            <a:tailEnd/>
          </a:ln>
          <a:effectLst/>
        </p:spPr>
        <p:txBody>
          <a:bodyPr/>
          <a:lstStyle/>
          <a:p>
            <a:pPr algn="ctr">
              <a:spcBef>
                <a:spcPct val="20000"/>
              </a:spcBef>
              <a:defRPr/>
            </a:pPr>
            <a:r>
              <a:rPr lang="en-US" sz="3200" b="1">
                <a:solidFill>
                  <a:srgbClr val="800000"/>
                </a:solidFill>
                <a:latin typeface="Arial"/>
                <a:cs typeface="Arial"/>
              </a:rPr>
              <a:t>Bro. Kindness </a:t>
            </a:r>
            <a:r>
              <a:rPr lang="zh-TW" altLang="en-US" sz="3200" b="1">
                <a:solidFill>
                  <a:srgbClr val="800000"/>
                </a:solidFill>
                <a:latin typeface="Arial"/>
                <a:cs typeface="Arial"/>
              </a:rPr>
              <a:t>爱弟兄的心</a:t>
            </a:r>
          </a:p>
        </p:txBody>
      </p:sp>
      <p:sp>
        <p:nvSpPr>
          <p:cNvPr id="73738" name="Rectangle 10"/>
          <p:cNvSpPr>
            <a:spLocks noChangeArrowheads="1"/>
          </p:cNvSpPr>
          <p:nvPr/>
        </p:nvSpPr>
        <p:spPr bwMode="auto">
          <a:xfrm>
            <a:off x="611560" y="1796752"/>
            <a:ext cx="4680520" cy="685800"/>
          </a:xfrm>
          <a:prstGeom prst="rect">
            <a:avLst/>
          </a:prstGeom>
          <a:noFill/>
          <a:ln w="9525">
            <a:noFill/>
            <a:miter lim="800000"/>
            <a:headEnd/>
            <a:tailEnd/>
          </a:ln>
          <a:effectLst/>
        </p:spPr>
        <p:txBody>
          <a:bodyPr/>
          <a:lstStyle/>
          <a:p>
            <a:pPr marL="342900" indent="-342900" algn="ctr">
              <a:spcBef>
                <a:spcPct val="20000"/>
              </a:spcBef>
              <a:defRPr/>
            </a:pPr>
            <a:r>
              <a:rPr lang="en-US" sz="3200" b="1">
                <a:solidFill>
                  <a:srgbClr val="800000"/>
                </a:solidFill>
                <a:latin typeface="Arial"/>
                <a:cs typeface="Arial"/>
              </a:rPr>
              <a:t>Love </a:t>
            </a:r>
            <a:r>
              <a:rPr lang="zh-TW" altLang="en-US" sz="3200" b="1">
                <a:solidFill>
                  <a:srgbClr val="800000"/>
                </a:solidFill>
                <a:latin typeface="Arial"/>
                <a:cs typeface="Arial"/>
              </a:rPr>
              <a:t>爱众人的心</a:t>
            </a:r>
          </a:p>
        </p:txBody>
      </p:sp>
      <p:sp>
        <p:nvSpPr>
          <p:cNvPr id="73739" name="Text Box 11"/>
          <p:cNvSpPr txBox="1">
            <a:spLocks noChangeArrowheads="1"/>
          </p:cNvSpPr>
          <p:nvPr/>
        </p:nvSpPr>
        <p:spPr bwMode="auto">
          <a:xfrm>
            <a:off x="179512" y="5911552"/>
            <a:ext cx="5256584" cy="5847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800000"/>
                </a:solidFill>
                <a:latin typeface="Arial" charset="0"/>
              </a:rPr>
              <a:t>Faith </a:t>
            </a:r>
            <a:r>
              <a:rPr lang="zh-TW" altLang="en-US" sz="3200" b="1">
                <a:solidFill>
                  <a:srgbClr val="800000"/>
                </a:solidFill>
                <a:latin typeface="Arial" charset="0"/>
              </a:rPr>
              <a:t>信心</a:t>
            </a:r>
          </a:p>
        </p:txBody>
      </p:sp>
      <p:sp>
        <p:nvSpPr>
          <p:cNvPr id="73740" name="Rectangle 12"/>
          <p:cNvSpPr>
            <a:spLocks noChangeArrowheads="1"/>
          </p:cNvSpPr>
          <p:nvPr/>
        </p:nvSpPr>
        <p:spPr bwMode="auto">
          <a:xfrm>
            <a:off x="179512" y="5324177"/>
            <a:ext cx="5184576" cy="685800"/>
          </a:xfrm>
          <a:prstGeom prst="rect">
            <a:avLst/>
          </a:prstGeom>
          <a:noFill/>
          <a:ln w="9525">
            <a:noFill/>
            <a:miter lim="800000"/>
            <a:headEnd/>
            <a:tailEnd/>
          </a:ln>
          <a:effectLst/>
        </p:spPr>
        <p:txBody>
          <a:bodyPr/>
          <a:lstStyle/>
          <a:p>
            <a:pPr algn="ctr">
              <a:spcBef>
                <a:spcPct val="20000"/>
              </a:spcBef>
              <a:defRPr/>
            </a:pPr>
            <a:r>
              <a:rPr lang="en-US" sz="3200" b="1" dirty="0">
                <a:solidFill>
                  <a:srgbClr val="800000"/>
                </a:solidFill>
                <a:latin typeface="Arial"/>
                <a:cs typeface="Arial"/>
              </a:rPr>
              <a:t>Goodness </a:t>
            </a:r>
            <a:r>
              <a:rPr lang="zh-TW" altLang="en-US" sz="3200" b="1" dirty="0">
                <a:solidFill>
                  <a:srgbClr val="800000"/>
                </a:solidFill>
                <a:latin typeface="Arial"/>
                <a:cs typeface="Arial"/>
              </a:rPr>
              <a:t>德行</a:t>
            </a:r>
          </a:p>
        </p:txBody>
      </p:sp>
      <p:sp>
        <p:nvSpPr>
          <p:cNvPr id="73743" name="Text Box 15"/>
          <p:cNvSpPr txBox="1">
            <a:spLocks noChangeArrowheads="1"/>
          </p:cNvSpPr>
          <p:nvPr/>
        </p:nvSpPr>
        <p:spPr bwMode="auto">
          <a:xfrm>
            <a:off x="5638800" y="476672"/>
            <a:ext cx="335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cs typeface="Arial" charset="0"/>
              </a:rPr>
              <a:t>Pure &amp; Christ-like (</a:t>
            </a:r>
            <a:r>
              <a:rPr lang="mr-IN" altLang="ja-JP" b="1">
                <a:solidFill>
                  <a:srgbClr val="000000"/>
                </a:solidFill>
                <a:latin typeface="Arial" charset="0"/>
                <a:cs typeface="Arial" charset="0"/>
              </a:rPr>
              <a:t>"</a:t>
            </a:r>
            <a:r>
              <a:rPr lang="en-US" altLang="ja-JP" b="1">
                <a:solidFill>
                  <a:srgbClr val="000000"/>
                </a:solidFill>
                <a:latin typeface="Arial" charset="0"/>
                <a:cs typeface="Arial" charset="0"/>
              </a:rPr>
              <a:t>participate in the divine nature,</a:t>
            </a:r>
            <a:r>
              <a:rPr lang="mr-IN" altLang="ja-JP" b="1">
                <a:solidFill>
                  <a:srgbClr val="000000"/>
                </a:solidFill>
                <a:latin typeface="Arial" charset="0"/>
                <a:cs typeface="Arial" charset="0"/>
              </a:rPr>
              <a:t>"</a:t>
            </a:r>
            <a:r>
              <a:rPr lang="en-US" altLang="ja-JP" b="1">
                <a:solidFill>
                  <a:srgbClr val="000000"/>
                </a:solidFill>
                <a:latin typeface="Arial" charset="0"/>
                <a:cs typeface="Arial" charset="0"/>
              </a:rPr>
              <a:t> v. 4)</a:t>
            </a:r>
            <a:endParaRPr lang="en-US" b="1">
              <a:solidFill>
                <a:srgbClr val="000000"/>
              </a:solidFill>
              <a:latin typeface="Arial" charset="0"/>
              <a:cs typeface="Arial" charset="0"/>
            </a:endParaRPr>
          </a:p>
        </p:txBody>
      </p:sp>
      <p:sp>
        <p:nvSpPr>
          <p:cNvPr id="283663" name="Text Box 17"/>
          <p:cNvSpPr txBox="1">
            <a:spLocks noChangeArrowheads="1"/>
          </p:cNvSpPr>
          <p:nvPr/>
        </p:nvSpPr>
        <p:spPr bwMode="auto">
          <a:xfrm>
            <a:off x="8447088" y="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800000"/>
                </a:solidFill>
                <a:latin typeface="Arial" charset="0"/>
              </a:rPr>
              <a:t>289</a:t>
            </a:r>
          </a:p>
        </p:txBody>
      </p:sp>
      <p:sp>
        <p:nvSpPr>
          <p:cNvPr id="16" name="Text Box 15"/>
          <p:cNvSpPr txBox="1">
            <a:spLocks noChangeArrowheads="1"/>
          </p:cNvSpPr>
          <p:nvPr/>
        </p:nvSpPr>
        <p:spPr bwMode="auto">
          <a:xfrm>
            <a:off x="5683696" y="5229200"/>
            <a:ext cx="335280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eaLnBrk="1" hangingPunct="1">
              <a:lnSpc>
                <a:spcPct val="80000"/>
              </a:lnSpc>
              <a:spcBef>
                <a:spcPct val="20000"/>
              </a:spcBef>
              <a:buNone/>
              <a:defRPr sz="3600" b="1">
                <a:solidFill>
                  <a:schemeClr val="bg1"/>
                </a:solidFill>
                <a:effectLst>
                  <a:glow rad="228600">
                    <a:schemeClr val="tx1"/>
                  </a:glow>
                </a:effectLst>
                <a:latin typeface="+mn-lt"/>
                <a:cs typeface="Arial"/>
              </a:defRPr>
            </a:lvl1pPr>
            <a:lvl2pPr marL="742950" indent="-285750" eaLnBrk="0" hangingPunct="0">
              <a:spcBef>
                <a:spcPct val="20000"/>
              </a:spcBef>
              <a:buChar char="–"/>
              <a:defRPr sz="2800">
                <a:latin typeface="+mn-lt"/>
                <a:ea typeface="ＭＳ Ｐゴシック" pitchFamily="26" charset="-128"/>
              </a:defRPr>
            </a:lvl2pPr>
            <a:lvl3pPr marL="1143000" indent="-228600" eaLnBrk="0" hangingPunct="0">
              <a:spcBef>
                <a:spcPct val="20000"/>
              </a:spcBef>
              <a:buChar char="•"/>
              <a:defRPr>
                <a:latin typeface="+mn-lt"/>
                <a:ea typeface="ＭＳ Ｐゴシック" pitchFamily="26" charset="-128"/>
              </a:defRPr>
            </a:lvl3pPr>
            <a:lvl4pPr marL="1600200" indent="-228600" eaLnBrk="0" hangingPunct="0">
              <a:spcBef>
                <a:spcPct val="20000"/>
              </a:spcBef>
              <a:buChar char="–"/>
              <a:defRPr sz="2000">
                <a:latin typeface="+mn-lt"/>
                <a:ea typeface="ＭＳ Ｐゴシック" pitchFamily="26" charset="-128"/>
              </a:defRPr>
            </a:lvl4pPr>
            <a:lvl5pPr marL="2057400" indent="-228600" eaLnBrk="0" hangingPunct="0">
              <a:spcBef>
                <a:spcPct val="20000"/>
              </a:spcBef>
              <a:buChar char="»"/>
              <a:defRPr sz="2000">
                <a:latin typeface="+mn-lt"/>
                <a:ea typeface="ＭＳ Ｐゴシック" pitchFamily="26" charset="-128"/>
              </a:defRPr>
            </a:lvl5pPr>
            <a:lvl6pPr marL="2514600" indent="-228600" fontAlgn="base">
              <a:spcBef>
                <a:spcPct val="20000"/>
              </a:spcBef>
              <a:spcAft>
                <a:spcPct val="0"/>
              </a:spcAft>
              <a:buChar char="»"/>
              <a:defRPr sz="2000">
                <a:latin typeface="+mn-lt"/>
                <a:ea typeface="ＭＳ Ｐゴシック" pitchFamily="26" charset="-128"/>
              </a:defRPr>
            </a:lvl6pPr>
            <a:lvl7pPr marL="2971800" indent="-228600" fontAlgn="base">
              <a:spcBef>
                <a:spcPct val="20000"/>
              </a:spcBef>
              <a:spcAft>
                <a:spcPct val="0"/>
              </a:spcAft>
              <a:buChar char="»"/>
              <a:defRPr sz="2000">
                <a:latin typeface="+mn-lt"/>
                <a:ea typeface="ＭＳ Ｐゴシック" pitchFamily="26" charset="-128"/>
              </a:defRPr>
            </a:lvl7pPr>
            <a:lvl8pPr marL="3429000" indent="-228600" fontAlgn="base">
              <a:spcBef>
                <a:spcPct val="20000"/>
              </a:spcBef>
              <a:spcAft>
                <a:spcPct val="0"/>
              </a:spcAft>
              <a:buChar char="»"/>
              <a:defRPr sz="2000">
                <a:latin typeface="+mn-lt"/>
                <a:ea typeface="ＭＳ Ｐゴシック" pitchFamily="26" charset="-128"/>
              </a:defRPr>
            </a:lvl8pPr>
            <a:lvl9pPr marL="3886200" indent="-228600" fontAlgn="base">
              <a:spcBef>
                <a:spcPct val="20000"/>
              </a:spcBef>
              <a:spcAft>
                <a:spcPct val="0"/>
              </a:spcAft>
              <a:buChar char="»"/>
              <a:defRPr sz="2000">
                <a:latin typeface="+mn-lt"/>
                <a:ea typeface="ＭＳ Ｐゴシック" pitchFamily="26" charset="-128"/>
              </a:defRPr>
            </a:lvl9pPr>
          </a:lstStyle>
          <a:p>
            <a:pPr>
              <a:lnSpc>
                <a:spcPct val="100000"/>
              </a:lnSpc>
            </a:pPr>
            <a:r>
              <a:rPr lang="zh-CN" altLang="en-US" sz="2800" dirty="0">
                <a:solidFill>
                  <a:srgbClr val="FFFFFF"/>
                </a:solidFill>
                <a:effectLst>
                  <a:glow rad="101600">
                    <a:srgbClr val="000000"/>
                  </a:glow>
                </a:effectLst>
                <a:latin typeface="Arial"/>
              </a:rPr>
              <a:t>圣</a:t>
            </a:r>
            <a:r>
              <a:rPr lang="zh-CN" altLang="en-US" sz="2800" dirty="0" smtClean="0">
                <a:solidFill>
                  <a:srgbClr val="FFFFFF"/>
                </a:solidFill>
                <a:effectLst>
                  <a:glow rad="101600">
                    <a:srgbClr val="000000"/>
                  </a:glow>
                </a:effectLst>
                <a:latin typeface="Arial"/>
              </a:rPr>
              <a:t>洁并效法基</a:t>
            </a:r>
            <a:r>
              <a:rPr lang="zh-CN" altLang="en-US" sz="2800" dirty="0">
                <a:solidFill>
                  <a:srgbClr val="FFFFFF"/>
                </a:solidFill>
                <a:effectLst>
                  <a:glow rad="101600">
                    <a:srgbClr val="000000"/>
                  </a:glow>
                </a:effectLst>
                <a:latin typeface="Arial"/>
              </a:rPr>
              <a:t>督</a:t>
            </a:r>
            <a:r>
              <a:rPr lang="en-US" altLang="ja-JP" sz="2800" dirty="0">
                <a:solidFill>
                  <a:srgbClr val="FFFFFF"/>
                </a:solidFill>
                <a:effectLst>
                  <a:glow rad="101600">
                    <a:srgbClr val="000000"/>
                  </a:glow>
                </a:effectLst>
                <a:latin typeface="Arial"/>
              </a:rPr>
              <a:t> (</a:t>
            </a:r>
            <a:r>
              <a:rPr lang="mr-IN" altLang="ja-JP" sz="2800" dirty="0">
                <a:solidFill>
                  <a:srgbClr val="FFFFFF"/>
                </a:solidFill>
                <a:effectLst>
                  <a:glow rad="101600">
                    <a:srgbClr val="000000"/>
                  </a:glow>
                </a:effectLst>
              </a:rPr>
              <a:t>"</a:t>
            </a:r>
            <a:r>
              <a:rPr lang="zh-CN" altLang="en-US" sz="2800" dirty="0">
                <a:solidFill>
                  <a:srgbClr val="FFFFFF"/>
                </a:solidFill>
                <a:effectLst>
                  <a:glow rad="101600">
                    <a:srgbClr val="000000"/>
                  </a:glow>
                </a:effectLst>
                <a:latin typeface="Arial"/>
              </a:rPr>
              <a:t>与</a:t>
            </a:r>
            <a:r>
              <a:rPr lang="zh-CN" altLang="en-US" sz="2800" dirty="0" smtClean="0">
                <a:solidFill>
                  <a:srgbClr val="FFFFFF"/>
                </a:solidFill>
                <a:effectLst>
                  <a:glow rad="101600">
                    <a:srgbClr val="000000"/>
                  </a:glow>
                </a:effectLst>
                <a:latin typeface="Arial"/>
              </a:rPr>
              <a:t>神的性情有分</a:t>
            </a:r>
            <a:r>
              <a:rPr lang="en-US" altLang="ja-JP" sz="2800" dirty="0" smtClean="0">
                <a:solidFill>
                  <a:srgbClr val="FFFFFF"/>
                </a:solidFill>
                <a:effectLst>
                  <a:glow rad="101600">
                    <a:srgbClr val="000000"/>
                  </a:glow>
                </a:effectLst>
                <a:latin typeface="Arial"/>
              </a:rPr>
              <a:t>,</a:t>
            </a:r>
            <a:r>
              <a:rPr lang="mr-IN" altLang="ja-JP" sz="2800" dirty="0" smtClean="0">
                <a:solidFill>
                  <a:srgbClr val="FFFFFF"/>
                </a:solidFill>
                <a:effectLst>
                  <a:glow rad="101600">
                    <a:srgbClr val="000000"/>
                  </a:glow>
                </a:effectLst>
              </a:rPr>
              <a:t>"</a:t>
            </a:r>
            <a:r>
              <a:rPr lang="en-US" altLang="ja-JP" sz="2800" dirty="0" smtClean="0">
                <a:solidFill>
                  <a:srgbClr val="FFFFFF"/>
                </a:solidFill>
                <a:effectLst>
                  <a:glow rad="101600">
                    <a:srgbClr val="000000"/>
                  </a:glow>
                </a:effectLst>
                <a:latin typeface="Arial"/>
              </a:rPr>
              <a:t> </a:t>
            </a:r>
            <a:r>
              <a:rPr lang="zh-CN" altLang="en-US" sz="2800" dirty="0" smtClean="0">
                <a:solidFill>
                  <a:srgbClr val="FFFFFF"/>
                </a:solidFill>
                <a:effectLst>
                  <a:glow rad="101600">
                    <a:srgbClr val="000000"/>
                  </a:glow>
                </a:effectLst>
                <a:latin typeface="Arial"/>
              </a:rPr>
              <a:t>第</a:t>
            </a:r>
            <a:r>
              <a:rPr lang="en-US" altLang="ja-JP" sz="2800" dirty="0" smtClean="0">
                <a:solidFill>
                  <a:srgbClr val="FFFFFF"/>
                </a:solidFill>
                <a:effectLst>
                  <a:glow rad="101600">
                    <a:srgbClr val="000000"/>
                  </a:glow>
                </a:effectLst>
                <a:latin typeface="Arial"/>
              </a:rPr>
              <a:t>4</a:t>
            </a:r>
            <a:r>
              <a:rPr lang="zh-CN" altLang="en-US" sz="2800" dirty="0" smtClean="0">
                <a:solidFill>
                  <a:srgbClr val="FFFFFF"/>
                </a:solidFill>
                <a:effectLst>
                  <a:glow rad="101600">
                    <a:srgbClr val="000000"/>
                  </a:glow>
                </a:effectLst>
                <a:latin typeface="Arial"/>
              </a:rPr>
              <a:t>节</a:t>
            </a:r>
            <a:r>
              <a:rPr lang="en-US" altLang="ja-JP" sz="2800" dirty="0" smtClean="0">
                <a:solidFill>
                  <a:srgbClr val="FFFFFF"/>
                </a:solidFill>
                <a:effectLst>
                  <a:glow rad="101600">
                    <a:srgbClr val="000000"/>
                  </a:glow>
                </a:effectLst>
                <a:latin typeface="Arial"/>
              </a:rPr>
              <a:t>)</a:t>
            </a:r>
            <a:endParaRPr lang="en-US" sz="2800" dirty="0">
              <a:solidFill>
                <a:srgbClr val="FFFFFF"/>
              </a:solidFill>
              <a:effectLst>
                <a:glow rad="101600">
                  <a:srgbClr val="000000"/>
                </a:glow>
              </a:effectLst>
              <a:latin typeface="Arial"/>
            </a:endParaRPr>
          </a:p>
        </p:txBody>
      </p:sp>
    </p:spTree>
    <p:extLst>
      <p:ext uri="{BB962C8B-B14F-4D97-AF65-F5344CB8AC3E}">
        <p14:creationId xmlns:p14="http://schemas.microsoft.com/office/powerpoint/2010/main" val="42047505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193" decel="100000"/>
                                        <p:tgtEl>
                                          <p:spTgt spid="73739"/>
                                        </p:tgtEl>
                                      </p:cBhvr>
                                    </p:animEffect>
                                    <p:animScale>
                                      <p:cBhvr>
                                        <p:cTn id="8" dur="193" decel="100000"/>
                                        <p:tgtEl>
                                          <p:spTgt spid="73739"/>
                                        </p:tgtEl>
                                      </p:cBhvr>
                                      <p:from x="10000" y="10000"/>
                                      <p:to x="200000" y="450000"/>
                                    </p:animScale>
                                    <p:animScale>
                                      <p:cBhvr>
                                        <p:cTn id="9" dur="308" accel="100000" fill="hold">
                                          <p:stCondLst>
                                            <p:cond delay="193"/>
                                          </p:stCondLst>
                                        </p:cTn>
                                        <p:tgtEl>
                                          <p:spTgt spid="73739"/>
                                        </p:tgtEl>
                                      </p:cBhvr>
                                      <p:from x="200000" y="450000"/>
                                      <p:to x="100000" y="100000"/>
                                    </p:animScale>
                                    <p:set>
                                      <p:cBhvr>
                                        <p:cTn id="10" dur="193" fill="hold"/>
                                        <p:tgtEl>
                                          <p:spTgt spid="73739"/>
                                        </p:tgtEl>
                                        <p:attrNameLst>
                                          <p:attrName>ppt_x</p:attrName>
                                        </p:attrNameLst>
                                      </p:cBhvr>
                                      <p:to>
                                        <p:strVal val="(0.5)"/>
                                      </p:to>
                                    </p:set>
                                    <p:anim from="(0.5)" to="(#ppt_x)" calcmode="lin" valueType="num">
                                      <p:cBhvr>
                                        <p:cTn id="11" dur="308" accel="100000" fill="hold">
                                          <p:stCondLst>
                                            <p:cond delay="193"/>
                                          </p:stCondLst>
                                        </p:cTn>
                                        <p:tgtEl>
                                          <p:spTgt spid="73739"/>
                                        </p:tgtEl>
                                        <p:attrNameLst>
                                          <p:attrName>ppt_x</p:attrName>
                                        </p:attrNameLst>
                                      </p:cBhvr>
                                    </p:anim>
                                    <p:set>
                                      <p:cBhvr>
                                        <p:cTn id="12" dur="193" fill="hold"/>
                                        <p:tgtEl>
                                          <p:spTgt spid="73739"/>
                                        </p:tgtEl>
                                        <p:attrNameLst>
                                          <p:attrName>ppt_y</p:attrName>
                                        </p:attrNameLst>
                                      </p:cBhvr>
                                      <p:to>
                                        <p:strVal val="(#ppt_y+0.4)"/>
                                      </p:to>
                                    </p:set>
                                    <p:anim from="(#ppt_y+0.4)" to="(#ppt_y)" calcmode="lin" valueType="num">
                                      <p:cBhvr>
                                        <p:cTn id="13" dur="308" accel="100000" fill="hold">
                                          <p:stCondLst>
                                            <p:cond delay="193"/>
                                          </p:stCondLst>
                                        </p:cTn>
                                        <p:tgtEl>
                                          <p:spTgt spid="73739"/>
                                        </p:tgtEl>
                                        <p:attrNameLst>
                                          <p:attrName>ppt_y</p:attrName>
                                        </p:attrNameLst>
                                      </p:cBhvr>
                                    </p:anim>
                                  </p:childTnLst>
                                </p:cTn>
                              </p:par>
                            </p:childTnLst>
                          </p:cTn>
                        </p:par>
                      </p:childTnLst>
                    </p:cTn>
                  </p:par>
                  <p:par>
                    <p:cTn id="14" fill="hold">
                      <p:stCondLst>
                        <p:cond delay="indefinite"/>
                      </p:stCondLst>
                      <p:childTnLst>
                        <p:par>
                          <p:cTn id="15" fill="hold" nodeType="afterGroup">
                            <p:stCondLst>
                              <p:cond delay="0"/>
                            </p:stCondLst>
                            <p:childTnLst>
                              <p:par>
                                <p:cTn id="16" presetID="10" presetClass="entr" presetSubtype="0" fill="hold" grpId="0" nodeType="clickEffect">
                                  <p:stCondLst>
                                    <p:cond delay="0"/>
                                  </p:stCondLst>
                                  <p:iterate type="lt">
                                    <p:tmPct val="0"/>
                                  </p:iterate>
                                  <p:childTnLst>
                                    <p:set>
                                      <p:cBhvr>
                                        <p:cTn id="17" dur="1" fill="hold">
                                          <p:stCondLst>
                                            <p:cond delay="0"/>
                                          </p:stCondLst>
                                        </p:cTn>
                                        <p:tgtEl>
                                          <p:spTgt spid="73740"/>
                                        </p:tgtEl>
                                        <p:attrNameLst>
                                          <p:attrName>style.visibility</p:attrName>
                                        </p:attrNameLst>
                                      </p:cBhvr>
                                      <p:to>
                                        <p:strVal val="visible"/>
                                      </p:to>
                                    </p:set>
                                    <p:animEffect transition="in" filter="fade">
                                      <p:cBhvr>
                                        <p:cTn id="18" dur="500"/>
                                        <p:tgtEl>
                                          <p:spTgt spid="73740"/>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0" presetClass="entr" presetSubtype="0" fill="hold" grpId="0" nodeType="clickEffect">
                                  <p:stCondLst>
                                    <p:cond delay="0"/>
                                  </p:stCondLst>
                                  <p:iterate type="lt">
                                    <p:tmPct val="0"/>
                                  </p:iterate>
                                  <p:childTnLst>
                                    <p:set>
                                      <p:cBhvr>
                                        <p:cTn id="22" dur="1" fill="hold">
                                          <p:stCondLst>
                                            <p:cond delay="0"/>
                                          </p:stCondLst>
                                        </p:cTn>
                                        <p:tgtEl>
                                          <p:spTgt spid="73733"/>
                                        </p:tgtEl>
                                        <p:attrNameLst>
                                          <p:attrName>style.visibility</p:attrName>
                                        </p:attrNameLst>
                                      </p:cBhvr>
                                      <p:to>
                                        <p:strVal val="visible"/>
                                      </p:to>
                                    </p:set>
                                    <p:animEffect transition="in" filter="fade">
                                      <p:cBhvr>
                                        <p:cTn id="23" dur="500"/>
                                        <p:tgtEl>
                                          <p:spTgt spid="73733"/>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10" presetClass="entr" presetSubtype="0" fill="hold" grpId="0" nodeType="clickEffect">
                                  <p:stCondLst>
                                    <p:cond delay="0"/>
                                  </p:stCondLst>
                                  <p:iterate type="lt">
                                    <p:tmPct val="0"/>
                                  </p:iterate>
                                  <p:childTnLst>
                                    <p:set>
                                      <p:cBhvr>
                                        <p:cTn id="27" dur="1" fill="hold">
                                          <p:stCondLst>
                                            <p:cond delay="0"/>
                                          </p:stCondLst>
                                        </p:cTn>
                                        <p:tgtEl>
                                          <p:spTgt spid="73734"/>
                                        </p:tgtEl>
                                        <p:attrNameLst>
                                          <p:attrName>style.visibility</p:attrName>
                                        </p:attrNameLst>
                                      </p:cBhvr>
                                      <p:to>
                                        <p:strVal val="visible"/>
                                      </p:to>
                                    </p:set>
                                    <p:animEffect transition="in" filter="fade">
                                      <p:cBhvr>
                                        <p:cTn id="28" dur="500"/>
                                        <p:tgtEl>
                                          <p:spTgt spid="73734"/>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10" presetClass="entr" presetSubtype="0" fill="hold" grpId="0" nodeType="clickEffect">
                                  <p:stCondLst>
                                    <p:cond delay="0"/>
                                  </p:stCondLst>
                                  <p:iterate type="lt">
                                    <p:tmPct val="0"/>
                                  </p:iterate>
                                  <p:childTnLst>
                                    <p:set>
                                      <p:cBhvr>
                                        <p:cTn id="32" dur="1" fill="hold">
                                          <p:stCondLst>
                                            <p:cond delay="0"/>
                                          </p:stCondLst>
                                        </p:cTn>
                                        <p:tgtEl>
                                          <p:spTgt spid="73735"/>
                                        </p:tgtEl>
                                        <p:attrNameLst>
                                          <p:attrName>style.visibility</p:attrName>
                                        </p:attrNameLst>
                                      </p:cBhvr>
                                      <p:to>
                                        <p:strVal val="visible"/>
                                      </p:to>
                                    </p:set>
                                    <p:animEffect transition="in" filter="fade">
                                      <p:cBhvr>
                                        <p:cTn id="33" dur="500"/>
                                        <p:tgtEl>
                                          <p:spTgt spid="73735"/>
                                        </p:tgtEl>
                                      </p:cBhvr>
                                    </p:animEffect>
                                  </p:childTnLst>
                                </p:cTn>
                              </p:par>
                            </p:childTnLst>
                          </p:cTn>
                        </p:par>
                      </p:childTnLst>
                    </p:cTn>
                  </p:par>
                  <p:par>
                    <p:cTn id="34" fill="hold">
                      <p:stCondLst>
                        <p:cond delay="indefinite"/>
                      </p:stCondLst>
                      <p:childTnLst>
                        <p:par>
                          <p:cTn id="35" fill="hold" nodeType="afterGroup">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73736"/>
                                        </p:tgtEl>
                                        <p:attrNameLst>
                                          <p:attrName>style.visibility</p:attrName>
                                        </p:attrNameLst>
                                      </p:cBhvr>
                                      <p:to>
                                        <p:strVal val="visible"/>
                                      </p:to>
                                    </p:set>
                                    <p:animEffect transition="in" filter="fade">
                                      <p:cBhvr>
                                        <p:cTn id="38" dur="500"/>
                                        <p:tgtEl>
                                          <p:spTgt spid="73736"/>
                                        </p:tgtEl>
                                      </p:cBhvr>
                                    </p:animEffect>
                                  </p:childTnLst>
                                </p:cTn>
                              </p:par>
                            </p:childTnLst>
                          </p:cTn>
                        </p:par>
                      </p:childTnLst>
                    </p:cTn>
                  </p:par>
                  <p:par>
                    <p:cTn id="39" fill="hold">
                      <p:stCondLst>
                        <p:cond delay="indefinite"/>
                      </p:stCondLst>
                      <p:childTnLst>
                        <p:par>
                          <p:cTn id="40" fill="hold" nodeType="afterGroup">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73737"/>
                                        </p:tgtEl>
                                        <p:attrNameLst>
                                          <p:attrName>style.visibility</p:attrName>
                                        </p:attrNameLst>
                                      </p:cBhvr>
                                      <p:to>
                                        <p:strVal val="visible"/>
                                      </p:to>
                                    </p:set>
                                    <p:animEffect transition="in" filter="fade">
                                      <p:cBhvr>
                                        <p:cTn id="43" dur="500"/>
                                        <p:tgtEl>
                                          <p:spTgt spid="73737"/>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10" presetClass="entr" presetSubtype="0" fill="hold" grpId="0" nodeType="clickEffect">
                                  <p:stCondLst>
                                    <p:cond delay="0"/>
                                  </p:stCondLst>
                                  <p:iterate type="lt">
                                    <p:tmPct val="0"/>
                                  </p:iterate>
                                  <p:childTnLst>
                                    <p:set>
                                      <p:cBhvr>
                                        <p:cTn id="47" dur="1" fill="hold">
                                          <p:stCondLst>
                                            <p:cond delay="0"/>
                                          </p:stCondLst>
                                        </p:cTn>
                                        <p:tgtEl>
                                          <p:spTgt spid="73738"/>
                                        </p:tgtEl>
                                        <p:attrNameLst>
                                          <p:attrName>style.visibility</p:attrName>
                                        </p:attrNameLst>
                                      </p:cBhvr>
                                      <p:to>
                                        <p:strVal val="visible"/>
                                      </p:to>
                                    </p:set>
                                    <p:animEffect transition="in" filter="fade">
                                      <p:cBhvr>
                                        <p:cTn id="48" dur="500"/>
                                        <p:tgtEl>
                                          <p:spTgt spid="7373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3744"/>
                                        </p:tgtEl>
                                        <p:attrNameLst>
                                          <p:attrName>style.visibility</p:attrName>
                                        </p:attrNameLst>
                                      </p:cBhvr>
                                      <p:to>
                                        <p:strVal val="visible"/>
                                      </p:to>
                                    </p:set>
                                    <p:animEffect transition="in" filter="wipe(left)">
                                      <p:cBhvr>
                                        <p:cTn id="53" dur="500"/>
                                        <p:tgtEl>
                                          <p:spTgt spid="73744"/>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73741"/>
                                        </p:tgtEl>
                                        <p:attrNameLst>
                                          <p:attrName>style.visibility</p:attrName>
                                        </p:attrNameLst>
                                      </p:cBhvr>
                                      <p:to>
                                        <p:strVal val="visible"/>
                                      </p:to>
                                    </p:set>
                                    <p:animEffect transition="in" filter="dissolve">
                                      <p:cBhvr>
                                        <p:cTn id="57" dur="500"/>
                                        <p:tgtEl>
                                          <p:spTgt spid="73741"/>
                                        </p:tgtEl>
                                      </p:cBhvr>
                                    </p:animEffect>
                                  </p:childTnLst>
                                </p:cTn>
                              </p:par>
                            </p:childTnLst>
                          </p:cTn>
                        </p:par>
                        <p:par>
                          <p:cTn id="58" fill="hold" nodeType="withGroup">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73743"/>
                                        </p:tgtEl>
                                        <p:attrNameLst>
                                          <p:attrName>style.visibility</p:attrName>
                                        </p:attrNameLst>
                                      </p:cBhvr>
                                      <p:to>
                                        <p:strVal val="visible"/>
                                      </p:to>
                                    </p:set>
                                    <p:animEffect transition="in" filter="blinds(horizontal)">
                                      <p:cBhvr>
                                        <p:cTn id="61" dur="500"/>
                                        <p:tgtEl>
                                          <p:spTgt spid="73743"/>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linds(horizontal)">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440160"/>
          </a:xfrm>
          <a:effectLst>
            <a:outerShdw blurRad="63500" dist="35921" dir="2700000" algn="ctr" rotWithShape="0">
              <a:schemeClr val="tx2">
                <a:alpha val="74998"/>
              </a:schemeClr>
            </a:outerShdw>
          </a:effectLst>
          <a:ex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We don</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always grow in Christ-likeness (8-9). </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
        <p:nvSpPr>
          <p:cNvPr id="4" name="Rectangle 2"/>
          <p:cNvSpPr txBox="1">
            <a:spLocks noChangeArrowheads="1"/>
          </p:cNvSpPr>
          <p:nvPr/>
        </p:nvSpPr>
        <p:spPr bwMode="auto">
          <a:xfrm>
            <a:off x="0" y="1484784"/>
            <a:ext cx="9144000" cy="2376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我</a:t>
            </a:r>
            <a:r>
              <a:rPr lang="zh-CN" altLang="en-US" b="1" dirty="0" smtClean="0">
                <a:solidFill>
                  <a:srgbClr val="FFFFFF"/>
                </a:solidFill>
                <a:effectLst>
                  <a:glow rad="127000">
                    <a:srgbClr val="000000"/>
                  </a:glow>
                </a:effectLst>
                <a:latin typeface="Arial" charset="0"/>
                <a:ea typeface="ＭＳ Ｐゴシック" charset="0"/>
                <a:cs typeface="ＭＳ Ｐゴシック" charset="0"/>
              </a:rPr>
              <a:t>们不都总是在基督的样式方面成长（</a:t>
            </a:r>
            <a:r>
              <a:rPr lang="en-US" b="1" dirty="0" smtClean="0">
                <a:solidFill>
                  <a:srgbClr val="FFFFFF"/>
                </a:solidFill>
                <a:effectLst>
                  <a:glow rad="127000">
                    <a:srgbClr val="000000"/>
                  </a:glow>
                </a:effectLst>
                <a:latin typeface="Arial" charset="0"/>
                <a:ea typeface="ＭＳ Ｐゴシック" charset="0"/>
                <a:cs typeface="ＭＳ Ｐゴシック" charset="0"/>
              </a:rPr>
              <a:t>8</a:t>
            </a:r>
            <a:r>
              <a:rPr lang="zh-CN" altLang="en-US"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smtClean="0">
                <a:solidFill>
                  <a:srgbClr val="FFFFFF"/>
                </a:solidFill>
                <a:effectLst>
                  <a:glow rad="127000">
                    <a:srgbClr val="000000"/>
                  </a:glow>
                </a:effectLst>
                <a:latin typeface="Arial" charset="0"/>
                <a:ea typeface="ＭＳ Ｐゴシック" charset="0"/>
                <a:cs typeface="ＭＳ Ｐゴシック" charset="0"/>
              </a:rPr>
              <a:t>9</a:t>
            </a:r>
            <a:r>
              <a:rPr lang="zh-CN" alt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43054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a:extLst/>
        </p:spPr>
        <p:txBody>
          <a:bodyPr anchor="t"/>
          <a:lstStyle/>
          <a:p>
            <a:pPr>
              <a:defRPr/>
            </a:pPr>
            <a:r>
              <a:rPr lang="mr-IN"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more you grow like this, the more productive and useful you will be in your knowledge of our Lord Jesus Christ</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 Peter 1:8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51520" y="4149080"/>
            <a:ext cx="8568952"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因</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为你们有了这几样，并且继续增长，就必叫你们在确实认识我们的主耶稣基</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督</a:t>
            </a:r>
            <a:r>
              <a:rPr lang="en-US" altLang="zh-TW" sz="3600" b="1" dirty="0" smtClean="0">
                <a:solidFill>
                  <a:srgbClr val="FFFFFF"/>
                </a:solidFill>
                <a:effectLst>
                  <a:glow rad="127000">
                    <a:srgbClr val="000000"/>
                  </a:glow>
                </a:effectLst>
                <a:latin typeface="Arial" charset="0"/>
                <a:ea typeface="ＭＳ Ｐゴシック" charset="0"/>
                <a:cs typeface="ＭＳ Ｐゴシック" charset="0"/>
              </a:rPr>
              <a:t/>
            </a:r>
            <a:br>
              <a:rPr lang="en-US" altLang="zh-TW" sz="3600" b="1" dirty="0" smtClean="0">
                <a:solidFill>
                  <a:srgbClr val="FFFFFF"/>
                </a:solidFill>
                <a:effectLst>
                  <a:glow rad="127000">
                    <a:srgbClr val="000000"/>
                  </a:glow>
                </a:effectLst>
                <a:latin typeface="Arial" charset="0"/>
                <a:ea typeface="ＭＳ Ｐゴシック" charset="0"/>
                <a:cs typeface="ＭＳ Ｐゴシック" charset="0"/>
              </a:rPr>
            </a:b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上</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，不至于闲懒不结</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果</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子</a:t>
            </a: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彼得</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后书</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1:8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新译本</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46548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a:extLst/>
        </p:spPr>
        <p:txBody>
          <a:bodyPr anchor="t"/>
          <a:lstStyle/>
          <a:p>
            <a:pPr>
              <a:defRPr/>
            </a:pPr>
            <a:r>
              <a:rPr lang="mr-IN"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But those who fail to develop in this way are shortsighted or blind, forgetting that they have been cleansed from their old sins</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(2 Peter 1:9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88032" y="4149080"/>
            <a:ext cx="8460432"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人</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若没有这几样，就是近视，简直是瞎眼的，忘记他过去的罪已经得了洁</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净</a:t>
            </a: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彼得</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后书</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1:9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新译本</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083316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53328"/>
          </a:xfrm>
          <a:prstGeom prst="rect">
            <a:avLst/>
          </a:prstGeom>
        </p:spPr>
      </p:pic>
      <p:sp>
        <p:nvSpPr>
          <p:cNvPr id="900098" name="Rectangle 2"/>
          <p:cNvSpPr>
            <a:spLocks noGrp="1" noChangeArrowheads="1"/>
          </p:cNvSpPr>
          <p:nvPr>
            <p:ph type="ctrTitle"/>
          </p:nvPr>
        </p:nvSpPr>
        <p:spPr>
          <a:xfrm>
            <a:off x="29261" y="-96348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Knowledge </a:t>
            </a:r>
            <a:r>
              <a:rPr lang="zh-TW" altLang="en-US" sz="5400" b="1" dirty="0">
                <a:effectLst>
                  <a:glow rad="127000">
                    <a:schemeClr val="tx1"/>
                  </a:glow>
                </a:effectLst>
                <a:latin typeface="Arial" charset="0"/>
                <a:ea typeface="ＭＳ Ｐゴシック" charset="0"/>
                <a:cs typeface="ＭＳ Ｐゴシック" charset="0"/>
              </a:rPr>
              <a:t>知识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701656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1720" y="1268760"/>
            <a:ext cx="4937162"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52028" y="-99392"/>
            <a:ext cx="3635896" cy="2026981"/>
          </a:xfrm>
          <a:effectLst/>
          <a:extLst/>
        </p:spPr>
        <p:txBody>
          <a:bodyPr anchor="t"/>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First Year Student</a:t>
            </a:r>
            <a:br>
              <a:rPr lang="en-US" b="1" dirty="0">
                <a:solidFill>
                  <a:schemeClr val="tx2"/>
                </a:solidFill>
                <a:effectLst>
                  <a:glow rad="127000">
                    <a:schemeClr val="bg1"/>
                  </a:glow>
                </a:effectLst>
                <a:latin typeface="Arial" charset="0"/>
                <a:ea typeface="ＭＳ Ｐゴシック" charset="0"/>
                <a:cs typeface="ＭＳ Ｐゴシック" charset="0"/>
              </a:rPr>
            </a:br>
            <a:r>
              <a:rPr lang="zh-CN" altLang="en-US" b="1" dirty="0">
                <a:solidFill>
                  <a:schemeClr val="tx2"/>
                </a:solidFill>
                <a:effectLst>
                  <a:glow rad="127000">
                    <a:schemeClr val="bg1"/>
                  </a:glow>
                </a:effectLst>
                <a:latin typeface="Arial" charset="0"/>
                <a:ea typeface="ＭＳ Ｐゴシック" charset="0"/>
                <a:cs typeface="ＭＳ Ｐゴシック" charset="0"/>
              </a:rPr>
              <a:t>第一</a:t>
            </a:r>
            <a:r>
              <a:rPr lang="zh-CN" altLang="en-US" b="1" dirty="0" smtClean="0">
                <a:solidFill>
                  <a:schemeClr val="tx2"/>
                </a:solidFill>
                <a:effectLst>
                  <a:glow rad="127000">
                    <a:schemeClr val="bg1"/>
                  </a:glow>
                </a:effectLst>
                <a:latin typeface="Arial" charset="0"/>
                <a:ea typeface="ＭＳ Ｐゴシック" charset="0"/>
                <a:cs typeface="ＭＳ Ｐゴシック" charset="0"/>
              </a:rPr>
              <a:t>年的新生</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911978"/>
            <a:ext cx="4139952" cy="1772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000000"/>
                </a:solidFill>
                <a:effectLst>
                  <a:glow rad="127000">
                    <a:srgbClr val="FFFFFF"/>
                  </a:glow>
                </a:effectLst>
                <a:latin typeface="Arial" charset="0"/>
                <a:ea typeface="ＭＳ Ｐゴシック" charset="0"/>
                <a:cs typeface="ＭＳ Ｐゴシック" charset="0"/>
              </a:rPr>
              <a:t>"</a:t>
            </a:r>
            <a:r>
              <a:rPr lang="en-US" sz="4000" b="1" dirty="0">
                <a:solidFill>
                  <a:srgbClr val="000000"/>
                </a:solidFill>
                <a:effectLst>
                  <a:glow rad="127000">
                    <a:srgbClr val="FFFFFF"/>
                  </a:glow>
                </a:effectLst>
                <a:latin typeface="Arial" charset="0"/>
                <a:ea typeface="ＭＳ Ｐゴシック" charset="0"/>
                <a:cs typeface="ＭＳ Ｐゴシック" charset="0"/>
              </a:rPr>
              <a:t>All zeal, </a:t>
            </a:r>
            <a:br>
              <a:rPr lang="en-US" sz="4000" b="1" dirty="0">
                <a:solidFill>
                  <a:srgbClr val="000000"/>
                </a:solidFill>
                <a:effectLst>
                  <a:glow rad="127000">
                    <a:srgbClr val="FFFFFF"/>
                  </a:glow>
                </a:effectLst>
                <a:latin typeface="Arial" charset="0"/>
                <a:ea typeface="ＭＳ Ｐゴシック" charset="0"/>
                <a:cs typeface="ＭＳ Ｐゴシック" charset="0"/>
              </a:rPr>
            </a:br>
            <a:r>
              <a:rPr lang="en-US" sz="4000" b="1" dirty="0">
                <a:solidFill>
                  <a:srgbClr val="000000"/>
                </a:solidFill>
                <a:effectLst>
                  <a:glow rad="127000">
                    <a:srgbClr val="FFFFFF"/>
                  </a:glow>
                </a:effectLst>
                <a:latin typeface="Arial" charset="0"/>
                <a:ea typeface="ＭＳ Ｐゴシック" charset="0"/>
                <a:cs typeface="ＭＳ Ｐゴシック" charset="0"/>
              </a:rPr>
              <a:t>no knowledge</a:t>
            </a:r>
            <a:r>
              <a:rPr lang="mr-IN" sz="4000" b="1" dirty="0">
                <a:solidFill>
                  <a:srgbClr val="000000"/>
                </a:solidFill>
                <a:effectLst>
                  <a:glow rad="127000">
                    <a:srgbClr val="FFFFFF"/>
                  </a:glow>
                </a:effectLst>
                <a:latin typeface="Arial" charset="0"/>
                <a:ea typeface="ＭＳ Ｐゴシック" charset="0"/>
                <a:cs typeface="ＭＳ Ｐゴシック" charset="0"/>
              </a:rPr>
              <a:t>"</a:t>
            </a: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236993" y="-99392"/>
            <a:ext cx="3635896" cy="26750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000000"/>
                </a:solidFill>
                <a:effectLst>
                  <a:glow rad="127000">
                    <a:srgbClr val="FFFFFF"/>
                  </a:glow>
                </a:effectLst>
                <a:latin typeface="Arial" charset="0"/>
                <a:ea typeface="ＭＳ Ｐゴシック" charset="0"/>
                <a:cs typeface="ＭＳ Ｐゴシック" charset="0"/>
              </a:rPr>
              <a:t>Final Year Student</a:t>
            </a:r>
            <a:br>
              <a:rPr lang="en-US" b="1" dirty="0">
                <a:solidFill>
                  <a:srgbClr val="000000"/>
                </a:solidFill>
                <a:effectLst>
                  <a:glow rad="127000">
                    <a:srgbClr val="FFFFFF"/>
                  </a:glow>
                </a:effectLst>
                <a:latin typeface="Arial" charset="0"/>
                <a:ea typeface="ＭＳ Ｐゴシック" charset="0"/>
                <a:cs typeface="ＭＳ Ｐゴシック" charset="0"/>
              </a:rPr>
            </a:br>
            <a:r>
              <a:rPr lang="zh-CN" altLang="en-US" b="1" kern="0" dirty="0">
                <a:solidFill>
                  <a:srgbClr val="000000"/>
                </a:solidFill>
                <a:effectLst>
                  <a:glow rad="127000">
                    <a:srgbClr val="FFFFFF"/>
                  </a:glow>
                </a:effectLst>
                <a:latin typeface="Arial" charset="0"/>
                <a:ea typeface="ＭＳ Ｐゴシック" charset="0"/>
                <a:cs typeface="ＭＳ Ｐゴシック" charset="0"/>
              </a:rPr>
              <a:t>最后一</a:t>
            </a:r>
            <a:r>
              <a:rPr lang="zh-CN" altLang="en-US" b="1" kern="0" dirty="0" smtClean="0">
                <a:solidFill>
                  <a:srgbClr val="000000"/>
                </a:solidFill>
                <a:effectLst>
                  <a:glow rad="127000">
                    <a:srgbClr val="FFFFFF"/>
                  </a:glow>
                </a:effectLst>
                <a:latin typeface="Arial" charset="0"/>
                <a:ea typeface="ＭＳ Ｐゴシック" charset="0"/>
                <a:cs typeface="ＭＳ Ｐゴシック" charset="0"/>
              </a:rPr>
              <a:t>年的</a:t>
            </a:r>
            <a:r>
              <a:rPr lang="en-US" altLang="zh-CN" b="1" kern="0" dirty="0" smtClean="0">
                <a:solidFill>
                  <a:srgbClr val="000000"/>
                </a:solidFill>
                <a:effectLst>
                  <a:glow rad="127000">
                    <a:srgbClr val="FFFFFF"/>
                  </a:glow>
                </a:effectLst>
                <a:latin typeface="Arial" charset="0"/>
                <a:ea typeface="ＭＳ Ｐゴシック" charset="0"/>
                <a:cs typeface="ＭＳ Ｐゴシック" charset="0"/>
              </a:rPr>
              <a:t/>
            </a:r>
            <a:br>
              <a:rPr lang="en-US" altLang="zh-CN" b="1" kern="0" dirty="0" smtClean="0">
                <a:solidFill>
                  <a:srgbClr val="000000"/>
                </a:solidFill>
                <a:effectLst>
                  <a:glow rad="127000">
                    <a:srgbClr val="FFFFFF"/>
                  </a:glow>
                </a:effectLst>
                <a:latin typeface="Arial" charset="0"/>
                <a:ea typeface="ＭＳ Ｐゴシック" charset="0"/>
                <a:cs typeface="ＭＳ Ｐゴシック" charset="0"/>
              </a:rPr>
            </a:br>
            <a:r>
              <a:rPr lang="zh-CN" altLang="en-US" b="1" kern="0" dirty="0" smtClean="0">
                <a:solidFill>
                  <a:srgbClr val="000000"/>
                </a:solidFill>
                <a:effectLst>
                  <a:glow rad="127000">
                    <a:srgbClr val="FFFFFF"/>
                  </a:glow>
                </a:effectLst>
                <a:latin typeface="Arial" charset="0"/>
                <a:ea typeface="ＭＳ Ｐゴシック" charset="0"/>
                <a:cs typeface="ＭＳ Ｐゴシック" charset="0"/>
              </a:rPr>
              <a:t>毕业生</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984965" y="2945845"/>
            <a:ext cx="4139952" cy="1772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sz="4000" b="1" dirty="0">
                <a:solidFill>
                  <a:srgbClr val="000000"/>
                </a:solidFill>
                <a:effectLst>
                  <a:glow rad="127000">
                    <a:srgbClr val="FFFFFF"/>
                  </a:glow>
                </a:effectLst>
                <a:latin typeface="Arial" charset="0"/>
                <a:ea typeface="ＭＳ Ｐゴシック" charset="0"/>
                <a:cs typeface="ＭＳ Ｐゴシック" charset="0"/>
              </a:rPr>
              <a:t>"</a:t>
            </a:r>
            <a:r>
              <a:rPr lang="en-US" sz="4000" b="1" dirty="0">
                <a:solidFill>
                  <a:srgbClr val="000000"/>
                </a:solidFill>
                <a:effectLst>
                  <a:glow rad="127000">
                    <a:srgbClr val="FFFFFF"/>
                  </a:glow>
                </a:effectLst>
                <a:latin typeface="Arial" charset="0"/>
                <a:ea typeface="ＭＳ Ｐゴシック" charset="0"/>
                <a:cs typeface="ＭＳ Ｐゴシック" charset="0"/>
              </a:rPr>
              <a:t>All knowledge,</a:t>
            </a:r>
            <a:br>
              <a:rPr lang="en-US" sz="4000" b="1" dirty="0">
                <a:solidFill>
                  <a:srgbClr val="000000"/>
                </a:solidFill>
                <a:effectLst>
                  <a:glow rad="127000">
                    <a:srgbClr val="FFFFFF"/>
                  </a:glow>
                </a:effectLst>
                <a:latin typeface="Arial" charset="0"/>
                <a:ea typeface="ＭＳ Ｐゴシック" charset="0"/>
                <a:cs typeface="ＭＳ Ｐゴシック" charset="0"/>
              </a:rPr>
            </a:br>
            <a:r>
              <a:rPr lang="en-US" sz="4000" b="1" dirty="0">
                <a:solidFill>
                  <a:srgbClr val="000000"/>
                </a:solidFill>
                <a:effectLst>
                  <a:glow rad="127000">
                    <a:srgbClr val="FFFFFF"/>
                  </a:glow>
                </a:effectLst>
                <a:latin typeface="Arial" charset="0"/>
                <a:ea typeface="ＭＳ Ｐゴシック" charset="0"/>
                <a:cs typeface="ＭＳ Ｐゴシック" charset="0"/>
              </a:rPr>
              <a:t>no zeal</a:t>
            </a:r>
            <a:r>
              <a:rPr lang="mr-IN" sz="4000" b="1" dirty="0">
                <a:solidFill>
                  <a:srgbClr val="000000"/>
                </a:solidFill>
                <a:effectLst>
                  <a:glow rad="127000">
                    <a:srgbClr val="FFFFFF"/>
                  </a:glow>
                </a:effectLst>
                <a:latin typeface="Arial" charset="0"/>
                <a:ea typeface="ＭＳ Ｐゴシック" charset="0"/>
                <a:cs typeface="ＭＳ Ｐゴシック" charset="0"/>
              </a:rPr>
              <a:t>"</a:t>
            </a: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0" y="4718661"/>
            <a:ext cx="4139952" cy="1772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a:solidFill>
                  <a:srgbClr val="000000"/>
                </a:solidFill>
                <a:effectLst>
                  <a:glow rad="127000">
                    <a:srgbClr val="FFFFFF"/>
                  </a:glow>
                </a:effectLst>
                <a:latin typeface="Arial" charset="0"/>
                <a:ea typeface="ＭＳ Ｐゴシック" charset="0"/>
                <a:cs typeface="ＭＳ Ｐゴシック" charset="0"/>
              </a:rPr>
              <a:t>满腔热血</a:t>
            </a:r>
            <a:r>
              <a:rPr lang="en-US" altLang="zh-CN" sz="4000" b="1" dirty="0" smtClean="0">
                <a:solidFill>
                  <a:srgbClr val="000000"/>
                </a:solidFill>
                <a:effectLst>
                  <a:glow rad="127000">
                    <a:srgbClr val="FFFFFF"/>
                  </a:glow>
                </a:effectLst>
                <a:latin typeface="Arial" charset="0"/>
                <a:ea typeface="ＭＳ Ｐゴシック" charset="0"/>
                <a:cs typeface="ＭＳ Ｐゴシック" charset="0"/>
              </a:rPr>
              <a:t/>
            </a:r>
            <a:br>
              <a:rPr lang="en-US" altLang="zh-CN" sz="4000" b="1" dirty="0" smtClean="0">
                <a:solidFill>
                  <a:srgbClr val="000000"/>
                </a:solidFill>
                <a:effectLst>
                  <a:glow rad="127000">
                    <a:srgbClr val="FFFFFF"/>
                  </a:glow>
                </a:effectLst>
                <a:latin typeface="Arial" charset="0"/>
                <a:ea typeface="ＭＳ Ｐゴシック" charset="0"/>
                <a:cs typeface="ＭＳ Ｐゴシック" charset="0"/>
              </a:rPr>
            </a:br>
            <a:r>
              <a:rPr lang="zh-CN" altLang="en-US" sz="4000" b="1" dirty="0">
                <a:solidFill>
                  <a:srgbClr val="000000"/>
                </a:solidFill>
                <a:effectLst>
                  <a:glow rad="127000">
                    <a:srgbClr val="FFFFFF"/>
                  </a:glow>
                </a:effectLst>
                <a:latin typeface="Arial" charset="0"/>
                <a:ea typeface="ＭＳ Ｐゴシック" charset="0"/>
                <a:cs typeface="ＭＳ Ｐゴシック" charset="0"/>
              </a:rPr>
              <a:t>不学无术</a:t>
            </a: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984965" y="4752528"/>
            <a:ext cx="4139952" cy="1772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000000"/>
                </a:solidFill>
                <a:effectLst>
                  <a:glow rad="127000">
                    <a:srgbClr val="FFFFFF"/>
                  </a:glow>
                </a:effectLst>
                <a:latin typeface="Arial" charset="0"/>
                <a:ea typeface="ＭＳ Ｐゴシック" charset="0"/>
                <a:cs typeface="ＭＳ Ｐゴシック" charset="0"/>
              </a:rPr>
              <a:t>学富五</a:t>
            </a:r>
            <a:r>
              <a:rPr lang="zh-CN" altLang="en-US" sz="4000" b="1" dirty="0" smtClean="0">
                <a:solidFill>
                  <a:srgbClr val="000000"/>
                </a:solidFill>
                <a:effectLst>
                  <a:glow rad="127000">
                    <a:srgbClr val="FFFFFF"/>
                  </a:glow>
                </a:effectLst>
                <a:latin typeface="Arial" charset="0"/>
                <a:ea typeface="ＭＳ Ｐゴシック" charset="0"/>
                <a:cs typeface="ＭＳ Ｐゴシック" charset="0"/>
              </a:rPr>
              <a:t>车</a:t>
            </a:r>
            <a:endParaRPr lang="en-US" altLang="zh-CN" sz="4000" b="1" dirty="0" smtClean="0">
              <a:solidFill>
                <a:srgbClr val="000000"/>
              </a:solidFill>
              <a:effectLst>
                <a:glow rad="127000">
                  <a:srgbClr val="FFFFFF"/>
                </a:glow>
              </a:effectLst>
              <a:latin typeface="Arial" charset="0"/>
              <a:ea typeface="ＭＳ Ｐゴシック" charset="0"/>
              <a:cs typeface="ＭＳ Ｐゴシック" charset="0"/>
            </a:endParaRPr>
          </a:p>
          <a:p>
            <a:pPr>
              <a:defRPr/>
            </a:pPr>
            <a:r>
              <a:rPr lang="zh-CN" altLang="en-US" sz="4000" b="1" dirty="0" smtClean="0">
                <a:solidFill>
                  <a:srgbClr val="000000"/>
                </a:solidFill>
                <a:effectLst>
                  <a:glow rad="127000">
                    <a:srgbClr val="FFFFFF"/>
                  </a:glow>
                </a:effectLst>
                <a:latin typeface="Arial" charset="0"/>
                <a:ea typeface="ＭＳ Ｐゴシック" charset="0"/>
                <a:cs typeface="ＭＳ Ｐゴシック" charset="0"/>
              </a:rPr>
              <a:t>心如死灰</a:t>
            </a:r>
            <a:endParaRPr lang="en-US" altLang="zh-CN" sz="4000" b="1" dirty="0" smtClean="0">
              <a:solidFill>
                <a:srgbClr val="000000"/>
              </a:solidFill>
              <a:effectLst>
                <a:glow rad="127000">
                  <a:srgbClr val="FFFFFF"/>
                </a:glow>
              </a:effectLst>
              <a:latin typeface="Arial" charset="0"/>
              <a:ea typeface="ＭＳ Ｐゴシック" charset="0"/>
              <a:cs typeface="ＭＳ Ｐゴシック" charset="0"/>
            </a:endParaRPr>
          </a:p>
          <a:p>
            <a:pPr>
              <a:defRPr/>
            </a:pPr>
            <a:endParaRPr lang="en-US" sz="4000"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831356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a:ex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When we work hard, we</a:t>
            </a:r>
            <a:r>
              <a:rPr lang="mr-IN"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ll be rewarded instead of falling away (10-11). </a:t>
            </a:r>
          </a:p>
        </p:txBody>
      </p:sp>
      <p:sp>
        <p:nvSpPr>
          <p:cNvPr id="4" name="Rectangle 2"/>
          <p:cNvSpPr txBox="1">
            <a:spLocks noChangeArrowheads="1"/>
          </p:cNvSpPr>
          <p:nvPr/>
        </p:nvSpPr>
        <p:spPr bwMode="auto">
          <a:xfrm>
            <a:off x="3851920" y="3356992"/>
            <a:ext cx="5292080" cy="26929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当我</a:t>
            </a:r>
            <a:r>
              <a:rPr lang="zh-CN" altLang="en-US" sz="4000" b="1" dirty="0" smtClean="0">
                <a:solidFill>
                  <a:srgbClr val="FFFFFF"/>
                </a:solidFill>
                <a:effectLst>
                  <a:glow rad="127000">
                    <a:srgbClr val="000000"/>
                  </a:glow>
                </a:effectLst>
                <a:latin typeface="Arial" charset="0"/>
                <a:ea typeface="ＭＳ Ｐゴシック" charset="0"/>
                <a:cs typeface="ＭＳ Ｐゴシック" charset="0"/>
              </a:rPr>
              <a:t>们竭力追求，我们必不会跌倒，至终必得奖赏</a:t>
            </a:r>
            <a:r>
              <a:rPr lang="en-US" sz="4000" b="1" dirty="0" smtClean="0">
                <a:solidFill>
                  <a:srgbClr val="FFFFFF"/>
                </a:solidFill>
                <a:effectLst>
                  <a:glow rad="127000">
                    <a:srgbClr val="000000"/>
                  </a:glow>
                </a:effectLst>
                <a:latin typeface="Arial" charset="0"/>
                <a:ea typeface="ＭＳ Ｐゴシック" charset="0"/>
                <a:cs typeface="ＭＳ Ｐゴシック" charset="0"/>
              </a:rPr>
              <a:t> </a:t>
            </a: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10</a:t>
            </a:r>
            <a:r>
              <a:rPr lang="zh-CN" altLang="en-US" sz="4000" b="1" dirty="0" smtClean="0">
                <a:solidFill>
                  <a:srgbClr val="FFFFFF"/>
                </a:solidFill>
                <a:effectLst>
                  <a:glow rad="127000">
                    <a:srgbClr val="000000"/>
                  </a:glow>
                </a:effectLst>
                <a:latin typeface="Arial" charset="0"/>
                <a:ea typeface="ＭＳ Ｐゴシック" charset="0"/>
                <a:cs typeface="ＭＳ Ｐゴシック" charset="0"/>
              </a:rPr>
              <a:t>～</a:t>
            </a:r>
            <a:r>
              <a:rPr lang="en-US" sz="4000" b="1" dirty="0" smtClean="0">
                <a:solidFill>
                  <a:srgbClr val="FFFFFF"/>
                </a:solidFill>
                <a:effectLst>
                  <a:glow rad="127000">
                    <a:srgbClr val="000000"/>
                  </a:glow>
                </a:effectLst>
                <a:latin typeface="Arial" charset="0"/>
                <a:ea typeface="ＭＳ Ｐゴシック" charset="0"/>
                <a:cs typeface="ＭＳ Ｐゴシック" charset="0"/>
              </a:rPr>
              <a:t>11</a:t>
            </a:r>
            <a:r>
              <a:rPr lang="en-US" sz="4000" b="1"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3249384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a:extLst/>
        </p:spPr>
        <p:txBody>
          <a:bodyPr anchor="t"/>
          <a:lstStyle/>
          <a:p>
            <a:pPr>
              <a:defRPr/>
            </a:pPr>
            <a:r>
              <a:rPr lang="mr-IN"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dear brothers and sisters, work hard to prove that you really are among those God has called and chosen. Do these things, and you will never fall away</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(2 Peter 1:10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149080"/>
            <a:ext cx="9144000"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所</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以弟兄们，要更加努力，使你们所蒙的呼召和拣选坚定不移；你们若实行这几样，就决不会</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跌</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倒</a:t>
            </a:r>
            <a:r>
              <a:rPr lang="mr-IN" altLang="zh-CN"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彼得</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后书</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1:10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新译本</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611865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Knowledge is Infinite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987349"/>
            <a:ext cx="4536504" cy="4870652"/>
          </a:xfrm>
          <a:prstGeom prst="rect">
            <a:avLst/>
          </a:prstGeom>
        </p:spPr>
      </p:pic>
      <p:sp>
        <p:nvSpPr>
          <p:cNvPr id="4" name="Rectangle 2"/>
          <p:cNvSpPr txBox="1">
            <a:spLocks noChangeArrowheads="1"/>
          </p:cNvSpPr>
          <p:nvPr/>
        </p:nvSpPr>
        <p:spPr bwMode="auto">
          <a:xfrm>
            <a:off x="0" y="105273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学海无涯</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5667275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a:extLst/>
        </p:spPr>
        <p:txBody>
          <a:bodyPr anchor="t"/>
          <a:lstStyle/>
          <a:p>
            <a:pPr>
              <a:defRPr/>
            </a:pPr>
            <a:r>
              <a:rPr lang="mr-IN" sz="3600" b="1" dirty="0" smtClean="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God will give you a grand entrance into the eternal Kingdom of our Lord and Savior Jesus Christ</a:t>
            </a:r>
            <a:r>
              <a:rPr lang="mr-IN"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(2 Peter 1:11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149080"/>
            <a:ext cx="9144000"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这</a:t>
            </a:r>
            <a:r>
              <a:rPr lang="zh-TW" altLang="en-US" sz="3600" b="1" dirty="0">
                <a:solidFill>
                  <a:srgbClr val="FFFFFF"/>
                </a:solidFill>
                <a:effectLst>
                  <a:glow rad="127000">
                    <a:srgbClr val="000000"/>
                  </a:glow>
                </a:effectLst>
                <a:latin typeface="Arial" charset="0"/>
                <a:ea typeface="ＭＳ Ｐゴシック" charset="0"/>
                <a:cs typeface="ＭＳ Ｐゴシック" charset="0"/>
              </a:rPr>
              <a:t>样，你们就得着充分的装备，可以进入我们的主和救主耶稣基督永远的</a:t>
            </a:r>
            <a:r>
              <a:rPr lang="zh-TW" altLang="en-US" sz="3600" b="1" dirty="0" smtClean="0">
                <a:solidFill>
                  <a:srgbClr val="FFFFFF"/>
                </a:solidFill>
                <a:effectLst>
                  <a:glow rad="127000">
                    <a:srgbClr val="000000"/>
                  </a:glow>
                </a:effectLst>
                <a:latin typeface="Arial" charset="0"/>
                <a:ea typeface="ＭＳ Ｐゴシック" charset="0"/>
                <a:cs typeface="ＭＳ Ｐゴシック" charset="0"/>
              </a:rPr>
              <a:t>国</a:t>
            </a:r>
            <a:r>
              <a:rPr lang="ru-RU" sz="3600" b="1" dirty="0" smtClean="0">
                <a:solidFill>
                  <a:srgbClr val="FFFFFF"/>
                </a:solidFill>
                <a:effectLst>
                  <a:glow rad="127000">
                    <a:srgbClr val="000000"/>
                  </a:glow>
                </a:effectLst>
                <a:latin typeface="Arial" charset="0"/>
                <a:ea typeface="ＭＳ Ｐゴシック" charset="0"/>
                <a:cs typeface="ＭＳ Ｐゴシック" charset="0"/>
              </a:rPr>
              <a:t>”</a:t>
            </a:r>
            <a:r>
              <a:rPr lang="en-US" sz="3600" b="1" dirty="0" smtClean="0">
                <a:solidFill>
                  <a:srgbClr val="FFFFFF"/>
                </a:solidFill>
                <a:effectLst>
                  <a:glow rad="127000">
                    <a:srgbClr val="000000"/>
                  </a:glow>
                </a:effectLst>
                <a:latin typeface="Arial" charset="0"/>
                <a:ea typeface="ＭＳ Ｐゴシック" charset="0"/>
                <a:cs typeface="ＭＳ Ｐゴシック" charset="0"/>
              </a:rPr>
              <a:t> </a:t>
            </a:r>
            <a:br>
              <a:rPr lang="en-US" sz="3600" b="1" dirty="0" smtClean="0">
                <a:solidFill>
                  <a:srgbClr val="FFFFFF"/>
                </a:solidFill>
                <a:effectLst>
                  <a:glow rad="127000">
                    <a:srgbClr val="000000"/>
                  </a:glow>
                </a:effectLst>
                <a:latin typeface="Arial" charset="0"/>
                <a:ea typeface="ＭＳ Ｐゴシック" charset="0"/>
                <a:cs typeface="ＭＳ Ｐゴシック" charset="0"/>
              </a:rPr>
            </a:b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彼得</a:t>
            </a:r>
            <a:r>
              <a:rPr lang="zh-CN" altLang="en-US" sz="3600" b="1" dirty="0" smtClean="0">
                <a:solidFill>
                  <a:srgbClr val="FFFFFF"/>
                </a:solidFill>
                <a:effectLst>
                  <a:glow rad="127000">
                    <a:srgbClr val="000000"/>
                  </a:glow>
                </a:effectLst>
                <a:latin typeface="Arial" charset="0"/>
                <a:ea typeface="ＭＳ Ｐゴシック" charset="0"/>
                <a:cs typeface="ＭＳ Ｐゴシック" charset="0"/>
              </a:rPr>
              <a:t>后书</a:t>
            </a:r>
            <a:r>
              <a:rPr lang="ja-JP" altLang="en-US" sz="3600" b="1" dirty="0" smtClean="0">
                <a:solidFill>
                  <a:srgbClr val="FFFFFF"/>
                </a:solidFill>
                <a:effectLst>
                  <a:glow rad="127000">
                    <a:srgbClr val="000000"/>
                  </a:glow>
                </a:effectLst>
                <a:latin typeface="Arial" charset="0"/>
                <a:ea typeface="ＭＳ Ｐゴシック" charset="0"/>
                <a:cs typeface="ＭＳ Ｐゴシック" charset="0"/>
              </a:rPr>
              <a:t> </a:t>
            </a:r>
            <a:r>
              <a:rPr lang="en-US" sz="3600" b="1" dirty="0" smtClean="0">
                <a:solidFill>
                  <a:srgbClr val="FFFFFF"/>
                </a:solidFill>
                <a:effectLst>
                  <a:glow rad="127000">
                    <a:srgbClr val="000000"/>
                  </a:glow>
                </a:effectLst>
                <a:latin typeface="Arial" charset="0"/>
                <a:ea typeface="ＭＳ Ｐゴシック" charset="0"/>
                <a:cs typeface="ＭＳ Ｐゴシック" charset="0"/>
              </a:rPr>
              <a:t>1:11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新译本</a:t>
            </a:r>
            <a:r>
              <a:rPr lang="en-US" sz="36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11236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Rectangle 7"/>
          <p:cNvSpPr>
            <a:spLocks noGrp="1" noChangeArrowheads="1"/>
          </p:cNvSpPr>
          <p:nvPr>
            <p:ph type="title"/>
          </p:nvPr>
        </p:nvSpPr>
        <p:spPr>
          <a:xfrm>
            <a:off x="0" y="188640"/>
            <a:ext cx="3707904" cy="2555503"/>
          </a:xfrm>
          <a:noFill/>
        </p:spPr>
        <p:txBody>
          <a:bodyPr lIns="82124" tIns="41061" rIns="82124" bIns="41061" anchor="t"/>
          <a:lstStyle/>
          <a:p>
            <a:pPr eaLnBrk="1" hangingPunct="1"/>
            <a:r>
              <a:rPr lang="en-US" altLang="zh-CN" sz="4000">
                <a:solidFill>
                  <a:srgbClr val="FFFFFF"/>
                </a:solidFill>
                <a:latin typeface="Arial" charset="0"/>
                <a:ea typeface="SimSun" charset="0"/>
                <a:cs typeface="SimSun" charset="0"/>
              </a:rPr>
              <a:t>What do we need to </a:t>
            </a:r>
            <a:r>
              <a:rPr lang="en-US" altLang="zh-CN" sz="6600">
                <a:solidFill>
                  <a:srgbClr val="FFFFFF"/>
                </a:solidFill>
                <a:latin typeface="Arial" charset="0"/>
                <a:ea typeface="SimSun" charset="0"/>
                <a:cs typeface="SimSun" charset="0"/>
              </a:rPr>
              <a:t>know?</a:t>
            </a:r>
            <a:endParaRPr lang="en-US" altLang="zh-CN" sz="4000">
              <a:solidFill>
                <a:srgbClr val="FFFFFF"/>
              </a:solidFill>
              <a:latin typeface="Arial" charset="0"/>
              <a:ea typeface="SimSun" charset="0"/>
              <a:cs typeface="SimSun" charset="0"/>
            </a:endParaRPr>
          </a:p>
        </p:txBody>
      </p:sp>
      <p:sp>
        <p:nvSpPr>
          <p:cNvPr id="4" name="Rectangle 7"/>
          <p:cNvSpPr txBox="1">
            <a:spLocks noChangeArrowheads="1"/>
          </p:cNvSpPr>
          <p:nvPr/>
        </p:nvSpPr>
        <p:spPr bwMode="auto">
          <a:xfrm>
            <a:off x="5292080" y="188640"/>
            <a:ext cx="3707904" cy="255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en-US" altLang="zh-CN" sz="4000">
                <a:solidFill>
                  <a:srgbClr val="FFFFFF"/>
                </a:solidFill>
                <a:latin typeface="Arial" charset="0"/>
                <a:ea typeface="SimSun" charset="0"/>
                <a:cs typeface="SimSun" charset="0"/>
              </a:rPr>
              <a:t>What do we need to </a:t>
            </a:r>
            <a:br>
              <a:rPr lang="en-US" altLang="zh-CN" sz="4000">
                <a:solidFill>
                  <a:srgbClr val="FFFFFF"/>
                </a:solidFill>
                <a:latin typeface="Arial" charset="0"/>
                <a:ea typeface="SimSun" charset="0"/>
                <a:cs typeface="SimSun" charset="0"/>
              </a:rPr>
            </a:br>
            <a:r>
              <a:rPr lang="en-US" altLang="zh-CN" sz="6600">
                <a:solidFill>
                  <a:srgbClr val="FFFFFF"/>
                </a:solidFill>
                <a:latin typeface="Arial" charset="0"/>
                <a:ea typeface="SimSun" charset="0"/>
                <a:cs typeface="SimSun" charset="0"/>
              </a:rPr>
              <a:t>do?</a:t>
            </a:r>
            <a:endParaRPr lang="en-US" altLang="zh-CN" sz="4000">
              <a:solidFill>
                <a:srgbClr val="FFFFFF"/>
              </a:solidFill>
              <a:latin typeface="Arial" charset="0"/>
              <a:ea typeface="SimSun" charset="0"/>
              <a:cs typeface="SimSun" charset="0"/>
            </a:endParaRPr>
          </a:p>
        </p:txBody>
      </p:sp>
      <p:sp>
        <p:nvSpPr>
          <p:cNvPr id="2" name="Right Arrow 1"/>
          <p:cNvSpPr/>
          <p:nvPr/>
        </p:nvSpPr>
        <p:spPr bwMode="auto">
          <a:xfrm>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ndParaRPr>
          </a:p>
        </p:txBody>
      </p:sp>
      <p:sp>
        <p:nvSpPr>
          <p:cNvPr id="6" name="Rectangle 7"/>
          <p:cNvSpPr txBox="1">
            <a:spLocks noChangeArrowheads="1"/>
          </p:cNvSpPr>
          <p:nvPr/>
        </p:nvSpPr>
        <p:spPr bwMode="auto">
          <a:xfrm>
            <a:off x="12058" y="4329881"/>
            <a:ext cx="3707904" cy="255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2124" tIns="41061" rIns="82124" bIns="41061"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zh-CN" altLang="en-US" sz="4000" dirty="0">
                <a:solidFill>
                  <a:srgbClr val="FFFFFF"/>
                </a:solidFill>
                <a:latin typeface="Arial" charset="0"/>
                <a:ea typeface="SimSun" charset="0"/>
                <a:cs typeface="SimSun" charset="0"/>
              </a:rPr>
              <a:t>我</a:t>
            </a:r>
            <a:r>
              <a:rPr lang="zh-CN" altLang="en-US" sz="4000" dirty="0" smtClean="0">
                <a:solidFill>
                  <a:srgbClr val="FFFFFF"/>
                </a:solidFill>
                <a:latin typeface="Arial" charset="0"/>
                <a:ea typeface="SimSun" charset="0"/>
                <a:cs typeface="SimSun" charset="0"/>
              </a:rPr>
              <a:t>们当知为何</a:t>
            </a:r>
            <a:r>
              <a:rPr lang="en-US" altLang="zh-CN" sz="4000" dirty="0" smtClean="0">
                <a:solidFill>
                  <a:srgbClr val="FFFFFF"/>
                </a:solidFill>
                <a:latin typeface="Arial" charset="0"/>
                <a:ea typeface="SimSun" charset="0"/>
                <a:cs typeface="SimSun" charset="0"/>
              </a:rPr>
              <a:t>?</a:t>
            </a:r>
            <a:endParaRPr lang="en-US" altLang="zh-CN" sz="4000" dirty="0">
              <a:solidFill>
                <a:srgbClr val="FFFFFF"/>
              </a:solidFill>
              <a:latin typeface="Arial" charset="0"/>
              <a:ea typeface="SimSun" charset="0"/>
              <a:cs typeface="SimSun" charset="0"/>
            </a:endParaRPr>
          </a:p>
        </p:txBody>
      </p:sp>
      <p:sp>
        <p:nvSpPr>
          <p:cNvPr id="7" name="Rectangle 7"/>
          <p:cNvSpPr txBox="1">
            <a:spLocks noChangeArrowheads="1"/>
          </p:cNvSpPr>
          <p:nvPr/>
        </p:nvSpPr>
        <p:spPr bwMode="auto">
          <a:xfrm>
            <a:off x="5304138" y="4329881"/>
            <a:ext cx="3707904" cy="255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82124" tIns="41061" rIns="82124" bIns="41061"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r>
              <a:rPr lang="zh-CN" altLang="en-US" sz="4000" dirty="0">
                <a:solidFill>
                  <a:srgbClr val="FFFFFF"/>
                </a:solidFill>
                <a:latin typeface="Arial" charset="0"/>
                <a:ea typeface="SimSun" charset="0"/>
                <a:cs typeface="SimSun" charset="0"/>
              </a:rPr>
              <a:t>我</a:t>
            </a:r>
            <a:r>
              <a:rPr lang="zh-CN" altLang="en-US" sz="4000" dirty="0" smtClean="0">
                <a:solidFill>
                  <a:srgbClr val="FFFFFF"/>
                </a:solidFill>
                <a:latin typeface="Arial" charset="0"/>
                <a:ea typeface="SimSun" charset="0"/>
                <a:cs typeface="SimSun" charset="0"/>
              </a:rPr>
              <a:t>们当行何事</a:t>
            </a:r>
            <a:r>
              <a:rPr lang="en-US" altLang="zh-CN" sz="4000" dirty="0" smtClean="0">
                <a:solidFill>
                  <a:srgbClr val="FFFFFF"/>
                </a:solidFill>
                <a:latin typeface="Arial" charset="0"/>
                <a:ea typeface="SimSun" charset="0"/>
                <a:cs typeface="SimSun" charset="0"/>
              </a:rPr>
              <a:t>?</a:t>
            </a:r>
            <a:endParaRPr lang="en-US" altLang="zh-CN" sz="4000" dirty="0">
              <a:solidFill>
                <a:srgbClr val="FFFFFF"/>
              </a:solidFill>
              <a:latin typeface="Arial" charset="0"/>
              <a:ea typeface="SimSun" charset="0"/>
              <a:cs typeface="SimSun" charset="0"/>
            </a:endParaRPr>
          </a:p>
        </p:txBody>
      </p:sp>
      <p:sp>
        <p:nvSpPr>
          <p:cNvPr id="8" name="Right Arrow 7"/>
          <p:cNvSpPr/>
          <p:nvPr/>
        </p:nvSpPr>
        <p:spPr bwMode="auto">
          <a:xfrm>
            <a:off x="3791970" y="4923556"/>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26" charset="0"/>
            </a:endParaRPr>
          </a:p>
        </p:txBody>
      </p:sp>
    </p:spTree>
    <p:extLst>
      <p:ext uri="{BB962C8B-B14F-4D97-AF65-F5344CB8AC3E}">
        <p14:creationId xmlns:p14="http://schemas.microsoft.com/office/powerpoint/2010/main" val="913857554"/>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r>
              <a:rPr lang="zh-CN" altLang="en-US" sz="5400" b="1" dirty="0">
                <a:effectLst>
                  <a:glow rad="127000">
                    <a:schemeClr val="tx1"/>
                  </a:glow>
                </a:effectLst>
                <a:latin typeface="Arial" charset="0"/>
                <a:ea typeface="ＭＳ Ｐゴシック" charset="0"/>
                <a:cs typeface="ＭＳ Ｐゴシック" charset="0"/>
              </a:rPr>
              <a:t>主要概念</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Know you</a:t>
            </a:r>
            <a:r>
              <a:rPr lang="mr-IN"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a:solidFill>
                  <a:srgbClr val="FFFFFF"/>
                </a:solidFill>
                <a:effectLst>
                  <a:glow rad="127000">
                    <a:srgbClr val="000000"/>
                  </a:glow>
                </a:effectLst>
                <a:latin typeface="Arial" charset="0"/>
                <a:ea typeface="ＭＳ Ｐゴシック" charset="0"/>
                <a:cs typeface="ＭＳ Ｐゴシック" charset="0"/>
              </a:rPr>
              <a:t>re complete in Christ to be more like Christ.</a:t>
            </a:r>
          </a:p>
        </p:txBody>
      </p:sp>
      <p:sp>
        <p:nvSpPr>
          <p:cNvPr id="5" name="Rectangle 2"/>
          <p:cNvSpPr txBox="1">
            <a:spLocks noChangeArrowheads="1"/>
          </p:cNvSpPr>
          <p:nvPr/>
        </p:nvSpPr>
        <p:spPr bwMode="auto">
          <a:xfrm>
            <a:off x="4665863"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知道在基督里</a:t>
            </a:r>
            <a:r>
              <a:rPr lang="en-US" altLang="zh-CN" sz="4800" b="1" dirty="0" smtClean="0">
                <a:solidFill>
                  <a:srgbClr val="FFFFFF"/>
                </a:solidFill>
                <a:effectLst>
                  <a:glow rad="127000">
                    <a:srgbClr val="000000"/>
                  </a:glow>
                </a:effectLst>
                <a:latin typeface="Arial" charset="0"/>
                <a:ea typeface="ＭＳ Ｐゴシック" charset="0"/>
                <a:cs typeface="ＭＳ Ｐゴシック" charset="0"/>
              </a:rPr>
              <a:t/>
            </a:r>
            <a:br>
              <a:rPr lang="en-US" altLang="zh-CN" sz="4800" b="1" dirty="0" smtClean="0">
                <a:solidFill>
                  <a:srgbClr val="FFFFFF"/>
                </a:solidFill>
                <a:effectLst>
                  <a:glow rad="127000">
                    <a:srgbClr val="000000"/>
                  </a:glow>
                </a:effectLst>
                <a:latin typeface="Arial" charset="0"/>
                <a:ea typeface="ＭＳ Ｐゴシック" charset="0"/>
                <a:cs typeface="ＭＳ Ｐゴシック" charset="0"/>
              </a:rPr>
            </a:b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你已经完全了，</a:t>
            </a:r>
            <a:r>
              <a:rPr lang="en-US" altLang="zh-CN" sz="4800" b="1" dirty="0" smtClean="0">
                <a:solidFill>
                  <a:srgbClr val="FFFFFF"/>
                </a:solidFill>
                <a:effectLst>
                  <a:glow rad="127000">
                    <a:srgbClr val="000000"/>
                  </a:glow>
                </a:effectLst>
                <a:latin typeface="Arial" charset="0"/>
                <a:ea typeface="ＭＳ Ｐゴシック" charset="0"/>
                <a:cs typeface="ＭＳ Ｐゴシック" charset="0"/>
              </a:rPr>
              <a:t/>
            </a:r>
            <a:br>
              <a:rPr lang="en-US" altLang="zh-CN" sz="4800" b="1" dirty="0" smtClean="0">
                <a:solidFill>
                  <a:srgbClr val="FFFFFF"/>
                </a:solidFill>
                <a:effectLst>
                  <a:glow rad="127000">
                    <a:srgbClr val="000000"/>
                  </a:glow>
                </a:effectLst>
                <a:latin typeface="Arial" charset="0"/>
                <a:ea typeface="ＭＳ Ｐゴシック" charset="0"/>
                <a:cs typeface="ＭＳ Ｐゴシック" charset="0"/>
              </a:rPr>
            </a:b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因此你能够</a:t>
            </a:r>
            <a:r>
              <a:rPr lang="en-US" altLang="zh-CN" sz="4800" b="1" dirty="0" smtClean="0">
                <a:solidFill>
                  <a:srgbClr val="FFFFFF"/>
                </a:solidFill>
                <a:effectLst>
                  <a:glow rad="127000">
                    <a:srgbClr val="000000"/>
                  </a:glow>
                </a:effectLst>
                <a:latin typeface="Arial" charset="0"/>
                <a:ea typeface="ＭＳ Ｐゴシック" charset="0"/>
                <a:cs typeface="ＭＳ Ｐゴシック" charset="0"/>
              </a:rPr>
              <a:t/>
            </a:r>
            <a:br>
              <a:rPr lang="en-US" altLang="zh-CN" sz="4800" b="1" dirty="0" smtClean="0">
                <a:solidFill>
                  <a:srgbClr val="FFFFFF"/>
                </a:solidFill>
                <a:effectLst>
                  <a:glow rad="127000">
                    <a:srgbClr val="000000"/>
                  </a:glow>
                </a:effectLst>
                <a:latin typeface="Arial" charset="0"/>
                <a:ea typeface="ＭＳ Ｐゴシック" charset="0"/>
                <a:cs typeface="ＭＳ Ｐゴシック" charset="0"/>
              </a:rPr>
            </a:b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更像基督</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2872199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You are complete in Christ as God (1-4).</a:t>
            </a:r>
          </a:p>
        </p:txBody>
      </p:sp>
      <p:sp>
        <p:nvSpPr>
          <p:cNvPr id="5" name="Rectangle 2"/>
          <p:cNvSpPr txBox="1">
            <a:spLocks noChangeArrowheads="1"/>
          </p:cNvSpPr>
          <p:nvPr/>
        </p:nvSpPr>
        <p:spPr bwMode="auto">
          <a:xfrm>
            <a:off x="4801433" y="0"/>
            <a:ext cx="4355976" cy="3379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I. </a:t>
            </a:r>
            <a:r>
              <a:rPr lang="zh-TW" altLang="en-US" sz="4800" b="1" dirty="0">
                <a:solidFill>
                  <a:srgbClr val="FFFFFF"/>
                </a:solidFill>
                <a:effectLst>
                  <a:glow rad="127000">
                    <a:srgbClr val="000000"/>
                  </a:glow>
                </a:effectLst>
                <a:latin typeface="Arial" charset="0"/>
                <a:ea typeface="ＭＳ Ｐゴシック" charset="0"/>
                <a:cs typeface="ＭＳ Ｐゴシック" charset="0"/>
              </a:rPr>
              <a:t>因基督是神，</a:t>
            </a:r>
            <a:r>
              <a:rPr lang="en-US" altLang="zh-TW" sz="4800" b="1" dirty="0">
                <a:solidFill>
                  <a:srgbClr val="FFFFFF"/>
                </a:solidFill>
                <a:effectLst>
                  <a:glow rad="127000">
                    <a:srgbClr val="000000"/>
                  </a:glow>
                </a:effectLst>
                <a:latin typeface="Arial" charset="0"/>
                <a:ea typeface="ＭＳ Ｐゴシック" charset="0"/>
                <a:cs typeface="ＭＳ Ｐゴシック" charset="0"/>
              </a:rPr>
              <a:t/>
            </a:r>
            <a:br>
              <a:rPr lang="en-US" altLang="zh-TW" sz="4800" b="1" dirty="0">
                <a:solidFill>
                  <a:srgbClr val="FFFFFF"/>
                </a:solidFill>
                <a:effectLst>
                  <a:glow rad="127000">
                    <a:srgbClr val="000000"/>
                  </a:glow>
                </a:effectLst>
                <a:latin typeface="Arial" charset="0"/>
                <a:ea typeface="ＭＳ Ｐゴシック" charset="0"/>
                <a:cs typeface="ＭＳ Ｐゴシック" charset="0"/>
              </a:rPr>
            </a:br>
            <a:r>
              <a:rPr lang="zh-TW" altLang="en-US" sz="4800" b="1" dirty="0">
                <a:solidFill>
                  <a:srgbClr val="FFFFFF"/>
                </a:solidFill>
                <a:effectLst>
                  <a:glow rad="127000">
                    <a:srgbClr val="000000"/>
                  </a:glow>
                </a:effectLst>
                <a:latin typeface="Arial" charset="0"/>
                <a:ea typeface="ＭＳ Ｐゴシック" charset="0"/>
                <a:cs typeface="ＭＳ Ｐゴシック" charset="0"/>
              </a:rPr>
              <a:t>在祂里面你得以完全</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r>
            <a:br>
              <a:rPr lang="en-US" sz="4800" b="1" dirty="0" smtClean="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a:t>
            </a:r>
            <a:r>
              <a:rPr lang="en-US" sz="4800" b="1" dirty="0" smtClean="0">
                <a:solidFill>
                  <a:srgbClr val="FFFFFF"/>
                </a:solidFill>
                <a:effectLst>
                  <a:glow rad="127000">
                    <a:srgbClr val="000000"/>
                  </a:glow>
                </a:effectLst>
                <a:latin typeface="Arial" charset="0"/>
                <a:ea typeface="ＭＳ Ｐゴシック" charset="0"/>
                <a:cs typeface="ＭＳ Ｐゴシック" charset="0"/>
              </a:rPr>
              <a:t>1</a:t>
            </a: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a:t>
            </a:r>
            <a:r>
              <a:rPr lang="en-US" sz="4800" b="1" dirty="0" smtClean="0">
                <a:solidFill>
                  <a:srgbClr val="FFFFFF"/>
                </a:solidFill>
                <a:effectLst>
                  <a:glow rad="127000">
                    <a:srgbClr val="000000"/>
                  </a:glow>
                </a:effectLst>
                <a:latin typeface="Arial" charset="0"/>
                <a:ea typeface="ＭＳ Ｐゴシック" charset="0"/>
                <a:cs typeface="ＭＳ Ｐゴシック" charset="0"/>
              </a:rPr>
              <a:t>4</a:t>
            </a:r>
            <a:r>
              <a:rPr lang="en-US" sz="4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73479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Become increasingly like Christ (5-11).</a:t>
            </a:r>
          </a:p>
        </p:txBody>
      </p:sp>
      <p:sp>
        <p:nvSpPr>
          <p:cNvPr id="5" name="Rectangle 2"/>
          <p:cNvSpPr txBox="1">
            <a:spLocks noChangeArrowheads="1"/>
          </p:cNvSpPr>
          <p:nvPr/>
        </p:nvSpPr>
        <p:spPr bwMode="auto">
          <a:xfrm>
            <a:off x="4801433" y="0"/>
            <a:ext cx="4355976" cy="33792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FFFFFF"/>
                </a:solidFill>
                <a:effectLst>
                  <a:glow rad="127000">
                    <a:srgbClr val="000000"/>
                  </a:glow>
                </a:effectLst>
                <a:latin typeface="Arial" charset="0"/>
                <a:ea typeface="ＭＳ Ｐゴシック" charset="0"/>
                <a:cs typeface="ＭＳ Ｐゴシック" charset="0"/>
              </a:rPr>
              <a:t>II. </a:t>
            </a:r>
            <a:r>
              <a:rPr lang="zh-CN" altLang="en-US" sz="4800" b="1" dirty="0">
                <a:solidFill>
                  <a:srgbClr val="FFFFFF"/>
                </a:solidFill>
                <a:effectLst>
                  <a:glow rad="127000">
                    <a:srgbClr val="000000"/>
                  </a:glow>
                </a:effectLst>
                <a:latin typeface="Arial" charset="0"/>
                <a:ea typeface="ＭＳ Ｐゴシック" charset="0"/>
                <a:cs typeface="ＭＳ Ｐゴシック" charset="0"/>
              </a:rPr>
              <a:t>越来越</a:t>
            </a: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像</a:t>
            </a:r>
            <a:r>
              <a:rPr lang="en-US" altLang="zh-CN" sz="4800" b="1" dirty="0" smtClean="0">
                <a:solidFill>
                  <a:srgbClr val="FFFFFF"/>
                </a:solidFill>
                <a:effectLst>
                  <a:glow rad="127000">
                    <a:srgbClr val="000000"/>
                  </a:glow>
                </a:effectLst>
                <a:latin typeface="Arial" charset="0"/>
                <a:ea typeface="ＭＳ Ｐゴシック" charset="0"/>
                <a:cs typeface="ＭＳ Ｐゴシック" charset="0"/>
              </a:rPr>
              <a:t/>
            </a:r>
            <a:br>
              <a:rPr lang="en-US" altLang="zh-CN" sz="4800" b="1" dirty="0" smtClean="0">
                <a:solidFill>
                  <a:srgbClr val="FFFFFF"/>
                </a:solidFill>
                <a:effectLst>
                  <a:glow rad="127000">
                    <a:srgbClr val="000000"/>
                  </a:glow>
                </a:effectLst>
                <a:latin typeface="Arial" charset="0"/>
                <a:ea typeface="ＭＳ Ｐゴシック" charset="0"/>
                <a:cs typeface="ＭＳ Ｐゴシック" charset="0"/>
              </a:rPr>
            </a:b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基督</a:t>
            </a:r>
            <a:r>
              <a:rPr lang="en-US" sz="4800" b="1" dirty="0" smtClean="0">
                <a:solidFill>
                  <a:srgbClr val="FFFFFF"/>
                </a:solidFill>
                <a:effectLst>
                  <a:glow rad="127000">
                    <a:srgbClr val="000000"/>
                  </a:glow>
                </a:effectLst>
                <a:latin typeface="Arial" charset="0"/>
                <a:ea typeface="ＭＳ Ｐゴシック" charset="0"/>
                <a:cs typeface="ＭＳ Ｐゴシック" charset="0"/>
              </a:rPr>
              <a:t> </a:t>
            </a:r>
            <a:br>
              <a:rPr lang="en-US" sz="4800" b="1" dirty="0" smtClean="0">
                <a:solidFill>
                  <a:srgbClr val="FFFFFF"/>
                </a:solidFill>
                <a:effectLst>
                  <a:glow rad="127000">
                    <a:srgbClr val="000000"/>
                  </a:glow>
                </a:effectLst>
                <a:latin typeface="Arial" charset="0"/>
                <a:ea typeface="ＭＳ Ｐゴシック" charset="0"/>
                <a:cs typeface="ＭＳ Ｐゴシック" charset="0"/>
              </a:rPr>
            </a:br>
            <a:r>
              <a:rPr lang="en-US" sz="4800" b="1" dirty="0">
                <a:solidFill>
                  <a:srgbClr val="FFFFFF"/>
                </a:solidFill>
                <a:effectLst>
                  <a:glow rad="127000">
                    <a:srgbClr val="000000"/>
                  </a:glow>
                </a:effectLst>
                <a:latin typeface="Arial" charset="0"/>
                <a:ea typeface="ＭＳ Ｐゴシック" charset="0"/>
                <a:cs typeface="ＭＳ Ｐゴシック" charset="0"/>
              </a:rPr>
              <a:t>(1:</a:t>
            </a:r>
            <a:r>
              <a:rPr lang="en-US" sz="4800" b="1" dirty="0" smtClean="0">
                <a:solidFill>
                  <a:srgbClr val="FFFFFF"/>
                </a:solidFill>
                <a:effectLst>
                  <a:glow rad="127000">
                    <a:srgbClr val="000000"/>
                  </a:glow>
                </a:effectLst>
                <a:latin typeface="Arial" charset="0"/>
                <a:ea typeface="ＭＳ Ｐゴシック" charset="0"/>
                <a:cs typeface="ＭＳ Ｐゴシック" charset="0"/>
              </a:rPr>
              <a:t>5</a:t>
            </a: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a:t>
            </a:r>
            <a:r>
              <a:rPr lang="en-US" sz="4800" b="1" dirty="0" smtClean="0">
                <a:solidFill>
                  <a:srgbClr val="FFFFFF"/>
                </a:solidFill>
                <a:effectLst>
                  <a:glow rad="127000">
                    <a:srgbClr val="000000"/>
                  </a:glow>
                </a:effectLst>
                <a:latin typeface="Arial" charset="0"/>
                <a:ea typeface="ＭＳ Ｐゴシック" charset="0"/>
                <a:cs typeface="ＭＳ Ｐゴシック" charset="0"/>
              </a:rPr>
              <a:t>11</a:t>
            </a:r>
            <a:r>
              <a:rPr lang="en-US" sz="4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292748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10" y="1421160"/>
            <a:ext cx="9243593" cy="4384104"/>
          </a:xfrm>
          <a:prstGeom prst="rect">
            <a:avLst/>
          </a:prstGeom>
        </p:spPr>
      </p:pic>
      <p:sp>
        <p:nvSpPr>
          <p:cNvPr id="900098" name="Rectangle 2"/>
          <p:cNvSpPr>
            <a:spLocks noGrp="1" noChangeArrowheads="1"/>
          </p:cNvSpPr>
          <p:nvPr>
            <p:ph type="ctrTitle"/>
          </p:nvPr>
        </p:nvSpPr>
        <p:spPr>
          <a:xfrm>
            <a:off x="0" y="44624"/>
            <a:ext cx="9144000" cy="1512168"/>
          </a:xfrm>
          <a:effectLst>
            <a:outerShdw blurRad="63500" dist="35921" dir="2700000" algn="ctr" rotWithShape="0">
              <a:schemeClr val="tx2">
                <a:alpha val="74998"/>
              </a:schemeClr>
            </a:outerShdw>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What do you need to know or do?</a:t>
            </a:r>
            <a:br>
              <a:rPr lang="en-US" sz="4000" b="1" dirty="0" smtClean="0">
                <a:effectLst>
                  <a:glow rad="127000">
                    <a:schemeClr val="tx1"/>
                  </a:glow>
                </a:effectLst>
                <a:latin typeface="Arial" charset="0"/>
                <a:ea typeface="ＭＳ Ｐゴシック" charset="0"/>
                <a:cs typeface="ＭＳ Ｐゴシック" charset="0"/>
              </a:rPr>
            </a:br>
            <a:r>
              <a:rPr lang="zh-CN" altLang="en-US" sz="4000" b="1" dirty="0">
                <a:effectLst>
                  <a:glow rad="127000">
                    <a:schemeClr val="tx1"/>
                  </a:glow>
                </a:effectLst>
                <a:latin typeface="Arial" charset="0"/>
                <a:ea typeface="ＭＳ Ｐゴシック" charset="0"/>
                <a:cs typeface="ＭＳ Ｐゴシック" charset="0"/>
              </a:rPr>
              <a:t>什</a:t>
            </a:r>
            <a:r>
              <a:rPr lang="zh-CN" altLang="en-US" sz="4000" b="1" dirty="0" smtClean="0">
                <a:effectLst>
                  <a:glow rad="127000">
                    <a:schemeClr val="tx1"/>
                  </a:glow>
                </a:effectLst>
                <a:latin typeface="Arial" charset="0"/>
                <a:ea typeface="ＭＳ Ｐゴシック" charset="0"/>
                <a:cs typeface="ＭＳ Ｐゴシック" charset="0"/>
              </a:rPr>
              <a:t>么是你当知或当行之事呢？</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1891"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rPr>
              <a:t>Know?</a:t>
            </a:r>
            <a:br>
              <a:rPr lang="en-US" sz="5400" b="1" dirty="0" smtClean="0">
                <a:solidFill>
                  <a:srgbClr val="FFFFFF"/>
                </a:solidFill>
                <a:effectLst>
                  <a:glow rad="127000">
                    <a:srgbClr val="000000"/>
                  </a:glow>
                </a:effectLst>
                <a:latin typeface="Arial" charset="0"/>
                <a:ea typeface="ＭＳ Ｐゴシック" charset="0"/>
                <a:cs typeface="ＭＳ Ｐゴシック" charset="0"/>
              </a:rPr>
            </a:br>
            <a:r>
              <a:rPr lang="zh-CN" altLang="en-US" sz="5400" b="1" dirty="0" smtClean="0">
                <a:solidFill>
                  <a:srgbClr val="FFFFFF"/>
                </a:solidFill>
                <a:effectLst>
                  <a:glow rad="127000">
                    <a:srgbClr val="000000"/>
                  </a:glow>
                </a:effectLst>
                <a:latin typeface="Arial" charset="0"/>
                <a:ea typeface="ＭＳ Ｐゴシック" charset="0"/>
                <a:cs typeface="ＭＳ Ｐゴシック" charset="0"/>
              </a:rPr>
              <a:t>当知？</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144695" y="2996952"/>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solidFill>
                  <a:srgbClr val="FFFFFF"/>
                </a:solidFill>
                <a:effectLst>
                  <a:glow rad="127000">
                    <a:srgbClr val="000000"/>
                  </a:glow>
                </a:effectLst>
                <a:latin typeface="Arial" charset="0"/>
                <a:ea typeface="ＭＳ Ｐゴシック" charset="0"/>
                <a:cs typeface="ＭＳ Ｐゴシック" charset="0"/>
              </a:rPr>
              <a:t>Do? </a:t>
            </a:r>
            <a:br>
              <a:rPr lang="en-US" sz="5400" b="1" dirty="0" smtClean="0">
                <a:solidFill>
                  <a:srgbClr val="FFFFFF"/>
                </a:solidFill>
                <a:effectLst>
                  <a:glow rad="127000">
                    <a:srgbClr val="000000"/>
                  </a:glow>
                </a:effectLst>
                <a:latin typeface="Arial" charset="0"/>
                <a:ea typeface="ＭＳ Ｐゴシック" charset="0"/>
                <a:cs typeface="ＭＳ Ｐゴシック" charset="0"/>
              </a:rPr>
            </a:br>
            <a:r>
              <a:rPr lang="zh-CN" altLang="en-US" sz="5400" b="1" dirty="0" smtClean="0">
                <a:solidFill>
                  <a:srgbClr val="FFFFFF"/>
                </a:solidFill>
                <a:effectLst>
                  <a:glow rad="127000">
                    <a:srgbClr val="000000"/>
                  </a:glow>
                </a:effectLst>
                <a:latin typeface="Arial" charset="0"/>
                <a:ea typeface="ＭＳ Ｐゴシック" charset="0"/>
                <a:cs typeface="ＭＳ Ｐゴシック" charset="0"/>
              </a:rPr>
              <a:t>当行？</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64695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722081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r>
              <a:rPr lang="en-US" sz="3200" b="1" dirty="0" smtClean="0">
                <a:solidFill>
                  <a:srgbClr val="FFFFFF"/>
                </a:solidFill>
                <a:latin typeface="Arial" charset="0"/>
                <a:cs typeface="Arial" charset="0"/>
              </a:rPr>
              <a:t>!</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1412776"/>
            <a:ext cx="4716016" cy="792088"/>
          </a:xfrm>
          <a:prstGeom prst="rect">
            <a:avLst/>
          </a:prstGeom>
          <a:solidFill>
            <a:schemeClr val="bg1"/>
          </a:solidFill>
          <a:ln>
            <a:noFill/>
          </a:ln>
          <a:extLs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000000"/>
                </a:solidFill>
                <a:ea typeface="SimSun" charset="0"/>
                <a:cs typeface="Arial" charset="0"/>
              </a:rPr>
              <a:t>免费获得该讲解</a:t>
            </a:r>
            <a:r>
              <a:rPr lang="en-US" sz="4000" dirty="0" smtClean="0">
                <a:solidFill>
                  <a:srgbClr val="000000"/>
                </a:solidFill>
                <a:ea typeface="SimSun" charset="0"/>
                <a:cs typeface="Arial" charset="0"/>
              </a:rPr>
              <a:t>!</a:t>
            </a:r>
            <a:endParaRPr lang="en-US" sz="1400" dirty="0" smtClean="0">
              <a:solidFill>
                <a:srgbClr val="000000"/>
              </a:solidFill>
              <a:ea typeface="SimSun" charset="0"/>
              <a:cs typeface="Arial" charset="0"/>
            </a:endParaRPr>
          </a:p>
        </p:txBody>
      </p:sp>
      <p:sp>
        <p:nvSpPr>
          <p:cNvPr id="7" name="Rectangle 1026"/>
          <p:cNvSpPr txBox="1">
            <a:spLocks noChangeArrowheads="1"/>
          </p:cNvSpPr>
          <p:nvPr/>
        </p:nvSpPr>
        <p:spPr bwMode="auto">
          <a:xfrm>
            <a:off x="4427984" y="1412776"/>
            <a:ext cx="4716016" cy="792088"/>
          </a:xfrm>
          <a:prstGeom prst="rect">
            <a:avLst/>
          </a:prstGeom>
          <a:solidFill>
            <a:schemeClr val="bg1"/>
          </a:solidFill>
          <a:ln>
            <a:noFill/>
          </a:ln>
          <a:extLs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
        <p:nvSpPr>
          <p:cNvPr id="10" name="Rectangle 1026"/>
          <p:cNvSpPr txBox="1">
            <a:spLocks noChangeArrowheads="1"/>
          </p:cNvSpPr>
          <p:nvPr/>
        </p:nvSpPr>
        <p:spPr bwMode="auto">
          <a:xfrm>
            <a:off x="-36512" y="5661248"/>
            <a:ext cx="9180512" cy="685800"/>
          </a:xfrm>
          <a:prstGeom prst="rect">
            <a:avLst/>
          </a:prstGeom>
          <a:solidFill>
            <a:schemeClr val="tx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zh-TW" altLang="en-US" sz="3200" b="1" dirty="0">
                <a:solidFill>
                  <a:srgbClr val="FFFFFF"/>
                </a:solidFill>
                <a:latin typeface="Arial" charset="0"/>
                <a:ea typeface="SimSun" charset="0"/>
                <a:cs typeface="SimSun" charset="0"/>
              </a:rPr>
              <a:t>新约全书讲</a:t>
            </a:r>
            <a:r>
              <a:rPr lang="zh-TW" altLang="en-US" sz="3200" b="1" dirty="0" smtClean="0">
                <a:solidFill>
                  <a:srgbClr val="FFFFFF"/>
                </a:solidFill>
                <a:latin typeface="Arial" charset="0"/>
                <a:ea typeface="SimSun" charset="0"/>
                <a:cs typeface="SimSun" charset="0"/>
              </a:rPr>
              <a:t>章</a:t>
            </a:r>
            <a:r>
              <a:rPr lang="en-US" altLang="zh-TW" sz="3200" b="1" dirty="0" smtClean="0">
                <a:solidFill>
                  <a:srgbClr val="FFFFFF"/>
                </a:solidFill>
                <a:latin typeface="Arial" charset="0"/>
                <a:ea typeface="SimSun" charset="0"/>
                <a:cs typeface="SimSun" charset="0"/>
              </a:rPr>
              <a:t> • </a:t>
            </a:r>
            <a:r>
              <a:rPr lang="en-US" sz="3200" b="1" dirty="0" smtClean="0">
                <a:solidFill>
                  <a:srgbClr val="FFFFFF"/>
                </a:solidFill>
                <a:latin typeface="Arial" charset="0"/>
              </a:rPr>
              <a:t>BibleStudyDownloads.org</a:t>
            </a:r>
            <a:endParaRPr lang="en-US" sz="1100" b="1" dirty="0">
              <a:solidFill>
                <a:srgbClr val="FFFFFF"/>
              </a:solidFill>
              <a:latin typeface="Arial" charset="0"/>
            </a:endParaRPr>
          </a:p>
        </p:txBody>
      </p:sp>
    </p:spTree>
    <p:extLst>
      <p:ext uri="{BB962C8B-B14F-4D97-AF65-F5344CB8AC3E}">
        <p14:creationId xmlns:p14="http://schemas.microsoft.com/office/powerpoint/2010/main" val="3989311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Pride of Knowledge </a:t>
            </a:r>
            <a:br>
              <a:rPr lang="en-US" sz="5400" b="1" dirty="0" smtClean="0">
                <a:effectLst>
                  <a:glow rad="127000">
                    <a:schemeClr val="tx1"/>
                  </a:glow>
                </a:effectLst>
                <a:latin typeface="Arial" charset="0"/>
                <a:ea typeface="ＭＳ Ｐゴシック" charset="0"/>
                <a:cs typeface="ＭＳ Ｐゴシック" charset="0"/>
              </a:rPr>
            </a:br>
            <a:r>
              <a:rPr lang="zh-CN" altLang="en-US" sz="5400" b="1" dirty="0" smtClean="0">
                <a:effectLst>
                  <a:glow rad="127000">
                    <a:schemeClr val="tx1"/>
                  </a:glow>
                </a:effectLst>
                <a:latin typeface="Arial" charset="0"/>
                <a:ea typeface="ＭＳ Ｐゴシック" charset="0"/>
                <a:cs typeface="ＭＳ Ｐゴシック" charset="0"/>
              </a:rPr>
              <a:t>因知识而心高气傲</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286" y="1737312"/>
            <a:ext cx="9144000" cy="5148072"/>
          </a:xfrm>
          <a:prstGeom prst="rect">
            <a:avLst/>
          </a:prstGeom>
        </p:spPr>
      </p:pic>
    </p:spTree>
    <p:extLst>
      <p:ext uri="{BB962C8B-B14F-4D97-AF65-F5344CB8AC3E}">
        <p14:creationId xmlns:p14="http://schemas.microsoft.com/office/powerpoint/2010/main" val="35826056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Anti-Intellectual </a:t>
            </a:r>
            <a:r>
              <a:rPr lang="zh-CN" altLang="en-US" sz="5400" b="1" dirty="0" smtClean="0">
                <a:effectLst>
                  <a:glow rad="127000">
                    <a:schemeClr val="tx1"/>
                  </a:glow>
                </a:effectLst>
                <a:latin typeface="Arial" charset="0"/>
                <a:ea typeface="ＭＳ Ｐゴシック" charset="0"/>
                <a:cs typeface="ＭＳ Ｐゴシック" charset="0"/>
              </a:rPr>
              <a:t>知识无用论</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flipH="1">
            <a:off x="-11286" y="1737312"/>
            <a:ext cx="9144000" cy="5148072"/>
          </a:xfrm>
          <a:prstGeom prst="rect">
            <a:avLst/>
          </a:prstGeom>
        </p:spPr>
      </p:pic>
    </p:spTree>
    <p:extLst>
      <p:ext uri="{BB962C8B-B14F-4D97-AF65-F5344CB8AC3E}">
        <p14:creationId xmlns:p14="http://schemas.microsoft.com/office/powerpoint/2010/main" val="76695595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ltLang="zh-CN" sz="2800" b="1">
                <a:solidFill>
                  <a:srgbClr val="FFFFFF"/>
                </a:solidFill>
                <a:latin typeface="Times" charset="0"/>
                <a:ea typeface="SimSun" charset="0"/>
                <a:cs typeface="SimSun" charset="0"/>
              </a:rPr>
              <a:t> </a:t>
            </a:r>
          </a:p>
        </p:txBody>
      </p:sp>
      <p:sp>
        <p:nvSpPr>
          <p:cNvPr id="258051" name="Text Box 4"/>
          <p:cNvSpPr txBox="1">
            <a:spLocks noChangeArrowheads="1"/>
          </p:cNvSpPr>
          <p:nvPr/>
        </p:nvSpPr>
        <p:spPr bwMode="auto">
          <a:xfrm>
            <a:off x="8451850" y="-53144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p>
        </p:txBody>
      </p:sp>
      <p:grpSp>
        <p:nvGrpSpPr>
          <p:cNvPr id="2" name="Group 6"/>
          <p:cNvGrpSpPr>
            <a:grpSpLocks/>
          </p:cNvGrpSpPr>
          <p:nvPr/>
        </p:nvGrpSpPr>
        <p:grpSpPr bwMode="auto">
          <a:xfrm>
            <a:off x="-7938" y="1091654"/>
            <a:ext cx="9151938" cy="5073650"/>
            <a:chOff x="-5" y="960"/>
            <a:chExt cx="5477" cy="319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Problem</a:t>
              </a:r>
              <a:r>
                <a:rPr lang="zh-TW" altLang="en-US" sz="2800" b="1" i="1">
                  <a:solidFill>
                    <a:srgbClr val="FFFF00"/>
                  </a:solidFill>
                  <a:latin typeface="Arial" charset="0"/>
                  <a:ea typeface="SimSun" charset="0"/>
                  <a:cs typeface="SimSun" charset="0"/>
                </a:rPr>
                <a:t>问题本质</a:t>
              </a:r>
            </a:p>
          </p:txBody>
        </p:sp>
        <p:sp>
          <p:nvSpPr>
            <p:cNvPr id="258057" name="Rectangle 9"/>
            <p:cNvSpPr>
              <a:spLocks noChangeArrowheads="1"/>
            </p:cNvSpPr>
            <p:nvPr/>
          </p:nvSpPr>
          <p:spPr bwMode="auto">
            <a:xfrm>
              <a:off x="1960" y="1386"/>
              <a:ext cx="1756" cy="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False Teaching (Heresy)</a:t>
              </a: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Source of Problem</a:t>
              </a:r>
              <a:r>
                <a:rPr lang="zh-CN" altLang="en-US" sz="2800" b="1" i="1">
                  <a:solidFill>
                    <a:srgbClr val="FFFF00"/>
                  </a:solidFill>
                  <a:latin typeface="Arial" charset="0"/>
                  <a:ea typeface="SimSun" charset="0"/>
                  <a:cs typeface="SimSun" charset="0"/>
                </a:rPr>
                <a:t>问题来源</a:t>
              </a:r>
            </a:p>
          </p:txBody>
        </p:sp>
        <p:sp>
          <p:nvSpPr>
            <p:cNvPr id="258060" name="Rectangle 12"/>
            <p:cNvSpPr>
              <a:spLocks noChangeArrowheads="1"/>
            </p:cNvSpPr>
            <p:nvPr/>
          </p:nvSpPr>
          <p:spPr bwMode="auto">
            <a:xfrm>
              <a:off x="1960" y="1916"/>
              <a:ext cx="1756"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Internal</a:t>
              </a: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 Key Word  </a:t>
              </a:r>
              <a:r>
                <a:rPr lang="zh-CN" altLang="en-US" sz="2800" b="1" i="1">
                  <a:solidFill>
                    <a:srgbClr val="FFFF00"/>
                  </a:solidFill>
                  <a:latin typeface="Arial" charset="0"/>
                  <a:ea typeface="SimSun" charset="0"/>
                  <a:cs typeface="SimSun" charset="0"/>
                </a:rPr>
                <a:t>关键词</a:t>
              </a:r>
              <a:endParaRPr lang="en-US" altLang="zh-CN" sz="2800" b="1" i="1">
                <a:solidFill>
                  <a:srgbClr val="FFFF00"/>
                </a:solidFill>
                <a:latin typeface="Arial" charset="0"/>
                <a:ea typeface="SimSun" charset="0"/>
                <a:cs typeface="SimSun" charset="0"/>
              </a:endParaRPr>
            </a:p>
          </p:txBody>
        </p:sp>
        <p:sp>
          <p:nvSpPr>
            <p:cNvPr id="258066" name="Rectangle 18"/>
            <p:cNvSpPr>
              <a:spLocks noChangeArrowheads="1"/>
            </p:cNvSpPr>
            <p:nvPr/>
          </p:nvSpPr>
          <p:spPr bwMode="auto">
            <a:xfrm>
              <a:off x="1960" y="2974"/>
              <a:ext cx="1756"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a:t>
              </a:r>
              <a:r>
                <a:rPr lang="mr-IN" altLang="zh-CN" sz="2800" b="1">
                  <a:solidFill>
                    <a:srgbClr val="FFFFFF"/>
                  </a:solidFill>
                  <a:latin typeface="Arial" charset="0"/>
                  <a:ea typeface="SimSun" charset="0"/>
                  <a:cs typeface="SimSun" charset="0"/>
                </a:rPr>
                <a:t>"</a:t>
              </a:r>
              <a:r>
                <a:rPr lang="en-US" altLang="zh-CN" sz="2800" b="1">
                  <a:solidFill>
                    <a:srgbClr val="FFFFFF"/>
                  </a:solidFill>
                  <a:latin typeface="Arial" charset="0"/>
                  <a:ea typeface="SimSun" charset="0"/>
                  <a:cs typeface="SimSun" charset="0"/>
                </a:rPr>
                <a:t>knowledge</a:t>
              </a:r>
              <a:r>
                <a:rPr lang="mr-IN" altLang="zh-CN" sz="2800" b="1">
                  <a:solidFill>
                    <a:srgbClr val="FFFFFF"/>
                  </a:solidFill>
                  <a:latin typeface="Arial" charset="0"/>
                  <a:ea typeface="SimSun" charset="0"/>
                  <a:cs typeface="SimSun" charset="0"/>
                </a:rPr>
                <a:t>"</a:t>
              </a:r>
              <a:endParaRPr lang="en-US" altLang="zh-CN" sz="2800" b="1">
                <a:solidFill>
                  <a:srgbClr val="FFFFFF"/>
                </a:solidFill>
                <a:latin typeface="Arial" charset="0"/>
                <a:ea typeface="SimSun" charset="0"/>
                <a:cs typeface="SimSun" charset="0"/>
              </a:endParaRPr>
            </a:p>
            <a:p>
              <a:pPr algn="ctr"/>
              <a:r>
                <a:rPr lang="en-US" altLang="zh-CN" sz="2800" b="1">
                  <a:solidFill>
                    <a:srgbClr val="FFFFFF"/>
                  </a:solidFill>
                  <a:latin typeface="Arial" charset="0"/>
                  <a:ea typeface="SimSun" charset="0"/>
                  <a:cs typeface="SimSun" charset="0"/>
                </a:rPr>
                <a:t>(16 times)</a:t>
              </a: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i="1">
                  <a:solidFill>
                    <a:srgbClr val="FFFF00"/>
                  </a:solidFill>
                  <a:latin typeface="Arial" charset="0"/>
                  <a:ea typeface="SimSun" charset="0"/>
                  <a:cs typeface="SimSun" charset="0"/>
                </a:rPr>
                <a:t>Date</a:t>
              </a:r>
              <a:r>
                <a:rPr lang="zh-CN" altLang="en-US" sz="2800" b="1" i="1">
                  <a:solidFill>
                    <a:srgbClr val="FFFF00"/>
                  </a:solidFill>
                  <a:latin typeface="Arial" charset="0"/>
                  <a:ea typeface="SimSun" charset="0"/>
                  <a:cs typeface="SimSun" charset="0"/>
                </a:rPr>
                <a:t>日期</a:t>
              </a:r>
              <a:endParaRPr lang="en-US" altLang="zh-CN" sz="2800" b="1" i="1">
                <a:solidFill>
                  <a:srgbClr val="FFFF00"/>
                </a:solidFill>
                <a:latin typeface="Arial" charset="0"/>
                <a:ea typeface="SimSun" charset="0"/>
                <a:cs typeface="SimSun" charset="0"/>
              </a:endParaRPr>
            </a:p>
          </p:txBody>
        </p:sp>
        <p:sp>
          <p:nvSpPr>
            <p:cNvPr id="258069" name="Rectangle 21"/>
            <p:cNvSpPr>
              <a:spLocks noChangeArrowheads="1"/>
            </p:cNvSpPr>
            <p:nvPr/>
          </p:nvSpPr>
          <p:spPr bwMode="auto">
            <a:xfrm>
              <a:off x="1960" y="3627"/>
              <a:ext cx="1756"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Early spring </a:t>
              </a:r>
              <a:br>
                <a:rPr lang="en-US" altLang="zh-CN" sz="2800" b="1">
                  <a:solidFill>
                    <a:srgbClr val="FFFFFF"/>
                  </a:solidFill>
                  <a:latin typeface="Arial" charset="0"/>
                  <a:ea typeface="SimSun" charset="0"/>
                  <a:cs typeface="SimSun" charset="0"/>
                </a:rPr>
              </a:br>
              <a:r>
                <a:rPr lang="en-US" altLang="zh-CN" sz="2800" b="1">
                  <a:solidFill>
                    <a:srgbClr val="FFFFFF"/>
                  </a:solidFill>
                  <a:latin typeface="Arial" charset="0"/>
                  <a:ea typeface="SimSun" charset="0"/>
                  <a:cs typeface="SimSun" charset="0"/>
                </a:rPr>
                <a:t>AD 64</a:t>
              </a: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a:t>
                </a:r>
              </a:p>
              <a:p>
                <a:pPr algn="ctr" eaLnBrk="0" hangingPunct="0"/>
                <a:endParaRPr lang="en-US" altLang="zh-CN" sz="2800" b="1">
                  <a:solidFill>
                    <a:srgbClr val="FFFFFF"/>
                  </a:solidFill>
                  <a:latin typeface="Arial" charset="0"/>
                  <a:ea typeface="SimSun" charset="0"/>
                  <a:cs typeface="SimSun"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58076" name="Rectangle 27"/>
            <p:cNvSpPr>
              <a:spLocks noChangeArrowheads="1"/>
            </p:cNvSpPr>
            <p:nvPr/>
          </p:nvSpPr>
          <p:spPr bwMode="auto">
            <a:xfrm>
              <a:off x="1905" y="961"/>
              <a:ext cx="1839"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sp>
          <p:nvSpPr>
            <p:cNvPr id="258074" name="Rectangle 30"/>
            <p:cNvSpPr>
              <a:spLocks noChangeArrowheads="1"/>
            </p:cNvSpPr>
            <p:nvPr/>
          </p:nvSpPr>
          <p:spPr bwMode="auto">
            <a:xfrm>
              <a:off x="3572" y="961"/>
              <a:ext cx="1900"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
                  <a:solidFill>
                    <a:srgbClr val="000000"/>
                  </a:solidFill>
                  <a:miter lim="800000"/>
                  <a:headEnd/>
                  <a:tailEnd/>
                </a14:hiddenLine>
              </a:ext>
            </a:extLst>
          </p:spPr>
          <p:txBody>
            <a:bodyPr wrap="none" lIns="0" tIns="0" rIns="0" bIns="0" anchor="ctr"/>
            <a:lstStyle/>
            <a:p>
              <a:endParaRPr lang="en-US">
                <a:solidFill>
                  <a:srgbClr val="5B5249"/>
                </a:solidFill>
              </a:endParaRPr>
            </a:p>
          </p:txBody>
        </p:sp>
      </p:grpSp>
      <p:sp>
        <p:nvSpPr>
          <p:cNvPr id="258054" name="WordArt 31"/>
          <p:cNvSpPr>
            <a:spLocks noChangeArrowheads="1" noChangeShapeType="1" noTextEdit="1"/>
          </p:cNvSpPr>
          <p:nvPr/>
        </p:nvSpPr>
        <p:spPr bwMode="auto">
          <a:xfrm>
            <a:off x="3831555" y="349423"/>
            <a:ext cx="2376264" cy="1279377"/>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2 Peter</a:t>
            </a:r>
          </a:p>
        </p:txBody>
      </p:sp>
      <p:grpSp>
        <p:nvGrpSpPr>
          <p:cNvPr id="3" name="Group 2"/>
          <p:cNvGrpSpPr/>
          <p:nvPr/>
        </p:nvGrpSpPr>
        <p:grpSpPr>
          <a:xfrm>
            <a:off x="6087784" y="1767929"/>
            <a:ext cx="2934235" cy="4200526"/>
            <a:chOff x="6087784" y="1767929"/>
            <a:chExt cx="2934235" cy="4200526"/>
          </a:xfrm>
        </p:grpSpPr>
        <p:sp>
          <p:nvSpPr>
            <p:cNvPr id="32" name="Rectangle 9"/>
            <p:cNvSpPr>
              <a:spLocks noChangeArrowheads="1"/>
            </p:cNvSpPr>
            <p:nvPr/>
          </p:nvSpPr>
          <p:spPr bwMode="auto">
            <a:xfrm>
              <a:off x="6087784" y="1767929"/>
              <a:ext cx="293423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800" b="1">
                  <a:solidFill>
                    <a:srgbClr val="FFFFFF"/>
                  </a:solidFill>
                  <a:latin typeface="Arial" charset="0"/>
                  <a:ea typeface="SimSun" charset="0"/>
                  <a:cs typeface="SimSun" charset="0"/>
                </a:rPr>
                <a:t>假教导 </a:t>
              </a:r>
              <a:r>
                <a:rPr lang="en-US" altLang="zh-CN" sz="2800" b="1">
                  <a:solidFill>
                    <a:srgbClr val="FFFFFF"/>
                  </a:solidFill>
                  <a:latin typeface="Arial" charset="0"/>
                  <a:ea typeface="SimSun" charset="0"/>
                  <a:cs typeface="SimSun" charset="0"/>
                </a:rPr>
                <a:t>(</a:t>
              </a:r>
              <a:r>
                <a:rPr lang="zh-CN" altLang="en-US" sz="2800" b="1">
                  <a:solidFill>
                    <a:srgbClr val="FFFFFF"/>
                  </a:solidFill>
                  <a:latin typeface="Arial" charset="0"/>
                  <a:ea typeface="SimSun" charset="0"/>
                  <a:cs typeface="SimSun" charset="0"/>
                </a:rPr>
                <a:t>异端</a:t>
              </a:r>
              <a:r>
                <a:rPr lang="en-US" altLang="zh-CN" sz="2800" b="1">
                  <a:solidFill>
                    <a:srgbClr val="FFFFFF"/>
                  </a:solidFill>
                  <a:latin typeface="Arial" charset="0"/>
                  <a:ea typeface="SimSun" charset="0"/>
                  <a:cs typeface="SimSun" charset="0"/>
                </a:rPr>
                <a:t>)</a:t>
              </a:r>
            </a:p>
          </p:txBody>
        </p:sp>
        <p:sp>
          <p:nvSpPr>
            <p:cNvPr id="33" name="Rectangle 12"/>
            <p:cNvSpPr>
              <a:spLocks noChangeArrowheads="1"/>
            </p:cNvSpPr>
            <p:nvPr/>
          </p:nvSpPr>
          <p:spPr bwMode="auto">
            <a:xfrm>
              <a:off x="6087784" y="2609304"/>
              <a:ext cx="293423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zh-CN" altLang="en-US" sz="2800" b="1">
                  <a:solidFill>
                    <a:srgbClr val="FFFFFF"/>
                  </a:solidFill>
                  <a:latin typeface="Arial" charset="0"/>
                  <a:ea typeface="SimSun" charset="0"/>
                  <a:cs typeface="SimSun" charset="0"/>
                </a:rPr>
                <a:t>内部</a:t>
              </a:r>
            </a:p>
          </p:txBody>
        </p:sp>
        <p:sp>
          <p:nvSpPr>
            <p:cNvPr id="35" name="Rectangle 18"/>
            <p:cNvSpPr>
              <a:spLocks noChangeArrowheads="1"/>
            </p:cNvSpPr>
            <p:nvPr/>
          </p:nvSpPr>
          <p:spPr bwMode="auto">
            <a:xfrm>
              <a:off x="6087784" y="4288879"/>
              <a:ext cx="293423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a:t>
              </a:r>
              <a:r>
                <a:rPr lang="mr-IN" altLang="zh-CN" sz="2800" b="1">
                  <a:solidFill>
                    <a:srgbClr val="FFFFFF"/>
                  </a:solidFill>
                  <a:latin typeface="Arial" charset="0"/>
                  <a:ea typeface="SimSun" charset="0"/>
                  <a:cs typeface="SimSun" charset="0"/>
                </a:rPr>
                <a:t>"</a:t>
              </a:r>
              <a:r>
                <a:rPr lang="zh-CN" altLang="en-US" sz="2800" b="1">
                  <a:solidFill>
                    <a:srgbClr val="FFFFFF"/>
                  </a:solidFill>
                  <a:latin typeface="Arial" charset="0"/>
                  <a:ea typeface="SimSun" charset="0"/>
                  <a:cs typeface="SimSun" charset="0"/>
                </a:rPr>
                <a:t>知识</a:t>
              </a:r>
              <a:r>
                <a:rPr lang="mr-IN" altLang="zh-CN" sz="2800" b="1">
                  <a:solidFill>
                    <a:srgbClr val="FFFFFF"/>
                  </a:solidFill>
                  <a:latin typeface="Arial" charset="0"/>
                  <a:ea typeface="SimSun" charset="0"/>
                  <a:cs typeface="SimSun" charset="0"/>
                </a:rPr>
                <a:t>"</a:t>
              </a:r>
              <a:endParaRPr lang="zh-CN" altLang="en-US" sz="2800" b="1">
                <a:solidFill>
                  <a:srgbClr val="FFFFFF"/>
                </a:solidFill>
                <a:latin typeface="Arial" charset="0"/>
                <a:ea typeface="SimSun" charset="0"/>
                <a:cs typeface="SimSun" charset="0"/>
              </a:endParaRPr>
            </a:p>
            <a:p>
              <a:pPr algn="ctr"/>
              <a:r>
                <a:rPr lang="en-US" altLang="zh-CN" sz="2800" b="1">
                  <a:solidFill>
                    <a:srgbClr val="FFFFFF"/>
                  </a:solidFill>
                  <a:latin typeface="Arial" charset="0"/>
                  <a:ea typeface="SimSun" charset="0"/>
                  <a:cs typeface="SimSun" charset="0"/>
                </a:rPr>
                <a:t>(16 </a:t>
              </a:r>
              <a:r>
                <a:rPr lang="zh-CN" altLang="en-US" sz="2800" b="1">
                  <a:solidFill>
                    <a:srgbClr val="FFFFFF"/>
                  </a:solidFill>
                  <a:latin typeface="Arial" charset="0"/>
                  <a:ea typeface="SimSun" charset="0"/>
                  <a:cs typeface="SimSun" charset="0"/>
                </a:rPr>
                <a:t>次</a:t>
              </a:r>
              <a:r>
                <a:rPr lang="en-US" altLang="zh-CN" sz="2800" b="1">
                  <a:solidFill>
                    <a:srgbClr val="FFFFFF"/>
                  </a:solidFill>
                  <a:latin typeface="Arial" charset="0"/>
                  <a:ea typeface="SimSun" charset="0"/>
                  <a:cs typeface="SimSun" charset="0"/>
                </a:rPr>
                <a:t>)</a:t>
              </a:r>
            </a:p>
          </p:txBody>
        </p:sp>
        <p:sp>
          <p:nvSpPr>
            <p:cNvPr id="36" name="Rectangle 21"/>
            <p:cNvSpPr>
              <a:spLocks noChangeArrowheads="1"/>
            </p:cNvSpPr>
            <p:nvPr/>
          </p:nvSpPr>
          <p:spPr bwMode="auto">
            <a:xfrm>
              <a:off x="6087784" y="5128667"/>
              <a:ext cx="293423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ctr"/>
              <a:r>
                <a:rPr lang="en-US" altLang="zh-CN" sz="2800" b="1">
                  <a:solidFill>
                    <a:srgbClr val="FFFFFF"/>
                  </a:solidFill>
                  <a:latin typeface="Arial" charset="0"/>
                  <a:ea typeface="SimSun" charset="0"/>
                  <a:cs typeface="SimSun" charset="0"/>
                </a:rPr>
                <a:t> </a:t>
              </a:r>
              <a:r>
                <a:rPr lang="zh-CN" altLang="en-US" sz="2800" b="1">
                  <a:solidFill>
                    <a:srgbClr val="FFFFFF"/>
                  </a:solidFill>
                  <a:latin typeface="Arial" charset="0"/>
                  <a:ea typeface="SimSun" charset="0"/>
                  <a:cs typeface="SimSun" charset="0"/>
                </a:rPr>
                <a:t>公元 </a:t>
              </a:r>
              <a:r>
                <a:rPr lang="en-US" altLang="zh-CN" sz="2800" b="1">
                  <a:solidFill>
                    <a:srgbClr val="FFFFFF"/>
                  </a:solidFill>
                  <a:latin typeface="Arial" charset="0"/>
                  <a:ea typeface="SimSun" charset="0"/>
                  <a:cs typeface="SimSun" charset="0"/>
                </a:rPr>
                <a:t>64 </a:t>
              </a:r>
              <a:r>
                <a:rPr lang="zh-CN" altLang="en-US" sz="2800" b="1">
                  <a:solidFill>
                    <a:srgbClr val="FFFFFF"/>
                  </a:solidFill>
                  <a:latin typeface="Arial" charset="0"/>
                  <a:ea typeface="SimSun" charset="0"/>
                  <a:cs typeface="SimSun" charset="0"/>
                </a:rPr>
                <a:t>年早春</a:t>
              </a:r>
            </a:p>
          </p:txBody>
        </p:sp>
      </p:grpSp>
      <p:sp>
        <p:nvSpPr>
          <p:cNvPr id="37" name="WordArt 31"/>
          <p:cNvSpPr>
            <a:spLocks noChangeArrowheads="1" noChangeShapeType="1" noTextEdit="1"/>
          </p:cNvSpPr>
          <p:nvPr/>
        </p:nvSpPr>
        <p:spPr bwMode="auto">
          <a:xfrm>
            <a:off x="6228184" y="349423"/>
            <a:ext cx="2376264" cy="1279377"/>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zh-TW" altLang="en-US" sz="3600" kern="10">
                <a:ln w="9525">
                  <a:round/>
                  <a:headEnd/>
                  <a:tailEnd/>
                </a:ln>
                <a:gradFill rotWithShape="1">
                  <a:gsLst>
                    <a:gs pos="0">
                      <a:srgbClr val="FFE701"/>
                    </a:gs>
                    <a:gs pos="100000">
                      <a:srgbClr val="FE3E02"/>
                    </a:gs>
                  </a:gsLst>
                  <a:lin ang="5400000" scaled="1"/>
                </a:gradFill>
                <a:latin typeface="Impact"/>
                <a:ea typeface="Impact"/>
                <a:cs typeface="Impact"/>
              </a:rPr>
              <a:t>彼得后书</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extLst>
      <p:ext uri="{BB962C8B-B14F-4D97-AF65-F5344CB8AC3E}">
        <p14:creationId xmlns:p14="http://schemas.microsoft.com/office/powerpoint/2010/main" val="3478859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5"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620688"/>
            <a:ext cx="5327947" cy="1440160"/>
          </a:xfrm>
          <a:solidFill>
            <a:schemeClr val="bg1"/>
          </a:solidFill>
        </p:spPr>
        <p:txBody>
          <a:bodyPr/>
          <a:lstStyle/>
          <a:p>
            <a:pPr eaLnBrk="1" hangingPunct="1"/>
            <a:r>
              <a:rPr lang="en-US" sz="3200" b="1">
                <a:latin typeface="Arial" charset="0"/>
                <a:ea typeface="ＭＳ Ｐゴシック" charset="0"/>
              </a:rPr>
              <a:t>Peter uses many words to show how knowledge is vital for believers…</a:t>
            </a:r>
            <a:endParaRPr lang="en-US" sz="3200">
              <a:latin typeface="Arial" charset="0"/>
              <a:ea typeface="ＭＳ Ｐゴシック" charset="0"/>
            </a:endParaRPr>
          </a:p>
        </p:txBody>
      </p:sp>
      <p:sp>
        <p:nvSpPr>
          <p:cNvPr id="272386" name="Rectangle 3"/>
          <p:cNvSpPr>
            <a:spLocks noGrp="1" noChangeArrowheads="1"/>
          </p:cNvSpPr>
          <p:nvPr>
            <p:ph type="body" idx="1"/>
          </p:nvPr>
        </p:nvSpPr>
        <p:spPr>
          <a:xfrm>
            <a:off x="914400" y="2101850"/>
            <a:ext cx="7924800" cy="4756150"/>
          </a:xfrm>
        </p:spPr>
        <p:txBody>
          <a:bodyPr/>
          <a:lstStyle/>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evpi,gnwsij</a:t>
            </a:r>
            <a:r>
              <a:rPr lang="en-US" altLang="zh-CN" sz="3600" b="1">
                <a:solidFill>
                  <a:srgbClr val="000000"/>
                </a:solidFill>
                <a:latin typeface="Times" charset="0"/>
                <a:ea typeface="MS Mincho" charset="0"/>
                <a:cs typeface="MS Mincho" charset="0"/>
              </a:rPr>
              <a:t> 1:2, 3, 8; 2:20</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evpiginw,skw</a:t>
            </a:r>
            <a:r>
              <a:rPr lang="en-US" altLang="ja-JP" sz="3600" b="1">
                <a:solidFill>
                  <a:srgbClr val="000000"/>
                </a:solidFill>
                <a:latin typeface="Greek" charset="0"/>
                <a:ea typeface="ＭＳ Ｐゴシック" charset="0"/>
                <a:cs typeface="ＭＳ Ｐゴシック" charset="0"/>
              </a:rPr>
              <a:t> </a:t>
            </a:r>
            <a:r>
              <a:rPr lang="en-US" altLang="zh-CN" sz="3600" b="1">
                <a:solidFill>
                  <a:srgbClr val="000000"/>
                </a:solidFill>
                <a:latin typeface="Times" charset="0"/>
                <a:ea typeface="SimSun" charset="0"/>
                <a:cs typeface="SimSun" charset="0"/>
              </a:rPr>
              <a:t> 2:21a, 21b</a:t>
            </a:r>
          </a:p>
          <a:p>
            <a:pPr marL="609600" indent="-609600" eaLnBrk="1" hangingPunct="1">
              <a:buFont typeface="Wingdings" charset="0"/>
              <a:buNone/>
            </a:pPr>
            <a:r>
              <a:rPr lang="en-US" altLang="ja-JP" sz="3600" b="1">
                <a:solidFill>
                  <a:srgbClr val="000000"/>
                </a:solidFill>
                <a:latin typeface="Bwgrkl" charset="0"/>
                <a:ea typeface="MS Mincho" charset="0"/>
                <a:cs typeface="MS Mincho" charset="0"/>
              </a:rPr>
              <a:t>proginw,skw</a:t>
            </a:r>
            <a:r>
              <a:rPr lang="en-US" altLang="ja-JP" sz="3600" b="1">
                <a:solidFill>
                  <a:srgbClr val="000000"/>
                </a:solidFill>
                <a:latin typeface="Greek" charset="0"/>
                <a:ea typeface="MS Mincho" charset="0"/>
                <a:cs typeface="MS Mincho" charset="0"/>
              </a:rPr>
              <a:t> </a:t>
            </a:r>
            <a:r>
              <a:rPr lang="en-US" altLang="zh-CN" sz="3600" b="1">
                <a:solidFill>
                  <a:srgbClr val="000000"/>
                </a:solidFill>
                <a:latin typeface="Times" charset="0"/>
                <a:ea typeface="SimSun" charset="0"/>
                <a:cs typeface="SimSun" charset="0"/>
              </a:rPr>
              <a:t> 3:17 </a:t>
            </a:r>
          </a:p>
          <a:p>
            <a:pPr marL="609600" indent="-609600" eaLnBrk="1" hangingPunct="1">
              <a:buFont typeface="Wingdings" charset="0"/>
              <a:buNone/>
            </a:pPr>
            <a:r>
              <a:rPr lang="en-US" altLang="zh-CN" sz="3600" b="1">
                <a:solidFill>
                  <a:srgbClr val="000000"/>
                </a:solidFill>
                <a:latin typeface="Bwgrkl" charset="0"/>
                <a:ea typeface="MS Mincho" charset="0"/>
                <a:cs typeface="MS Mincho" charset="0"/>
              </a:rPr>
              <a:t>gnwri,zw</a:t>
            </a:r>
            <a:r>
              <a:rPr lang="en-US" altLang="zh-CN" sz="3600" b="1">
                <a:solidFill>
                  <a:srgbClr val="000000"/>
                </a:solidFill>
                <a:latin typeface="Times" charset="0"/>
                <a:ea typeface="SimSun" charset="0"/>
                <a:cs typeface="SimSun" charset="0"/>
              </a:rPr>
              <a:t> 1:16</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gnw/sij</a:t>
            </a:r>
            <a:r>
              <a:rPr lang="en-US" altLang="zh-CN" sz="3600" b="1">
                <a:solidFill>
                  <a:srgbClr val="000000"/>
                </a:solidFill>
                <a:latin typeface="Times" charset="0"/>
                <a:ea typeface="SimSun" charset="0"/>
                <a:cs typeface="SimSun" charset="0"/>
              </a:rPr>
              <a:t> 1:5, 6; 3:18</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gigw,skw</a:t>
            </a:r>
            <a:r>
              <a:rPr lang="en-US" altLang="zh-CN" sz="3600" b="1">
                <a:solidFill>
                  <a:srgbClr val="000000"/>
                </a:solidFill>
                <a:latin typeface="Times" charset="0"/>
                <a:ea typeface="SimSun" charset="0"/>
                <a:cs typeface="SimSun" charset="0"/>
              </a:rPr>
              <a:t> 1:20; 3:3</a:t>
            </a:r>
          </a:p>
          <a:p>
            <a:pPr marL="609600" indent="-609600" eaLnBrk="1" hangingPunct="1">
              <a:buFont typeface="Wingdings" charset="0"/>
              <a:buNone/>
            </a:pPr>
            <a:r>
              <a:rPr lang="en-US" altLang="zh-CN" sz="3600" b="1">
                <a:solidFill>
                  <a:srgbClr val="000000"/>
                </a:solidFill>
                <a:latin typeface="Bwgrkl" charset="0"/>
                <a:ea typeface="SimSun" charset="0"/>
                <a:cs typeface="SimSun" charset="0"/>
              </a:rPr>
              <a:t>oi=da </a:t>
            </a:r>
            <a:r>
              <a:rPr lang="en-US" altLang="zh-CN" sz="3600" b="1">
                <a:solidFill>
                  <a:srgbClr val="000000"/>
                </a:solidFill>
                <a:latin typeface="Times" charset="0"/>
                <a:ea typeface="SimSun" charset="0"/>
                <a:cs typeface="SimSun" charset="0"/>
              </a:rPr>
              <a:t>1:12, 14; 2:9</a:t>
            </a:r>
            <a:r>
              <a:rPr lang="en-US" altLang="zh-CN" sz="3600" b="1">
                <a:latin typeface="Times New Roman" charset="0"/>
                <a:ea typeface="SimSun" charset="0"/>
                <a:cs typeface="SimSun" charset="0"/>
              </a:rPr>
              <a:t> </a:t>
            </a:r>
            <a:endParaRPr lang="en-US" sz="3600" b="1">
              <a:latin typeface="Times New Roman" charset="0"/>
              <a:ea typeface="ＭＳ Ｐゴシック" charset="0"/>
              <a:cs typeface="ＭＳ Ｐゴシック" charset="0"/>
            </a:endParaRPr>
          </a:p>
        </p:txBody>
      </p:sp>
      <p:sp>
        <p:nvSpPr>
          <p:cNvPr id="272387" name="Text Box 4"/>
          <p:cNvSpPr txBox="1">
            <a:spLocks noChangeArrowheads="1"/>
          </p:cNvSpPr>
          <p:nvPr/>
        </p:nvSpPr>
        <p:spPr bwMode="auto">
          <a:xfrm>
            <a:off x="8450263" y="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287</a:t>
            </a:r>
            <a:endParaRPr lang="en-US">
              <a:solidFill>
                <a:srgbClr val="000000"/>
              </a:solidFill>
              <a:latin typeface="Arial" charset="0"/>
            </a:endParaRPr>
          </a:p>
        </p:txBody>
      </p:sp>
      <p:pic>
        <p:nvPicPr>
          <p:cNvPr id="272388" name="Picture 1" descr="Screen Shot 2014-03-11 at 3.18.04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64163" y="3398663"/>
            <a:ext cx="3522662"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611560" y="2060848"/>
            <a:ext cx="4608512"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sp>
        <p:nvSpPr>
          <p:cNvPr id="8" name="Oval 7"/>
          <p:cNvSpPr/>
          <p:nvPr/>
        </p:nvSpPr>
        <p:spPr bwMode="auto">
          <a:xfrm>
            <a:off x="323528" y="4797152"/>
            <a:ext cx="3672408"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sp>
        <p:nvSpPr>
          <p:cNvPr id="9" name="Rectangle 2"/>
          <p:cNvSpPr txBox="1">
            <a:spLocks noChangeArrowheads="1"/>
          </p:cNvSpPr>
          <p:nvPr/>
        </p:nvSpPr>
        <p:spPr bwMode="auto">
          <a:xfrm>
            <a:off x="6012160" y="620688"/>
            <a:ext cx="3131840" cy="2736304"/>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eaLnBrk="1" hangingPunct="1"/>
            <a:r>
              <a:rPr lang="zh-CN" altLang="en-US" sz="4000" b="1">
                <a:solidFill>
                  <a:srgbClr val="2A3D7A"/>
                </a:solidFill>
                <a:ea typeface="SimSun" charset="0"/>
              </a:rPr>
              <a:t>彼得用下列各词指出知识对信徒至关重要</a:t>
            </a:r>
            <a:r>
              <a:rPr lang="en-US" altLang="ja-JP" sz="4000" b="1">
                <a:solidFill>
                  <a:srgbClr val="2A3D7A"/>
                </a:solidFill>
                <a:ea typeface="ＭＳ Ｐゴシック" charset="0"/>
              </a:rPr>
              <a:t>…</a:t>
            </a:r>
            <a:endParaRPr lang="en-US" sz="4000" b="1">
              <a:solidFill>
                <a:srgbClr val="2A3D7A"/>
              </a:solidFill>
              <a:ea typeface="ＭＳ Ｐゴシック" charset="0"/>
            </a:endParaRPr>
          </a:p>
        </p:txBody>
      </p:sp>
    </p:spTree>
    <p:extLst>
      <p:ext uri="{BB962C8B-B14F-4D97-AF65-F5344CB8AC3E}">
        <p14:creationId xmlns:p14="http://schemas.microsoft.com/office/powerpoint/2010/main" val="2245657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77821" cy="6858000"/>
          </a:xfrm>
          <a:prstGeom prst="rect">
            <a:avLst/>
          </a:prstGeom>
        </p:spPr>
      </p:pic>
      <p:sp>
        <p:nvSpPr>
          <p:cNvPr id="900098" name="Rectangle 2"/>
          <p:cNvSpPr>
            <a:spLocks noGrp="1" noChangeArrowheads="1"/>
          </p:cNvSpPr>
          <p:nvPr>
            <p:ph type="ctrTitle"/>
          </p:nvPr>
        </p:nvSpPr>
        <p:spPr>
          <a:xfrm>
            <a:off x="4572000" y="232008"/>
            <a:ext cx="4572000" cy="3124984"/>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What do you really need to know?</a:t>
            </a:r>
          </a:p>
        </p:txBody>
      </p:sp>
      <p:sp>
        <p:nvSpPr>
          <p:cNvPr id="4" name="Rectangle 2"/>
          <p:cNvSpPr txBox="1">
            <a:spLocks noChangeArrowheads="1"/>
          </p:cNvSpPr>
          <p:nvPr/>
        </p:nvSpPr>
        <p:spPr bwMode="auto">
          <a:xfrm>
            <a:off x="4572000" y="3501008"/>
            <a:ext cx="4572000" cy="3124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400" b="1" dirty="0" smtClean="0">
                <a:solidFill>
                  <a:srgbClr val="FFFFFF"/>
                </a:solidFill>
                <a:effectLst>
                  <a:glow rad="127000">
                    <a:srgbClr val="000000"/>
                  </a:glow>
                </a:effectLst>
                <a:latin typeface="Arial" charset="0"/>
                <a:ea typeface="ＭＳ Ｐゴシック" charset="0"/>
                <a:cs typeface="ＭＳ Ｐゴシック" charset="0"/>
              </a:rPr>
              <a:t>你真需要知道的是什么呢？</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356323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9271</TotalTime>
  <Words>2836</Words>
  <Application>Microsoft Macintosh PowerPoint</Application>
  <PresentationFormat>On-screen Show (4:3)</PresentationFormat>
  <Paragraphs>304</Paragraphs>
  <Slides>47</Slides>
  <Notes>46</Notes>
  <HiddenSlides>0</HiddenSlides>
  <MMClips>0</MMClips>
  <ScaleCrop>false</ScaleCrop>
  <HeadingPairs>
    <vt:vector size="4" baseType="variant">
      <vt:variant>
        <vt:lpstr>Theme</vt:lpstr>
      </vt:variant>
      <vt:variant>
        <vt:i4>4</vt:i4>
      </vt:variant>
      <vt:variant>
        <vt:lpstr>Slide Titles</vt:lpstr>
      </vt:variant>
      <vt:variant>
        <vt:i4>47</vt:i4>
      </vt:variant>
    </vt:vector>
  </HeadingPairs>
  <TitlesOfParts>
    <vt:vector size="51" baseType="lpstr">
      <vt:lpstr>49_Blank Presentation</vt:lpstr>
      <vt:lpstr>Default Design</vt:lpstr>
      <vt:lpstr>1_Nature</vt:lpstr>
      <vt:lpstr>Nature</vt:lpstr>
      <vt:lpstr>彼得后书 1:1～11</vt:lpstr>
      <vt:lpstr>Do you want more knowledge?</vt:lpstr>
      <vt:lpstr>Knowledge 知识</vt:lpstr>
      <vt:lpstr>Knowledge is Infinite</vt:lpstr>
      <vt:lpstr>Pride of Knowledge  因知识而心高气傲</vt:lpstr>
      <vt:lpstr>Anti-Intellectual 知识无用论</vt:lpstr>
      <vt:lpstr>PowerPoint Presentation</vt:lpstr>
      <vt:lpstr>Peter uses many words to show how knowledge is vital for believers…</vt:lpstr>
      <vt:lpstr>What do you really need to know?</vt:lpstr>
      <vt:lpstr>What do you really need to know?</vt:lpstr>
      <vt:lpstr>Greek Ideas </vt:lpstr>
      <vt:lpstr>Perfect Knowledge 完美的知识</vt:lpstr>
      <vt:lpstr>What do we need to know?</vt:lpstr>
      <vt:lpstr>What do we need to know?</vt:lpstr>
      <vt:lpstr>I. You are complete in Christ as God (1-4).</vt:lpstr>
      <vt:lpstr>1. God gives you the same faith as the apostles due to Christ's deity. 因着基督的神性，神赐给我们与使徒们一样的信心</vt:lpstr>
      <vt:lpstr>"This letter is from Simon Peter, a slave and apostle of Jesus Christ. I am writing to you who share the same precious faith we have. This faith was given to you because of the justice and fairness of Jesus Christ, our God and Savior"  (2 Peter 1:1 NLT).</vt:lpstr>
      <vt:lpstr>1. God gives you the same faith as the apostles due to Christ's deity. 因着基督的神性，神赐给我们与使徒们一样的信心</vt:lpstr>
      <vt:lpstr>"May God give you more and more grace and peace as you grow in your knowledge of God and Jesus our Lord"  (2 Peter 1:2 NLT).</vt:lpstr>
      <vt:lpstr>1. God gives you the same faith as the apostles due to Christ's deity. 因着基督的神性，神赐给我们与使徒们一样的信心</vt:lpstr>
      <vt:lpstr>"By his divine power, God has given us everything we need for living a godly life. We have received all of this by coming to know him, the one who called us to himself by means of his marvelous glory and excellence" (2 Peter 1:3 NLT).</vt:lpstr>
      <vt:lpstr>Computer</vt:lpstr>
      <vt:lpstr>1. God gives you the same faith as the apostles due to Christ's deity. 因着基督的神性，神赐给我们与使徒们一样的信心</vt:lpstr>
      <vt:lpstr>"And because of his glory and excellence, he has given us great and precious promises. These are the promises that enable you to share his divine nature and escape the world's corruption caused by human desires"  (2 Peter 1:4 NLT).</vt:lpstr>
      <vt:lpstr>Five Promises五大应许</vt:lpstr>
      <vt:lpstr>I. You are complete in Christ as God (1-4).</vt:lpstr>
      <vt:lpstr>II. Become increasingly like Christ (5-11).</vt:lpstr>
      <vt:lpstr>Grow step-by-step in Christ-likeness (5-7) </vt:lpstr>
      <vt:lpstr>"In view of all this, make every effort to respond to God's promises. Supplement your faith with a generous provision of moral excellence, and moral excellence with knowledge" (2 Peter 1:5 NLT).</vt:lpstr>
      <vt:lpstr>"and knowledge with self-control, and self-control with patient endurance, and patient endurance with godliness"  (2 Peter 1:6 NLT).</vt:lpstr>
      <vt:lpstr>"and godliness with brotherly affection, and brotherly affection with love for everyone" (2 Peter 1:7 NLT).</vt:lpstr>
      <vt:lpstr>2 Peter 1</vt:lpstr>
      <vt:lpstr>We don't always grow in Christ-likeness (8-9). </vt:lpstr>
      <vt:lpstr>"The more you grow like this, the more productive and useful you will be in your knowledge of our Lord Jesus Christ"  (2 Peter 1:8 NLT).</vt:lpstr>
      <vt:lpstr>"But those who fail to develop in this way are shortsighted or blind, forgetting that they have been cleansed from their old sins" (2 Peter 1:9 NLT).</vt:lpstr>
      <vt:lpstr>Knowledge 知识</vt:lpstr>
      <vt:lpstr>First Year Student 第一年的新生</vt:lpstr>
      <vt:lpstr>When we work hard, we'll be rewarded instead of falling away (10-11). </vt:lpstr>
      <vt:lpstr>"So, dear brothers and sisters, work hard to prove that you really are among those God has called and chosen. Do these things, and you will never fall away" (2 Peter 1:10 NLT).</vt:lpstr>
      <vt:lpstr>"Then God will give you a grand entrance into the eternal Kingdom of our Lord and Savior Jesus Christ"  (2 Peter 1:11 NLT).</vt:lpstr>
      <vt:lpstr>What do we need to know?</vt:lpstr>
      <vt:lpstr>Main Idea主要概念</vt:lpstr>
      <vt:lpstr>I. You are complete in Christ as God (1-4).</vt:lpstr>
      <vt:lpstr>II. Become increasingly like Christ (5-11).</vt:lpstr>
      <vt:lpstr>What do you need to know or do? 什么是你当知或当行之事呢？</vt:lpstr>
      <vt:lpstr>Black</vt:lpstr>
      <vt:lpstr>NT Sermons link at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394</cp:revision>
  <dcterms:created xsi:type="dcterms:W3CDTF">2003-03-30T14:09:12Z</dcterms:created>
  <dcterms:modified xsi:type="dcterms:W3CDTF">2017-02-23T04:48:33Z</dcterms:modified>
</cp:coreProperties>
</file>