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8470" r:id="rId1"/>
    <p:sldMasterId id="2147488484" r:id="rId2"/>
    <p:sldMasterId id="2147488500" r:id="rId3"/>
    <p:sldMasterId id="2147488512" r:id="rId4"/>
  </p:sldMasterIdLst>
  <p:notesMasterIdLst>
    <p:notesMasterId r:id="rId52"/>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305" r:id="rId20"/>
    <p:sldId id="272" r:id="rId21"/>
    <p:sldId id="304" r:id="rId22"/>
    <p:sldId id="274" r:id="rId23"/>
    <p:sldId id="303"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68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3D76"/>
    <a:srgbClr val="FF0000"/>
    <a:srgbClr val="B2B2B2"/>
    <a:srgbClr val="FFFF00"/>
    <a:srgbClr val="9E0631"/>
    <a:srgbClr val="FF99CC"/>
    <a:srgbClr val="0099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0232" autoAdjust="0"/>
  </p:normalViewPr>
  <p:slideViewPr>
    <p:cSldViewPr>
      <p:cViewPr varScale="1">
        <p:scale>
          <a:sx n="83" d="100"/>
          <a:sy n="83" d="100"/>
        </p:scale>
        <p:origin x="3024" y="192"/>
      </p:cViewPr>
      <p:guideLst>
        <p:guide orient="horz" pos="2688"/>
        <p:guide pos="2880"/>
      </p:guideLst>
    </p:cSldViewPr>
  </p:slideViewPr>
  <p:outlineViewPr>
    <p:cViewPr>
      <p:scale>
        <a:sx n="33" d="100"/>
        <a:sy n="33" d="100"/>
      </p:scale>
      <p:origin x="0" y="33696"/>
    </p:cViewPr>
  </p:outlineViewPr>
  <p:notesTextViewPr>
    <p:cViewPr>
      <p:scale>
        <a:sx n="185" d="100"/>
        <a:sy n="185" d="100"/>
      </p:scale>
      <p:origin x="0" y="0"/>
    </p:cViewPr>
  </p:notesTextViewPr>
  <p:sorterViewPr>
    <p:cViewPr varScale="1">
      <p:scale>
        <a:sx n="1" d="1"/>
        <a:sy n="1" d="1"/>
      </p:scale>
      <p:origin x="0" y="6056"/>
    </p:cViewPr>
  </p:sorterViewPr>
  <p:notesViewPr>
    <p:cSldViewPr>
      <p:cViewPr varScale="1">
        <p:scale>
          <a:sx n="97" d="100"/>
          <a:sy n="97" d="100"/>
        </p:scale>
        <p:origin x="4328"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Times New Roman" pitchFamily="26" charset="0"/>
                <a:ea typeface="+mn-ea"/>
                <a:cs typeface="+mn-cs"/>
              </a:defRPr>
            </a:lvl1pPr>
          </a:lstStyle>
          <a:p>
            <a:pPr>
              <a:defRPr/>
            </a:pPr>
            <a:endParaRPr lang="en-US"/>
          </a:p>
        </p:txBody>
      </p:sp>
      <p:sp>
        <p:nvSpPr>
          <p:cNvPr id="593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Times New Roman" pitchFamily="26" charset="0"/>
                <a:ea typeface="+mn-ea"/>
                <a:cs typeface="+mn-cs"/>
              </a:defRPr>
            </a:lvl1pPr>
          </a:lstStyle>
          <a:p>
            <a:pPr>
              <a:defRPr/>
            </a:pPr>
            <a:endParaRPr lang="en-US"/>
          </a:p>
        </p:txBody>
      </p:sp>
      <p:sp>
        <p:nvSpPr>
          <p:cNvPr id="2375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93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3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Times New Roman" pitchFamily="26" charset="0"/>
                <a:ea typeface="+mn-ea"/>
                <a:cs typeface="+mn-cs"/>
              </a:defRPr>
            </a:lvl1pPr>
          </a:lstStyle>
          <a:p>
            <a:pPr>
              <a:defRPr/>
            </a:pPr>
            <a:endParaRPr lang="en-US"/>
          </a:p>
        </p:txBody>
      </p:sp>
      <p:sp>
        <p:nvSpPr>
          <p:cNvPr id="593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BD0BE3CB-9895-3745-AF2F-4FDF8C2A997A}" type="slidenum">
              <a:rPr lang="en-US"/>
              <a:pPr>
                <a:defRPr/>
              </a:pPr>
              <a:t>‹#›</a:t>
            </a:fld>
            <a:endParaRPr lang="en-US"/>
          </a:p>
        </p:txBody>
      </p:sp>
    </p:spTree>
    <p:extLst>
      <p:ext uri="{BB962C8B-B14F-4D97-AF65-F5344CB8AC3E}">
        <p14:creationId xmlns:p14="http://schemas.microsoft.com/office/powerpoint/2010/main" val="3736075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26"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26" charset="0"/>
        <a:ea typeface="ＭＳ Ｐゴシック" pitchFamily="26"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26" charset="0"/>
        <a:ea typeface="ＭＳ Ｐゴシック" pitchFamily="26"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26" charset="0"/>
        <a:ea typeface="ＭＳ Ｐゴシック" pitchFamily="26"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26" charset="0"/>
        <a:ea typeface="ＭＳ Ｐゴシック" pitchFamily="2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7E574AF-34F8-244D-A1C8-A2836ACBB7C3}" type="slidenum">
              <a:rPr lang="en-US" sz="1200">
                <a:solidFill>
                  <a:prstClr val="black"/>
                </a:solidFill>
              </a:rPr>
              <a:pPr eaLnBrk="1" hangingPunct="1"/>
              <a:t>1</a:t>
            </a:fld>
            <a:endParaRPr lang="en-US" sz="1200">
              <a:solidFill>
                <a:prstClr val="black"/>
              </a:solidFill>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72011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When you consider how many things there are to know, it can be daunting. You probably came to seminary to get answers to your questions, but now your list of questions has grown!</a:t>
            </a:r>
            <a:r>
              <a:rPr lang="en-SG" dirty="0">
                <a:effectLst/>
                <a:latin typeface="Arial"/>
                <a:cs typeface="Arial"/>
              </a:rPr>
              <a:t> </a:t>
            </a:r>
            <a:r>
              <a:rPr lang="en-US" sz="1200" kern="1200" dirty="0">
                <a:solidFill>
                  <a:schemeClr val="tx1"/>
                </a:solidFill>
                <a:effectLst/>
                <a:latin typeface="Arial"/>
                <a:ea typeface="ＭＳ Ｐゴシック" charset="-128"/>
                <a:cs typeface="Arial"/>
              </a:rPr>
              <a:t> </a:t>
            </a:r>
            <a:r>
              <a:rPr lang="en-US" sz="1200" i="1" kern="1200" dirty="0">
                <a:solidFill>
                  <a:schemeClr val="tx1"/>
                </a:solidFill>
                <a:effectLst/>
                <a:latin typeface="Arial"/>
                <a:ea typeface="ＭＳ Ｐゴシック" charset="-128"/>
                <a:cs typeface="Arial"/>
              </a:rPr>
              <a:t>So</a:t>
            </a:r>
            <a:r>
              <a:rPr lang="en-US" sz="1200" i="1" kern="1200" baseline="0" dirty="0">
                <a:solidFill>
                  <a:schemeClr val="tx1"/>
                </a:solidFill>
                <a:effectLst/>
                <a:latin typeface="Arial"/>
                <a:ea typeface="ＭＳ Ｐゴシック" charset="-128"/>
                <a:cs typeface="Arial"/>
              </a:rPr>
              <a:t> w</a:t>
            </a:r>
            <a:r>
              <a:rPr lang="en-US" sz="1200" i="1" kern="1200" dirty="0">
                <a:solidFill>
                  <a:schemeClr val="tx1"/>
                </a:solidFill>
                <a:effectLst/>
                <a:latin typeface="Arial"/>
                <a:ea typeface="ＭＳ Ｐゴシック" charset="-128"/>
                <a:cs typeface="Arial"/>
              </a:rPr>
              <a:t>hat are the essentials that we REALLY need to know?</a:t>
            </a:r>
            <a:r>
              <a:rPr lang="en-SG" dirty="0">
                <a:effectLst/>
                <a:latin typeface="Arial"/>
                <a:cs typeface="Arial"/>
              </a:rPr>
              <a:t> </a:t>
            </a:r>
          </a:p>
          <a:p>
            <a:r>
              <a:rPr lang="en-US" sz="1200" kern="1200" dirty="0">
                <a:solidFill>
                  <a:schemeClr val="tx1"/>
                </a:solidFill>
                <a:effectLst/>
                <a:latin typeface="Arial"/>
                <a:ea typeface="ＭＳ Ｐゴシック" charset="-128"/>
                <a:cs typeface="Arial"/>
              </a:rPr>
              <a:t>You</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ve come to the right place because Peter has an answer for you in today</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text</a:t>
            </a:r>
            <a:r>
              <a:rPr lang="en-SG" sz="1200" kern="1200" dirty="0">
                <a:solidFill>
                  <a:schemeClr val="tx1"/>
                </a:solidFill>
                <a:effectLst/>
                <a:latin typeface="Arial"/>
                <a:ea typeface="ＭＳ Ｐゴシック" charset="-128"/>
                <a:cs typeface="Arial"/>
              </a:rPr>
              <a:t>.</a:t>
            </a:r>
            <a:endParaRPr lang="en-US" dirty="0">
              <a:latin typeface="Arial"/>
              <a:cs typeface="Arial"/>
            </a:endParaRPr>
          </a:p>
        </p:txBody>
      </p:sp>
    </p:spTree>
    <p:extLst>
      <p:ext uri="{BB962C8B-B14F-4D97-AF65-F5344CB8AC3E}">
        <p14:creationId xmlns:p14="http://schemas.microsoft.com/office/powerpoint/2010/main" val="1752408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Greeks sought ideals perhaps more than any society at that time—looking for the perfect society (deemed to be Greek democracy), the perfect mind (thought to be Greek philosophy), and the perfect body (thus the Greek Olympics). </a:t>
            </a:r>
            <a:endParaRPr lang="en-US" dirty="0">
              <a:latin typeface="Arial"/>
              <a:cs typeface="Arial"/>
            </a:endParaRPr>
          </a:p>
        </p:txBody>
      </p:sp>
    </p:spTree>
    <p:extLst>
      <p:ext uri="{BB962C8B-B14F-4D97-AF65-F5344CB8AC3E}">
        <p14:creationId xmlns:p14="http://schemas.microsoft.com/office/powerpoint/2010/main" val="4090548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In this context, Peter gives the divinely inspired version of perfect knowledge based on Jesus Christ.</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4091826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98CBC8-84D2-6347-B062-A138B1BA4231}" type="slidenum">
              <a:rPr lang="en-US" sz="1200">
                <a:solidFill>
                  <a:prstClr val="black"/>
                </a:solidFill>
              </a:rPr>
              <a:pPr eaLnBrk="1" hangingPunct="1"/>
              <a:t>13</a:t>
            </a:fld>
            <a:endParaRPr lang="en-US" sz="1200">
              <a:solidFill>
                <a:prstClr val="black"/>
              </a:solidFill>
            </a:endParaRPr>
          </a:p>
        </p:txBody>
      </p:sp>
      <p:sp>
        <p:nvSpPr>
          <p:cNvPr id="254978" name="AutoShape 2"/>
          <p:cNvSpPr>
            <a:spLocks noGrp="1" noRot="1" noChangeAspect="1" noChangeArrowheads="1" noTextEdit="1"/>
          </p:cNvSpPr>
          <p:nvPr>
            <p:ph type="sldImg"/>
          </p:nvPr>
        </p:nvSpPr>
        <p:spPr>
          <a:xfrm>
            <a:off x="841375" y="241300"/>
            <a:ext cx="5233988" cy="3925888"/>
          </a:xfrm>
          <a:ln/>
        </p:spPr>
      </p:sp>
      <p:sp>
        <p:nvSpPr>
          <p:cNvPr id="254979"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marR="0" indent="-112713" algn="l" defTabSz="1020763" rtl="0" eaLnBrk="1" fontAlgn="base" latinLnBrk="0" hangingPunct="1">
              <a:lnSpc>
                <a:spcPct val="100000"/>
              </a:lnSpc>
              <a:spcBef>
                <a:spcPct val="30000"/>
              </a:spcBef>
              <a:spcAft>
                <a:spcPct val="0"/>
              </a:spcAft>
              <a:buClrTx/>
              <a:buSzTx/>
              <a:buFontTx/>
              <a:buNone/>
              <a:tabLst/>
              <a:defRPr/>
            </a:pPr>
            <a:r>
              <a:rPr lang="en-US" dirty="0">
                <a:latin typeface="Arial"/>
                <a:ea typeface="ＭＳ Ｐゴシック" charset="0"/>
                <a:cs typeface="Arial"/>
              </a:rPr>
              <a:t>Today we</a:t>
            </a:r>
            <a:r>
              <a:rPr lang="mr-IN" dirty="0">
                <a:latin typeface="Arial"/>
                <a:ea typeface="ＭＳ Ｐゴシック" charset="0"/>
                <a:cs typeface="Arial"/>
              </a:rPr>
              <a:t>'</a:t>
            </a:r>
            <a:r>
              <a:rPr lang="en-US" dirty="0">
                <a:latin typeface="Arial"/>
                <a:ea typeface="ＭＳ Ｐゴシック" charset="0"/>
                <a:cs typeface="Arial"/>
              </a:rPr>
              <a:t>ll see the knowledge that God gives you, and then what we should do with that knowledge. The title of this message is </a:t>
            </a:r>
            <a:r>
              <a:rPr lang="mr-IN" dirty="0">
                <a:latin typeface="Arial"/>
                <a:ea typeface="ＭＳ Ｐゴシック" charset="0"/>
                <a:cs typeface="Arial"/>
              </a:rPr>
              <a:t>"</a:t>
            </a:r>
            <a:r>
              <a:rPr lang="en-US" dirty="0">
                <a:latin typeface="Arial"/>
                <a:ea typeface="ＭＳ Ｐゴシック" charset="0"/>
                <a:cs typeface="Arial"/>
              </a:rPr>
              <a:t>What to Know, What to Do.</a:t>
            </a:r>
            <a:r>
              <a:rPr lang="mr-IN" dirty="0">
                <a:latin typeface="Arial"/>
                <a:ea typeface="ＭＳ Ｐゴシック" charset="0"/>
                <a:cs typeface="Arial"/>
              </a:rPr>
              <a:t>"</a:t>
            </a:r>
            <a:r>
              <a:rPr lang="en-US" dirty="0">
                <a:latin typeface="Arial"/>
                <a:ea typeface="ＭＳ Ｐゴシック" charset="0"/>
                <a:cs typeface="Arial"/>
              </a:rPr>
              <a:t> These are our two main points. </a:t>
            </a:r>
            <a:r>
              <a:rPr lang="en-US" sz="1200" kern="1200" dirty="0">
                <a:solidFill>
                  <a:schemeClr val="tx1"/>
                </a:solidFill>
                <a:effectLst/>
                <a:latin typeface="Arial"/>
                <a:ea typeface="ＭＳ Ｐゴシック" charset="-128"/>
                <a:cs typeface="Arial"/>
              </a:rPr>
              <a:t>What we need to </a:t>
            </a:r>
            <a:r>
              <a:rPr lang="en-US" sz="1200" i="1" kern="1200" dirty="0">
                <a:solidFill>
                  <a:schemeClr val="tx1"/>
                </a:solidFill>
                <a:effectLst/>
                <a:latin typeface="Arial"/>
                <a:ea typeface="ＭＳ Ｐゴシック" charset="-128"/>
                <a:cs typeface="Arial"/>
              </a:rPr>
              <a:t>know</a:t>
            </a:r>
            <a:r>
              <a:rPr lang="en-US" sz="1200" kern="1200" dirty="0">
                <a:solidFill>
                  <a:schemeClr val="tx1"/>
                </a:solidFill>
                <a:effectLst/>
                <a:latin typeface="Arial"/>
                <a:ea typeface="ＭＳ Ｐゴシック" charset="-128"/>
                <a:cs typeface="Arial"/>
              </a:rPr>
              <a:t>—and then </a:t>
            </a:r>
            <a:r>
              <a:rPr lang="en-US" sz="1200" i="1" kern="1200" dirty="0">
                <a:solidFill>
                  <a:schemeClr val="tx1"/>
                </a:solidFill>
                <a:effectLst/>
                <a:latin typeface="Arial"/>
                <a:ea typeface="ＭＳ Ｐゴシック" charset="-128"/>
                <a:cs typeface="Arial"/>
              </a:rPr>
              <a:t>do</a:t>
            </a:r>
            <a:r>
              <a:rPr lang="en-US" sz="1200" kern="1200" dirty="0">
                <a:solidFill>
                  <a:schemeClr val="tx1"/>
                </a:solidFill>
                <a:effectLst/>
                <a:latin typeface="Arial"/>
                <a:ea typeface="ＭＳ Ｐゴシック" charset="-128"/>
                <a:cs typeface="Arial"/>
              </a:rPr>
              <a:t>—are in the first eleven verses of 2 Peter</a:t>
            </a:r>
            <a:r>
              <a:rPr lang="en-SG" sz="1200" kern="1200" dirty="0">
                <a:solidFill>
                  <a:schemeClr val="tx1"/>
                </a:solidFill>
                <a:effectLst/>
                <a:latin typeface="Arial"/>
                <a:ea typeface="ＭＳ Ｐゴシック" charset="-128"/>
                <a:cs typeface="Arial"/>
              </a:rPr>
              <a:t>. </a:t>
            </a:r>
            <a:endParaRPr lang="en-US" dirty="0">
              <a:latin typeface="Arial"/>
              <a:ea typeface="ＭＳ Ｐゴシック" charset="0"/>
              <a:cs typeface="Arial"/>
            </a:endParaRPr>
          </a:p>
        </p:txBody>
      </p:sp>
    </p:spTree>
    <p:extLst>
      <p:ext uri="{BB962C8B-B14F-4D97-AF65-F5344CB8AC3E}">
        <p14:creationId xmlns:p14="http://schemas.microsoft.com/office/powerpoint/2010/main" val="2401846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98CBC8-84D2-6347-B062-A138B1BA4231}" type="slidenum">
              <a:rPr lang="en-US" sz="1200">
                <a:solidFill>
                  <a:prstClr val="black"/>
                </a:solidFill>
              </a:rPr>
              <a:pPr eaLnBrk="1" hangingPunct="1"/>
              <a:t>14</a:t>
            </a:fld>
            <a:endParaRPr lang="en-US" sz="1200">
              <a:solidFill>
                <a:prstClr val="black"/>
              </a:solidFill>
            </a:endParaRPr>
          </a:p>
        </p:txBody>
      </p:sp>
      <p:sp>
        <p:nvSpPr>
          <p:cNvPr id="254978" name="AutoShape 2"/>
          <p:cNvSpPr>
            <a:spLocks noGrp="1" noRot="1" noChangeAspect="1" noChangeArrowheads="1" noTextEdit="1"/>
          </p:cNvSpPr>
          <p:nvPr>
            <p:ph type="sldImg"/>
          </p:nvPr>
        </p:nvSpPr>
        <p:spPr>
          <a:xfrm>
            <a:off x="841375" y="241300"/>
            <a:ext cx="5233988" cy="3925888"/>
          </a:xfrm>
          <a:ln/>
        </p:spPr>
      </p:sp>
      <p:sp>
        <p:nvSpPr>
          <p:cNvPr id="254979"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marR="0" indent="-112713" algn="l" defTabSz="1020763"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128"/>
                <a:cs typeface="Arial"/>
              </a:rPr>
              <a:t>So, first, know that…</a:t>
            </a:r>
            <a:r>
              <a:rPr lang="en-SG" dirty="0">
                <a:effectLst/>
                <a:latin typeface="Arial"/>
                <a:cs typeface="Arial"/>
              </a:rPr>
              <a:t> </a:t>
            </a:r>
            <a:endParaRPr lang="en-US" dirty="0">
              <a:latin typeface="Arial"/>
              <a:ea typeface="ＭＳ Ｐゴシック" charset="0"/>
              <a:cs typeface="Arial"/>
            </a:endParaRPr>
          </a:p>
          <a:p>
            <a:pPr marL="112713" indent="-112713" defTabSz="1020763" eaLnBrk="1" hangingPunct="1"/>
            <a:endParaRPr lang="en-US" dirty="0">
              <a:latin typeface="Arial"/>
              <a:ea typeface="ＭＳ Ｐゴシック" charset="0"/>
              <a:cs typeface="Arial"/>
            </a:endParaRPr>
          </a:p>
        </p:txBody>
      </p:sp>
    </p:spTree>
    <p:extLst>
      <p:ext uri="{BB962C8B-B14F-4D97-AF65-F5344CB8AC3E}">
        <p14:creationId xmlns:p14="http://schemas.microsoft.com/office/powerpoint/2010/main" val="2401846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God gives you all you need in your knowledge and faith in Jesus as deity</a:t>
            </a:r>
            <a:r>
              <a:rPr lang="en-SG" sz="1200" kern="1200" dirty="0">
                <a:solidFill>
                  <a:schemeClr val="tx1"/>
                </a:solidFill>
                <a:effectLst/>
                <a:latin typeface="Arial"/>
                <a:ea typeface="ＭＳ Ｐゴシック" charset="-128"/>
                <a:cs typeface="Arial"/>
              </a:rPr>
              <a:t>.</a:t>
            </a:r>
            <a:endParaRPr lang="en-US" dirty="0">
              <a:latin typeface="Arial"/>
              <a:cs typeface="Arial"/>
            </a:endParaRPr>
          </a:p>
        </p:txBody>
      </p:sp>
    </p:spTree>
    <p:extLst>
      <p:ext uri="{BB962C8B-B14F-4D97-AF65-F5344CB8AC3E}">
        <p14:creationId xmlns:p14="http://schemas.microsoft.com/office/powerpoint/2010/main" val="1625964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71060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Peter notes that his readers had the same faith as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ours</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(1a).</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There is a great sense of humility here where the great apostle puts himself on the same level as his meek readers.</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In this pre-Gnostic world, teachers prided themselves with their privileged, so-called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secret knowledge.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Yet Peter says the righteousness provided by Jesus Christ gives us all the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same faith</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Wow!</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The phrase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our God and Savior</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also teaches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deity (1b).</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One scholar notes,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The grammar here clearly indicates that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God and Savior</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are one Person, not two (i.e., there is one Gr. article with two substantives). This passage ranks with the great Christological passages of the New Testament which plainly teach that Jesus Christ is coequal in nature with God the Father</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a:t>
            </a:r>
            <a:r>
              <a:rPr lang="en-US" sz="1200" kern="1200" dirty="0">
                <a:solidFill>
                  <a:schemeClr val="tx1"/>
                </a:solidFill>
                <a:effectLst/>
                <a:latin typeface="Times New Roman" pitchFamily="26" charset="0"/>
                <a:ea typeface="ＭＳ Ｐゴシック" charset="-128"/>
                <a:cs typeface="ＭＳ Ｐゴシック" charset="-128"/>
              </a:rPr>
              <a:t>Gangel,</a:t>
            </a:r>
            <a:r>
              <a:rPr lang="en-SG" dirty="0">
                <a:effectLst/>
              </a:rPr>
              <a:t> </a:t>
            </a:r>
            <a:r>
              <a:rPr lang="en-US" sz="1200" i="1" kern="1200" dirty="0">
                <a:solidFill>
                  <a:schemeClr val="tx1"/>
                </a:solidFill>
                <a:effectLst/>
                <a:latin typeface="Arial"/>
                <a:ea typeface="ＭＳ Ｐゴシック" charset="-128"/>
                <a:cs typeface="Arial"/>
              </a:rPr>
              <a:t>BKC</a:t>
            </a:r>
            <a:r>
              <a:rPr lang="en-US" sz="1200" kern="1200" dirty="0">
                <a:solidFill>
                  <a:schemeClr val="tx1"/>
                </a:solidFill>
                <a:effectLst/>
                <a:latin typeface="Arial"/>
                <a:ea typeface="ＭＳ Ｐゴシック" charset="-128"/>
                <a:cs typeface="Arial"/>
              </a:rPr>
              <a:t>, 2:863-64).</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We need to understand that our faith is in Jesus as God, not just some teacher of knowledge. </a:t>
            </a:r>
            <a:endParaRPr lang="en-SG" sz="1200" kern="1200" dirty="0">
              <a:solidFill>
                <a:schemeClr val="tx1"/>
              </a:solidFill>
              <a:effectLst/>
              <a:latin typeface="Arial"/>
              <a:ea typeface="ＭＳ Ｐゴシック" charset="-128"/>
              <a:cs typeface="Arial"/>
            </a:endParaRPr>
          </a:p>
          <a:p>
            <a:endParaRPr lang="en-US" dirty="0">
              <a:latin typeface="Arial"/>
              <a:cs typeface="Arial"/>
            </a:endParaRPr>
          </a:p>
        </p:txBody>
      </p:sp>
    </p:spTree>
    <p:extLst>
      <p:ext uri="{BB962C8B-B14F-4D97-AF65-F5344CB8AC3E}">
        <p14:creationId xmlns:p14="http://schemas.microsoft.com/office/powerpoint/2010/main" val="1399902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710607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God shows us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a:t>
            </a:r>
            <a:r>
              <a:rPr lang="en-US" sz="1200" b="1" i="1" kern="1200" dirty="0">
                <a:solidFill>
                  <a:schemeClr val="tx1"/>
                </a:solidFill>
                <a:effectLst/>
                <a:latin typeface="Arial"/>
                <a:ea typeface="ＭＳ Ｐゴシック" charset="-128"/>
                <a:cs typeface="Arial"/>
              </a:rPr>
              <a:t>person</a:t>
            </a:r>
            <a:r>
              <a:rPr lang="en-US" sz="1200" kern="1200" dirty="0">
                <a:solidFill>
                  <a:schemeClr val="tx1"/>
                </a:solidFill>
                <a:effectLst/>
                <a:latin typeface="Arial"/>
                <a:ea typeface="ＭＳ Ｐゴシック" charset="-128"/>
                <a:cs typeface="Arial"/>
              </a:rPr>
              <a:t> for grace and peace (2).</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The word for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knowledge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here implies an intimate, personal relationship.</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We need to know that grace is in Christ (2a). </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We need to know that Christ alone gives us peace (2b).</a:t>
            </a:r>
            <a:endParaRPr lang="en-SG" sz="1200" kern="1200" dirty="0">
              <a:solidFill>
                <a:schemeClr val="tx1"/>
              </a:solidFill>
              <a:effectLst/>
              <a:latin typeface="Arial"/>
              <a:ea typeface="ＭＳ Ｐゴシック" charset="-128"/>
              <a:cs typeface="Arial"/>
            </a:endParaRPr>
          </a:p>
          <a:p>
            <a:endParaRPr lang="en-US" dirty="0">
              <a:latin typeface="Arial"/>
              <a:cs typeface="Arial"/>
            </a:endParaRPr>
          </a:p>
        </p:txBody>
      </p:sp>
    </p:spTree>
    <p:extLst>
      <p:ext uri="{BB962C8B-B14F-4D97-AF65-F5344CB8AC3E}">
        <p14:creationId xmlns:p14="http://schemas.microsoft.com/office/powerpoint/2010/main" val="2108215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Who here wants more knowledge? Raise your hand.</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2254866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71060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God gives you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a:t>
            </a:r>
            <a:r>
              <a:rPr lang="en-US" sz="1200" b="1" i="1" kern="1200" dirty="0">
                <a:solidFill>
                  <a:schemeClr val="tx1"/>
                </a:solidFill>
                <a:effectLst/>
                <a:latin typeface="Arial"/>
                <a:ea typeface="ＭＳ Ｐゴシック" charset="-128"/>
                <a:cs typeface="Arial"/>
              </a:rPr>
              <a:t>power</a:t>
            </a:r>
            <a:r>
              <a:rPr lang="en-US" sz="1200" kern="1200" dirty="0">
                <a:solidFill>
                  <a:schemeClr val="tx1"/>
                </a:solidFill>
                <a:effectLst/>
                <a:latin typeface="Arial"/>
                <a:ea typeface="ＭＳ Ｐゴシック" charset="-128"/>
                <a:cs typeface="Arial"/>
              </a:rPr>
              <a:t> to live a godly life (3).</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Too often we think that we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re missing some great secret to godliness. </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Peter says that we already have all we need!</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If we already have everything we need for a godly life (3), then why does Peter wish his readers more grace and peace (2)?</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Evidently we don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apply or access all that God has in store for us!</a:t>
            </a:r>
            <a:endParaRPr lang="en-SG" sz="1200" kern="1200" dirty="0">
              <a:solidFill>
                <a:schemeClr val="tx1"/>
              </a:solidFill>
              <a:effectLst/>
              <a:latin typeface="Arial"/>
              <a:ea typeface="ＭＳ Ｐゴシック" charset="-128"/>
              <a:cs typeface="Arial"/>
            </a:endParaRPr>
          </a:p>
          <a:p>
            <a:endParaRPr lang="en-US" dirty="0">
              <a:latin typeface="Arial"/>
              <a:cs typeface="Arial"/>
            </a:endParaRPr>
          </a:p>
        </p:txBody>
      </p:sp>
    </p:spTree>
    <p:extLst>
      <p:ext uri="{BB962C8B-B14F-4D97-AF65-F5344CB8AC3E}">
        <p14:creationId xmlns:p14="http://schemas.microsoft.com/office/powerpoint/2010/main" val="2633171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128"/>
                <a:cs typeface="Arial"/>
              </a:rPr>
              <a:t>We are like a computer that has immense capabilities, but the user </a:t>
            </a:r>
            <a:r>
              <a:rPr lang="en-US" sz="1200" kern="1200" dirty="0" err="1">
                <a:solidFill>
                  <a:schemeClr val="tx1"/>
                </a:solidFill>
                <a:effectLst/>
                <a:latin typeface="Arial"/>
                <a:ea typeface="ＭＳ Ｐゴシック" charset="-128"/>
                <a:cs typeface="Arial"/>
              </a:rPr>
              <a:t>doesn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know how to use them.</a:t>
            </a:r>
            <a:endParaRPr lang="en-SG" sz="1200" kern="1200" dirty="0">
              <a:solidFill>
                <a:schemeClr val="tx1"/>
              </a:solidFill>
              <a:effectLst/>
              <a:latin typeface="Arial"/>
              <a:ea typeface="ＭＳ Ｐゴシック" charset="-128"/>
              <a:cs typeface="Arial"/>
            </a:endParaRPr>
          </a:p>
          <a:p>
            <a:endParaRPr lang="en-US" dirty="0"/>
          </a:p>
        </p:txBody>
      </p:sp>
      <p:sp>
        <p:nvSpPr>
          <p:cNvPr id="4" name="Slide Number Placeholder 3"/>
          <p:cNvSpPr>
            <a:spLocks noGrp="1"/>
          </p:cNvSpPr>
          <p:nvPr>
            <p:ph type="sldNum" sz="quarter" idx="10"/>
          </p:nvPr>
        </p:nvSpPr>
        <p:spPr/>
        <p:txBody>
          <a:bodyPr/>
          <a:lstStyle/>
          <a:p>
            <a:pPr>
              <a:defRPr/>
            </a:pPr>
            <a:fld id="{BD0BE3CB-9895-3745-AF2F-4FDF8C2A997A}" type="slidenum">
              <a:rPr lang="en-US">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2685298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710607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God gives you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a:t>
            </a:r>
            <a:r>
              <a:rPr lang="en-US" sz="1200" b="1" i="1" kern="1200" dirty="0">
                <a:solidFill>
                  <a:schemeClr val="tx1"/>
                </a:solidFill>
                <a:effectLst/>
                <a:latin typeface="Arial"/>
                <a:ea typeface="ＭＳ Ｐゴシック" charset="-128"/>
                <a:cs typeface="Arial"/>
              </a:rPr>
              <a:t>promises</a:t>
            </a:r>
            <a:r>
              <a:rPr lang="en-US" sz="1200" kern="1200" dirty="0">
                <a:solidFill>
                  <a:schemeClr val="tx1"/>
                </a:solidFill>
                <a:effectLst/>
                <a:latin typeface="Arial"/>
                <a:ea typeface="ＭＳ Ｐゴシック" charset="-128"/>
                <a:cs typeface="Arial"/>
              </a:rPr>
              <a:t> to live a godly life (4).</a:t>
            </a:r>
            <a:r>
              <a:rPr lang="en-SG" dirty="0">
                <a:effectLst/>
                <a:latin typeface="Arial"/>
                <a:cs typeface="Arial"/>
              </a:rPr>
              <a:t> </a:t>
            </a:r>
            <a:br>
              <a:rPr lang="en-SG" dirty="0">
                <a:effectLst/>
                <a:latin typeface="Arial"/>
                <a:cs typeface="Arial"/>
              </a:rPr>
            </a:br>
            <a:r>
              <a:rPr lang="en-US" sz="1200" kern="1200" dirty="0">
                <a:solidFill>
                  <a:schemeClr val="tx1"/>
                </a:solidFill>
                <a:effectLst/>
                <a:latin typeface="Arial"/>
                <a:ea typeface="ＭＳ Ｐゴシック" charset="-128"/>
                <a:cs typeface="Arial"/>
              </a:rPr>
              <a:t>What specific promises does God give to help us be like Christ (4)?</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2863289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(Translator read without English)</a:t>
            </a:r>
          </a:p>
        </p:txBody>
      </p:sp>
    </p:spTree>
    <p:extLst>
      <p:ext uri="{BB962C8B-B14F-4D97-AF65-F5344CB8AC3E}">
        <p14:creationId xmlns:p14="http://schemas.microsoft.com/office/powerpoint/2010/main" val="23434148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So what do you REALLY need to know about Christ? Verses 1-4 tell us what </a:t>
            </a:r>
            <a:r>
              <a:rPr lang="en-US" sz="1200" i="1" kern="1200" dirty="0">
                <a:solidFill>
                  <a:schemeClr val="tx1"/>
                </a:solidFill>
                <a:effectLst/>
                <a:latin typeface="Arial"/>
                <a:ea typeface="ＭＳ Ｐゴシック" charset="-128"/>
                <a:cs typeface="Arial"/>
              </a:rPr>
              <a:t>God has done</a:t>
            </a:r>
            <a:r>
              <a:rPr lang="en-US" sz="1200" kern="1200" dirty="0">
                <a:solidFill>
                  <a:schemeClr val="tx1"/>
                </a:solidFill>
                <a:effectLst/>
                <a:latin typeface="Arial"/>
                <a:ea typeface="ＭＳ Ｐゴシック" charset="-128"/>
                <a:cs typeface="Arial"/>
              </a:rPr>
              <a:t>—We need to know that Christ’s deity makes us complete in Him. Our </a:t>
            </a:r>
            <a:r>
              <a:rPr lang="en-US" sz="1200" b="1" i="1" kern="1200" dirty="0">
                <a:solidFill>
                  <a:schemeClr val="tx1"/>
                </a:solidFill>
                <a:effectLst/>
                <a:latin typeface="Arial"/>
                <a:ea typeface="ＭＳ Ｐゴシック" charset="-128"/>
                <a:cs typeface="Arial"/>
              </a:rPr>
              <a:t>faith</a:t>
            </a:r>
            <a:r>
              <a:rPr lang="en-US" sz="1200" kern="1200" dirty="0">
                <a:solidFill>
                  <a:schemeClr val="tx1"/>
                </a:solidFill>
                <a:effectLst/>
                <a:latin typeface="Arial"/>
                <a:ea typeface="ＭＳ Ｐゴシック" charset="-128"/>
                <a:cs typeface="Arial"/>
              </a:rPr>
              <a:t> in his </a:t>
            </a:r>
            <a:r>
              <a:rPr lang="en-US" sz="1200" b="1" i="1" kern="1200" dirty="0">
                <a:solidFill>
                  <a:schemeClr val="tx1"/>
                </a:solidFill>
                <a:effectLst/>
                <a:latin typeface="Arial"/>
                <a:ea typeface="ＭＳ Ｐゴシック" charset="-128"/>
                <a:cs typeface="Arial"/>
              </a:rPr>
              <a:t>person</a:t>
            </a:r>
            <a:r>
              <a:rPr lang="en-US" sz="1200" kern="1200" dirty="0">
                <a:solidFill>
                  <a:schemeClr val="tx1"/>
                </a:solidFill>
                <a:effectLst/>
                <a:latin typeface="Arial"/>
                <a:ea typeface="ＭＳ Ｐゴシック" charset="-128"/>
                <a:cs typeface="Arial"/>
              </a:rPr>
              <a:t> gives us </a:t>
            </a:r>
            <a:r>
              <a:rPr lang="en-US" sz="1200" b="1" i="1" kern="1200" dirty="0">
                <a:solidFill>
                  <a:schemeClr val="tx1"/>
                </a:solidFill>
                <a:effectLst/>
                <a:latin typeface="Arial"/>
                <a:ea typeface="ＭＳ Ｐゴシック" charset="-128"/>
                <a:cs typeface="Arial"/>
              </a:rPr>
              <a:t>power</a:t>
            </a:r>
            <a:r>
              <a:rPr lang="en-US" sz="1200" kern="1200" dirty="0">
                <a:solidFill>
                  <a:schemeClr val="tx1"/>
                </a:solidFill>
                <a:effectLst/>
                <a:latin typeface="Arial"/>
                <a:ea typeface="ＭＳ Ｐゴシック" charset="-128"/>
                <a:cs typeface="Arial"/>
              </a:rPr>
              <a:t> and </a:t>
            </a:r>
            <a:r>
              <a:rPr lang="en-US" sz="1200" b="1" i="1" kern="1200" dirty="0">
                <a:solidFill>
                  <a:schemeClr val="tx1"/>
                </a:solidFill>
                <a:effectLst/>
                <a:latin typeface="Arial"/>
                <a:ea typeface="ＭＳ Ｐゴシック" charset="-128"/>
                <a:cs typeface="Arial"/>
              </a:rPr>
              <a:t>promises</a:t>
            </a:r>
            <a:r>
              <a:rPr lang="en-US" sz="1200" kern="1200" dirty="0">
                <a:solidFill>
                  <a:schemeClr val="tx1"/>
                </a:solidFill>
                <a:effectLst/>
                <a:latin typeface="Arial"/>
                <a:ea typeface="ＭＳ Ｐゴシック" charset="-128"/>
                <a:cs typeface="Arial"/>
              </a:rPr>
              <a:t>. But what do </a:t>
            </a:r>
            <a:r>
              <a:rPr lang="en-US" sz="1200" i="1" kern="1200" dirty="0">
                <a:solidFill>
                  <a:schemeClr val="tx1"/>
                </a:solidFill>
                <a:effectLst/>
                <a:latin typeface="Arial"/>
                <a:ea typeface="ＭＳ Ｐゴシック" charset="-128"/>
                <a:cs typeface="Arial"/>
              </a:rPr>
              <a:t>we do</a:t>
            </a:r>
            <a:r>
              <a:rPr lang="en-US" sz="1200" kern="1200" dirty="0">
                <a:solidFill>
                  <a:schemeClr val="tx1"/>
                </a:solidFill>
                <a:effectLst/>
                <a:latin typeface="Arial"/>
                <a:ea typeface="ＭＳ Ｐゴシック" charset="-128"/>
                <a:cs typeface="Arial"/>
              </a:rPr>
              <a:t> with this knowledge? We need to…</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16259643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Use your knowledge to grow in Christ-likeness</a:t>
            </a:r>
            <a:r>
              <a:rPr lang="en-SG" sz="1200" kern="1200" dirty="0">
                <a:solidFill>
                  <a:schemeClr val="tx1"/>
                </a:solidFill>
                <a:effectLst/>
                <a:latin typeface="Arial"/>
                <a:ea typeface="ＭＳ Ｐゴシック" charset="-128"/>
                <a:cs typeface="Arial"/>
              </a:rPr>
              <a:t>.</a:t>
            </a:r>
            <a:endParaRPr lang="en-US" dirty="0">
              <a:latin typeface="Arial"/>
              <a:cs typeface="Arial"/>
            </a:endParaRPr>
          </a:p>
        </p:txBody>
      </p:sp>
    </p:spTree>
    <p:extLst>
      <p:ext uri="{BB962C8B-B14F-4D97-AF65-F5344CB8AC3E}">
        <p14:creationId xmlns:p14="http://schemas.microsoft.com/office/powerpoint/2010/main" val="42204772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9618620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117750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Students, what do you think of your education so far? By this time in your studies, some students are just getting going, while for others, graduation just can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come soon enough</a:t>
            </a:r>
            <a:r>
              <a:rPr lang="en-SG" sz="1200" kern="1200" dirty="0">
                <a:solidFill>
                  <a:schemeClr val="tx1"/>
                </a:solidFill>
                <a:effectLst/>
                <a:latin typeface="Arial"/>
                <a:ea typeface="ＭＳ Ｐゴシック" charset="-128"/>
                <a:cs typeface="Arial"/>
              </a:rPr>
              <a:t>!</a:t>
            </a:r>
            <a:endParaRPr lang="en-US" dirty="0">
              <a:latin typeface="Arial"/>
              <a:cs typeface="Arial"/>
            </a:endParaRPr>
          </a:p>
        </p:txBody>
      </p:sp>
    </p:spTree>
    <p:extLst>
      <p:ext uri="{BB962C8B-B14F-4D97-AF65-F5344CB8AC3E}">
        <p14:creationId xmlns:p14="http://schemas.microsoft.com/office/powerpoint/2010/main" val="812398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4062025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6107477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effectLst/>
                <a:latin typeface="Arial"/>
                <a:cs typeface="Arial"/>
              </a:rPr>
              <a:t>Faith</a:t>
            </a:r>
            <a:r>
              <a:rPr lang="en-US" dirty="0">
                <a:effectLst/>
                <a:latin typeface="Arial"/>
                <a:cs typeface="Arial"/>
              </a:rPr>
              <a:t> in Christ justifies us and starts our growth in character (5a).</a:t>
            </a:r>
            <a:r>
              <a:rPr lang="en-SG" dirty="0">
                <a:effectLst/>
                <a:latin typeface="Arial"/>
                <a:cs typeface="Arial"/>
              </a:rPr>
              <a:t> </a:t>
            </a:r>
            <a:endParaRPr lang="en-SG" sz="1200" kern="1200" dirty="0">
              <a:solidFill>
                <a:schemeClr val="tx1"/>
              </a:solidFill>
              <a:effectLst/>
              <a:latin typeface="Arial"/>
              <a:ea typeface="ＭＳ Ｐゴシック" charset="-128"/>
              <a:cs typeface="Arial"/>
            </a:endParaRPr>
          </a:p>
          <a:p>
            <a:r>
              <a:rPr lang="en-US" i="1" dirty="0">
                <a:effectLst/>
                <a:latin typeface="Arial"/>
                <a:cs typeface="Arial"/>
              </a:rPr>
              <a:t>Goodness</a:t>
            </a:r>
            <a:r>
              <a:rPr lang="en-US" dirty="0">
                <a:effectLst/>
                <a:latin typeface="Arial"/>
                <a:cs typeface="Arial"/>
              </a:rPr>
              <a:t> (moral excellence) results from sins forgiven (5b).</a:t>
            </a:r>
            <a:r>
              <a:rPr lang="en-SG" dirty="0">
                <a:effectLst/>
                <a:latin typeface="Arial"/>
                <a:cs typeface="Arial"/>
              </a:rPr>
              <a:t> </a:t>
            </a:r>
            <a:endParaRPr lang="en-SG" sz="1200" kern="1200" dirty="0">
              <a:solidFill>
                <a:schemeClr val="tx1"/>
              </a:solidFill>
              <a:effectLst/>
              <a:latin typeface="Arial"/>
              <a:ea typeface="ＭＳ Ｐゴシック" charset="-128"/>
              <a:cs typeface="Arial"/>
            </a:endParaRPr>
          </a:p>
          <a:p>
            <a:r>
              <a:rPr lang="en-US" i="1" dirty="0">
                <a:effectLst/>
                <a:latin typeface="Arial"/>
                <a:cs typeface="Arial"/>
              </a:rPr>
              <a:t>Knowledge</a:t>
            </a:r>
            <a:r>
              <a:rPr lang="en-US" dirty="0">
                <a:effectLst/>
                <a:latin typeface="Arial"/>
                <a:cs typeface="Arial"/>
              </a:rPr>
              <a:t> helps our goodness expand (5c).</a:t>
            </a:r>
            <a:r>
              <a:rPr lang="en-SG" dirty="0">
                <a:effectLst/>
                <a:latin typeface="Arial"/>
                <a:cs typeface="Arial"/>
              </a:rPr>
              <a:t> </a:t>
            </a:r>
            <a:br>
              <a:rPr lang="en-SG" dirty="0">
                <a:effectLst/>
                <a:latin typeface="Arial"/>
                <a:cs typeface="Arial"/>
              </a:rPr>
            </a:br>
            <a:r>
              <a:rPr lang="en-US" sz="1200" i="1" kern="1200" dirty="0">
                <a:solidFill>
                  <a:schemeClr val="tx1"/>
                </a:solidFill>
                <a:effectLst/>
                <a:latin typeface="Arial"/>
                <a:ea typeface="ＭＳ Ｐゴシック" charset="-128"/>
                <a:cs typeface="Arial"/>
              </a:rPr>
              <a:t>Self-control</a:t>
            </a:r>
            <a:r>
              <a:rPr lang="en-US" sz="1200" kern="1200" dirty="0">
                <a:solidFill>
                  <a:schemeClr val="tx1"/>
                </a:solidFill>
                <a:effectLst/>
                <a:latin typeface="Arial"/>
                <a:ea typeface="ＭＳ Ｐゴシック" charset="-128"/>
                <a:cs typeface="Arial"/>
              </a:rPr>
              <a:t> comes from knowing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self-control (6a).</a:t>
            </a:r>
            <a:endParaRPr lang="en-SG" sz="1200" kern="1200" dirty="0">
              <a:solidFill>
                <a:schemeClr val="tx1"/>
              </a:solidFill>
              <a:effectLst/>
              <a:latin typeface="Arial"/>
              <a:ea typeface="ＭＳ Ｐゴシック" charset="-128"/>
              <a:cs typeface="Arial"/>
            </a:endParaRPr>
          </a:p>
          <a:p>
            <a:r>
              <a:rPr lang="en-US" i="1" dirty="0">
                <a:effectLst/>
                <a:latin typeface="Arial"/>
                <a:cs typeface="Arial"/>
              </a:rPr>
              <a:t>Perseverance</a:t>
            </a:r>
            <a:r>
              <a:rPr lang="en-US" dirty="0">
                <a:effectLst/>
                <a:latin typeface="Arial"/>
                <a:cs typeface="Arial"/>
              </a:rPr>
              <a:t> is self-control over the long haul (6b).</a:t>
            </a:r>
            <a:r>
              <a:rPr lang="en-SG" dirty="0">
                <a:effectLst/>
                <a:latin typeface="Arial"/>
                <a:cs typeface="Arial"/>
              </a:rPr>
              <a:t> </a:t>
            </a:r>
          </a:p>
          <a:p>
            <a:r>
              <a:rPr lang="en-US" sz="1200" i="1" kern="1200" dirty="0">
                <a:solidFill>
                  <a:schemeClr val="tx1"/>
                </a:solidFill>
                <a:effectLst/>
                <a:latin typeface="Arial"/>
                <a:ea typeface="ＭＳ Ｐゴシック" charset="-128"/>
                <a:cs typeface="Arial"/>
              </a:rPr>
              <a:t>Godliness</a:t>
            </a:r>
            <a:r>
              <a:rPr lang="en-US" sz="1200" kern="1200" dirty="0">
                <a:solidFill>
                  <a:schemeClr val="tx1"/>
                </a:solidFill>
                <a:effectLst/>
                <a:latin typeface="Arial"/>
                <a:ea typeface="ＭＳ Ｐゴシック" charset="-128"/>
                <a:cs typeface="Arial"/>
              </a:rPr>
              <a:t> results from persevering over the long haul (6c).</a:t>
            </a:r>
            <a:endParaRPr lang="en-SG" sz="1200" kern="1200" dirty="0">
              <a:solidFill>
                <a:schemeClr val="tx1"/>
              </a:solidFill>
              <a:effectLst/>
              <a:latin typeface="Arial"/>
              <a:ea typeface="ＭＳ Ｐゴシック" charset="-128"/>
              <a:cs typeface="Arial"/>
            </a:endParaRPr>
          </a:p>
          <a:p>
            <a:r>
              <a:rPr lang="en-US" i="1" dirty="0">
                <a:effectLst/>
                <a:latin typeface="Arial"/>
                <a:cs typeface="Arial"/>
              </a:rPr>
              <a:t>Brotherly kindness</a:t>
            </a:r>
            <a:r>
              <a:rPr lang="en-US" dirty="0">
                <a:effectLst/>
                <a:latin typeface="Arial"/>
                <a:cs typeface="Arial"/>
              </a:rPr>
              <a:t> results since godliness is relational (7a).</a:t>
            </a:r>
            <a:r>
              <a:rPr lang="en-SG" dirty="0">
                <a:effectLst/>
                <a:latin typeface="Arial"/>
                <a:cs typeface="Arial"/>
              </a:rPr>
              <a:t> </a:t>
            </a:r>
          </a:p>
          <a:p>
            <a:r>
              <a:rPr lang="en-US" sz="1200" i="1" kern="1200" dirty="0">
                <a:solidFill>
                  <a:schemeClr val="tx1"/>
                </a:solidFill>
                <a:effectLst/>
                <a:latin typeface="Arial"/>
                <a:ea typeface="ＭＳ Ｐゴシック" charset="-128"/>
                <a:cs typeface="Arial"/>
              </a:rPr>
              <a:t>Love</a:t>
            </a:r>
            <a:r>
              <a:rPr lang="en-US" sz="1200" kern="1200" dirty="0">
                <a:solidFill>
                  <a:schemeClr val="tx1"/>
                </a:solidFill>
                <a:effectLst/>
                <a:latin typeface="Arial"/>
                <a:ea typeface="ＭＳ Ｐゴシック" charset="-128"/>
                <a:cs typeface="Arial"/>
              </a:rPr>
              <a:t> is the climax as the highest character trait (7b).</a:t>
            </a:r>
            <a:r>
              <a:rPr lang="en-SG" sz="1200" kern="1200" dirty="0">
                <a:solidFill>
                  <a:schemeClr val="tx1"/>
                </a:solidFill>
                <a:effectLst/>
                <a:latin typeface="Arial"/>
                <a:ea typeface="ＭＳ Ｐゴシック" charset="-128"/>
                <a:cs typeface="Arial"/>
              </a:rPr>
              <a:t> </a:t>
            </a:r>
          </a:p>
          <a:p>
            <a:r>
              <a:rPr lang="en-US" sz="1200" kern="1200" dirty="0">
                <a:solidFill>
                  <a:schemeClr val="tx1"/>
                </a:solidFill>
                <a:effectLst/>
                <a:latin typeface="Arial"/>
                <a:ea typeface="ＭＳ Ｐゴシック" charset="-128"/>
                <a:cs typeface="Arial"/>
              </a:rPr>
              <a:t>These traits explain how we should show the divine nature in verse 4.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BD0BE3CB-9895-3745-AF2F-4FDF8C2A997A}" type="slidenum">
              <a:rPr lang="en-US">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24193879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But…</a:t>
            </a:r>
          </a:p>
        </p:txBody>
      </p:sp>
    </p:spTree>
    <p:extLst>
      <p:ext uri="{BB962C8B-B14F-4D97-AF65-F5344CB8AC3E}">
        <p14:creationId xmlns:p14="http://schemas.microsoft.com/office/powerpoint/2010/main" val="12785908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Some believers continue to grow and become more effective (8)</a:t>
            </a:r>
            <a:r>
              <a:rPr lang="en-SG" sz="1200" kern="1200" dirty="0">
                <a:solidFill>
                  <a:schemeClr val="tx1"/>
                </a:solidFill>
                <a:effectLst/>
                <a:latin typeface="Arial"/>
                <a:ea typeface="ＭＳ Ｐゴシック" charset="-128"/>
                <a:cs typeface="Arial"/>
              </a:rPr>
              <a:t>.</a:t>
            </a:r>
            <a:endParaRPr lang="en-US" dirty="0">
              <a:latin typeface="Arial"/>
              <a:cs typeface="Arial"/>
            </a:endParaRPr>
          </a:p>
        </p:txBody>
      </p:sp>
    </p:spTree>
    <p:extLst>
      <p:ext uri="{BB962C8B-B14F-4D97-AF65-F5344CB8AC3E}">
        <p14:creationId xmlns:p14="http://schemas.microsoft.com/office/powerpoint/2010/main" val="16677424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Others stop character growth by forgetting they</a:t>
            </a:r>
            <a:r>
              <a:rPr lang="mr-IN" dirty="0">
                <a:latin typeface="Arial"/>
                <a:cs typeface="Arial"/>
              </a:rPr>
              <a:t>'</a:t>
            </a:r>
            <a:r>
              <a:rPr lang="en-US" dirty="0">
                <a:latin typeface="Arial"/>
                <a:cs typeface="Arial"/>
              </a:rPr>
              <a:t>re forgiven (9).</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Most of the NT addresses believers who are not living up to God</a:t>
            </a:r>
            <a:r>
              <a:rPr lang="mr-IN" dirty="0">
                <a:latin typeface="Arial"/>
                <a:cs typeface="Arial"/>
              </a:rPr>
              <a:t>'</a:t>
            </a:r>
            <a:r>
              <a:rPr lang="en-US" dirty="0">
                <a:latin typeface="Arial"/>
                <a:cs typeface="Arial"/>
              </a:rPr>
              <a:t>s standards. This is why God moved authors like Peter and Paul and James and others to write! </a:t>
            </a:r>
          </a:p>
        </p:txBody>
      </p:sp>
    </p:spTree>
    <p:extLst>
      <p:ext uri="{BB962C8B-B14F-4D97-AF65-F5344CB8AC3E}">
        <p14:creationId xmlns:p14="http://schemas.microsoft.com/office/powerpoint/2010/main" val="40309038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At chapel in my first year of seminary one student saw another student sitting by himself and exclaimed,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Wow! Look at that! A guy reading his Bible! Must be a first-year student!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Everyone laughed—sadly.</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41576739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ＭＳ Ｐゴシック" charset="-128"/>
                <a:cs typeface="Arial"/>
              </a:rPr>
              <a:t>That same year, a friend asked me,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Do you know how to tell the difference between a first-year student and a final-year student?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I didn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know.  So he said,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The first-year student is all zeal, no knowledge. The final-year student is all knowledge, no zeal.</a:t>
            </a:r>
            <a:r>
              <a:rPr lang="mr-IN" sz="1200" kern="1200" dirty="0">
                <a:solidFill>
                  <a:schemeClr val="tx1"/>
                </a:solidFill>
                <a:effectLst/>
                <a:latin typeface="Arial"/>
                <a:ea typeface="ＭＳ Ｐゴシック" charset="-128"/>
                <a:cs typeface="Arial"/>
              </a:rPr>
              <a:t>"</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30968501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endParaRPr lang="en-US">
              <a:cs typeface="ＭＳ Ｐゴシック" charset="0"/>
            </a:endParaRPr>
          </a:p>
        </p:txBody>
      </p:sp>
    </p:spTree>
    <p:extLst>
      <p:ext uri="{BB962C8B-B14F-4D97-AF65-F5344CB8AC3E}">
        <p14:creationId xmlns:p14="http://schemas.microsoft.com/office/powerpoint/2010/main" val="24199156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When we work hard to show we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re saved, we won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fall away (10).</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Does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make your calling and election sure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(10) mean that we can add anything to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work to be saved? </a:t>
            </a:r>
          </a:p>
          <a:p>
            <a:r>
              <a:rPr lang="en-US" sz="1200" kern="1200" dirty="0">
                <a:solidFill>
                  <a:schemeClr val="tx1"/>
                </a:solidFill>
                <a:effectLst/>
                <a:latin typeface="Arial"/>
                <a:ea typeface="ＭＳ Ｐゴシック" charset="-128"/>
                <a:cs typeface="Arial"/>
              </a:rPr>
              <a:t>No. It means we should live consistent with that salvation.</a:t>
            </a:r>
            <a:endParaRPr lang="en-SG" sz="1200" kern="1200" dirty="0">
              <a:solidFill>
                <a:schemeClr val="tx1"/>
              </a:solidFill>
              <a:effectLst/>
              <a:latin typeface="Arial"/>
              <a:ea typeface="ＭＳ Ｐゴシック" charset="-128"/>
              <a:cs typeface="Arial"/>
            </a:endParaRPr>
          </a:p>
          <a:p>
            <a:r>
              <a:rPr lang="en-US" dirty="0">
                <a:effectLst/>
                <a:latin typeface="Arial"/>
                <a:cs typeface="Arial"/>
              </a:rPr>
              <a:t>The NLT captures the idea well: </a:t>
            </a:r>
            <a:r>
              <a:rPr lang="mr-IN" dirty="0">
                <a:effectLst/>
                <a:latin typeface="Arial"/>
                <a:cs typeface="Arial"/>
              </a:rPr>
              <a:t>"</a:t>
            </a:r>
            <a:r>
              <a:rPr lang="en-US" dirty="0">
                <a:effectLst/>
                <a:latin typeface="Arial"/>
                <a:cs typeface="Arial"/>
              </a:rPr>
              <a:t>Work hard to </a:t>
            </a:r>
            <a:r>
              <a:rPr lang="en-US" i="1" dirty="0">
                <a:effectLst/>
                <a:latin typeface="Arial"/>
                <a:cs typeface="Arial"/>
              </a:rPr>
              <a:t>prove</a:t>
            </a:r>
            <a:r>
              <a:rPr lang="en-US" dirty="0">
                <a:effectLst/>
                <a:latin typeface="Arial"/>
                <a:cs typeface="Arial"/>
              </a:rPr>
              <a:t> that you REALLY are among those God has called and chosen.</a:t>
            </a:r>
            <a:r>
              <a:rPr lang="mr-IN" dirty="0">
                <a:effectLst/>
                <a:latin typeface="Arial"/>
                <a:cs typeface="Arial"/>
              </a:rPr>
              <a:t>"</a:t>
            </a:r>
            <a:r>
              <a:rPr lang="en-SG" dirty="0">
                <a:effectLst/>
                <a:latin typeface="Arial"/>
                <a:cs typeface="Arial"/>
              </a:rPr>
              <a:t> </a:t>
            </a:r>
            <a:r>
              <a:rPr lang="en-US" sz="1200" kern="1200" dirty="0">
                <a:solidFill>
                  <a:schemeClr val="tx1"/>
                </a:solidFill>
                <a:effectLst/>
                <a:latin typeface="Arial"/>
                <a:ea typeface="ＭＳ Ｐゴシック" charset="-128"/>
                <a:cs typeface="Arial"/>
              </a:rPr>
              <a:t>When you seek to be more like Christ, you won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fall back. Instead…</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3657334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We all</a:t>
            </a:r>
            <a:r>
              <a:rPr lang="en-US" sz="1200" kern="1200" dirty="0">
                <a:solidFill>
                  <a:schemeClr val="tx1"/>
                </a:solidFill>
                <a:effectLst/>
                <a:latin typeface="Arial"/>
                <a:ea typeface="ＭＳ Ｐゴシック" charset="-128"/>
                <a:cs typeface="Arial"/>
              </a:rPr>
              <a:t> know that knowledge is infinite.</a:t>
            </a:r>
          </a:p>
          <a:p>
            <a:r>
              <a:rPr lang="en-US" sz="1200" kern="1200" dirty="0">
                <a:solidFill>
                  <a:schemeClr val="tx1"/>
                </a:solidFill>
                <a:effectLst/>
                <a:latin typeface="Arial"/>
                <a:ea typeface="ＭＳ Ｐゴシック" charset="-128"/>
                <a:cs typeface="Arial"/>
              </a:rPr>
              <a:t>This</a:t>
            </a:r>
            <a:r>
              <a:rPr lang="en-US" sz="1200" kern="1200" baseline="0" dirty="0">
                <a:solidFill>
                  <a:schemeClr val="tx1"/>
                </a:solidFill>
                <a:effectLst/>
                <a:latin typeface="Arial"/>
                <a:ea typeface="ＭＳ Ｐゴシック" charset="-128"/>
                <a:cs typeface="Arial"/>
              </a:rPr>
              <a:t> was made clear to me by one of my teachers. He told me, "We are giving you your PhD because we've educated you beyond your intelligence!"</a:t>
            </a:r>
          </a:p>
          <a:p>
            <a:r>
              <a:rPr lang="en-US" sz="1200" kern="1200" baseline="0" dirty="0">
                <a:solidFill>
                  <a:schemeClr val="tx1"/>
                </a:solidFill>
                <a:effectLst/>
                <a:latin typeface="Arial"/>
                <a:ea typeface="ＭＳ Ｐゴシック" charset="-128"/>
                <a:cs typeface="Arial"/>
              </a:rPr>
              <a:t>In any case, </a:t>
            </a:r>
            <a:r>
              <a:rPr lang="en-US" sz="1200" kern="1200" dirty="0">
                <a:solidFill>
                  <a:schemeClr val="tx1"/>
                </a:solidFill>
                <a:effectLst/>
                <a:latin typeface="Arial"/>
                <a:ea typeface="ＭＳ Ｐゴシック" charset="-128"/>
                <a:cs typeface="Arial"/>
              </a:rPr>
              <a:t>people have various opinions about education</a:t>
            </a:r>
            <a:r>
              <a:rPr lang="en-SG" sz="1200" kern="1200" dirty="0">
                <a:solidFill>
                  <a:schemeClr val="tx1"/>
                </a:solidFill>
                <a:effectLst/>
                <a:latin typeface="Arial"/>
                <a:ea typeface="ＭＳ Ｐゴシック" charset="-128"/>
                <a:cs typeface="Arial"/>
              </a:rPr>
              <a:t>.</a:t>
            </a:r>
            <a:endParaRPr lang="en-US" dirty="0">
              <a:latin typeface="Arial"/>
              <a:cs typeface="Arial"/>
            </a:endParaRPr>
          </a:p>
        </p:txBody>
      </p:sp>
    </p:spTree>
    <p:extLst>
      <p:ext uri="{BB962C8B-B14F-4D97-AF65-F5344CB8AC3E}">
        <p14:creationId xmlns:p14="http://schemas.microsoft.com/office/powerpoint/2010/main" val="41404446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God will reward us when we live consistent to our calling (11).</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Does receiving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a rich welcome into the eternal kingdom…</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refer to a person as being saved (11)?</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No, this refers to being fully rewarded like the person in verse 8 who keeps growing in character.</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It means you do not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fall</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(10b) like the person in verse 9 who has forgotten about his forgiveness.</a:t>
            </a:r>
            <a:endParaRPr lang="en-SG" sz="1200" kern="1200" dirty="0">
              <a:solidFill>
                <a:schemeClr val="tx1"/>
              </a:solidFill>
              <a:effectLst/>
              <a:latin typeface="Arial"/>
              <a:ea typeface="ＭＳ Ｐゴシック" charset="-128"/>
              <a:cs typeface="Arial"/>
            </a:endParaRPr>
          </a:p>
          <a:p>
            <a:endParaRPr lang="en-US" dirty="0">
              <a:latin typeface="Arial"/>
              <a:cs typeface="Arial"/>
            </a:endParaRPr>
          </a:p>
        </p:txBody>
      </p:sp>
    </p:spTree>
    <p:extLst>
      <p:ext uri="{BB962C8B-B14F-4D97-AF65-F5344CB8AC3E}">
        <p14:creationId xmlns:p14="http://schemas.microsoft.com/office/powerpoint/2010/main" val="27593082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98CBC8-84D2-6347-B062-A138B1BA4231}" type="slidenum">
              <a:rPr lang="en-US" sz="1200">
                <a:solidFill>
                  <a:prstClr val="black"/>
                </a:solidFill>
              </a:rPr>
              <a:pPr eaLnBrk="1" hangingPunct="1"/>
              <a:t>41</a:t>
            </a:fld>
            <a:endParaRPr lang="en-US" sz="1200">
              <a:solidFill>
                <a:prstClr val="black"/>
              </a:solidFill>
            </a:endParaRPr>
          </a:p>
        </p:txBody>
      </p:sp>
      <p:sp>
        <p:nvSpPr>
          <p:cNvPr id="254978" name="AutoShape 2"/>
          <p:cNvSpPr>
            <a:spLocks noGrp="1" noRot="1" noChangeAspect="1" noChangeArrowheads="1" noTextEdit="1"/>
          </p:cNvSpPr>
          <p:nvPr>
            <p:ph type="sldImg"/>
          </p:nvPr>
        </p:nvSpPr>
        <p:spPr>
          <a:xfrm>
            <a:off x="841375" y="241300"/>
            <a:ext cx="5233988" cy="3925888"/>
          </a:xfrm>
          <a:ln/>
        </p:spPr>
      </p:sp>
      <p:sp>
        <p:nvSpPr>
          <p:cNvPr id="254979"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r>
              <a:rPr lang="en-US" sz="1200" kern="1200" dirty="0">
                <a:solidFill>
                  <a:schemeClr val="tx1"/>
                </a:solidFill>
                <a:effectLst/>
                <a:latin typeface="Times New Roman" pitchFamily="26" charset="0"/>
                <a:ea typeface="ＭＳ Ｐゴシック" charset="-128"/>
                <a:cs typeface="ＭＳ Ｐゴシック" charset="-128"/>
              </a:rPr>
              <a:t>So what do you really need to </a:t>
            </a:r>
            <a:r>
              <a:rPr lang="en-US" sz="1200" b="1" i="1" kern="1200" dirty="0">
                <a:solidFill>
                  <a:schemeClr val="tx1"/>
                </a:solidFill>
                <a:effectLst/>
                <a:latin typeface="Times New Roman" pitchFamily="26" charset="0"/>
                <a:ea typeface="ＭＳ Ｐゴシック" charset="-128"/>
                <a:cs typeface="ＭＳ Ｐゴシック" charset="-128"/>
              </a:rPr>
              <a:t>know</a:t>
            </a:r>
            <a:r>
              <a:rPr lang="en-US" sz="1200" kern="1200" dirty="0">
                <a:solidFill>
                  <a:schemeClr val="tx1"/>
                </a:solidFill>
                <a:effectLst/>
                <a:latin typeface="Times New Roman" pitchFamily="26" charset="0"/>
                <a:ea typeface="ＭＳ Ｐゴシック" charset="-128"/>
                <a:cs typeface="ＭＳ Ｐゴシック" charset="-128"/>
              </a:rPr>
              <a:t>? And, more importantly, what do you</a:t>
            </a:r>
            <a:r>
              <a:rPr lang="en-US" sz="1200" i="1" kern="1200" dirty="0">
                <a:solidFill>
                  <a:schemeClr val="tx1"/>
                </a:solidFill>
                <a:effectLst/>
                <a:latin typeface="Times New Roman" pitchFamily="26" charset="0"/>
                <a:ea typeface="ＭＳ Ｐゴシック" charset="-128"/>
                <a:cs typeface="ＭＳ Ｐゴシック" charset="-128"/>
              </a:rPr>
              <a:t> </a:t>
            </a:r>
            <a:r>
              <a:rPr lang="en-US" sz="1200" b="1" i="1" kern="1200" dirty="0">
                <a:solidFill>
                  <a:schemeClr val="tx1"/>
                </a:solidFill>
                <a:effectLst/>
                <a:latin typeface="Times New Roman" pitchFamily="26" charset="0"/>
                <a:ea typeface="ＭＳ Ｐゴシック" charset="-128"/>
                <a:cs typeface="ＭＳ Ｐゴシック" charset="-128"/>
              </a:rPr>
              <a:t>do</a:t>
            </a:r>
            <a:r>
              <a:rPr lang="en-US" sz="1200" kern="1200" dirty="0">
                <a:solidFill>
                  <a:schemeClr val="tx1"/>
                </a:solidFill>
                <a:effectLst/>
                <a:latin typeface="Times New Roman" pitchFamily="26" charset="0"/>
                <a:ea typeface="ＭＳ Ｐゴシック" charset="-128"/>
                <a:cs typeface="ＭＳ Ｐゴシック" charset="-128"/>
              </a:rPr>
              <a:t> with this knowledge?</a:t>
            </a:r>
            <a:r>
              <a:rPr lang="en-SG" dirty="0">
                <a:effectLst/>
              </a:rPr>
              <a:t> </a:t>
            </a:r>
          </a:p>
          <a:p>
            <a:pPr marL="112713" indent="-112713" defTabSz="1020763" eaLnBrk="1" hangingPunct="1"/>
            <a:r>
              <a:rPr lang="en-SG" dirty="0">
                <a:effectLst/>
                <a:latin typeface="Arial"/>
                <a:ea typeface="ＭＳ Ｐゴシック" charset="0"/>
                <a:cs typeface="Arial"/>
              </a:rPr>
              <a:t>Let's sum up these eleven verses in one sentence…</a:t>
            </a:r>
            <a:endParaRPr lang="en-US" dirty="0">
              <a:latin typeface="Arial"/>
              <a:ea typeface="ＭＳ Ｐゴシック" charset="0"/>
              <a:cs typeface="Arial"/>
            </a:endParaRPr>
          </a:p>
        </p:txBody>
      </p:sp>
    </p:spTree>
    <p:extLst>
      <p:ext uri="{BB962C8B-B14F-4D97-AF65-F5344CB8AC3E}">
        <p14:creationId xmlns:p14="http://schemas.microsoft.com/office/powerpoint/2010/main" val="24018460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Have your knowledge of Christ lead you to be Christ-like (restated MI).</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18531542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God gives you all you need in your knowledge and faith in Jesus as deity</a:t>
            </a:r>
            <a:r>
              <a:rPr lang="en-SG" sz="1200" kern="1200" dirty="0">
                <a:solidFill>
                  <a:schemeClr val="tx1"/>
                </a:solidFill>
                <a:effectLst/>
                <a:latin typeface="Arial"/>
                <a:ea typeface="ＭＳ Ｐゴシック" charset="-128"/>
                <a:cs typeface="Arial"/>
              </a:rPr>
              <a:t>.</a:t>
            </a:r>
            <a:endParaRPr lang="en-US" dirty="0">
              <a:latin typeface="Arial"/>
              <a:cs typeface="Arial"/>
            </a:endParaRPr>
          </a:p>
        </p:txBody>
      </p:sp>
    </p:spTree>
    <p:extLst>
      <p:ext uri="{BB962C8B-B14F-4D97-AF65-F5344CB8AC3E}">
        <p14:creationId xmlns:p14="http://schemas.microsoft.com/office/powerpoint/2010/main" val="16259643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Use your knowledge to grow in Christ-likeness</a:t>
            </a:r>
            <a:r>
              <a:rPr lang="en-SG" sz="1200" kern="1200" dirty="0">
                <a:solidFill>
                  <a:schemeClr val="tx1"/>
                </a:solidFill>
                <a:effectLst/>
                <a:latin typeface="Arial"/>
                <a:ea typeface="ＭＳ Ｐゴシック" charset="-128"/>
                <a:cs typeface="Arial"/>
              </a:rPr>
              <a:t>.</a:t>
            </a:r>
            <a:endParaRPr lang="en-US" dirty="0">
              <a:latin typeface="Arial"/>
              <a:cs typeface="Arial"/>
            </a:endParaRPr>
          </a:p>
        </p:txBody>
      </p:sp>
    </p:spTree>
    <p:extLst>
      <p:ext uri="{BB962C8B-B14F-4D97-AF65-F5344CB8AC3E}">
        <p14:creationId xmlns:p14="http://schemas.microsoft.com/office/powerpoint/2010/main" val="42204772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Now, what do you need to know or do?</a:t>
            </a:r>
          </a:p>
          <a:p>
            <a:r>
              <a:rPr lang="en-US" dirty="0">
                <a:latin typeface="Arial"/>
                <a:cs typeface="Arial"/>
              </a:rPr>
              <a:t>How can you better KNOW Christ?</a:t>
            </a:r>
          </a:p>
          <a:p>
            <a:r>
              <a:rPr lang="en-US" dirty="0">
                <a:latin typeface="Arial"/>
                <a:cs typeface="Arial"/>
              </a:rPr>
              <a:t>• Do you need to grasp Christ</a:t>
            </a:r>
            <a:r>
              <a:rPr lang="mr-IN" dirty="0">
                <a:latin typeface="Arial"/>
                <a:cs typeface="Arial"/>
              </a:rPr>
              <a:t>'</a:t>
            </a:r>
            <a:r>
              <a:rPr lang="en-US" dirty="0">
                <a:latin typeface="Arial"/>
                <a:cs typeface="Arial"/>
              </a:rPr>
              <a:t>s person, power or promises most (2-4)?</a:t>
            </a:r>
          </a:p>
          <a:p>
            <a:r>
              <a:rPr lang="en-US" dirty="0">
                <a:latin typeface="Arial"/>
                <a:cs typeface="Arial"/>
              </a:rPr>
              <a:t>How can you do this?</a:t>
            </a:r>
          </a:p>
          <a:p>
            <a:endParaRPr lang="en-US" dirty="0">
              <a:latin typeface="Arial"/>
              <a:cs typeface="Arial"/>
            </a:endParaRPr>
          </a:p>
          <a:p>
            <a:r>
              <a:rPr lang="en-US" dirty="0">
                <a:latin typeface="Arial"/>
                <a:cs typeface="Arial"/>
              </a:rPr>
              <a:t>• How can you better imitate Christ? What to DO?</a:t>
            </a:r>
          </a:p>
          <a:p>
            <a:r>
              <a:rPr lang="en-US" dirty="0">
                <a:latin typeface="Arial"/>
                <a:cs typeface="Arial"/>
              </a:rPr>
              <a:t>Are you more like Jesus this year than last year?</a:t>
            </a:r>
          </a:p>
          <a:p>
            <a:r>
              <a:rPr lang="en-US" dirty="0">
                <a:latin typeface="Arial"/>
                <a:cs typeface="Arial"/>
              </a:rPr>
              <a:t>How will you be more like Christ next year?</a:t>
            </a:r>
          </a:p>
          <a:p>
            <a:r>
              <a:rPr lang="en-US" dirty="0">
                <a:latin typeface="Arial"/>
                <a:cs typeface="Arial"/>
              </a:rPr>
              <a:t>Which quality in verses 5-7 do you need to imitate? How?</a:t>
            </a:r>
          </a:p>
          <a:p>
            <a:endParaRPr lang="en-US" dirty="0">
              <a:latin typeface="Arial"/>
              <a:cs typeface="Arial"/>
            </a:endParaRPr>
          </a:p>
        </p:txBody>
      </p:sp>
    </p:spTree>
    <p:extLst>
      <p:ext uri="{BB962C8B-B14F-4D97-AF65-F5344CB8AC3E}">
        <p14:creationId xmlns:p14="http://schemas.microsoft.com/office/powerpoint/2010/main" val="549188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814556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Some love learning so they can display their knowledge over others. If you</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re thinking about coming to seminary to show off your knowledge, you will be disappointed</a:t>
            </a:r>
            <a:r>
              <a:rPr lang="en-SG" sz="1200" kern="1200" dirty="0">
                <a:solidFill>
                  <a:schemeClr val="tx1"/>
                </a:solidFill>
                <a:effectLst/>
                <a:latin typeface="Arial"/>
                <a:ea typeface="ＭＳ Ｐゴシック" charset="-128"/>
                <a:cs typeface="Arial"/>
              </a:rPr>
              <a:t>.</a:t>
            </a:r>
            <a:endParaRPr lang="en-US" dirty="0">
              <a:latin typeface="Arial"/>
              <a:cs typeface="Arial"/>
            </a:endParaRPr>
          </a:p>
        </p:txBody>
      </p:sp>
    </p:spTree>
    <p:extLst>
      <p:ext uri="{BB962C8B-B14F-4D97-AF65-F5344CB8AC3E}">
        <p14:creationId xmlns:p14="http://schemas.microsoft.com/office/powerpoint/2010/main" val="2656329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Others are at the other end of the spectrum and are anti-intellectual, thinking that education is a waste of time. Well, I </a:t>
            </a:r>
            <a:r>
              <a:rPr lang="en-US" sz="1200" kern="1200" dirty="0" err="1">
                <a:solidFill>
                  <a:schemeClr val="tx1"/>
                </a:solidFill>
                <a:effectLst/>
                <a:latin typeface="Arial"/>
                <a:ea typeface="ＭＳ Ｐゴシック" charset="-128"/>
                <a:cs typeface="Arial"/>
              </a:rPr>
              <a:t>wouldn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encourage such people to come either!</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1952252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AAD3B19-4992-3442-B425-D1B359741C46}" type="slidenum">
              <a:rPr lang="en-US" sz="1200">
                <a:solidFill>
                  <a:prstClr val="black"/>
                </a:solidFill>
              </a:rPr>
              <a:pPr eaLnBrk="1" hangingPunct="1"/>
              <a:t>7</a:t>
            </a:fld>
            <a:endParaRPr lang="en-US" sz="1200">
              <a:solidFill>
                <a:prstClr val="black"/>
              </a:solidFill>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a:ea typeface="ＭＳ Ｐゴシック" charset="-128"/>
                <a:cs typeface="Arial"/>
              </a:rPr>
              <a:t>Peter avoids both of these extremes in 2 Peter. He wrote to his readers facing an internal problem of heresy, so he uses the words for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knowledge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16 times in this short letter of three brief chapters—and he presents knowledge in a positive sense. </a:t>
            </a:r>
            <a:endParaRPr lang="en-US" dirty="0">
              <a:latin typeface="Arial"/>
              <a:ea typeface="ＭＳ Ｐゴシック" charset="0"/>
              <a:cs typeface="Arial"/>
            </a:endParaRPr>
          </a:p>
        </p:txBody>
      </p:sp>
    </p:spTree>
    <p:extLst>
      <p:ext uri="{BB962C8B-B14F-4D97-AF65-F5344CB8AC3E}">
        <p14:creationId xmlns:p14="http://schemas.microsoft.com/office/powerpoint/2010/main" val="828338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128"/>
                <a:cs typeface="Arial"/>
              </a:rPr>
              <a:t>Today we will see words for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knowledge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five times in the first 11 verses!</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BD0BE3CB-9895-3745-AF2F-4FDF8C2A997A}" type="slidenum">
              <a:rPr lang="en-US">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720371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But while knowledge is important, we can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learn everything—so what do you REALLY need to know? What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ll be on the test?</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2580625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45760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91402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94424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904746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9341818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59F693-0F98-7A40-91B5-E095C6A2E0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1770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1F7306-B318-264B-9AAA-3AD77871A7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0713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3B8806-6BD9-B34D-A7A7-0968BF384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3233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6510FE-1E2B-9D42-AD5B-8410346802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8100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E9135E-16EE-7741-AC11-3AF2CB4999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31085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704B3B6-6EC8-9443-B7D5-C19AEF1A25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6312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4261243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DA07C0D-D2CE-8046-BCF8-B217B9773E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37365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5A4043-8797-AB44-B70B-E58E6BAFA4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6397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1A31B4-F229-6340-ADA4-BF0BCF5E8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1653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A28DE1-E9D2-6341-8F07-20CA96EE6C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6119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C06A86-40AE-CC49-A27A-57F85657D8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14146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8E458E-9524-EA46-8052-2E7FC8A5B8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51293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C69A91-45F3-9C40-90B3-3A2A6E3A0E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1515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05400" y="1676400"/>
            <a:ext cx="3657600" cy="44497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E9064D-F37F-C147-BB71-BB6B07188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02081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676400"/>
            <a:ext cx="36576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976688"/>
            <a:ext cx="36576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2492CC1-986A-E149-B8B4-85F79D66F6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3401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819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8198" name="Rectangle 6"/>
          <p:cNvSpPr>
            <a:spLocks noGrp="1" noChangeArrowheads="1"/>
          </p:cNvSpPr>
          <p:nvPr>
            <p:ph type="subTitle" idx="1"/>
          </p:nvPr>
        </p:nvSpPr>
        <p:spPr>
          <a:xfrm>
            <a:off x="2038350" y="4351338"/>
            <a:ext cx="6400800" cy="1371600"/>
          </a:xfrm>
        </p:spPr>
        <p:txBody>
          <a:bodyPr/>
          <a:lstStyle>
            <a:lvl1pPr marL="0" indent="0">
              <a:buFont typeface="Wingdings" pitchFamily="26"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2A3D7A"/>
              </a:solidFill>
            </a:endParaRPr>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0795622C-6B4C-AA44-A96F-D03C2D7B51E8}" type="slidenum">
              <a:rPr lang="en-US">
                <a:solidFill>
                  <a:srgbClr val="2A3D7A"/>
                </a:solidFill>
              </a:rPr>
              <a:pPr>
                <a:defRPr/>
              </a:pPr>
              <a:t>‹#›</a:t>
            </a:fld>
            <a:endParaRPr lang="en-US">
              <a:solidFill>
                <a:srgbClr val="2A3D7A"/>
              </a:solidFill>
            </a:endParaRPr>
          </a:p>
        </p:txBody>
      </p:sp>
    </p:spTree>
    <p:extLst>
      <p:ext uri="{BB962C8B-B14F-4D97-AF65-F5344CB8AC3E}">
        <p14:creationId xmlns:p14="http://schemas.microsoft.com/office/powerpoint/2010/main" val="1849806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8413801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3AABD9-E53B-9241-877F-DFCCA8B54ED4}"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29689702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7348FA0-BF27-7B47-94F7-39C78385B93B}"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41042026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C6F10ED4-0689-6B43-B2DA-10298A3FB6C3}"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37629979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D3CD2A76-DCDD-7741-8C77-DE934297E6D5}"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6183723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C757E35-AD68-A74F-B533-51E2E656BFBF}"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3477664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D0B07FEB-969D-2B41-B703-9707BAB3CA47}"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39904641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AD6DF18-E628-0741-A49D-6C8F9AB73976}"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9201111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EF42DC8-30B4-2A48-BB11-49F0779E84E8}"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6976017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FB94EA7-0554-D740-8964-AC80D1EAEF89}"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30667609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DBF685E-3C9C-FF48-9103-BCD7F1CA31CA}"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658841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145566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819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8198" name="Rectangle 6"/>
          <p:cNvSpPr>
            <a:spLocks noGrp="1" noChangeArrowheads="1"/>
          </p:cNvSpPr>
          <p:nvPr>
            <p:ph type="subTitle" idx="1"/>
          </p:nvPr>
        </p:nvSpPr>
        <p:spPr>
          <a:xfrm>
            <a:off x="2038350" y="4351338"/>
            <a:ext cx="6400800" cy="1371600"/>
          </a:xfrm>
        </p:spPr>
        <p:txBody>
          <a:bodyPr/>
          <a:lstStyle>
            <a:lvl1pPr marL="0" indent="0">
              <a:buFont typeface="Wingdings" pitchFamily="26"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2A3D7A"/>
              </a:solidFill>
            </a:endParaRPr>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0795622C-6B4C-AA44-A96F-D03C2D7B51E8}" type="slidenum">
              <a:rPr lang="en-US">
                <a:solidFill>
                  <a:srgbClr val="2A3D7A"/>
                </a:solidFill>
              </a:rPr>
              <a:pPr>
                <a:defRPr/>
              </a:pPr>
              <a:t>‹#›</a:t>
            </a:fld>
            <a:endParaRPr lang="en-US">
              <a:solidFill>
                <a:srgbClr val="2A3D7A"/>
              </a:solidFill>
            </a:endParaRPr>
          </a:p>
        </p:txBody>
      </p:sp>
    </p:spTree>
    <p:extLst>
      <p:ext uri="{BB962C8B-B14F-4D97-AF65-F5344CB8AC3E}">
        <p14:creationId xmlns:p14="http://schemas.microsoft.com/office/powerpoint/2010/main" val="36413723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3AABD9-E53B-9241-877F-DFCCA8B54ED4}"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36073559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7348FA0-BF27-7B47-94F7-39C78385B93B}"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37210578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C6F10ED4-0689-6B43-B2DA-10298A3FB6C3}"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42573750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D3CD2A76-DCDD-7741-8C77-DE934297E6D5}"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9985581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C757E35-AD68-A74F-B533-51E2E656BFBF}"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20752721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D0B07FEB-969D-2B41-B703-9707BAB3CA47}"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4340019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AD6DF18-E628-0741-A49D-6C8F9AB73976}"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0519880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EF42DC8-30B4-2A48-BB11-49F0779E84E8}"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41853984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FB94EA7-0554-D740-8964-AC80D1EAEF89}"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98551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0786810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DBF685E-3C9C-FF48-9103-BCD7F1CA31CA}"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903280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016174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990740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71347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591635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jpe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631948867"/>
      </p:ext>
    </p:extLst>
  </p:cSld>
  <p:clrMap bg1="lt1" tx1="dk1" bg2="lt2" tx2="dk2" accent1="accent1" accent2="accent2" accent3="accent3" accent4="accent4" accent5="accent5" accent6="accent6" hlink="hlink" folHlink="folHlink"/>
  <p:sldLayoutIdLst>
    <p:sldLayoutId id="2147488471" r:id="rId1"/>
    <p:sldLayoutId id="2147488472" r:id="rId2"/>
    <p:sldLayoutId id="2147488473" r:id="rId3"/>
    <p:sldLayoutId id="2147488474" r:id="rId4"/>
    <p:sldLayoutId id="2147488475" r:id="rId5"/>
    <p:sldLayoutId id="2147488476" r:id="rId6"/>
    <p:sldLayoutId id="2147488477" r:id="rId7"/>
    <p:sldLayoutId id="2147488478" r:id="rId8"/>
    <p:sldLayoutId id="2147488479" r:id="rId9"/>
    <p:sldLayoutId id="2147488480" r:id="rId10"/>
    <p:sldLayoutId id="2147488481" r:id="rId11"/>
    <p:sldLayoutId id="2147488482" r:id="rId12"/>
    <p:sldLayoutId id="214748848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latin typeface="Arial"/>
            </a:endParaRPr>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latin typeface="Arial"/>
            </a:endParaRPr>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B1EF5F1-F4B1-544B-B909-14753A65E8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4047476"/>
      </p:ext>
    </p:extLst>
  </p:cSld>
  <p:clrMap bg1="lt1" tx1="dk1" bg2="lt2" tx2="dk2" accent1="accent1" accent2="accent2" accent3="accent3" accent4="accent4" accent5="accent5" accent6="accent6" hlink="hlink" folHlink="folHlink"/>
  <p:sldLayoutIdLst>
    <p:sldLayoutId id="2147488485" r:id="rId1"/>
    <p:sldLayoutId id="2147488486" r:id="rId2"/>
    <p:sldLayoutId id="2147488487" r:id="rId3"/>
    <p:sldLayoutId id="2147488488" r:id="rId4"/>
    <p:sldLayoutId id="2147488489" r:id="rId5"/>
    <p:sldLayoutId id="2147488490" r:id="rId6"/>
    <p:sldLayoutId id="2147488491" r:id="rId7"/>
    <p:sldLayoutId id="2147488492" r:id="rId8"/>
    <p:sldLayoutId id="2147488493" r:id="rId9"/>
    <p:sldLayoutId id="2147488494" r:id="rId10"/>
    <p:sldLayoutId id="2147488495" r:id="rId11"/>
    <p:sldLayoutId id="2147488496" r:id="rId12"/>
    <p:sldLayoutId id="2147488497" r:id="rId13"/>
    <p:sldLayoutId id="2147488498" r:id="rId14"/>
    <p:sldLayoutId id="2147488499" r:id="rId15"/>
  </p:sldLayoutIdLst>
  <p:txStyles>
    <p:title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28"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29"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17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sp>
        <p:nvSpPr>
          <p:cNvPr id="717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pic>
        <p:nvPicPr>
          <p:cNvPr id="1033" name="Picture 9" descr="anabnr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717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a:defRPr/>
            </a:pPr>
            <a:fld id="{AE8FC753-32A8-904B-B20C-9CE3D3F722C2}" type="slidenum">
              <a:rPr lang="en-US">
                <a:solidFill>
                  <a:srgbClr val="2A3D7A"/>
                </a:solidFill>
              </a:rPr>
              <a:pPr>
                <a:defRPr/>
              </a:pPr>
              <a:t>‹#›</a:t>
            </a:fld>
            <a:endParaRPr lang="en-US" sz="1400">
              <a:solidFill>
                <a:srgbClr val="2A3D7A"/>
              </a:solidFill>
            </a:endParaRPr>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4160917"/>
      </p:ext>
    </p:extLst>
  </p:cSld>
  <p:clrMap bg1="lt1" tx1="dk1" bg2="lt2" tx2="dk2" accent1="accent1" accent2="accent2" accent3="accent3" accent4="accent4" accent5="accent5" accent6="accent6" hlink="hlink" folHlink="folHlink"/>
  <p:sldLayoutIdLst>
    <p:sldLayoutId id="2147488501" r:id="rId1"/>
    <p:sldLayoutId id="2147488502" r:id="rId2"/>
    <p:sldLayoutId id="2147488503" r:id="rId3"/>
    <p:sldLayoutId id="2147488504" r:id="rId4"/>
    <p:sldLayoutId id="2147488505" r:id="rId5"/>
    <p:sldLayoutId id="2147488506" r:id="rId6"/>
    <p:sldLayoutId id="2147488507" r:id="rId7"/>
    <p:sldLayoutId id="2147488508" r:id="rId8"/>
    <p:sldLayoutId id="2147488509" r:id="rId9"/>
    <p:sldLayoutId id="2147488510" r:id="rId10"/>
    <p:sldLayoutId id="2147488511" r:id="rId11"/>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a:solidFill>
            <a:schemeClr val="tx1"/>
          </a:solidFill>
          <a:latin typeface="Arial"/>
          <a:ea typeface="ＭＳ Ｐゴシック" charset="-128"/>
          <a:cs typeface="Arial"/>
        </a:defRPr>
      </a:lvl1pPr>
      <a:lvl2pPr marL="1027113" indent="-455613"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Arial"/>
          <a:ea typeface="ＭＳ Ｐゴシック" pitchFamily="26" charset="-128"/>
          <a:cs typeface="Arial"/>
        </a:defRPr>
      </a:lvl2pPr>
      <a:lvl3pPr marL="1370013" indent="-228600" algn="l" rtl="0" eaLnBrk="0" fontAlgn="base" hangingPunct="0">
        <a:spcBef>
          <a:spcPct val="20000"/>
        </a:spcBef>
        <a:spcAft>
          <a:spcPct val="0"/>
        </a:spcAft>
        <a:buClr>
          <a:srgbClr val="666699"/>
        </a:buClr>
        <a:buSzPct val="70000"/>
        <a:buFont typeface="Wingdings" charset="0"/>
        <a:buChar char="n"/>
        <a:defRPr sz="2400">
          <a:solidFill>
            <a:schemeClr val="tx1"/>
          </a:solidFill>
          <a:latin typeface="Arial"/>
          <a:ea typeface="ＭＳ Ｐゴシック" pitchFamily="26" charset="-128"/>
          <a:cs typeface="Arial"/>
        </a:defRPr>
      </a:lvl3pPr>
      <a:lvl4pPr marL="1712913" indent="-228600" algn="l" rtl="0" eaLnBrk="0" fontAlgn="base" hangingPunct="0">
        <a:spcBef>
          <a:spcPct val="20000"/>
        </a:spcBef>
        <a:spcAft>
          <a:spcPct val="0"/>
        </a:spcAft>
        <a:buSzPct val="60000"/>
        <a:buFont typeface="Wingdings" charset="0"/>
        <a:buChar char="n"/>
        <a:defRPr sz="2000">
          <a:solidFill>
            <a:schemeClr val="tx1"/>
          </a:solidFill>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hlink"/>
        </a:buClr>
        <a:buSzPct val="55000"/>
        <a:buFont typeface="Wingdings" charset="0"/>
        <a:buChar char="n"/>
        <a:defRPr sz="2000">
          <a:solidFill>
            <a:schemeClr val="tx1"/>
          </a:solidFill>
          <a:latin typeface="Arial"/>
          <a:ea typeface="ＭＳ Ｐゴシック" pitchFamily="26" charset="-128"/>
          <a:cs typeface="Arial"/>
        </a:defRPr>
      </a:lvl5pPr>
      <a:lvl6pPr marL="25146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28"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29"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17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sp>
        <p:nvSpPr>
          <p:cNvPr id="717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pic>
        <p:nvPicPr>
          <p:cNvPr id="1033" name="Picture 9" descr="anabnr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717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a:defRPr/>
            </a:pPr>
            <a:fld id="{AE8FC753-32A8-904B-B20C-9CE3D3F722C2}" type="slidenum">
              <a:rPr lang="en-US">
                <a:solidFill>
                  <a:srgbClr val="2A3D7A"/>
                </a:solidFill>
              </a:rPr>
              <a:pPr>
                <a:defRPr/>
              </a:pPr>
              <a:t>‹#›</a:t>
            </a:fld>
            <a:endParaRPr lang="en-US" sz="1400">
              <a:solidFill>
                <a:srgbClr val="2A3D7A"/>
              </a:solidFill>
            </a:endParaRPr>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9552869"/>
      </p:ext>
    </p:extLst>
  </p:cSld>
  <p:clrMap bg1="lt1" tx1="dk1" bg2="lt2" tx2="dk2" accent1="accent1" accent2="accent2" accent3="accent3" accent4="accent4" accent5="accent5" accent6="accent6" hlink="hlink" folHlink="folHlink"/>
  <p:sldLayoutIdLst>
    <p:sldLayoutId id="2147488513" r:id="rId1"/>
    <p:sldLayoutId id="2147488514" r:id="rId2"/>
    <p:sldLayoutId id="2147488515" r:id="rId3"/>
    <p:sldLayoutId id="2147488516" r:id="rId4"/>
    <p:sldLayoutId id="2147488517" r:id="rId5"/>
    <p:sldLayoutId id="2147488518" r:id="rId6"/>
    <p:sldLayoutId id="2147488519" r:id="rId7"/>
    <p:sldLayoutId id="2147488520" r:id="rId8"/>
    <p:sldLayoutId id="2147488521" r:id="rId9"/>
    <p:sldLayoutId id="2147488522" r:id="rId10"/>
    <p:sldLayoutId id="2147488523" r:id="rId11"/>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a:solidFill>
            <a:schemeClr val="tx1"/>
          </a:solidFill>
          <a:latin typeface="Arial"/>
          <a:ea typeface="ＭＳ Ｐゴシック" charset="-128"/>
          <a:cs typeface="Arial"/>
        </a:defRPr>
      </a:lvl1pPr>
      <a:lvl2pPr marL="1027113" indent="-455613"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Arial"/>
          <a:ea typeface="ＭＳ Ｐゴシック" pitchFamily="26" charset="-128"/>
          <a:cs typeface="Arial"/>
        </a:defRPr>
      </a:lvl2pPr>
      <a:lvl3pPr marL="1370013" indent="-228600" algn="l" rtl="0" eaLnBrk="0" fontAlgn="base" hangingPunct="0">
        <a:spcBef>
          <a:spcPct val="20000"/>
        </a:spcBef>
        <a:spcAft>
          <a:spcPct val="0"/>
        </a:spcAft>
        <a:buClr>
          <a:srgbClr val="666699"/>
        </a:buClr>
        <a:buSzPct val="70000"/>
        <a:buFont typeface="Wingdings" charset="0"/>
        <a:buChar char="n"/>
        <a:defRPr sz="2400">
          <a:solidFill>
            <a:schemeClr val="tx1"/>
          </a:solidFill>
          <a:latin typeface="Arial"/>
          <a:ea typeface="ＭＳ Ｐゴシック" pitchFamily="26" charset="-128"/>
          <a:cs typeface="Arial"/>
        </a:defRPr>
      </a:lvl3pPr>
      <a:lvl4pPr marL="1712913" indent="-228600" algn="l" rtl="0" eaLnBrk="0" fontAlgn="base" hangingPunct="0">
        <a:spcBef>
          <a:spcPct val="20000"/>
        </a:spcBef>
        <a:spcAft>
          <a:spcPct val="0"/>
        </a:spcAft>
        <a:buSzPct val="60000"/>
        <a:buFont typeface="Wingdings" charset="0"/>
        <a:buChar char="n"/>
        <a:defRPr sz="2000">
          <a:solidFill>
            <a:schemeClr val="tx1"/>
          </a:solidFill>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hlink"/>
        </a:buClr>
        <a:buSzPct val="55000"/>
        <a:buFont typeface="Wingdings" charset="0"/>
        <a:buChar char="n"/>
        <a:defRPr sz="2000">
          <a:solidFill>
            <a:schemeClr val="tx1"/>
          </a:solidFill>
          <a:latin typeface="Arial"/>
          <a:ea typeface="ＭＳ Ｐゴシック" pitchFamily="26" charset="-128"/>
          <a:cs typeface="Arial"/>
        </a:defRPr>
      </a:lvl5pPr>
      <a:lvl6pPr marL="25146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1.xml"/><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238594"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2700" y="0"/>
            <a:ext cx="5405438" cy="6254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80" name="WordArt 4"/>
          <p:cNvSpPr>
            <a:spLocks noChangeArrowheads="1" noChangeShapeType="1" noTextEdit="1"/>
          </p:cNvSpPr>
          <p:nvPr/>
        </p:nvSpPr>
        <p:spPr bwMode="auto">
          <a:xfrm>
            <a:off x="3347864" y="764704"/>
            <a:ext cx="5586536" cy="1368152"/>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US"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ea typeface="Arial"/>
                <a:cs typeface="Arial"/>
              </a:rPr>
              <a:t>What to Know, What to Do</a:t>
            </a:r>
          </a:p>
        </p:txBody>
      </p:sp>
      <p:sp>
        <p:nvSpPr>
          <p:cNvPr id="7" name="Rectangle 6"/>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 Singapore Bible College • BibleStudyDownloads.org</a:t>
            </a:r>
          </a:p>
        </p:txBody>
      </p:sp>
      <p:sp>
        <p:nvSpPr>
          <p:cNvPr id="10" name="Rectangle 5"/>
          <p:cNvSpPr txBox="1">
            <a:spLocks noChangeArrowheads="1"/>
          </p:cNvSpPr>
          <p:nvPr/>
        </p:nvSpPr>
        <p:spPr bwMode="auto">
          <a:xfrm>
            <a:off x="3856085" y="4374232"/>
            <a:ext cx="525212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eaLnBrk="1" hangingPunct="1"/>
            <a:r>
              <a:rPr lang="en-US">
                <a:solidFill>
                  <a:srgbClr val="FFFFFF"/>
                </a:solidFill>
                <a:latin typeface="Arial" charset="0"/>
                <a:ea typeface="ＭＳ Ｐゴシック" charset="0"/>
                <a:cs typeface="ＭＳ Ｐゴシック" charset="0"/>
              </a:rPr>
              <a:t>2 Peter 1:1-11</a:t>
            </a:r>
          </a:p>
        </p:txBody>
      </p:sp>
    </p:spTree>
    <p:extLst>
      <p:ext uri="{BB962C8B-B14F-4D97-AF65-F5344CB8AC3E}">
        <p14:creationId xmlns:p14="http://schemas.microsoft.com/office/powerpoint/2010/main" val="414481535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 y="0"/>
            <a:ext cx="9167439" cy="6875579"/>
          </a:xfrm>
          <a:prstGeom prst="rect">
            <a:avLst/>
          </a:prstGeom>
        </p:spPr>
      </p:pic>
      <p:sp>
        <p:nvSpPr>
          <p:cNvPr id="900098" name="Rectangle 2"/>
          <p:cNvSpPr>
            <a:spLocks noGrp="1" noChangeArrowheads="1"/>
          </p:cNvSpPr>
          <p:nvPr>
            <p:ph type="ctrTitle"/>
          </p:nvPr>
        </p:nvSpPr>
        <p:spPr>
          <a:xfrm>
            <a:off x="-2987" y="4258"/>
            <a:ext cx="4572000" cy="3124984"/>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What do you really need to know?</a:t>
            </a:r>
          </a:p>
        </p:txBody>
      </p:sp>
      <p:sp>
        <p:nvSpPr>
          <p:cNvPr id="5" name="Down Arrow 4"/>
          <p:cNvSpPr/>
          <p:nvPr/>
        </p:nvSpPr>
        <p:spPr bwMode="auto">
          <a:xfrm rot="3603934">
            <a:off x="5994903" y="804731"/>
            <a:ext cx="864096" cy="792088"/>
          </a:xfrm>
          <a:prstGeom prst="downArrow">
            <a:avLst/>
          </a:prstGeom>
          <a:solidFill>
            <a:srgbClr val="FFFF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Tree>
    <p:extLst>
      <p:ext uri="{BB962C8B-B14F-4D97-AF65-F5344CB8AC3E}">
        <p14:creationId xmlns:p14="http://schemas.microsoft.com/office/powerpoint/2010/main" val="2785835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6136" y="20960"/>
            <a:ext cx="3347864" cy="4531795"/>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215" y="0"/>
            <a:ext cx="3460665" cy="497782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Greek Ideas </a:t>
            </a:r>
          </a:p>
        </p:txBody>
      </p:sp>
      <p:pic>
        <p:nvPicPr>
          <p:cNvPr id="4" name="Picture 3"/>
          <p:cNvPicPr>
            <a:picLocks noChangeAspect="1"/>
          </p:cNvPicPr>
          <p:nvPr/>
        </p:nvPicPr>
        <p:blipFill>
          <a:blip r:embed="rId5"/>
          <a:stretch>
            <a:fillRect/>
          </a:stretch>
        </p:blipFill>
        <p:spPr>
          <a:xfrm>
            <a:off x="950416" y="3200400"/>
            <a:ext cx="7366000" cy="3657600"/>
          </a:xfrm>
          <a:prstGeom prst="rect">
            <a:avLst/>
          </a:prstGeom>
        </p:spPr>
      </p:pic>
    </p:spTree>
    <p:extLst>
      <p:ext uri="{BB962C8B-B14F-4D97-AF65-F5344CB8AC3E}">
        <p14:creationId xmlns:p14="http://schemas.microsoft.com/office/powerpoint/2010/main" val="2501047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016" y="720080"/>
            <a:ext cx="9166082" cy="6309320"/>
          </a:xfrm>
          <a:prstGeom prst="rect">
            <a:avLst/>
          </a:prstGeom>
        </p:spPr>
      </p:pic>
      <p:sp>
        <p:nvSpPr>
          <p:cNvPr id="900098" name="Rectangle 2"/>
          <p:cNvSpPr>
            <a:spLocks noGrp="1" noChangeArrowheads="1"/>
          </p:cNvSpPr>
          <p:nvPr>
            <p:ph type="ctrTitle"/>
          </p:nvPr>
        </p:nvSpPr>
        <p:spPr>
          <a:xfrm>
            <a:off x="0" y="44624"/>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Perfect Knowledge</a:t>
            </a:r>
          </a:p>
        </p:txBody>
      </p:sp>
    </p:spTree>
    <p:extLst>
      <p:ext uri="{BB962C8B-B14F-4D97-AF65-F5344CB8AC3E}">
        <p14:creationId xmlns:p14="http://schemas.microsoft.com/office/powerpoint/2010/main" val="3369899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8"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54" name="Rectangle 7"/>
          <p:cNvSpPr>
            <a:spLocks noGrp="1" noChangeArrowheads="1"/>
          </p:cNvSpPr>
          <p:nvPr>
            <p:ph type="title"/>
          </p:nvPr>
        </p:nvSpPr>
        <p:spPr>
          <a:xfrm>
            <a:off x="0" y="188640"/>
            <a:ext cx="3707904" cy="2555503"/>
          </a:xfrm>
          <a:noFill/>
        </p:spPr>
        <p:txBody>
          <a:bodyPr lIns="82124" tIns="41061" rIns="82124" bIns="41061" anchor="t"/>
          <a:lstStyle/>
          <a:p>
            <a:pPr eaLnBrk="1" hangingPunct="1"/>
            <a:r>
              <a:rPr lang="en-US" altLang="zh-CN" sz="4000">
                <a:solidFill>
                  <a:srgbClr val="FFFFFF"/>
                </a:solidFill>
                <a:latin typeface="Arial" charset="0"/>
                <a:ea typeface="SimSun" charset="0"/>
                <a:cs typeface="SimSun" charset="0"/>
              </a:rPr>
              <a:t>What do we need to </a:t>
            </a:r>
            <a:r>
              <a:rPr lang="en-US" altLang="zh-CN" sz="6600">
                <a:solidFill>
                  <a:srgbClr val="FFFFFF"/>
                </a:solidFill>
                <a:latin typeface="Arial" charset="0"/>
                <a:ea typeface="SimSun" charset="0"/>
                <a:cs typeface="SimSun" charset="0"/>
              </a:rPr>
              <a:t>know?</a:t>
            </a:r>
            <a:endParaRPr lang="en-US" altLang="zh-CN" sz="4000">
              <a:solidFill>
                <a:srgbClr val="FFFFFF"/>
              </a:solidFill>
              <a:latin typeface="Arial" charset="0"/>
              <a:ea typeface="SimSun" charset="0"/>
              <a:cs typeface="SimSun" charset="0"/>
            </a:endParaRPr>
          </a:p>
        </p:txBody>
      </p:sp>
      <p:sp>
        <p:nvSpPr>
          <p:cNvPr id="4" name="Rectangle 7"/>
          <p:cNvSpPr txBox="1">
            <a:spLocks noChangeArrowheads="1"/>
          </p:cNvSpPr>
          <p:nvPr/>
        </p:nvSpPr>
        <p:spPr bwMode="auto">
          <a:xfrm>
            <a:off x="5292080" y="188640"/>
            <a:ext cx="3707904" cy="2555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82124" tIns="41061" rIns="82124" bIns="41061" numCol="1" anchor="t"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eaLnBrk="1" hangingPunct="1"/>
            <a:r>
              <a:rPr lang="en-US" altLang="zh-CN" sz="4000">
                <a:solidFill>
                  <a:srgbClr val="FFFFFF"/>
                </a:solidFill>
                <a:latin typeface="Arial" charset="0"/>
                <a:ea typeface="SimSun" charset="0"/>
                <a:cs typeface="SimSun" charset="0"/>
              </a:rPr>
              <a:t>What do we need to </a:t>
            </a:r>
            <a:br>
              <a:rPr lang="en-US" altLang="zh-CN" sz="4000">
                <a:solidFill>
                  <a:srgbClr val="FFFFFF"/>
                </a:solidFill>
                <a:latin typeface="Arial" charset="0"/>
                <a:ea typeface="SimSun" charset="0"/>
                <a:cs typeface="SimSun" charset="0"/>
              </a:rPr>
            </a:br>
            <a:r>
              <a:rPr lang="en-US" altLang="zh-CN" sz="6600">
                <a:solidFill>
                  <a:srgbClr val="FFFFFF"/>
                </a:solidFill>
                <a:latin typeface="Arial" charset="0"/>
                <a:ea typeface="SimSun" charset="0"/>
                <a:cs typeface="SimSun" charset="0"/>
              </a:rPr>
              <a:t>do?</a:t>
            </a:r>
            <a:endParaRPr lang="en-US" altLang="zh-CN" sz="4000">
              <a:solidFill>
                <a:srgbClr val="FFFFFF"/>
              </a:solidFill>
              <a:latin typeface="Arial" charset="0"/>
              <a:ea typeface="SimSun" charset="0"/>
              <a:cs typeface="SimSun" charset="0"/>
            </a:endParaRPr>
          </a:p>
        </p:txBody>
      </p:sp>
      <p:sp>
        <p:nvSpPr>
          <p:cNvPr id="2" name="Right Arrow 1"/>
          <p:cNvSpPr/>
          <p:nvPr/>
        </p:nvSpPr>
        <p:spPr bwMode="auto">
          <a:xfrm>
            <a:off x="3779912" y="782315"/>
            <a:ext cx="1440160" cy="1368152"/>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ndParaRPr>
          </a:p>
        </p:txBody>
      </p:sp>
      <p:sp>
        <p:nvSpPr>
          <p:cNvPr id="10" name="Rectangle 5"/>
          <p:cNvSpPr txBox="1">
            <a:spLocks noChangeArrowheads="1"/>
          </p:cNvSpPr>
          <p:nvPr/>
        </p:nvSpPr>
        <p:spPr bwMode="auto">
          <a:xfrm>
            <a:off x="2051720" y="2492896"/>
            <a:ext cx="525212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eaLnBrk="1" hangingPunct="1"/>
            <a:r>
              <a:rPr lang="en-US" sz="5400">
                <a:solidFill>
                  <a:srgbClr val="FFFFFF"/>
                </a:solidFill>
                <a:effectLst>
                  <a:glow rad="355600">
                    <a:srgbClr val="000000">
                      <a:alpha val="75000"/>
                    </a:srgbClr>
                  </a:glow>
                </a:effectLst>
                <a:latin typeface="Arial" charset="0"/>
                <a:ea typeface="ＭＳ Ｐゴシック" charset="0"/>
                <a:cs typeface="ＭＳ Ｐゴシック" charset="0"/>
              </a:rPr>
              <a:t>2 Peter 1:1-11</a:t>
            </a:r>
          </a:p>
        </p:txBody>
      </p:sp>
    </p:spTree>
    <p:extLst>
      <p:ext uri="{BB962C8B-B14F-4D97-AF65-F5344CB8AC3E}">
        <p14:creationId xmlns:p14="http://schemas.microsoft.com/office/powerpoint/2010/main" val="310022216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8"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54" name="Rectangle 7"/>
          <p:cNvSpPr>
            <a:spLocks noGrp="1" noChangeArrowheads="1"/>
          </p:cNvSpPr>
          <p:nvPr>
            <p:ph type="title"/>
          </p:nvPr>
        </p:nvSpPr>
        <p:spPr>
          <a:xfrm>
            <a:off x="0" y="188640"/>
            <a:ext cx="3707904" cy="2555503"/>
          </a:xfrm>
          <a:noFill/>
        </p:spPr>
        <p:txBody>
          <a:bodyPr lIns="82124" tIns="41061" rIns="82124" bIns="41061" anchor="t"/>
          <a:lstStyle/>
          <a:p>
            <a:pPr eaLnBrk="1" hangingPunct="1"/>
            <a:r>
              <a:rPr lang="en-US" altLang="zh-CN" sz="4000">
                <a:solidFill>
                  <a:srgbClr val="FFFFFF"/>
                </a:solidFill>
                <a:latin typeface="Arial" charset="0"/>
                <a:ea typeface="SimSun" charset="0"/>
                <a:cs typeface="SimSun" charset="0"/>
              </a:rPr>
              <a:t>What do we need to </a:t>
            </a:r>
            <a:r>
              <a:rPr lang="en-US" altLang="zh-CN" sz="6600">
                <a:solidFill>
                  <a:srgbClr val="FFFFFF"/>
                </a:solidFill>
                <a:latin typeface="Arial" charset="0"/>
                <a:ea typeface="SimSun" charset="0"/>
                <a:cs typeface="SimSun" charset="0"/>
              </a:rPr>
              <a:t>know?</a:t>
            </a:r>
            <a:endParaRPr lang="en-US" altLang="zh-CN" sz="4000">
              <a:solidFill>
                <a:srgbClr val="FFFFFF"/>
              </a:solidFill>
              <a:latin typeface="Arial" charset="0"/>
              <a:ea typeface="SimSun" charset="0"/>
              <a:cs typeface="SimSun" charset="0"/>
            </a:endParaRPr>
          </a:p>
        </p:txBody>
      </p:sp>
    </p:spTree>
    <p:extLst>
      <p:ext uri="{BB962C8B-B14F-4D97-AF65-F5344CB8AC3E}">
        <p14:creationId xmlns:p14="http://schemas.microsoft.com/office/powerpoint/2010/main" val="49751613"/>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9270" y="0"/>
            <a:ext cx="9163270" cy="68522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You are complete in Christ as God (1-4).</a:t>
            </a:r>
          </a:p>
        </p:txBody>
      </p:sp>
    </p:spTree>
    <p:extLst>
      <p:ext uri="{BB962C8B-B14F-4D97-AF65-F5344CB8AC3E}">
        <p14:creationId xmlns:p14="http://schemas.microsoft.com/office/powerpoint/2010/main" val="131060274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900098" name="Rectangle 2"/>
          <p:cNvSpPr>
            <a:spLocks noGrp="1" noChangeArrowheads="1"/>
          </p:cNvSpPr>
          <p:nvPr>
            <p:ph type="ctrTitle"/>
          </p:nvPr>
        </p:nvSpPr>
        <p:spPr>
          <a:xfrm>
            <a:off x="2339752" y="1052736"/>
            <a:ext cx="6804248" cy="1612816"/>
          </a:xfrm>
          <a:effectLst>
            <a:outerShdw blurRad="63500" dist="35921" dir="2700000" algn="ctr" rotWithShape="0">
              <a:schemeClr val="tx2">
                <a:alpha val="74998"/>
              </a:schemeClr>
            </a:outerShdw>
          </a:effectLst>
        </p:spPr>
        <p:txBody>
          <a:bodyPr anchor="t"/>
          <a:lstStyle/>
          <a:p>
            <a:pPr marL="355600" indent="-355600" algn="l">
              <a:defRPr/>
            </a:pPr>
            <a:r>
              <a:rPr lang="en-US" sz="2800" b="1" dirty="0">
                <a:effectLst>
                  <a:glow rad="127000">
                    <a:schemeClr val="tx1"/>
                  </a:glow>
                </a:effectLst>
                <a:latin typeface="Arial" charset="0"/>
                <a:ea typeface="ＭＳ Ｐゴシック" charset="0"/>
                <a:cs typeface="ＭＳ Ｐゴシック" charset="0"/>
              </a:rPr>
              <a:t>1.	</a:t>
            </a:r>
            <a:r>
              <a:rPr lang="en-US" sz="2600" b="1" dirty="0">
                <a:effectLst>
                  <a:glow rad="127000">
                    <a:schemeClr val="tx1"/>
                  </a:glow>
                </a:effectLst>
                <a:latin typeface="Arial" charset="0"/>
                <a:ea typeface="ＭＳ Ｐゴシック" charset="0"/>
                <a:cs typeface="ＭＳ Ｐゴシック" charset="0"/>
              </a:rPr>
              <a:t>God gives you the same </a:t>
            </a:r>
            <a:r>
              <a:rPr lang="en-US" sz="2600" b="1" dirty="0">
                <a:solidFill>
                  <a:srgbClr val="FFFF00"/>
                </a:solidFill>
                <a:effectLst>
                  <a:glow rad="127000">
                    <a:schemeClr val="tx1"/>
                  </a:glow>
                </a:effectLst>
                <a:latin typeface="Arial" charset="0"/>
                <a:ea typeface="ＭＳ Ｐゴシック" charset="0"/>
                <a:cs typeface="ＭＳ Ｐゴシック" charset="0"/>
              </a:rPr>
              <a:t>faith</a:t>
            </a:r>
            <a:r>
              <a:rPr lang="en-US" sz="2600" b="1" dirty="0">
                <a:effectLst>
                  <a:glow rad="127000">
                    <a:schemeClr val="tx1"/>
                  </a:glow>
                </a:effectLst>
                <a:latin typeface="Arial" charset="0"/>
                <a:ea typeface="ＭＳ Ｐゴシック" charset="0"/>
                <a:cs typeface="ＭＳ Ｐゴシック" charset="0"/>
              </a:rPr>
              <a:t> as the apostles due to Christ</a:t>
            </a:r>
            <a:r>
              <a:rPr lang="mr-IN" sz="2600" b="1" dirty="0">
                <a:effectLst>
                  <a:glow rad="127000">
                    <a:schemeClr val="tx1"/>
                  </a:glow>
                </a:effectLst>
                <a:latin typeface="Arial" charset="0"/>
                <a:ea typeface="ＭＳ Ｐゴシック" charset="0"/>
                <a:cs typeface="ＭＳ Ｐゴシック" charset="0"/>
              </a:rPr>
              <a:t>'</a:t>
            </a:r>
            <a:r>
              <a:rPr lang="en-US" sz="2600" b="1" dirty="0">
                <a:effectLst>
                  <a:glow rad="127000">
                    <a:schemeClr val="tx1"/>
                  </a:glow>
                </a:effectLst>
                <a:latin typeface="Arial" charset="0"/>
                <a:ea typeface="ＭＳ Ｐゴシック" charset="0"/>
                <a:cs typeface="ＭＳ Ｐゴシック" charset="0"/>
              </a:rPr>
              <a:t>s deity. </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effectLst>
                  <a:glow rad="127000">
                    <a:srgbClr val="000000"/>
                  </a:glow>
                </a:effectLst>
                <a:latin typeface="Arial" charset="0"/>
                <a:ea typeface="ＭＳ Ｐゴシック" charset="0"/>
                <a:cs typeface="ＭＳ Ｐゴシック" charset="0"/>
              </a:rPr>
              <a:t>You</a:t>
            </a:r>
            <a:r>
              <a:rPr lang="mr-IN"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re complete in Christ as God (1:1-4)</a:t>
            </a:r>
          </a:p>
        </p:txBody>
      </p:sp>
    </p:spTree>
    <p:extLst>
      <p:ext uri="{BB962C8B-B14F-4D97-AF65-F5344CB8AC3E}">
        <p14:creationId xmlns:p14="http://schemas.microsoft.com/office/powerpoint/2010/main" val="1281950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4047603"/>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letter is from Simon Peter, a slave and apostle of Jesus Christ. I am writing to you who share the same precious faith we have. This </a:t>
            </a:r>
            <a:r>
              <a:rPr lang="en-US" sz="3600" b="1" dirty="0">
                <a:solidFill>
                  <a:srgbClr val="FFFF00"/>
                </a:solidFill>
                <a:effectLst>
                  <a:glow rad="127000">
                    <a:schemeClr val="tx1"/>
                  </a:glow>
                </a:effectLst>
                <a:latin typeface="Arial" charset="0"/>
                <a:ea typeface="ＭＳ Ｐゴシック" charset="0"/>
                <a:cs typeface="ＭＳ Ｐゴシック" charset="0"/>
              </a:rPr>
              <a:t>faith</a:t>
            </a:r>
            <a:r>
              <a:rPr lang="en-US" sz="3600" b="1" dirty="0">
                <a:effectLst>
                  <a:glow rad="127000">
                    <a:schemeClr val="tx1"/>
                  </a:glow>
                </a:effectLst>
                <a:latin typeface="Arial" charset="0"/>
                <a:ea typeface="ＭＳ Ｐゴシック" charset="0"/>
                <a:cs typeface="ＭＳ Ｐゴシック" charset="0"/>
              </a:rPr>
              <a:t> was given to you because of the justice and fairness of Jesus Christ, our God and Savior</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Peter 1:1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4021291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900098" name="Rectangle 2"/>
          <p:cNvSpPr>
            <a:spLocks noGrp="1" noChangeArrowheads="1"/>
          </p:cNvSpPr>
          <p:nvPr>
            <p:ph type="ctrTitle"/>
          </p:nvPr>
        </p:nvSpPr>
        <p:spPr>
          <a:xfrm>
            <a:off x="2339752" y="1052736"/>
            <a:ext cx="6804248" cy="1612816"/>
          </a:xfrm>
          <a:effectLst>
            <a:outerShdw blurRad="63500" dist="35921" dir="2700000" algn="ctr" rotWithShape="0">
              <a:schemeClr val="tx2">
                <a:alpha val="74998"/>
              </a:schemeClr>
            </a:outerShdw>
          </a:effectLst>
        </p:spPr>
        <p:txBody>
          <a:bodyPr anchor="t"/>
          <a:lstStyle/>
          <a:p>
            <a:pPr marL="355600" indent="-355600" algn="l">
              <a:defRPr/>
            </a:pPr>
            <a:r>
              <a:rPr lang="en-US" sz="2800" b="1" dirty="0">
                <a:effectLst>
                  <a:glow rad="127000">
                    <a:schemeClr val="tx1"/>
                  </a:glow>
                </a:effectLst>
                <a:latin typeface="Arial" charset="0"/>
                <a:ea typeface="ＭＳ Ｐゴシック" charset="0"/>
                <a:cs typeface="ＭＳ Ｐゴシック" charset="0"/>
              </a:rPr>
              <a:t>1.	</a:t>
            </a:r>
            <a:r>
              <a:rPr lang="en-US" sz="2600" b="1" dirty="0">
                <a:effectLst>
                  <a:glow rad="127000">
                    <a:schemeClr val="tx1"/>
                  </a:glow>
                </a:effectLst>
                <a:latin typeface="Arial" charset="0"/>
                <a:ea typeface="ＭＳ Ｐゴシック" charset="0"/>
                <a:cs typeface="ＭＳ Ｐゴシック" charset="0"/>
              </a:rPr>
              <a:t>God gives you the same </a:t>
            </a:r>
            <a:r>
              <a:rPr lang="en-US" sz="2600" b="1" dirty="0">
                <a:solidFill>
                  <a:srgbClr val="FFFF00"/>
                </a:solidFill>
                <a:effectLst>
                  <a:glow rad="127000">
                    <a:schemeClr val="tx1"/>
                  </a:glow>
                </a:effectLst>
                <a:latin typeface="Arial" charset="0"/>
                <a:ea typeface="ＭＳ Ｐゴシック" charset="0"/>
                <a:cs typeface="ＭＳ Ｐゴシック" charset="0"/>
              </a:rPr>
              <a:t>faith</a:t>
            </a:r>
            <a:r>
              <a:rPr lang="en-US" sz="2600" b="1" dirty="0">
                <a:effectLst>
                  <a:glow rad="127000">
                    <a:schemeClr val="tx1"/>
                  </a:glow>
                </a:effectLst>
                <a:latin typeface="Arial" charset="0"/>
                <a:ea typeface="ＭＳ Ｐゴシック" charset="0"/>
                <a:cs typeface="ＭＳ Ｐゴシック" charset="0"/>
              </a:rPr>
              <a:t> as the apostles due to Christ</a:t>
            </a:r>
            <a:r>
              <a:rPr lang="mr-IN" sz="2600" b="1" dirty="0">
                <a:effectLst>
                  <a:glow rad="127000">
                    <a:schemeClr val="tx1"/>
                  </a:glow>
                </a:effectLst>
                <a:latin typeface="Arial" charset="0"/>
                <a:ea typeface="ＭＳ Ｐゴシック" charset="0"/>
                <a:cs typeface="ＭＳ Ｐゴシック" charset="0"/>
              </a:rPr>
              <a:t>'</a:t>
            </a:r>
            <a:r>
              <a:rPr lang="en-US" sz="2600" b="1" dirty="0">
                <a:effectLst>
                  <a:glow rad="127000">
                    <a:schemeClr val="tx1"/>
                  </a:glow>
                </a:effectLst>
                <a:latin typeface="Arial" charset="0"/>
                <a:ea typeface="ＭＳ Ｐゴシック" charset="0"/>
                <a:cs typeface="ＭＳ Ｐゴシック" charset="0"/>
              </a:rPr>
              <a:t>s deity. </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effectLst>
                  <a:glow rad="127000">
                    <a:srgbClr val="000000"/>
                  </a:glow>
                </a:effectLst>
                <a:latin typeface="Arial" charset="0"/>
                <a:ea typeface="ＭＳ Ｐゴシック" charset="0"/>
                <a:cs typeface="ＭＳ Ｐゴシック" charset="0"/>
              </a:rPr>
              <a:t>You</a:t>
            </a:r>
            <a:r>
              <a:rPr lang="mr-IN"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re complete in Christ as God (1:1-4)</a:t>
            </a:r>
          </a:p>
        </p:txBody>
      </p:sp>
      <p:sp>
        <p:nvSpPr>
          <p:cNvPr id="7" name="Rectangle 2"/>
          <p:cNvSpPr txBox="1">
            <a:spLocks noChangeArrowheads="1"/>
          </p:cNvSpPr>
          <p:nvPr/>
        </p:nvSpPr>
        <p:spPr bwMode="auto">
          <a:xfrm>
            <a:off x="2339752" y="2531355"/>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solidFill>
                  <a:srgbClr val="FFFFFF"/>
                </a:solidFill>
                <a:effectLst>
                  <a:glow rad="127000">
                    <a:srgbClr val="000000"/>
                  </a:glow>
                </a:effectLst>
              </a:rPr>
              <a:t>2.	God shows us Christ</a:t>
            </a:r>
            <a:r>
              <a:rPr lang="mr-IN" dirty="0">
                <a:solidFill>
                  <a:srgbClr val="FFFFFF"/>
                </a:solidFill>
                <a:effectLst>
                  <a:glow rad="127000">
                    <a:srgbClr val="000000"/>
                  </a:glow>
                </a:effectLst>
              </a:rPr>
              <a:t>'</a:t>
            </a:r>
            <a:r>
              <a:rPr lang="en-US" dirty="0">
                <a:solidFill>
                  <a:srgbClr val="FFFFFF"/>
                </a:solidFill>
                <a:effectLst>
                  <a:glow rad="127000">
                    <a:srgbClr val="000000"/>
                  </a:glow>
                </a:effectLst>
              </a:rPr>
              <a:t>s </a:t>
            </a:r>
            <a:r>
              <a:rPr lang="en-US" dirty="0">
                <a:solidFill>
                  <a:srgbClr val="FFFF00"/>
                </a:solidFill>
                <a:effectLst>
                  <a:glow rad="127000">
                    <a:srgbClr val="000000"/>
                  </a:glow>
                </a:effectLst>
              </a:rPr>
              <a:t>person</a:t>
            </a:r>
            <a:r>
              <a:rPr lang="en-US" dirty="0">
                <a:solidFill>
                  <a:srgbClr val="FFFFFF"/>
                </a:solidFill>
                <a:effectLst>
                  <a:glow rad="127000">
                    <a:srgbClr val="000000"/>
                  </a:glow>
                </a:effectLst>
              </a:rPr>
              <a:t> for grace and peace. </a:t>
            </a:r>
          </a:p>
        </p:txBody>
      </p:sp>
    </p:spTree>
    <p:extLst>
      <p:ext uri="{BB962C8B-B14F-4D97-AF65-F5344CB8AC3E}">
        <p14:creationId xmlns:p14="http://schemas.microsoft.com/office/powerpoint/2010/main" val="84405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May God give you more and more grace and peace as you grow in your knowledge of God and </a:t>
            </a:r>
            <a:r>
              <a:rPr lang="en-US" sz="3600" b="1" dirty="0">
                <a:solidFill>
                  <a:srgbClr val="FFFF00"/>
                </a:solidFill>
                <a:effectLst>
                  <a:glow rad="127000">
                    <a:schemeClr val="tx1"/>
                  </a:glow>
                </a:effectLst>
                <a:latin typeface="Arial" charset="0"/>
                <a:ea typeface="ＭＳ Ｐゴシック" charset="0"/>
                <a:cs typeface="ＭＳ Ｐゴシック" charset="0"/>
              </a:rPr>
              <a:t>Jesus</a:t>
            </a:r>
            <a:r>
              <a:rPr lang="en-US" sz="3600" b="1" dirty="0">
                <a:effectLst>
                  <a:glow rad="127000">
                    <a:schemeClr val="tx1"/>
                  </a:glow>
                </a:effectLst>
                <a:latin typeface="Arial" charset="0"/>
                <a:ea typeface="ＭＳ Ｐゴシック" charset="0"/>
                <a:cs typeface="ＭＳ Ｐゴシック" charset="0"/>
              </a:rPr>
              <a:t> our Lord</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Peter 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1425211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78889" cy="5949280"/>
          </a:xfrm>
          <a:prstGeom prst="rect">
            <a:avLst/>
          </a:prstGeom>
        </p:spPr>
      </p:pic>
      <p:sp>
        <p:nvSpPr>
          <p:cNvPr id="900098" name="Rectangle 2"/>
          <p:cNvSpPr>
            <a:spLocks noGrp="1" noChangeArrowheads="1"/>
          </p:cNvSpPr>
          <p:nvPr>
            <p:ph type="ctrTitle"/>
          </p:nvPr>
        </p:nvSpPr>
        <p:spPr>
          <a:xfrm>
            <a:off x="0" y="2028003"/>
            <a:ext cx="3779912" cy="3921277"/>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Do you want more knowledge?</a:t>
            </a:r>
          </a:p>
        </p:txBody>
      </p:sp>
    </p:spTree>
    <p:extLst>
      <p:ext uri="{BB962C8B-B14F-4D97-AF65-F5344CB8AC3E}">
        <p14:creationId xmlns:p14="http://schemas.microsoft.com/office/powerpoint/2010/main" val="3558552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900098" name="Rectangle 2"/>
          <p:cNvSpPr>
            <a:spLocks noGrp="1" noChangeArrowheads="1"/>
          </p:cNvSpPr>
          <p:nvPr>
            <p:ph type="ctrTitle"/>
          </p:nvPr>
        </p:nvSpPr>
        <p:spPr>
          <a:xfrm>
            <a:off x="2339752" y="1052736"/>
            <a:ext cx="6804248" cy="1612816"/>
          </a:xfrm>
          <a:effectLst>
            <a:outerShdw blurRad="63500" dist="35921" dir="2700000" algn="ctr" rotWithShape="0">
              <a:schemeClr val="tx2">
                <a:alpha val="74998"/>
              </a:schemeClr>
            </a:outerShdw>
          </a:effectLst>
        </p:spPr>
        <p:txBody>
          <a:bodyPr anchor="t"/>
          <a:lstStyle/>
          <a:p>
            <a:pPr marL="355600" indent="-355600" algn="l">
              <a:defRPr/>
            </a:pPr>
            <a:r>
              <a:rPr lang="en-US" sz="2800" b="1" dirty="0">
                <a:effectLst>
                  <a:glow rad="127000">
                    <a:schemeClr val="tx1"/>
                  </a:glow>
                </a:effectLst>
                <a:latin typeface="Arial" charset="0"/>
                <a:ea typeface="ＭＳ Ｐゴシック" charset="0"/>
                <a:cs typeface="ＭＳ Ｐゴシック" charset="0"/>
              </a:rPr>
              <a:t>1.	</a:t>
            </a:r>
            <a:r>
              <a:rPr lang="en-US" sz="2600" b="1" dirty="0">
                <a:effectLst>
                  <a:glow rad="127000">
                    <a:schemeClr val="tx1"/>
                  </a:glow>
                </a:effectLst>
                <a:latin typeface="Arial" charset="0"/>
                <a:ea typeface="ＭＳ Ｐゴシック" charset="0"/>
                <a:cs typeface="ＭＳ Ｐゴシック" charset="0"/>
              </a:rPr>
              <a:t>God gives you the same </a:t>
            </a:r>
            <a:r>
              <a:rPr lang="en-US" sz="2600" b="1" dirty="0">
                <a:solidFill>
                  <a:srgbClr val="FFFF00"/>
                </a:solidFill>
                <a:effectLst>
                  <a:glow rad="127000">
                    <a:schemeClr val="tx1"/>
                  </a:glow>
                </a:effectLst>
                <a:latin typeface="Arial" charset="0"/>
                <a:ea typeface="ＭＳ Ｐゴシック" charset="0"/>
                <a:cs typeface="ＭＳ Ｐゴシック" charset="0"/>
              </a:rPr>
              <a:t>faith</a:t>
            </a:r>
            <a:r>
              <a:rPr lang="en-US" sz="2600" b="1" dirty="0">
                <a:effectLst>
                  <a:glow rad="127000">
                    <a:schemeClr val="tx1"/>
                  </a:glow>
                </a:effectLst>
                <a:latin typeface="Arial" charset="0"/>
                <a:ea typeface="ＭＳ Ｐゴシック" charset="0"/>
                <a:cs typeface="ＭＳ Ｐゴシック" charset="0"/>
              </a:rPr>
              <a:t> as the apostles due to Christ</a:t>
            </a:r>
            <a:r>
              <a:rPr lang="mr-IN" sz="2600" b="1" dirty="0">
                <a:effectLst>
                  <a:glow rad="127000">
                    <a:schemeClr val="tx1"/>
                  </a:glow>
                </a:effectLst>
                <a:latin typeface="Arial" charset="0"/>
                <a:ea typeface="ＭＳ Ｐゴシック" charset="0"/>
                <a:cs typeface="ＭＳ Ｐゴシック" charset="0"/>
              </a:rPr>
              <a:t>'</a:t>
            </a:r>
            <a:r>
              <a:rPr lang="en-US" sz="2600" b="1" dirty="0">
                <a:effectLst>
                  <a:glow rad="127000">
                    <a:schemeClr val="tx1"/>
                  </a:glow>
                </a:effectLst>
                <a:latin typeface="Arial" charset="0"/>
                <a:ea typeface="ＭＳ Ｐゴシック" charset="0"/>
                <a:cs typeface="ＭＳ Ｐゴシック" charset="0"/>
              </a:rPr>
              <a:t>s deity. </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effectLst>
                  <a:glow rad="127000">
                    <a:srgbClr val="000000"/>
                  </a:glow>
                </a:effectLst>
                <a:latin typeface="Arial" charset="0"/>
                <a:ea typeface="ＭＳ Ｐゴシック" charset="0"/>
                <a:cs typeface="ＭＳ Ｐゴシック" charset="0"/>
              </a:rPr>
              <a:t>You</a:t>
            </a:r>
            <a:r>
              <a:rPr lang="mr-IN"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re complete in Christ as God (1:1-4)</a:t>
            </a:r>
          </a:p>
        </p:txBody>
      </p:sp>
      <p:sp>
        <p:nvSpPr>
          <p:cNvPr id="7" name="Rectangle 2"/>
          <p:cNvSpPr txBox="1">
            <a:spLocks noChangeArrowheads="1"/>
          </p:cNvSpPr>
          <p:nvPr/>
        </p:nvSpPr>
        <p:spPr bwMode="auto">
          <a:xfrm>
            <a:off x="2339752" y="2531355"/>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solidFill>
                  <a:srgbClr val="FFFFFF"/>
                </a:solidFill>
                <a:effectLst>
                  <a:glow rad="127000">
                    <a:srgbClr val="000000"/>
                  </a:glow>
                </a:effectLst>
              </a:rPr>
              <a:t>2.	God shows us Christ</a:t>
            </a:r>
            <a:r>
              <a:rPr lang="mr-IN" dirty="0">
                <a:solidFill>
                  <a:srgbClr val="FFFFFF"/>
                </a:solidFill>
                <a:effectLst>
                  <a:glow rad="127000">
                    <a:srgbClr val="000000"/>
                  </a:glow>
                </a:effectLst>
              </a:rPr>
              <a:t>'</a:t>
            </a:r>
            <a:r>
              <a:rPr lang="en-US" dirty="0">
                <a:solidFill>
                  <a:srgbClr val="FFFFFF"/>
                </a:solidFill>
                <a:effectLst>
                  <a:glow rad="127000">
                    <a:srgbClr val="000000"/>
                  </a:glow>
                </a:effectLst>
              </a:rPr>
              <a:t>s </a:t>
            </a:r>
            <a:r>
              <a:rPr lang="en-US" dirty="0">
                <a:solidFill>
                  <a:srgbClr val="FFFF00"/>
                </a:solidFill>
                <a:effectLst>
                  <a:glow rad="127000">
                    <a:srgbClr val="000000"/>
                  </a:glow>
                </a:effectLst>
              </a:rPr>
              <a:t>person</a:t>
            </a:r>
            <a:r>
              <a:rPr lang="en-US" dirty="0">
                <a:solidFill>
                  <a:srgbClr val="FFFFFF"/>
                </a:solidFill>
                <a:effectLst>
                  <a:glow rad="127000">
                    <a:srgbClr val="000000"/>
                  </a:glow>
                </a:effectLst>
              </a:rPr>
              <a:t> for grace and peace. </a:t>
            </a:r>
          </a:p>
        </p:txBody>
      </p:sp>
      <p:sp>
        <p:nvSpPr>
          <p:cNvPr id="8" name="Rectangle 2"/>
          <p:cNvSpPr txBox="1">
            <a:spLocks noChangeArrowheads="1"/>
          </p:cNvSpPr>
          <p:nvPr/>
        </p:nvSpPr>
        <p:spPr bwMode="auto">
          <a:xfrm>
            <a:off x="2339752" y="4009974"/>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solidFill>
                  <a:srgbClr val="FFFFFF"/>
                </a:solidFill>
                <a:effectLst>
                  <a:glow rad="127000">
                    <a:srgbClr val="000000"/>
                  </a:glow>
                </a:effectLst>
              </a:rPr>
              <a:t>3.	God gives you Christ</a:t>
            </a:r>
            <a:r>
              <a:rPr lang="mr-IN" dirty="0">
                <a:solidFill>
                  <a:srgbClr val="FFFFFF"/>
                </a:solidFill>
                <a:effectLst>
                  <a:glow rad="127000">
                    <a:srgbClr val="000000"/>
                  </a:glow>
                </a:effectLst>
              </a:rPr>
              <a:t>'</a:t>
            </a:r>
            <a:r>
              <a:rPr lang="en-US" dirty="0">
                <a:solidFill>
                  <a:srgbClr val="FFFFFF"/>
                </a:solidFill>
                <a:effectLst>
                  <a:glow rad="127000">
                    <a:srgbClr val="000000"/>
                  </a:glow>
                </a:effectLst>
              </a:rPr>
              <a:t>s </a:t>
            </a:r>
            <a:r>
              <a:rPr lang="en-US" dirty="0">
                <a:solidFill>
                  <a:srgbClr val="FFFF00"/>
                </a:solidFill>
                <a:effectLst>
                  <a:glow rad="127000">
                    <a:srgbClr val="000000"/>
                  </a:glow>
                </a:effectLst>
              </a:rPr>
              <a:t>power</a:t>
            </a:r>
            <a:r>
              <a:rPr lang="en-US" dirty="0">
                <a:solidFill>
                  <a:srgbClr val="FFFFFF"/>
                </a:solidFill>
                <a:effectLst>
                  <a:glow rad="127000">
                    <a:srgbClr val="000000"/>
                  </a:glow>
                </a:effectLst>
              </a:rPr>
              <a:t> to live a godly life. </a:t>
            </a:r>
          </a:p>
        </p:txBody>
      </p:sp>
    </p:spTree>
    <p:extLst>
      <p:ext uri="{BB962C8B-B14F-4D97-AF65-F5344CB8AC3E}">
        <p14:creationId xmlns:p14="http://schemas.microsoft.com/office/powerpoint/2010/main" val="2471983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By his divine </a:t>
            </a:r>
            <a:r>
              <a:rPr lang="en-US" sz="3600" b="1" dirty="0">
                <a:solidFill>
                  <a:srgbClr val="FFFF00"/>
                </a:solidFill>
                <a:effectLst>
                  <a:glow rad="127000">
                    <a:schemeClr val="tx1"/>
                  </a:glow>
                </a:effectLst>
                <a:latin typeface="Arial" charset="0"/>
                <a:ea typeface="ＭＳ Ｐゴシック" charset="0"/>
                <a:cs typeface="ＭＳ Ｐゴシック" charset="0"/>
              </a:rPr>
              <a:t>power</a:t>
            </a:r>
            <a:r>
              <a:rPr lang="en-US" sz="3600" b="1" dirty="0">
                <a:effectLst>
                  <a:glow rad="127000">
                    <a:schemeClr val="tx1"/>
                  </a:glow>
                </a:effectLst>
                <a:latin typeface="Arial" charset="0"/>
                <a:ea typeface="ＭＳ Ｐゴシック" charset="0"/>
                <a:cs typeface="ＭＳ Ｐゴシック" charset="0"/>
              </a:rPr>
              <a:t>, God has given us everything we need for living a godly life. We have received all of this by coming to know him, the one who called us to himself by means of his marvelous glory and excellence</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(2 Peter 1:3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8968524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01825" y="-21483"/>
            <a:ext cx="9070975" cy="1143000"/>
          </a:xfrm>
        </p:spPr>
        <p:txBody>
          <a:bodyPr/>
          <a:lstStyle/>
          <a:p>
            <a:pPr algn="r"/>
            <a:r>
              <a:rPr lang="en-US" dirty="0">
                <a:solidFill>
                  <a:schemeClr val="tx1"/>
                </a:solidFill>
              </a:rPr>
              <a:t>Computer</a:t>
            </a:r>
          </a:p>
        </p:txBody>
      </p:sp>
      <p:pic>
        <p:nvPicPr>
          <p:cNvPr id="4" name="Picture 3"/>
          <p:cNvPicPr>
            <a:picLocks noChangeAspect="1"/>
          </p:cNvPicPr>
          <p:nvPr/>
        </p:nvPicPr>
        <p:blipFill>
          <a:blip r:embed="rId3"/>
          <a:stretch>
            <a:fillRect/>
          </a:stretch>
        </p:blipFill>
        <p:spPr>
          <a:xfrm>
            <a:off x="0" y="363821"/>
            <a:ext cx="9130188" cy="6521563"/>
          </a:xfrm>
          <a:prstGeom prst="rect">
            <a:avLst/>
          </a:prstGeom>
        </p:spPr>
      </p:pic>
    </p:spTree>
    <p:extLst>
      <p:ext uri="{BB962C8B-B14F-4D97-AF65-F5344CB8AC3E}">
        <p14:creationId xmlns:p14="http://schemas.microsoft.com/office/powerpoint/2010/main" val="271775239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900098" name="Rectangle 2"/>
          <p:cNvSpPr>
            <a:spLocks noGrp="1" noChangeArrowheads="1"/>
          </p:cNvSpPr>
          <p:nvPr>
            <p:ph type="ctrTitle"/>
          </p:nvPr>
        </p:nvSpPr>
        <p:spPr>
          <a:xfrm>
            <a:off x="2339752" y="1052736"/>
            <a:ext cx="6804248" cy="1612816"/>
          </a:xfrm>
          <a:effectLst>
            <a:outerShdw blurRad="63500" dist="35921" dir="2700000" algn="ctr" rotWithShape="0">
              <a:schemeClr val="tx2">
                <a:alpha val="74998"/>
              </a:schemeClr>
            </a:outerShdw>
          </a:effectLst>
        </p:spPr>
        <p:txBody>
          <a:bodyPr anchor="t"/>
          <a:lstStyle/>
          <a:p>
            <a:pPr marL="355600" indent="-355600" algn="l">
              <a:defRPr/>
            </a:pPr>
            <a:r>
              <a:rPr lang="en-US" sz="2800" b="1" dirty="0">
                <a:effectLst>
                  <a:glow rad="127000">
                    <a:schemeClr val="tx1"/>
                  </a:glow>
                </a:effectLst>
                <a:latin typeface="Arial" charset="0"/>
                <a:ea typeface="ＭＳ Ｐゴシック" charset="0"/>
                <a:cs typeface="ＭＳ Ｐゴシック" charset="0"/>
              </a:rPr>
              <a:t>1.	</a:t>
            </a:r>
            <a:r>
              <a:rPr lang="en-US" sz="2600" b="1" dirty="0">
                <a:effectLst>
                  <a:glow rad="127000">
                    <a:schemeClr val="tx1"/>
                  </a:glow>
                </a:effectLst>
                <a:latin typeface="Arial" charset="0"/>
                <a:ea typeface="ＭＳ Ｐゴシック" charset="0"/>
                <a:cs typeface="ＭＳ Ｐゴシック" charset="0"/>
              </a:rPr>
              <a:t>God gives you the same </a:t>
            </a:r>
            <a:r>
              <a:rPr lang="en-US" sz="2600" b="1" dirty="0">
                <a:solidFill>
                  <a:srgbClr val="FFFF00"/>
                </a:solidFill>
                <a:effectLst>
                  <a:glow rad="127000">
                    <a:schemeClr val="tx1"/>
                  </a:glow>
                </a:effectLst>
                <a:latin typeface="Arial" charset="0"/>
                <a:ea typeface="ＭＳ Ｐゴシック" charset="0"/>
                <a:cs typeface="ＭＳ Ｐゴシック" charset="0"/>
              </a:rPr>
              <a:t>faith</a:t>
            </a:r>
            <a:r>
              <a:rPr lang="en-US" sz="2600" b="1" dirty="0">
                <a:effectLst>
                  <a:glow rad="127000">
                    <a:schemeClr val="tx1"/>
                  </a:glow>
                </a:effectLst>
                <a:latin typeface="Arial" charset="0"/>
                <a:ea typeface="ＭＳ Ｐゴシック" charset="0"/>
                <a:cs typeface="ＭＳ Ｐゴシック" charset="0"/>
              </a:rPr>
              <a:t> as the apostles due to Christ</a:t>
            </a:r>
            <a:r>
              <a:rPr lang="mr-IN" sz="2600" b="1" dirty="0">
                <a:effectLst>
                  <a:glow rad="127000">
                    <a:schemeClr val="tx1"/>
                  </a:glow>
                </a:effectLst>
                <a:latin typeface="Arial" charset="0"/>
                <a:ea typeface="ＭＳ Ｐゴシック" charset="0"/>
                <a:cs typeface="ＭＳ Ｐゴシック" charset="0"/>
              </a:rPr>
              <a:t>'</a:t>
            </a:r>
            <a:r>
              <a:rPr lang="en-US" sz="2600" b="1" dirty="0">
                <a:effectLst>
                  <a:glow rad="127000">
                    <a:schemeClr val="tx1"/>
                  </a:glow>
                </a:effectLst>
                <a:latin typeface="Arial" charset="0"/>
                <a:ea typeface="ＭＳ Ｐゴシック" charset="0"/>
                <a:cs typeface="ＭＳ Ｐゴシック" charset="0"/>
              </a:rPr>
              <a:t>s deity. </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effectLst>
                  <a:glow rad="127000">
                    <a:srgbClr val="000000"/>
                  </a:glow>
                </a:effectLst>
                <a:latin typeface="Arial" charset="0"/>
                <a:ea typeface="ＭＳ Ｐゴシック" charset="0"/>
                <a:cs typeface="ＭＳ Ｐゴシック" charset="0"/>
              </a:rPr>
              <a:t>You</a:t>
            </a:r>
            <a:r>
              <a:rPr lang="mr-IN"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re complete in Christ as God (1:1-4)</a:t>
            </a:r>
          </a:p>
        </p:txBody>
      </p:sp>
      <p:sp>
        <p:nvSpPr>
          <p:cNvPr id="7" name="Rectangle 2"/>
          <p:cNvSpPr txBox="1">
            <a:spLocks noChangeArrowheads="1"/>
          </p:cNvSpPr>
          <p:nvPr/>
        </p:nvSpPr>
        <p:spPr bwMode="auto">
          <a:xfrm>
            <a:off x="2339752" y="2531355"/>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solidFill>
                  <a:srgbClr val="FFFFFF"/>
                </a:solidFill>
                <a:effectLst>
                  <a:glow rad="127000">
                    <a:srgbClr val="000000"/>
                  </a:glow>
                </a:effectLst>
              </a:rPr>
              <a:t>2.	God shows us Christ</a:t>
            </a:r>
            <a:r>
              <a:rPr lang="mr-IN" dirty="0">
                <a:solidFill>
                  <a:srgbClr val="FFFFFF"/>
                </a:solidFill>
                <a:effectLst>
                  <a:glow rad="127000">
                    <a:srgbClr val="000000"/>
                  </a:glow>
                </a:effectLst>
              </a:rPr>
              <a:t>'</a:t>
            </a:r>
            <a:r>
              <a:rPr lang="en-US" dirty="0">
                <a:solidFill>
                  <a:srgbClr val="FFFFFF"/>
                </a:solidFill>
                <a:effectLst>
                  <a:glow rad="127000">
                    <a:srgbClr val="000000"/>
                  </a:glow>
                </a:effectLst>
              </a:rPr>
              <a:t>s </a:t>
            </a:r>
            <a:r>
              <a:rPr lang="en-US" dirty="0">
                <a:solidFill>
                  <a:srgbClr val="FFFF00"/>
                </a:solidFill>
                <a:effectLst>
                  <a:glow rad="127000">
                    <a:srgbClr val="000000"/>
                  </a:glow>
                </a:effectLst>
              </a:rPr>
              <a:t>person</a:t>
            </a:r>
            <a:r>
              <a:rPr lang="en-US" dirty="0">
                <a:solidFill>
                  <a:srgbClr val="FFFFFF"/>
                </a:solidFill>
                <a:effectLst>
                  <a:glow rad="127000">
                    <a:srgbClr val="000000"/>
                  </a:glow>
                </a:effectLst>
              </a:rPr>
              <a:t> for grace and peace. </a:t>
            </a:r>
          </a:p>
        </p:txBody>
      </p:sp>
      <p:sp>
        <p:nvSpPr>
          <p:cNvPr id="8" name="Rectangle 2"/>
          <p:cNvSpPr txBox="1">
            <a:spLocks noChangeArrowheads="1"/>
          </p:cNvSpPr>
          <p:nvPr/>
        </p:nvSpPr>
        <p:spPr bwMode="auto">
          <a:xfrm>
            <a:off x="2339752" y="4009974"/>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solidFill>
                  <a:srgbClr val="FFFFFF"/>
                </a:solidFill>
                <a:effectLst>
                  <a:glow rad="127000">
                    <a:srgbClr val="000000"/>
                  </a:glow>
                </a:effectLst>
              </a:rPr>
              <a:t>3.	God gives you Christ</a:t>
            </a:r>
            <a:r>
              <a:rPr lang="mr-IN" dirty="0">
                <a:solidFill>
                  <a:srgbClr val="FFFFFF"/>
                </a:solidFill>
                <a:effectLst>
                  <a:glow rad="127000">
                    <a:srgbClr val="000000"/>
                  </a:glow>
                </a:effectLst>
              </a:rPr>
              <a:t>'</a:t>
            </a:r>
            <a:r>
              <a:rPr lang="en-US" dirty="0">
                <a:solidFill>
                  <a:srgbClr val="FFFFFF"/>
                </a:solidFill>
                <a:effectLst>
                  <a:glow rad="127000">
                    <a:srgbClr val="000000"/>
                  </a:glow>
                </a:effectLst>
              </a:rPr>
              <a:t>s </a:t>
            </a:r>
            <a:r>
              <a:rPr lang="en-US" dirty="0">
                <a:solidFill>
                  <a:srgbClr val="FFFF00"/>
                </a:solidFill>
                <a:effectLst>
                  <a:glow rad="127000">
                    <a:srgbClr val="000000"/>
                  </a:glow>
                </a:effectLst>
              </a:rPr>
              <a:t>power</a:t>
            </a:r>
            <a:r>
              <a:rPr lang="en-US" dirty="0">
                <a:solidFill>
                  <a:srgbClr val="FFFFFF"/>
                </a:solidFill>
                <a:effectLst>
                  <a:glow rad="127000">
                    <a:srgbClr val="000000"/>
                  </a:glow>
                </a:effectLst>
              </a:rPr>
              <a:t> to live a godly life. </a:t>
            </a:r>
          </a:p>
        </p:txBody>
      </p:sp>
      <p:sp>
        <p:nvSpPr>
          <p:cNvPr id="9" name="Rectangle 2"/>
          <p:cNvSpPr txBox="1">
            <a:spLocks noChangeArrowheads="1"/>
          </p:cNvSpPr>
          <p:nvPr/>
        </p:nvSpPr>
        <p:spPr bwMode="auto">
          <a:xfrm>
            <a:off x="2339752" y="5488592"/>
            <a:ext cx="6804248" cy="13694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solidFill>
                  <a:srgbClr val="FFFFFF"/>
                </a:solidFill>
                <a:effectLst>
                  <a:glow rad="127000">
                    <a:srgbClr val="000000"/>
                  </a:glow>
                </a:effectLst>
              </a:rPr>
              <a:t>4.	God gives you Christ</a:t>
            </a:r>
            <a:r>
              <a:rPr lang="mr-IN" dirty="0">
                <a:solidFill>
                  <a:srgbClr val="FFFFFF"/>
                </a:solidFill>
                <a:effectLst>
                  <a:glow rad="127000">
                    <a:srgbClr val="000000"/>
                  </a:glow>
                </a:effectLst>
              </a:rPr>
              <a:t>'</a:t>
            </a:r>
            <a:r>
              <a:rPr lang="en-US" dirty="0">
                <a:solidFill>
                  <a:srgbClr val="FFFFFF"/>
                </a:solidFill>
                <a:effectLst>
                  <a:glow rad="127000">
                    <a:srgbClr val="000000"/>
                  </a:glow>
                </a:effectLst>
              </a:rPr>
              <a:t>s </a:t>
            </a:r>
            <a:r>
              <a:rPr lang="en-US" dirty="0">
                <a:solidFill>
                  <a:srgbClr val="FFFF00"/>
                </a:solidFill>
                <a:effectLst>
                  <a:glow rad="127000">
                    <a:srgbClr val="000000"/>
                  </a:glow>
                </a:effectLst>
              </a:rPr>
              <a:t>promises</a:t>
            </a:r>
            <a:r>
              <a:rPr lang="en-US" dirty="0">
                <a:solidFill>
                  <a:srgbClr val="FFFFFF"/>
                </a:solidFill>
                <a:effectLst>
                  <a:glow rad="127000">
                    <a:srgbClr val="000000"/>
                  </a:glow>
                </a:effectLst>
              </a:rPr>
              <a:t> to live a godly life. </a:t>
            </a:r>
          </a:p>
        </p:txBody>
      </p:sp>
    </p:spTree>
    <p:extLst>
      <p:ext uri="{BB962C8B-B14F-4D97-AF65-F5344CB8AC3E}">
        <p14:creationId xmlns:p14="http://schemas.microsoft.com/office/powerpoint/2010/main" val="2115370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because of his glory and excellence, he has given us great and precious </a:t>
            </a:r>
            <a:r>
              <a:rPr lang="en-US" sz="3600" b="1" dirty="0">
                <a:solidFill>
                  <a:srgbClr val="FFFF00"/>
                </a:solidFill>
                <a:effectLst>
                  <a:glow rad="127000">
                    <a:schemeClr val="tx1"/>
                  </a:glow>
                </a:effectLst>
                <a:latin typeface="Arial" charset="0"/>
                <a:ea typeface="ＭＳ Ｐゴシック" charset="0"/>
                <a:cs typeface="ＭＳ Ｐゴシック" charset="0"/>
              </a:rPr>
              <a:t>promises</a:t>
            </a:r>
            <a:r>
              <a:rPr lang="en-US" sz="3600" b="1" dirty="0">
                <a:effectLst>
                  <a:glow rad="127000">
                    <a:schemeClr val="tx1"/>
                  </a:glow>
                </a:effectLst>
                <a:latin typeface="Arial" charset="0"/>
                <a:ea typeface="ＭＳ Ｐゴシック" charset="0"/>
                <a:cs typeface="ＭＳ Ｐゴシック" charset="0"/>
              </a:rPr>
              <a:t>. These are the promises that enable you to share his divine nature and escape the world</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corruption caused by human desires</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Peter 1:4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4977290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Five Promises</a:t>
            </a:r>
          </a:p>
        </p:txBody>
      </p:sp>
      <p:sp>
        <p:nvSpPr>
          <p:cNvPr id="5" name="Rectangle 2"/>
          <p:cNvSpPr txBox="1">
            <a:spLocks noChangeArrowheads="1"/>
          </p:cNvSpPr>
          <p:nvPr/>
        </p:nvSpPr>
        <p:spPr bwMode="auto">
          <a:xfrm>
            <a:off x="0" y="1268760"/>
            <a:ext cx="9144000" cy="55892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25488" lvl="3" indent="-723900" algn="l">
              <a:buFont typeface="+mj-lt"/>
              <a:buAutoNum type="arabicPeriod"/>
            </a:pPr>
            <a:r>
              <a:rPr lang="en-US" sz="2800" b="1" dirty="0">
                <a:solidFill>
                  <a:srgbClr val="FFFFFF"/>
                </a:solidFill>
                <a:effectLst>
                  <a:glow rad="127000">
                    <a:srgbClr val="000000"/>
                  </a:glow>
                </a:effectLst>
              </a:rPr>
              <a:t>We have everything we need to live a godly life (3). </a:t>
            </a:r>
          </a:p>
          <a:p>
            <a:pPr marL="725488" lvl="3" indent="-723900" algn="l">
              <a:buFont typeface="+mj-lt"/>
              <a:buAutoNum type="arabicPeriod"/>
            </a:pPr>
            <a:r>
              <a:rPr lang="en-US" sz="2800" b="1" dirty="0">
                <a:solidFill>
                  <a:srgbClr val="FFFFFF"/>
                </a:solidFill>
                <a:effectLst>
                  <a:glow rad="127000">
                    <a:srgbClr val="000000"/>
                  </a:glow>
                </a:effectLst>
              </a:rPr>
              <a:t>We share </a:t>
            </a:r>
            <a:r>
              <a:rPr lang="mr-IN" sz="2800" b="1" dirty="0">
                <a:solidFill>
                  <a:srgbClr val="FFFFFF"/>
                </a:solidFill>
                <a:effectLst>
                  <a:glow rad="127000">
                    <a:srgbClr val="000000"/>
                  </a:glow>
                </a:effectLst>
              </a:rPr>
              <a:t>"</a:t>
            </a:r>
            <a:r>
              <a:rPr lang="en-US" sz="2800" b="1" dirty="0">
                <a:solidFill>
                  <a:srgbClr val="FFFFFF"/>
                </a:solidFill>
                <a:effectLst>
                  <a:glow rad="127000">
                    <a:srgbClr val="000000"/>
                  </a:glow>
                </a:effectLst>
              </a:rPr>
              <a:t>his divine nature</a:t>
            </a:r>
            <a:r>
              <a:rPr lang="mr-IN" sz="2800" b="1" dirty="0">
                <a:solidFill>
                  <a:srgbClr val="FFFFFF"/>
                </a:solidFill>
                <a:effectLst>
                  <a:glow rad="127000">
                    <a:srgbClr val="000000"/>
                  </a:glow>
                </a:effectLst>
              </a:rPr>
              <a:t>"</a:t>
            </a:r>
            <a:r>
              <a:rPr lang="en-US" sz="2800" b="1" dirty="0">
                <a:solidFill>
                  <a:srgbClr val="FFFFFF"/>
                </a:solidFill>
                <a:effectLst>
                  <a:glow rad="127000">
                    <a:srgbClr val="000000"/>
                  </a:glow>
                </a:effectLst>
              </a:rPr>
              <a:t> where we will eventually become like Christ (4b). </a:t>
            </a:r>
          </a:p>
          <a:p>
            <a:pPr marL="725488" lvl="3" indent="-723900" algn="l">
              <a:buFont typeface="+mj-lt"/>
              <a:buAutoNum type="arabicPeriod"/>
            </a:pPr>
            <a:r>
              <a:rPr lang="en-US" sz="2800" b="1" dirty="0">
                <a:solidFill>
                  <a:srgbClr val="FFFFFF"/>
                </a:solidFill>
                <a:effectLst>
                  <a:glow rad="127000">
                    <a:srgbClr val="000000"/>
                  </a:glow>
                </a:effectLst>
              </a:rPr>
              <a:t>We can escape any sin (4c). </a:t>
            </a:r>
            <a:endParaRPr lang="en-SG" sz="2800" b="1" dirty="0">
              <a:solidFill>
                <a:srgbClr val="FFFFFF"/>
              </a:solidFill>
              <a:effectLst>
                <a:glow rad="127000">
                  <a:srgbClr val="000000"/>
                </a:glow>
              </a:effectLst>
            </a:endParaRPr>
          </a:p>
          <a:p>
            <a:pPr marL="725488" lvl="3" indent="-723900" algn="l">
              <a:buFont typeface="+mj-lt"/>
              <a:buAutoNum type="arabicPeriod"/>
            </a:pPr>
            <a:r>
              <a:rPr lang="en-US" sz="2800" b="1" dirty="0">
                <a:solidFill>
                  <a:srgbClr val="FFFFFF"/>
                </a:solidFill>
                <a:effectLst>
                  <a:glow rad="127000">
                    <a:srgbClr val="000000"/>
                  </a:glow>
                </a:effectLst>
              </a:rPr>
              <a:t>We are elected and promised salvation (10). </a:t>
            </a:r>
          </a:p>
          <a:p>
            <a:pPr marL="725488" lvl="3" indent="-723900" algn="l">
              <a:buFont typeface="+mj-lt"/>
              <a:buAutoNum type="arabicPeriod"/>
            </a:pPr>
            <a:r>
              <a:rPr lang="en-US" sz="2800" b="1" dirty="0">
                <a:solidFill>
                  <a:srgbClr val="FFFFFF"/>
                </a:solidFill>
                <a:effectLst>
                  <a:glow rad="127000">
                    <a:srgbClr val="000000"/>
                  </a:glow>
                </a:effectLst>
              </a:rPr>
              <a:t>If we</a:t>
            </a:r>
            <a:r>
              <a:rPr lang="mr-IN" sz="2800" b="1" dirty="0">
                <a:solidFill>
                  <a:srgbClr val="FFFFFF"/>
                </a:solidFill>
                <a:effectLst>
                  <a:glow rad="127000">
                    <a:srgbClr val="000000"/>
                  </a:glow>
                </a:effectLst>
              </a:rPr>
              <a:t>'</a:t>
            </a:r>
            <a:r>
              <a:rPr lang="en-US" sz="2800" b="1" dirty="0">
                <a:solidFill>
                  <a:srgbClr val="FFFFFF"/>
                </a:solidFill>
                <a:effectLst>
                  <a:glow rad="127000">
                    <a:srgbClr val="000000"/>
                  </a:glow>
                </a:effectLst>
              </a:rPr>
              <a:t>re consistent in character (5-9), then we will be richly rewarded (10-11). </a:t>
            </a:r>
          </a:p>
        </p:txBody>
      </p:sp>
    </p:spTree>
    <p:extLst>
      <p:ext uri="{BB962C8B-B14F-4D97-AF65-F5344CB8AC3E}">
        <p14:creationId xmlns:p14="http://schemas.microsoft.com/office/powerpoint/2010/main" val="6047365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heckerboard(across)">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heckerboard(across)">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checkerboard(across)">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checkerboard(across)">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9270" y="0"/>
            <a:ext cx="9163270" cy="68522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You are complete in Christ as God (1-4).</a:t>
            </a:r>
          </a:p>
        </p:txBody>
      </p:sp>
    </p:spTree>
    <p:extLst>
      <p:ext uri="{BB962C8B-B14F-4D97-AF65-F5344CB8AC3E}">
        <p14:creationId xmlns:p14="http://schemas.microsoft.com/office/powerpoint/2010/main" val="96584501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36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Become increasingly like Christ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(5-11).</a:t>
            </a:r>
          </a:p>
        </p:txBody>
      </p:sp>
    </p:spTree>
    <p:extLst>
      <p:ext uri="{BB962C8B-B14F-4D97-AF65-F5344CB8AC3E}">
        <p14:creationId xmlns:p14="http://schemas.microsoft.com/office/powerpoint/2010/main" val="282696309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32073" y="0"/>
            <a:ext cx="9148440" cy="6858000"/>
            <a:chOff x="32073" y="0"/>
            <a:chExt cx="9148440" cy="685800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073" y="0"/>
              <a:ext cx="9148440" cy="6858000"/>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71411" y="6316"/>
              <a:ext cx="4209102" cy="5294891"/>
            </a:xfrm>
            <a:prstGeom prst="rect">
              <a:avLst/>
            </a:prstGeom>
          </p:spPr>
        </p:pic>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5148064" y="368300"/>
            <a:ext cx="3995935" cy="270066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Grow step-by-step in Christ-likeness (5-7) </a:t>
            </a:r>
          </a:p>
        </p:txBody>
      </p:sp>
    </p:spTree>
    <p:extLst>
      <p:ext uri="{BB962C8B-B14F-4D97-AF65-F5344CB8AC3E}">
        <p14:creationId xmlns:p14="http://schemas.microsoft.com/office/powerpoint/2010/main" val="209300342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In view of all this, make every effort to respond to God</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promises. Supplement your faith with a generous provision of moral excellence, and moral excellence with knowledge</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(2 Peter 1:5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0371102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0300" y="0"/>
            <a:ext cx="6862952" cy="6858000"/>
          </a:xfrm>
          <a:prstGeom prst="rect">
            <a:avLst/>
          </a:prstGeom>
        </p:spPr>
      </p:pic>
      <p:sp>
        <p:nvSpPr>
          <p:cNvPr id="900098" name="Rectangle 2"/>
          <p:cNvSpPr>
            <a:spLocks noGrp="1" noChangeArrowheads="1"/>
          </p:cNvSpPr>
          <p:nvPr>
            <p:ph type="ctrTitle"/>
          </p:nvPr>
        </p:nvSpPr>
        <p:spPr>
          <a:xfrm>
            <a:off x="0" y="-1107504"/>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Knowledge </a:t>
            </a:r>
            <a:r>
              <a:rPr lang="zh-TW" altLang="en-US" sz="5400" b="1" dirty="0">
                <a:effectLst>
                  <a:glow rad="127000">
                    <a:schemeClr val="tx1"/>
                  </a:glow>
                </a:effectLst>
                <a:latin typeface="Arial" charset="0"/>
                <a:ea typeface="ＭＳ Ｐゴシック" charset="0"/>
                <a:cs typeface="ＭＳ Ｐゴシック" charset="0"/>
              </a:rPr>
              <a:t>知识</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01798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knowledge with self-control, and self-control with patient endurance, and patient endurance with godliness</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Peter 1:6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7931911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godliness with brotherly affection, and brotherly affection with love for everyone</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(2 Peter 1:7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2669435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73741" name="Picture 13"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1720552"/>
            <a:ext cx="3387725"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44" name="AutoShape 16"/>
          <p:cNvSpPr>
            <a:spLocks noChangeArrowheads="1"/>
          </p:cNvSpPr>
          <p:nvPr/>
        </p:nvSpPr>
        <p:spPr bwMode="auto">
          <a:xfrm>
            <a:off x="0" y="1720552"/>
            <a:ext cx="7164288" cy="4876800"/>
          </a:xfrm>
          <a:prstGeom prst="rightArrowCallout">
            <a:avLst>
              <a:gd name="adj1" fmla="val 25000"/>
              <a:gd name="adj2" fmla="val 25000"/>
              <a:gd name="adj3" fmla="val 21615"/>
              <a:gd name="adj4" fmla="val 77818"/>
            </a:avLst>
          </a:prstGeom>
          <a:solidFill>
            <a:schemeClr val="accent1"/>
          </a:solidFill>
          <a:ln w="9525">
            <a:solidFill>
              <a:schemeClr val="tx1"/>
            </a:solidFill>
            <a:miter lim="800000"/>
            <a:headEnd/>
            <a:tailEnd/>
          </a:ln>
        </p:spPr>
        <p:txBody>
          <a:bodyPr wrap="none" anchor="ctr"/>
          <a:lstStyle/>
          <a:p>
            <a:endParaRPr lang="en-US">
              <a:solidFill>
                <a:srgbClr val="800000"/>
              </a:solidFill>
            </a:endParaRPr>
          </a:p>
        </p:txBody>
      </p:sp>
      <p:sp>
        <p:nvSpPr>
          <p:cNvPr id="283652" name="Rectangle 2"/>
          <p:cNvSpPr>
            <a:spLocks noGrp="1" noChangeArrowheads="1"/>
          </p:cNvSpPr>
          <p:nvPr>
            <p:ph type="title"/>
          </p:nvPr>
        </p:nvSpPr>
        <p:spPr>
          <a:xfrm>
            <a:off x="0" y="-387424"/>
            <a:ext cx="2971800" cy="182562"/>
          </a:xfrm>
        </p:spPr>
        <p:txBody>
          <a:bodyPr/>
          <a:lstStyle/>
          <a:p>
            <a:pPr eaLnBrk="1" hangingPunct="1"/>
            <a:r>
              <a:rPr lang="en-US" sz="2000" b="0">
                <a:solidFill>
                  <a:srgbClr val="800000"/>
                </a:solidFill>
                <a:latin typeface="Arial" charset="0"/>
                <a:ea typeface="ＭＳ Ｐゴシック" charset="0"/>
                <a:cs typeface="ＭＳ Ｐゴシック" charset="0"/>
              </a:rPr>
              <a:t>2 Peter 1</a:t>
            </a:r>
          </a:p>
        </p:txBody>
      </p:sp>
      <p:sp>
        <p:nvSpPr>
          <p:cNvPr id="73731" name="Rectangle 3"/>
          <p:cNvSpPr>
            <a:spLocks noGrp="1" noChangeArrowheads="1"/>
          </p:cNvSpPr>
          <p:nvPr>
            <p:ph type="body" idx="1"/>
          </p:nvPr>
        </p:nvSpPr>
        <p:spPr>
          <a:xfrm>
            <a:off x="-12576" y="104800"/>
            <a:ext cx="5808712" cy="1524000"/>
          </a:xfrm>
        </p:spPr>
        <p:txBody>
          <a:bodyPr anchor="ctr"/>
          <a:lstStyle/>
          <a:p>
            <a:pPr marL="0" indent="0" algn="ctr" eaLnBrk="1" hangingPunct="1">
              <a:lnSpc>
                <a:spcPct val="80000"/>
              </a:lnSpc>
              <a:buNone/>
              <a:defRPr/>
            </a:pPr>
            <a:r>
              <a:rPr lang="en-US" sz="3600" b="1" dirty="0">
                <a:solidFill>
                  <a:schemeClr val="bg1"/>
                </a:solidFill>
                <a:effectLst>
                  <a:glow rad="228600">
                    <a:schemeClr val="tx1"/>
                  </a:glow>
                </a:effectLst>
                <a:ea typeface="ＭＳ Ｐゴシック" charset="0"/>
                <a:cs typeface="Arial"/>
              </a:rPr>
              <a:t>Effective &amp; Productive Christian Life (1:5-7)</a:t>
            </a:r>
            <a:r>
              <a:rPr lang="en-US" sz="2800" b="1" dirty="0">
                <a:solidFill>
                  <a:schemeClr val="bg1"/>
                </a:solidFill>
                <a:effectLst>
                  <a:glow rad="228600">
                    <a:schemeClr val="tx1"/>
                  </a:glow>
                </a:effectLst>
                <a:ea typeface="ＭＳ Ｐゴシック" charset="0"/>
                <a:cs typeface="Arial"/>
              </a:rPr>
              <a:t> </a:t>
            </a:r>
            <a:endParaRPr lang="en-US" sz="2000" b="1" dirty="0">
              <a:solidFill>
                <a:schemeClr val="bg1"/>
              </a:solidFill>
              <a:effectLst>
                <a:glow rad="228600">
                  <a:schemeClr val="tx1"/>
                </a:glow>
              </a:effectLst>
              <a:latin typeface="Arial"/>
              <a:ea typeface="ＭＳ Ｐゴシック" charset="0"/>
              <a:cs typeface="Arial"/>
            </a:endParaRPr>
          </a:p>
        </p:txBody>
      </p:sp>
      <p:sp>
        <p:nvSpPr>
          <p:cNvPr id="73733" name="Rectangle 5"/>
          <p:cNvSpPr>
            <a:spLocks noChangeArrowheads="1"/>
          </p:cNvSpPr>
          <p:nvPr/>
        </p:nvSpPr>
        <p:spPr bwMode="auto">
          <a:xfrm>
            <a:off x="179512" y="4736802"/>
            <a:ext cx="5256584" cy="685800"/>
          </a:xfrm>
          <a:prstGeom prst="rect">
            <a:avLst/>
          </a:prstGeom>
          <a:noFill/>
          <a:ln w="9525">
            <a:noFill/>
            <a:miter lim="800000"/>
            <a:headEnd/>
            <a:tailEnd/>
          </a:ln>
          <a:effectLst/>
        </p:spPr>
        <p:txBody>
          <a:bodyPr/>
          <a:lstStyle/>
          <a:p>
            <a:pPr marL="342900" indent="-342900" algn="ctr">
              <a:spcBef>
                <a:spcPct val="20000"/>
              </a:spcBef>
              <a:defRPr/>
            </a:pPr>
            <a:r>
              <a:rPr lang="en-US" sz="3200" b="1">
                <a:solidFill>
                  <a:srgbClr val="800000"/>
                </a:solidFill>
                <a:latin typeface="Arial"/>
                <a:cs typeface="Arial"/>
              </a:rPr>
              <a:t>Knowledge</a:t>
            </a:r>
          </a:p>
        </p:txBody>
      </p:sp>
      <p:sp>
        <p:nvSpPr>
          <p:cNvPr id="73734" name="Rectangle 6"/>
          <p:cNvSpPr>
            <a:spLocks noChangeArrowheads="1"/>
          </p:cNvSpPr>
          <p:nvPr/>
        </p:nvSpPr>
        <p:spPr bwMode="auto">
          <a:xfrm>
            <a:off x="179512" y="4149427"/>
            <a:ext cx="5256584" cy="685800"/>
          </a:xfrm>
          <a:prstGeom prst="rect">
            <a:avLst/>
          </a:prstGeom>
          <a:noFill/>
          <a:ln w="9525">
            <a:noFill/>
            <a:miter lim="800000"/>
            <a:headEnd/>
            <a:tailEnd/>
          </a:ln>
          <a:effectLst/>
        </p:spPr>
        <p:txBody>
          <a:bodyPr/>
          <a:lstStyle/>
          <a:p>
            <a:pPr marL="342900" indent="-342900" algn="ctr">
              <a:spcBef>
                <a:spcPct val="20000"/>
              </a:spcBef>
              <a:defRPr/>
            </a:pPr>
            <a:r>
              <a:rPr lang="en-US" sz="3200" b="1" dirty="0">
                <a:solidFill>
                  <a:srgbClr val="800000"/>
                </a:solidFill>
                <a:latin typeface="Arial"/>
                <a:cs typeface="Arial"/>
              </a:rPr>
              <a:t>Self-Control</a:t>
            </a:r>
          </a:p>
        </p:txBody>
      </p:sp>
      <p:sp>
        <p:nvSpPr>
          <p:cNvPr id="73735" name="Rectangle 7"/>
          <p:cNvSpPr>
            <a:spLocks noChangeArrowheads="1"/>
          </p:cNvSpPr>
          <p:nvPr/>
        </p:nvSpPr>
        <p:spPr bwMode="auto">
          <a:xfrm>
            <a:off x="179512" y="3560465"/>
            <a:ext cx="5184576" cy="685800"/>
          </a:xfrm>
          <a:prstGeom prst="rect">
            <a:avLst/>
          </a:prstGeom>
          <a:noFill/>
          <a:ln w="9525">
            <a:noFill/>
            <a:miter lim="800000"/>
            <a:headEnd/>
            <a:tailEnd/>
          </a:ln>
          <a:effectLst/>
        </p:spPr>
        <p:txBody>
          <a:bodyPr/>
          <a:lstStyle/>
          <a:p>
            <a:pPr marL="342900" indent="-342900" algn="ctr">
              <a:spcBef>
                <a:spcPct val="20000"/>
              </a:spcBef>
              <a:defRPr/>
            </a:pPr>
            <a:r>
              <a:rPr lang="en-US" sz="3200" b="1">
                <a:solidFill>
                  <a:srgbClr val="800000"/>
                </a:solidFill>
                <a:latin typeface="Arial"/>
                <a:cs typeface="Arial"/>
              </a:rPr>
              <a:t>Perseverance</a:t>
            </a:r>
          </a:p>
        </p:txBody>
      </p:sp>
      <p:sp>
        <p:nvSpPr>
          <p:cNvPr id="73736" name="Rectangle 8"/>
          <p:cNvSpPr>
            <a:spLocks noChangeArrowheads="1"/>
          </p:cNvSpPr>
          <p:nvPr/>
        </p:nvSpPr>
        <p:spPr bwMode="auto">
          <a:xfrm>
            <a:off x="179512" y="2973090"/>
            <a:ext cx="5184576" cy="685800"/>
          </a:xfrm>
          <a:prstGeom prst="rect">
            <a:avLst/>
          </a:prstGeom>
          <a:noFill/>
          <a:ln w="9525">
            <a:noFill/>
            <a:miter lim="800000"/>
            <a:headEnd/>
            <a:tailEnd/>
          </a:ln>
          <a:effectLst/>
        </p:spPr>
        <p:txBody>
          <a:bodyPr/>
          <a:lstStyle/>
          <a:p>
            <a:pPr marL="342900" indent="-342900" algn="ctr">
              <a:spcBef>
                <a:spcPct val="20000"/>
              </a:spcBef>
              <a:defRPr/>
            </a:pPr>
            <a:r>
              <a:rPr lang="en-US" sz="3200" b="1">
                <a:solidFill>
                  <a:srgbClr val="800000"/>
                </a:solidFill>
                <a:latin typeface="Arial"/>
                <a:cs typeface="Arial"/>
              </a:rPr>
              <a:t>Godliness</a:t>
            </a:r>
          </a:p>
        </p:txBody>
      </p:sp>
      <p:sp>
        <p:nvSpPr>
          <p:cNvPr id="73737" name="Rectangle 9"/>
          <p:cNvSpPr>
            <a:spLocks noChangeArrowheads="1"/>
          </p:cNvSpPr>
          <p:nvPr/>
        </p:nvSpPr>
        <p:spPr bwMode="auto">
          <a:xfrm>
            <a:off x="179512" y="2385715"/>
            <a:ext cx="5279504" cy="685800"/>
          </a:xfrm>
          <a:prstGeom prst="rect">
            <a:avLst/>
          </a:prstGeom>
          <a:noFill/>
          <a:ln w="9525">
            <a:noFill/>
            <a:miter lim="800000"/>
            <a:headEnd/>
            <a:tailEnd/>
          </a:ln>
          <a:effectLst/>
        </p:spPr>
        <p:txBody>
          <a:bodyPr/>
          <a:lstStyle/>
          <a:p>
            <a:pPr algn="ctr">
              <a:spcBef>
                <a:spcPct val="20000"/>
              </a:spcBef>
              <a:defRPr/>
            </a:pPr>
            <a:r>
              <a:rPr lang="en-US" sz="3200" b="1">
                <a:solidFill>
                  <a:srgbClr val="800000"/>
                </a:solidFill>
                <a:latin typeface="Arial"/>
                <a:cs typeface="Arial"/>
              </a:rPr>
              <a:t>Brotherly Kindness</a:t>
            </a:r>
            <a:endParaRPr lang="zh-TW" altLang="en-US" sz="3200" b="1">
              <a:solidFill>
                <a:srgbClr val="800000"/>
              </a:solidFill>
              <a:latin typeface="Arial"/>
              <a:cs typeface="Arial"/>
            </a:endParaRPr>
          </a:p>
        </p:txBody>
      </p:sp>
      <p:sp>
        <p:nvSpPr>
          <p:cNvPr id="73738" name="Rectangle 10"/>
          <p:cNvSpPr>
            <a:spLocks noChangeArrowheads="1"/>
          </p:cNvSpPr>
          <p:nvPr/>
        </p:nvSpPr>
        <p:spPr bwMode="auto">
          <a:xfrm>
            <a:off x="611560" y="1796752"/>
            <a:ext cx="4680520" cy="685800"/>
          </a:xfrm>
          <a:prstGeom prst="rect">
            <a:avLst/>
          </a:prstGeom>
          <a:noFill/>
          <a:ln w="9525">
            <a:noFill/>
            <a:miter lim="800000"/>
            <a:headEnd/>
            <a:tailEnd/>
          </a:ln>
          <a:effectLst/>
        </p:spPr>
        <p:txBody>
          <a:bodyPr/>
          <a:lstStyle/>
          <a:p>
            <a:pPr marL="342900" indent="-342900" algn="ctr">
              <a:spcBef>
                <a:spcPct val="20000"/>
              </a:spcBef>
              <a:defRPr/>
            </a:pPr>
            <a:r>
              <a:rPr lang="en-US" sz="3200" b="1">
                <a:solidFill>
                  <a:srgbClr val="800000"/>
                </a:solidFill>
                <a:latin typeface="Arial"/>
                <a:cs typeface="Arial"/>
              </a:rPr>
              <a:t>Love</a:t>
            </a:r>
            <a:endParaRPr lang="zh-TW" altLang="en-US" sz="3200" b="1">
              <a:solidFill>
                <a:srgbClr val="800000"/>
              </a:solidFill>
              <a:latin typeface="Arial"/>
              <a:cs typeface="Arial"/>
            </a:endParaRPr>
          </a:p>
        </p:txBody>
      </p:sp>
      <p:sp>
        <p:nvSpPr>
          <p:cNvPr id="73739" name="Text Box 11"/>
          <p:cNvSpPr txBox="1">
            <a:spLocks noChangeArrowheads="1"/>
          </p:cNvSpPr>
          <p:nvPr/>
        </p:nvSpPr>
        <p:spPr bwMode="auto">
          <a:xfrm>
            <a:off x="179512" y="5911552"/>
            <a:ext cx="5256584" cy="5847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800000"/>
                </a:solidFill>
                <a:latin typeface="Arial" charset="0"/>
              </a:rPr>
              <a:t>Faith</a:t>
            </a:r>
            <a:endParaRPr lang="zh-TW" altLang="en-US" sz="3200" b="1">
              <a:solidFill>
                <a:srgbClr val="800000"/>
              </a:solidFill>
              <a:latin typeface="Arial" charset="0"/>
            </a:endParaRPr>
          </a:p>
        </p:txBody>
      </p:sp>
      <p:sp>
        <p:nvSpPr>
          <p:cNvPr id="73740" name="Rectangle 12"/>
          <p:cNvSpPr>
            <a:spLocks noChangeArrowheads="1"/>
          </p:cNvSpPr>
          <p:nvPr/>
        </p:nvSpPr>
        <p:spPr bwMode="auto">
          <a:xfrm>
            <a:off x="179512" y="5324177"/>
            <a:ext cx="5184576" cy="685800"/>
          </a:xfrm>
          <a:prstGeom prst="rect">
            <a:avLst/>
          </a:prstGeom>
          <a:noFill/>
          <a:ln w="9525">
            <a:noFill/>
            <a:miter lim="800000"/>
            <a:headEnd/>
            <a:tailEnd/>
          </a:ln>
          <a:effectLst/>
        </p:spPr>
        <p:txBody>
          <a:bodyPr/>
          <a:lstStyle/>
          <a:p>
            <a:pPr algn="ctr">
              <a:spcBef>
                <a:spcPct val="20000"/>
              </a:spcBef>
              <a:defRPr/>
            </a:pPr>
            <a:r>
              <a:rPr lang="en-US" sz="3200" b="1" dirty="0">
                <a:solidFill>
                  <a:srgbClr val="800000"/>
                </a:solidFill>
                <a:latin typeface="Arial"/>
                <a:cs typeface="Arial"/>
              </a:rPr>
              <a:t>Goodness</a:t>
            </a:r>
            <a:endParaRPr lang="zh-TW" altLang="en-US" sz="3200" b="1" dirty="0">
              <a:solidFill>
                <a:srgbClr val="800000"/>
              </a:solidFill>
              <a:latin typeface="Arial"/>
              <a:cs typeface="Arial"/>
            </a:endParaRPr>
          </a:p>
        </p:txBody>
      </p:sp>
      <p:sp>
        <p:nvSpPr>
          <p:cNvPr id="73743" name="Text Box 15"/>
          <p:cNvSpPr txBox="1">
            <a:spLocks noChangeArrowheads="1"/>
          </p:cNvSpPr>
          <p:nvPr/>
        </p:nvSpPr>
        <p:spPr bwMode="auto">
          <a:xfrm>
            <a:off x="5638800" y="476672"/>
            <a:ext cx="33528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Pure &amp; Christ-like (</a:t>
            </a:r>
            <a:r>
              <a:rPr lang="mr-IN" altLang="ja-JP" b="1">
                <a:solidFill>
                  <a:srgbClr val="000000"/>
                </a:solidFill>
                <a:latin typeface="Arial" charset="0"/>
                <a:cs typeface="Arial" charset="0"/>
              </a:rPr>
              <a:t>"</a:t>
            </a:r>
            <a:r>
              <a:rPr lang="en-US" altLang="ja-JP" b="1">
                <a:solidFill>
                  <a:srgbClr val="000000"/>
                </a:solidFill>
                <a:latin typeface="Arial" charset="0"/>
                <a:cs typeface="Arial" charset="0"/>
              </a:rPr>
              <a:t>participate in the divine nature,</a:t>
            </a:r>
            <a:r>
              <a:rPr lang="mr-IN" altLang="ja-JP" b="1">
                <a:solidFill>
                  <a:srgbClr val="000000"/>
                </a:solidFill>
                <a:latin typeface="Arial" charset="0"/>
                <a:cs typeface="Arial" charset="0"/>
              </a:rPr>
              <a:t>"</a:t>
            </a:r>
            <a:r>
              <a:rPr lang="en-US" altLang="ja-JP" b="1">
                <a:solidFill>
                  <a:srgbClr val="000000"/>
                </a:solidFill>
                <a:latin typeface="Arial" charset="0"/>
                <a:cs typeface="Arial" charset="0"/>
              </a:rPr>
              <a:t> v. 4)</a:t>
            </a:r>
            <a:endParaRPr lang="en-US" b="1">
              <a:solidFill>
                <a:srgbClr val="000000"/>
              </a:solidFill>
              <a:latin typeface="Arial" charset="0"/>
              <a:cs typeface="Arial" charset="0"/>
            </a:endParaRPr>
          </a:p>
        </p:txBody>
      </p:sp>
      <p:sp>
        <p:nvSpPr>
          <p:cNvPr id="283663" name="Text Box 17"/>
          <p:cNvSpPr txBox="1">
            <a:spLocks noChangeArrowheads="1"/>
          </p:cNvSpPr>
          <p:nvPr/>
        </p:nvSpPr>
        <p:spPr bwMode="auto">
          <a:xfrm>
            <a:off x="8447088" y="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800000"/>
                </a:solidFill>
                <a:latin typeface="Arial" charset="0"/>
              </a:rPr>
              <a:t>289</a:t>
            </a:r>
          </a:p>
        </p:txBody>
      </p:sp>
    </p:spTree>
    <p:extLst>
      <p:ext uri="{BB962C8B-B14F-4D97-AF65-F5344CB8AC3E}">
        <p14:creationId xmlns:p14="http://schemas.microsoft.com/office/powerpoint/2010/main" val="42047505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73739"/>
                                        </p:tgtEl>
                                        <p:attrNameLst>
                                          <p:attrName>style.visibility</p:attrName>
                                        </p:attrNameLst>
                                      </p:cBhvr>
                                      <p:to>
                                        <p:strVal val="visible"/>
                                      </p:to>
                                    </p:set>
                                    <p:animEffect transition="in" filter="fade">
                                      <p:cBhvr>
                                        <p:cTn id="7" dur="193" decel="100000"/>
                                        <p:tgtEl>
                                          <p:spTgt spid="73739"/>
                                        </p:tgtEl>
                                      </p:cBhvr>
                                    </p:animEffect>
                                    <p:animScale>
                                      <p:cBhvr>
                                        <p:cTn id="8" dur="193" decel="100000"/>
                                        <p:tgtEl>
                                          <p:spTgt spid="73739"/>
                                        </p:tgtEl>
                                      </p:cBhvr>
                                      <p:from x="10000" y="10000"/>
                                      <p:to x="200000" y="450000"/>
                                    </p:animScale>
                                    <p:animScale>
                                      <p:cBhvr>
                                        <p:cTn id="9" dur="308" accel="100000" fill="hold">
                                          <p:stCondLst>
                                            <p:cond delay="193"/>
                                          </p:stCondLst>
                                        </p:cTn>
                                        <p:tgtEl>
                                          <p:spTgt spid="73739"/>
                                        </p:tgtEl>
                                      </p:cBhvr>
                                      <p:from x="200000" y="450000"/>
                                      <p:to x="100000" y="100000"/>
                                    </p:animScale>
                                    <p:set>
                                      <p:cBhvr>
                                        <p:cTn id="10" dur="193" fill="hold"/>
                                        <p:tgtEl>
                                          <p:spTgt spid="73739"/>
                                        </p:tgtEl>
                                        <p:attrNameLst>
                                          <p:attrName>ppt_x</p:attrName>
                                        </p:attrNameLst>
                                      </p:cBhvr>
                                      <p:to>
                                        <p:strVal val="(0.5)"/>
                                      </p:to>
                                    </p:set>
                                    <p:anim from="(0.5)" to="(#ppt_x)" calcmode="lin" valueType="num">
                                      <p:cBhvr>
                                        <p:cTn id="11" dur="308" accel="100000" fill="hold">
                                          <p:stCondLst>
                                            <p:cond delay="193"/>
                                          </p:stCondLst>
                                        </p:cTn>
                                        <p:tgtEl>
                                          <p:spTgt spid="73739"/>
                                        </p:tgtEl>
                                        <p:attrNameLst>
                                          <p:attrName>ppt_x</p:attrName>
                                        </p:attrNameLst>
                                      </p:cBhvr>
                                    </p:anim>
                                    <p:set>
                                      <p:cBhvr>
                                        <p:cTn id="12" dur="193" fill="hold"/>
                                        <p:tgtEl>
                                          <p:spTgt spid="73739"/>
                                        </p:tgtEl>
                                        <p:attrNameLst>
                                          <p:attrName>ppt_y</p:attrName>
                                        </p:attrNameLst>
                                      </p:cBhvr>
                                      <p:to>
                                        <p:strVal val="(#ppt_y+0.4)"/>
                                      </p:to>
                                    </p:set>
                                    <p:anim from="(#ppt_y+0.4)" to="(#ppt_y)" calcmode="lin" valueType="num">
                                      <p:cBhvr>
                                        <p:cTn id="13" dur="308" accel="100000" fill="hold">
                                          <p:stCondLst>
                                            <p:cond delay="193"/>
                                          </p:stCondLst>
                                        </p:cTn>
                                        <p:tgtEl>
                                          <p:spTgt spid="73739"/>
                                        </p:tgtEl>
                                        <p:attrNameLst>
                                          <p:attrName>ppt_y</p:attrName>
                                        </p:attrNameLst>
                                      </p:cBhvr>
                                    </p:anim>
                                  </p:childTnLst>
                                </p:cTn>
                              </p:par>
                            </p:childTnLst>
                          </p:cTn>
                        </p:par>
                      </p:childTnLst>
                    </p:cTn>
                  </p:par>
                  <p:par>
                    <p:cTn id="14" fill="hold">
                      <p:stCondLst>
                        <p:cond delay="indefinite"/>
                      </p:stCondLst>
                      <p:childTnLst>
                        <p:par>
                          <p:cTn id="15" fill="hold" nodeType="afterGroup">
                            <p:stCondLst>
                              <p:cond delay="0"/>
                            </p:stCondLst>
                            <p:childTnLst>
                              <p:par>
                                <p:cTn id="16" presetID="10" presetClass="entr" presetSubtype="0" fill="hold" grpId="0" nodeType="clickEffect">
                                  <p:stCondLst>
                                    <p:cond delay="0"/>
                                  </p:stCondLst>
                                  <p:iterate type="lt">
                                    <p:tmPct val="0"/>
                                  </p:iterate>
                                  <p:childTnLst>
                                    <p:set>
                                      <p:cBhvr>
                                        <p:cTn id="17" dur="1" fill="hold">
                                          <p:stCondLst>
                                            <p:cond delay="0"/>
                                          </p:stCondLst>
                                        </p:cTn>
                                        <p:tgtEl>
                                          <p:spTgt spid="73740"/>
                                        </p:tgtEl>
                                        <p:attrNameLst>
                                          <p:attrName>style.visibility</p:attrName>
                                        </p:attrNameLst>
                                      </p:cBhvr>
                                      <p:to>
                                        <p:strVal val="visible"/>
                                      </p:to>
                                    </p:set>
                                    <p:animEffect transition="in" filter="fade">
                                      <p:cBhvr>
                                        <p:cTn id="18" dur="500"/>
                                        <p:tgtEl>
                                          <p:spTgt spid="73740"/>
                                        </p:tgtEl>
                                      </p:cBhvr>
                                    </p:animEffect>
                                  </p:childTnLst>
                                </p:cTn>
                              </p:par>
                            </p:childTnLst>
                          </p:cTn>
                        </p:par>
                      </p:childTnLst>
                    </p:cTn>
                  </p:par>
                  <p:par>
                    <p:cTn id="19" fill="hold">
                      <p:stCondLst>
                        <p:cond delay="indefinite"/>
                      </p:stCondLst>
                      <p:childTnLst>
                        <p:par>
                          <p:cTn id="20" fill="hold" nodeType="afterGroup">
                            <p:stCondLst>
                              <p:cond delay="0"/>
                            </p:stCondLst>
                            <p:childTnLst>
                              <p:par>
                                <p:cTn id="21" presetID="10" presetClass="entr" presetSubtype="0" fill="hold" grpId="0" nodeType="clickEffect">
                                  <p:stCondLst>
                                    <p:cond delay="0"/>
                                  </p:stCondLst>
                                  <p:iterate type="lt">
                                    <p:tmPct val="0"/>
                                  </p:iterate>
                                  <p:childTnLst>
                                    <p:set>
                                      <p:cBhvr>
                                        <p:cTn id="22" dur="1" fill="hold">
                                          <p:stCondLst>
                                            <p:cond delay="0"/>
                                          </p:stCondLst>
                                        </p:cTn>
                                        <p:tgtEl>
                                          <p:spTgt spid="73733"/>
                                        </p:tgtEl>
                                        <p:attrNameLst>
                                          <p:attrName>style.visibility</p:attrName>
                                        </p:attrNameLst>
                                      </p:cBhvr>
                                      <p:to>
                                        <p:strVal val="visible"/>
                                      </p:to>
                                    </p:set>
                                    <p:animEffect transition="in" filter="fade">
                                      <p:cBhvr>
                                        <p:cTn id="23" dur="500"/>
                                        <p:tgtEl>
                                          <p:spTgt spid="73733"/>
                                        </p:tgtEl>
                                      </p:cBhvr>
                                    </p:animEffect>
                                  </p:childTnLst>
                                </p:cTn>
                              </p:par>
                            </p:childTnLst>
                          </p:cTn>
                        </p:par>
                      </p:childTnLst>
                    </p:cTn>
                  </p:par>
                  <p:par>
                    <p:cTn id="24" fill="hold">
                      <p:stCondLst>
                        <p:cond delay="indefinite"/>
                      </p:stCondLst>
                      <p:childTnLst>
                        <p:par>
                          <p:cTn id="25" fill="hold" nodeType="afterGroup">
                            <p:stCondLst>
                              <p:cond delay="0"/>
                            </p:stCondLst>
                            <p:childTnLst>
                              <p:par>
                                <p:cTn id="26" presetID="10" presetClass="entr" presetSubtype="0" fill="hold" grpId="0" nodeType="clickEffect">
                                  <p:stCondLst>
                                    <p:cond delay="0"/>
                                  </p:stCondLst>
                                  <p:iterate type="lt">
                                    <p:tmPct val="0"/>
                                  </p:iterate>
                                  <p:childTnLst>
                                    <p:set>
                                      <p:cBhvr>
                                        <p:cTn id="27" dur="1" fill="hold">
                                          <p:stCondLst>
                                            <p:cond delay="0"/>
                                          </p:stCondLst>
                                        </p:cTn>
                                        <p:tgtEl>
                                          <p:spTgt spid="73734"/>
                                        </p:tgtEl>
                                        <p:attrNameLst>
                                          <p:attrName>style.visibility</p:attrName>
                                        </p:attrNameLst>
                                      </p:cBhvr>
                                      <p:to>
                                        <p:strVal val="visible"/>
                                      </p:to>
                                    </p:set>
                                    <p:animEffect transition="in" filter="fade">
                                      <p:cBhvr>
                                        <p:cTn id="28" dur="500"/>
                                        <p:tgtEl>
                                          <p:spTgt spid="73734"/>
                                        </p:tgtEl>
                                      </p:cBhvr>
                                    </p:animEffect>
                                  </p:childTnLst>
                                </p:cTn>
                              </p:par>
                            </p:childTnLst>
                          </p:cTn>
                        </p:par>
                      </p:childTnLst>
                    </p:cTn>
                  </p:par>
                  <p:par>
                    <p:cTn id="29" fill="hold">
                      <p:stCondLst>
                        <p:cond delay="indefinite"/>
                      </p:stCondLst>
                      <p:childTnLst>
                        <p:par>
                          <p:cTn id="30" fill="hold" nodeType="afterGroup">
                            <p:stCondLst>
                              <p:cond delay="0"/>
                            </p:stCondLst>
                            <p:childTnLst>
                              <p:par>
                                <p:cTn id="31" presetID="10" presetClass="entr" presetSubtype="0" fill="hold" grpId="0" nodeType="clickEffect">
                                  <p:stCondLst>
                                    <p:cond delay="0"/>
                                  </p:stCondLst>
                                  <p:iterate type="lt">
                                    <p:tmPct val="0"/>
                                  </p:iterate>
                                  <p:childTnLst>
                                    <p:set>
                                      <p:cBhvr>
                                        <p:cTn id="32" dur="1" fill="hold">
                                          <p:stCondLst>
                                            <p:cond delay="0"/>
                                          </p:stCondLst>
                                        </p:cTn>
                                        <p:tgtEl>
                                          <p:spTgt spid="73735"/>
                                        </p:tgtEl>
                                        <p:attrNameLst>
                                          <p:attrName>style.visibility</p:attrName>
                                        </p:attrNameLst>
                                      </p:cBhvr>
                                      <p:to>
                                        <p:strVal val="visible"/>
                                      </p:to>
                                    </p:set>
                                    <p:animEffect transition="in" filter="fade">
                                      <p:cBhvr>
                                        <p:cTn id="33" dur="500"/>
                                        <p:tgtEl>
                                          <p:spTgt spid="73735"/>
                                        </p:tgtEl>
                                      </p:cBhvr>
                                    </p:animEffect>
                                  </p:childTnLst>
                                </p:cTn>
                              </p:par>
                            </p:childTnLst>
                          </p:cTn>
                        </p:par>
                      </p:childTnLst>
                    </p:cTn>
                  </p:par>
                  <p:par>
                    <p:cTn id="34" fill="hold">
                      <p:stCondLst>
                        <p:cond delay="indefinite"/>
                      </p:stCondLst>
                      <p:childTnLst>
                        <p:par>
                          <p:cTn id="35" fill="hold" nodeType="afterGroup">
                            <p:stCondLst>
                              <p:cond delay="0"/>
                            </p:stCondLst>
                            <p:childTnLst>
                              <p:par>
                                <p:cTn id="36" presetID="10" presetClass="entr" presetSubtype="0" fill="hold" grpId="0" nodeType="clickEffect">
                                  <p:stCondLst>
                                    <p:cond delay="0"/>
                                  </p:stCondLst>
                                  <p:iterate type="lt">
                                    <p:tmPct val="0"/>
                                  </p:iterate>
                                  <p:childTnLst>
                                    <p:set>
                                      <p:cBhvr>
                                        <p:cTn id="37" dur="1" fill="hold">
                                          <p:stCondLst>
                                            <p:cond delay="0"/>
                                          </p:stCondLst>
                                        </p:cTn>
                                        <p:tgtEl>
                                          <p:spTgt spid="73736"/>
                                        </p:tgtEl>
                                        <p:attrNameLst>
                                          <p:attrName>style.visibility</p:attrName>
                                        </p:attrNameLst>
                                      </p:cBhvr>
                                      <p:to>
                                        <p:strVal val="visible"/>
                                      </p:to>
                                    </p:set>
                                    <p:animEffect transition="in" filter="fade">
                                      <p:cBhvr>
                                        <p:cTn id="38" dur="500"/>
                                        <p:tgtEl>
                                          <p:spTgt spid="73736"/>
                                        </p:tgtEl>
                                      </p:cBhvr>
                                    </p:animEffect>
                                  </p:childTnLst>
                                </p:cTn>
                              </p:par>
                            </p:childTnLst>
                          </p:cTn>
                        </p:par>
                      </p:childTnLst>
                    </p:cTn>
                  </p:par>
                  <p:par>
                    <p:cTn id="39" fill="hold">
                      <p:stCondLst>
                        <p:cond delay="indefinite"/>
                      </p:stCondLst>
                      <p:childTnLst>
                        <p:par>
                          <p:cTn id="40" fill="hold" nodeType="afterGroup">
                            <p:stCondLst>
                              <p:cond delay="0"/>
                            </p:stCondLst>
                            <p:childTnLst>
                              <p:par>
                                <p:cTn id="41" presetID="10" presetClass="entr" presetSubtype="0" fill="hold" grpId="0" nodeType="clickEffect">
                                  <p:stCondLst>
                                    <p:cond delay="0"/>
                                  </p:stCondLst>
                                  <p:iterate type="lt">
                                    <p:tmPct val="0"/>
                                  </p:iterate>
                                  <p:childTnLst>
                                    <p:set>
                                      <p:cBhvr>
                                        <p:cTn id="42" dur="1" fill="hold">
                                          <p:stCondLst>
                                            <p:cond delay="0"/>
                                          </p:stCondLst>
                                        </p:cTn>
                                        <p:tgtEl>
                                          <p:spTgt spid="73737"/>
                                        </p:tgtEl>
                                        <p:attrNameLst>
                                          <p:attrName>style.visibility</p:attrName>
                                        </p:attrNameLst>
                                      </p:cBhvr>
                                      <p:to>
                                        <p:strVal val="visible"/>
                                      </p:to>
                                    </p:set>
                                    <p:animEffect transition="in" filter="fade">
                                      <p:cBhvr>
                                        <p:cTn id="43" dur="500"/>
                                        <p:tgtEl>
                                          <p:spTgt spid="73737"/>
                                        </p:tgtEl>
                                      </p:cBhvr>
                                    </p:animEffect>
                                  </p:childTnLst>
                                </p:cTn>
                              </p:par>
                            </p:childTnLst>
                          </p:cTn>
                        </p:par>
                      </p:childTnLst>
                    </p:cTn>
                  </p:par>
                  <p:par>
                    <p:cTn id="44" fill="hold">
                      <p:stCondLst>
                        <p:cond delay="indefinite"/>
                      </p:stCondLst>
                      <p:childTnLst>
                        <p:par>
                          <p:cTn id="45" fill="hold" nodeType="afterGroup">
                            <p:stCondLst>
                              <p:cond delay="0"/>
                            </p:stCondLst>
                            <p:childTnLst>
                              <p:par>
                                <p:cTn id="46" presetID="10" presetClass="entr" presetSubtype="0" fill="hold" grpId="0" nodeType="clickEffect">
                                  <p:stCondLst>
                                    <p:cond delay="0"/>
                                  </p:stCondLst>
                                  <p:iterate type="lt">
                                    <p:tmPct val="0"/>
                                  </p:iterate>
                                  <p:childTnLst>
                                    <p:set>
                                      <p:cBhvr>
                                        <p:cTn id="47" dur="1" fill="hold">
                                          <p:stCondLst>
                                            <p:cond delay="0"/>
                                          </p:stCondLst>
                                        </p:cTn>
                                        <p:tgtEl>
                                          <p:spTgt spid="73738"/>
                                        </p:tgtEl>
                                        <p:attrNameLst>
                                          <p:attrName>style.visibility</p:attrName>
                                        </p:attrNameLst>
                                      </p:cBhvr>
                                      <p:to>
                                        <p:strVal val="visible"/>
                                      </p:to>
                                    </p:set>
                                    <p:animEffect transition="in" filter="fade">
                                      <p:cBhvr>
                                        <p:cTn id="48" dur="500"/>
                                        <p:tgtEl>
                                          <p:spTgt spid="73738"/>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3744"/>
                                        </p:tgtEl>
                                        <p:attrNameLst>
                                          <p:attrName>style.visibility</p:attrName>
                                        </p:attrNameLst>
                                      </p:cBhvr>
                                      <p:to>
                                        <p:strVal val="visible"/>
                                      </p:to>
                                    </p:set>
                                    <p:animEffect transition="in" filter="wipe(left)">
                                      <p:cBhvr>
                                        <p:cTn id="53" dur="500"/>
                                        <p:tgtEl>
                                          <p:spTgt spid="73744"/>
                                        </p:tgtEl>
                                      </p:cBhvr>
                                    </p:animEffect>
                                  </p:childTnLst>
                                </p:cTn>
                              </p:par>
                            </p:childTnLst>
                          </p:cTn>
                        </p:par>
                        <p:par>
                          <p:cTn id="54" fill="hold" nodeType="afterGroup">
                            <p:stCondLst>
                              <p:cond delay="500"/>
                            </p:stCondLst>
                            <p:childTnLst>
                              <p:par>
                                <p:cTn id="55" presetID="9" presetClass="entr" presetSubtype="0" fill="hold" nodeType="afterEffect">
                                  <p:stCondLst>
                                    <p:cond delay="0"/>
                                  </p:stCondLst>
                                  <p:childTnLst>
                                    <p:set>
                                      <p:cBhvr>
                                        <p:cTn id="56" dur="1" fill="hold">
                                          <p:stCondLst>
                                            <p:cond delay="0"/>
                                          </p:stCondLst>
                                        </p:cTn>
                                        <p:tgtEl>
                                          <p:spTgt spid="73741"/>
                                        </p:tgtEl>
                                        <p:attrNameLst>
                                          <p:attrName>style.visibility</p:attrName>
                                        </p:attrNameLst>
                                      </p:cBhvr>
                                      <p:to>
                                        <p:strVal val="visible"/>
                                      </p:to>
                                    </p:set>
                                    <p:animEffect transition="in" filter="dissolve">
                                      <p:cBhvr>
                                        <p:cTn id="57" dur="500"/>
                                        <p:tgtEl>
                                          <p:spTgt spid="73741"/>
                                        </p:tgtEl>
                                      </p:cBhvr>
                                    </p:animEffect>
                                  </p:childTnLst>
                                </p:cTn>
                              </p:par>
                            </p:childTnLst>
                          </p:cTn>
                        </p:par>
                        <p:par>
                          <p:cTn id="58" fill="hold" nodeType="withGroup">
                            <p:stCondLst>
                              <p:cond delay="1000"/>
                            </p:stCondLst>
                            <p:childTnLst>
                              <p:par>
                                <p:cTn id="59" presetID="3" presetClass="entr" presetSubtype="10" fill="hold" grpId="0" nodeType="afterEffect">
                                  <p:stCondLst>
                                    <p:cond delay="0"/>
                                  </p:stCondLst>
                                  <p:childTnLst>
                                    <p:set>
                                      <p:cBhvr>
                                        <p:cTn id="60" dur="1" fill="hold">
                                          <p:stCondLst>
                                            <p:cond delay="0"/>
                                          </p:stCondLst>
                                        </p:cTn>
                                        <p:tgtEl>
                                          <p:spTgt spid="73743"/>
                                        </p:tgtEl>
                                        <p:attrNameLst>
                                          <p:attrName>style.visibility</p:attrName>
                                        </p:attrNameLst>
                                      </p:cBhvr>
                                      <p:to>
                                        <p:strVal val="visible"/>
                                      </p:to>
                                    </p:set>
                                    <p:animEffect transition="in" filter="blinds(horizontal)">
                                      <p:cBhvr>
                                        <p:cTn id="61" dur="500"/>
                                        <p:tgtEl>
                                          <p:spTgt spid="737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44" grpId="0" animBg="1"/>
      <p:bldP spid="73733" grpId="0"/>
      <p:bldP spid="73734" grpId="0"/>
      <p:bldP spid="73735" grpId="0"/>
      <p:bldP spid="73736" grpId="0"/>
      <p:bldP spid="73737" grpId="0"/>
      <p:bldP spid="73738" grpId="0"/>
      <p:bldP spid="73739" grpId="0"/>
      <p:bldP spid="73740" grpId="0"/>
      <p:bldP spid="7374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173" y="836712"/>
            <a:ext cx="9144000" cy="1440160"/>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We don</a:t>
            </a:r>
            <a:r>
              <a:rPr lang="mr-IN"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t always grow in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Christ-likeness (8-9).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1560" y="2881057"/>
            <a:ext cx="7895452" cy="3976943"/>
          </a:xfrm>
          <a:prstGeom prst="rect">
            <a:avLst/>
          </a:prstGeom>
        </p:spPr>
      </p:pic>
    </p:spTree>
    <p:extLst>
      <p:ext uri="{BB962C8B-B14F-4D97-AF65-F5344CB8AC3E}">
        <p14:creationId xmlns:p14="http://schemas.microsoft.com/office/powerpoint/2010/main" val="6843054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 more you grow like this, the more productive and useful you will be in your knowledge of our Lord Jesus Christ</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Peter 1:8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4654861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But those who fail to develop in this way are shortsighted or blind, forgetting that they have been cleansed from their old sins</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(2 Peter 1:9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0833169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93700"/>
            <a:ext cx="9144000" cy="6053328"/>
          </a:xfrm>
          <a:prstGeom prst="rect">
            <a:avLst/>
          </a:prstGeom>
        </p:spPr>
      </p:pic>
      <p:sp>
        <p:nvSpPr>
          <p:cNvPr id="900098" name="Rectangle 2"/>
          <p:cNvSpPr>
            <a:spLocks noGrp="1" noChangeArrowheads="1"/>
          </p:cNvSpPr>
          <p:nvPr>
            <p:ph type="ctrTitle"/>
          </p:nvPr>
        </p:nvSpPr>
        <p:spPr>
          <a:xfrm>
            <a:off x="29261" y="-96348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Knowledge </a:t>
            </a:r>
            <a:r>
              <a:rPr lang="zh-TW" altLang="en-US" sz="5400" b="1" dirty="0">
                <a:effectLst>
                  <a:glow rad="127000">
                    <a:schemeClr val="tx1"/>
                  </a:glow>
                </a:effectLst>
                <a:latin typeface="Arial" charset="0"/>
                <a:ea typeface="ＭＳ Ｐゴシック" charset="0"/>
                <a:cs typeface="ＭＳ Ｐゴシック" charset="0"/>
              </a:rPr>
              <a:t>知识</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701656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51720" y="1268760"/>
            <a:ext cx="4937162" cy="558924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252028" y="188640"/>
            <a:ext cx="3635896" cy="2026981"/>
          </a:xfrm>
          <a:effectLst/>
        </p:spPr>
        <p:txBody>
          <a:bodyPr anchor="t"/>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First Year Student</a:t>
            </a:r>
          </a:p>
        </p:txBody>
      </p:sp>
      <p:sp>
        <p:nvSpPr>
          <p:cNvPr id="5" name="Rectangle 2"/>
          <p:cNvSpPr txBox="1">
            <a:spLocks noChangeArrowheads="1"/>
          </p:cNvSpPr>
          <p:nvPr/>
        </p:nvSpPr>
        <p:spPr bwMode="auto">
          <a:xfrm>
            <a:off x="0" y="2204864"/>
            <a:ext cx="4139952" cy="17728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mr-IN" sz="4000" b="1" dirty="0">
                <a:solidFill>
                  <a:srgbClr val="000000"/>
                </a:solidFill>
                <a:effectLst>
                  <a:glow rad="127000">
                    <a:srgbClr val="FFFFFF"/>
                  </a:glow>
                </a:effectLst>
                <a:latin typeface="Arial" charset="0"/>
                <a:ea typeface="ＭＳ Ｐゴシック" charset="0"/>
                <a:cs typeface="ＭＳ Ｐゴシック" charset="0"/>
              </a:rPr>
              <a:t>"</a:t>
            </a:r>
            <a:r>
              <a:rPr lang="en-US" sz="4000" b="1" dirty="0">
                <a:solidFill>
                  <a:srgbClr val="000000"/>
                </a:solidFill>
                <a:effectLst>
                  <a:glow rad="127000">
                    <a:srgbClr val="FFFFFF"/>
                  </a:glow>
                </a:effectLst>
                <a:latin typeface="Arial" charset="0"/>
                <a:ea typeface="ＭＳ Ｐゴシック" charset="0"/>
                <a:cs typeface="ＭＳ Ｐゴシック" charset="0"/>
              </a:rPr>
              <a:t>All zeal, </a:t>
            </a:r>
            <a:br>
              <a:rPr lang="en-US" sz="4000" b="1" dirty="0">
                <a:solidFill>
                  <a:srgbClr val="000000"/>
                </a:solidFill>
                <a:effectLst>
                  <a:glow rad="127000">
                    <a:srgbClr val="FFFFFF"/>
                  </a:glow>
                </a:effectLst>
                <a:latin typeface="Arial" charset="0"/>
                <a:ea typeface="ＭＳ Ｐゴシック" charset="0"/>
                <a:cs typeface="ＭＳ Ｐゴシック" charset="0"/>
              </a:rPr>
            </a:br>
            <a:r>
              <a:rPr lang="en-US" sz="4000" b="1" dirty="0">
                <a:solidFill>
                  <a:srgbClr val="000000"/>
                </a:solidFill>
                <a:effectLst>
                  <a:glow rad="127000">
                    <a:srgbClr val="FFFFFF"/>
                  </a:glow>
                </a:effectLst>
                <a:latin typeface="Arial" charset="0"/>
                <a:ea typeface="ＭＳ Ｐゴシック" charset="0"/>
                <a:cs typeface="ＭＳ Ｐゴシック" charset="0"/>
              </a:rPr>
              <a:t>no knowledge</a:t>
            </a:r>
            <a:r>
              <a:rPr lang="mr-IN" sz="4000" b="1" dirty="0">
                <a:solidFill>
                  <a:srgbClr val="000000"/>
                </a:solidFill>
                <a:effectLst>
                  <a:glow rad="127000">
                    <a:srgbClr val="FFFFFF"/>
                  </a:glow>
                </a:effectLst>
                <a:latin typeface="Arial" charset="0"/>
                <a:ea typeface="ＭＳ Ｐゴシック" charset="0"/>
                <a:cs typeface="ＭＳ Ｐゴシック" charset="0"/>
              </a:rPr>
              <a:t>"</a:t>
            </a:r>
            <a:endParaRPr lang="en-US" sz="40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236993" y="188640"/>
            <a:ext cx="3635896" cy="267505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000000"/>
                </a:solidFill>
                <a:effectLst>
                  <a:glow rad="127000">
                    <a:srgbClr val="FFFFFF"/>
                  </a:glow>
                </a:effectLst>
                <a:latin typeface="Arial" charset="0"/>
                <a:ea typeface="ＭＳ Ｐゴシック" charset="0"/>
                <a:cs typeface="ＭＳ Ｐゴシック" charset="0"/>
              </a:rPr>
              <a:t>Final Year Student</a:t>
            </a:r>
          </a:p>
        </p:txBody>
      </p:sp>
      <p:sp>
        <p:nvSpPr>
          <p:cNvPr id="7" name="Rectangle 2"/>
          <p:cNvSpPr txBox="1">
            <a:spLocks noChangeArrowheads="1"/>
          </p:cNvSpPr>
          <p:nvPr/>
        </p:nvSpPr>
        <p:spPr bwMode="auto">
          <a:xfrm>
            <a:off x="4984965" y="2238731"/>
            <a:ext cx="4139952" cy="17728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mr-IN" sz="4000" b="1" dirty="0">
                <a:solidFill>
                  <a:srgbClr val="000000"/>
                </a:solidFill>
                <a:effectLst>
                  <a:glow rad="127000">
                    <a:srgbClr val="FFFFFF"/>
                  </a:glow>
                </a:effectLst>
                <a:latin typeface="Arial" charset="0"/>
                <a:ea typeface="ＭＳ Ｐゴシック" charset="0"/>
                <a:cs typeface="ＭＳ Ｐゴシック" charset="0"/>
              </a:rPr>
              <a:t>"</a:t>
            </a:r>
            <a:r>
              <a:rPr lang="en-US" sz="4000" b="1" dirty="0">
                <a:solidFill>
                  <a:srgbClr val="000000"/>
                </a:solidFill>
                <a:effectLst>
                  <a:glow rad="127000">
                    <a:srgbClr val="FFFFFF"/>
                  </a:glow>
                </a:effectLst>
                <a:latin typeface="Arial" charset="0"/>
                <a:ea typeface="ＭＳ Ｐゴシック" charset="0"/>
                <a:cs typeface="ＭＳ Ｐゴシック" charset="0"/>
              </a:rPr>
              <a:t>All knowledge,</a:t>
            </a:r>
            <a:br>
              <a:rPr lang="en-US" sz="4000" b="1" dirty="0">
                <a:solidFill>
                  <a:srgbClr val="000000"/>
                </a:solidFill>
                <a:effectLst>
                  <a:glow rad="127000">
                    <a:srgbClr val="FFFFFF"/>
                  </a:glow>
                </a:effectLst>
                <a:latin typeface="Arial" charset="0"/>
                <a:ea typeface="ＭＳ Ｐゴシック" charset="0"/>
                <a:cs typeface="ＭＳ Ｐゴシック" charset="0"/>
              </a:rPr>
            </a:br>
            <a:r>
              <a:rPr lang="en-US" sz="4000" b="1" dirty="0">
                <a:solidFill>
                  <a:srgbClr val="000000"/>
                </a:solidFill>
                <a:effectLst>
                  <a:glow rad="127000">
                    <a:srgbClr val="FFFFFF"/>
                  </a:glow>
                </a:effectLst>
                <a:latin typeface="Arial" charset="0"/>
                <a:ea typeface="ＭＳ Ｐゴシック" charset="0"/>
                <a:cs typeface="ＭＳ Ｐゴシック" charset="0"/>
              </a:rPr>
              <a:t>no zeal</a:t>
            </a:r>
            <a:r>
              <a:rPr lang="mr-IN" sz="4000" b="1" dirty="0">
                <a:solidFill>
                  <a:srgbClr val="000000"/>
                </a:solidFill>
                <a:effectLst>
                  <a:glow rad="127000">
                    <a:srgbClr val="FFFFFF"/>
                  </a:glow>
                </a:effectLst>
                <a:latin typeface="Arial" charset="0"/>
                <a:ea typeface="ＭＳ Ｐゴシック" charset="0"/>
                <a:cs typeface="ＭＳ Ｐゴシック" charset="0"/>
              </a:rPr>
              <a:t>"</a:t>
            </a:r>
            <a:endParaRPr lang="en-US" sz="4000" b="1" dirty="0">
              <a:solidFill>
                <a:srgbClr val="000000"/>
              </a:solidFill>
              <a:effectLst>
                <a:glow rad="127000">
                  <a:srgbClr val="FFFFFF"/>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831356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3851920" y="232008"/>
            <a:ext cx="5292080" cy="2692936"/>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When we work hard, we</a:t>
            </a:r>
            <a:r>
              <a:rPr lang="mr-IN"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ll be rewarded instead of falling away (10-11). </a:t>
            </a:r>
          </a:p>
        </p:txBody>
      </p:sp>
    </p:spTree>
    <p:extLst>
      <p:ext uri="{BB962C8B-B14F-4D97-AF65-F5344CB8AC3E}">
        <p14:creationId xmlns:p14="http://schemas.microsoft.com/office/powerpoint/2010/main" val="1324938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So, dear brothers and sisters, work hard to prove that you really are among those God has called and chosen. Do these things, and you will never fall away</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(2 Peter 1:10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96118651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Knowledge is Infinite</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3528" y="1987349"/>
            <a:ext cx="4536504" cy="4870652"/>
          </a:xfrm>
          <a:prstGeom prst="rect">
            <a:avLst/>
          </a:prstGeom>
        </p:spPr>
      </p:pic>
    </p:spTree>
    <p:extLst>
      <p:ext uri="{BB962C8B-B14F-4D97-AF65-F5344CB8AC3E}">
        <p14:creationId xmlns:p14="http://schemas.microsoft.com/office/powerpoint/2010/main" val="10566727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Then God will give you a grand entrance into the eternal Kingdom of our Lord and Savior Jesus Christ</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Peter 1:11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61123608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8"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54" name="Rectangle 7"/>
          <p:cNvSpPr>
            <a:spLocks noGrp="1" noChangeArrowheads="1"/>
          </p:cNvSpPr>
          <p:nvPr>
            <p:ph type="title"/>
          </p:nvPr>
        </p:nvSpPr>
        <p:spPr>
          <a:xfrm>
            <a:off x="0" y="188640"/>
            <a:ext cx="3707904" cy="2555503"/>
          </a:xfrm>
          <a:noFill/>
        </p:spPr>
        <p:txBody>
          <a:bodyPr lIns="82124" tIns="41061" rIns="82124" bIns="41061" anchor="t"/>
          <a:lstStyle/>
          <a:p>
            <a:pPr eaLnBrk="1" hangingPunct="1"/>
            <a:r>
              <a:rPr lang="en-US" altLang="zh-CN" sz="4000">
                <a:solidFill>
                  <a:srgbClr val="FFFFFF"/>
                </a:solidFill>
                <a:latin typeface="Arial" charset="0"/>
                <a:ea typeface="SimSun" charset="0"/>
                <a:cs typeface="SimSun" charset="0"/>
              </a:rPr>
              <a:t>What do we need to </a:t>
            </a:r>
            <a:r>
              <a:rPr lang="en-US" altLang="zh-CN" sz="6600">
                <a:solidFill>
                  <a:srgbClr val="FFFFFF"/>
                </a:solidFill>
                <a:latin typeface="Arial" charset="0"/>
                <a:ea typeface="SimSun" charset="0"/>
                <a:cs typeface="SimSun" charset="0"/>
              </a:rPr>
              <a:t>know?</a:t>
            </a:r>
            <a:endParaRPr lang="en-US" altLang="zh-CN" sz="4000">
              <a:solidFill>
                <a:srgbClr val="FFFFFF"/>
              </a:solidFill>
              <a:latin typeface="Arial" charset="0"/>
              <a:ea typeface="SimSun" charset="0"/>
              <a:cs typeface="SimSun" charset="0"/>
            </a:endParaRPr>
          </a:p>
        </p:txBody>
      </p:sp>
      <p:sp>
        <p:nvSpPr>
          <p:cNvPr id="4" name="Rectangle 7"/>
          <p:cNvSpPr txBox="1">
            <a:spLocks noChangeArrowheads="1"/>
          </p:cNvSpPr>
          <p:nvPr/>
        </p:nvSpPr>
        <p:spPr bwMode="auto">
          <a:xfrm>
            <a:off x="5292080" y="188640"/>
            <a:ext cx="3707904" cy="2555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82124" tIns="41061" rIns="82124" bIns="41061" numCol="1" anchor="t"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eaLnBrk="1" hangingPunct="1"/>
            <a:r>
              <a:rPr lang="en-US" altLang="zh-CN" sz="4000">
                <a:solidFill>
                  <a:srgbClr val="FFFFFF"/>
                </a:solidFill>
                <a:latin typeface="Arial" charset="0"/>
                <a:ea typeface="SimSun" charset="0"/>
                <a:cs typeface="SimSun" charset="0"/>
              </a:rPr>
              <a:t>What do we need to </a:t>
            </a:r>
            <a:br>
              <a:rPr lang="en-US" altLang="zh-CN" sz="4000">
                <a:solidFill>
                  <a:srgbClr val="FFFFFF"/>
                </a:solidFill>
                <a:latin typeface="Arial" charset="0"/>
                <a:ea typeface="SimSun" charset="0"/>
                <a:cs typeface="SimSun" charset="0"/>
              </a:rPr>
            </a:br>
            <a:r>
              <a:rPr lang="en-US" altLang="zh-CN" sz="6600">
                <a:solidFill>
                  <a:srgbClr val="FFFFFF"/>
                </a:solidFill>
                <a:latin typeface="Arial" charset="0"/>
                <a:ea typeface="SimSun" charset="0"/>
                <a:cs typeface="SimSun" charset="0"/>
              </a:rPr>
              <a:t>do?</a:t>
            </a:r>
            <a:endParaRPr lang="en-US" altLang="zh-CN" sz="4000">
              <a:solidFill>
                <a:srgbClr val="FFFFFF"/>
              </a:solidFill>
              <a:latin typeface="Arial" charset="0"/>
              <a:ea typeface="SimSun" charset="0"/>
              <a:cs typeface="SimSun" charset="0"/>
            </a:endParaRPr>
          </a:p>
        </p:txBody>
      </p:sp>
      <p:sp>
        <p:nvSpPr>
          <p:cNvPr id="2" name="Right Arrow 1"/>
          <p:cNvSpPr/>
          <p:nvPr/>
        </p:nvSpPr>
        <p:spPr bwMode="auto">
          <a:xfrm>
            <a:off x="3779912" y="782315"/>
            <a:ext cx="1440160" cy="1368152"/>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ndParaRPr>
          </a:p>
        </p:txBody>
      </p:sp>
    </p:spTree>
    <p:extLst>
      <p:ext uri="{BB962C8B-B14F-4D97-AF65-F5344CB8AC3E}">
        <p14:creationId xmlns:p14="http://schemas.microsoft.com/office/powerpoint/2010/main" val="91385755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79095"/>
            <a:ext cx="9144000" cy="5678905"/>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2420888"/>
            <a:ext cx="4499992" cy="40324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Know you</a:t>
            </a:r>
            <a:r>
              <a:rPr lang="mr-IN" sz="4800" b="1" dirty="0">
                <a:solidFill>
                  <a:srgbClr val="FFFFFF"/>
                </a:solidFill>
                <a:effectLst>
                  <a:glow rad="127000">
                    <a:srgbClr val="000000"/>
                  </a:glow>
                </a:effectLst>
                <a:latin typeface="Arial" charset="0"/>
                <a:ea typeface="ＭＳ Ｐゴシック" charset="0"/>
                <a:cs typeface="ＭＳ Ｐゴシック" charset="0"/>
              </a:rPr>
              <a:t>'</a:t>
            </a:r>
            <a:r>
              <a:rPr lang="en-US" sz="4800" b="1" dirty="0">
                <a:solidFill>
                  <a:srgbClr val="FFFFFF"/>
                </a:solidFill>
                <a:effectLst>
                  <a:glow rad="127000">
                    <a:srgbClr val="000000"/>
                  </a:glow>
                </a:effectLst>
                <a:latin typeface="Arial" charset="0"/>
                <a:ea typeface="ＭＳ Ｐゴシック" charset="0"/>
                <a:cs typeface="ＭＳ Ｐゴシック" charset="0"/>
              </a:rPr>
              <a:t>re complete in Christ to be more like Christ.</a:t>
            </a:r>
          </a:p>
        </p:txBody>
      </p:sp>
    </p:spTree>
    <p:extLst>
      <p:ext uri="{BB962C8B-B14F-4D97-AF65-F5344CB8AC3E}">
        <p14:creationId xmlns:p14="http://schemas.microsoft.com/office/powerpoint/2010/main" val="30287219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9270" y="0"/>
            <a:ext cx="9163270" cy="68522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You are complete in Christ as God (1-4).</a:t>
            </a:r>
          </a:p>
        </p:txBody>
      </p:sp>
    </p:spTree>
    <p:extLst>
      <p:ext uri="{BB962C8B-B14F-4D97-AF65-F5344CB8AC3E}">
        <p14:creationId xmlns:p14="http://schemas.microsoft.com/office/powerpoint/2010/main" val="187347981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36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Become increasingly like Christ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(5-11).</a:t>
            </a:r>
          </a:p>
        </p:txBody>
      </p:sp>
    </p:spTree>
    <p:extLst>
      <p:ext uri="{BB962C8B-B14F-4D97-AF65-F5344CB8AC3E}">
        <p14:creationId xmlns:p14="http://schemas.microsoft.com/office/powerpoint/2010/main" val="132927484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710" y="1421160"/>
            <a:ext cx="9243593" cy="4384104"/>
          </a:xfrm>
          <a:prstGeom prst="rect">
            <a:avLst/>
          </a:prstGeom>
        </p:spPr>
      </p:pic>
      <p:sp>
        <p:nvSpPr>
          <p:cNvPr id="900098" name="Rectangle 2"/>
          <p:cNvSpPr>
            <a:spLocks noGrp="1" noChangeArrowheads="1"/>
          </p:cNvSpPr>
          <p:nvPr>
            <p:ph type="ctrTitle"/>
          </p:nvPr>
        </p:nvSpPr>
        <p:spPr>
          <a:xfrm>
            <a:off x="0" y="44624"/>
            <a:ext cx="9144000" cy="1512168"/>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What do you need to know or do?</a:t>
            </a:r>
          </a:p>
        </p:txBody>
      </p:sp>
      <p:sp>
        <p:nvSpPr>
          <p:cNvPr id="4" name="Rectangle 2"/>
          <p:cNvSpPr txBox="1">
            <a:spLocks noChangeArrowheads="1"/>
          </p:cNvSpPr>
          <p:nvPr/>
        </p:nvSpPr>
        <p:spPr bwMode="auto">
          <a:xfrm>
            <a:off x="-11891" y="2996952"/>
            <a:ext cx="4007827" cy="1368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Know?</a:t>
            </a:r>
          </a:p>
        </p:txBody>
      </p:sp>
      <p:sp>
        <p:nvSpPr>
          <p:cNvPr id="5" name="Rectangle 2"/>
          <p:cNvSpPr txBox="1">
            <a:spLocks noChangeArrowheads="1"/>
          </p:cNvSpPr>
          <p:nvPr/>
        </p:nvSpPr>
        <p:spPr bwMode="auto">
          <a:xfrm>
            <a:off x="5144695" y="2996952"/>
            <a:ext cx="4007827" cy="1368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Do? </a:t>
            </a:r>
          </a:p>
        </p:txBody>
      </p:sp>
      <p:sp>
        <p:nvSpPr>
          <p:cNvPr id="2" name="TextBox 1">
            <a:extLst>
              <a:ext uri="{FF2B5EF4-FFF2-40B4-BE49-F238E27FC236}">
                <a16:creationId xmlns:a16="http://schemas.microsoft.com/office/drawing/2014/main" id="{4B450FA1-A822-95C3-B781-6473E86A0CC8}"/>
              </a:ext>
            </a:extLst>
          </p:cNvPr>
          <p:cNvSpPr txBox="1"/>
          <p:nvPr/>
        </p:nvSpPr>
        <p:spPr>
          <a:xfrm>
            <a:off x="-3797085" y="3502617"/>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6469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72208153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98931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484784"/>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Pride of Knowledge </a:t>
            </a:r>
          </a:p>
        </p:txBody>
      </p:sp>
      <p:pic>
        <p:nvPicPr>
          <p:cNvPr id="2" name="Picture 1"/>
          <p:cNvPicPr>
            <a:picLocks noChangeAspect="1"/>
          </p:cNvPicPr>
          <p:nvPr/>
        </p:nvPicPr>
        <p:blipFill>
          <a:blip r:embed="rId3"/>
          <a:stretch>
            <a:fillRect/>
          </a:stretch>
        </p:blipFill>
        <p:spPr>
          <a:xfrm>
            <a:off x="-11286" y="1737312"/>
            <a:ext cx="9144000" cy="5148072"/>
          </a:xfrm>
          <a:prstGeom prst="rect">
            <a:avLst/>
          </a:prstGeom>
        </p:spPr>
      </p:pic>
    </p:spTree>
    <p:extLst>
      <p:ext uri="{BB962C8B-B14F-4D97-AF65-F5344CB8AC3E}">
        <p14:creationId xmlns:p14="http://schemas.microsoft.com/office/powerpoint/2010/main" val="3582605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Anti-Intellectual</a:t>
            </a:r>
          </a:p>
        </p:txBody>
      </p:sp>
      <p:pic>
        <p:nvPicPr>
          <p:cNvPr id="2" name="Picture 1"/>
          <p:cNvPicPr>
            <a:picLocks noChangeAspect="1"/>
          </p:cNvPicPr>
          <p:nvPr/>
        </p:nvPicPr>
        <p:blipFill>
          <a:blip r:embed="rId3"/>
          <a:stretch>
            <a:fillRect/>
          </a:stretch>
        </p:blipFill>
        <p:spPr>
          <a:xfrm flipH="1">
            <a:off x="-11286" y="1737312"/>
            <a:ext cx="9144000" cy="5148072"/>
          </a:xfrm>
          <a:prstGeom prst="rect">
            <a:avLst/>
          </a:prstGeom>
        </p:spPr>
      </p:pic>
    </p:spTree>
    <p:extLst>
      <p:ext uri="{BB962C8B-B14F-4D97-AF65-F5344CB8AC3E}">
        <p14:creationId xmlns:p14="http://schemas.microsoft.com/office/powerpoint/2010/main" val="766955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3"/>
          <p:cNvSpPr>
            <a:spLocks noChangeArrowheads="1"/>
          </p:cNvSpPr>
          <p:nvPr/>
        </p:nvSpPr>
        <p:spPr bwMode="auto">
          <a:xfrm>
            <a:off x="0" y="914400"/>
            <a:ext cx="9144000" cy="59436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en-US" altLang="zh-CN" sz="2800" b="1">
                <a:solidFill>
                  <a:srgbClr val="FFFFFF"/>
                </a:solidFill>
                <a:latin typeface="Times" charset="0"/>
                <a:ea typeface="SimSun" charset="0"/>
                <a:cs typeface="SimSun" charset="0"/>
              </a:rPr>
              <a:t> </a:t>
            </a:r>
          </a:p>
        </p:txBody>
      </p:sp>
      <p:sp>
        <p:nvSpPr>
          <p:cNvPr id="258051" name="Text Box 4"/>
          <p:cNvSpPr txBox="1">
            <a:spLocks noChangeArrowheads="1"/>
          </p:cNvSpPr>
          <p:nvPr/>
        </p:nvSpPr>
        <p:spPr bwMode="auto">
          <a:xfrm>
            <a:off x="8451850" y="-53144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287</a:t>
            </a:r>
          </a:p>
        </p:txBody>
      </p:sp>
      <p:grpSp>
        <p:nvGrpSpPr>
          <p:cNvPr id="2" name="Group 6"/>
          <p:cNvGrpSpPr>
            <a:grpSpLocks/>
          </p:cNvGrpSpPr>
          <p:nvPr/>
        </p:nvGrpSpPr>
        <p:grpSpPr bwMode="auto">
          <a:xfrm>
            <a:off x="-7938" y="1091654"/>
            <a:ext cx="9151938" cy="5073650"/>
            <a:chOff x="-5" y="960"/>
            <a:chExt cx="5477" cy="3196"/>
          </a:xfrm>
        </p:grpSpPr>
        <p:sp>
          <p:nvSpPr>
            <p:cNvPr id="258055" name="Rectangle 7"/>
            <p:cNvSpPr>
              <a:spLocks noChangeArrowheads="1"/>
            </p:cNvSpPr>
            <p:nvPr/>
          </p:nvSpPr>
          <p:spPr bwMode="auto">
            <a:xfrm>
              <a:off x="72" y="1386"/>
              <a:ext cx="1877" cy="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800" b="1" i="1">
                  <a:solidFill>
                    <a:srgbClr val="FFFF00"/>
                  </a:solidFill>
                  <a:latin typeface="Arial" charset="0"/>
                  <a:ea typeface="SimSun" charset="0"/>
                  <a:cs typeface="SimSun" charset="0"/>
                </a:rPr>
                <a:t>Problem</a:t>
              </a:r>
              <a:endParaRPr lang="zh-TW" altLang="en-US" sz="2800" b="1" i="1">
                <a:solidFill>
                  <a:srgbClr val="FFFF00"/>
                </a:solidFill>
                <a:latin typeface="Arial" charset="0"/>
                <a:ea typeface="SimSun" charset="0"/>
                <a:cs typeface="SimSun" charset="0"/>
              </a:endParaRPr>
            </a:p>
          </p:txBody>
        </p:sp>
        <p:sp>
          <p:nvSpPr>
            <p:cNvPr id="258057" name="Rectangle 9"/>
            <p:cNvSpPr>
              <a:spLocks noChangeArrowheads="1"/>
            </p:cNvSpPr>
            <p:nvPr/>
          </p:nvSpPr>
          <p:spPr bwMode="auto">
            <a:xfrm>
              <a:off x="1960" y="1386"/>
              <a:ext cx="1756" cy="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800" b="1">
                  <a:solidFill>
                    <a:srgbClr val="FFFFFF"/>
                  </a:solidFill>
                  <a:latin typeface="Arial" charset="0"/>
                  <a:ea typeface="SimSun" charset="0"/>
                  <a:cs typeface="SimSun" charset="0"/>
                </a:rPr>
                <a:t>False Teaching (Heresy)</a:t>
              </a:r>
            </a:p>
          </p:txBody>
        </p:sp>
        <p:sp>
          <p:nvSpPr>
            <p:cNvPr id="258058" name="Rectangle 10"/>
            <p:cNvSpPr>
              <a:spLocks noChangeArrowheads="1"/>
            </p:cNvSpPr>
            <p:nvPr/>
          </p:nvSpPr>
          <p:spPr bwMode="auto">
            <a:xfrm>
              <a:off x="72" y="1916"/>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800" b="1" i="1">
                  <a:solidFill>
                    <a:srgbClr val="FFFF00"/>
                  </a:solidFill>
                  <a:latin typeface="Arial" charset="0"/>
                  <a:ea typeface="SimSun" charset="0"/>
                  <a:cs typeface="SimSun" charset="0"/>
                </a:rPr>
                <a:t>Source of Problem</a:t>
              </a:r>
              <a:endParaRPr lang="zh-CN" altLang="en-US" sz="2800" b="1" i="1">
                <a:solidFill>
                  <a:srgbClr val="FFFF00"/>
                </a:solidFill>
                <a:latin typeface="Arial" charset="0"/>
                <a:ea typeface="SimSun" charset="0"/>
                <a:cs typeface="SimSun" charset="0"/>
              </a:endParaRPr>
            </a:p>
          </p:txBody>
        </p:sp>
        <p:sp>
          <p:nvSpPr>
            <p:cNvPr id="258060" name="Rectangle 12"/>
            <p:cNvSpPr>
              <a:spLocks noChangeArrowheads="1"/>
            </p:cNvSpPr>
            <p:nvPr/>
          </p:nvSpPr>
          <p:spPr bwMode="auto">
            <a:xfrm>
              <a:off x="1960" y="1916"/>
              <a:ext cx="1756"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800" b="1">
                  <a:solidFill>
                    <a:srgbClr val="FFFFFF"/>
                  </a:solidFill>
                  <a:latin typeface="Arial" charset="0"/>
                  <a:ea typeface="SimSun" charset="0"/>
                  <a:cs typeface="SimSun" charset="0"/>
                </a:rPr>
                <a:t>Internal</a:t>
              </a:r>
            </a:p>
          </p:txBody>
        </p:sp>
        <p:sp>
          <p:nvSpPr>
            <p:cNvPr id="258064" name="Rectangle 16"/>
            <p:cNvSpPr>
              <a:spLocks noChangeArrowheads="1"/>
            </p:cNvSpPr>
            <p:nvPr/>
          </p:nvSpPr>
          <p:spPr bwMode="auto">
            <a:xfrm>
              <a:off x="72" y="2974"/>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800" b="1" i="1">
                  <a:solidFill>
                    <a:srgbClr val="FFFF00"/>
                  </a:solidFill>
                  <a:latin typeface="Arial" charset="0"/>
                  <a:ea typeface="SimSun" charset="0"/>
                  <a:cs typeface="SimSun" charset="0"/>
                </a:rPr>
                <a:t> Key Word</a:t>
              </a:r>
            </a:p>
          </p:txBody>
        </p:sp>
        <p:sp>
          <p:nvSpPr>
            <p:cNvPr id="258066" name="Rectangle 18"/>
            <p:cNvSpPr>
              <a:spLocks noChangeArrowheads="1"/>
            </p:cNvSpPr>
            <p:nvPr/>
          </p:nvSpPr>
          <p:spPr bwMode="auto">
            <a:xfrm>
              <a:off x="1960" y="2974"/>
              <a:ext cx="1756"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800" b="1">
                  <a:solidFill>
                    <a:srgbClr val="FFFFFF"/>
                  </a:solidFill>
                  <a:latin typeface="Arial" charset="0"/>
                  <a:ea typeface="SimSun" charset="0"/>
                  <a:cs typeface="SimSun" charset="0"/>
                </a:rPr>
                <a:t> </a:t>
              </a:r>
              <a:r>
                <a:rPr lang="mr-IN" altLang="zh-CN" sz="2800" b="1">
                  <a:solidFill>
                    <a:srgbClr val="FFFFFF"/>
                  </a:solidFill>
                  <a:latin typeface="Arial" charset="0"/>
                  <a:ea typeface="SimSun" charset="0"/>
                  <a:cs typeface="SimSun" charset="0"/>
                </a:rPr>
                <a:t>"</a:t>
              </a:r>
              <a:r>
                <a:rPr lang="en-US" altLang="zh-CN" sz="2800" b="1">
                  <a:solidFill>
                    <a:srgbClr val="FFFFFF"/>
                  </a:solidFill>
                  <a:latin typeface="Arial" charset="0"/>
                  <a:ea typeface="SimSun" charset="0"/>
                  <a:cs typeface="SimSun" charset="0"/>
                </a:rPr>
                <a:t>knowledge</a:t>
              </a:r>
              <a:r>
                <a:rPr lang="mr-IN" altLang="zh-CN" sz="2800" b="1">
                  <a:solidFill>
                    <a:srgbClr val="FFFFFF"/>
                  </a:solidFill>
                  <a:latin typeface="Arial" charset="0"/>
                  <a:ea typeface="SimSun" charset="0"/>
                  <a:cs typeface="SimSun" charset="0"/>
                </a:rPr>
                <a:t>"</a:t>
              </a:r>
              <a:endParaRPr lang="en-US" altLang="zh-CN" sz="2800" b="1">
                <a:solidFill>
                  <a:srgbClr val="FFFFFF"/>
                </a:solidFill>
                <a:latin typeface="Arial" charset="0"/>
                <a:ea typeface="SimSun" charset="0"/>
                <a:cs typeface="SimSun" charset="0"/>
              </a:endParaRPr>
            </a:p>
            <a:p>
              <a:pPr algn="ctr"/>
              <a:r>
                <a:rPr lang="en-US" altLang="zh-CN" sz="2800" b="1">
                  <a:solidFill>
                    <a:srgbClr val="FFFFFF"/>
                  </a:solidFill>
                  <a:latin typeface="Arial" charset="0"/>
                  <a:ea typeface="SimSun" charset="0"/>
                  <a:cs typeface="SimSun" charset="0"/>
                </a:rPr>
                <a:t>(16 times)</a:t>
              </a:r>
            </a:p>
          </p:txBody>
        </p:sp>
        <p:sp>
          <p:nvSpPr>
            <p:cNvPr id="258067" name="Rectangle 19"/>
            <p:cNvSpPr>
              <a:spLocks noChangeArrowheads="1"/>
            </p:cNvSpPr>
            <p:nvPr/>
          </p:nvSpPr>
          <p:spPr bwMode="auto">
            <a:xfrm>
              <a:off x="72" y="3503"/>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800" b="1" i="1">
                  <a:solidFill>
                    <a:srgbClr val="FFFF00"/>
                  </a:solidFill>
                  <a:latin typeface="Arial" charset="0"/>
                  <a:ea typeface="SimSun" charset="0"/>
                  <a:cs typeface="SimSun" charset="0"/>
                </a:rPr>
                <a:t>Date</a:t>
              </a:r>
            </a:p>
          </p:txBody>
        </p:sp>
        <p:sp>
          <p:nvSpPr>
            <p:cNvPr id="258069" name="Rectangle 21"/>
            <p:cNvSpPr>
              <a:spLocks noChangeArrowheads="1"/>
            </p:cNvSpPr>
            <p:nvPr/>
          </p:nvSpPr>
          <p:spPr bwMode="auto">
            <a:xfrm>
              <a:off x="1960" y="3627"/>
              <a:ext cx="1756"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800" b="1">
                  <a:solidFill>
                    <a:srgbClr val="FFFFFF"/>
                  </a:solidFill>
                  <a:latin typeface="Arial" charset="0"/>
                  <a:ea typeface="SimSun" charset="0"/>
                  <a:cs typeface="SimSun" charset="0"/>
                </a:rPr>
                <a:t> Early spring </a:t>
              </a:r>
              <a:br>
                <a:rPr lang="en-US" altLang="zh-CN" sz="2800" b="1">
                  <a:solidFill>
                    <a:srgbClr val="FFFFFF"/>
                  </a:solidFill>
                  <a:latin typeface="Arial" charset="0"/>
                  <a:ea typeface="SimSun" charset="0"/>
                  <a:cs typeface="SimSun" charset="0"/>
                </a:rPr>
              </a:br>
              <a:r>
                <a:rPr lang="en-US" altLang="zh-CN" sz="2800" b="1">
                  <a:solidFill>
                    <a:srgbClr val="FFFFFF"/>
                  </a:solidFill>
                  <a:latin typeface="Arial" charset="0"/>
                  <a:ea typeface="SimSun" charset="0"/>
                  <a:cs typeface="SimSun" charset="0"/>
                </a:rPr>
                <a:t>AD 64</a:t>
              </a:r>
            </a:p>
          </p:txBody>
        </p:sp>
        <p:grpSp>
          <p:nvGrpSpPr>
            <p:cNvPr id="258070" name="Group 22"/>
            <p:cNvGrpSpPr>
              <a:grpSpLocks/>
            </p:cNvGrpSpPr>
            <p:nvPr/>
          </p:nvGrpSpPr>
          <p:grpSpPr bwMode="auto">
            <a:xfrm>
              <a:off x="-5" y="960"/>
              <a:ext cx="2021" cy="426"/>
              <a:chOff x="0" y="0"/>
              <a:chExt cx="1202" cy="403"/>
            </a:xfrm>
          </p:grpSpPr>
          <p:sp>
            <p:nvSpPr>
              <p:cNvPr id="258077" name="Rectangle 23"/>
              <p:cNvSpPr>
                <a:spLocks noChangeArrowheads="1"/>
              </p:cNvSpPr>
              <p:nvPr/>
            </p:nvSpPr>
            <p:spPr bwMode="auto">
              <a:xfrm>
                <a:off x="43" y="0"/>
                <a:ext cx="111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800" b="1">
                    <a:solidFill>
                      <a:srgbClr val="FFFFFF"/>
                    </a:solidFill>
                    <a:latin typeface="Arial" charset="0"/>
                    <a:ea typeface="SimSun" charset="0"/>
                    <a:cs typeface="SimSun" charset="0"/>
                  </a:rPr>
                  <a:t> </a:t>
                </a:r>
              </a:p>
              <a:p>
                <a:pPr algn="ctr" eaLnBrk="0" hangingPunct="0"/>
                <a:endParaRPr lang="en-US" altLang="zh-CN" sz="2800" b="1">
                  <a:solidFill>
                    <a:srgbClr val="FFFFFF"/>
                  </a:solidFill>
                  <a:latin typeface="Arial" charset="0"/>
                  <a:ea typeface="SimSun" charset="0"/>
                  <a:cs typeface="SimSun" charset="0"/>
                </a:endParaRPr>
              </a:p>
            </p:txBody>
          </p:sp>
          <p:sp>
            <p:nvSpPr>
              <p:cNvPr id="258078" name="Rectangle 24"/>
              <p:cNvSpPr>
                <a:spLocks noChangeArrowheads="1"/>
              </p:cNvSpPr>
              <p:nvPr/>
            </p:nvSpPr>
            <p:spPr bwMode="auto">
              <a:xfrm>
                <a:off x="0" y="0"/>
                <a:ext cx="120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endParaRPr lang="en-US">
                  <a:solidFill>
                    <a:srgbClr val="5B5249"/>
                  </a:solidFill>
                </a:endParaRPr>
              </a:p>
            </p:txBody>
          </p:sp>
        </p:grpSp>
        <p:sp>
          <p:nvSpPr>
            <p:cNvPr id="258076" name="Rectangle 27"/>
            <p:cNvSpPr>
              <a:spLocks noChangeArrowheads="1"/>
            </p:cNvSpPr>
            <p:nvPr/>
          </p:nvSpPr>
          <p:spPr bwMode="auto">
            <a:xfrm>
              <a:off x="1905" y="961"/>
              <a:ext cx="1839" cy="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endParaRPr lang="en-US">
                <a:solidFill>
                  <a:srgbClr val="5B5249"/>
                </a:solidFill>
              </a:endParaRPr>
            </a:p>
          </p:txBody>
        </p:sp>
        <p:sp>
          <p:nvSpPr>
            <p:cNvPr id="258074" name="Rectangle 30"/>
            <p:cNvSpPr>
              <a:spLocks noChangeArrowheads="1"/>
            </p:cNvSpPr>
            <p:nvPr/>
          </p:nvSpPr>
          <p:spPr bwMode="auto">
            <a:xfrm>
              <a:off x="3572" y="961"/>
              <a:ext cx="1900" cy="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endParaRPr lang="en-US">
                <a:solidFill>
                  <a:srgbClr val="5B5249"/>
                </a:solidFill>
              </a:endParaRPr>
            </a:p>
          </p:txBody>
        </p:sp>
      </p:grpSp>
      <p:sp>
        <p:nvSpPr>
          <p:cNvPr id="258054" name="WordArt 31"/>
          <p:cNvSpPr>
            <a:spLocks noChangeArrowheads="1" noChangeShapeType="1" noTextEdit="1"/>
          </p:cNvSpPr>
          <p:nvPr/>
        </p:nvSpPr>
        <p:spPr bwMode="auto">
          <a:xfrm>
            <a:off x="3831555" y="349423"/>
            <a:ext cx="2376264" cy="1279377"/>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2 Peter</a:t>
            </a:r>
          </a:p>
        </p:txBody>
      </p:sp>
    </p:spTree>
    <p:extLst>
      <p:ext uri="{BB962C8B-B14F-4D97-AF65-F5344CB8AC3E}">
        <p14:creationId xmlns:p14="http://schemas.microsoft.com/office/powerpoint/2010/main" val="34788596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2"/>
          <p:cNvSpPr>
            <a:spLocks noGrp="1" noChangeArrowheads="1"/>
          </p:cNvSpPr>
          <p:nvPr>
            <p:ph type="title"/>
          </p:nvPr>
        </p:nvSpPr>
        <p:spPr>
          <a:xfrm>
            <a:off x="684213" y="620688"/>
            <a:ext cx="5327947" cy="1440160"/>
          </a:xfrm>
          <a:solidFill>
            <a:schemeClr val="bg1"/>
          </a:solidFill>
        </p:spPr>
        <p:txBody>
          <a:bodyPr/>
          <a:lstStyle/>
          <a:p>
            <a:pPr eaLnBrk="1" hangingPunct="1"/>
            <a:r>
              <a:rPr lang="en-US" sz="3200" b="1">
                <a:latin typeface="Arial" charset="0"/>
                <a:ea typeface="ＭＳ Ｐゴシック" charset="0"/>
              </a:rPr>
              <a:t>Peter uses many words to show how knowledge is vital for believers…</a:t>
            </a:r>
            <a:endParaRPr lang="en-US" sz="3200">
              <a:latin typeface="Arial" charset="0"/>
              <a:ea typeface="ＭＳ Ｐゴシック" charset="0"/>
            </a:endParaRPr>
          </a:p>
        </p:txBody>
      </p:sp>
      <p:sp>
        <p:nvSpPr>
          <p:cNvPr id="272386" name="Rectangle 3"/>
          <p:cNvSpPr>
            <a:spLocks noGrp="1" noChangeArrowheads="1"/>
          </p:cNvSpPr>
          <p:nvPr>
            <p:ph type="body" idx="1"/>
          </p:nvPr>
        </p:nvSpPr>
        <p:spPr>
          <a:xfrm>
            <a:off x="914400" y="2101850"/>
            <a:ext cx="7924800" cy="4756150"/>
          </a:xfrm>
        </p:spPr>
        <p:txBody>
          <a:bodyPr/>
          <a:lstStyle/>
          <a:p>
            <a:pPr marL="609600" indent="-609600" eaLnBrk="1" hangingPunct="1">
              <a:buFont typeface="Wingdings" charset="0"/>
              <a:buNone/>
            </a:pPr>
            <a:r>
              <a:rPr lang="en-US" altLang="ja-JP" sz="3600" b="1">
                <a:solidFill>
                  <a:srgbClr val="000000"/>
                </a:solidFill>
                <a:latin typeface="Bwgrkl" charset="0"/>
                <a:ea typeface="MS Mincho" charset="0"/>
                <a:cs typeface="MS Mincho" charset="0"/>
              </a:rPr>
              <a:t>evpi,gnwsij</a:t>
            </a:r>
            <a:r>
              <a:rPr lang="en-US" altLang="zh-CN" sz="3600" b="1">
                <a:solidFill>
                  <a:srgbClr val="000000"/>
                </a:solidFill>
                <a:latin typeface="Times" charset="0"/>
                <a:ea typeface="MS Mincho" charset="0"/>
                <a:cs typeface="MS Mincho" charset="0"/>
              </a:rPr>
              <a:t> 1:2, 3, 8; 2:20</a:t>
            </a:r>
          </a:p>
          <a:p>
            <a:pPr marL="609600" indent="-609600" eaLnBrk="1" hangingPunct="1">
              <a:buFont typeface="Wingdings" charset="0"/>
              <a:buNone/>
            </a:pPr>
            <a:r>
              <a:rPr lang="en-US" altLang="ja-JP" sz="3600" b="1">
                <a:solidFill>
                  <a:srgbClr val="000000"/>
                </a:solidFill>
                <a:latin typeface="Bwgrkl" charset="0"/>
                <a:ea typeface="MS Mincho" charset="0"/>
                <a:cs typeface="MS Mincho" charset="0"/>
              </a:rPr>
              <a:t>evpiginw,skw</a:t>
            </a:r>
            <a:r>
              <a:rPr lang="en-US" altLang="ja-JP" sz="3600" b="1">
                <a:solidFill>
                  <a:srgbClr val="000000"/>
                </a:solidFill>
                <a:latin typeface="Greek" charset="0"/>
                <a:ea typeface="ＭＳ Ｐゴシック" charset="0"/>
                <a:cs typeface="ＭＳ Ｐゴシック" charset="0"/>
              </a:rPr>
              <a:t> </a:t>
            </a:r>
            <a:r>
              <a:rPr lang="en-US" altLang="zh-CN" sz="3600" b="1">
                <a:solidFill>
                  <a:srgbClr val="000000"/>
                </a:solidFill>
                <a:latin typeface="Times" charset="0"/>
                <a:ea typeface="SimSun" charset="0"/>
                <a:cs typeface="SimSun" charset="0"/>
              </a:rPr>
              <a:t> 2:21a, 21b</a:t>
            </a:r>
          </a:p>
          <a:p>
            <a:pPr marL="609600" indent="-609600" eaLnBrk="1" hangingPunct="1">
              <a:buFont typeface="Wingdings" charset="0"/>
              <a:buNone/>
            </a:pPr>
            <a:r>
              <a:rPr lang="en-US" altLang="ja-JP" sz="3600" b="1">
                <a:solidFill>
                  <a:srgbClr val="000000"/>
                </a:solidFill>
                <a:latin typeface="Bwgrkl" charset="0"/>
                <a:ea typeface="MS Mincho" charset="0"/>
                <a:cs typeface="MS Mincho" charset="0"/>
              </a:rPr>
              <a:t>proginw,skw</a:t>
            </a:r>
            <a:r>
              <a:rPr lang="en-US" altLang="ja-JP" sz="3600" b="1">
                <a:solidFill>
                  <a:srgbClr val="000000"/>
                </a:solidFill>
                <a:latin typeface="Greek" charset="0"/>
                <a:ea typeface="MS Mincho" charset="0"/>
                <a:cs typeface="MS Mincho" charset="0"/>
              </a:rPr>
              <a:t> </a:t>
            </a:r>
            <a:r>
              <a:rPr lang="en-US" altLang="zh-CN" sz="3600" b="1">
                <a:solidFill>
                  <a:srgbClr val="000000"/>
                </a:solidFill>
                <a:latin typeface="Times" charset="0"/>
                <a:ea typeface="SimSun" charset="0"/>
                <a:cs typeface="SimSun" charset="0"/>
              </a:rPr>
              <a:t> 3:17 </a:t>
            </a:r>
          </a:p>
          <a:p>
            <a:pPr marL="609600" indent="-609600" eaLnBrk="1" hangingPunct="1">
              <a:buFont typeface="Wingdings" charset="0"/>
              <a:buNone/>
            </a:pPr>
            <a:r>
              <a:rPr lang="en-US" altLang="zh-CN" sz="3600" b="1">
                <a:solidFill>
                  <a:srgbClr val="000000"/>
                </a:solidFill>
                <a:latin typeface="Bwgrkl" charset="0"/>
                <a:ea typeface="MS Mincho" charset="0"/>
                <a:cs typeface="MS Mincho" charset="0"/>
              </a:rPr>
              <a:t>gnwri,zw</a:t>
            </a:r>
            <a:r>
              <a:rPr lang="en-US" altLang="zh-CN" sz="3600" b="1">
                <a:solidFill>
                  <a:srgbClr val="000000"/>
                </a:solidFill>
                <a:latin typeface="Times" charset="0"/>
                <a:ea typeface="SimSun" charset="0"/>
                <a:cs typeface="SimSun" charset="0"/>
              </a:rPr>
              <a:t> 1:16</a:t>
            </a:r>
          </a:p>
          <a:p>
            <a:pPr marL="609600" indent="-609600" eaLnBrk="1" hangingPunct="1">
              <a:buFont typeface="Wingdings" charset="0"/>
              <a:buNone/>
            </a:pPr>
            <a:r>
              <a:rPr lang="en-US" altLang="zh-CN" sz="3600" b="1">
                <a:solidFill>
                  <a:srgbClr val="000000"/>
                </a:solidFill>
                <a:latin typeface="Bwgrkl" charset="0"/>
                <a:ea typeface="SimSun" charset="0"/>
                <a:cs typeface="SimSun" charset="0"/>
              </a:rPr>
              <a:t>gnw/sij</a:t>
            </a:r>
            <a:r>
              <a:rPr lang="en-US" altLang="zh-CN" sz="3600" b="1">
                <a:solidFill>
                  <a:srgbClr val="000000"/>
                </a:solidFill>
                <a:latin typeface="Times" charset="0"/>
                <a:ea typeface="SimSun" charset="0"/>
                <a:cs typeface="SimSun" charset="0"/>
              </a:rPr>
              <a:t> 1:5, 6; 3:18</a:t>
            </a:r>
          </a:p>
          <a:p>
            <a:pPr marL="609600" indent="-609600" eaLnBrk="1" hangingPunct="1">
              <a:buFont typeface="Wingdings" charset="0"/>
              <a:buNone/>
            </a:pPr>
            <a:r>
              <a:rPr lang="en-US" altLang="zh-CN" sz="3600" b="1">
                <a:solidFill>
                  <a:srgbClr val="000000"/>
                </a:solidFill>
                <a:latin typeface="Bwgrkl" charset="0"/>
                <a:ea typeface="SimSun" charset="0"/>
                <a:cs typeface="SimSun" charset="0"/>
              </a:rPr>
              <a:t>gigw,skw</a:t>
            </a:r>
            <a:r>
              <a:rPr lang="en-US" altLang="zh-CN" sz="3600" b="1">
                <a:solidFill>
                  <a:srgbClr val="000000"/>
                </a:solidFill>
                <a:latin typeface="Times" charset="0"/>
                <a:ea typeface="SimSun" charset="0"/>
                <a:cs typeface="SimSun" charset="0"/>
              </a:rPr>
              <a:t> 1:20; 3:3</a:t>
            </a:r>
          </a:p>
          <a:p>
            <a:pPr marL="609600" indent="-609600" eaLnBrk="1" hangingPunct="1">
              <a:buFont typeface="Wingdings" charset="0"/>
              <a:buNone/>
            </a:pPr>
            <a:r>
              <a:rPr lang="en-US" altLang="zh-CN" sz="3600" b="1">
                <a:solidFill>
                  <a:srgbClr val="000000"/>
                </a:solidFill>
                <a:latin typeface="Bwgrkl" charset="0"/>
                <a:ea typeface="SimSun" charset="0"/>
                <a:cs typeface="SimSun" charset="0"/>
              </a:rPr>
              <a:t>oi=da </a:t>
            </a:r>
            <a:r>
              <a:rPr lang="en-US" altLang="zh-CN" sz="3600" b="1">
                <a:solidFill>
                  <a:srgbClr val="000000"/>
                </a:solidFill>
                <a:latin typeface="Times" charset="0"/>
                <a:ea typeface="SimSun" charset="0"/>
                <a:cs typeface="SimSun" charset="0"/>
              </a:rPr>
              <a:t>1:12, 14; 2:9</a:t>
            </a:r>
            <a:r>
              <a:rPr lang="en-US" altLang="zh-CN" sz="3600" b="1">
                <a:latin typeface="Times New Roman" charset="0"/>
                <a:ea typeface="SimSun" charset="0"/>
                <a:cs typeface="SimSun" charset="0"/>
              </a:rPr>
              <a:t> </a:t>
            </a:r>
            <a:endParaRPr lang="en-US" sz="3600" b="1">
              <a:latin typeface="Times New Roman" charset="0"/>
              <a:ea typeface="ＭＳ Ｐゴシック" charset="0"/>
              <a:cs typeface="ＭＳ Ｐゴシック" charset="0"/>
            </a:endParaRPr>
          </a:p>
        </p:txBody>
      </p:sp>
      <p:sp>
        <p:nvSpPr>
          <p:cNvPr id="272387" name="Text Box 4"/>
          <p:cNvSpPr txBox="1">
            <a:spLocks noChangeArrowheads="1"/>
          </p:cNvSpPr>
          <p:nvPr/>
        </p:nvSpPr>
        <p:spPr bwMode="auto">
          <a:xfrm>
            <a:off x="8450263"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287</a:t>
            </a:r>
            <a:endParaRPr lang="en-US">
              <a:solidFill>
                <a:srgbClr val="000000"/>
              </a:solidFill>
              <a:latin typeface="Arial" charset="0"/>
            </a:endParaRPr>
          </a:p>
        </p:txBody>
      </p:sp>
      <p:pic>
        <p:nvPicPr>
          <p:cNvPr id="272388" name="Picture 1" descr="Screen Shot 2014-03-11 at 3.18.04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27088" y="2133600"/>
            <a:ext cx="5011737" cy="4652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2389" name="Picture 5" descr="j014967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64163" y="3398663"/>
            <a:ext cx="3522662" cy="3414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611560" y="2060848"/>
            <a:ext cx="4608512" cy="792088"/>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5B5249"/>
              </a:solidFill>
              <a:latin typeface="Times New Roman" pitchFamily="26" charset="0"/>
            </a:endParaRPr>
          </a:p>
        </p:txBody>
      </p:sp>
      <p:sp>
        <p:nvSpPr>
          <p:cNvPr id="8" name="Oval 7"/>
          <p:cNvSpPr/>
          <p:nvPr/>
        </p:nvSpPr>
        <p:spPr bwMode="auto">
          <a:xfrm>
            <a:off x="323528" y="4797152"/>
            <a:ext cx="3672408" cy="792088"/>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5B5249"/>
              </a:solidFill>
              <a:latin typeface="Times New Roman" pitchFamily="26" charset="0"/>
            </a:endParaRPr>
          </a:p>
        </p:txBody>
      </p:sp>
    </p:spTree>
    <p:extLst>
      <p:ext uri="{BB962C8B-B14F-4D97-AF65-F5344CB8AC3E}">
        <p14:creationId xmlns:p14="http://schemas.microsoft.com/office/powerpoint/2010/main" val="224565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par>
                          <p:cTn id="8" fill="hold">
                            <p:stCondLst>
                              <p:cond delay="2000"/>
                            </p:stCondLst>
                            <p:childTnLst>
                              <p:par>
                                <p:cTn id="9" presetID="2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edge">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877821" cy="6858000"/>
          </a:xfrm>
          <a:prstGeom prst="rect">
            <a:avLst/>
          </a:prstGeom>
        </p:spPr>
      </p:pic>
      <p:sp>
        <p:nvSpPr>
          <p:cNvPr id="900098" name="Rectangle 2"/>
          <p:cNvSpPr>
            <a:spLocks noGrp="1" noChangeArrowheads="1"/>
          </p:cNvSpPr>
          <p:nvPr>
            <p:ph type="ctrTitle"/>
          </p:nvPr>
        </p:nvSpPr>
        <p:spPr>
          <a:xfrm>
            <a:off x="4572000" y="232008"/>
            <a:ext cx="4572000" cy="3124984"/>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What do you really need to know?</a:t>
            </a:r>
          </a:p>
        </p:txBody>
      </p:sp>
    </p:spTree>
    <p:extLst>
      <p:ext uri="{BB962C8B-B14F-4D97-AF65-F5344CB8AC3E}">
        <p14:creationId xmlns:p14="http://schemas.microsoft.com/office/powerpoint/2010/main" val="3335632367"/>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2004:Templates:Presentations:Designs:Legal</Template>
  <TotalTime>9094</TotalTime>
  <Words>2666</Words>
  <Application>Microsoft Macintosh PowerPoint</Application>
  <PresentationFormat>On-screen Show (4:3)</PresentationFormat>
  <Paragraphs>225</Paragraphs>
  <Slides>47</Slides>
  <Notes>46</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47</vt:i4>
      </vt:variant>
    </vt:vector>
  </HeadingPairs>
  <TitlesOfParts>
    <vt:vector size="59" baseType="lpstr">
      <vt:lpstr>Greek</vt:lpstr>
      <vt:lpstr>Arial</vt:lpstr>
      <vt:lpstr>Bwgrkl</vt:lpstr>
      <vt:lpstr>Comic Sans MS</vt:lpstr>
      <vt:lpstr>Impact</vt:lpstr>
      <vt:lpstr>Times</vt:lpstr>
      <vt:lpstr>Times New Roman</vt:lpstr>
      <vt:lpstr>Wingdings</vt:lpstr>
      <vt:lpstr>49_Blank Presentation</vt:lpstr>
      <vt:lpstr>Default Design</vt:lpstr>
      <vt:lpstr>1_Nature</vt:lpstr>
      <vt:lpstr>Nature</vt:lpstr>
      <vt:lpstr>PowerPoint Presentation</vt:lpstr>
      <vt:lpstr>Do you want more knowledge?</vt:lpstr>
      <vt:lpstr>Knowledge 知识</vt:lpstr>
      <vt:lpstr>Knowledge is Infinite</vt:lpstr>
      <vt:lpstr>Pride of Knowledge </vt:lpstr>
      <vt:lpstr>Anti-Intellectual</vt:lpstr>
      <vt:lpstr>PowerPoint Presentation</vt:lpstr>
      <vt:lpstr>Peter uses many words to show how knowledge is vital for believers…</vt:lpstr>
      <vt:lpstr>What do you really need to know?</vt:lpstr>
      <vt:lpstr>What do you really need to know?</vt:lpstr>
      <vt:lpstr>Greek Ideas </vt:lpstr>
      <vt:lpstr>Perfect Knowledge</vt:lpstr>
      <vt:lpstr>What do we need to know?</vt:lpstr>
      <vt:lpstr>What do we need to know?</vt:lpstr>
      <vt:lpstr>I. You are complete in Christ as God (1-4).</vt:lpstr>
      <vt:lpstr>1. God gives you the same faith as the apostles due to Christ's deity. </vt:lpstr>
      <vt:lpstr>"This letter is from Simon Peter, a slave and apostle of Jesus Christ. I am writing to you who share the same precious faith we have. This faith was given to you because of the justice and fairness of Jesus Christ, our God and Savior"  (2 Peter 1:1 NLT).</vt:lpstr>
      <vt:lpstr>1. God gives you the same faith as the apostles due to Christ's deity. </vt:lpstr>
      <vt:lpstr>"May God give you more and more grace and peace as you grow in your knowledge of God and Jesus our Lord"  (2 Peter 1:2 NLT).</vt:lpstr>
      <vt:lpstr>1. God gives you the same faith as the apostles due to Christ's deity. </vt:lpstr>
      <vt:lpstr>"By his divine power, God has given us everything we need for living a godly life. We have received all of this by coming to know him, the one who called us to himself by means of his marvelous glory and excellence" (2 Peter 1:3 NLT).</vt:lpstr>
      <vt:lpstr>Computer</vt:lpstr>
      <vt:lpstr>1. God gives you the same faith as the apostles due to Christ's deity. </vt:lpstr>
      <vt:lpstr>"And because of his glory and excellence, he has given us great and precious promises. These are the promises that enable you to share his divine nature and escape the world's corruption caused by human desires"  (2 Peter 1:4 NLT).</vt:lpstr>
      <vt:lpstr>Five Promises</vt:lpstr>
      <vt:lpstr>I. You are complete in Christ as God (1-4).</vt:lpstr>
      <vt:lpstr>II. Become increasingly like Christ  (5-11).</vt:lpstr>
      <vt:lpstr>Grow step-by-step in Christ-likeness (5-7) </vt:lpstr>
      <vt:lpstr>"In view of all this, make every effort to respond to God's promises. Supplement your faith with a generous provision of moral excellence, and moral excellence with knowledge" (2 Peter 1:5 NLT).</vt:lpstr>
      <vt:lpstr>"and knowledge with self-control, and self-control with patient endurance, and patient endurance with godliness"  (2 Peter 1:6 NLT).</vt:lpstr>
      <vt:lpstr>"and godliness with brotherly affection, and brotherly affection with love for everyone" (2 Peter 1:7 NLT).</vt:lpstr>
      <vt:lpstr>2 Peter 1</vt:lpstr>
      <vt:lpstr>We don't always grow in  Christ-likeness (8-9). </vt:lpstr>
      <vt:lpstr>"The more you grow like this, the more productive and useful you will be in your knowledge of our Lord Jesus Christ"  (2 Peter 1:8 NLT).</vt:lpstr>
      <vt:lpstr>"But those who fail to develop in this way are shortsighted or blind, forgetting that they have been cleansed from their old sins" (2 Peter 1:9 NLT).</vt:lpstr>
      <vt:lpstr>Knowledge 知识</vt:lpstr>
      <vt:lpstr>First Year Student</vt:lpstr>
      <vt:lpstr>When we work hard, we'll be rewarded instead of falling away (10-11). </vt:lpstr>
      <vt:lpstr>"So, dear brothers and sisters, work hard to prove that you really are among those God has called and chosen. Do these things, and you will never fall away" (2 Peter 1:10 NLT).</vt:lpstr>
      <vt:lpstr>"Then God will give you a grand entrance into the eternal Kingdom of our Lord and Savior Jesus Christ"  (2 Peter 1:11 NLT).</vt:lpstr>
      <vt:lpstr>What do we need to know?</vt:lpstr>
      <vt:lpstr>Main Idea</vt:lpstr>
      <vt:lpstr>I. You are complete in Christ as God (1-4).</vt:lpstr>
      <vt:lpstr>II. Become increasingly like Christ  (5-11).</vt:lpstr>
      <vt:lpstr>What do you need to know or do?</vt:lpstr>
      <vt:lpstr>Black</vt:lpstr>
      <vt:lpstr>NT Preaching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401</cp:revision>
  <dcterms:created xsi:type="dcterms:W3CDTF">2003-03-30T14:09:12Z</dcterms:created>
  <dcterms:modified xsi:type="dcterms:W3CDTF">2022-08-28T14:43:34Z</dcterms:modified>
</cp:coreProperties>
</file>