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  <p:sldMasterId id="2147483697" r:id="rId2"/>
    <p:sldMasterId id="2147483709" r:id="rId3"/>
  </p:sldMasterIdLst>
  <p:notesMasterIdLst>
    <p:notesMasterId r:id="rId21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85"/>
    <p:restoredTop sz="95721"/>
  </p:normalViewPr>
  <p:slideViewPr>
    <p:cSldViewPr snapToGrid="0">
      <p:cViewPr varScale="1">
        <p:scale>
          <a:sx n="94" d="100"/>
          <a:sy n="94" d="100"/>
        </p:scale>
        <p:origin x="224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5C44A-6593-224D-9B04-5BD9A081F8D8}" type="datetimeFigureOut">
              <a:rPr lang="en-US" smtClean="0"/>
              <a:t>12/18/22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99CEC-3C06-0B4E-99DD-CFC551C42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79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sym typeface="Calibri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sym typeface="Calibri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8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6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28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2740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7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05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73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74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34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93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8044C-4C4A-7EC9-6D4B-A87130D52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932C6-7920-0090-48F7-425D94F7C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E02929-FD81-2301-0646-2EB6BF02D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E23A2-66C5-51FD-3385-6781A51BE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F318D-A914-543A-24A7-5B5BFF2E9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01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9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B7788-E918-1C4C-96BA-41919E28E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FADF-7F37-818D-34F8-993FA1183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F9BA7-93EA-64CC-4C9D-E6ADED217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28D43-C59F-2765-C69B-CD0B1E6C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AFD32-DE38-6427-DE20-33B5CFDF9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32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E0033-BE8F-55F3-1E58-EA3EAF440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E26107-135E-1B74-10CA-9626958CD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BF2FE-380E-C0A9-08D9-0314AFE52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2B938-B82C-44B0-9070-E34FC8774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D57BD-E29A-805C-33FE-C1819300C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09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BFB7D-3321-528E-BAD6-83D68018C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1A5EB-EB15-BBB0-2681-0250EE1AEC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8E0AAC-EB38-5E7C-345D-251184EB5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04698-B3C3-9A3B-0B12-6A8330992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A29EE4-E269-CF4F-1741-8DC11C204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C6C48-68B9-BB6A-F383-085C2A6A0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61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7D6CB-1C13-2C38-31E5-C98283921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D5980-961B-E612-7327-5CA2AB333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15F79-5F6E-6EBC-D65C-33FC3CBF7C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571295-FA8D-15D7-F0C6-D27586F60B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5BFE84-9D17-4A02-134E-1C47C2BA1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AC07C3-FC99-C748-330E-5DE815023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C4611E-A045-BC8F-A9A2-3D9AF493E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B770F6-53D3-A328-4D27-E2C49766B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52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66F2F-6952-3BB0-DDCA-EA0725E88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B12052-C0E6-717B-D32B-DA30F4A96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6929E2-3E57-3310-FF29-2C9333E4A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A433FD-2B17-792A-1E3F-7F645A84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741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510923-05CE-F4A8-41E8-EA9945C4C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2417B2-C7B7-2485-AF6B-7D457E4B2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3A318-89C1-1AAE-3DC7-D0F184F63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56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78780-84A3-2A83-5F5F-C20CB16B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FEADA-641D-A885-FF79-0416DAD3D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9A9C34-AA57-CAA5-5E43-140F8BE27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6E961B-6FC4-CC6E-6906-5078179CC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D4A0CA-9D78-535C-51CF-C1E3E7D67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52470-F33A-6643-39E8-AA9D6967A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46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F7ED8-B42A-C47D-DE85-0BB8B79B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5556D4-B9E1-157C-23F1-E9140C515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6A26A-561A-CFE7-9890-6E3F70846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48709-45FC-0461-53DA-D7519725E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6B9BCD-40D8-B6F5-7217-646849591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BF11B-A07F-FB6D-B43D-DECED35B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840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44A9C-81A9-87FB-AA68-1376C6CD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037778-4345-E83E-51CB-27B76B487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35EBA-D847-C9EC-AD3C-8DA4D180C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9970E-1B00-DC74-E46F-FDD383B1D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3BA32-A210-F1C5-23CB-1BE6D5AF4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75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CE6A42-D1DF-4709-3882-C31A981258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5C3F01-CA9F-E45B-9757-2867EE29E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8ACA1-7DAE-80F5-398A-D8EF3F369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6AA05-FAD7-49F9-3331-91D7360EA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F891E-3A9B-84B2-3F6F-4A03D2EF9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3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881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1587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7878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3397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6999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3020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2620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4464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831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5753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5237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178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913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4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82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A15B1-1C63-9344-883E-FD5D791D8EBC}" type="datetimeFigureOut">
              <a:rPr lang="en-US" smtClean="0"/>
              <a:t>12/18/22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8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98A15B1-1C63-9344-883E-FD5D791D8EBC}" type="datetimeFigureOut">
              <a:rPr lang="en-US" smtClean="0"/>
              <a:t>12/18/22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8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B36668-F4C4-AE8A-BAE0-8999A984A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230C4-FB92-9098-A10B-0F9C91E37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B0751-F199-D67A-C969-99B4BF3888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A15B1-1C63-9344-883E-FD5D791D8EBC}" type="datetimeFigureOut">
              <a:rPr lang="en-US" smtClean="0"/>
              <a:t>12/18/22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A7054-7992-A307-2252-80BFC96C5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6BF5A3-5A85-64C6-0039-FB8FA7E4E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C4CDF-A776-6042-B391-619C013A4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4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673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s://scontent.fsin10-1.fna.fbcdn.net/v/t39.30808-6/309276765_630998148672174_3029328838437538699_n.jpg?_nc_cat=101&amp;ccb=1-7&amp;_nc_sid=730e14&amp;_nc_ohc=CfS-AClD8OMAX9NJenD&amp;_nc_ht=scontent.fsin10-1.fna&amp;oh=00_AfCU95TQ85EW5dBO-QTMNGS4Vkwiqcpx5UG1KcxL_TK2Fw&amp;oe=639E2652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5" Type="http://schemas.openxmlformats.org/officeDocument/2006/relationships/image" Target="https://scontent.fsin10-1.fna.fbcdn.net/v/t39.30808-6/310615611_10160809908746159_5427272823170419809_n.jpg?stp=cp6_dst-jpg&amp;_nc_cat=103&amp;ccb=1-7&amp;_nc_sid=0debeb&amp;_nc_ohc=1OXVUsJOpAwAX_pmABr&amp;_nc_ht=scontent.fsin10-1.fna&amp;oh=00_AfCLyqosC0uCOUOzrhu7i4jzIJxXGJWOlay0mnHOqcofiw&amp;oe=639D5435" TargetMode="Externa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s://img.freepik.com/premium-photo/beautiful-landscape-tropical-beach-boracay-island-philippines-coconut-palm-trees-sea-sailboat-white-sand-nature-view-summer-vacation-concept_496593-53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A141BBE2-6A20-85D4-523B-40338847B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" b="4007"/>
          <a:stretch/>
        </p:blipFill>
        <p:spPr>
          <a:xfrm>
            <a:off x="1" y="-1"/>
            <a:ext cx="12323928" cy="68517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4624DA-C9EB-F3EE-E0EB-74807B521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725328"/>
            <a:ext cx="12186176" cy="1140088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91430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Preached by Manik Corea at Crossroads International Church Singapore • CICFamily.com</a:t>
            </a:r>
            <a:b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Uploaded by Dr. Rick Griffith • Jordan Evangelical Theological Seminary</a:t>
            </a:r>
            <a:b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48866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7005F-D58E-F872-1BD0-04F32C58A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F78C2-3B59-047B-8174-6B1D8C7DF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God created man for happiness …' - Trail Daily Times">
            <a:extLst>
              <a:ext uri="{FF2B5EF4-FFF2-40B4-BE49-F238E27FC236}">
                <a16:creationId xmlns:a16="http://schemas.microsoft.com/office/drawing/2014/main" id="{333475A9-538B-E270-D772-08C5F4D7B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8" y="0"/>
            <a:ext cx="10393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968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13CD0-0803-F58D-F4A6-C014CF63B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DB4D6-0067-347C-0728-77E1632B4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James 3:18 | worldchallenge.org">
            <a:extLst>
              <a:ext uri="{FF2B5EF4-FFF2-40B4-BE49-F238E27FC236}">
                <a16:creationId xmlns:a16="http://schemas.microsoft.com/office/drawing/2014/main" id="{265ADBCE-36FE-4F85-2C3B-11F69750B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5DC20-5DE9-5D52-9A32-742F3A2FF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US" sz="3600" b="1" dirty="0"/>
              <a:t>1 Thessalonians 5:23-28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47FEB-E1C5-4835-596E-6A7EDD690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80" y="1274561"/>
            <a:ext cx="11353438" cy="40693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A Benediction (vs 23-24).</a:t>
            </a:r>
          </a:p>
          <a:p>
            <a:r>
              <a:rPr lang="en-US" sz="3200" b="1" dirty="0">
                <a:solidFill>
                  <a:schemeClr val="bg1">
                    <a:lumMod val="65000"/>
                  </a:schemeClr>
                </a:solidFill>
              </a:rPr>
              <a:t>blessed in Christ to be a blessing (Gen 12:1-3)</a:t>
            </a:r>
          </a:p>
          <a:p>
            <a:r>
              <a:rPr lang="en-US" sz="3200" b="1" dirty="0">
                <a:solidFill>
                  <a:schemeClr val="bg1">
                    <a:lumMod val="65000"/>
                  </a:schemeClr>
                </a:solidFill>
              </a:rPr>
              <a:t>Our God is a God of True peace (Romans 15:33; 16:20; Philippians 4:9 – see also 1 Corinthians 14:33; 2 Corinthians 13:11 and Hebrews 13:20.) </a:t>
            </a:r>
          </a:p>
          <a:p>
            <a:r>
              <a:rPr lang="en-US" sz="3200" b="1" dirty="0">
                <a:solidFill>
                  <a:schemeClr val="bg1">
                    <a:lumMod val="65000"/>
                  </a:schemeClr>
                </a:solidFill>
              </a:rPr>
              <a:t>GREEK WORD For Peace is the Hebrew word “shalom”</a:t>
            </a:r>
          </a:p>
          <a:p>
            <a:r>
              <a:rPr lang="en-US" sz="3200" b="1" dirty="0"/>
              <a:t>Verse 24 - God who calls us is ever faithful! </a:t>
            </a:r>
          </a:p>
          <a:p>
            <a:pPr marL="0" indent="0">
              <a:buNone/>
            </a:pPr>
            <a:r>
              <a:rPr lang="en-US" sz="3200" b="1" dirty="0"/>
              <a:t>                                    </a:t>
            </a:r>
          </a:p>
          <a:p>
            <a:pPr marL="0" indent="0">
              <a:buNone/>
            </a:pPr>
            <a:r>
              <a:rPr lang="en-US" sz="3200" b="1" dirty="0"/>
              <a:t>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06685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CD087-6BFE-E746-8FE2-21CD7443A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517" y="-189005"/>
            <a:ext cx="10914049" cy="1596177"/>
          </a:xfrm>
        </p:spPr>
        <p:txBody>
          <a:bodyPr/>
          <a:lstStyle/>
          <a:p>
            <a:r>
              <a:rPr lang="en-US" b="1" dirty="0"/>
              <a:t>Pankaj Neupane, Pastor in Kathmandu, Nepal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BBB5987-9BA6-BFDA-6409-B45D2188D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402" y="1923802"/>
            <a:ext cx="168656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3" name="Picture 1" descr="May be an image of 1 person, standing, tree and sky">
            <a:extLst>
              <a:ext uri="{FF2B5EF4-FFF2-40B4-BE49-F238E27FC236}">
                <a16:creationId xmlns:a16="http://schemas.microsoft.com/office/drawing/2014/main" id="{356038BB-E784-4AC9-BD41-B4F796EC7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02" y="1007734"/>
            <a:ext cx="4690754" cy="585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9E95FE-24C6-2277-CA7E-1D85745CE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7044" y="1721921"/>
            <a:ext cx="2057199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5" name="Picture 2" descr="May be an image of 4 people">
            <a:extLst>
              <a:ext uri="{FF2B5EF4-FFF2-40B4-BE49-F238E27FC236}">
                <a16:creationId xmlns:a16="http://schemas.microsoft.com/office/drawing/2014/main" id="{FA92CE2E-729C-8399-D48B-029E744A1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044" y="1721921"/>
            <a:ext cx="5812258" cy="437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388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5DC20-5DE9-5D52-9A32-742F3A2FF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US" sz="3600" b="1" dirty="0"/>
              <a:t>1 Thessalonians 5:23-28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47FEB-E1C5-4835-596E-6A7EDD690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80" y="1274561"/>
            <a:ext cx="11353438" cy="40693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Final instructions and farewell (vs 25-28)</a:t>
            </a:r>
          </a:p>
          <a:p>
            <a:r>
              <a:rPr lang="en-US" sz="3200" b="1" dirty="0"/>
              <a:t>Pray for us (vs 25) </a:t>
            </a:r>
          </a:p>
          <a:p>
            <a:r>
              <a:rPr lang="en-US" sz="3200" b="1" dirty="0"/>
              <a:t>Greet one another (vs 26)</a:t>
            </a:r>
          </a:p>
          <a:p>
            <a:r>
              <a:rPr lang="en-US" sz="3200" b="1" dirty="0"/>
              <a:t>Read letter to everyone (vs 27)</a:t>
            </a:r>
          </a:p>
          <a:p>
            <a:r>
              <a:rPr lang="en-US" sz="3200" b="1" dirty="0"/>
              <a:t>The Grace of Jesus be with you (vs 28)                                    </a:t>
            </a:r>
          </a:p>
          <a:p>
            <a:pPr marL="0" indent="0">
              <a:buNone/>
            </a:pPr>
            <a:r>
              <a:rPr lang="en-US" sz="3200" b="1" dirty="0"/>
              <a:t>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7412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5DC20-5DE9-5D52-9A32-742F3A2FF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US" sz="3600" b="1" dirty="0"/>
              <a:t>1 Thessalonians 5:23-28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47FEB-E1C5-4835-596E-6A7EDD690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80" y="1274561"/>
            <a:ext cx="11353438" cy="40693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/>
              <a:t>ACTION STEPS:</a:t>
            </a:r>
          </a:p>
          <a:p>
            <a:pPr marL="514350" indent="-514350">
              <a:buAutoNum type="arabicPeriod"/>
            </a:pPr>
            <a:r>
              <a:rPr lang="en-US" sz="3600" b="1" dirty="0"/>
              <a:t>Call out to our GOD for TRUE PEACE.</a:t>
            </a:r>
          </a:p>
          <a:p>
            <a:pPr marL="514350" indent="-514350">
              <a:buAutoNum type="arabicPeriod"/>
            </a:pPr>
            <a:r>
              <a:rPr lang="en-US" sz="3600" b="1" dirty="0"/>
              <a:t>PRAY FOR THOSE WHO </a:t>
            </a:r>
            <a:r>
              <a:rPr lang="en-US" sz="3600" b="1" dirty="0" err="1"/>
              <a:t>DON’t</a:t>
            </a:r>
            <a:r>
              <a:rPr lang="en-US" sz="3600" b="1" dirty="0"/>
              <a:t> KNOW GOD’s GRACE AND PEACE TODAY.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721517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Calibri"/>
              </a:rPr>
              <a:t>Get this presentation and notes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Calibri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3265C-F60B-9C4A-8DCB-7C60250A3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15" y="254133"/>
            <a:ext cx="10364451" cy="1596177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The Church at Thessalonica</a:t>
            </a:r>
          </a:p>
        </p:txBody>
      </p:sp>
      <p:pic>
        <p:nvPicPr>
          <p:cNvPr id="1032" name="Picture 8" descr="First Century Christians">
            <a:extLst>
              <a:ext uri="{FF2B5EF4-FFF2-40B4-BE49-F238E27FC236}">
                <a16:creationId xmlns:a16="http://schemas.microsoft.com/office/drawing/2014/main" id="{0F96DD88-BF95-5872-8EE2-2D28DE8C5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661" y="1721357"/>
            <a:ext cx="9019874" cy="475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113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9BD43-EE1E-9DB2-EC6F-18D7EE732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19754"/>
            <a:ext cx="10364451" cy="1596177"/>
          </a:xfrm>
        </p:spPr>
        <p:txBody>
          <a:bodyPr>
            <a:normAutofit/>
          </a:bodyPr>
          <a:lstStyle/>
          <a:p>
            <a:r>
              <a:rPr lang="en-US" sz="4800" b="1" dirty="0"/>
              <a:t>1 Thessalonians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5EB0D-C132-BBD2-2A73-8610F55F8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483" y="1504305"/>
            <a:ext cx="10739121" cy="49246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A Summary of the letter:</a:t>
            </a:r>
          </a:p>
          <a:p>
            <a:pPr marL="404813" indent="-404813">
              <a:buNone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Their </a:t>
            </a:r>
            <a:r>
              <a:rPr lang="en-US" sz="3600" b="1" dirty="0"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receptivity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the message of the Gospel (Chapter 1)</a:t>
            </a:r>
            <a:endParaRPr lang="en-SG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4813" indent="-404813">
              <a:buNone/>
            </a:pPr>
            <a:endParaRPr lang="en-SG" sz="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4813" indent="-404813">
              <a:buNone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Paul's </a:t>
            </a:r>
            <a:r>
              <a:rPr lang="en-US" sz="3600" b="1" dirty="0"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integrity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A messenger of the Gospel (Chapters 2-3)</a:t>
            </a:r>
            <a:endParaRPr lang="en-SG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4813" indent="-404813">
              <a:buNone/>
            </a:pPr>
            <a:endParaRPr lang="en-SG" sz="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4813" indent="-404813">
              <a:buNone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Their </a:t>
            </a:r>
            <a:r>
              <a:rPr lang="en-US" sz="3600" b="1" dirty="0"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maturity</a:t>
            </a:r>
            <a:r>
              <a:rPr lang="en-US" sz="32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growing in holiness, and HOPE through th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MEANS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Gospel (Chapters 4-5).</a:t>
            </a:r>
            <a:endParaRPr lang="en-SG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28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5DC20-5DE9-5D52-9A32-742F3A2FF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US" sz="3600" b="1" dirty="0"/>
              <a:t>1 Thessalonians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47FEB-E1C5-4835-596E-6A7EDD690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06" y="1060806"/>
            <a:ext cx="11353438" cy="52687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Some Themes/topics we have covered in past weeks: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latin typeface="Tw Cen MT" panose="020B0602020104020603" pitchFamily="34" charset="77"/>
              </a:rPr>
              <a:t>1:1-4  – </a:t>
            </a:r>
            <a:r>
              <a:rPr lang="en-US" sz="2800" b="1" u="sng" dirty="0">
                <a:solidFill>
                  <a:srgbClr val="0070C0"/>
                </a:solidFill>
                <a:latin typeface="Tw Cen MT" panose="020B0602020104020603" pitchFamily="34" charset="77"/>
              </a:rPr>
              <a:t>Pray</a:t>
            </a:r>
            <a:r>
              <a:rPr lang="en-US" sz="2800" b="1" dirty="0">
                <a:latin typeface="Tw Cen MT" panose="020B0602020104020603" pitchFamily="34" charset="77"/>
              </a:rPr>
              <a:t> for each other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latin typeface="Tw Cen MT" panose="020B0602020104020603" pitchFamily="34" charset="77"/>
              </a:rPr>
              <a:t>1:5-10  – </a:t>
            </a:r>
            <a:r>
              <a:rPr lang="en-US" sz="2800" b="1" u="sng" dirty="0">
                <a:latin typeface="Tw Cen MT" panose="020B0602020104020603" pitchFamily="34" charset="77"/>
              </a:rPr>
              <a:t>make a </a:t>
            </a:r>
            <a:r>
              <a:rPr lang="en-US" sz="2800" b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Tw Cen MT" panose="020B0602020104020603" pitchFamily="34" charset="77"/>
              </a:rPr>
              <a:t>difference</a:t>
            </a:r>
            <a:r>
              <a:rPr lang="en-US" sz="2800" b="1" dirty="0">
                <a:latin typeface="Tw Cen MT" panose="020B0602020104020603" pitchFamily="34" charset="77"/>
              </a:rPr>
              <a:t> to those around us, by word, action and lifestyle.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latin typeface="Tw Cen MT" panose="020B0602020104020603" pitchFamily="34" charset="77"/>
              </a:rPr>
              <a:t>2:13-20  – God’s active Word helps us </a:t>
            </a:r>
            <a:r>
              <a:rPr lang="en-US" sz="2800" b="1" u="sng" dirty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77"/>
              </a:rPr>
              <a:t>endure</a:t>
            </a:r>
            <a:r>
              <a:rPr lang="en-US" sz="2800" b="1" u="sng" dirty="0">
                <a:latin typeface="Tw Cen MT" panose="020B0602020104020603" pitchFamily="34" charset="77"/>
              </a:rPr>
              <a:t> suffering and persevere in hope</a:t>
            </a:r>
            <a:r>
              <a:rPr lang="en-US" sz="2800" b="1" dirty="0">
                <a:latin typeface="Tw Cen MT" panose="020B0602020104020603" pitchFamily="34" charset="77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latin typeface="Tw Cen MT" panose="020B0602020104020603" pitchFamily="34" charset="77"/>
              </a:rPr>
              <a:t>3:1-10  – our </a:t>
            </a:r>
            <a:r>
              <a:rPr lang="en-US" sz="2800" b="1" u="sng" dirty="0">
                <a:solidFill>
                  <a:srgbClr val="C00000"/>
                </a:solidFill>
                <a:latin typeface="Tw Cen MT" panose="020B0602020104020603" pitchFamily="34" charset="77"/>
              </a:rPr>
              <a:t>faith</a:t>
            </a:r>
            <a:r>
              <a:rPr lang="en-US" sz="2800" b="1" u="sng" dirty="0">
                <a:latin typeface="Tw Cen MT" panose="020B0602020104020603" pitchFamily="34" charset="77"/>
              </a:rPr>
              <a:t> builds up </a:t>
            </a:r>
            <a:r>
              <a:rPr lang="en-US" sz="2800" b="1" dirty="0">
                <a:latin typeface="Tw Cen MT" panose="020B0602020104020603" pitchFamily="34" charset="77"/>
              </a:rPr>
              <a:t>the faith of others.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latin typeface="Tw Cen MT" panose="020B0602020104020603" pitchFamily="34" charset="77"/>
              </a:rPr>
              <a:t>4:1-8  – God calls us to </a:t>
            </a:r>
            <a:r>
              <a:rPr lang="en-US" sz="2800" b="1" u="sng" dirty="0">
                <a:latin typeface="Tw Cen MT" panose="020B0602020104020603" pitchFamily="34" charset="77"/>
              </a:rPr>
              <a:t>walk in sexual purity and </a:t>
            </a:r>
            <a:r>
              <a:rPr lang="en-US" sz="2800" b="1" u="sng" dirty="0">
                <a:solidFill>
                  <a:schemeClr val="accent2"/>
                </a:solidFill>
                <a:latin typeface="Tw Cen MT" panose="020B0602020104020603" pitchFamily="34" charset="77"/>
              </a:rPr>
              <a:t>holiness</a:t>
            </a:r>
            <a:r>
              <a:rPr lang="en-US" sz="2800" b="1" dirty="0">
                <a:latin typeface="Tw Cen MT" panose="020B0602020104020603" pitchFamily="34" charset="77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800" b="1" dirty="0">
                <a:latin typeface="Tw Cen MT" panose="020B0602020104020603" pitchFamily="34" charset="77"/>
              </a:rPr>
              <a:t>4:13-5:11  – we have </a:t>
            </a:r>
            <a:r>
              <a:rPr lang="en-US" sz="2800" b="1" u="sng" dirty="0">
                <a:latin typeface="Tw Cen MT" panose="020B0602020104020603" pitchFamily="34" charset="77"/>
              </a:rPr>
              <a:t>the </a:t>
            </a:r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77"/>
              </a:rPr>
              <a:t>hope</a:t>
            </a:r>
            <a:r>
              <a:rPr lang="en-US" sz="2800" b="1" u="sng" dirty="0">
                <a:latin typeface="Tw Cen MT" panose="020B0602020104020603" pitchFamily="34" charset="77"/>
              </a:rPr>
              <a:t> of Christ’s return </a:t>
            </a:r>
            <a:r>
              <a:rPr lang="en-US" sz="2800" b="1" dirty="0">
                <a:latin typeface="Tw Cen MT" panose="020B0602020104020603" pitchFamily="34" charset="77"/>
              </a:rPr>
              <a:t>– of resurrection and eternal life in Christ.</a:t>
            </a:r>
          </a:p>
        </p:txBody>
      </p:sp>
    </p:spTree>
    <p:extLst>
      <p:ext uri="{BB962C8B-B14F-4D97-AF65-F5344CB8AC3E}">
        <p14:creationId xmlns:p14="http://schemas.microsoft.com/office/powerpoint/2010/main" val="160258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5DC20-5DE9-5D52-9A32-742F3A2FF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US" sz="3600" b="1" dirty="0"/>
              <a:t>1 Thessalonians 5:23-28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47FEB-E1C5-4835-596E-6A7EDD690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80" y="1274561"/>
            <a:ext cx="11353438" cy="52687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Two Parts:</a:t>
            </a:r>
          </a:p>
          <a:p>
            <a:pPr marL="514350" indent="-514350">
              <a:buAutoNum type="arabicParenR"/>
            </a:pPr>
            <a:r>
              <a:rPr lang="en-US" sz="3200" b="1" dirty="0"/>
              <a:t>A Benediction (vs 23-24).</a:t>
            </a:r>
          </a:p>
          <a:p>
            <a:pPr marL="514350" indent="-514350">
              <a:buAutoNum type="arabicParenR"/>
            </a:pPr>
            <a:endParaRPr lang="en-US" sz="3200" b="1" dirty="0"/>
          </a:p>
          <a:p>
            <a:pPr marL="514350" indent="-514350">
              <a:buAutoNum type="arabicParenR"/>
            </a:pPr>
            <a:r>
              <a:rPr lang="en-US" sz="3200" b="1" dirty="0"/>
              <a:t>Final instructions and farewell (vs 25-28)</a:t>
            </a:r>
          </a:p>
        </p:txBody>
      </p:sp>
    </p:spTree>
    <p:extLst>
      <p:ext uri="{BB962C8B-B14F-4D97-AF65-F5344CB8AC3E}">
        <p14:creationId xmlns:p14="http://schemas.microsoft.com/office/powerpoint/2010/main" val="1206163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5DC20-5DE9-5D52-9A32-742F3A2FF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US" sz="3600" b="1" dirty="0"/>
              <a:t>1 Thessalonians 5:23-28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47FEB-E1C5-4835-596E-6A7EDD690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80" y="1274561"/>
            <a:ext cx="11353438" cy="40693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A Benediction (vs 23-24).</a:t>
            </a:r>
          </a:p>
          <a:p>
            <a:r>
              <a:rPr lang="en-US" sz="3200" b="1" dirty="0"/>
              <a:t>blessed in Christ to be a blessing (Gen 12:1-3)</a:t>
            </a:r>
          </a:p>
          <a:p>
            <a:r>
              <a:rPr lang="en-US" sz="3200" b="1" dirty="0"/>
              <a:t>Our God is a God of True peace (Romans 15:33; 16:20; Philippians 4:9 – see also 1 Corinthians 14:33; 2 Corinthians 13:11 and Hebrews 13:20.) </a:t>
            </a:r>
          </a:p>
          <a:p>
            <a:r>
              <a:rPr lang="en-US" sz="3200" b="1" dirty="0"/>
              <a:t>GREEK WORD For Peace is the Hebrew word “shalom” </a:t>
            </a:r>
          </a:p>
          <a:p>
            <a:pPr marL="0" indent="0">
              <a:buNone/>
            </a:pPr>
            <a:r>
              <a:rPr lang="en-US" sz="3200" b="1" dirty="0"/>
              <a:t>                                    </a:t>
            </a:r>
          </a:p>
          <a:p>
            <a:pPr marL="0" indent="0">
              <a:buNone/>
            </a:pPr>
            <a:r>
              <a:rPr lang="en-US" sz="3200" b="1" dirty="0"/>
              <a:t>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1465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0EDCC98-D625-9528-E1E1-0C26EEC51B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545" y="-76953"/>
            <a:ext cx="221181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3" descr="Premium Photo | Beautiful landscape of tropical beach on boracay island,  philippines. coconut palm trees, sea, sailboat and white sand. nature view.  summer vacation concept.">
            <a:extLst>
              <a:ext uri="{FF2B5EF4-FFF2-40B4-BE49-F238E27FC236}">
                <a16:creationId xmlns:a16="http://schemas.microsoft.com/office/drawing/2014/main" id="{E5C96A07-DEB6-0BDB-6FED-CEA8524EE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45" y="-76953"/>
            <a:ext cx="10390909" cy="693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792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halom in the Hebrew Bible – Michael Langlois">
            <a:extLst>
              <a:ext uri="{FF2B5EF4-FFF2-40B4-BE49-F238E27FC236}">
                <a16:creationId xmlns:a16="http://schemas.microsoft.com/office/drawing/2014/main" id="{F0A591C6-3115-0483-56B0-3FE80B397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68" y="2567302"/>
            <a:ext cx="2755671" cy="157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5E4C5C-C687-43DB-F84E-27E9E04ED243}"/>
              </a:ext>
            </a:extLst>
          </p:cNvPr>
          <p:cNvSpPr txBox="1"/>
          <p:nvPr/>
        </p:nvSpPr>
        <p:spPr>
          <a:xfrm>
            <a:off x="8063346" y="2633190"/>
            <a:ext cx="38238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SHALOM</a:t>
            </a:r>
          </a:p>
        </p:txBody>
      </p:sp>
      <p:pic>
        <p:nvPicPr>
          <p:cNvPr id="3074" name="Picture 2" descr="Health - Environmental Defense Fund">
            <a:extLst>
              <a:ext uri="{FF2B5EF4-FFF2-40B4-BE49-F238E27FC236}">
                <a16:creationId xmlns:a16="http://schemas.microsoft.com/office/drawing/2014/main" id="{364088A3-310F-6397-0938-BF641F4DC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346" y="259126"/>
            <a:ext cx="4013859" cy="200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Meaning of Family | LoveToKnow">
            <a:extLst>
              <a:ext uri="{FF2B5EF4-FFF2-40B4-BE49-F238E27FC236}">
                <a16:creationId xmlns:a16="http://schemas.microsoft.com/office/drawing/2014/main" id="{3A0CC34E-AEB8-FD5A-25E3-951534A90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20" y="4208601"/>
            <a:ext cx="3976585" cy="264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s Private or Public Worship Better for Spiritual Growth?">
            <a:extLst>
              <a:ext uri="{FF2B5EF4-FFF2-40B4-BE49-F238E27FC236}">
                <a16:creationId xmlns:a16="http://schemas.microsoft.com/office/drawing/2014/main" id="{51B1D711-6A84-40B7-F1F1-6C0D146B0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260"/>
            <a:ext cx="3975211" cy="207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Will the God of Hope Fill Us with All Joy and Peace? (Romans 15:13)">
            <a:extLst>
              <a:ext uri="{FF2B5EF4-FFF2-40B4-BE49-F238E27FC236}">
                <a16:creationId xmlns:a16="http://schemas.microsoft.com/office/drawing/2014/main" id="{67496932-1992-DE9C-8617-0B71CA55F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506" y="4208600"/>
            <a:ext cx="4620554" cy="264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1BED89-A353-A3E3-3862-521C170FF3A9}"/>
              </a:ext>
            </a:extLst>
          </p:cNvPr>
          <p:cNvSpPr txBox="1"/>
          <p:nvPr/>
        </p:nvSpPr>
        <p:spPr>
          <a:xfrm>
            <a:off x="4457238" y="2126141"/>
            <a:ext cx="3494645" cy="33239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SG" sz="3000" dirty="0">
                <a:solidFill>
                  <a:srgbClr val="0A0A0A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“A</a:t>
            </a:r>
            <a:r>
              <a:rPr lang="en-SG" sz="30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psycho-somatic-relational-racial-economic-spiritual wholeness.”</a:t>
            </a:r>
          </a:p>
          <a:p>
            <a:endParaRPr lang="en-SG" dirty="0">
              <a:solidFill>
                <a:srgbClr val="0A0A0A"/>
              </a:solidFill>
              <a:effectLst/>
            </a:endParaRPr>
          </a:p>
          <a:p>
            <a:r>
              <a:rPr lang="en-SG" dirty="0">
                <a:solidFill>
                  <a:srgbClr val="0A0A0A"/>
                </a:solidFill>
                <a:effectLst/>
              </a:rPr>
              <a:t>Darrel Johnson, </a:t>
            </a:r>
          </a:p>
          <a:p>
            <a:r>
              <a:rPr lang="en-SG" dirty="0">
                <a:solidFill>
                  <a:srgbClr val="0A0A0A"/>
                </a:solidFill>
                <a:effectLst/>
              </a:rPr>
              <a:t>as quoted in</a:t>
            </a:r>
            <a:r>
              <a:rPr lang="en-SG" dirty="0">
                <a:solidFill>
                  <a:srgbClr val="0A0A0A"/>
                </a:solidFill>
              </a:rPr>
              <a:t> </a:t>
            </a:r>
            <a:r>
              <a:rPr lang="en-SG" dirty="0"/>
              <a:t>C</a:t>
            </a:r>
            <a:r>
              <a:rPr lang="en-SG" dirty="0">
                <a:effectLst/>
              </a:rPr>
              <a:t>hristianity </a:t>
            </a:r>
            <a:r>
              <a:rPr lang="en-SG" dirty="0"/>
              <a:t>Today Advent Devotional 2022 ”The </a:t>
            </a:r>
            <a:r>
              <a:rPr lang="en-SG" dirty="0">
                <a:effectLst/>
              </a:rPr>
              <a:t>Prince of Shalom” by Carolyn Arends.</a:t>
            </a:r>
            <a:endParaRPr lang="en-US" dirty="0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DFD1CBF7-8030-0CE7-C3C7-AD75E639DB0B}"/>
              </a:ext>
            </a:extLst>
          </p:cNvPr>
          <p:cNvSpPr/>
          <p:nvPr/>
        </p:nvSpPr>
        <p:spPr>
          <a:xfrm>
            <a:off x="5765173" y="356260"/>
            <a:ext cx="878774" cy="160316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D165CA7B-BDA0-4C14-BA4C-7167C93B5D9E}"/>
              </a:ext>
            </a:extLst>
          </p:cNvPr>
          <p:cNvSpPr/>
          <p:nvPr/>
        </p:nvSpPr>
        <p:spPr>
          <a:xfrm>
            <a:off x="5169979" y="5861601"/>
            <a:ext cx="978408" cy="484632"/>
          </a:xfrm>
          <a:prstGeom prst="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04164F6C-DFAB-14DA-17A6-64C5FD4AF612}"/>
              </a:ext>
            </a:extLst>
          </p:cNvPr>
          <p:cNvSpPr/>
          <p:nvPr/>
        </p:nvSpPr>
        <p:spPr>
          <a:xfrm>
            <a:off x="6153309" y="5861601"/>
            <a:ext cx="978408" cy="484632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1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50545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476</Words>
  <Application>Microsoft Macintosh PowerPoint</Application>
  <PresentationFormat>Widescreen</PresentationFormat>
  <Paragraphs>59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Tw Cen MT</vt:lpstr>
      <vt:lpstr>Wingdings</vt:lpstr>
      <vt:lpstr>Droplet</vt:lpstr>
      <vt:lpstr>Office Theme 2013 - 2022</vt:lpstr>
      <vt:lpstr>Orbit</vt:lpstr>
      <vt:lpstr>PowerPoint Presentation</vt:lpstr>
      <vt:lpstr>The Church at Thessalonica</vt:lpstr>
      <vt:lpstr>1 Thessalonians</vt:lpstr>
      <vt:lpstr>1 Thessalonians</vt:lpstr>
      <vt:lpstr>1 Thessalonians 5:23-28</vt:lpstr>
      <vt:lpstr>1 Thessalonians 5:23-28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 Thessalonians 5:23-28</vt:lpstr>
      <vt:lpstr>Pankaj Neupane, Pastor in Kathmandu, Nepal</vt:lpstr>
      <vt:lpstr>1 Thessalonians 5:23-28</vt:lpstr>
      <vt:lpstr>1 Thessalonians 5:23-28</vt:lpstr>
      <vt:lpstr>Black</vt:lpstr>
      <vt:lpstr>NT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Manik Corea</dc:creator>
  <cp:lastModifiedBy>Rick Griffith</cp:lastModifiedBy>
  <cp:revision>7</cp:revision>
  <dcterms:created xsi:type="dcterms:W3CDTF">2022-12-14T06:09:01Z</dcterms:created>
  <dcterms:modified xsi:type="dcterms:W3CDTF">2022-12-18T17:28:21Z</dcterms:modified>
</cp:coreProperties>
</file>