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8" r:id="rId3"/>
    <p:sldId id="257" r:id="rId4"/>
    <p:sldId id="258" r:id="rId5"/>
    <p:sldId id="259" r:id="rId6"/>
    <p:sldId id="267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21D4F-4C60-4D95-92E1-7ABF9E21D81B}" v="105" dt="2022-11-25T04:14:09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123"/>
    <p:restoredTop sz="94710"/>
  </p:normalViewPr>
  <p:slideViewPr>
    <p:cSldViewPr snapToGrid="0">
      <p:cViewPr varScale="1">
        <p:scale>
          <a:sx n="59" d="100"/>
          <a:sy n="59" d="100"/>
        </p:scale>
        <p:origin x="184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1FE7E-600E-4302-AD05-53A25B20D75E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731D-804D-4324-AD16-6C5320F3AA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598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0731D-804D-4324-AD16-6C5320F3AA3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076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sym typeface="Calibri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1D6E-5C77-DCC4-9210-1F9F244CB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87665-33E9-44A6-E230-24EA5DEF0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11E0-2A04-7C72-B351-7EFA2DC4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C7299-3495-FEDD-D51A-5CDADD94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D6B97-12E2-AFD7-C9A4-48E4141F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09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BD7E-BFB9-0DF4-AD1E-AC370734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15C70-6E80-AFC5-E755-8CDEA10E2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068E-76B2-F15B-000D-8CFEAF6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5C60-4AD8-9955-A076-A8C8705A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7BBEA-B971-8F3E-353D-AC3627B7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21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D2505-EBAE-9057-97DC-97F53CBD8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58FE2-D93A-073A-0ADC-7149CBAB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0E11-40AD-2C3C-6432-C1E268FD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3CCBC-ED13-E55D-F4B9-B02E91E3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8A325-6D5B-C85A-E688-BBDF59DF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12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60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00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356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684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64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673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28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599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BEFB-2F3A-EDAA-8C2B-DE538138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A3BD-67E9-F34E-DBFC-BABF06CA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9410B-9A94-527A-279B-E75A7C3F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CD47-4A7B-46E3-E870-D0F1ED9E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CD0F-0092-DB6F-A3D7-8AEB69A8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35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51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05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387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8DAE-CFA9-80BB-A532-4B0E732C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5FA21-F717-2373-C4A1-6F4C0F5C5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7538-6097-8999-66D1-3FFBD88B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9489E-4F30-AEB2-470B-773E124D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C7A81-E017-EBAB-1D61-F71D2F4B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30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F614-02F3-E704-56DB-705CACA9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8A64-7F1B-4482-CB41-518EAA7EE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DAA71-2081-A74E-2D69-2D024D4B0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07282-1BAC-8993-802C-BD148EB0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26-9082-1890-8BB5-3F80EA81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BD742-8574-0CBB-86A5-8964B118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81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0DD7-92C7-AC44-5793-FC657971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D4DB-54E1-041C-FFF1-98C890CB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7505D-75FF-CB46-E014-FA805EEB7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B62F6-222D-7B1D-192B-470734C61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F3B7B-64E2-916E-8EC6-9CB40C9CF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A06E4-55FF-ECF9-7ACA-B9C9F90C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1B278-2DF3-94F1-5BD3-3E80D585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C4061-D3F0-94A6-3114-33498BA1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41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C748-8D43-38EB-C2D8-1DAD8372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8AB50-B6B0-754A-944B-D1D0133A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4C9E8-5E2C-AE0D-8C16-364BC985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057E1-CFC1-A6A3-2A21-9D1CCFE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94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386B2-5831-D23F-8EB4-FFCF0584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05884-4B16-0502-2099-CE781DD2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0337E-0D77-0163-9BCF-B5B00899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88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17A6-4731-D0B5-375F-1057CC10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B955-311C-F135-9E33-D1DC3926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33C58-5C6A-D454-79A4-B19616CE8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427B7-EB99-6369-B698-9AAAC81A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1F9F7-2134-4DFB-5399-9B40A154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4C6E4-A0D0-A889-EF42-2D6954A6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75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5351-0A8B-BAA5-452D-15AC41DD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50A56-C5F0-9F29-E97F-A7ED71C58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11D7F-CA42-EF8B-BDE9-19CE6B1BB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06326-A8C7-F53E-4296-D4FF33D8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80C52-C079-08FE-416B-E58C71EC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C0992-832D-F0D1-11AF-8B4D9E09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82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9C429-B1CF-3157-92A9-E1768D82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031AE-00DB-7534-8B87-E416CC5D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1626D-9A37-FE1A-BF4B-FB868EB3B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AFB7-AE77-47D5-ACB5-831F387AE5B7}" type="datetimeFigureOut">
              <a:rPr lang="en-SG" smtClean="0"/>
              <a:t>26/11/22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BBEAE-99B6-B2E4-4813-6E5F1D43D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16AE-678B-DBBB-295D-A053E53F3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315B-2A94-423A-A218-22DF13F1FC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48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9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2227580" y="213360"/>
            <a:ext cx="773684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ea typeface="Arial Unicode MS"/>
                <a:cs typeface="Arial Unicode MS"/>
              </a:rPr>
              <a:t>Future Fellowship</a:t>
            </a:r>
            <a:endParaRPr lang="en-SG" sz="2800" dirty="0"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dirty="0">
                <a:effectLst/>
                <a:ea typeface="Arial Unicode MS"/>
                <a:cs typeface="Arial Unicode MS"/>
              </a:rPr>
              <a:t>Certain hope when grieving for loved ones in Christ</a:t>
            </a:r>
            <a:endParaRPr lang="en-SG" sz="2800" dirty="0">
              <a:effectLst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B9835-3276-2A08-04DE-C771B12A0FF8}"/>
              </a:ext>
            </a:extLst>
          </p:cNvPr>
          <p:cNvSpPr txBox="1"/>
          <p:nvPr/>
        </p:nvSpPr>
        <p:spPr>
          <a:xfrm>
            <a:off x="3723640" y="1813424"/>
            <a:ext cx="4744720" cy="5587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Hoefler Text"/>
                <a:cs typeface="Arial Unicode MS"/>
              </a:rPr>
              <a:t>(1 Thessalonians 4:13-18)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3BD99E-C37A-E3B7-0161-854242FE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98032"/>
            <a:ext cx="12186176" cy="1140088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 at Crossroads International Church Singapore • CICFamily.com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824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8007E-8A76-EAF5-4B24-C04E94CC85FA}"/>
              </a:ext>
            </a:extLst>
          </p:cNvPr>
          <p:cNvSpPr txBox="1"/>
          <p:nvPr/>
        </p:nvSpPr>
        <p:spPr>
          <a:xfrm>
            <a:off x="177800" y="1853639"/>
            <a:ext cx="1061212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Dead believers will rise in a resurrected body because Jesus rose after death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14-16)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95D3B-9295-89EB-D422-BCAE37C6200D}"/>
              </a:ext>
            </a:extLst>
          </p:cNvPr>
          <p:cNvSpPr txBox="1"/>
          <p:nvPr/>
        </p:nvSpPr>
        <p:spPr>
          <a:xfrm>
            <a:off x="177800" y="2951946"/>
            <a:ext cx="1061212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Living believers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will be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instantly transformed and caught up with the resurrected saints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(v. 17)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352C9-5D9C-ACC1-3052-ADB232AED7A0}"/>
              </a:ext>
            </a:extLst>
          </p:cNvPr>
          <p:cNvSpPr txBox="1"/>
          <p:nvPr/>
        </p:nvSpPr>
        <p:spPr>
          <a:xfrm>
            <a:off x="177800" y="1153453"/>
            <a:ext cx="10612120" cy="5559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provides answers about the afterlife and Christ’s return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045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D58F2-81C7-A022-C766-BB32A2397ABC}"/>
              </a:ext>
            </a:extLst>
          </p:cNvPr>
          <p:cNvSpPr txBox="1"/>
          <p:nvPr/>
        </p:nvSpPr>
        <p:spPr>
          <a:xfrm>
            <a:off x="1818640" y="1607695"/>
            <a:ext cx="8554720" cy="2742289"/>
          </a:xfrm>
          <a:prstGeom prst="rect">
            <a:avLst/>
          </a:prstGeom>
          <a:solidFill>
            <a:srgbClr val="6C0000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Acts 8:39-40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39 </a:t>
            </a:r>
            <a:r>
              <a:rPr lang="en-US" sz="2800" dirty="0">
                <a:solidFill>
                  <a:schemeClr val="bg1"/>
                </a:solidFill>
              </a:rPr>
              <a:t>And when they came up out of the water, the Spirit of the Lord </a:t>
            </a:r>
            <a:r>
              <a:rPr lang="en-US" sz="2800" u="sng" dirty="0">
                <a:solidFill>
                  <a:schemeClr val="bg1"/>
                </a:solidFill>
              </a:rPr>
              <a:t>carried</a:t>
            </a:r>
            <a:r>
              <a:rPr lang="en-US" sz="2800" dirty="0">
                <a:solidFill>
                  <a:schemeClr val="bg1"/>
                </a:solidFill>
              </a:rPr>
              <a:t> Philip </a:t>
            </a:r>
            <a:r>
              <a:rPr lang="en-US" sz="2800" u="sng" dirty="0">
                <a:solidFill>
                  <a:schemeClr val="bg1"/>
                </a:solidFill>
              </a:rPr>
              <a:t>away</a:t>
            </a:r>
            <a:r>
              <a:rPr lang="en-US" sz="2800" dirty="0">
                <a:solidFill>
                  <a:schemeClr val="bg1"/>
                </a:solidFill>
              </a:rPr>
              <a:t>, and the eunuch saw him no more, and went on his way rejoicing.</a:t>
            </a:r>
            <a:r>
              <a:rPr lang="en-US" baseline="30000" dirty="0"/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40 </a:t>
            </a:r>
            <a:r>
              <a:rPr lang="en-US" sz="2800" dirty="0">
                <a:solidFill>
                  <a:schemeClr val="bg1"/>
                </a:solidFill>
              </a:rPr>
              <a:t>But Philip </a:t>
            </a:r>
            <a:r>
              <a:rPr lang="en-US" sz="2800" u="sng" dirty="0">
                <a:solidFill>
                  <a:schemeClr val="bg1"/>
                </a:solidFill>
              </a:rPr>
              <a:t>found himself</a:t>
            </a:r>
            <a:r>
              <a:rPr lang="en-US" sz="2800" dirty="0">
                <a:solidFill>
                  <a:schemeClr val="bg1"/>
                </a:solidFill>
              </a:rPr>
              <a:t> at </a:t>
            </a:r>
            <a:r>
              <a:rPr lang="en-US" sz="2800" dirty="0" err="1">
                <a:solidFill>
                  <a:schemeClr val="bg1"/>
                </a:solidFill>
              </a:rPr>
              <a:t>Azotus</a:t>
            </a:r>
            <a:r>
              <a:rPr lang="en-US" sz="2800" dirty="0">
                <a:solidFill>
                  <a:schemeClr val="bg1"/>
                </a:solidFill>
              </a:rPr>
              <a:t>, and as he passed through he preached the gospel to all the towns until he came to Caesarea.</a:t>
            </a:r>
            <a:endParaRPr lang="en-SG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8007E-8A76-EAF5-4B24-C04E94CC85FA}"/>
              </a:ext>
            </a:extLst>
          </p:cNvPr>
          <p:cNvSpPr txBox="1"/>
          <p:nvPr/>
        </p:nvSpPr>
        <p:spPr>
          <a:xfrm>
            <a:off x="177800" y="1853639"/>
            <a:ext cx="1061212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Dead believers will rise in a resurrected body because Jesus rose after death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14-16)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95D3B-9295-89EB-D422-BCAE37C6200D}"/>
              </a:ext>
            </a:extLst>
          </p:cNvPr>
          <p:cNvSpPr txBox="1"/>
          <p:nvPr/>
        </p:nvSpPr>
        <p:spPr>
          <a:xfrm>
            <a:off x="177800" y="2951946"/>
            <a:ext cx="1061212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Living believers will be instantly transformed and caught up with the resurrected saints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(v. 17)</a:t>
            </a:r>
            <a:endParaRPr lang="en-SG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F75D2-FB3E-F854-4297-21CC732C2833}"/>
              </a:ext>
            </a:extLst>
          </p:cNvPr>
          <p:cNvSpPr txBox="1"/>
          <p:nvPr/>
        </p:nvSpPr>
        <p:spPr>
          <a:xfrm>
            <a:off x="177800" y="4050253"/>
            <a:ext cx="1061212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Use prophecy to bring encouragement during times of grief and struggle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18)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A0CCE-96DD-A9ED-C6DB-D51026E6B4C4}"/>
              </a:ext>
            </a:extLst>
          </p:cNvPr>
          <p:cNvSpPr txBox="1"/>
          <p:nvPr/>
        </p:nvSpPr>
        <p:spPr>
          <a:xfrm>
            <a:off x="177800" y="1153453"/>
            <a:ext cx="10612120" cy="5559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provides answers about the afterlife and Christ’s return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921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Calibri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Calibri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14A190-0DA6-3CBB-510D-DAA2E8DB4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1" b="75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2227580" y="213360"/>
            <a:ext cx="773684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ea typeface="Arial Unicode MS"/>
                <a:cs typeface="Arial Unicode MS"/>
              </a:rPr>
              <a:t>Future Fellowship</a:t>
            </a:r>
            <a:endParaRPr lang="en-SG" sz="2800" dirty="0"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dirty="0">
                <a:effectLst/>
                <a:ea typeface="Arial Unicode MS"/>
                <a:cs typeface="Arial Unicode MS"/>
              </a:rPr>
              <a:t>Certain hope when grieving for loved ones in Christ</a:t>
            </a:r>
            <a:endParaRPr lang="en-SG" sz="2800" dirty="0">
              <a:effectLst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B9835-3276-2A08-04DE-C771B12A0FF8}"/>
              </a:ext>
            </a:extLst>
          </p:cNvPr>
          <p:cNvSpPr txBox="1"/>
          <p:nvPr/>
        </p:nvSpPr>
        <p:spPr>
          <a:xfrm>
            <a:off x="3723640" y="5884681"/>
            <a:ext cx="4744720" cy="5587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Hoefler Text"/>
                <a:cs typeface="Arial Unicode MS"/>
              </a:rPr>
              <a:t>(1 Thessalonians 4:13-18)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252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177800" y="1188720"/>
            <a:ext cx="10612120" cy="5559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provides answers about the afterlife and Christ’s return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31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k clouds #storm #thunderstorm #4K #wallpaper #hdwallpaper #desktop | Storm  clouds, Dark clouds, Clouds">
            <a:extLst>
              <a:ext uri="{FF2B5EF4-FFF2-40B4-BE49-F238E27FC236}">
                <a16:creationId xmlns:a16="http://schemas.microsoft.com/office/drawing/2014/main" id="{3AC3A332-A310-8DE9-21F2-0351C354F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-1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BB5173-1B6E-2368-8C32-C4702FA2C338}"/>
              </a:ext>
            </a:extLst>
          </p:cNvPr>
          <p:cNvSpPr txBox="1"/>
          <p:nvPr/>
        </p:nvSpPr>
        <p:spPr>
          <a:xfrm>
            <a:off x="139436" y="2929893"/>
            <a:ext cx="6119124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800" u="sng" dirty="0">
                <a:effectLst/>
              </a:rPr>
              <a:t>Unclear ideas about afterlife</a:t>
            </a:r>
            <a:endParaRPr lang="en-US" sz="2800" dirty="0"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Reincarnation?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Non-existence?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Shadowy figures wandering around?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37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177800" y="1188720"/>
            <a:ext cx="10612120" cy="5559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provides answers about the afterlife and Christ’s return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8007E-8A76-EAF5-4B24-C04E94CC85FA}"/>
              </a:ext>
            </a:extLst>
          </p:cNvPr>
          <p:cNvSpPr txBox="1"/>
          <p:nvPr/>
        </p:nvSpPr>
        <p:spPr>
          <a:xfrm>
            <a:off x="177800" y="1853639"/>
            <a:ext cx="1061212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Dead believers will rise in a resurrected body because Jesus rose after death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14-16)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247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2425700" y="843280"/>
            <a:ext cx="7340600" cy="1815882"/>
          </a:xfrm>
          <a:prstGeom prst="rect">
            <a:avLst/>
          </a:prstGeom>
          <a:solidFill>
            <a:srgbClr val="6C0000">
              <a:alpha val="69804"/>
            </a:srgbClr>
          </a:solidFill>
          <a:ln>
            <a:solidFill>
              <a:srgbClr val="6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Romans 5:6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For </a:t>
            </a:r>
            <a:r>
              <a:rPr lang="en-SG" sz="2800" dirty="0">
                <a:solidFill>
                  <a:schemeClr val="bg1"/>
                </a:solidFill>
                <a:effectLst/>
              </a:rPr>
              <a:t>if we have been united with him in a death like his, we shall certainly be united with him in a resurrection like his.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C6151-CBCF-C973-A98E-1B0F914E22C9}"/>
              </a:ext>
            </a:extLst>
          </p:cNvPr>
          <p:cNvSpPr txBox="1"/>
          <p:nvPr/>
        </p:nvSpPr>
        <p:spPr>
          <a:xfrm>
            <a:off x="2425700" y="2962334"/>
            <a:ext cx="7340600" cy="2742289"/>
          </a:xfrm>
          <a:prstGeom prst="rect">
            <a:avLst/>
          </a:prstGeom>
          <a:solidFill>
            <a:srgbClr val="6C0000">
              <a:alpha val="74902"/>
            </a:srgbClr>
          </a:solidFill>
          <a:ln>
            <a:solidFill>
              <a:srgbClr val="6C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Philippians 3:20-21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20 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But our citizenship is in heaven, and from it we await a Savior, the Lord Jesus Christ, </a:t>
            </a:r>
            <a:r>
              <a:rPr lang="en-SG" sz="2800" baseline="30000" dirty="0">
                <a:solidFill>
                  <a:schemeClr val="bg1"/>
                </a:solidFill>
                <a:effectLst/>
              </a:rPr>
              <a:t>21 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who will transform our lowly body to be like his glorious body, by the power that enables him even to subject all things to himself.</a:t>
            </a:r>
            <a:endParaRPr lang="en-SG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B139F-DE77-096F-3275-0E631002116D}"/>
              </a:ext>
            </a:extLst>
          </p:cNvPr>
          <p:cNvSpPr txBox="1"/>
          <p:nvPr/>
        </p:nvSpPr>
        <p:spPr>
          <a:xfrm>
            <a:off x="2132330" y="1543824"/>
            <a:ext cx="7927340" cy="2677656"/>
          </a:xfrm>
          <a:prstGeom prst="rect">
            <a:avLst/>
          </a:prstGeom>
          <a:solidFill>
            <a:srgbClr val="6C0000">
              <a:alpha val="69804"/>
            </a:srgbClr>
          </a:solidFill>
          <a:ln>
            <a:solidFill>
              <a:srgbClr val="6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John 3:2-3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2 </a:t>
            </a:r>
            <a:r>
              <a:rPr lang="en-US" sz="2800" dirty="0">
                <a:solidFill>
                  <a:schemeClr val="bg1"/>
                </a:solidFill>
              </a:rPr>
              <a:t>Beloved, we are God's children now, and what we will be has not yet appeared; but we know that when he appears we shall be like him, because we shall see him as he is. </a:t>
            </a:r>
            <a:r>
              <a:rPr lang="en-SG" sz="2800" baseline="30000" dirty="0">
                <a:solidFill>
                  <a:schemeClr val="bg1"/>
                </a:solidFill>
                <a:effectLst/>
              </a:rPr>
              <a:t>3 </a:t>
            </a:r>
            <a:r>
              <a:rPr lang="en-US" sz="2800" dirty="0">
                <a:solidFill>
                  <a:schemeClr val="bg1"/>
                </a:solidFill>
              </a:rPr>
              <a:t>And everyone who thus hopes in him purifies himself as he is pure.</a:t>
            </a:r>
            <a:endParaRPr lang="en-SG" sz="40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848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can KNOW that Heaven will be your home — Trident Baptist">
            <a:extLst>
              <a:ext uri="{FF2B5EF4-FFF2-40B4-BE49-F238E27FC236}">
                <a16:creationId xmlns:a16="http://schemas.microsoft.com/office/drawing/2014/main" id="{8BAB61C2-EFC7-DBCB-94B8-48564468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4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D58F2-81C7-A022-C766-BB32A2397ABC}"/>
              </a:ext>
            </a:extLst>
          </p:cNvPr>
          <p:cNvSpPr txBox="1"/>
          <p:nvPr/>
        </p:nvSpPr>
        <p:spPr>
          <a:xfrm>
            <a:off x="1818640" y="1607695"/>
            <a:ext cx="8554720" cy="3173176"/>
          </a:xfrm>
          <a:prstGeom prst="rect">
            <a:avLst/>
          </a:prstGeom>
          <a:solidFill>
            <a:srgbClr val="6C0000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2 Corinthians 5:6-9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we are always of good courage. We know that while we are at home in the body we are away from the Lord, </a:t>
            </a:r>
            <a:r>
              <a:rPr lang="en-SG" sz="2800" baseline="30000" dirty="0">
                <a:solidFill>
                  <a:schemeClr val="bg1"/>
                </a:solidFill>
                <a:effectLst/>
              </a:rPr>
              <a:t>7</a:t>
            </a:r>
            <a:r>
              <a:rPr lang="en-SG" sz="2800" baseline="300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 we walk by faith, not by sight 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Yes, we are of good courage, and we would rather be away from the body and at home with the Lord 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whether we are at home or away, we make it our aim to please him.</a:t>
            </a:r>
            <a:endParaRPr lang="en-SG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555</Words>
  <Application>Microsoft Macintosh PowerPoint</Application>
  <PresentationFormat>Widescreen</PresentationFormat>
  <Paragraphs>37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3</cp:revision>
  <dcterms:created xsi:type="dcterms:W3CDTF">2022-11-23T09:06:25Z</dcterms:created>
  <dcterms:modified xsi:type="dcterms:W3CDTF">2022-11-27T05:05:07Z</dcterms:modified>
</cp:coreProperties>
</file>