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709" r:id="rId3"/>
    <p:sldMasterId id="2147483712" r:id="rId4"/>
    <p:sldMasterId id="2147483715" r:id="rId5"/>
  </p:sldMasterIdLst>
  <p:notesMasterIdLst>
    <p:notesMasterId r:id="rId26"/>
  </p:notesMasterIdLst>
  <p:sldIdLst>
    <p:sldId id="275" r:id="rId6"/>
    <p:sldId id="257" r:id="rId7"/>
    <p:sldId id="274"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392"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0123"/>
  </p:normalViewPr>
  <p:slideViewPr>
    <p:cSldViewPr snapToGrid="0">
      <p:cViewPr varScale="1">
        <p:scale>
          <a:sx n="110" d="100"/>
          <a:sy n="110" d="100"/>
        </p:scale>
        <p:origin x="11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31980-ACCE-DF4B-9830-B267C09F8664}" type="datetimeFigureOut">
              <a:rPr lang="en-US" smtClean="0"/>
              <a:t>11/13/22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AFD65-0CB2-8048-ADFC-57385754B1C3}" type="slidenum">
              <a:rPr lang="en-US" smtClean="0"/>
              <a:t>‹#›</a:t>
            </a:fld>
            <a:endParaRPr lang="en-US"/>
          </a:p>
        </p:txBody>
      </p:sp>
    </p:spTree>
    <p:extLst>
      <p:ext uri="{BB962C8B-B14F-4D97-AF65-F5344CB8AC3E}">
        <p14:creationId xmlns:p14="http://schemas.microsoft.com/office/powerpoint/2010/main" val="281405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Arial"/>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Arial"/>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8F28-8FAE-501C-93A1-B3E13059BB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FD79F2-5B35-BE4B-A5D0-15BB9C604B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FDA7B3-A49C-40F5-DDC5-921D6FD9E2AB}"/>
              </a:ext>
            </a:extLst>
          </p:cNvPr>
          <p:cNvSpPr>
            <a:spLocks noGrp="1"/>
          </p:cNvSpPr>
          <p:nvPr>
            <p:ph type="dt" sz="half" idx="10"/>
          </p:nvPr>
        </p:nvSpPr>
        <p:spPr/>
        <p:txBody>
          <a:bodyPr/>
          <a:lstStyle/>
          <a:p>
            <a:fld id="{CD7EAC1F-9A16-DB48-A0D1-F3520DBF8AC5}" type="datetimeFigureOut">
              <a:rPr lang="en-US" smtClean="0"/>
              <a:t>11/13/22</a:t>
            </a:fld>
            <a:endParaRPr lang="en-US"/>
          </a:p>
        </p:txBody>
      </p:sp>
      <p:sp>
        <p:nvSpPr>
          <p:cNvPr id="5" name="Footer Placeholder 4">
            <a:extLst>
              <a:ext uri="{FF2B5EF4-FFF2-40B4-BE49-F238E27FC236}">
                <a16:creationId xmlns:a16="http://schemas.microsoft.com/office/drawing/2014/main" id="{6CFCC575-A6B1-B888-EA7C-DA7FC4A63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FE3FF-6F17-41AE-06DB-9477333FAA34}"/>
              </a:ext>
            </a:extLst>
          </p:cNvPr>
          <p:cNvSpPr>
            <a:spLocks noGrp="1"/>
          </p:cNvSpPr>
          <p:nvPr>
            <p:ph type="sldNum" sz="quarter" idx="12"/>
          </p:nvPr>
        </p:nvSpPr>
        <p:spPr/>
        <p:txBody>
          <a:bodyPr/>
          <a:lstStyle/>
          <a:p>
            <a:fld id="{99B89DFF-08B7-0D42-A882-644964BAE9BA}" type="slidenum">
              <a:rPr lang="en-US" smtClean="0"/>
              <a:t>‹#›</a:t>
            </a:fld>
            <a:endParaRPr lang="en-US"/>
          </a:p>
        </p:txBody>
      </p:sp>
    </p:spTree>
    <p:extLst>
      <p:ext uri="{BB962C8B-B14F-4D97-AF65-F5344CB8AC3E}">
        <p14:creationId xmlns:p14="http://schemas.microsoft.com/office/powerpoint/2010/main" val="33597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204553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3402916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68379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62762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485990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70" indent="0" algn="ctr">
              <a:buNone/>
              <a:defRPr/>
            </a:lvl2pPr>
            <a:lvl3pPr marL="1219140" indent="0" algn="ctr">
              <a:buNone/>
              <a:defRPr/>
            </a:lvl3pPr>
            <a:lvl4pPr marL="1828709" indent="0" algn="ctr">
              <a:buNone/>
              <a:defRPr/>
            </a:lvl4pPr>
            <a:lvl5pPr marL="2438278" indent="0" algn="ctr">
              <a:buNone/>
              <a:defRPr/>
            </a:lvl5pPr>
            <a:lvl6pPr marL="3047848" indent="0" algn="ctr">
              <a:buNone/>
              <a:defRPr/>
            </a:lvl6pPr>
            <a:lvl7pPr marL="3657418" indent="0" algn="ctr">
              <a:buNone/>
              <a:defRPr/>
            </a:lvl7pPr>
            <a:lvl8pPr marL="4266987" indent="0" algn="ctr">
              <a:buNone/>
              <a:defRPr/>
            </a:lvl8pPr>
            <a:lvl9pPr marL="4876557"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882164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7EAC1F-9A16-DB48-A0D1-F3520DBF8AC5}" type="datetimeFigureOut">
              <a:rPr lang="en-US" smtClean="0"/>
              <a:t>11/13/22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9DFF-08B7-0D42-A882-644964BAE9BA}" type="slidenum">
              <a:rPr lang="en-US" smtClean="0"/>
              <a:t>‹#›</a:t>
            </a:fld>
            <a:endParaRPr lang="en-US"/>
          </a:p>
        </p:txBody>
      </p:sp>
    </p:spTree>
    <p:extLst>
      <p:ext uri="{BB962C8B-B14F-4D97-AF65-F5344CB8AC3E}">
        <p14:creationId xmlns:p14="http://schemas.microsoft.com/office/powerpoint/2010/main" val="29752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7EAC1F-9A16-DB48-A0D1-F3520DBF8AC5}" type="datetimeFigureOut">
              <a:rPr lang="en-US" smtClean="0"/>
              <a:t>11/13/22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9DFF-08B7-0D42-A882-644964BAE9BA}" type="slidenum">
              <a:rPr lang="en-US" smtClean="0"/>
              <a:t>‹#›</a:t>
            </a:fld>
            <a:endParaRPr lang="en-US"/>
          </a:p>
        </p:txBody>
      </p:sp>
    </p:spTree>
    <p:extLst>
      <p:ext uri="{BB962C8B-B14F-4D97-AF65-F5344CB8AC3E}">
        <p14:creationId xmlns:p14="http://schemas.microsoft.com/office/powerpoint/2010/main" val="340783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D7EAC1F-9A16-DB48-A0D1-F3520DBF8AC5}" type="datetimeFigureOut">
              <a:rPr lang="en-US" smtClean="0"/>
              <a:t>11/13/22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89DFF-08B7-0D42-A882-644964BAE9BA}" type="slidenum">
              <a:rPr lang="en-US" smtClean="0"/>
              <a:t>‹#›</a:t>
            </a:fld>
            <a:endParaRPr lang="en-US"/>
          </a:p>
        </p:txBody>
      </p:sp>
    </p:spTree>
    <p:extLst>
      <p:ext uri="{BB962C8B-B14F-4D97-AF65-F5344CB8AC3E}">
        <p14:creationId xmlns:p14="http://schemas.microsoft.com/office/powerpoint/2010/main" val="111243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679814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70" indent="0">
              <a:buNone/>
              <a:defRPr sz="2400"/>
            </a:lvl2pPr>
            <a:lvl3pPr marL="1219140" indent="0">
              <a:buNone/>
              <a:defRPr sz="2133"/>
            </a:lvl3pPr>
            <a:lvl4pPr marL="1828709" indent="0">
              <a:buNone/>
              <a:defRPr sz="1867"/>
            </a:lvl4pPr>
            <a:lvl5pPr marL="2438278" indent="0">
              <a:buNone/>
              <a:defRPr sz="1867"/>
            </a:lvl5pPr>
            <a:lvl6pPr marL="3047848" indent="0">
              <a:buNone/>
              <a:defRPr sz="1867"/>
            </a:lvl6pPr>
            <a:lvl7pPr marL="3657418" indent="0">
              <a:buNone/>
              <a:defRPr sz="1867"/>
            </a:lvl7pPr>
            <a:lvl8pPr marL="4266987" indent="0">
              <a:buNone/>
              <a:defRPr sz="1867"/>
            </a:lvl8pPr>
            <a:lvl9pPr marL="4876557"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594059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778369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635746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35824033"/>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EAE4F-B530-4B25-001C-14C4277331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D2C5A3-7AC6-4FEA-5ADC-EA7C65399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2EC337-2CAE-7D79-6658-E7F69BA83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EAC1F-9A16-DB48-A0D1-F3520DBF8AC5}" type="datetimeFigureOut">
              <a:rPr lang="en-US" smtClean="0"/>
              <a:t>11/13/22</a:t>
            </a:fld>
            <a:endParaRPr lang="en-US"/>
          </a:p>
        </p:txBody>
      </p:sp>
      <p:sp>
        <p:nvSpPr>
          <p:cNvPr id="5" name="Footer Placeholder 4">
            <a:extLst>
              <a:ext uri="{FF2B5EF4-FFF2-40B4-BE49-F238E27FC236}">
                <a16:creationId xmlns:a16="http://schemas.microsoft.com/office/drawing/2014/main" id="{1D8870C1-E520-C5C1-4436-B1F3C82AC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2DAED7-5C32-8E72-0D19-883669EAF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89DFF-08B7-0D42-A882-644964BAE9BA}" type="slidenum">
              <a:rPr lang="en-US" smtClean="0"/>
              <a:t>‹#›</a:t>
            </a:fld>
            <a:endParaRPr lang="en-US"/>
          </a:p>
        </p:txBody>
      </p:sp>
    </p:spTree>
    <p:extLst>
      <p:ext uri="{BB962C8B-B14F-4D97-AF65-F5344CB8AC3E}">
        <p14:creationId xmlns:p14="http://schemas.microsoft.com/office/powerpoint/2010/main" val="8622237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D7EAC1F-9A16-DB48-A0D1-F3520DBF8AC5}" type="datetimeFigureOut">
              <a:rPr lang="en-US" smtClean="0"/>
              <a:t>11/13/22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9B89DFF-08B7-0D42-A882-644964BAE9B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90392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D7EAC1F-9A16-DB48-A0D1-F3520DBF8AC5}" type="datetimeFigureOut">
              <a:rPr lang="en-US" smtClean="0"/>
              <a:t>11/13/22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9B89DFF-08B7-0D42-A882-644964BAE9BA}" type="slidenum">
              <a:rPr lang="en-US" smtClean="0"/>
              <a:t>‹#›</a:t>
            </a:fld>
            <a:endParaRPr lang="en-US"/>
          </a:p>
        </p:txBody>
      </p:sp>
    </p:spTree>
    <p:extLst>
      <p:ext uri="{BB962C8B-B14F-4D97-AF65-F5344CB8AC3E}">
        <p14:creationId xmlns:p14="http://schemas.microsoft.com/office/powerpoint/2010/main" val="1256142879"/>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D7EAC1F-9A16-DB48-A0D1-F3520DBF8AC5}" type="datetimeFigureOut">
              <a:rPr lang="en-US" smtClean="0"/>
              <a:t>11/13/22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9B89DFF-08B7-0D42-A882-644964BAE9BA}" type="slidenum">
              <a:rPr lang="en-US" smtClean="0"/>
              <a:t>‹#›</a:t>
            </a:fld>
            <a:endParaRPr lang="en-US"/>
          </a:p>
        </p:txBody>
      </p:sp>
    </p:spTree>
    <p:extLst>
      <p:ext uri="{BB962C8B-B14F-4D97-AF65-F5344CB8AC3E}">
        <p14:creationId xmlns:p14="http://schemas.microsoft.com/office/powerpoint/2010/main" val="3878378921"/>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3" y="3902078"/>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4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6"/>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4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4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40" fontAlgn="base">
              <a:spcBef>
                <a:spcPct val="0"/>
              </a:spcBef>
              <a:spcAft>
                <a:spcPct val="0"/>
              </a:spcAft>
              <a:defRPr/>
            </a:pPr>
            <a:fld id="{61F442D0-A11F-2640-8129-5D1BEF7A3C1E}" type="slidenum">
              <a:rPr lang="en-US" smtClean="0"/>
              <a:pPr defTabSz="1219140" fontAlgn="base">
                <a:spcBef>
                  <a:spcPct val="0"/>
                </a:spcBef>
                <a:spcAft>
                  <a:spcPct val="0"/>
                </a:spcAft>
                <a:defRPr/>
              </a:pPr>
              <a:t>‹#›</a:t>
            </a:fld>
            <a:endParaRPr lang="en-US"/>
          </a:p>
        </p:txBody>
      </p:sp>
    </p:spTree>
    <p:extLst>
      <p:ext uri="{BB962C8B-B14F-4D97-AF65-F5344CB8AC3E}">
        <p14:creationId xmlns:p14="http://schemas.microsoft.com/office/powerpoint/2010/main" val="57478676"/>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4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0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278"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78" indent="-457178"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50" indent="-380981"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25" indent="-304784"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493" indent="-304784"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062" indent="-304784"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63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20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772"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341" indent="-304784"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No7Nq6IX23c?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08B7-F753-A9B2-B449-E0783FC7EB2B}"/>
              </a:ext>
            </a:extLst>
          </p:cNvPr>
          <p:cNvSpPr>
            <a:spLocks noGrp="1"/>
          </p:cNvSpPr>
          <p:nvPr>
            <p:ph type="title"/>
          </p:nvPr>
        </p:nvSpPr>
        <p:spPr/>
        <p:txBody>
          <a:bodyPr/>
          <a:lstStyle/>
          <a:p>
            <a:pPr algn="ctr"/>
            <a:r>
              <a:rPr lang="en-US" sz="5400" b="1" dirty="0">
                <a:effectLst/>
                <a:latin typeface="Cooper Black" panose="0208090404030B020404" pitchFamily="18" charset="77"/>
                <a:ea typeface="Calibri" panose="020F0502020204030204" pitchFamily="34" charset="0"/>
                <a:cs typeface="Times New Roman" panose="02020603050405020304" pitchFamily="18" charset="0"/>
              </a:rPr>
              <a:t>1 Thessalonians 4:1-8</a:t>
            </a:r>
            <a:endParaRPr lang="en-US" sz="5400" b="1" dirty="0">
              <a:latin typeface="Cooper Black" panose="0208090404030B020404" pitchFamily="18" charset="77"/>
            </a:endParaRPr>
          </a:p>
        </p:txBody>
      </p:sp>
      <p:sp>
        <p:nvSpPr>
          <p:cNvPr id="3" name="Content Placeholder 2">
            <a:extLst>
              <a:ext uri="{FF2B5EF4-FFF2-40B4-BE49-F238E27FC236}">
                <a16:creationId xmlns:a16="http://schemas.microsoft.com/office/drawing/2014/main" id="{A0B7FEDF-B708-FE4F-CC43-9123A2DAF011}"/>
              </a:ext>
            </a:extLst>
          </p:cNvPr>
          <p:cNvSpPr>
            <a:spLocks noGrp="1"/>
          </p:cNvSpPr>
          <p:nvPr>
            <p:ph idx="1"/>
          </p:nvPr>
        </p:nvSpPr>
        <p:spPr>
          <a:xfrm>
            <a:off x="0" y="4499281"/>
            <a:ext cx="12350188" cy="1385051"/>
          </a:xfrm>
        </p:spPr>
        <p:txBody>
          <a:bodyPr>
            <a:normAutofit fontScale="55000" lnSpcReduction="20000"/>
          </a:bodyPr>
          <a:lstStyle/>
          <a:p>
            <a:pPr marL="0" indent="0" algn="ctr">
              <a:buNone/>
            </a:pP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9800" b="1" dirty="0">
                <a:latin typeface="Cooper Black" panose="0208090404030B020404" pitchFamily="18" charset="77"/>
                <a:ea typeface="Calibri" panose="020F0502020204030204" pitchFamily="34" charset="0"/>
                <a:cs typeface="Times New Roman" panose="02020603050405020304" pitchFamily="18" charset="0"/>
              </a:rPr>
              <a:t>Holy Walking before a Holy God</a:t>
            </a:r>
            <a:br>
              <a:rPr lang="en-SG"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8" name="Picture 4" descr="PRAYER FOR WHEN YOU WANT TO WALK WITH GOD">
            <a:extLst>
              <a:ext uri="{FF2B5EF4-FFF2-40B4-BE49-F238E27FC236}">
                <a16:creationId xmlns:a16="http://schemas.microsoft.com/office/drawing/2014/main" id="{48DC7F1C-3BCC-7EB6-387B-99794F591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704" y="2367283"/>
            <a:ext cx="4174014" cy="25622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84CF37-8773-6C0F-167C-6C3D0FA8BF3E}"/>
              </a:ext>
            </a:extLst>
          </p:cNvPr>
          <p:cNvSpPr>
            <a:spLocks noChangeArrowheads="1"/>
          </p:cNvSpPr>
          <p:nvPr/>
        </p:nvSpPr>
        <p:spPr bwMode="auto">
          <a:xfrm>
            <a:off x="0" y="5818796"/>
            <a:ext cx="12192000" cy="103920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fontAlgn="base">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a:ea typeface="ＭＳ Ｐゴシック" charset="0"/>
                <a:cs typeface="Arial"/>
              </a:rPr>
              <a:t>Preached by Matt Lyle</a:t>
            </a:r>
            <a:br>
              <a:rPr lang="en-US" sz="1600" b="1" kern="0" dirty="0">
                <a:solidFill>
                  <a:srgbClr val="FFFFFF"/>
                </a:solidFill>
                <a:effectLst>
                  <a:outerShdw blurRad="38100" dist="38100" dir="2700000" algn="tl">
                    <a:srgbClr val="000000"/>
                  </a:outerShdw>
                </a:effectLst>
                <a:latin typeface="Arial"/>
                <a:ea typeface="ＭＳ Ｐゴシック" charset="0"/>
                <a:cs typeface="Arial"/>
              </a:rPr>
            </a:br>
            <a:r>
              <a:rPr lang="en-US" sz="16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1600" b="1" kern="0" dirty="0">
                <a:solidFill>
                  <a:srgbClr val="FFFFFF"/>
                </a:solidFill>
                <a:effectLst>
                  <a:outerShdw blurRad="38100" dist="38100" dir="2700000" algn="tl">
                    <a:srgbClr val="000000"/>
                  </a:outerShdw>
                </a:effectLst>
                <a:latin typeface="Arial"/>
                <a:ea typeface="ＭＳ Ｐゴシック" charset="0"/>
                <a:cs typeface="Arial"/>
              </a:rPr>
            </a:br>
            <a:r>
              <a:rPr lang="en-US" sz="16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16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1600" b="1" kern="0" dirty="0">
                <a:solidFill>
                  <a:srgbClr val="FFFFFF"/>
                </a:solidFill>
                <a:effectLst>
                  <a:outerShdw blurRad="38100" dist="38100" dir="2700000" algn="tl">
                    <a:srgbClr val="000000"/>
                  </a:outerShdw>
                </a:effectLst>
                <a:ea typeface="ＭＳ Ｐゴシック" charset="0"/>
                <a:cs typeface="Arial"/>
              </a:rPr>
            </a:br>
            <a:r>
              <a:rPr lang="en-US" sz="16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11206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refore a man shall leave his father and mother and be joined to his wife,  and they shall become one flesh.” Genesis 2: ppt video online download">
            <a:extLst>
              <a:ext uri="{FF2B5EF4-FFF2-40B4-BE49-F238E27FC236}">
                <a16:creationId xmlns:a16="http://schemas.microsoft.com/office/drawing/2014/main" id="{6E4E177A-E20A-607B-EA0E-CEB0E8D59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28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4:1-2</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p:txBody>
          <a:bodyPr>
            <a:normAutofit/>
          </a:bodyPr>
          <a:lstStyle/>
          <a:p>
            <a:pPr marL="0" indent="0" algn="just">
              <a:buNone/>
            </a:pPr>
            <a:r>
              <a:rPr lang="en-US" sz="3600" b="1" u="sng" dirty="0"/>
              <a:t>LISTEN UP!</a:t>
            </a:r>
          </a:p>
          <a:p>
            <a:pPr algn="just"/>
            <a:r>
              <a:rPr lang="en-US" sz="3200" b="1" dirty="0"/>
              <a:t>What they taught and instructed, was by authority of the Lord Jesus (vs 2).</a:t>
            </a:r>
          </a:p>
        </p:txBody>
      </p:sp>
      <p:pic>
        <p:nvPicPr>
          <p:cNvPr id="8194" name="Picture 2" descr="Listen Up: 3 ways to improve your listening skills in the business">
            <a:extLst>
              <a:ext uri="{FF2B5EF4-FFF2-40B4-BE49-F238E27FC236}">
                <a16:creationId xmlns:a16="http://schemas.microsoft.com/office/drawing/2014/main" id="{83F7D8A5-9667-E4CC-F8C3-269081F13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7164" y="126357"/>
            <a:ext cx="4319286" cy="2159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6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4:3-4</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a:xfrm>
            <a:off x="1371600" y="2355447"/>
            <a:ext cx="9878992" cy="4172673"/>
          </a:xfrm>
        </p:spPr>
        <p:txBody>
          <a:bodyPr>
            <a:normAutofit lnSpcReduction="10000"/>
          </a:bodyPr>
          <a:lstStyle/>
          <a:p>
            <a:pPr marL="0" indent="0" algn="just">
              <a:buNone/>
            </a:pPr>
            <a:r>
              <a:rPr lang="en-US" sz="3600" b="1" u="sng" dirty="0"/>
              <a:t>Be Holy</a:t>
            </a:r>
          </a:p>
          <a:p>
            <a:pPr algn="just"/>
            <a:r>
              <a:rPr lang="en-US" sz="3200" b="1" dirty="0"/>
              <a:t>God’s will is for our sanctification (vs 3a).</a:t>
            </a:r>
          </a:p>
          <a:p>
            <a:pPr algn="just"/>
            <a:r>
              <a:rPr lang="en-US" sz="3200" b="1" dirty="0"/>
              <a:t>"When we become Christians, we do not drop all [the habits of sin] overnight. In fact, we will spend the rest of our lives putting off these habits and putting on habits of holiness" (Jerry Bridges).</a:t>
            </a:r>
          </a:p>
          <a:p>
            <a:pPr algn="just"/>
            <a:r>
              <a:rPr lang="en-US" sz="3200" b="1" dirty="0"/>
              <a:t>2 things we must do: 1) avoid sexual immorality and 2) control our own bodies (vs 3b-4). </a:t>
            </a:r>
          </a:p>
        </p:txBody>
      </p:sp>
      <p:pic>
        <p:nvPicPr>
          <p:cNvPr id="9218" name="Picture 2" descr="The Pursuit of Holiness - Jerry Bridges | Shopee Philippines">
            <a:extLst>
              <a:ext uri="{FF2B5EF4-FFF2-40B4-BE49-F238E27FC236}">
                <a16:creationId xmlns:a16="http://schemas.microsoft.com/office/drawing/2014/main" id="{F8FA5C19-44DE-C1FB-E8C6-472DA943A98B}"/>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976166" y="0"/>
            <a:ext cx="3215834" cy="321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0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dissolv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7 Easy Ways To Naturally Avoid Sexual Temptation In A Relationship - The  Coach Touch">
            <a:extLst>
              <a:ext uri="{FF2B5EF4-FFF2-40B4-BE49-F238E27FC236}">
                <a16:creationId xmlns:a16="http://schemas.microsoft.com/office/drawing/2014/main" id="{5F2F30D0-D910-6BC9-668F-51218CAF6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851" y="1099594"/>
            <a:ext cx="6765064" cy="3727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A60019-4E6B-6EBA-08E0-3ACED26E0203}"/>
              </a:ext>
            </a:extLst>
          </p:cNvPr>
          <p:cNvSpPr txBox="1"/>
          <p:nvPr/>
        </p:nvSpPr>
        <p:spPr>
          <a:xfrm>
            <a:off x="266218" y="254642"/>
            <a:ext cx="4583574" cy="5078313"/>
          </a:xfrm>
          <a:prstGeom prst="rect">
            <a:avLst/>
          </a:prstGeom>
          <a:solidFill>
            <a:schemeClr val="accent4">
              <a:lumMod val="20000"/>
              <a:lumOff val="80000"/>
            </a:schemeClr>
          </a:solidFill>
        </p:spPr>
        <p:txBody>
          <a:bodyPr wrap="square" rtlCol="0">
            <a:spAutoFit/>
          </a:bodyPr>
          <a:lstStyle/>
          <a:p>
            <a:r>
              <a:rPr lang="en-US" sz="3600" b="1" dirty="0"/>
              <a:t>How to Stay Pure in an Immoral World:</a:t>
            </a:r>
          </a:p>
          <a:p>
            <a:endParaRPr lang="en-US" sz="400" b="1" dirty="0"/>
          </a:p>
          <a:p>
            <a:r>
              <a:rPr lang="en-US" sz="3200" b="1" dirty="0"/>
              <a:t>1. </a:t>
            </a:r>
            <a:r>
              <a:rPr lang="en-US" sz="4000" b="1" dirty="0">
                <a:solidFill>
                  <a:schemeClr val="accent6"/>
                </a:solidFill>
              </a:rPr>
              <a:t>Flee</a:t>
            </a:r>
            <a:r>
              <a:rPr lang="en-US" sz="3200" b="1" dirty="0"/>
              <a:t> from sexual temptation (1 Corinthians 6:18). Take God’s way out (1 Corinthians 10:13).</a:t>
            </a:r>
          </a:p>
          <a:p>
            <a:endParaRPr lang="en-US" sz="400" b="1" dirty="0"/>
          </a:p>
          <a:p>
            <a:r>
              <a:rPr lang="en-US" sz="3200" b="1" dirty="0"/>
              <a:t>2. </a:t>
            </a:r>
            <a:r>
              <a:rPr lang="en-US" sz="4000" b="1" dirty="0">
                <a:solidFill>
                  <a:srgbClr val="00B0F0"/>
                </a:solidFill>
              </a:rPr>
              <a:t>Find</a:t>
            </a:r>
            <a:r>
              <a:rPr lang="en-US" sz="3200" b="1" dirty="0"/>
              <a:t> freedom in Christ and fellowship with his people (2 Timothy 2:22).</a:t>
            </a:r>
          </a:p>
          <a:p>
            <a:endParaRPr lang="en-US" sz="400" b="1" dirty="0"/>
          </a:p>
        </p:txBody>
      </p:sp>
    </p:spTree>
    <p:extLst>
      <p:ext uri="{BB962C8B-B14F-4D97-AF65-F5344CB8AC3E}">
        <p14:creationId xmlns:p14="http://schemas.microsoft.com/office/powerpoint/2010/main" val="29568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 Timothy 2:22 ESV - Bible Study, Meaning, Images, Commentaries,  Devotionals, and more...">
            <a:extLst>
              <a:ext uri="{FF2B5EF4-FFF2-40B4-BE49-F238E27FC236}">
                <a16:creationId xmlns:a16="http://schemas.microsoft.com/office/drawing/2014/main" id="{C8071FC2-43DC-1204-7932-B742B637F6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1805" y="0"/>
            <a:ext cx="75881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52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7 Easy Ways To Naturally Avoid Sexual Temptation In A Relationship - The  Coach Touch">
            <a:extLst>
              <a:ext uri="{FF2B5EF4-FFF2-40B4-BE49-F238E27FC236}">
                <a16:creationId xmlns:a16="http://schemas.microsoft.com/office/drawing/2014/main" id="{5F2F30D0-D910-6BC9-668F-51218CAF6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000" y="1273214"/>
            <a:ext cx="6765064" cy="3727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A60019-4E6B-6EBA-08E0-3ACED26E0203}"/>
              </a:ext>
            </a:extLst>
          </p:cNvPr>
          <p:cNvSpPr txBox="1"/>
          <p:nvPr/>
        </p:nvSpPr>
        <p:spPr>
          <a:xfrm>
            <a:off x="237643" y="89624"/>
            <a:ext cx="4583574" cy="6678751"/>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How to Stay Pure in an Immoral World:</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4000" b="1" i="0" u="none" strike="noStrike" kern="1200" cap="none" spc="0" normalizeH="0" baseline="0" noProof="0" dirty="0">
                <a:ln>
                  <a:noFill/>
                </a:ln>
                <a:solidFill>
                  <a:srgbClr val="70AD47"/>
                </a:solidFill>
                <a:effectLst/>
                <a:uLnTx/>
                <a:uFillTx/>
                <a:latin typeface="Calibri" panose="020F0502020204030204"/>
                <a:ea typeface="+mn-ea"/>
                <a:cs typeface="+mn-cs"/>
              </a:rPr>
              <a:t>Flee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from sexual temptation (1 Corinthians 6:18). Take God’s way out (1 Corinthians 10:13).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4000" b="1" i="0" u="none" strike="noStrike" kern="1200" cap="none" spc="0" normalizeH="0" baseline="0" noProof="0" dirty="0">
                <a:ln>
                  <a:noFill/>
                </a:ln>
                <a:solidFill>
                  <a:srgbClr val="00B0F0"/>
                </a:solidFill>
                <a:effectLst/>
                <a:uLnTx/>
                <a:uFillTx/>
                <a:latin typeface="Calibri" panose="020F0502020204030204"/>
                <a:ea typeface="+mn-ea"/>
                <a:cs typeface="+mn-cs"/>
              </a:rPr>
              <a:t>Find</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freedom in Christ and fellowship with his people (2 Timothy 2:22).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Follow</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God’s plan for rightful sexual intimacy </a:t>
            </a:r>
            <a:b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Corinthians 7:2) </a:t>
            </a:r>
          </a:p>
        </p:txBody>
      </p:sp>
    </p:spTree>
    <p:extLst>
      <p:ext uri="{BB962C8B-B14F-4D97-AF65-F5344CB8AC3E}">
        <p14:creationId xmlns:p14="http://schemas.microsoft.com/office/powerpoint/2010/main" val="230335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4:4-8</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a:xfrm>
            <a:off x="1371600" y="2355447"/>
            <a:ext cx="9878992" cy="4172673"/>
          </a:xfrm>
        </p:spPr>
        <p:txBody>
          <a:bodyPr>
            <a:normAutofit/>
          </a:bodyPr>
          <a:lstStyle/>
          <a:p>
            <a:pPr marL="0" indent="0" algn="just">
              <a:buNone/>
            </a:pPr>
            <a:r>
              <a:rPr lang="en-US" sz="3600" b="1" u="sng" dirty="0"/>
              <a:t>Be Different</a:t>
            </a:r>
          </a:p>
          <a:p>
            <a:pPr algn="just"/>
            <a:r>
              <a:rPr lang="en-US" sz="3200" b="1" dirty="0"/>
              <a:t>"In holiness and honor" (vs 4) – living in a counter-cultural way. </a:t>
            </a:r>
          </a:p>
          <a:p>
            <a:pPr algn="just"/>
            <a:r>
              <a:rPr lang="en-US" sz="3200" b="1" dirty="0"/>
              <a:t>The Lord will avenge those who sin against others in this way (vs 6).</a:t>
            </a:r>
          </a:p>
          <a:p>
            <a:pPr algn="just"/>
            <a:r>
              <a:rPr lang="en-US" sz="3200" b="1" dirty="0"/>
              <a:t>We are called to holiness, not impurity (vs 7).</a:t>
            </a:r>
          </a:p>
          <a:p>
            <a:pPr algn="just"/>
            <a:endParaRPr lang="en-US" sz="3200" b="1" dirty="0"/>
          </a:p>
          <a:p>
            <a:pPr algn="just"/>
            <a:endParaRPr lang="en-US" sz="3200" b="1" dirty="0"/>
          </a:p>
        </p:txBody>
      </p:sp>
    </p:spTree>
    <p:extLst>
      <p:ext uri="{BB962C8B-B14F-4D97-AF65-F5344CB8AC3E}">
        <p14:creationId xmlns:p14="http://schemas.microsoft.com/office/powerpoint/2010/main" val="118834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hat Does It Mean to Be Holy? - YouTube">
            <a:extLst>
              <a:ext uri="{FF2B5EF4-FFF2-40B4-BE49-F238E27FC236}">
                <a16:creationId xmlns:a16="http://schemas.microsoft.com/office/drawing/2014/main" id="{F58BB806-1691-F8D0-E1C9-C8EF0AFC1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980" y="188088"/>
            <a:ext cx="8642430" cy="648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7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od's People, part 224: Adulterer | Life-Giving Water">
            <a:extLst>
              <a:ext uri="{FF2B5EF4-FFF2-40B4-BE49-F238E27FC236}">
                <a16:creationId xmlns:a16="http://schemas.microsoft.com/office/drawing/2014/main" id="{7DB73C01-ADB5-F3E0-8E54-112E14EBB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467" y="1015663"/>
            <a:ext cx="7691065" cy="4257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736C8A-80E3-FEFE-25DE-05642507D1B2}"/>
              </a:ext>
            </a:extLst>
          </p:cNvPr>
          <p:cNvSpPr txBox="1"/>
          <p:nvPr/>
        </p:nvSpPr>
        <p:spPr>
          <a:xfrm>
            <a:off x="3854370" y="0"/>
            <a:ext cx="5775767" cy="1015663"/>
          </a:xfrm>
          <a:prstGeom prst="rect">
            <a:avLst/>
          </a:prstGeom>
          <a:noFill/>
        </p:spPr>
        <p:txBody>
          <a:bodyPr wrap="square" rtlCol="0">
            <a:spAutoFit/>
          </a:bodyPr>
          <a:lstStyle/>
          <a:p>
            <a:r>
              <a:rPr lang="en-US" sz="6000" b="1" dirty="0">
                <a:latin typeface="Arial" panose="020B0604020202020204" pitchFamily="34" charset="0"/>
                <a:cs typeface="Arial" panose="020B0604020202020204" pitchFamily="34" charset="0"/>
              </a:rPr>
              <a:t>John 8:1-11</a:t>
            </a:r>
          </a:p>
        </p:txBody>
      </p:sp>
      <p:sp>
        <p:nvSpPr>
          <p:cNvPr id="5" name="Process 4">
            <a:extLst>
              <a:ext uri="{FF2B5EF4-FFF2-40B4-BE49-F238E27FC236}">
                <a16:creationId xmlns:a16="http://schemas.microsoft.com/office/drawing/2014/main" id="{073698BB-19BE-369C-2A36-1DEA1D9EFA69}"/>
              </a:ext>
            </a:extLst>
          </p:cNvPr>
          <p:cNvSpPr/>
          <p:nvPr/>
        </p:nvSpPr>
        <p:spPr>
          <a:xfrm>
            <a:off x="152403" y="565606"/>
            <a:ext cx="1822712" cy="3613487"/>
          </a:xfrm>
          <a:prstGeom prst="flowChartProcess">
            <a:avLst/>
          </a:prstGeom>
          <a:gradFill flip="none" rotWithShape="1">
            <a:gsLst>
              <a:gs pos="24000">
                <a:srgbClr val="FF0000"/>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t>The Law</a:t>
            </a:r>
          </a:p>
          <a:p>
            <a:pPr algn="ctr"/>
            <a:r>
              <a:rPr lang="en-US" sz="3200" dirty="0"/>
              <a:t>She must die!</a:t>
            </a:r>
          </a:p>
          <a:p>
            <a:pPr algn="ctr"/>
            <a:r>
              <a:rPr lang="en-US" sz="3200" dirty="0"/>
              <a:t>Solution: </a:t>
            </a:r>
            <a:r>
              <a:rPr lang="en-US" sz="3200" b="1" dirty="0">
                <a:solidFill>
                  <a:schemeClr val="tx1"/>
                </a:solidFill>
              </a:rPr>
              <a:t>Legalism</a:t>
            </a:r>
          </a:p>
        </p:txBody>
      </p:sp>
      <p:sp>
        <p:nvSpPr>
          <p:cNvPr id="6" name="Process 5">
            <a:extLst>
              <a:ext uri="{FF2B5EF4-FFF2-40B4-BE49-F238E27FC236}">
                <a16:creationId xmlns:a16="http://schemas.microsoft.com/office/drawing/2014/main" id="{71DBC4A4-B61D-7E28-443C-E6797FD36118}"/>
              </a:ext>
            </a:extLst>
          </p:cNvPr>
          <p:cNvSpPr/>
          <p:nvPr/>
        </p:nvSpPr>
        <p:spPr>
          <a:xfrm>
            <a:off x="10216884" y="507831"/>
            <a:ext cx="1875099" cy="3470613"/>
          </a:xfrm>
          <a:prstGeom prst="flowChartProcess">
            <a:avLst/>
          </a:prstGeom>
          <a:gradFill flip="none" rotWithShape="1">
            <a:gsLst>
              <a:gs pos="39000">
                <a:schemeClr val="accent3">
                  <a:lumMod val="5000"/>
                  <a:lumOff val="95000"/>
                </a:schemeClr>
              </a:gs>
              <a:gs pos="58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chemeClr val="accent1"/>
                </a:solidFill>
              </a:rPr>
              <a:t>The World</a:t>
            </a:r>
          </a:p>
          <a:p>
            <a:pPr algn="ctr"/>
            <a:r>
              <a:rPr lang="en-US" sz="3200" dirty="0">
                <a:solidFill>
                  <a:schemeClr val="accent1"/>
                </a:solidFill>
              </a:rPr>
              <a:t>She can do as she wants!</a:t>
            </a:r>
          </a:p>
          <a:p>
            <a:pPr algn="ctr"/>
            <a:r>
              <a:rPr lang="en-US" sz="3200" dirty="0">
                <a:solidFill>
                  <a:schemeClr val="accent1"/>
                </a:solidFill>
              </a:rPr>
              <a:t>Solution: </a:t>
            </a:r>
            <a:r>
              <a:rPr lang="en-US" sz="3200" b="1" dirty="0" err="1">
                <a:solidFill>
                  <a:schemeClr val="accent1"/>
                </a:solidFill>
              </a:rPr>
              <a:t>Licence</a:t>
            </a:r>
            <a:endParaRPr lang="en-US" sz="3200" b="1" dirty="0">
              <a:solidFill>
                <a:schemeClr val="accent1"/>
              </a:solidFill>
            </a:endParaRPr>
          </a:p>
        </p:txBody>
      </p:sp>
      <p:sp>
        <p:nvSpPr>
          <p:cNvPr id="7" name="TextBox 6">
            <a:extLst>
              <a:ext uri="{FF2B5EF4-FFF2-40B4-BE49-F238E27FC236}">
                <a16:creationId xmlns:a16="http://schemas.microsoft.com/office/drawing/2014/main" id="{67D4FB60-4A2C-5763-C92A-E820956FB1BE}"/>
              </a:ext>
            </a:extLst>
          </p:cNvPr>
          <p:cNvSpPr txBox="1"/>
          <p:nvPr/>
        </p:nvSpPr>
        <p:spPr>
          <a:xfrm>
            <a:off x="152403" y="4057233"/>
            <a:ext cx="12011077" cy="2800767"/>
          </a:xfrm>
          <a:prstGeom prst="rect">
            <a:avLst/>
          </a:prstGeom>
          <a:solidFill>
            <a:srgbClr val="92D050"/>
          </a:solidFill>
        </p:spPr>
        <p:txBody>
          <a:bodyPr wrap="square" rtlCol="0">
            <a:spAutoFit/>
          </a:bodyPr>
          <a:lstStyle/>
          <a:p>
            <a:pPr algn="ctr"/>
            <a:r>
              <a:rPr lang="en-US" sz="4400" b="1" u="sng" dirty="0"/>
              <a:t>The Gospel of Jesus Christ</a:t>
            </a:r>
          </a:p>
          <a:p>
            <a:pPr algn="ctr"/>
            <a:r>
              <a:rPr lang="en-US" sz="4400" dirty="0"/>
              <a:t>Her sin is judged, but Jesus took her place on the cross, forgives her and makes her pure.</a:t>
            </a:r>
          </a:p>
          <a:p>
            <a:pPr algn="ctr"/>
            <a:r>
              <a:rPr lang="en-US" sz="4400" dirty="0"/>
              <a:t>Solution: </a:t>
            </a:r>
            <a:r>
              <a:rPr lang="en-US" sz="4400" b="1" dirty="0"/>
              <a:t>Love and mercy, grace and truth.</a:t>
            </a:r>
          </a:p>
        </p:txBody>
      </p:sp>
      <p:sp>
        <p:nvSpPr>
          <p:cNvPr id="9" name="Multiply 8">
            <a:extLst>
              <a:ext uri="{FF2B5EF4-FFF2-40B4-BE49-F238E27FC236}">
                <a16:creationId xmlns:a16="http://schemas.microsoft.com/office/drawing/2014/main" id="{249062EB-3A48-D034-6EB0-C3E070F9279E}"/>
              </a:ext>
            </a:extLst>
          </p:cNvPr>
          <p:cNvSpPr/>
          <p:nvPr/>
        </p:nvSpPr>
        <p:spPr>
          <a:xfrm>
            <a:off x="19080" y="1050130"/>
            <a:ext cx="2205035" cy="31289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a:extLst>
              <a:ext uri="{FF2B5EF4-FFF2-40B4-BE49-F238E27FC236}">
                <a16:creationId xmlns:a16="http://schemas.microsoft.com/office/drawing/2014/main" id="{A8AD7F50-CB55-C267-0694-DCC508B2B75C}"/>
              </a:ext>
            </a:extLst>
          </p:cNvPr>
          <p:cNvSpPr/>
          <p:nvPr/>
        </p:nvSpPr>
        <p:spPr>
          <a:xfrm>
            <a:off x="10042507" y="1050130"/>
            <a:ext cx="2205035" cy="31289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41"/>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lendar&#10;&#10;Description automatically generated">
            <a:extLst>
              <a:ext uri="{FF2B5EF4-FFF2-40B4-BE49-F238E27FC236}">
                <a16:creationId xmlns:a16="http://schemas.microsoft.com/office/drawing/2014/main" id="{D59A230A-239A-0771-0256-63C892053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72" y="0"/>
            <a:ext cx="12531561" cy="7193666"/>
          </a:xfrm>
          <a:prstGeom prst="rect">
            <a:avLst/>
          </a:prstGeom>
        </p:spPr>
      </p:pic>
    </p:spTree>
    <p:extLst>
      <p:ext uri="{BB962C8B-B14F-4D97-AF65-F5344CB8AC3E}">
        <p14:creationId xmlns:p14="http://schemas.microsoft.com/office/powerpoint/2010/main" val="24886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609570" eaLnBrk="1" hangingPunct="1">
              <a:defRPr/>
            </a:pPr>
            <a:r>
              <a:rPr lang="en-US" sz="4267" b="1" dirty="0">
                <a:solidFill>
                  <a:srgbClr val="FFFFFF"/>
                </a:solidFill>
                <a:latin typeface="Arial" charset="0"/>
                <a:cs typeface="Arial" charset="0"/>
                <a:sym typeface="Arial"/>
              </a:rPr>
              <a:t>Get this presentation and notes for free!</a:t>
            </a:r>
            <a:endParaRPr lang="en-US" sz="1467" b="1" dirty="0">
              <a:solidFill>
                <a:srgbClr val="FFFFFF"/>
              </a:solidFill>
              <a:latin typeface="Arial" charset="0"/>
              <a:cs typeface="Arial" charset="0"/>
              <a:sym typeface="Arial"/>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3"/>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2" y="2222341"/>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08B7-F753-A9B2-B449-E0783FC7EB2B}"/>
              </a:ext>
            </a:extLst>
          </p:cNvPr>
          <p:cNvSpPr>
            <a:spLocks noGrp="1"/>
          </p:cNvSpPr>
          <p:nvPr>
            <p:ph type="title"/>
          </p:nvPr>
        </p:nvSpPr>
        <p:spPr/>
        <p:txBody>
          <a:bodyPr/>
          <a:lstStyle/>
          <a:p>
            <a:pPr algn="ctr"/>
            <a:r>
              <a:rPr lang="en-US" sz="5400" b="1" dirty="0">
                <a:effectLst/>
                <a:latin typeface="Cooper Black" panose="0208090404030B020404" pitchFamily="18" charset="77"/>
                <a:ea typeface="Calibri" panose="020F0502020204030204" pitchFamily="34" charset="0"/>
                <a:cs typeface="Times New Roman" panose="02020603050405020304" pitchFamily="18" charset="0"/>
              </a:rPr>
              <a:t>1 Thessalonians 4:1-8</a:t>
            </a:r>
            <a:endParaRPr lang="en-US" sz="5400" b="1" dirty="0">
              <a:latin typeface="Cooper Black" panose="0208090404030B020404" pitchFamily="18" charset="77"/>
            </a:endParaRPr>
          </a:p>
        </p:txBody>
      </p:sp>
      <p:sp>
        <p:nvSpPr>
          <p:cNvPr id="3" name="Content Placeholder 2">
            <a:extLst>
              <a:ext uri="{FF2B5EF4-FFF2-40B4-BE49-F238E27FC236}">
                <a16:creationId xmlns:a16="http://schemas.microsoft.com/office/drawing/2014/main" id="{A0B7FEDF-B708-FE4F-CC43-9123A2DAF011}"/>
              </a:ext>
            </a:extLst>
          </p:cNvPr>
          <p:cNvSpPr>
            <a:spLocks noGrp="1"/>
          </p:cNvSpPr>
          <p:nvPr>
            <p:ph idx="1"/>
          </p:nvPr>
        </p:nvSpPr>
        <p:spPr>
          <a:xfrm>
            <a:off x="138896" y="5339839"/>
            <a:ext cx="12350188" cy="1385051"/>
          </a:xfrm>
        </p:spPr>
        <p:txBody>
          <a:bodyPr>
            <a:normAutofit fontScale="55000" lnSpcReduction="20000"/>
          </a:bodyPr>
          <a:lstStyle/>
          <a:p>
            <a:pPr marL="0" indent="0" algn="ctr">
              <a:buNone/>
            </a:pP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9800" b="1" dirty="0">
                <a:latin typeface="Cooper Black" panose="0208090404030B020404" pitchFamily="18" charset="77"/>
                <a:ea typeface="Calibri" panose="020F0502020204030204" pitchFamily="34" charset="0"/>
                <a:cs typeface="Times New Roman" panose="02020603050405020304" pitchFamily="18" charset="0"/>
              </a:rPr>
              <a:t>Holy Walking before a Holy God</a:t>
            </a:r>
            <a:br>
              <a:rPr lang="en-SG"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8" name="Picture 4" descr="PRAYER FOR WHEN YOU WANT TO WALK WITH GOD">
            <a:extLst>
              <a:ext uri="{FF2B5EF4-FFF2-40B4-BE49-F238E27FC236}">
                <a16:creationId xmlns:a16="http://schemas.microsoft.com/office/drawing/2014/main" id="{48DC7F1C-3BCC-7EB6-387B-99794F591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703" y="2367283"/>
            <a:ext cx="5404573" cy="331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7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Overview: 1 Thessalonians">
            <a:hlinkClick r:id="" action="ppaction://media"/>
            <a:extLst>
              <a:ext uri="{FF2B5EF4-FFF2-40B4-BE49-F238E27FC236}">
                <a16:creationId xmlns:a16="http://schemas.microsoft.com/office/drawing/2014/main" id="{D76399A9-1BF8-E164-378B-E890FC14A28E}"/>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4368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4:1-2</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p:txBody>
          <a:bodyPr>
            <a:normAutofit/>
          </a:bodyPr>
          <a:lstStyle/>
          <a:p>
            <a:pPr marL="0" indent="0" algn="just">
              <a:buNone/>
            </a:pPr>
            <a:r>
              <a:rPr lang="en-US" sz="4000" b="1" u="sng" dirty="0"/>
              <a:t>KEEP WALKING</a:t>
            </a:r>
          </a:p>
          <a:p>
            <a:pPr algn="just"/>
            <a:r>
              <a:rPr lang="en-US" sz="3200" b="1" dirty="0"/>
              <a:t>An encouragement to live out their faith in holy living. “We ask and urge you in the Lord Jesus …to walk and to please God….that you do so more and more” (vs 1).</a:t>
            </a:r>
          </a:p>
        </p:txBody>
      </p:sp>
      <p:pic>
        <p:nvPicPr>
          <p:cNvPr id="3074" name="Picture 2" descr="Even if You Walk 10,000 Steps per Day, Are You Walking at a Sufficient Pace?">
            <a:extLst>
              <a:ext uri="{FF2B5EF4-FFF2-40B4-BE49-F238E27FC236}">
                <a16:creationId xmlns:a16="http://schemas.microsoft.com/office/drawing/2014/main" id="{58AA8C62-BB73-1408-C571-580ED04E94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30787" y="242104"/>
            <a:ext cx="2182792" cy="218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1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73FD-7232-D51A-976F-64A0B954F62A}"/>
              </a:ext>
            </a:extLst>
          </p:cNvPr>
          <p:cNvSpPr>
            <a:spLocks noGrp="1"/>
          </p:cNvSpPr>
          <p:nvPr>
            <p:ph type="title"/>
          </p:nvPr>
        </p:nvSpPr>
        <p:spPr>
          <a:xfrm>
            <a:off x="125953" y="622659"/>
            <a:ext cx="9689380" cy="1422645"/>
          </a:xfrm>
        </p:spPr>
        <p:txBody>
          <a:bodyPr>
            <a:normAutofit/>
          </a:bodyPr>
          <a:lstStyle/>
          <a:p>
            <a:pPr algn="ctr"/>
            <a:br>
              <a:rPr lang="en-US" sz="900" dirty="0"/>
            </a:br>
            <a:r>
              <a:rPr lang="en-US" sz="3300" b="1" dirty="0"/>
              <a:t>1-2 Thessalonians : a new covenant commentary</a:t>
            </a:r>
            <a:br>
              <a:rPr lang="en-US" sz="3300" b="1" dirty="0"/>
            </a:br>
            <a:r>
              <a:rPr lang="en-US" sz="3300" b="1" dirty="0"/>
              <a:t>By DR. </a:t>
            </a:r>
            <a:r>
              <a:rPr lang="en-US" sz="3300" b="1" dirty="0" err="1"/>
              <a:t>Nijay</a:t>
            </a:r>
            <a:r>
              <a:rPr lang="en-US" sz="3300" b="1" dirty="0"/>
              <a:t> Gupta</a:t>
            </a:r>
          </a:p>
        </p:txBody>
      </p:sp>
      <p:sp>
        <p:nvSpPr>
          <p:cNvPr id="3" name="Content Placeholder 2">
            <a:extLst>
              <a:ext uri="{FF2B5EF4-FFF2-40B4-BE49-F238E27FC236}">
                <a16:creationId xmlns:a16="http://schemas.microsoft.com/office/drawing/2014/main" id="{6F135749-74D4-E331-7A1D-D946641E54B4}"/>
              </a:ext>
            </a:extLst>
          </p:cNvPr>
          <p:cNvSpPr>
            <a:spLocks noGrp="1"/>
          </p:cNvSpPr>
          <p:nvPr>
            <p:ph idx="1"/>
          </p:nvPr>
        </p:nvSpPr>
        <p:spPr>
          <a:xfrm>
            <a:off x="497712" y="2807208"/>
            <a:ext cx="10579260" cy="3790362"/>
          </a:xfrm>
        </p:spPr>
        <p:txBody>
          <a:bodyPr>
            <a:normAutofit/>
          </a:bodyPr>
          <a:lstStyle/>
          <a:p>
            <a:pPr marL="0" indent="0" algn="just">
              <a:buNone/>
            </a:pPr>
            <a:r>
              <a:rPr lang="en-SG" sz="3600" b="1" dirty="0"/>
              <a:t>For Paul, the free gift of new life in Messiah Jesus automatically entails a new set of personal and social standards under the Lordship of Jesus. The idea behind “walking” ….is that the religious life is lived at all times, not just in temples and religious meetings (</a:t>
            </a:r>
            <a:r>
              <a:rPr lang="en-SG" sz="3600" b="1" dirty="0" err="1"/>
              <a:t>Deut</a:t>
            </a:r>
            <a:r>
              <a:rPr lang="en-SG" sz="3600" b="1" dirty="0"/>
              <a:t> 6:4–12).</a:t>
            </a:r>
            <a:endParaRPr lang="en-US" sz="3600" b="1" dirty="0"/>
          </a:p>
        </p:txBody>
      </p:sp>
      <p:pic>
        <p:nvPicPr>
          <p:cNvPr id="2050" name="Picture 2">
            <a:extLst>
              <a:ext uri="{FF2B5EF4-FFF2-40B4-BE49-F238E27FC236}">
                <a16:creationId xmlns:a16="http://schemas.microsoft.com/office/drawing/2014/main" id="{6F7EDE9B-9E28-4A8E-7E2C-86AF0BA58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3850" y="0"/>
            <a:ext cx="1872197" cy="248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7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30AE-4304-C874-0C35-F0DF2E59BF8E}"/>
              </a:ext>
            </a:extLst>
          </p:cNvPr>
          <p:cNvSpPr>
            <a:spLocks noGrp="1"/>
          </p:cNvSpPr>
          <p:nvPr>
            <p:ph type="title"/>
          </p:nvPr>
        </p:nvSpPr>
        <p:spPr/>
        <p:txBody>
          <a:bodyPr/>
          <a:lstStyle/>
          <a:p>
            <a:r>
              <a:rPr lang="en-US" b="1" dirty="0"/>
              <a:t>1 Thessalonians 4:1-2</a:t>
            </a:r>
          </a:p>
        </p:txBody>
      </p:sp>
      <p:sp>
        <p:nvSpPr>
          <p:cNvPr id="3" name="Content Placeholder 2">
            <a:extLst>
              <a:ext uri="{FF2B5EF4-FFF2-40B4-BE49-F238E27FC236}">
                <a16:creationId xmlns:a16="http://schemas.microsoft.com/office/drawing/2014/main" id="{14D5DFF3-F913-BB8F-80DF-727F46D5E9B6}"/>
              </a:ext>
            </a:extLst>
          </p:cNvPr>
          <p:cNvSpPr>
            <a:spLocks noGrp="1"/>
          </p:cNvSpPr>
          <p:nvPr>
            <p:ph idx="1"/>
          </p:nvPr>
        </p:nvSpPr>
        <p:spPr/>
        <p:txBody>
          <a:bodyPr>
            <a:normAutofit/>
          </a:bodyPr>
          <a:lstStyle/>
          <a:p>
            <a:pPr marL="0" indent="0" algn="just">
              <a:buNone/>
            </a:pPr>
            <a:r>
              <a:rPr lang="en-US" sz="4000" b="1" u="sng" dirty="0"/>
              <a:t>KEEP WALKING</a:t>
            </a:r>
          </a:p>
          <a:p>
            <a:pPr algn="just"/>
            <a:r>
              <a:rPr lang="en-US" sz="3200" b="1" dirty="0"/>
              <a:t>The Hebrew people saw all of life as a walk.</a:t>
            </a:r>
          </a:p>
          <a:p>
            <a:pPr algn="just"/>
            <a:r>
              <a:rPr lang="en-US" sz="3200" b="1" dirty="0"/>
              <a:t>Godly people walked with God (e.g., Enoch and Noah in Genesis 5:24 and 6:9). </a:t>
            </a:r>
          </a:p>
          <a:p>
            <a:pPr algn="just"/>
            <a:r>
              <a:rPr lang="en-US" sz="3200" b="1" dirty="0"/>
              <a:t>Deuteronomy 5:33 - "You shall walk in all the ways the L</a:t>
            </a:r>
            <a:r>
              <a:rPr lang="en-US" sz="2800" b="1" dirty="0"/>
              <a:t>ORD</a:t>
            </a:r>
            <a:r>
              <a:rPr lang="en-US" sz="3200" b="1" dirty="0"/>
              <a:t> your God has commanded us." </a:t>
            </a:r>
          </a:p>
          <a:p>
            <a:pPr marL="0" indent="0" algn="just">
              <a:buNone/>
            </a:pPr>
            <a:endParaRPr lang="en-US" sz="3200" b="1" dirty="0"/>
          </a:p>
        </p:txBody>
      </p:sp>
      <p:pic>
        <p:nvPicPr>
          <p:cNvPr id="4098" name="Picture 2" descr="How Can You Find Jesus in the Old Testament?">
            <a:extLst>
              <a:ext uri="{FF2B5EF4-FFF2-40B4-BE49-F238E27FC236}">
                <a16:creationId xmlns:a16="http://schemas.microsoft.com/office/drawing/2014/main" id="{A3004EC1-F3EF-B189-A4F5-1A37961B5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6369" y="460096"/>
            <a:ext cx="3275635" cy="171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alking definition and meaning | Collins English Dictionary">
            <a:extLst>
              <a:ext uri="{FF2B5EF4-FFF2-40B4-BE49-F238E27FC236}">
                <a16:creationId xmlns:a16="http://schemas.microsoft.com/office/drawing/2014/main" id="{BBB14894-9AAB-0C18-922F-F6FB33BEA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994" y="406607"/>
            <a:ext cx="9062979" cy="6044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a:extLst>
              <a:ext uri="{FF2B5EF4-FFF2-40B4-BE49-F238E27FC236}">
                <a16:creationId xmlns:a16="http://schemas.microsoft.com/office/drawing/2014/main" id="{B1B718D6-0F6E-2165-D489-782EEF9E9AB3}"/>
              </a:ext>
            </a:extLst>
          </p:cNvPr>
          <p:cNvSpPr/>
          <p:nvPr/>
        </p:nvSpPr>
        <p:spPr>
          <a:xfrm>
            <a:off x="7974956" y="254642"/>
            <a:ext cx="3958543" cy="2766350"/>
          </a:xfrm>
          <a:prstGeom prst="wedgeRectCallout">
            <a:avLst>
              <a:gd name="adj1" fmla="val -108254"/>
              <a:gd name="adj2" fmla="val 3973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omic Sans MS" panose="030F0902030302020204" pitchFamily="66" charset="0"/>
              </a:rPr>
              <a:t>How Should We Walk?</a:t>
            </a:r>
          </a:p>
        </p:txBody>
      </p:sp>
      <p:sp>
        <p:nvSpPr>
          <p:cNvPr id="7" name="Oval Callout 6">
            <a:extLst>
              <a:ext uri="{FF2B5EF4-FFF2-40B4-BE49-F238E27FC236}">
                <a16:creationId xmlns:a16="http://schemas.microsoft.com/office/drawing/2014/main" id="{6ED55117-ADF7-B28F-81DA-BA47C32D4BF3}"/>
              </a:ext>
            </a:extLst>
          </p:cNvPr>
          <p:cNvSpPr/>
          <p:nvPr/>
        </p:nvSpPr>
        <p:spPr>
          <a:xfrm>
            <a:off x="5757863" y="3714750"/>
            <a:ext cx="2600325" cy="2414588"/>
          </a:xfrm>
          <a:prstGeom prst="wedgeEllipseCallout">
            <a:avLst>
              <a:gd name="adj1" fmla="val -53251"/>
              <a:gd name="adj2" fmla="val -90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 holiness and sexual purity</a:t>
            </a:r>
          </a:p>
          <a:p>
            <a:pPr algn="ctr"/>
            <a:r>
              <a:rPr lang="en-US" sz="2800" b="1" dirty="0"/>
              <a:t>(4:1-8)</a:t>
            </a:r>
          </a:p>
        </p:txBody>
      </p:sp>
      <p:sp>
        <p:nvSpPr>
          <p:cNvPr id="8" name="Oval Callout 7">
            <a:extLst>
              <a:ext uri="{FF2B5EF4-FFF2-40B4-BE49-F238E27FC236}">
                <a16:creationId xmlns:a16="http://schemas.microsoft.com/office/drawing/2014/main" id="{CF60677B-E62F-0A76-AA35-0DF528D2F0CA}"/>
              </a:ext>
            </a:extLst>
          </p:cNvPr>
          <p:cNvSpPr/>
          <p:nvPr/>
        </p:nvSpPr>
        <p:spPr>
          <a:xfrm>
            <a:off x="8523911" y="3708421"/>
            <a:ext cx="3191839" cy="2414588"/>
          </a:xfrm>
          <a:prstGeom prst="wedgeEllipseCallout">
            <a:avLst>
              <a:gd name="adj1" fmla="val -137405"/>
              <a:gd name="adj2" fmla="val -8957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 love and responsibility</a:t>
            </a:r>
          </a:p>
          <a:p>
            <a:pPr algn="ctr"/>
            <a:r>
              <a:rPr lang="en-US" sz="2800" b="1" dirty="0"/>
              <a:t>(4:9-12)</a:t>
            </a:r>
          </a:p>
        </p:txBody>
      </p:sp>
    </p:spTree>
    <p:extLst>
      <p:ext uri="{BB962C8B-B14F-4D97-AF65-F5344CB8AC3E}">
        <p14:creationId xmlns:p14="http://schemas.microsoft.com/office/powerpoint/2010/main" val="164430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Moral Reminder: Thomas Couture's 'Romans of the Decadence'">
            <a:extLst>
              <a:ext uri="{FF2B5EF4-FFF2-40B4-BE49-F238E27FC236}">
                <a16:creationId xmlns:a16="http://schemas.microsoft.com/office/drawing/2014/main" id="{B01D357A-98A1-3C90-CFEA-CB48064E17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6609" y="3746738"/>
            <a:ext cx="4988688" cy="2976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Sex Was Like in Ancient Rome | by Sal | Lessons from History | Medium">
            <a:extLst>
              <a:ext uri="{FF2B5EF4-FFF2-40B4-BE49-F238E27FC236}">
                <a16:creationId xmlns:a16="http://schemas.microsoft.com/office/drawing/2014/main" id="{13F133F3-F6F7-D0DF-CE6A-915BBF162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46" y="134587"/>
            <a:ext cx="5625296" cy="35816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Just how raunchy were the Ancient Romans? | Newstalk">
            <a:extLst>
              <a:ext uri="{FF2B5EF4-FFF2-40B4-BE49-F238E27FC236}">
                <a16:creationId xmlns:a16="http://schemas.microsoft.com/office/drawing/2014/main" id="{4B219D5E-6CF1-11E4-04E2-F24EE9E0978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3716205"/>
            <a:ext cx="5747231" cy="29836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1D4DEDE-856C-3CBA-AEF1-B1FA43D9589B}"/>
              </a:ext>
            </a:extLst>
          </p:cNvPr>
          <p:cNvSpPr txBox="1"/>
          <p:nvPr/>
        </p:nvSpPr>
        <p:spPr>
          <a:xfrm>
            <a:off x="6336374" y="299885"/>
            <a:ext cx="5266481" cy="3416320"/>
          </a:xfrm>
          <a:prstGeom prst="rect">
            <a:avLst/>
          </a:prstGeom>
          <a:noFill/>
        </p:spPr>
        <p:txBody>
          <a:bodyPr wrap="square" rtlCol="0">
            <a:spAutoFit/>
          </a:bodyPr>
          <a:lstStyle/>
          <a:p>
            <a:pPr algn="ctr"/>
            <a:r>
              <a:rPr lang="en-US" sz="5400" b="1" dirty="0"/>
              <a:t>The debauchery of the ancient Greco-Roman world.</a:t>
            </a:r>
          </a:p>
        </p:txBody>
      </p:sp>
    </p:spTree>
    <p:extLst>
      <p:ext uri="{BB962C8B-B14F-4D97-AF65-F5344CB8AC3E}">
        <p14:creationId xmlns:p14="http://schemas.microsoft.com/office/powerpoint/2010/main" val="415049727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598</Words>
  <Application>Microsoft Macintosh PowerPoint</Application>
  <PresentationFormat>Widescreen</PresentationFormat>
  <Paragraphs>63</Paragraphs>
  <Slides>20</Slides>
  <Notes>1</Notes>
  <HiddenSlides>0</HiddenSlides>
  <MMClips>1</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20</vt:i4>
      </vt:variant>
    </vt:vector>
  </HeadingPairs>
  <TitlesOfParts>
    <vt:vector size="38" baseType="lpstr">
      <vt:lpstr>Arial</vt:lpstr>
      <vt:lpstr>Calibri</vt:lpstr>
      <vt:lpstr>Calibri Light</vt:lpstr>
      <vt:lpstr>Century Gothic</vt:lpstr>
      <vt:lpstr>Comic Sans MS</vt:lpstr>
      <vt:lpstr>Cooper Black</vt:lpstr>
      <vt:lpstr>Franklin Gothic Book</vt:lpstr>
      <vt:lpstr>Rockwell</vt:lpstr>
      <vt:lpstr>Rockwell Condensed</vt:lpstr>
      <vt:lpstr>Rockwell Extra Bold</vt:lpstr>
      <vt:lpstr>Times New Roman</vt:lpstr>
      <vt:lpstr>Wingdings</vt:lpstr>
      <vt:lpstr>Wingdings 3</vt:lpstr>
      <vt:lpstr>Office Theme</vt:lpstr>
      <vt:lpstr>Crop</vt:lpstr>
      <vt:lpstr>Wood Type</vt:lpstr>
      <vt:lpstr>1_Ion Boardroom</vt:lpstr>
      <vt:lpstr>Orbit</vt:lpstr>
      <vt:lpstr>1 Thessalonians 4:1-8</vt:lpstr>
      <vt:lpstr>PowerPoint Presentation</vt:lpstr>
      <vt:lpstr>1 Thessalonians 4:1-8</vt:lpstr>
      <vt:lpstr>PowerPoint Presentation</vt:lpstr>
      <vt:lpstr>1 Thessalonians 4:1-2</vt:lpstr>
      <vt:lpstr> 1-2 Thessalonians : a new covenant commentary By DR. Nijay Gupta</vt:lpstr>
      <vt:lpstr>1 Thessalonians 4:1-2</vt:lpstr>
      <vt:lpstr>PowerPoint Presentation</vt:lpstr>
      <vt:lpstr>PowerPoint Presentation</vt:lpstr>
      <vt:lpstr>PowerPoint Presentation</vt:lpstr>
      <vt:lpstr>1 Thessalonians 4:1-2</vt:lpstr>
      <vt:lpstr>1 Thessalonians 4:3-4</vt:lpstr>
      <vt:lpstr>PowerPoint Presentation</vt:lpstr>
      <vt:lpstr>PowerPoint Presentation</vt:lpstr>
      <vt:lpstr>PowerPoint Presentation</vt:lpstr>
      <vt:lpstr>1 Thessalonians 4:4-8</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8</cp:revision>
  <dcterms:created xsi:type="dcterms:W3CDTF">2022-11-08T12:41:52Z</dcterms:created>
  <dcterms:modified xsi:type="dcterms:W3CDTF">2022-11-14T03:14:10Z</dcterms:modified>
</cp:coreProperties>
</file>