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9" r:id="rId6"/>
  </p:sldMasterIdLst>
  <p:notesMasterIdLst>
    <p:notesMasterId r:id="rId26"/>
  </p:notesMasterIdLst>
  <p:sldIdLst>
    <p:sldId id="274" r:id="rId7"/>
    <p:sldId id="257" r:id="rId8"/>
    <p:sldId id="258" r:id="rId9"/>
    <p:sldId id="260" r:id="rId10"/>
    <p:sldId id="259" r:id="rId11"/>
    <p:sldId id="261" r:id="rId12"/>
    <p:sldId id="265" r:id="rId13"/>
    <p:sldId id="263" r:id="rId14"/>
    <p:sldId id="273" r:id="rId15"/>
    <p:sldId id="264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5" r:id="rId24"/>
    <p:sldId id="31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07"/>
    <p:restoredTop sz="94645"/>
  </p:normalViewPr>
  <p:slideViewPr>
    <p:cSldViewPr snapToGrid="0" snapToObjects="1">
      <p:cViewPr varScale="1">
        <p:scale>
          <a:sx n="90" d="100"/>
          <a:sy n="90" d="100"/>
        </p:scale>
        <p:origin x="232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F9EA9-3875-E54E-8B2E-65A1A8C093F0}" type="datetimeFigureOut">
              <a:rPr lang="en-US" smtClean="0"/>
              <a:t>6/19/22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CD7C-BEC7-6844-93CE-7319CA8B7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9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(np)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4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4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6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3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04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1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2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2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C2D3-6C55-B94B-F312-D0096C82B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DCE43-513B-51D3-0C7F-A41B539D8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E701C-84AC-F331-4A9A-6EDE3D54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6B147-20DA-206A-5267-102E89D5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8A222-0E3B-4886-71B5-0E10E768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76C9-AE75-91F6-B7E4-15ECBFA6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463BD-9C10-6BBD-9A1A-214F4B8D1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4E591-AA24-B7FA-D8EF-5AB536DC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9EC18-FE23-3ADF-A85F-02EEAA04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B5E7E-9B67-A2CE-BF17-F329F76B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E6DD-E11C-9A81-DCCE-AB87DF40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C6148-0B24-6351-37D3-58F3ED238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28153-BC99-53F7-F674-5E392BCC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FBDFB-8986-DA64-B508-26AEF44D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6DB37-0F63-0E3D-F7A9-F94289C2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1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62F1B-5A01-D67F-0872-5AB49B73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AA3EF-E959-B729-F062-E911F94EB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82304-75DD-DAEC-14F6-ACFF246A9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4C775-DC99-A696-578F-9E958DB2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A16F0-FA74-148B-CDC4-6973C99D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1CF0F-18D7-B10E-C290-F010D98D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4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A4DD-809A-B3C5-1559-72005127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83D9F-B8E2-BCDE-7107-D56B4061D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436B8-8A7E-8D3C-145F-FEA5FF7FB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6C73B-374F-02B1-4FC4-11F95101A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80908C-1130-F698-46B3-D893E77DE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CAED58-576C-BEBC-07DF-FF8D92AF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817F40-B277-7D85-E1EB-45EEC353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03AA4-0C68-4796-5392-A721CB8F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5B2A-3F9D-7962-1B1E-A16927CA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408AB4-E5C0-4167-ED7E-555CB35E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DBA85-362B-46CB-FE07-BF859D5E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77F7F-4410-8155-50D6-F9169EA3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0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AA8935-5AE9-0C89-F642-A131B04DD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262A8-D45C-7D7E-A198-59BD84E8D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904A1-EA87-3BAF-2389-A98FB5A1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7551B-492C-565B-A474-D7B08E03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0C4B2-5A1F-D36F-8964-5FE6877A0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0619E-4CEE-520B-97E1-CC89C2A1F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9F76F-A4CB-6C5B-C3F8-25E48C90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ADB4-7DF6-8F80-B5ED-118B1D9F5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9C452-E0BB-4968-560C-A24BE80E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F8E8-4ACD-DFB9-496F-74EC8F1B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D448D-6EF8-9245-F034-E2ED1FDC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CF618-1CFE-7B3D-5F98-2F60C9A05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1261D-88C8-F011-D3FD-0BF9CA22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7A0C1-5E5D-5C92-4711-A5D030CA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933A4-A7F6-75EA-27F9-C53565DD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8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0F3A1-D786-744E-F412-8B151180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E4EAB2-A68B-65AD-1011-E8E72AEAD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27F47-E020-CD7B-0B9F-48FAD1E8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EC0A9-6673-8FDD-C17F-A9D8CBE5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FEF61-42E1-EEB6-3528-D26A5710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CBE59-15E1-FFFA-6F86-2254D258E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37789-C3F1-CC9E-2462-2932DFC2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D3F49-3E83-CB54-8E69-3F6063830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30ADD-9F7A-CD49-0A58-AE739374A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7D4D8-6778-E27A-26D1-9C93E2DE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5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6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7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1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7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8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098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65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4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6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09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3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54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4137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15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735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9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316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109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1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9849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3277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5339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6409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3123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2503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66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9887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5567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6439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462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1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9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8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47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1CC9EE-46B8-CDA8-DD95-76DC7261A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1DF0E-FF4E-751A-F878-7262DE683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7472A-BC5F-D0D7-8FE3-48811C393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8906C-EB98-9407-A9BA-5A3578A1C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DF0D0-160B-9DD0-397F-B155B7994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3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64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7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79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0AB96-94D6-E83A-0EE2-590B3225F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97" y="0"/>
            <a:ext cx="10583902" cy="104923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77"/>
              </a:rPr>
              <a:t>1 Peter 2:11-25 </a:t>
            </a:r>
            <a:br>
              <a:rPr lang="en-US" sz="4000" b="1" dirty="0">
                <a:latin typeface="Arial Rounded MT Bold" panose="020F0704030504030204" pitchFamily="34" charset="77"/>
              </a:rPr>
            </a:br>
            <a:br>
              <a:rPr lang="en-US" sz="4000" b="1" dirty="0">
                <a:latin typeface="Arial Rounded MT Bold" panose="020F0704030504030204" pitchFamily="34" charset="77"/>
              </a:rPr>
            </a:br>
            <a:r>
              <a:rPr lang="en-US" sz="4000" b="1" dirty="0">
                <a:latin typeface="Arial Rounded MT Bold" panose="020F0704030504030204" pitchFamily="34" charset="77"/>
              </a:rPr>
              <a:t>“BE SUBJECT FOR THE LORD’S SAKE”</a:t>
            </a:r>
          </a:p>
        </p:txBody>
      </p:sp>
      <p:pic>
        <p:nvPicPr>
          <p:cNvPr id="1026" name="Picture 2" descr="'Submit to Authorities' - Why Paul Says This to Christians">
            <a:extLst>
              <a:ext uri="{FF2B5EF4-FFF2-40B4-BE49-F238E27FC236}">
                <a16:creationId xmlns:a16="http://schemas.microsoft.com/office/drawing/2014/main" id="{F03DDC44-1711-E697-6EBB-B3F7E54027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19" y="2100650"/>
            <a:ext cx="6608728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E35566-4666-2F6B-9390-01B6AA00B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Preached by Manik Corea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  <a:t>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65341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32A6-C42B-4F09-5744-E043C9A1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6" y="207481"/>
            <a:ext cx="11498302" cy="1049235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ANDREW WALLS –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‘pilgrim’ &amp; ‘indigenizing’ principles</a:t>
            </a:r>
            <a:r>
              <a:rPr lang="en-SG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1E25085-E427-9337-7529-9D19F8D6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" y="2238154"/>
            <a:ext cx="2190972" cy="32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drew Walls - Wikipedia">
            <a:extLst>
              <a:ext uri="{FF2B5EF4-FFF2-40B4-BE49-F238E27FC236}">
                <a16:creationId xmlns:a16="http://schemas.microsoft.com/office/drawing/2014/main" id="{E04011AE-A93E-08FC-BEB4-71EA8208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308" y="0"/>
            <a:ext cx="1386356" cy="18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E0F3F4-E9E1-D163-3BD3-472081DAADA8}"/>
              </a:ext>
            </a:extLst>
          </p:cNvPr>
          <p:cNvSpPr txBox="1"/>
          <p:nvPr/>
        </p:nvSpPr>
        <p:spPr>
          <a:xfrm>
            <a:off x="2523340" y="1904521"/>
            <a:ext cx="957632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/>
              </a:rPr>
              <a:t>Pilgrim principle:  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>
              <a:solidFill>
                <a:prstClr val="black"/>
              </a:solidFill>
              <a:highlight>
                <a:srgbClr val="FFFF00"/>
              </a:highlight>
              <a:latin typeface="Gill Sans MT" panose="020B0502020104020203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/>
              </a:rPr>
              <a:t>      </a:t>
            </a:r>
            <a:r>
              <a:rPr lang="en-US" sz="2800" b="1" dirty="0">
                <a:solidFill>
                  <a:prstClr val="black"/>
                </a:solidFill>
                <a:highlight>
                  <a:srgbClr val="FFFF00"/>
                </a:highlight>
                <a:latin typeface="Gill Sans MT" panose="020B0502020104020203"/>
              </a:rPr>
              <a:t>WE ALL BELONG </a:t>
            </a:r>
            <a:r>
              <a:rPr lang="en-US" sz="2800" b="1" u="sng" dirty="0">
                <a:solidFill>
                  <a:prstClr val="black"/>
                </a:solidFill>
                <a:highlight>
                  <a:srgbClr val="FFFF00"/>
                </a:highlight>
                <a:latin typeface="Gill Sans MT" panose="020B0502020104020203"/>
              </a:rPr>
              <a:t>NOWHERE</a:t>
            </a:r>
            <a:r>
              <a:rPr lang="en-US" sz="2800" b="1" dirty="0">
                <a:solidFill>
                  <a:prstClr val="black"/>
                </a:solidFill>
                <a:highlight>
                  <a:srgbClr val="FFFF00"/>
                </a:highlight>
                <a:latin typeface="Gill Sans MT" panose="020B0502020104020203"/>
              </a:rPr>
              <a:t> ON EARTH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/>
              </a:rPr>
              <a:t>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/>
              </a:rPr>
              <a:t>   We are God’s people in His kingdom, reflecting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/>
              </a:rPr>
              <a:t>   His will, purposes and glory (1 Pet 2:9-11; Phil 3:20;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/>
              </a:rPr>
              <a:t>   Rom 12:1-2).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highlight>
                  <a:srgbClr val="FFFF00"/>
                </a:highlight>
                <a:latin typeface="Gill Sans MT" panose="020B0502020104020203"/>
              </a:rPr>
              <a:t>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7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419F-983F-971F-90B3-67D4D814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Arial Rounded MT Bold" panose="020F0704030504030204" pitchFamily="34" charset="77"/>
              </a:rPr>
              <a:t>1 Peter 2:11-12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CF16-D8B1-3B98-C286-D37E26D22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789" y="2213440"/>
            <a:ext cx="9854853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2 Ultimate things we must do (vs 11-12)</a:t>
            </a:r>
            <a:endParaRPr lang="en-SG" sz="2800" b="1" dirty="0"/>
          </a:p>
          <a:p>
            <a:pPr marL="0" indent="0">
              <a:buNone/>
            </a:pPr>
            <a:r>
              <a:rPr lang="en-US" sz="2800" b="1" dirty="0"/>
              <a:t>1) protect your soul (vs 11)</a:t>
            </a:r>
          </a:p>
          <a:p>
            <a:pPr marL="0" indent="0">
              <a:buNone/>
            </a:pPr>
            <a:r>
              <a:rPr lang="en-US" sz="2800" b="1" dirty="0"/>
              <a:t>2) live in such a way in the world as to glorify God (vs 12)</a:t>
            </a:r>
            <a:endParaRPr lang="en-SG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419F-983F-971F-90B3-67D4D814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Arial Rounded MT Bold" panose="020F0704030504030204" pitchFamily="34" charset="77"/>
              </a:rPr>
              <a:t>1 Peter 2:13-17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CF16-D8B1-3B98-C286-D37E26D22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508" y="2015732"/>
            <a:ext cx="10274983" cy="40377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/>
              <a:t>Be Subject for the Lord’s Sake</a:t>
            </a:r>
          </a:p>
          <a:p>
            <a:pPr lvl="0">
              <a:buClr>
                <a:srgbClr val="B71E42"/>
              </a:buClr>
            </a:pPr>
            <a:r>
              <a:rPr lang="en-US" sz="2800" b="1" dirty="0">
                <a:solidFill>
                  <a:prstClr val="black"/>
                </a:solidFill>
              </a:rPr>
              <a:t>We are to submit to human institutions as God’s people (vs 13-14). The key is “for the Lord’s sake.”</a:t>
            </a:r>
          </a:p>
          <a:p>
            <a:pPr lvl="0">
              <a:buClr>
                <a:srgbClr val="B71E42"/>
              </a:buClr>
            </a:pPr>
            <a:r>
              <a:rPr lang="en-US" sz="2800" b="1" dirty="0">
                <a:solidFill>
                  <a:prstClr val="black"/>
                </a:solidFill>
              </a:rPr>
              <a:t>Silence accusations by your actions (vs 15)</a:t>
            </a:r>
          </a:p>
          <a:p>
            <a:pPr lvl="0">
              <a:buClr>
                <a:srgbClr val="B71E42"/>
              </a:buClr>
            </a:pPr>
            <a:r>
              <a:rPr lang="en-US" sz="2800" b="1" dirty="0">
                <a:solidFill>
                  <a:prstClr val="black"/>
                </a:solidFill>
              </a:rPr>
              <a:t>Live as ‘free’ servants of God (vs 16)</a:t>
            </a:r>
          </a:p>
          <a:p>
            <a:pPr lvl="0">
              <a:buClr>
                <a:srgbClr val="B71E42"/>
              </a:buClr>
            </a:pPr>
            <a:r>
              <a:rPr lang="en-US" sz="2800" b="1" dirty="0" err="1">
                <a:solidFill>
                  <a:prstClr val="black"/>
                </a:solidFill>
              </a:rPr>
              <a:t>Honour</a:t>
            </a:r>
            <a:r>
              <a:rPr lang="en-US" sz="2800" b="1" dirty="0">
                <a:solidFill>
                  <a:prstClr val="black"/>
                </a:solidFill>
              </a:rPr>
              <a:t> all      Love Christians      Fear God      </a:t>
            </a:r>
            <a:r>
              <a:rPr lang="en-US" sz="2800" b="1" dirty="0" err="1">
                <a:solidFill>
                  <a:prstClr val="black"/>
                </a:solidFill>
              </a:rPr>
              <a:t>Honour</a:t>
            </a:r>
            <a:r>
              <a:rPr lang="en-US" sz="2800" b="1" dirty="0">
                <a:solidFill>
                  <a:prstClr val="black"/>
                </a:solidFill>
              </a:rPr>
              <a:t> Ruler/s (vs 17) </a:t>
            </a:r>
          </a:p>
          <a:p>
            <a:pPr marL="0" indent="0">
              <a:buNone/>
            </a:pPr>
            <a:endParaRPr lang="en-US" sz="2800" b="1" u="sng" dirty="0"/>
          </a:p>
          <a:p>
            <a:pPr marL="0" indent="0">
              <a:buNone/>
            </a:pPr>
            <a:endParaRPr lang="en-SG" sz="2800" dirty="0"/>
          </a:p>
          <a:p>
            <a:endParaRPr lang="en-US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9154EB50-DE51-0676-FAD1-BBFA35C0F113}"/>
              </a:ext>
            </a:extLst>
          </p:cNvPr>
          <p:cNvSpPr/>
          <p:nvPr/>
        </p:nvSpPr>
        <p:spPr>
          <a:xfrm>
            <a:off x="3126794" y="5079849"/>
            <a:ext cx="457200" cy="200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E3241C4-F8CA-FA4D-EA23-881AEC3BB690}"/>
              </a:ext>
            </a:extLst>
          </p:cNvPr>
          <p:cNvSpPr/>
          <p:nvPr/>
        </p:nvSpPr>
        <p:spPr>
          <a:xfrm>
            <a:off x="6253216" y="5089356"/>
            <a:ext cx="457200" cy="200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C614800-417A-A194-C1F6-A0738FFC4DAF}"/>
              </a:ext>
            </a:extLst>
          </p:cNvPr>
          <p:cNvSpPr/>
          <p:nvPr/>
        </p:nvSpPr>
        <p:spPr>
          <a:xfrm>
            <a:off x="8379408" y="5091936"/>
            <a:ext cx="457200" cy="200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419F-983F-971F-90B3-67D4D814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Arial Rounded MT Bold" panose="020F0704030504030204" pitchFamily="34" charset="77"/>
              </a:rPr>
              <a:t>1 Peter 2:18-25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CF16-D8B1-3B98-C286-D37E26D22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854853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Endure unjust suffering like Christ </a:t>
            </a:r>
          </a:p>
          <a:p>
            <a:r>
              <a:rPr lang="en-US" sz="2800" b="1" dirty="0"/>
              <a:t>Household code of 1 Pet 2:18-3:7 – see also Ephesians 5:21-6:9; Colossians 3:18-4:1.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A0B7D-8893-DEC0-492C-215EE780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89" y="1025611"/>
            <a:ext cx="10824519" cy="5151352"/>
          </a:xfrm>
        </p:spPr>
        <p:txBody>
          <a:bodyPr/>
          <a:lstStyle/>
          <a:p>
            <a:pPr marL="0" indent="0">
              <a:buNone/>
            </a:pPr>
            <a:endParaRPr lang="en-US" sz="3600" i="1" dirty="0"/>
          </a:p>
          <a:p>
            <a:pPr marL="0" indent="0" algn="just">
              <a:buNone/>
            </a:pPr>
            <a:r>
              <a:rPr lang="en-US" sz="3600" b="1" dirty="0">
                <a:solidFill>
                  <a:schemeClr val="accent4"/>
                </a:solidFill>
              </a:rPr>
              <a:t>“The NT versions of the household codes reflect attempts to use a common rhetorical form to address Christian behavior within a non-Christian society. The goal is for the believers to have the most effective witness among their neighbors without conforming</a:t>
            </a:r>
            <a:r>
              <a:rPr lang="en-SG" sz="3600" b="1" dirty="0">
                <a:solidFill>
                  <a:schemeClr val="accent4"/>
                </a:solidFill>
              </a:rPr>
              <a:t> </a:t>
            </a:r>
            <a:r>
              <a:rPr lang="en-US" sz="3600" b="1" dirty="0">
                <a:solidFill>
                  <a:schemeClr val="accent4"/>
                </a:solidFill>
              </a:rPr>
              <a:t>to secular values and expectations.”</a:t>
            </a:r>
          </a:p>
          <a:p>
            <a:pPr marL="0" indent="0" algn="just">
              <a:buNone/>
            </a:pPr>
            <a:endParaRPr lang="en-US" sz="2400" b="1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4"/>
                </a:solidFill>
              </a:rPr>
              <a:t>Dennis R. Edwards, </a:t>
            </a:r>
            <a:r>
              <a:rPr lang="en-US" sz="2400" b="1" i="1" dirty="0">
                <a:solidFill>
                  <a:schemeClr val="accent4"/>
                </a:solidFill>
              </a:rPr>
              <a:t>1 Peter</a:t>
            </a:r>
            <a:r>
              <a:rPr lang="en-US" sz="2400" b="1" dirty="0">
                <a:solidFill>
                  <a:schemeClr val="accent4"/>
                </a:solidFill>
              </a:rPr>
              <a:t> (Grand Rapids, MI: Zondervan Academic, 2017), 114.  </a:t>
            </a:r>
            <a:endParaRPr lang="en-SG" sz="2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8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419F-983F-971F-90B3-67D4D814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Arial Rounded MT Bold" panose="020F0704030504030204" pitchFamily="34" charset="77"/>
              </a:rPr>
              <a:t>1 Peter 2:18-25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CF16-D8B1-3B98-C286-D37E26D22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854853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Endure unjust suffering like Christ </a:t>
            </a:r>
          </a:p>
          <a:p>
            <a:r>
              <a:rPr lang="en-US" sz="2800" b="1" dirty="0"/>
              <a:t>Household code of 1 Pet 2:18-3:7 – see also Ephesians 5:21-6:9; Colossians 3:18-4:1.</a:t>
            </a:r>
          </a:p>
          <a:p>
            <a:r>
              <a:rPr lang="en-US" sz="2800" b="1" dirty="0"/>
              <a:t>“Suffering for doing good” is a main theme in the letter (see also 1 Peter 3:17; 4:15 and 5:10).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419F-983F-971F-90B3-67D4D814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Arial Rounded MT Bold" panose="020F0704030504030204" pitchFamily="34" charset="77"/>
              </a:rPr>
              <a:t>1 Peter 2:18-25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CF16-D8B1-3B98-C286-D37E26D22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531" y="2015732"/>
            <a:ext cx="10527956" cy="3927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Endure unjust suffering like Christ </a:t>
            </a:r>
          </a:p>
          <a:p>
            <a:r>
              <a:rPr lang="en-US" sz="2800" b="1" dirty="0"/>
              <a:t>Peter addresses ‘household slaves’ (</a:t>
            </a:r>
            <a:r>
              <a:rPr lang="en-SG" sz="2800" i="1" dirty="0" err="1"/>
              <a:t>oiketēs</a:t>
            </a:r>
            <a:r>
              <a:rPr lang="en-US" sz="2800" b="1" dirty="0"/>
              <a:t>) – vs 18.</a:t>
            </a:r>
          </a:p>
          <a:p>
            <a:r>
              <a:rPr lang="en-US" sz="2800" b="1" dirty="0"/>
              <a:t>It is a gracious thing in God’s eyes to endure unjust suffering (vs 19 and 20). </a:t>
            </a:r>
          </a:p>
          <a:p>
            <a:r>
              <a:rPr lang="en-US" sz="2800" b="1" dirty="0"/>
              <a:t>Jesus is our PRIME example (vs 21-23).</a:t>
            </a:r>
          </a:p>
          <a:p>
            <a:r>
              <a:rPr lang="en-US" sz="2800" b="1" dirty="0"/>
              <a:t>Jesus is our our PERFECT substitute and shepherd (vs 24-25)</a:t>
            </a:r>
          </a:p>
        </p:txBody>
      </p:sp>
    </p:spTree>
    <p:extLst>
      <p:ext uri="{BB962C8B-B14F-4D97-AF65-F5344CB8AC3E}">
        <p14:creationId xmlns:p14="http://schemas.microsoft.com/office/powerpoint/2010/main" val="33399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D153-6D28-4E3E-93BC-5DA533E0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342420"/>
            <a:ext cx="9603275" cy="1049235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Arial Rounded MT Bold" panose="020F0704030504030204" pitchFamily="34" charset="77"/>
              </a:rPr>
              <a:t>LET US PRAY </a:t>
            </a:r>
            <a:r>
              <a:rPr lang="en-US" b="1" dirty="0">
                <a:latin typeface="Arial Rounded MT Bold" panose="020F0704030504030204" pitchFamily="34" charset="77"/>
              </a:rPr>
              <a:t>- 1 Peter 1:3-6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61657-1FEB-3A69-F4D3-7B9E13876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578" y="1391655"/>
            <a:ext cx="10077275" cy="5361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sz="2800" b="1" dirty="0"/>
              <a:t>Blessed be the God and Father of our Lord Jesus Christ! According to his great mercy, he has caused us to be born again to a living hope through the resurrection of Jesus Christ from the dead, to an inheritance that is imperishable, undefiled, and unfading, kept in heaven for you, </a:t>
            </a:r>
            <a:r>
              <a:rPr lang="en-SG" sz="2800" b="1" baseline="30000" dirty="0"/>
              <a:t> </a:t>
            </a:r>
            <a:r>
              <a:rPr lang="en-SG" sz="2800" b="1" dirty="0"/>
              <a:t>who by God's power are being guarded through faith for a salvation ready to be revealed in the last time. </a:t>
            </a:r>
            <a:r>
              <a:rPr lang="en-SG" sz="2800" b="1" baseline="30000" dirty="0"/>
              <a:t> </a:t>
            </a:r>
            <a:r>
              <a:rPr lang="en-SG" sz="2800" b="1" dirty="0"/>
              <a:t>In this you rejoice, though now for a little while, if necessary, you have been grieved by various trials…..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188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267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and script for free!</a:t>
            </a:r>
            <a:endParaRPr lang="en-US" sz="1467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0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7157B2-4B50-156E-EE16-AF3D2C1CCF93}"/>
              </a:ext>
            </a:extLst>
          </p:cNvPr>
          <p:cNvSpPr txBox="1"/>
          <p:nvPr/>
        </p:nvSpPr>
        <p:spPr>
          <a:xfrm>
            <a:off x="7307286" y="1005746"/>
            <a:ext cx="3065480" cy="28891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u="sng" dirty="0">
                <a:solidFill>
                  <a:prstClr val="white"/>
                </a:solidFill>
                <a:latin typeface="Calibri Light" panose="020F0302020204030204"/>
              </a:rPr>
              <a:t>1 Peter</a:t>
            </a:r>
            <a:endParaRPr lang="en-US" u="sng" dirty="0">
              <a:solidFill>
                <a:prstClr val="white"/>
              </a:solidFill>
              <a:latin typeface="Calibri" panose="020F0502020204030204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solidFill>
                  <a:prstClr val="white"/>
                </a:solidFill>
                <a:latin typeface="Calibri Light" panose="020F0302020204030204"/>
              </a:rPr>
              <a:t>The Sojourner’s Life</a:t>
            </a: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524001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2F085E-F977-C8CE-EC97-5225BE845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25"/>
          <a:stretch/>
        </p:blipFill>
        <p:spPr>
          <a:xfrm>
            <a:off x="15240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23711C-8B11-935D-D1C4-2040B26A4A57}"/>
              </a:ext>
            </a:extLst>
          </p:cNvPr>
          <p:cNvSpPr txBox="1"/>
          <p:nvPr/>
        </p:nvSpPr>
        <p:spPr>
          <a:xfrm>
            <a:off x="6747754" y="4377447"/>
            <a:ext cx="3774331" cy="83099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Calibri"/>
                <a:cs typeface="Calibri"/>
              </a:rPr>
              <a:t>Living effectively for the Lord in an unbelieving world</a:t>
            </a:r>
          </a:p>
        </p:txBody>
      </p:sp>
    </p:spTree>
    <p:extLst>
      <p:ext uri="{BB962C8B-B14F-4D97-AF65-F5344CB8AC3E}">
        <p14:creationId xmlns:p14="http://schemas.microsoft.com/office/powerpoint/2010/main" val="73775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0AB96-94D6-E83A-0EE2-590B3225F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81" y="915729"/>
            <a:ext cx="10583902" cy="104923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77"/>
              </a:rPr>
              <a:t>1 Peter 2:11-25 </a:t>
            </a:r>
            <a:br>
              <a:rPr lang="en-US" sz="4000" b="1" dirty="0">
                <a:latin typeface="Arial Rounded MT Bold" panose="020F0704030504030204" pitchFamily="34" charset="77"/>
              </a:rPr>
            </a:br>
            <a:br>
              <a:rPr lang="en-US" sz="4000" b="1" dirty="0">
                <a:latin typeface="Arial Rounded MT Bold" panose="020F0704030504030204" pitchFamily="34" charset="77"/>
              </a:rPr>
            </a:br>
            <a:r>
              <a:rPr lang="en-US" sz="4000" b="1" dirty="0">
                <a:latin typeface="Arial Rounded MT Bold" panose="020F0704030504030204" pitchFamily="34" charset="77"/>
              </a:rPr>
              <a:t>“BE SUBJECT FOR THE LORD’S SAKE”</a:t>
            </a:r>
          </a:p>
        </p:txBody>
      </p:sp>
      <p:pic>
        <p:nvPicPr>
          <p:cNvPr id="1026" name="Picture 2" descr="'Submit to Authorities' - Why Paul Says This to Christians">
            <a:extLst>
              <a:ext uri="{FF2B5EF4-FFF2-40B4-BE49-F238E27FC236}">
                <a16:creationId xmlns:a16="http://schemas.microsoft.com/office/drawing/2014/main" id="{F03DDC44-1711-E697-6EBB-B3F7E54027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603" y="3016379"/>
            <a:ext cx="6608728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27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90D0-EF28-BF66-754C-70050672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519" y="4804831"/>
            <a:ext cx="5622324" cy="180603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Gill Sans MT" panose="020B0502020104020203" pitchFamily="34" charset="77"/>
              </a:rPr>
              <a:t>The World of </a:t>
            </a:r>
            <a:br>
              <a:rPr lang="en-US" sz="6000" b="1" dirty="0">
                <a:latin typeface="Gill Sans MT" panose="020B0502020104020203" pitchFamily="34" charset="77"/>
              </a:rPr>
            </a:br>
            <a:r>
              <a:rPr lang="en-US" sz="6000" b="1" dirty="0">
                <a:latin typeface="Arial Rounded MT Bold" panose="020F0704030504030204" pitchFamily="34" charset="77"/>
              </a:rPr>
              <a:t>1</a:t>
            </a:r>
            <a:r>
              <a:rPr lang="en-US" sz="6000" b="1" dirty="0">
                <a:latin typeface="Gill Sans MT" panose="020B0502020104020203" pitchFamily="34" charset="77"/>
              </a:rPr>
              <a:t> Peter</a:t>
            </a:r>
          </a:p>
        </p:txBody>
      </p:sp>
      <p:pic>
        <p:nvPicPr>
          <p:cNvPr id="2050" name="Picture 2" descr="1Peter 1:1 - 3:7">
            <a:extLst>
              <a:ext uri="{FF2B5EF4-FFF2-40B4-BE49-F238E27FC236}">
                <a16:creationId xmlns:a16="http://schemas.microsoft.com/office/drawing/2014/main" id="{8FF7957A-F98D-D7A4-6FED-EDFD1BAE4B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690" y="0"/>
            <a:ext cx="6323310" cy="437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ve Turning Points of History of the Early Church – reformator: living  perspectivally">
            <a:extLst>
              <a:ext uri="{FF2B5EF4-FFF2-40B4-BE49-F238E27FC236}">
                <a16:creationId xmlns:a16="http://schemas.microsoft.com/office/drawing/2014/main" id="{0B869744-D87F-A67B-734A-3BE62DDD6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7" y="3225000"/>
            <a:ext cx="4558069" cy="36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 Peter">
            <a:extLst>
              <a:ext uri="{FF2B5EF4-FFF2-40B4-BE49-F238E27FC236}">
                <a16:creationId xmlns:a16="http://schemas.microsoft.com/office/drawing/2014/main" id="{641FB11D-DB5E-36DE-67E0-C8E6FD28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" y="0"/>
            <a:ext cx="4512679" cy="32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4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175B-F44F-B0C8-2485-ABDCFBAB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Rounded MT Bold" panose="020F0704030504030204" pitchFamily="34" charset="77"/>
              </a:rPr>
              <a:t>The LETTER OF 1 PETER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FC479-B643-10C2-02F3-28B820AD4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“What God has done for you in Christ” (Indicative)</a:t>
            </a:r>
          </a:p>
          <a:p>
            <a:pPr marL="0" indent="0" algn="ctr">
              <a:buNone/>
            </a:pPr>
            <a:r>
              <a:rPr lang="en-US" sz="2800" b="1" dirty="0"/>
              <a:t>TO</a:t>
            </a:r>
          </a:p>
          <a:p>
            <a:pPr marL="0" indent="0">
              <a:buNone/>
            </a:pPr>
            <a:r>
              <a:rPr lang="en-US" sz="2800" b="1" dirty="0"/>
              <a:t>”How you must live for God in Christ” (Imperative)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/>
              <a:t>1 Peter 2:11-12 marks a transition point in the letter.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3D77367E-C00E-132E-90EF-E307DBD50F5F}"/>
              </a:ext>
            </a:extLst>
          </p:cNvPr>
          <p:cNvSpPr/>
          <p:nvPr/>
        </p:nvSpPr>
        <p:spPr>
          <a:xfrm>
            <a:off x="3979558" y="2603424"/>
            <a:ext cx="358347" cy="84248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C5D6E6BE-2BB3-0FCF-FBBE-F5B2C4D9C5DB}"/>
              </a:ext>
            </a:extLst>
          </p:cNvPr>
          <p:cNvSpPr/>
          <p:nvPr/>
        </p:nvSpPr>
        <p:spPr>
          <a:xfrm>
            <a:off x="4532835" y="2603424"/>
            <a:ext cx="358347" cy="84248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15E31C83-B2AC-36F4-CCDD-581FF0F9DF88}"/>
              </a:ext>
            </a:extLst>
          </p:cNvPr>
          <p:cNvSpPr/>
          <p:nvPr/>
        </p:nvSpPr>
        <p:spPr>
          <a:xfrm>
            <a:off x="7432591" y="2603424"/>
            <a:ext cx="358347" cy="84248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5E6BC4AB-E5ED-D944-E254-EA2C7C1CC612}"/>
              </a:ext>
            </a:extLst>
          </p:cNvPr>
          <p:cNvSpPr/>
          <p:nvPr/>
        </p:nvSpPr>
        <p:spPr>
          <a:xfrm>
            <a:off x="6845107" y="2603424"/>
            <a:ext cx="358347" cy="84248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7D74C57E-FBEA-1E14-9A47-EC83E8D1C986}"/>
              </a:ext>
            </a:extLst>
          </p:cNvPr>
          <p:cNvSpPr/>
          <p:nvPr/>
        </p:nvSpPr>
        <p:spPr>
          <a:xfrm>
            <a:off x="5101105" y="2603424"/>
            <a:ext cx="358347" cy="84248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0214A679-76B8-00EA-99F6-1898EAA5CF34}"/>
              </a:ext>
            </a:extLst>
          </p:cNvPr>
          <p:cNvSpPr/>
          <p:nvPr/>
        </p:nvSpPr>
        <p:spPr>
          <a:xfrm>
            <a:off x="8020075" y="2603424"/>
            <a:ext cx="358347" cy="84248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1C4F-9B63-7F30-4B5B-6CD241607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Rounded MT Bold" panose="020F0704030504030204" pitchFamily="34" charset="77"/>
              </a:rPr>
              <a:t>1 </a:t>
            </a:r>
            <a:r>
              <a:rPr lang="en-US" b="1" dirty="0" err="1">
                <a:latin typeface="Arial Rounded MT Bold" panose="020F0704030504030204" pitchFamily="34" charset="77"/>
              </a:rPr>
              <a:t>PETer</a:t>
            </a:r>
            <a:r>
              <a:rPr lang="en-US" b="1" dirty="0">
                <a:latin typeface="Arial Rounded MT Bold" panose="020F0704030504030204" pitchFamily="34" charset="77"/>
              </a:rPr>
              <a:t> – Sojourners and Pilgrims in a foreign 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23F72-6281-CDCD-51E1-1F907EAA9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We have dual citizenship – at once, we belong to God’s kingdom and an earthly one.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Multiple citizenship - Wikipedia">
            <a:extLst>
              <a:ext uri="{FF2B5EF4-FFF2-40B4-BE49-F238E27FC236}">
                <a16:creationId xmlns:a16="http://schemas.microsoft.com/office/drawing/2014/main" id="{652FD60E-2D5B-DD17-E731-79746FD84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50" y="3271157"/>
            <a:ext cx="3717298" cy="25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9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32A6-C42B-4F09-5744-E043C9A1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6" y="207481"/>
            <a:ext cx="11498302" cy="1049235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ANDREW WALLS –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‘pilgrim’ &amp; ‘indigenizing’ principles</a:t>
            </a:r>
            <a:r>
              <a:rPr lang="en-SG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1E25085-E427-9337-7529-9D19F8D6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" y="2238154"/>
            <a:ext cx="2190972" cy="32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drew Walls - Wikipedia">
            <a:extLst>
              <a:ext uri="{FF2B5EF4-FFF2-40B4-BE49-F238E27FC236}">
                <a16:creationId xmlns:a16="http://schemas.microsoft.com/office/drawing/2014/main" id="{E04011AE-A93E-08FC-BEB4-71EA8208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308" y="0"/>
            <a:ext cx="1386356" cy="18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E0F3F4-E9E1-D163-3BD3-472081DAADA8}"/>
              </a:ext>
            </a:extLst>
          </p:cNvPr>
          <p:cNvSpPr txBox="1"/>
          <p:nvPr/>
        </p:nvSpPr>
        <p:spPr>
          <a:xfrm>
            <a:off x="2523340" y="1904521"/>
            <a:ext cx="95763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Indigenous principle: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>
              <a:solidFill>
                <a:prstClr val="black"/>
              </a:solidFill>
              <a:highlight>
                <a:srgbClr val="FFFF00"/>
              </a:highlight>
              <a:latin typeface="Gill Sans MT" panose="020B0502020104020203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WE ALL BELONG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SOMEWHERE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 ON EARTH.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Jesus Christ became incarnate in history to reach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/>
              </a:rPr>
              <a:t>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you where you are. We are to identify with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/>
              </a:rPr>
              <a:t>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others in mission and be subject to earthly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/>
              </a:rPr>
              <a:t>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authorities (1 Cor 9:22, Romans 13:1-7;           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/>
              </a:rPr>
              <a:t>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Acts 17:26-27, 30).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highlight>
                  <a:srgbClr val="FFFF00"/>
                </a:highlight>
                <a:latin typeface="Gill Sans MT" panose="020B0502020104020203"/>
              </a:rPr>
              <a:t>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1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SBC eels commercial.mp4" descr="HSBC eels commercial.mp4">
            <a:hlinkClick r:id="" action="ppaction://media"/>
            <a:extLst>
              <a:ext uri="{FF2B5EF4-FFF2-40B4-BE49-F238E27FC236}">
                <a16:creationId xmlns:a16="http://schemas.microsoft.com/office/drawing/2014/main" id="{F4D3AB7A-99C6-DE0B-0B42-AA2A8C51B5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260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6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32A6-C42B-4F09-5744-E043C9A1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6" y="207481"/>
            <a:ext cx="11498302" cy="1049235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ANDREW WALLS –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‘pilgrim’ &amp; ‘indigenizing’ principles</a:t>
            </a:r>
            <a:r>
              <a:rPr lang="en-SG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1E25085-E427-9337-7529-9D19F8D6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" y="2238154"/>
            <a:ext cx="2190972" cy="32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drew Walls - Wikipedia">
            <a:extLst>
              <a:ext uri="{FF2B5EF4-FFF2-40B4-BE49-F238E27FC236}">
                <a16:creationId xmlns:a16="http://schemas.microsoft.com/office/drawing/2014/main" id="{E04011AE-A93E-08FC-BEB4-71EA8208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308" y="0"/>
            <a:ext cx="1386356" cy="18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E0F3F4-E9E1-D163-3BD3-472081DAADA8}"/>
              </a:ext>
            </a:extLst>
          </p:cNvPr>
          <p:cNvSpPr txBox="1"/>
          <p:nvPr/>
        </p:nvSpPr>
        <p:spPr>
          <a:xfrm>
            <a:off x="2523340" y="1904521"/>
            <a:ext cx="95763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Indigenous principle: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WE ALL BELONG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SOMEWHERE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 ON EARTH.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Jesus Christ became incarnate in history to reach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you where you are. We are to identify with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others in mission and be subject to earthly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authorities (1 Cor 9:22, Romans 13:1-7;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Acts 17:26-27, 30).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7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{F77113E7-BB77-F24B-928D-BB6E868E446D}tf10001119_mac</Template>
  <TotalTime>663</TotalTime>
  <Words>787</Words>
  <Application>Microsoft Macintosh PowerPoint</Application>
  <PresentationFormat>Widescreen</PresentationFormat>
  <Paragraphs>87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Arial Rounded MT Bold</vt:lpstr>
      <vt:lpstr>Calibri</vt:lpstr>
      <vt:lpstr>Calibri Light</vt:lpstr>
      <vt:lpstr>Gill Sans MT</vt:lpstr>
      <vt:lpstr>Times New Roman</vt:lpstr>
      <vt:lpstr>Tw Cen MT</vt:lpstr>
      <vt:lpstr>Wingdings</vt:lpstr>
      <vt:lpstr>1_Office Theme</vt:lpstr>
      <vt:lpstr>Gallery</vt:lpstr>
      <vt:lpstr>Office Theme</vt:lpstr>
      <vt:lpstr>2_Office Theme</vt:lpstr>
      <vt:lpstr>Droplet</vt:lpstr>
      <vt:lpstr>Orbit</vt:lpstr>
      <vt:lpstr>1 Peter 2:11-25   “BE SUBJECT FOR THE LORD’S SAKE”</vt:lpstr>
      <vt:lpstr>PowerPoint Presentation</vt:lpstr>
      <vt:lpstr>1 Peter 2:11-25   “BE SUBJECT FOR THE LORD’S SAKE”</vt:lpstr>
      <vt:lpstr>The World of  1 Peter</vt:lpstr>
      <vt:lpstr>The LETTER OF 1 PETER</vt:lpstr>
      <vt:lpstr>1 PETer – Sojourners and Pilgrims in a foreign Land</vt:lpstr>
      <vt:lpstr>ANDREW WALLS –  the ‘pilgrim’ &amp; ‘indigenizing’ principles </vt:lpstr>
      <vt:lpstr>PowerPoint Presentation</vt:lpstr>
      <vt:lpstr>ANDREW WALLS –  the ‘pilgrim’ &amp; ‘indigenizing’ principles </vt:lpstr>
      <vt:lpstr>ANDREW WALLS –  the ‘pilgrim’ &amp; ‘indigenizing’ principles </vt:lpstr>
      <vt:lpstr>1 Peter 2:11-12</vt:lpstr>
      <vt:lpstr>1 Peter 2:13-17</vt:lpstr>
      <vt:lpstr>1 Peter 2:18-25</vt:lpstr>
      <vt:lpstr>PowerPoint Presentation</vt:lpstr>
      <vt:lpstr>1 Peter 2:18-25</vt:lpstr>
      <vt:lpstr>1 Peter 2:18-25</vt:lpstr>
      <vt:lpstr>LET US PRAY - 1 Peter 1:3-6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Corea</dc:creator>
  <cp:lastModifiedBy>Rick Griffith</cp:lastModifiedBy>
  <cp:revision>6</cp:revision>
  <dcterms:created xsi:type="dcterms:W3CDTF">2022-06-02T01:35:53Z</dcterms:created>
  <dcterms:modified xsi:type="dcterms:W3CDTF">2022-06-19T13:25:43Z</dcterms:modified>
</cp:coreProperties>
</file>