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 id="2147483960" r:id="rId2"/>
  </p:sldMasterIdLst>
  <p:notesMasterIdLst>
    <p:notesMasterId r:id="rId57"/>
  </p:notesMasterIdLst>
  <p:handoutMasterIdLst>
    <p:handoutMasterId r:id="rId58"/>
  </p:handoutMasterIdLst>
  <p:sldIdLst>
    <p:sldId id="339" r:id="rId3"/>
    <p:sldId id="396" r:id="rId4"/>
    <p:sldId id="394" r:id="rId5"/>
    <p:sldId id="395" r:id="rId6"/>
    <p:sldId id="397" r:id="rId7"/>
    <p:sldId id="398" r:id="rId8"/>
    <p:sldId id="399" r:id="rId9"/>
    <p:sldId id="400" r:id="rId10"/>
    <p:sldId id="401" r:id="rId11"/>
    <p:sldId id="402" r:id="rId12"/>
    <p:sldId id="403" r:id="rId13"/>
    <p:sldId id="404" r:id="rId14"/>
    <p:sldId id="405" r:id="rId15"/>
    <p:sldId id="438" r:id="rId16"/>
    <p:sldId id="406" r:id="rId17"/>
    <p:sldId id="407" r:id="rId18"/>
    <p:sldId id="408" r:id="rId19"/>
    <p:sldId id="409" r:id="rId20"/>
    <p:sldId id="410" r:id="rId21"/>
    <p:sldId id="411" r:id="rId22"/>
    <p:sldId id="412" r:id="rId23"/>
    <p:sldId id="413" r:id="rId24"/>
    <p:sldId id="414" r:id="rId25"/>
    <p:sldId id="415" r:id="rId26"/>
    <p:sldId id="416" r:id="rId27"/>
    <p:sldId id="439" r:id="rId28"/>
    <p:sldId id="417" r:id="rId29"/>
    <p:sldId id="418" r:id="rId30"/>
    <p:sldId id="437" r:id="rId31"/>
    <p:sldId id="420" r:id="rId32"/>
    <p:sldId id="421" r:id="rId33"/>
    <p:sldId id="422" r:id="rId34"/>
    <p:sldId id="423" r:id="rId35"/>
    <p:sldId id="440" r:id="rId36"/>
    <p:sldId id="424" r:id="rId37"/>
    <p:sldId id="425" r:id="rId38"/>
    <p:sldId id="427" r:id="rId39"/>
    <p:sldId id="429" r:id="rId40"/>
    <p:sldId id="430" r:id="rId41"/>
    <p:sldId id="431" r:id="rId42"/>
    <p:sldId id="441" r:id="rId43"/>
    <p:sldId id="428" r:id="rId44"/>
    <p:sldId id="442" r:id="rId45"/>
    <p:sldId id="434" r:id="rId46"/>
    <p:sldId id="443" r:id="rId47"/>
    <p:sldId id="446" r:id="rId48"/>
    <p:sldId id="435" r:id="rId49"/>
    <p:sldId id="447" r:id="rId50"/>
    <p:sldId id="436" r:id="rId51"/>
    <p:sldId id="444" r:id="rId52"/>
    <p:sldId id="445" r:id="rId53"/>
    <p:sldId id="448" r:id="rId54"/>
    <p:sldId id="267" r:id="rId55"/>
    <p:sldId id="288"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E59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74"/>
  </p:normalViewPr>
  <p:slideViewPr>
    <p:cSldViewPr snapToGrid="0">
      <p:cViewPr varScale="1">
        <p:scale>
          <a:sx n="87" d="100"/>
          <a:sy n="87" d="100"/>
        </p:scale>
        <p:origin x="200" y="9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F81F71-56E3-4315-BA05-92F6FE6C24FB}" type="datetimeFigureOut">
              <a:rPr lang="en-US" smtClean="0"/>
              <a:t>10/28/21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1C5FC6-BF1A-4E76-9644-2103025CFF95}" type="slidenum">
              <a:rPr lang="en-US" smtClean="0"/>
              <a:t>‹#›</a:t>
            </a:fld>
            <a:endParaRPr lang="en-US"/>
          </a:p>
        </p:txBody>
      </p:sp>
    </p:spTree>
    <p:extLst>
      <p:ext uri="{BB962C8B-B14F-4D97-AF65-F5344CB8AC3E}">
        <p14:creationId xmlns:p14="http://schemas.microsoft.com/office/powerpoint/2010/main" val="3913623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171F4-18C5-41F9-9147-05E9E8FECE20}" type="datetimeFigureOut">
              <a:rPr lang="en-US" smtClean="0"/>
              <a:t>10/28/21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3765F-6D3A-4867-9087-48A7502DC5BA}" type="slidenum">
              <a:rPr lang="en-US" smtClean="0"/>
              <a:t>‹#›</a:t>
            </a:fld>
            <a:endParaRPr lang="en-US"/>
          </a:p>
        </p:txBody>
      </p:sp>
    </p:spTree>
    <p:extLst>
      <p:ext uri="{BB962C8B-B14F-4D97-AF65-F5344CB8AC3E}">
        <p14:creationId xmlns:p14="http://schemas.microsoft.com/office/powerpoint/2010/main" val="370691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1A55C-68E0-4899-8380-33D556DC7090}" type="datetimeFigureOut">
              <a:rPr lang="en-US" smtClean="0"/>
              <a:t>10/28/21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143498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10/28/21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148064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10/28/21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3314934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10/28/21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347423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10/28/21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992833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D81A55C-68E0-4899-8380-33D556DC7090}" type="datetimeFigureOut">
              <a:rPr lang="en-US" smtClean="0"/>
              <a:t>10/28/21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2908762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D81A55C-68E0-4899-8380-33D556DC7090}" type="datetimeFigureOut">
              <a:rPr lang="en-US" smtClean="0"/>
              <a:t>10/28/21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2760060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1A55C-68E0-4899-8380-33D556DC7090}" type="datetimeFigureOut">
              <a:rPr lang="en-US" smtClean="0"/>
              <a:t>10/28/21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418624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1A55C-68E0-4899-8380-33D556DC7090}" type="datetimeFigureOut">
              <a:rPr lang="en-US" smtClean="0"/>
              <a:t>10/28/21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1583259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2600894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385744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1A55C-68E0-4899-8380-33D556DC7090}" type="datetimeFigureOut">
              <a:rPr lang="en-US" smtClean="0"/>
              <a:t>10/28/21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3673593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7365886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9978287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65130507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20744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68835451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2298453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79879738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00128171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2809839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1A55C-68E0-4899-8380-33D556DC7090}" type="datetimeFigureOut">
              <a:rPr lang="en-US" smtClean="0"/>
              <a:t>10/28/21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34771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1A55C-68E0-4899-8380-33D556DC7090}" type="datetimeFigureOut">
              <a:rPr lang="en-US" smtClean="0"/>
              <a:t>10/28/21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99781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1A55C-68E0-4899-8380-33D556DC7090}" type="datetimeFigureOut">
              <a:rPr lang="en-US" smtClean="0"/>
              <a:t>10/28/21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270630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1A55C-68E0-4899-8380-33D556DC7090}" type="datetimeFigureOut">
              <a:rPr lang="en-US" smtClean="0"/>
              <a:t>10/28/21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195706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1A55C-68E0-4899-8380-33D556DC7090}" type="datetimeFigureOut">
              <a:rPr lang="en-US" smtClean="0"/>
              <a:t>10/28/21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305608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10/28/21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43557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1A55C-68E0-4899-8380-33D556DC7090}" type="datetimeFigureOut">
              <a:rPr lang="en-US" smtClean="0"/>
              <a:t>10/28/21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AFA88-D280-4A04-9C5D-6A39A7976E18}" type="slidenum">
              <a:rPr lang="en-US" smtClean="0"/>
              <a:t>‹#›</a:t>
            </a:fld>
            <a:endParaRPr lang="en-US"/>
          </a:p>
        </p:txBody>
      </p:sp>
    </p:spTree>
    <p:extLst>
      <p:ext uri="{BB962C8B-B14F-4D97-AF65-F5344CB8AC3E}">
        <p14:creationId xmlns:p14="http://schemas.microsoft.com/office/powerpoint/2010/main" val="423874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D81A55C-68E0-4899-8380-33D556DC7090}" type="datetimeFigureOut">
              <a:rPr lang="en-US" smtClean="0"/>
              <a:t>10/28/21</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F0AFA88-D280-4A04-9C5D-6A39A7976E18}" type="slidenum">
              <a:rPr lang="en-US" smtClean="0"/>
              <a:t>‹#›</a:t>
            </a:fld>
            <a:endParaRPr lang="en-US"/>
          </a:p>
        </p:txBody>
      </p:sp>
    </p:spTree>
    <p:extLst>
      <p:ext uri="{BB962C8B-B14F-4D97-AF65-F5344CB8AC3E}">
        <p14:creationId xmlns:p14="http://schemas.microsoft.com/office/powerpoint/2010/main" val="1652046911"/>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1989336554"/>
      </p:ext>
    </p:extLst>
  </p:cSld>
  <p:clrMap bg1="dk2" tx1="lt1" bg2="dk1"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642753"/>
            <a:ext cx="11039911" cy="3385542"/>
          </a:xfrm>
          <a:prstGeom prst="rect">
            <a:avLst/>
          </a:prstGeom>
          <a:noFill/>
        </p:spPr>
        <p:txBody>
          <a:bodyPr wrap="square" rtlCol="0">
            <a:spAutoFit/>
          </a:bodyPr>
          <a:lstStyle/>
          <a:p>
            <a:pPr algn="ctr"/>
            <a:r>
              <a:rPr lang="en-US" sz="7200" b="1" dirty="0"/>
              <a:t>A Living Hope</a:t>
            </a:r>
          </a:p>
          <a:p>
            <a:pPr algn="ctr"/>
            <a:endParaRPr lang="en-US" sz="2800" b="1" dirty="0"/>
          </a:p>
          <a:p>
            <a:pPr algn="ctr"/>
            <a:r>
              <a:rPr lang="en-US" sz="5400" b="1" i="1" dirty="0"/>
              <a:t>1 Peter 1:3-9</a:t>
            </a:r>
          </a:p>
          <a:p>
            <a:endParaRPr lang="en-US" sz="6000" b="1" dirty="0"/>
          </a:p>
        </p:txBody>
      </p:sp>
      <p:sp>
        <p:nvSpPr>
          <p:cNvPr id="4" name="Rectangle 3">
            <a:extLst>
              <a:ext uri="{FF2B5EF4-FFF2-40B4-BE49-F238E27FC236}">
                <a16:creationId xmlns:a16="http://schemas.microsoft.com/office/drawing/2014/main" id="{72731E09-EBB4-7547-A044-A643BBFFE02B}"/>
              </a:ext>
            </a:extLst>
          </p:cNvPr>
          <p:cNvSpPr>
            <a:spLocks noChangeArrowheads="1"/>
          </p:cNvSpPr>
          <p:nvPr/>
        </p:nvSpPr>
        <p:spPr bwMode="auto">
          <a:xfrm>
            <a:off x="20" y="5136128"/>
            <a:ext cx="12191980" cy="1721861"/>
          </a:xfrm>
          <a:prstGeom prst="rect">
            <a:avLst/>
          </a:prstGeom>
          <a:no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4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Dan Bridges</a:t>
            </a:r>
            <a:br>
              <a:rPr lang="en-US" sz="24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4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4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4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4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4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40590546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646331"/>
          </a:xfrm>
          <a:prstGeom prst="rect">
            <a:avLst/>
          </a:prstGeom>
          <a:noFill/>
        </p:spPr>
        <p:txBody>
          <a:bodyPr wrap="square" rtlCol="0">
            <a:spAutoFit/>
          </a:bodyPr>
          <a:lstStyle/>
          <a:p>
            <a:pPr algn="ctr"/>
            <a:r>
              <a:rPr lang="en-US" sz="3600" b="1" dirty="0"/>
              <a:t>A Living Hope Makes Life Different Today by…</a:t>
            </a:r>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307947" y="1794991"/>
            <a:ext cx="11550675" cy="4293483"/>
          </a:xfrm>
          <a:prstGeom prst="rect">
            <a:avLst/>
          </a:prstGeom>
          <a:noFill/>
        </p:spPr>
        <p:txBody>
          <a:bodyPr wrap="square" rtlCol="0">
            <a:spAutoFit/>
          </a:bodyPr>
          <a:lstStyle/>
          <a:p>
            <a:pPr marL="742950" indent="-742950">
              <a:buFont typeface="+mj-lt"/>
              <a:buAutoNum type="arabicPeriod"/>
            </a:pPr>
            <a:r>
              <a:rPr lang="en-US" sz="3900" b="1" dirty="0"/>
              <a:t>Giving us an eternal identity right now (</a:t>
            </a:r>
            <a:r>
              <a:rPr lang="en-US" sz="3900" b="1" dirty="0" err="1"/>
              <a:t>vss</a:t>
            </a:r>
            <a:r>
              <a:rPr lang="en-US" sz="3900" b="1" dirty="0"/>
              <a:t> 3-5)</a:t>
            </a:r>
          </a:p>
          <a:p>
            <a:pPr marL="742950" indent="-742950">
              <a:buFont typeface="+mj-lt"/>
              <a:buAutoNum type="arabicPeriod"/>
            </a:pPr>
            <a:endParaRPr lang="en-US" sz="3900" b="1" dirty="0"/>
          </a:p>
          <a:p>
            <a:pPr marL="742950" indent="-742950">
              <a:buFont typeface="+mj-lt"/>
              <a:buAutoNum type="arabicPeriod"/>
            </a:pPr>
            <a:r>
              <a:rPr lang="en-US" sz="3900" b="1" dirty="0"/>
              <a:t>Giving meaning and purpose to human suffering (</a:t>
            </a:r>
            <a:r>
              <a:rPr lang="en-US" sz="3900" b="1" dirty="0" err="1"/>
              <a:t>vss</a:t>
            </a:r>
            <a:r>
              <a:rPr lang="en-US" sz="3900" b="1" dirty="0"/>
              <a:t> 6-7)</a:t>
            </a:r>
          </a:p>
          <a:p>
            <a:endParaRPr lang="en-US" sz="3900" b="1" dirty="0"/>
          </a:p>
          <a:p>
            <a:pPr marL="742950" indent="-742950">
              <a:buFont typeface="+mj-lt"/>
              <a:buAutoNum type="arabicPeriod" startAt="3"/>
            </a:pPr>
            <a:r>
              <a:rPr lang="en-US" sz="3900" b="1" dirty="0"/>
              <a:t>Giving us God’s presence to walk with us here and now (</a:t>
            </a:r>
            <a:r>
              <a:rPr lang="en-US" sz="3900" b="1" dirty="0" err="1"/>
              <a:t>vss</a:t>
            </a:r>
            <a:r>
              <a:rPr lang="en-US" sz="3900" b="1" dirty="0"/>
              <a:t> 8-9)</a:t>
            </a:r>
          </a:p>
        </p:txBody>
      </p:sp>
    </p:spTree>
    <p:extLst>
      <p:ext uri="{BB962C8B-B14F-4D97-AF65-F5344CB8AC3E}">
        <p14:creationId xmlns:p14="http://schemas.microsoft.com/office/powerpoint/2010/main" val="18796676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622"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227478"/>
            <a:ext cx="11039911" cy="861774"/>
          </a:xfrm>
          <a:prstGeom prst="rect">
            <a:avLst/>
          </a:prstGeom>
          <a:noFill/>
        </p:spPr>
        <p:txBody>
          <a:bodyPr wrap="square" rtlCol="0">
            <a:spAutoFit/>
          </a:bodyPr>
          <a:lstStyle/>
          <a:p>
            <a:pPr algn="ctr"/>
            <a:r>
              <a:rPr lang="en-US" sz="3600" b="1" dirty="0"/>
              <a:t>A Living Hope – 1 Peter 1:3-5</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87625" y="939585"/>
            <a:ext cx="10424387" cy="5632311"/>
          </a:xfrm>
          <a:prstGeom prst="rect">
            <a:avLst/>
          </a:prstGeom>
          <a:noFill/>
        </p:spPr>
        <p:txBody>
          <a:bodyPr wrap="square" rtlCol="0">
            <a:spAutoFit/>
          </a:bodyPr>
          <a:lstStyle/>
          <a:p>
            <a:r>
              <a:rPr lang="en-US" sz="4000" b="1" baseline="30000" dirty="0"/>
              <a:t>3</a:t>
            </a:r>
            <a:r>
              <a:rPr lang="en-US" sz="4000" b="1" dirty="0"/>
              <a:t> Blessed be the God and Father of our Lord Jesus Christ! According to his great mercy, he has caused us to be born again to a living hope through the resurrection of Jesus Christ from the dead, </a:t>
            </a:r>
            <a:r>
              <a:rPr lang="en-US" sz="4000" b="1" baseline="30000" dirty="0"/>
              <a:t>4</a:t>
            </a:r>
            <a:r>
              <a:rPr lang="en-US" sz="4000" b="1" dirty="0"/>
              <a:t> to an inheritance that is imperishable, undefiled, and unfading, kept in heaven for you, </a:t>
            </a:r>
            <a:r>
              <a:rPr lang="en-US" sz="4000" b="1" baseline="30000" dirty="0"/>
              <a:t>5</a:t>
            </a:r>
            <a:r>
              <a:rPr lang="en-US" sz="4000" b="1" dirty="0"/>
              <a:t> who by God's power are being guarded through faith for a salvation ready to be revealed in the last time. </a:t>
            </a:r>
          </a:p>
        </p:txBody>
      </p:sp>
      <p:sp>
        <p:nvSpPr>
          <p:cNvPr id="3" name="Rectangle: Rounded Corners 2">
            <a:extLst>
              <a:ext uri="{FF2B5EF4-FFF2-40B4-BE49-F238E27FC236}">
                <a16:creationId xmlns:a16="http://schemas.microsoft.com/office/drawing/2014/main" id="{875C7DA6-9986-4FD2-896E-2A09B2DD327E}"/>
              </a:ext>
            </a:extLst>
          </p:cNvPr>
          <p:cNvSpPr/>
          <p:nvPr/>
        </p:nvSpPr>
        <p:spPr>
          <a:xfrm>
            <a:off x="5029200" y="2157413"/>
            <a:ext cx="2843213" cy="7429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8062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227478"/>
            <a:ext cx="11039911" cy="861774"/>
          </a:xfrm>
          <a:prstGeom prst="rect">
            <a:avLst/>
          </a:prstGeom>
          <a:noFill/>
        </p:spPr>
        <p:txBody>
          <a:bodyPr wrap="square" rtlCol="0">
            <a:spAutoFit/>
          </a:bodyPr>
          <a:lstStyle/>
          <a:p>
            <a:pPr algn="ctr"/>
            <a:r>
              <a:rPr lang="en-US" sz="3600" b="1" dirty="0"/>
              <a:t>Born Again</a:t>
            </a:r>
          </a:p>
          <a:p>
            <a:endParaRPr lang="en-US" sz="1400" b="1" dirty="0"/>
          </a:p>
        </p:txBody>
      </p:sp>
      <p:sp>
        <p:nvSpPr>
          <p:cNvPr id="4" name="TextBox 3">
            <a:extLst>
              <a:ext uri="{FF2B5EF4-FFF2-40B4-BE49-F238E27FC236}">
                <a16:creationId xmlns:a16="http://schemas.microsoft.com/office/drawing/2014/main" id="{1AC330D3-AA5B-40AD-964B-DF995A7CED19}"/>
              </a:ext>
            </a:extLst>
          </p:cNvPr>
          <p:cNvSpPr txBox="1"/>
          <p:nvPr/>
        </p:nvSpPr>
        <p:spPr>
          <a:xfrm>
            <a:off x="314326" y="1300162"/>
            <a:ext cx="11301630" cy="5324535"/>
          </a:xfrm>
          <a:prstGeom prst="rect">
            <a:avLst/>
          </a:prstGeom>
          <a:noFill/>
        </p:spPr>
        <p:txBody>
          <a:bodyPr wrap="square" rtlCol="0">
            <a:spAutoFit/>
          </a:bodyPr>
          <a:lstStyle/>
          <a:p>
            <a:r>
              <a:rPr lang="en-US" sz="4000" b="1" baseline="30000" dirty="0"/>
              <a:t>12</a:t>
            </a:r>
            <a:r>
              <a:rPr lang="en-US" sz="4000" b="1" dirty="0"/>
              <a:t> But to all who did receive [Jesus], who believed in his name, he gave the right to </a:t>
            </a:r>
            <a:r>
              <a:rPr lang="en-US" sz="4000" b="1" dirty="0">
                <a:solidFill>
                  <a:srgbClr val="FFFF00"/>
                </a:solidFill>
              </a:rPr>
              <a:t>become children of God</a:t>
            </a:r>
            <a:r>
              <a:rPr lang="en-US" sz="4000" b="1" dirty="0"/>
              <a:t>, </a:t>
            </a:r>
            <a:r>
              <a:rPr lang="en-US" sz="4000" b="1" baseline="30000" dirty="0"/>
              <a:t>13</a:t>
            </a:r>
            <a:r>
              <a:rPr lang="en-US" sz="4000" b="1" dirty="0"/>
              <a:t> who were born, not of blood nor of the will of the flesh nor of the will of man, but of God.</a:t>
            </a:r>
          </a:p>
          <a:p>
            <a:r>
              <a:rPr lang="en-US" sz="4000" b="1" dirty="0"/>
              <a:t>                            John 1:12-13</a:t>
            </a:r>
          </a:p>
          <a:p>
            <a:endParaRPr lang="en-US" sz="2000" b="1" dirty="0"/>
          </a:p>
          <a:p>
            <a:r>
              <a:rPr lang="en-US" sz="4000" b="1" dirty="0"/>
              <a:t>The gospel says that when we believe in Jesus, we become part of God’s family!</a:t>
            </a:r>
          </a:p>
        </p:txBody>
      </p:sp>
    </p:spTree>
    <p:extLst>
      <p:ext uri="{BB962C8B-B14F-4D97-AF65-F5344CB8AC3E}">
        <p14:creationId xmlns:p14="http://schemas.microsoft.com/office/powerpoint/2010/main" val="27979956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622" objId="3"/>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227478"/>
            <a:ext cx="11039911" cy="861774"/>
          </a:xfrm>
          <a:prstGeom prst="rect">
            <a:avLst/>
          </a:prstGeom>
          <a:noFill/>
        </p:spPr>
        <p:txBody>
          <a:bodyPr wrap="square" rtlCol="0">
            <a:spAutoFit/>
          </a:bodyPr>
          <a:lstStyle/>
          <a:p>
            <a:pPr algn="ctr"/>
            <a:r>
              <a:rPr lang="en-US" sz="3600" b="1" dirty="0"/>
              <a:t>Born Again</a:t>
            </a:r>
          </a:p>
          <a:p>
            <a:endParaRPr lang="en-US" sz="1400" b="1" dirty="0"/>
          </a:p>
        </p:txBody>
      </p:sp>
      <p:sp>
        <p:nvSpPr>
          <p:cNvPr id="4" name="TextBox 3">
            <a:extLst>
              <a:ext uri="{FF2B5EF4-FFF2-40B4-BE49-F238E27FC236}">
                <a16:creationId xmlns:a16="http://schemas.microsoft.com/office/drawing/2014/main" id="{1AC330D3-AA5B-40AD-964B-DF995A7CED19}"/>
              </a:ext>
            </a:extLst>
          </p:cNvPr>
          <p:cNvSpPr txBox="1"/>
          <p:nvPr/>
        </p:nvSpPr>
        <p:spPr>
          <a:xfrm>
            <a:off x="1628782" y="1428752"/>
            <a:ext cx="2714624" cy="707886"/>
          </a:xfrm>
          <a:prstGeom prst="rect">
            <a:avLst/>
          </a:prstGeom>
          <a:noFill/>
        </p:spPr>
        <p:txBody>
          <a:bodyPr wrap="square" rtlCol="0">
            <a:spAutoFit/>
          </a:bodyPr>
          <a:lstStyle/>
          <a:p>
            <a:r>
              <a:rPr lang="en-US" sz="4000" b="1" dirty="0"/>
              <a:t>Birth</a:t>
            </a:r>
          </a:p>
        </p:txBody>
      </p:sp>
      <p:sp>
        <p:nvSpPr>
          <p:cNvPr id="2" name="Arrow: Down 1">
            <a:extLst>
              <a:ext uri="{FF2B5EF4-FFF2-40B4-BE49-F238E27FC236}">
                <a16:creationId xmlns:a16="http://schemas.microsoft.com/office/drawing/2014/main" id="{EBF22BEA-53B3-4AD1-BB83-CCE295CD4844}"/>
              </a:ext>
            </a:extLst>
          </p:cNvPr>
          <p:cNvSpPr/>
          <p:nvPr/>
        </p:nvSpPr>
        <p:spPr>
          <a:xfrm rot="18217331">
            <a:off x="2771781" y="1927005"/>
            <a:ext cx="957263" cy="1585912"/>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87DD780-554F-4723-9C1E-EF9B89E97338}"/>
              </a:ext>
            </a:extLst>
          </p:cNvPr>
          <p:cNvSpPr txBox="1"/>
          <p:nvPr/>
        </p:nvSpPr>
        <p:spPr>
          <a:xfrm>
            <a:off x="3895732" y="3038477"/>
            <a:ext cx="2714624" cy="707886"/>
          </a:xfrm>
          <a:prstGeom prst="rect">
            <a:avLst/>
          </a:prstGeom>
          <a:noFill/>
        </p:spPr>
        <p:txBody>
          <a:bodyPr wrap="square" rtlCol="0">
            <a:spAutoFit/>
          </a:bodyPr>
          <a:lstStyle/>
          <a:p>
            <a:r>
              <a:rPr lang="en-US" sz="4000" b="1" dirty="0"/>
              <a:t>Family</a:t>
            </a:r>
          </a:p>
        </p:txBody>
      </p:sp>
      <p:sp>
        <p:nvSpPr>
          <p:cNvPr id="7" name="Arrow: Down 6">
            <a:extLst>
              <a:ext uri="{FF2B5EF4-FFF2-40B4-BE49-F238E27FC236}">
                <a16:creationId xmlns:a16="http://schemas.microsoft.com/office/drawing/2014/main" id="{F6CF70F2-7693-4D26-B917-05BE1D5113DA}"/>
              </a:ext>
            </a:extLst>
          </p:cNvPr>
          <p:cNvSpPr/>
          <p:nvPr/>
        </p:nvSpPr>
        <p:spPr>
          <a:xfrm rot="18217331">
            <a:off x="5267751" y="3516540"/>
            <a:ext cx="957263" cy="1585912"/>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FF10DB-0AA5-423D-AA77-E4C3C25DADAA}"/>
              </a:ext>
            </a:extLst>
          </p:cNvPr>
          <p:cNvSpPr txBox="1"/>
          <p:nvPr/>
        </p:nvSpPr>
        <p:spPr>
          <a:xfrm>
            <a:off x="6405568" y="4648202"/>
            <a:ext cx="4010017" cy="1323439"/>
          </a:xfrm>
          <a:prstGeom prst="rect">
            <a:avLst/>
          </a:prstGeom>
          <a:noFill/>
        </p:spPr>
        <p:txBody>
          <a:bodyPr wrap="square" rtlCol="0">
            <a:spAutoFit/>
          </a:bodyPr>
          <a:lstStyle/>
          <a:p>
            <a:r>
              <a:rPr lang="en-US" sz="4000" b="1" dirty="0"/>
              <a:t>Rights of Family Members</a:t>
            </a:r>
          </a:p>
        </p:txBody>
      </p:sp>
    </p:spTree>
    <p:extLst>
      <p:ext uri="{BB962C8B-B14F-4D97-AF65-F5344CB8AC3E}">
        <p14:creationId xmlns:p14="http://schemas.microsoft.com/office/powerpoint/2010/main" val="38900129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227478"/>
            <a:ext cx="11039911" cy="861774"/>
          </a:xfrm>
          <a:prstGeom prst="rect">
            <a:avLst/>
          </a:prstGeom>
          <a:noFill/>
        </p:spPr>
        <p:txBody>
          <a:bodyPr wrap="square" rtlCol="0">
            <a:spAutoFit/>
          </a:bodyPr>
          <a:lstStyle/>
          <a:p>
            <a:pPr algn="ctr"/>
            <a:r>
              <a:rPr lang="en-US" sz="3600" b="1" dirty="0"/>
              <a:t>Born Again</a:t>
            </a:r>
          </a:p>
          <a:p>
            <a:endParaRPr lang="en-US" sz="1400" b="1" dirty="0"/>
          </a:p>
        </p:txBody>
      </p:sp>
      <p:sp>
        <p:nvSpPr>
          <p:cNvPr id="4" name="TextBox 3">
            <a:extLst>
              <a:ext uri="{FF2B5EF4-FFF2-40B4-BE49-F238E27FC236}">
                <a16:creationId xmlns:a16="http://schemas.microsoft.com/office/drawing/2014/main" id="{1AC330D3-AA5B-40AD-964B-DF995A7CED19}"/>
              </a:ext>
            </a:extLst>
          </p:cNvPr>
          <p:cNvSpPr txBox="1"/>
          <p:nvPr/>
        </p:nvSpPr>
        <p:spPr>
          <a:xfrm>
            <a:off x="2157422" y="1428752"/>
            <a:ext cx="2714624" cy="707886"/>
          </a:xfrm>
          <a:prstGeom prst="rect">
            <a:avLst/>
          </a:prstGeom>
          <a:noFill/>
        </p:spPr>
        <p:txBody>
          <a:bodyPr wrap="square" rtlCol="0">
            <a:spAutoFit/>
          </a:bodyPr>
          <a:lstStyle/>
          <a:p>
            <a:r>
              <a:rPr lang="en-US" sz="4000" b="1" dirty="0"/>
              <a:t>Birth</a:t>
            </a:r>
          </a:p>
        </p:txBody>
      </p:sp>
      <p:sp>
        <p:nvSpPr>
          <p:cNvPr id="2" name="Arrow: Down 1">
            <a:extLst>
              <a:ext uri="{FF2B5EF4-FFF2-40B4-BE49-F238E27FC236}">
                <a16:creationId xmlns:a16="http://schemas.microsoft.com/office/drawing/2014/main" id="{EBF22BEA-53B3-4AD1-BB83-CCE295CD4844}"/>
              </a:ext>
            </a:extLst>
          </p:cNvPr>
          <p:cNvSpPr/>
          <p:nvPr/>
        </p:nvSpPr>
        <p:spPr>
          <a:xfrm rot="18217331">
            <a:off x="3300421" y="1927005"/>
            <a:ext cx="957263" cy="1585912"/>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87DD780-554F-4723-9C1E-EF9B89E97338}"/>
              </a:ext>
            </a:extLst>
          </p:cNvPr>
          <p:cNvSpPr txBox="1"/>
          <p:nvPr/>
        </p:nvSpPr>
        <p:spPr>
          <a:xfrm>
            <a:off x="4424372" y="3038477"/>
            <a:ext cx="2714624" cy="707886"/>
          </a:xfrm>
          <a:prstGeom prst="rect">
            <a:avLst/>
          </a:prstGeom>
          <a:noFill/>
        </p:spPr>
        <p:txBody>
          <a:bodyPr wrap="square" rtlCol="0">
            <a:spAutoFit/>
          </a:bodyPr>
          <a:lstStyle/>
          <a:p>
            <a:r>
              <a:rPr lang="en-US" sz="4000" b="1" dirty="0"/>
              <a:t>Family</a:t>
            </a:r>
          </a:p>
        </p:txBody>
      </p:sp>
      <p:sp>
        <p:nvSpPr>
          <p:cNvPr id="7" name="Arrow: Down 6">
            <a:extLst>
              <a:ext uri="{FF2B5EF4-FFF2-40B4-BE49-F238E27FC236}">
                <a16:creationId xmlns:a16="http://schemas.microsoft.com/office/drawing/2014/main" id="{F6CF70F2-7693-4D26-B917-05BE1D5113DA}"/>
              </a:ext>
            </a:extLst>
          </p:cNvPr>
          <p:cNvSpPr/>
          <p:nvPr/>
        </p:nvSpPr>
        <p:spPr>
          <a:xfrm rot="18217331">
            <a:off x="5796391" y="3516540"/>
            <a:ext cx="957263" cy="1585912"/>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FF10DB-0AA5-423D-AA77-E4C3C25DADAA}"/>
              </a:ext>
            </a:extLst>
          </p:cNvPr>
          <p:cNvSpPr txBox="1"/>
          <p:nvPr/>
        </p:nvSpPr>
        <p:spPr>
          <a:xfrm>
            <a:off x="6934208" y="4648202"/>
            <a:ext cx="2909887" cy="707886"/>
          </a:xfrm>
          <a:prstGeom prst="rect">
            <a:avLst/>
          </a:prstGeom>
          <a:noFill/>
        </p:spPr>
        <p:txBody>
          <a:bodyPr wrap="square" rtlCol="0">
            <a:spAutoFit/>
          </a:bodyPr>
          <a:lstStyle/>
          <a:p>
            <a:r>
              <a:rPr lang="en-US" sz="4000" b="1" dirty="0"/>
              <a:t>Inheritance</a:t>
            </a:r>
          </a:p>
        </p:txBody>
      </p:sp>
    </p:spTree>
    <p:extLst>
      <p:ext uri="{BB962C8B-B14F-4D97-AF65-F5344CB8AC3E}">
        <p14:creationId xmlns:p14="http://schemas.microsoft.com/office/powerpoint/2010/main" val="2848759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227478"/>
            <a:ext cx="11039911" cy="861774"/>
          </a:xfrm>
          <a:prstGeom prst="rect">
            <a:avLst/>
          </a:prstGeom>
          <a:noFill/>
        </p:spPr>
        <p:txBody>
          <a:bodyPr wrap="square" rtlCol="0">
            <a:spAutoFit/>
          </a:bodyPr>
          <a:lstStyle/>
          <a:p>
            <a:pPr algn="ctr"/>
            <a:r>
              <a:rPr lang="en-US" sz="3600" b="1" dirty="0"/>
              <a:t>A Living Hope – 1 Peter 1:3-5</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87625" y="939585"/>
            <a:ext cx="10424387" cy="5632311"/>
          </a:xfrm>
          <a:prstGeom prst="rect">
            <a:avLst/>
          </a:prstGeom>
          <a:noFill/>
        </p:spPr>
        <p:txBody>
          <a:bodyPr wrap="square" rtlCol="0">
            <a:spAutoFit/>
          </a:bodyPr>
          <a:lstStyle/>
          <a:p>
            <a:r>
              <a:rPr lang="en-US" sz="4000" b="1" baseline="30000" dirty="0"/>
              <a:t>3</a:t>
            </a:r>
            <a:r>
              <a:rPr lang="en-US" sz="4000" b="1" dirty="0"/>
              <a:t> Blessed be the God and Father of our Lord Jesus Christ! According to his great mercy, he has caused us to be born again to a living hope through the resurrection of Jesus Christ from the dead, </a:t>
            </a:r>
            <a:r>
              <a:rPr lang="en-US" sz="4000" b="1" baseline="30000" dirty="0"/>
              <a:t>4</a:t>
            </a:r>
            <a:r>
              <a:rPr lang="en-US" sz="4000" b="1" dirty="0"/>
              <a:t> to an inheritance that is imperishable, undefiled, and unfading, kept in heaven for you, </a:t>
            </a:r>
            <a:r>
              <a:rPr lang="en-US" sz="4000" b="1" baseline="30000" dirty="0"/>
              <a:t>5</a:t>
            </a:r>
            <a:r>
              <a:rPr lang="en-US" sz="4000" b="1" dirty="0"/>
              <a:t> who by God's power are being guarded through faith for a salvation ready to be revealed in the last time. </a:t>
            </a:r>
          </a:p>
        </p:txBody>
      </p:sp>
      <p:sp>
        <p:nvSpPr>
          <p:cNvPr id="3" name="Rectangle: Rounded Corners 2">
            <a:extLst>
              <a:ext uri="{FF2B5EF4-FFF2-40B4-BE49-F238E27FC236}">
                <a16:creationId xmlns:a16="http://schemas.microsoft.com/office/drawing/2014/main" id="{875C7DA6-9986-4FD2-896E-2A09B2DD327E}"/>
              </a:ext>
            </a:extLst>
          </p:cNvPr>
          <p:cNvSpPr/>
          <p:nvPr/>
        </p:nvSpPr>
        <p:spPr>
          <a:xfrm>
            <a:off x="5029200" y="2157413"/>
            <a:ext cx="2843213" cy="7429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C8C8AEB-D9FF-4FFD-8CBA-54FFAC095406}"/>
              </a:ext>
            </a:extLst>
          </p:cNvPr>
          <p:cNvSpPr/>
          <p:nvPr/>
        </p:nvSpPr>
        <p:spPr>
          <a:xfrm>
            <a:off x="5724525" y="3384265"/>
            <a:ext cx="2843213" cy="7429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5E056DA-8651-4440-969A-66411AA07580}"/>
              </a:ext>
            </a:extLst>
          </p:cNvPr>
          <p:cNvCxnSpPr>
            <a:cxnSpLocks/>
          </p:cNvCxnSpPr>
          <p:nvPr/>
        </p:nvCxnSpPr>
        <p:spPr>
          <a:xfrm>
            <a:off x="6140052" y="2627959"/>
            <a:ext cx="621507" cy="1171970"/>
          </a:xfrm>
          <a:prstGeom prst="straightConnector1">
            <a:avLst/>
          </a:prstGeom>
          <a:ln w="2540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799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227478"/>
            <a:ext cx="11039911" cy="861774"/>
          </a:xfrm>
          <a:prstGeom prst="rect">
            <a:avLst/>
          </a:prstGeom>
          <a:noFill/>
        </p:spPr>
        <p:txBody>
          <a:bodyPr wrap="square" rtlCol="0">
            <a:spAutoFit/>
          </a:bodyPr>
          <a:lstStyle/>
          <a:p>
            <a:pPr algn="ctr"/>
            <a:r>
              <a:rPr lang="en-US" sz="3600" b="1" dirty="0"/>
              <a:t>What Do We Inherit?</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730462" y="1843950"/>
            <a:ext cx="10424387" cy="3170099"/>
          </a:xfrm>
          <a:prstGeom prst="rect">
            <a:avLst/>
          </a:prstGeom>
          <a:noFill/>
        </p:spPr>
        <p:txBody>
          <a:bodyPr wrap="square" rtlCol="0">
            <a:spAutoFit/>
          </a:bodyPr>
          <a:lstStyle/>
          <a:p>
            <a:r>
              <a:rPr lang="en-US" sz="4000" b="1" dirty="0"/>
              <a:t>“Then the King will say to those on his right, ‘Come, you who are blessed by my Father, </a:t>
            </a:r>
            <a:r>
              <a:rPr lang="en-US" sz="4000" b="1" dirty="0">
                <a:solidFill>
                  <a:srgbClr val="FFFF00"/>
                </a:solidFill>
              </a:rPr>
              <a:t>inherit the kingdom </a:t>
            </a:r>
            <a:r>
              <a:rPr lang="en-US" sz="4000" b="1" dirty="0"/>
              <a:t>prepared for you from the foundation of the world.’”  </a:t>
            </a:r>
          </a:p>
          <a:p>
            <a:r>
              <a:rPr lang="en-US" sz="4000" b="1" dirty="0"/>
              <a:t>                                                   Matthew 25:34</a:t>
            </a:r>
          </a:p>
        </p:txBody>
      </p:sp>
    </p:spTree>
    <p:extLst>
      <p:ext uri="{BB962C8B-B14F-4D97-AF65-F5344CB8AC3E}">
        <p14:creationId xmlns:p14="http://schemas.microsoft.com/office/powerpoint/2010/main" val="14899335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227478"/>
            <a:ext cx="11039911" cy="861774"/>
          </a:xfrm>
          <a:prstGeom prst="rect">
            <a:avLst/>
          </a:prstGeom>
          <a:noFill/>
        </p:spPr>
        <p:txBody>
          <a:bodyPr wrap="square" rtlCol="0">
            <a:spAutoFit/>
          </a:bodyPr>
          <a:lstStyle/>
          <a:p>
            <a:pPr algn="ctr"/>
            <a:r>
              <a:rPr lang="en-US" sz="3600" b="1" dirty="0"/>
              <a:t>What Do We Inherit?</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730462" y="1843950"/>
            <a:ext cx="10424387" cy="3785652"/>
          </a:xfrm>
          <a:prstGeom prst="rect">
            <a:avLst/>
          </a:prstGeom>
          <a:noFill/>
        </p:spPr>
        <p:txBody>
          <a:bodyPr wrap="square" rtlCol="0">
            <a:spAutoFit/>
          </a:bodyPr>
          <a:lstStyle/>
          <a:p>
            <a:r>
              <a:rPr lang="en-US" sz="4000" b="1" dirty="0"/>
              <a:t>“…giving thanks to the Father, who has qualified you to share in the </a:t>
            </a:r>
            <a:r>
              <a:rPr lang="en-US" sz="4000" b="1" dirty="0">
                <a:solidFill>
                  <a:srgbClr val="FFFF00"/>
                </a:solidFill>
              </a:rPr>
              <a:t>inheritance</a:t>
            </a:r>
            <a:r>
              <a:rPr lang="en-US" sz="4000" b="1" dirty="0"/>
              <a:t> of the saints in light. He has delivered us from the domain of darkness and transferred us to the </a:t>
            </a:r>
            <a:r>
              <a:rPr lang="en-US" sz="4000" b="1" dirty="0">
                <a:solidFill>
                  <a:srgbClr val="FFFF00"/>
                </a:solidFill>
              </a:rPr>
              <a:t>kingdom of his beloved Son</a:t>
            </a:r>
            <a:r>
              <a:rPr lang="en-US" sz="4000" b="1" dirty="0"/>
              <a:t>…”  </a:t>
            </a:r>
          </a:p>
          <a:p>
            <a:r>
              <a:rPr lang="en-US" sz="4000" b="1" dirty="0"/>
              <a:t>                                             Colossians 1:12-13</a:t>
            </a:r>
          </a:p>
        </p:txBody>
      </p:sp>
    </p:spTree>
    <p:extLst>
      <p:ext uri="{BB962C8B-B14F-4D97-AF65-F5344CB8AC3E}">
        <p14:creationId xmlns:p14="http://schemas.microsoft.com/office/powerpoint/2010/main" val="20621499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227478"/>
            <a:ext cx="11039911" cy="861774"/>
          </a:xfrm>
          <a:prstGeom prst="rect">
            <a:avLst/>
          </a:prstGeom>
          <a:noFill/>
        </p:spPr>
        <p:txBody>
          <a:bodyPr wrap="square" rtlCol="0">
            <a:spAutoFit/>
          </a:bodyPr>
          <a:lstStyle/>
          <a:p>
            <a:pPr algn="ctr"/>
            <a:r>
              <a:rPr lang="en-US" sz="3600" b="1" dirty="0"/>
              <a:t>What Do We Inherit?</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730462" y="1843950"/>
            <a:ext cx="10424387" cy="3170099"/>
          </a:xfrm>
          <a:prstGeom prst="rect">
            <a:avLst/>
          </a:prstGeom>
          <a:noFill/>
        </p:spPr>
        <p:txBody>
          <a:bodyPr wrap="square" rtlCol="0">
            <a:spAutoFit/>
          </a:bodyPr>
          <a:lstStyle/>
          <a:p>
            <a:r>
              <a:rPr lang="en-US" sz="4000" b="1" dirty="0"/>
              <a:t>“Therefore, let us be grateful for receiving a </a:t>
            </a:r>
            <a:r>
              <a:rPr lang="en-US" sz="4000" b="1" dirty="0">
                <a:solidFill>
                  <a:srgbClr val="FFFF00"/>
                </a:solidFill>
              </a:rPr>
              <a:t>kingdom that cannot be shaken</a:t>
            </a:r>
            <a:r>
              <a:rPr lang="en-US" sz="4000" b="1" dirty="0"/>
              <a:t>, and thus let us offer to God acceptable worship, with reverence and awe…”  </a:t>
            </a:r>
          </a:p>
          <a:p>
            <a:r>
              <a:rPr lang="en-US" sz="4000" b="1" dirty="0"/>
              <a:t>                                             Hebrews 12:28</a:t>
            </a:r>
          </a:p>
        </p:txBody>
      </p:sp>
    </p:spTree>
    <p:extLst>
      <p:ext uri="{BB962C8B-B14F-4D97-AF65-F5344CB8AC3E}">
        <p14:creationId xmlns:p14="http://schemas.microsoft.com/office/powerpoint/2010/main" val="28446031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227478"/>
            <a:ext cx="11039911" cy="861774"/>
          </a:xfrm>
          <a:prstGeom prst="rect">
            <a:avLst/>
          </a:prstGeom>
          <a:noFill/>
        </p:spPr>
        <p:txBody>
          <a:bodyPr wrap="square" rtlCol="0">
            <a:spAutoFit/>
          </a:bodyPr>
          <a:lstStyle/>
          <a:p>
            <a:pPr algn="ctr"/>
            <a:r>
              <a:rPr lang="en-US" sz="3600" b="1" dirty="0"/>
              <a:t>A Living Hope – 1 Peter 1:3-5</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771525" y="1139610"/>
            <a:ext cx="10826237" cy="5016758"/>
          </a:xfrm>
          <a:prstGeom prst="rect">
            <a:avLst/>
          </a:prstGeom>
          <a:noFill/>
        </p:spPr>
        <p:txBody>
          <a:bodyPr wrap="square" rtlCol="0">
            <a:spAutoFit/>
          </a:bodyPr>
          <a:lstStyle/>
          <a:p>
            <a:r>
              <a:rPr lang="en-US" sz="4000" b="1" baseline="30000" dirty="0"/>
              <a:t>3</a:t>
            </a:r>
            <a:r>
              <a:rPr lang="en-US" sz="4000" b="1" dirty="0"/>
              <a:t> According to his great mercy, he has caused us to be born again to a living hope through the resurrection of Jesus Christ from the dead, </a:t>
            </a:r>
            <a:r>
              <a:rPr lang="en-US" sz="4000" b="1" baseline="30000" dirty="0"/>
              <a:t>4</a:t>
            </a:r>
            <a:r>
              <a:rPr lang="en-US" sz="4000" b="1" dirty="0"/>
              <a:t> to an inheritance that is imperishable, undefiled, and unfading, kept in heaven for you, </a:t>
            </a:r>
            <a:r>
              <a:rPr lang="en-US" sz="4000" b="1" baseline="30000" dirty="0"/>
              <a:t>5</a:t>
            </a:r>
            <a:r>
              <a:rPr lang="en-US" sz="4000" b="1" dirty="0"/>
              <a:t> who by God's power are being guarded through faith for a salvation ready to be revealed in the last time. </a:t>
            </a:r>
          </a:p>
        </p:txBody>
      </p:sp>
      <p:sp>
        <p:nvSpPr>
          <p:cNvPr id="3" name="Rectangle: Rounded Corners 2">
            <a:extLst>
              <a:ext uri="{FF2B5EF4-FFF2-40B4-BE49-F238E27FC236}">
                <a16:creationId xmlns:a16="http://schemas.microsoft.com/office/drawing/2014/main" id="{875C7DA6-9986-4FD2-896E-2A09B2DD327E}"/>
              </a:ext>
            </a:extLst>
          </p:cNvPr>
          <p:cNvSpPr/>
          <p:nvPr/>
        </p:nvSpPr>
        <p:spPr>
          <a:xfrm>
            <a:off x="1900238" y="1700214"/>
            <a:ext cx="2843213" cy="7429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C8C8AEB-D9FF-4FFD-8CBA-54FFAC095406}"/>
              </a:ext>
            </a:extLst>
          </p:cNvPr>
          <p:cNvSpPr/>
          <p:nvPr/>
        </p:nvSpPr>
        <p:spPr>
          <a:xfrm>
            <a:off x="1381126" y="3003768"/>
            <a:ext cx="2843213" cy="7429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2AD5D1F-C2EF-4340-974A-F41272C4801E}"/>
              </a:ext>
            </a:extLst>
          </p:cNvPr>
          <p:cNvSpPr/>
          <p:nvPr/>
        </p:nvSpPr>
        <p:spPr>
          <a:xfrm>
            <a:off x="3948113" y="3564372"/>
            <a:ext cx="5110162" cy="7429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868EC3-FF48-451D-A02E-4A729C3DE2D2}"/>
              </a:ext>
            </a:extLst>
          </p:cNvPr>
          <p:cNvSpPr txBox="1"/>
          <p:nvPr/>
        </p:nvSpPr>
        <p:spPr>
          <a:xfrm>
            <a:off x="5690045" y="5718390"/>
            <a:ext cx="3368230" cy="707886"/>
          </a:xfrm>
          <a:prstGeom prst="rect">
            <a:avLst/>
          </a:prstGeom>
          <a:noFill/>
        </p:spPr>
        <p:txBody>
          <a:bodyPr wrap="none" rtlCol="0">
            <a:spAutoFit/>
          </a:bodyPr>
          <a:lstStyle/>
          <a:p>
            <a:r>
              <a:rPr lang="en-US" sz="4000" b="1" dirty="0">
                <a:solidFill>
                  <a:srgbClr val="FFFF00"/>
                </a:solidFill>
              </a:rPr>
              <a:t>Guaranteed!!!</a:t>
            </a:r>
          </a:p>
        </p:txBody>
      </p:sp>
    </p:spTree>
    <p:extLst>
      <p:ext uri="{BB962C8B-B14F-4D97-AF65-F5344CB8AC3E}">
        <p14:creationId xmlns:p14="http://schemas.microsoft.com/office/powerpoint/2010/main" val="7232416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227478"/>
            <a:ext cx="11039911" cy="861774"/>
          </a:xfrm>
          <a:prstGeom prst="rect">
            <a:avLst/>
          </a:prstGeom>
          <a:noFill/>
        </p:spPr>
        <p:txBody>
          <a:bodyPr wrap="square" rtlCol="0">
            <a:spAutoFit/>
          </a:bodyPr>
          <a:lstStyle/>
          <a:p>
            <a:pPr algn="ctr"/>
            <a:r>
              <a:rPr lang="en-US" sz="3600" b="1" dirty="0"/>
              <a:t>A Living Hope – 1 Peter 1:3-9</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87625" y="939585"/>
            <a:ext cx="10424387" cy="5632311"/>
          </a:xfrm>
          <a:prstGeom prst="rect">
            <a:avLst/>
          </a:prstGeom>
          <a:noFill/>
        </p:spPr>
        <p:txBody>
          <a:bodyPr wrap="square" rtlCol="0">
            <a:spAutoFit/>
          </a:bodyPr>
          <a:lstStyle/>
          <a:p>
            <a:r>
              <a:rPr lang="en-US" sz="4000" b="1" baseline="30000" dirty="0"/>
              <a:t>3</a:t>
            </a:r>
            <a:r>
              <a:rPr lang="en-US" sz="4000" b="1" dirty="0"/>
              <a:t> Blessed be the God and Father of our Lord Jesus Christ! According to his great mercy, he has caused us to be born again to a living hope through the resurrection of Jesus Christ from the dead, </a:t>
            </a:r>
            <a:r>
              <a:rPr lang="en-US" sz="4000" b="1" baseline="30000" dirty="0"/>
              <a:t>4</a:t>
            </a:r>
            <a:r>
              <a:rPr lang="en-US" sz="4000" b="1" dirty="0"/>
              <a:t> to an inheritance that is imperishable, undefiled, and unfading, kept in heaven for you, </a:t>
            </a:r>
            <a:r>
              <a:rPr lang="en-US" sz="4000" b="1" baseline="30000" dirty="0"/>
              <a:t>5</a:t>
            </a:r>
            <a:r>
              <a:rPr lang="en-US" sz="4000" b="1" dirty="0"/>
              <a:t> who by God's power are being guarded through faith for a salvation ready to be revealed in the last time. </a:t>
            </a:r>
          </a:p>
        </p:txBody>
      </p:sp>
    </p:spTree>
    <p:extLst>
      <p:ext uri="{BB962C8B-B14F-4D97-AF65-F5344CB8AC3E}">
        <p14:creationId xmlns:p14="http://schemas.microsoft.com/office/powerpoint/2010/main" val="32600632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227478"/>
            <a:ext cx="11039911" cy="1969770"/>
          </a:xfrm>
          <a:prstGeom prst="rect">
            <a:avLst/>
          </a:prstGeom>
          <a:noFill/>
        </p:spPr>
        <p:txBody>
          <a:bodyPr wrap="square" rtlCol="0">
            <a:spAutoFit/>
          </a:bodyPr>
          <a:lstStyle/>
          <a:p>
            <a:pPr algn="ctr"/>
            <a:r>
              <a:rPr lang="en-US" sz="3600" b="1" dirty="0"/>
              <a:t>So How Does this Change Life Now?</a:t>
            </a:r>
          </a:p>
          <a:p>
            <a:pPr algn="ctr"/>
            <a:endParaRPr lang="en-US" sz="3600" b="1" dirty="0"/>
          </a:p>
          <a:p>
            <a:pPr algn="ctr"/>
            <a:r>
              <a:rPr lang="en-US" sz="3600" b="1" dirty="0"/>
              <a:t>We Have a New Identity!!!</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682880" y="2896977"/>
            <a:ext cx="10826237" cy="1323439"/>
          </a:xfrm>
          <a:prstGeom prst="rect">
            <a:avLst/>
          </a:prstGeom>
          <a:noFill/>
        </p:spPr>
        <p:txBody>
          <a:bodyPr wrap="square" rtlCol="0">
            <a:spAutoFit/>
          </a:bodyPr>
          <a:lstStyle/>
          <a:p>
            <a:pPr marL="742950" indent="-742950">
              <a:buFont typeface="+mj-lt"/>
              <a:buAutoNum type="arabicPeriod"/>
            </a:pPr>
            <a:r>
              <a:rPr lang="en-US" sz="4000" b="1" dirty="0"/>
              <a:t>Example of a refugee in a camp who receives confirmation of a new country!</a:t>
            </a:r>
          </a:p>
        </p:txBody>
      </p:sp>
    </p:spTree>
    <p:extLst>
      <p:ext uri="{BB962C8B-B14F-4D97-AF65-F5344CB8AC3E}">
        <p14:creationId xmlns:p14="http://schemas.microsoft.com/office/powerpoint/2010/main" val="21215700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622" objId="3"/>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227478"/>
            <a:ext cx="11039911" cy="1969770"/>
          </a:xfrm>
          <a:prstGeom prst="rect">
            <a:avLst/>
          </a:prstGeom>
          <a:noFill/>
        </p:spPr>
        <p:txBody>
          <a:bodyPr wrap="square" rtlCol="0">
            <a:spAutoFit/>
          </a:bodyPr>
          <a:lstStyle/>
          <a:p>
            <a:pPr algn="ctr"/>
            <a:r>
              <a:rPr lang="en-US" sz="3600" b="1" dirty="0"/>
              <a:t>So How Does this Change Life Now?</a:t>
            </a:r>
          </a:p>
          <a:p>
            <a:pPr algn="ctr"/>
            <a:endParaRPr lang="en-US" sz="3600" b="1" dirty="0"/>
          </a:p>
          <a:p>
            <a:pPr algn="ctr"/>
            <a:r>
              <a:rPr lang="en-US" sz="3600" b="1" dirty="0"/>
              <a:t>We Have a New Identity!!!</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682880" y="2482635"/>
            <a:ext cx="10826237" cy="3354765"/>
          </a:xfrm>
          <a:prstGeom prst="rect">
            <a:avLst/>
          </a:prstGeom>
          <a:noFill/>
        </p:spPr>
        <p:txBody>
          <a:bodyPr wrap="square" rtlCol="0">
            <a:spAutoFit/>
          </a:bodyPr>
          <a:lstStyle/>
          <a:p>
            <a:pPr marL="742950" indent="-742950">
              <a:buFont typeface="+mj-lt"/>
              <a:buAutoNum type="arabicPeriod" startAt="2"/>
            </a:pPr>
            <a:r>
              <a:rPr lang="en-US" sz="4000" b="1" dirty="0"/>
              <a:t>Example of a Slave (Colossians 3:23-24)</a:t>
            </a:r>
          </a:p>
          <a:p>
            <a:endParaRPr lang="en-US" sz="2000" b="1" dirty="0"/>
          </a:p>
          <a:p>
            <a:r>
              <a:rPr lang="en-US" sz="3800" b="1" dirty="0"/>
              <a:t>“Whatever you do, work heartily, as for the Lord and not for men, knowing that from the Lord </a:t>
            </a:r>
            <a:r>
              <a:rPr lang="en-US" sz="3800" b="1" dirty="0">
                <a:solidFill>
                  <a:srgbClr val="FFFF00"/>
                </a:solidFill>
              </a:rPr>
              <a:t>you will receive the inheritance as your reward</a:t>
            </a:r>
            <a:r>
              <a:rPr lang="en-US" sz="3800" b="1" dirty="0"/>
              <a:t>. You are serving the Lord Christ.”</a:t>
            </a:r>
          </a:p>
        </p:txBody>
      </p:sp>
    </p:spTree>
    <p:extLst>
      <p:ext uri="{BB962C8B-B14F-4D97-AF65-F5344CB8AC3E}">
        <p14:creationId xmlns:p14="http://schemas.microsoft.com/office/powerpoint/2010/main" val="14092012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227478"/>
            <a:ext cx="11039911" cy="1969770"/>
          </a:xfrm>
          <a:prstGeom prst="rect">
            <a:avLst/>
          </a:prstGeom>
          <a:noFill/>
        </p:spPr>
        <p:txBody>
          <a:bodyPr wrap="square" rtlCol="0">
            <a:spAutoFit/>
          </a:bodyPr>
          <a:lstStyle/>
          <a:p>
            <a:pPr algn="ctr"/>
            <a:r>
              <a:rPr lang="en-US" sz="3600" b="1" dirty="0"/>
              <a:t>So How Does this Change Life Now?</a:t>
            </a:r>
          </a:p>
          <a:p>
            <a:pPr algn="ctr"/>
            <a:endParaRPr lang="en-US" sz="3600" b="1" dirty="0"/>
          </a:p>
          <a:p>
            <a:pPr algn="ctr"/>
            <a:r>
              <a:rPr lang="en-US" sz="3600" b="1" dirty="0"/>
              <a:t>We Have a New Identity!!!</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682880" y="2482635"/>
            <a:ext cx="10826237" cy="3662541"/>
          </a:xfrm>
          <a:prstGeom prst="rect">
            <a:avLst/>
          </a:prstGeom>
          <a:noFill/>
        </p:spPr>
        <p:txBody>
          <a:bodyPr wrap="square" rtlCol="0">
            <a:spAutoFit/>
          </a:bodyPr>
          <a:lstStyle/>
          <a:p>
            <a:pPr marL="742950" indent="-742950">
              <a:buFont typeface="+mj-lt"/>
              <a:buAutoNum type="arabicPeriod" startAt="3"/>
            </a:pPr>
            <a:r>
              <a:rPr lang="en-US" sz="4000" b="1" dirty="0"/>
              <a:t>Example in Our Own Lives</a:t>
            </a:r>
          </a:p>
          <a:p>
            <a:pPr marL="742950" indent="-742950">
              <a:buFont typeface="+mj-lt"/>
              <a:buAutoNum type="arabicPeriod" startAt="3"/>
            </a:pPr>
            <a:endParaRPr lang="en-US" sz="4000" b="1" dirty="0"/>
          </a:p>
          <a:p>
            <a:r>
              <a:rPr lang="en-US" sz="3800" b="1" dirty="0"/>
              <a:t>Because we are children of the king, we have all the love, honor, respect and position we need.</a:t>
            </a:r>
          </a:p>
          <a:p>
            <a:endParaRPr lang="en-US" sz="3800" b="1" dirty="0"/>
          </a:p>
          <a:p>
            <a:r>
              <a:rPr lang="en-US" sz="3800" b="1" dirty="0"/>
              <a:t>We don’t need to fight for those things.</a:t>
            </a:r>
          </a:p>
        </p:txBody>
      </p:sp>
    </p:spTree>
    <p:extLst>
      <p:ext uri="{BB962C8B-B14F-4D97-AF65-F5344CB8AC3E}">
        <p14:creationId xmlns:p14="http://schemas.microsoft.com/office/powerpoint/2010/main" val="418372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646331"/>
          </a:xfrm>
          <a:prstGeom prst="rect">
            <a:avLst/>
          </a:prstGeom>
          <a:noFill/>
        </p:spPr>
        <p:txBody>
          <a:bodyPr wrap="square" rtlCol="0">
            <a:spAutoFit/>
          </a:bodyPr>
          <a:lstStyle/>
          <a:p>
            <a:pPr algn="ctr"/>
            <a:r>
              <a:rPr lang="en-US" sz="3600" b="1" dirty="0"/>
              <a:t>A Living Hope Makes Life Different Today by…</a:t>
            </a:r>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307947" y="1794991"/>
            <a:ext cx="11550675" cy="4293483"/>
          </a:xfrm>
          <a:prstGeom prst="rect">
            <a:avLst/>
          </a:prstGeom>
          <a:noFill/>
        </p:spPr>
        <p:txBody>
          <a:bodyPr wrap="square" rtlCol="0">
            <a:spAutoFit/>
          </a:bodyPr>
          <a:lstStyle/>
          <a:p>
            <a:pPr marL="742950" indent="-742950">
              <a:buFont typeface="+mj-lt"/>
              <a:buAutoNum type="arabicPeriod"/>
            </a:pPr>
            <a:r>
              <a:rPr lang="en-US" sz="3900" b="1" dirty="0">
                <a:solidFill>
                  <a:srgbClr val="92D050"/>
                </a:solidFill>
              </a:rPr>
              <a:t>Giving us an eternal identity right now (</a:t>
            </a:r>
            <a:r>
              <a:rPr lang="en-US" sz="3900" b="1" dirty="0" err="1">
                <a:solidFill>
                  <a:srgbClr val="92D050"/>
                </a:solidFill>
              </a:rPr>
              <a:t>vss</a:t>
            </a:r>
            <a:r>
              <a:rPr lang="en-US" sz="3900" b="1" dirty="0">
                <a:solidFill>
                  <a:srgbClr val="92D050"/>
                </a:solidFill>
              </a:rPr>
              <a:t> 3-5)</a:t>
            </a:r>
          </a:p>
          <a:p>
            <a:pPr marL="742950" indent="-742950">
              <a:buFont typeface="+mj-lt"/>
              <a:buAutoNum type="arabicPeriod"/>
            </a:pPr>
            <a:endParaRPr lang="en-US" sz="3900" b="1" dirty="0"/>
          </a:p>
          <a:p>
            <a:pPr marL="742950" indent="-742950">
              <a:buFont typeface="+mj-lt"/>
              <a:buAutoNum type="arabicPeriod"/>
            </a:pPr>
            <a:r>
              <a:rPr lang="en-US" sz="3900" b="1" dirty="0">
                <a:solidFill>
                  <a:srgbClr val="FFFF00"/>
                </a:solidFill>
              </a:rPr>
              <a:t>Giving meaning and purpose to human suffering (</a:t>
            </a:r>
            <a:r>
              <a:rPr lang="en-US" sz="3900" b="1" dirty="0" err="1">
                <a:solidFill>
                  <a:srgbClr val="FFFF00"/>
                </a:solidFill>
              </a:rPr>
              <a:t>vss</a:t>
            </a:r>
            <a:r>
              <a:rPr lang="en-US" sz="3900" b="1" dirty="0">
                <a:solidFill>
                  <a:srgbClr val="FFFF00"/>
                </a:solidFill>
              </a:rPr>
              <a:t> 6-7)</a:t>
            </a:r>
          </a:p>
          <a:p>
            <a:pPr marL="742950" indent="-742950">
              <a:buFont typeface="+mj-lt"/>
              <a:buAutoNum type="arabicPeriod"/>
            </a:pPr>
            <a:endParaRPr lang="en-US" sz="3900" b="1" dirty="0"/>
          </a:p>
          <a:p>
            <a:pPr marL="742950" indent="-742950">
              <a:buFont typeface="+mj-lt"/>
              <a:buAutoNum type="arabicPeriod"/>
            </a:pPr>
            <a:r>
              <a:rPr lang="en-US" sz="3900" b="1" dirty="0"/>
              <a:t>Giving us God’s presence to walk with us here and now (</a:t>
            </a:r>
            <a:r>
              <a:rPr lang="en-US" sz="3900" b="1" dirty="0" err="1"/>
              <a:t>vss</a:t>
            </a:r>
            <a:r>
              <a:rPr lang="en-US" sz="3900" b="1" dirty="0"/>
              <a:t> 8-9)</a:t>
            </a:r>
          </a:p>
        </p:txBody>
      </p:sp>
    </p:spTree>
    <p:extLst>
      <p:ext uri="{BB962C8B-B14F-4D97-AF65-F5344CB8AC3E}">
        <p14:creationId xmlns:p14="http://schemas.microsoft.com/office/powerpoint/2010/main" val="356733685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A Living Hope – 1 Peter 1:6-7</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794991"/>
            <a:ext cx="10424387" cy="4401205"/>
          </a:xfrm>
          <a:prstGeom prst="rect">
            <a:avLst/>
          </a:prstGeom>
          <a:noFill/>
        </p:spPr>
        <p:txBody>
          <a:bodyPr wrap="square" rtlCol="0">
            <a:spAutoFit/>
          </a:bodyPr>
          <a:lstStyle/>
          <a:p>
            <a:r>
              <a:rPr lang="en-US" sz="4000" b="1" baseline="30000" dirty="0">
                <a:solidFill>
                  <a:srgbClr val="FFFF00"/>
                </a:solidFill>
              </a:rPr>
              <a:t>6</a:t>
            </a:r>
            <a:r>
              <a:rPr lang="en-US" sz="4000" b="1" dirty="0">
                <a:solidFill>
                  <a:srgbClr val="FFFF00"/>
                </a:solidFill>
              </a:rPr>
              <a:t> In this you rejoice</a:t>
            </a:r>
            <a:r>
              <a:rPr lang="en-US" sz="4000" b="1" dirty="0"/>
              <a:t>, though now for a little while, if necessary, you have been grieved by various trials, </a:t>
            </a:r>
            <a:r>
              <a:rPr lang="en-US" sz="4000" b="1" baseline="30000" dirty="0"/>
              <a:t>7</a:t>
            </a:r>
            <a:r>
              <a:rPr lang="en-US" sz="4000" b="1" dirty="0"/>
              <a:t> so that the tested genuineness of your faith—more precious than gold that perishes though it is tested by fire—may be found to result in praise and glory and honor at the revelation of Jesus Christ. </a:t>
            </a:r>
          </a:p>
        </p:txBody>
      </p:sp>
      <p:sp>
        <p:nvSpPr>
          <p:cNvPr id="3" name="Oval 2">
            <a:extLst>
              <a:ext uri="{FF2B5EF4-FFF2-40B4-BE49-F238E27FC236}">
                <a16:creationId xmlns:a16="http://schemas.microsoft.com/office/drawing/2014/main" id="{DF49EF30-DF37-4220-89A3-62F4C75A0FEE}"/>
              </a:ext>
            </a:extLst>
          </p:cNvPr>
          <p:cNvSpPr/>
          <p:nvPr/>
        </p:nvSpPr>
        <p:spPr>
          <a:xfrm>
            <a:off x="5426945" y="1024494"/>
            <a:ext cx="5906926" cy="21775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Our Living Hope</a:t>
            </a:r>
          </a:p>
          <a:p>
            <a:pPr algn="ctr"/>
            <a:r>
              <a:rPr lang="en-US" sz="3600" b="1" dirty="0"/>
              <a:t>Our Guaranteed Inheritance</a:t>
            </a:r>
          </a:p>
        </p:txBody>
      </p:sp>
    </p:spTree>
    <p:extLst>
      <p:ext uri="{BB962C8B-B14F-4D97-AF65-F5344CB8AC3E}">
        <p14:creationId xmlns:p14="http://schemas.microsoft.com/office/powerpoint/2010/main" val="32035289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p:ext uri="{E180D4A7-C9FB-4DFB-919C-405C955672EB}">
      <p14:showEvtLst xmlns:p14="http://schemas.microsoft.com/office/powerpoint/2010/main">
        <p14:playEvt time="622" objId="3"/>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A Living Hope – 1 Peter 1:6-7</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794991"/>
            <a:ext cx="10424387" cy="4401205"/>
          </a:xfrm>
          <a:prstGeom prst="rect">
            <a:avLst/>
          </a:prstGeom>
          <a:noFill/>
        </p:spPr>
        <p:txBody>
          <a:bodyPr wrap="square" rtlCol="0">
            <a:spAutoFit/>
          </a:bodyPr>
          <a:lstStyle/>
          <a:p>
            <a:r>
              <a:rPr lang="en-US" sz="4000" b="1" baseline="30000" dirty="0"/>
              <a:t>6</a:t>
            </a:r>
            <a:r>
              <a:rPr lang="en-US" sz="4000" b="1" dirty="0"/>
              <a:t> In this you rejoice, though </a:t>
            </a:r>
            <a:r>
              <a:rPr lang="en-US" sz="4000" b="1" dirty="0">
                <a:solidFill>
                  <a:srgbClr val="FFFF00"/>
                </a:solidFill>
              </a:rPr>
              <a:t>now for a little while, if necessary, you have been grieved by various trials</a:t>
            </a:r>
            <a:r>
              <a:rPr lang="en-US" sz="4000" b="1" dirty="0"/>
              <a:t>, </a:t>
            </a:r>
            <a:r>
              <a:rPr lang="en-US" sz="4000" b="1" baseline="30000" dirty="0"/>
              <a:t>7</a:t>
            </a:r>
            <a:r>
              <a:rPr lang="en-US" sz="4000" b="1" dirty="0"/>
              <a:t> so that the tested genuineness of your faith—more precious than gold that perishes though it is tested by fire—may be found to result in praise and glory and honor at the revelation of Jesus Christ. </a:t>
            </a:r>
          </a:p>
        </p:txBody>
      </p:sp>
      <p:sp>
        <p:nvSpPr>
          <p:cNvPr id="6" name="Oval 5">
            <a:extLst>
              <a:ext uri="{FF2B5EF4-FFF2-40B4-BE49-F238E27FC236}">
                <a16:creationId xmlns:a16="http://schemas.microsoft.com/office/drawing/2014/main" id="{9735529C-7296-4A44-8917-231B5FD99ED8}"/>
              </a:ext>
            </a:extLst>
          </p:cNvPr>
          <p:cNvSpPr/>
          <p:nvPr/>
        </p:nvSpPr>
        <p:spPr>
          <a:xfrm>
            <a:off x="5426945" y="3995593"/>
            <a:ext cx="5906926" cy="21775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Who decides if suffering / trials are necessary???</a:t>
            </a:r>
          </a:p>
        </p:txBody>
      </p:sp>
    </p:spTree>
    <p:extLst>
      <p:ext uri="{BB962C8B-B14F-4D97-AF65-F5344CB8AC3E}">
        <p14:creationId xmlns:p14="http://schemas.microsoft.com/office/powerpoint/2010/main" val="38093258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p:ext uri="{E180D4A7-C9FB-4DFB-919C-405C955672EB}">
      <p14:showEvtLst xmlns:p14="http://schemas.microsoft.com/office/powerpoint/2010/main">
        <p14:playEvt time="622" objId="3"/>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God Does!</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83805" y="1251480"/>
            <a:ext cx="10424387" cy="5016758"/>
          </a:xfrm>
          <a:prstGeom prst="rect">
            <a:avLst/>
          </a:prstGeom>
          <a:noFill/>
        </p:spPr>
        <p:txBody>
          <a:bodyPr wrap="square" rtlCol="0">
            <a:spAutoFit/>
          </a:bodyPr>
          <a:lstStyle/>
          <a:p>
            <a:r>
              <a:rPr lang="en-US" sz="4000" b="1" dirty="0"/>
              <a:t>All trials and suffering come to us through God’s hands…</a:t>
            </a:r>
          </a:p>
          <a:p>
            <a:endParaRPr lang="en-US" sz="4000" b="1" dirty="0"/>
          </a:p>
          <a:p>
            <a:pPr marL="571500" indent="-571500">
              <a:buFont typeface="Arial" panose="020B0604020202020204" pitchFamily="34" charset="0"/>
              <a:buChar char="•"/>
            </a:pPr>
            <a:r>
              <a:rPr lang="en-US" sz="4000" b="1" dirty="0"/>
              <a:t>Those caused by natural events</a:t>
            </a:r>
          </a:p>
          <a:p>
            <a:pPr marL="571500" indent="-571500">
              <a:buFont typeface="Arial" panose="020B0604020202020204" pitchFamily="34" charset="0"/>
              <a:buChar char="•"/>
            </a:pPr>
            <a:r>
              <a:rPr lang="en-US" sz="4000" b="1" dirty="0"/>
              <a:t>Those caused by human frailty</a:t>
            </a:r>
          </a:p>
          <a:p>
            <a:pPr marL="571500" indent="-571500">
              <a:buFont typeface="Arial" panose="020B0604020202020204" pitchFamily="34" charset="0"/>
              <a:buChar char="•"/>
            </a:pPr>
            <a:r>
              <a:rPr lang="en-US" sz="4000" b="1" dirty="0"/>
              <a:t>Those caused by sinful actions</a:t>
            </a:r>
          </a:p>
          <a:p>
            <a:pPr marL="571500" indent="-571500">
              <a:buFont typeface="Arial" panose="020B0604020202020204" pitchFamily="34" charset="0"/>
              <a:buChar char="•"/>
            </a:pPr>
            <a:endParaRPr lang="en-US" sz="4000" b="1" dirty="0"/>
          </a:p>
          <a:p>
            <a:r>
              <a:rPr lang="en-US" sz="4000" b="1" dirty="0"/>
              <a:t>Romans 8:28 – God is working it all for good!</a:t>
            </a:r>
          </a:p>
        </p:txBody>
      </p:sp>
    </p:spTree>
    <p:extLst>
      <p:ext uri="{BB962C8B-B14F-4D97-AF65-F5344CB8AC3E}">
        <p14:creationId xmlns:p14="http://schemas.microsoft.com/office/powerpoint/2010/main" val="82084827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622" objId="3"/>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A Living Hope – 1 Peter 1:6-7</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794991"/>
            <a:ext cx="10424387" cy="4401205"/>
          </a:xfrm>
          <a:prstGeom prst="rect">
            <a:avLst/>
          </a:prstGeom>
          <a:noFill/>
        </p:spPr>
        <p:txBody>
          <a:bodyPr wrap="square" rtlCol="0">
            <a:spAutoFit/>
          </a:bodyPr>
          <a:lstStyle/>
          <a:p>
            <a:r>
              <a:rPr lang="en-US" sz="4000" b="1" baseline="30000"/>
              <a:t>6</a:t>
            </a:r>
            <a:r>
              <a:rPr lang="en-US" sz="4000" b="1"/>
              <a:t> In this you rejoice, though now for a little while, if necessary, you have been grieved by various trials, </a:t>
            </a:r>
            <a:r>
              <a:rPr lang="en-US" sz="4000" b="1" baseline="30000"/>
              <a:t>7</a:t>
            </a:r>
            <a:r>
              <a:rPr lang="en-US" sz="4000" b="1"/>
              <a:t> so that the </a:t>
            </a:r>
            <a:r>
              <a:rPr lang="en-US" sz="4000" b="1">
                <a:solidFill>
                  <a:srgbClr val="FFFF00"/>
                </a:solidFill>
              </a:rPr>
              <a:t>tested genuineness of your faith</a:t>
            </a:r>
            <a:r>
              <a:rPr lang="en-US" sz="4000" b="1"/>
              <a:t>—more precious than gold that perishes though it is tested by fire—may be found to result in praise and glory and honor at the revelation of Jesus Christ. </a:t>
            </a:r>
          </a:p>
        </p:txBody>
      </p:sp>
      <p:sp>
        <p:nvSpPr>
          <p:cNvPr id="6" name="Oval 5">
            <a:extLst>
              <a:ext uri="{FF2B5EF4-FFF2-40B4-BE49-F238E27FC236}">
                <a16:creationId xmlns:a16="http://schemas.microsoft.com/office/drawing/2014/main" id="{9735529C-7296-4A44-8917-231B5FD99ED8}"/>
              </a:ext>
            </a:extLst>
          </p:cNvPr>
          <p:cNvSpPr/>
          <p:nvPr/>
        </p:nvSpPr>
        <p:spPr>
          <a:xfrm>
            <a:off x="0" y="980931"/>
            <a:ext cx="8015288" cy="21775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God-intended</a:t>
            </a:r>
          </a:p>
          <a:p>
            <a:pPr algn="ctr"/>
            <a:r>
              <a:rPr lang="en-US" sz="3600" b="1"/>
              <a:t>Purpose of</a:t>
            </a:r>
          </a:p>
          <a:p>
            <a:pPr algn="ctr"/>
            <a:r>
              <a:rPr lang="en-US" sz="3600" b="1"/>
              <a:t>Suffering…</a:t>
            </a:r>
          </a:p>
        </p:txBody>
      </p:sp>
    </p:spTree>
    <p:extLst>
      <p:ext uri="{BB962C8B-B14F-4D97-AF65-F5344CB8AC3E}">
        <p14:creationId xmlns:p14="http://schemas.microsoft.com/office/powerpoint/2010/main" val="5825593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A Stripping Process</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794991"/>
            <a:ext cx="10424387" cy="707886"/>
          </a:xfrm>
          <a:prstGeom prst="rect">
            <a:avLst/>
          </a:prstGeom>
          <a:noFill/>
        </p:spPr>
        <p:txBody>
          <a:bodyPr wrap="square" rtlCol="0">
            <a:spAutoFit/>
          </a:bodyPr>
          <a:lstStyle/>
          <a:p>
            <a:r>
              <a:rPr lang="en-US" sz="4000" b="1" dirty="0"/>
              <a:t>In this life, we naturally place our hope in…</a:t>
            </a:r>
          </a:p>
        </p:txBody>
      </p:sp>
      <p:sp>
        <p:nvSpPr>
          <p:cNvPr id="3" name="TextBox 2">
            <a:extLst>
              <a:ext uri="{FF2B5EF4-FFF2-40B4-BE49-F238E27FC236}">
                <a16:creationId xmlns:a16="http://schemas.microsoft.com/office/drawing/2014/main" id="{2D385523-EEA9-46F9-87CD-7BA2CCEAC1EA}"/>
              </a:ext>
            </a:extLst>
          </p:cNvPr>
          <p:cNvSpPr txBox="1"/>
          <p:nvPr/>
        </p:nvSpPr>
        <p:spPr>
          <a:xfrm>
            <a:off x="228600" y="3257550"/>
            <a:ext cx="2951962" cy="1938992"/>
          </a:xfrm>
          <a:prstGeom prst="rect">
            <a:avLst/>
          </a:prstGeom>
          <a:noFill/>
        </p:spPr>
        <p:txBody>
          <a:bodyPr wrap="none" rtlCol="0">
            <a:spAutoFit/>
          </a:bodyPr>
          <a:lstStyle/>
          <a:p>
            <a:pPr marL="342900" indent="-342900">
              <a:buFont typeface="Arial" panose="020B0604020202020204" pitchFamily="34" charset="0"/>
              <a:buChar char="•"/>
            </a:pPr>
            <a:r>
              <a:rPr lang="en-US" sz="4000" dirty="0"/>
              <a:t>Health</a:t>
            </a:r>
          </a:p>
          <a:p>
            <a:pPr marL="342900" indent="-342900">
              <a:buFont typeface="Arial" panose="020B0604020202020204" pitchFamily="34" charset="0"/>
              <a:buChar char="•"/>
            </a:pPr>
            <a:r>
              <a:rPr lang="en-US" sz="4000" dirty="0"/>
              <a:t>Job</a:t>
            </a:r>
          </a:p>
          <a:p>
            <a:pPr marL="342900" indent="-342900">
              <a:buFont typeface="Arial" panose="020B0604020202020204" pitchFamily="34" charset="0"/>
              <a:buChar char="•"/>
            </a:pPr>
            <a:r>
              <a:rPr lang="en-US" sz="4000" dirty="0"/>
              <a:t>Reputation</a:t>
            </a:r>
          </a:p>
        </p:txBody>
      </p:sp>
      <p:sp>
        <p:nvSpPr>
          <p:cNvPr id="7" name="TextBox 6">
            <a:extLst>
              <a:ext uri="{FF2B5EF4-FFF2-40B4-BE49-F238E27FC236}">
                <a16:creationId xmlns:a16="http://schemas.microsoft.com/office/drawing/2014/main" id="{0184B33D-D1E7-4354-BFA8-FE1AE220280D}"/>
              </a:ext>
            </a:extLst>
          </p:cNvPr>
          <p:cNvSpPr txBox="1"/>
          <p:nvPr/>
        </p:nvSpPr>
        <p:spPr>
          <a:xfrm>
            <a:off x="3624262" y="3257550"/>
            <a:ext cx="4282647" cy="2554545"/>
          </a:xfrm>
          <a:prstGeom prst="rect">
            <a:avLst/>
          </a:prstGeom>
          <a:noFill/>
        </p:spPr>
        <p:txBody>
          <a:bodyPr wrap="none" rtlCol="0">
            <a:spAutoFit/>
          </a:bodyPr>
          <a:lstStyle/>
          <a:p>
            <a:pPr marL="342900" indent="-342900">
              <a:buFont typeface="Arial" panose="020B0604020202020204" pitchFamily="34" charset="0"/>
              <a:buChar char="•"/>
            </a:pPr>
            <a:r>
              <a:rPr lang="en-US" sz="4000" dirty="0"/>
              <a:t>Marriage</a:t>
            </a:r>
          </a:p>
          <a:p>
            <a:pPr marL="342900" indent="-342900">
              <a:buFont typeface="Arial" panose="020B0604020202020204" pitchFamily="34" charset="0"/>
              <a:buChar char="•"/>
            </a:pPr>
            <a:r>
              <a:rPr lang="en-US" sz="4000" dirty="0"/>
              <a:t>Family</a:t>
            </a:r>
          </a:p>
          <a:p>
            <a:pPr marL="342900" indent="-342900">
              <a:buFont typeface="Arial" panose="020B0604020202020204" pitchFamily="34" charset="0"/>
              <a:buChar char="•"/>
            </a:pPr>
            <a:r>
              <a:rPr lang="en-US" sz="4000" dirty="0"/>
              <a:t>National / Tribal</a:t>
            </a:r>
          </a:p>
          <a:p>
            <a:r>
              <a:rPr lang="en-US" sz="4000" dirty="0"/>
              <a:t>   Identity</a:t>
            </a:r>
          </a:p>
        </p:txBody>
      </p:sp>
      <p:sp>
        <p:nvSpPr>
          <p:cNvPr id="8" name="TextBox 7">
            <a:extLst>
              <a:ext uri="{FF2B5EF4-FFF2-40B4-BE49-F238E27FC236}">
                <a16:creationId xmlns:a16="http://schemas.microsoft.com/office/drawing/2014/main" id="{BB92859E-B975-42FF-988C-86EA6E774A54}"/>
              </a:ext>
            </a:extLst>
          </p:cNvPr>
          <p:cNvSpPr txBox="1"/>
          <p:nvPr/>
        </p:nvSpPr>
        <p:spPr>
          <a:xfrm>
            <a:off x="8350609" y="3257550"/>
            <a:ext cx="3211841" cy="2554545"/>
          </a:xfrm>
          <a:prstGeom prst="rect">
            <a:avLst/>
          </a:prstGeom>
          <a:noFill/>
        </p:spPr>
        <p:txBody>
          <a:bodyPr wrap="none" rtlCol="0">
            <a:spAutoFit/>
          </a:bodyPr>
          <a:lstStyle/>
          <a:p>
            <a:pPr marL="342900" indent="-342900">
              <a:buFont typeface="Arial" panose="020B0604020202020204" pitchFamily="34" charset="0"/>
              <a:buChar char="•"/>
            </a:pPr>
            <a:r>
              <a:rPr lang="en-US" sz="4000" dirty="0"/>
              <a:t>House</a:t>
            </a:r>
          </a:p>
          <a:p>
            <a:pPr marL="342900" indent="-342900">
              <a:buFont typeface="Arial" panose="020B0604020202020204" pitchFamily="34" charset="0"/>
              <a:buChar char="•"/>
            </a:pPr>
            <a:r>
              <a:rPr lang="en-US" sz="4000" dirty="0"/>
              <a:t>Car</a:t>
            </a:r>
          </a:p>
          <a:p>
            <a:pPr marL="342900" indent="-342900">
              <a:buFont typeface="Arial" panose="020B0604020202020204" pitchFamily="34" charset="0"/>
              <a:buChar char="•"/>
            </a:pPr>
            <a:r>
              <a:rPr lang="en-US" sz="4000" dirty="0"/>
              <a:t>Money / </a:t>
            </a:r>
          </a:p>
          <a:p>
            <a:r>
              <a:rPr lang="en-US" sz="4000" dirty="0"/>
              <a:t>    Possessions</a:t>
            </a:r>
          </a:p>
        </p:txBody>
      </p:sp>
    </p:spTree>
    <p:extLst>
      <p:ext uri="{BB962C8B-B14F-4D97-AF65-F5344CB8AC3E}">
        <p14:creationId xmlns:p14="http://schemas.microsoft.com/office/powerpoint/2010/main" val="17224832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extLst>
    <p:ext uri="{E180D4A7-C9FB-4DFB-919C-405C955672EB}">
      <p14:showEvtLst xmlns:p14="http://schemas.microsoft.com/office/powerpoint/2010/main">
        <p14:playEvt time="622" objId="3"/>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109488"/>
            <a:ext cx="11039911" cy="861774"/>
          </a:xfrm>
          <a:prstGeom prst="rect">
            <a:avLst/>
          </a:prstGeom>
          <a:noFill/>
        </p:spPr>
        <p:txBody>
          <a:bodyPr wrap="square" rtlCol="0">
            <a:spAutoFit/>
          </a:bodyPr>
          <a:lstStyle/>
          <a:p>
            <a:pPr algn="ctr"/>
            <a:r>
              <a:rPr lang="en-US" sz="3600" b="1" dirty="0"/>
              <a:t>A New Hope</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83805" y="1843950"/>
            <a:ext cx="10424387" cy="3170099"/>
          </a:xfrm>
          <a:prstGeom prst="rect">
            <a:avLst/>
          </a:prstGeom>
          <a:noFill/>
        </p:spPr>
        <p:txBody>
          <a:bodyPr wrap="square" rtlCol="0">
            <a:spAutoFit/>
          </a:bodyPr>
          <a:lstStyle/>
          <a:p>
            <a:r>
              <a:rPr lang="en-US" sz="4000" b="1" baseline="30000" dirty="0"/>
              <a:t>3</a:t>
            </a:r>
            <a:r>
              <a:rPr lang="en-US" sz="4000" b="1" dirty="0"/>
              <a:t> Not only so, but </a:t>
            </a:r>
            <a:r>
              <a:rPr lang="en-US" sz="4000" b="1" dirty="0">
                <a:solidFill>
                  <a:srgbClr val="FFFF00"/>
                </a:solidFill>
              </a:rPr>
              <a:t>we also glory in our sufferings</a:t>
            </a:r>
            <a:r>
              <a:rPr lang="en-US" sz="4000" b="1" dirty="0"/>
              <a:t>, because we know that suffering produces perseverance; </a:t>
            </a:r>
            <a:r>
              <a:rPr lang="en-US" sz="4000" b="1" baseline="30000" dirty="0"/>
              <a:t>4</a:t>
            </a:r>
            <a:r>
              <a:rPr lang="en-US" sz="4000" b="1" dirty="0"/>
              <a:t> perseverance, character; and character, </a:t>
            </a:r>
            <a:r>
              <a:rPr lang="en-US" sz="4000" b="1" dirty="0">
                <a:solidFill>
                  <a:srgbClr val="FFFF00"/>
                </a:solidFill>
              </a:rPr>
              <a:t>hope</a:t>
            </a:r>
            <a:r>
              <a:rPr lang="en-US" sz="4000" b="1" dirty="0"/>
              <a:t>. </a:t>
            </a:r>
          </a:p>
          <a:p>
            <a:r>
              <a:rPr lang="en-US" sz="4000" b="1" dirty="0"/>
              <a:t>                                    Romans 5:3-4</a:t>
            </a:r>
          </a:p>
        </p:txBody>
      </p:sp>
    </p:spTree>
    <p:extLst>
      <p:ext uri="{BB962C8B-B14F-4D97-AF65-F5344CB8AC3E}">
        <p14:creationId xmlns:p14="http://schemas.microsoft.com/office/powerpoint/2010/main" val="13526093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A Living Hope – 1 Peter 1:3-9</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794991"/>
            <a:ext cx="10424387" cy="4401205"/>
          </a:xfrm>
          <a:prstGeom prst="rect">
            <a:avLst/>
          </a:prstGeom>
          <a:noFill/>
        </p:spPr>
        <p:txBody>
          <a:bodyPr wrap="square" rtlCol="0">
            <a:spAutoFit/>
          </a:bodyPr>
          <a:lstStyle/>
          <a:p>
            <a:r>
              <a:rPr lang="en-US" sz="4000" b="1" baseline="30000" dirty="0"/>
              <a:t>6</a:t>
            </a:r>
            <a:r>
              <a:rPr lang="en-US" sz="4000" b="1" dirty="0"/>
              <a:t> In this you rejoice, though now for a little while, if necessary, you have been grieved by various trials, </a:t>
            </a:r>
            <a:r>
              <a:rPr lang="en-US" sz="4000" b="1" baseline="30000" dirty="0"/>
              <a:t>7</a:t>
            </a:r>
            <a:r>
              <a:rPr lang="en-US" sz="4000" b="1" dirty="0"/>
              <a:t> so that the tested genuineness of your faith—more precious than gold that perishes though it is tested by fire—may be found to result in praise and glory and honor at the revelation of Jesus Christ. </a:t>
            </a:r>
          </a:p>
        </p:txBody>
      </p:sp>
    </p:spTree>
    <p:extLst>
      <p:ext uri="{BB962C8B-B14F-4D97-AF65-F5344CB8AC3E}">
        <p14:creationId xmlns:p14="http://schemas.microsoft.com/office/powerpoint/2010/main" val="276313061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A Living Hope – 1 Peter 1:6-7</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794991"/>
            <a:ext cx="10424387" cy="4401205"/>
          </a:xfrm>
          <a:prstGeom prst="rect">
            <a:avLst/>
          </a:prstGeom>
          <a:noFill/>
        </p:spPr>
        <p:txBody>
          <a:bodyPr wrap="square" rtlCol="0">
            <a:spAutoFit/>
          </a:bodyPr>
          <a:lstStyle/>
          <a:p>
            <a:r>
              <a:rPr lang="en-US" sz="4000" b="1" baseline="30000" dirty="0"/>
              <a:t>6</a:t>
            </a:r>
            <a:r>
              <a:rPr lang="en-US" sz="4000" b="1" dirty="0"/>
              <a:t> In this you rejoice, though now for a little while, if necessary, you have been grieved by various trials, </a:t>
            </a:r>
            <a:r>
              <a:rPr lang="en-US" sz="4000" b="1" baseline="30000" dirty="0"/>
              <a:t>7</a:t>
            </a:r>
            <a:r>
              <a:rPr lang="en-US" sz="4000" b="1" dirty="0"/>
              <a:t> so that the tested genuineness of </a:t>
            </a:r>
            <a:r>
              <a:rPr lang="en-US" sz="4000" b="1" dirty="0">
                <a:solidFill>
                  <a:srgbClr val="FFFF00"/>
                </a:solidFill>
              </a:rPr>
              <a:t>your faith</a:t>
            </a:r>
            <a:r>
              <a:rPr lang="en-US" sz="4000" b="1" dirty="0"/>
              <a:t>—more precious than gold that perishes though it is tested by fire—</a:t>
            </a:r>
            <a:r>
              <a:rPr lang="en-US" sz="4000" b="1" dirty="0">
                <a:solidFill>
                  <a:srgbClr val="FFFF00"/>
                </a:solidFill>
              </a:rPr>
              <a:t>may be found to result in praise and glory and honor at the revelation of Jesus Christ</a:t>
            </a:r>
            <a:r>
              <a:rPr lang="en-US" sz="4000" b="1" dirty="0"/>
              <a:t>. </a:t>
            </a:r>
          </a:p>
        </p:txBody>
      </p:sp>
      <p:sp>
        <p:nvSpPr>
          <p:cNvPr id="6" name="Oval 5">
            <a:extLst>
              <a:ext uri="{FF2B5EF4-FFF2-40B4-BE49-F238E27FC236}">
                <a16:creationId xmlns:a16="http://schemas.microsoft.com/office/drawing/2014/main" id="{9735529C-7296-4A44-8917-231B5FD99ED8}"/>
              </a:ext>
            </a:extLst>
          </p:cNvPr>
          <p:cNvSpPr/>
          <p:nvPr/>
        </p:nvSpPr>
        <p:spPr>
          <a:xfrm>
            <a:off x="0" y="980931"/>
            <a:ext cx="8015288" cy="21775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God-intended</a:t>
            </a:r>
          </a:p>
          <a:p>
            <a:pPr algn="ctr"/>
            <a:r>
              <a:rPr lang="en-US" sz="3600" b="1" dirty="0"/>
              <a:t>Result of</a:t>
            </a:r>
          </a:p>
          <a:p>
            <a:pPr algn="ctr"/>
            <a:r>
              <a:rPr lang="en-US" sz="3600" b="1" dirty="0"/>
              <a:t>Suffering…</a:t>
            </a:r>
          </a:p>
        </p:txBody>
      </p:sp>
    </p:spTree>
    <p:extLst>
      <p:ext uri="{BB962C8B-B14F-4D97-AF65-F5344CB8AC3E}">
        <p14:creationId xmlns:p14="http://schemas.microsoft.com/office/powerpoint/2010/main" val="7233089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1105272" y="344636"/>
            <a:ext cx="11039911" cy="861774"/>
          </a:xfrm>
          <a:prstGeom prst="rect">
            <a:avLst/>
          </a:prstGeom>
          <a:noFill/>
        </p:spPr>
        <p:txBody>
          <a:bodyPr wrap="square" rtlCol="0">
            <a:spAutoFit/>
          </a:bodyPr>
          <a:lstStyle/>
          <a:p>
            <a:pPr algn="ctr"/>
            <a:r>
              <a:rPr lang="en-US" sz="3600" b="1" dirty="0"/>
              <a:t>The Intended Result of Suffering</a:t>
            </a:r>
          </a:p>
          <a:p>
            <a:endParaRPr lang="en-US" sz="1400" b="1" dirty="0"/>
          </a:p>
        </p:txBody>
      </p:sp>
      <p:sp>
        <p:nvSpPr>
          <p:cNvPr id="7" name="Cloud 6">
            <a:extLst>
              <a:ext uri="{FF2B5EF4-FFF2-40B4-BE49-F238E27FC236}">
                <a16:creationId xmlns:a16="http://schemas.microsoft.com/office/drawing/2014/main" id="{6A456D90-C2ED-4FD1-9F24-5F894E7FD092}"/>
              </a:ext>
            </a:extLst>
          </p:cNvPr>
          <p:cNvSpPr/>
          <p:nvPr/>
        </p:nvSpPr>
        <p:spPr>
          <a:xfrm>
            <a:off x="2318502" y="2096994"/>
            <a:ext cx="3609143" cy="2951284"/>
          </a:xfrm>
          <a:prstGeom prst="cloud">
            <a:avLst/>
          </a:prstGeom>
          <a:solidFill>
            <a:srgbClr val="05B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Trials</a:t>
            </a:r>
          </a:p>
          <a:p>
            <a:pPr algn="ctr"/>
            <a:r>
              <a:rPr lang="en-US" sz="3200" b="1" dirty="0"/>
              <a:t>And</a:t>
            </a:r>
          </a:p>
          <a:p>
            <a:pPr algn="ctr"/>
            <a:r>
              <a:rPr lang="en-US" sz="3200" b="1" dirty="0"/>
              <a:t>Suffering</a:t>
            </a:r>
          </a:p>
        </p:txBody>
      </p:sp>
      <p:pic>
        <p:nvPicPr>
          <p:cNvPr id="4" name="Picture 3" descr="Icon&#10;&#10;Description automatically generated">
            <a:extLst>
              <a:ext uri="{FF2B5EF4-FFF2-40B4-BE49-F238E27FC236}">
                <a16:creationId xmlns:a16="http://schemas.microsoft.com/office/drawing/2014/main" id="{F81B888B-734E-4023-9EF2-1FEB69F1B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31" y="2623665"/>
            <a:ext cx="1751947" cy="1897942"/>
          </a:xfrm>
          <a:prstGeom prst="rect">
            <a:avLst/>
          </a:prstGeom>
        </p:spPr>
      </p:pic>
      <p:sp>
        <p:nvSpPr>
          <p:cNvPr id="8" name="Arrow: Right 7">
            <a:extLst>
              <a:ext uri="{FF2B5EF4-FFF2-40B4-BE49-F238E27FC236}">
                <a16:creationId xmlns:a16="http://schemas.microsoft.com/office/drawing/2014/main" id="{D395BA7B-65C9-4326-84C1-16B1C8F35796}"/>
              </a:ext>
            </a:extLst>
          </p:cNvPr>
          <p:cNvSpPr/>
          <p:nvPr/>
        </p:nvSpPr>
        <p:spPr>
          <a:xfrm>
            <a:off x="1098546" y="3016388"/>
            <a:ext cx="1592825" cy="86177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363A19E-0B1F-4DFF-8A04-174CF3661443}"/>
              </a:ext>
            </a:extLst>
          </p:cNvPr>
          <p:cNvSpPr/>
          <p:nvPr/>
        </p:nvSpPr>
        <p:spPr>
          <a:xfrm>
            <a:off x="5730144" y="2998113"/>
            <a:ext cx="1592825" cy="86177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7ACB5F0C-729B-4E78-A119-E251867A0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581" y="2526356"/>
            <a:ext cx="1931594" cy="2092560"/>
          </a:xfrm>
          <a:prstGeom prst="rect">
            <a:avLst/>
          </a:prstGeom>
        </p:spPr>
      </p:pic>
      <p:sp>
        <p:nvSpPr>
          <p:cNvPr id="11" name="TextBox 10">
            <a:extLst>
              <a:ext uri="{FF2B5EF4-FFF2-40B4-BE49-F238E27FC236}">
                <a16:creationId xmlns:a16="http://schemas.microsoft.com/office/drawing/2014/main" id="{20C04F3A-A9FB-4C3C-B054-4D5CA5130416}"/>
              </a:ext>
            </a:extLst>
          </p:cNvPr>
          <p:cNvSpPr txBox="1"/>
          <p:nvPr/>
        </p:nvSpPr>
        <p:spPr>
          <a:xfrm>
            <a:off x="668304" y="4983567"/>
            <a:ext cx="4744312" cy="1323439"/>
          </a:xfrm>
          <a:prstGeom prst="rect">
            <a:avLst/>
          </a:prstGeom>
          <a:noFill/>
        </p:spPr>
        <p:txBody>
          <a:bodyPr wrap="none" rtlCol="0">
            <a:spAutoFit/>
          </a:bodyPr>
          <a:lstStyle/>
          <a:p>
            <a:r>
              <a:rPr lang="en-US" sz="4000" b="1" dirty="0"/>
              <a:t>Now:  Suffering and</a:t>
            </a:r>
          </a:p>
          <a:p>
            <a:r>
              <a:rPr lang="en-US" sz="4000" b="1" dirty="0"/>
              <a:t>The testing of Fire</a:t>
            </a:r>
          </a:p>
        </p:txBody>
      </p:sp>
      <p:sp>
        <p:nvSpPr>
          <p:cNvPr id="12" name="TextBox 11">
            <a:extLst>
              <a:ext uri="{FF2B5EF4-FFF2-40B4-BE49-F238E27FC236}">
                <a16:creationId xmlns:a16="http://schemas.microsoft.com/office/drawing/2014/main" id="{D1E5CBFE-D59B-4900-BE70-7098EFBB0FFC}"/>
              </a:ext>
            </a:extLst>
          </p:cNvPr>
          <p:cNvSpPr txBox="1"/>
          <p:nvPr/>
        </p:nvSpPr>
        <p:spPr>
          <a:xfrm>
            <a:off x="7393153" y="5013756"/>
            <a:ext cx="4409220" cy="1323439"/>
          </a:xfrm>
          <a:prstGeom prst="rect">
            <a:avLst/>
          </a:prstGeom>
          <a:noFill/>
        </p:spPr>
        <p:txBody>
          <a:bodyPr wrap="none" rtlCol="0">
            <a:spAutoFit/>
          </a:bodyPr>
          <a:lstStyle/>
          <a:p>
            <a:r>
              <a:rPr lang="en-US" sz="4000" b="1" dirty="0"/>
              <a:t>Future: Revelation</a:t>
            </a:r>
          </a:p>
          <a:p>
            <a:r>
              <a:rPr lang="en-US" sz="4000" b="1" dirty="0"/>
              <a:t>Of Jesus</a:t>
            </a:r>
          </a:p>
        </p:txBody>
      </p:sp>
      <p:grpSp>
        <p:nvGrpSpPr>
          <p:cNvPr id="16" name="Group 15">
            <a:extLst>
              <a:ext uri="{FF2B5EF4-FFF2-40B4-BE49-F238E27FC236}">
                <a16:creationId xmlns:a16="http://schemas.microsoft.com/office/drawing/2014/main" id="{402A3D41-18AC-460A-B84F-82F2A3C648A7}"/>
              </a:ext>
            </a:extLst>
          </p:cNvPr>
          <p:cNvGrpSpPr/>
          <p:nvPr/>
        </p:nvGrpSpPr>
        <p:grpSpPr>
          <a:xfrm>
            <a:off x="7932378" y="771698"/>
            <a:ext cx="1809256" cy="2351563"/>
            <a:chOff x="8604031" y="786718"/>
            <a:chExt cx="1809256" cy="2351563"/>
          </a:xfrm>
        </p:grpSpPr>
        <p:sp>
          <p:nvSpPr>
            <p:cNvPr id="13" name="Arrow: Right 12">
              <a:extLst>
                <a:ext uri="{FF2B5EF4-FFF2-40B4-BE49-F238E27FC236}">
                  <a16:creationId xmlns:a16="http://schemas.microsoft.com/office/drawing/2014/main" id="{99E939CA-910E-48CE-B503-8FBB167CD24E}"/>
                </a:ext>
              </a:extLst>
            </p:cNvPr>
            <p:cNvSpPr/>
            <p:nvPr/>
          </p:nvSpPr>
          <p:spPr>
            <a:xfrm rot="7585260">
              <a:off x="8094781" y="1295968"/>
              <a:ext cx="1592825" cy="57432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CDADEA0-8589-4338-B110-57B3BA831201}"/>
                </a:ext>
              </a:extLst>
            </p:cNvPr>
            <p:cNvSpPr/>
            <p:nvPr/>
          </p:nvSpPr>
          <p:spPr>
            <a:xfrm rot="7585260">
              <a:off x="8625797" y="1719450"/>
              <a:ext cx="1592825" cy="57432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3B82BDE3-0E4A-43FB-9D33-8145CA83C611}"/>
                </a:ext>
              </a:extLst>
            </p:cNvPr>
            <p:cNvSpPr/>
            <p:nvPr/>
          </p:nvSpPr>
          <p:spPr>
            <a:xfrm rot="7585260">
              <a:off x="9329711" y="2054706"/>
              <a:ext cx="1592825" cy="57432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13F222AF-AE0B-43A7-A43F-B5394BB4F88C}"/>
              </a:ext>
            </a:extLst>
          </p:cNvPr>
          <p:cNvSpPr txBox="1"/>
          <p:nvPr/>
        </p:nvSpPr>
        <p:spPr>
          <a:xfrm>
            <a:off x="9565098" y="374430"/>
            <a:ext cx="2558264" cy="2554545"/>
          </a:xfrm>
          <a:prstGeom prst="rect">
            <a:avLst/>
          </a:prstGeom>
          <a:noFill/>
        </p:spPr>
        <p:txBody>
          <a:bodyPr wrap="none" rtlCol="0">
            <a:spAutoFit/>
          </a:bodyPr>
          <a:lstStyle/>
          <a:p>
            <a:pPr algn="ctr"/>
            <a:r>
              <a:rPr lang="en-US" sz="4000" b="1" dirty="0">
                <a:solidFill>
                  <a:srgbClr val="FFFF00"/>
                </a:solidFill>
              </a:rPr>
              <a:t>God-given</a:t>
            </a:r>
          </a:p>
          <a:p>
            <a:pPr algn="ctr"/>
            <a:r>
              <a:rPr lang="en-US" sz="4000" b="1" dirty="0">
                <a:solidFill>
                  <a:srgbClr val="FFFF00"/>
                </a:solidFill>
              </a:rPr>
              <a:t>Praise</a:t>
            </a:r>
          </a:p>
          <a:p>
            <a:pPr algn="ctr"/>
            <a:r>
              <a:rPr lang="en-US" sz="4000" b="1" dirty="0">
                <a:solidFill>
                  <a:srgbClr val="FFFF00"/>
                </a:solidFill>
              </a:rPr>
              <a:t>Honor</a:t>
            </a:r>
          </a:p>
          <a:p>
            <a:pPr algn="ctr"/>
            <a:r>
              <a:rPr lang="en-US" sz="4000" b="1" dirty="0">
                <a:solidFill>
                  <a:srgbClr val="FFFF00"/>
                </a:solidFill>
              </a:rPr>
              <a:t>Glory</a:t>
            </a:r>
          </a:p>
        </p:txBody>
      </p:sp>
    </p:spTree>
    <p:extLst>
      <p:ext uri="{BB962C8B-B14F-4D97-AF65-F5344CB8AC3E}">
        <p14:creationId xmlns:p14="http://schemas.microsoft.com/office/powerpoint/2010/main" val="27432915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7" grpId="0"/>
    </p:bldLst>
  </p:timing>
  <p:extLst>
    <p:ext uri="{E180D4A7-C9FB-4DFB-919C-405C955672EB}">
      <p14:showEvtLst xmlns:p14="http://schemas.microsoft.com/office/powerpoint/2010/main">
        <p14:playEvt time="622" objId="3"/>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Note on Hope &amp; Suffering</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794991"/>
            <a:ext cx="10629021" cy="5016758"/>
          </a:xfrm>
          <a:prstGeom prst="rect">
            <a:avLst/>
          </a:prstGeom>
          <a:noFill/>
        </p:spPr>
        <p:txBody>
          <a:bodyPr wrap="square" rtlCol="0">
            <a:spAutoFit/>
          </a:bodyPr>
          <a:lstStyle/>
          <a:p>
            <a:pPr marL="571500" indent="-571500">
              <a:buFont typeface="Arial" panose="020B0604020202020204" pitchFamily="34" charset="0"/>
              <a:buChar char="•"/>
            </a:pPr>
            <a:r>
              <a:rPr lang="en-US" sz="4000" b="1" dirty="0"/>
              <a:t>Hope does not diminish the pain of suffering – it enables us to feel it more fully.</a:t>
            </a:r>
          </a:p>
          <a:p>
            <a:endParaRPr lang="en-US" sz="4000" b="1" dirty="0"/>
          </a:p>
          <a:p>
            <a:pPr marL="571500" indent="-571500">
              <a:buFont typeface="Arial" panose="020B0604020202020204" pitchFamily="34" charset="0"/>
              <a:buChar char="•"/>
            </a:pPr>
            <a:r>
              <a:rPr lang="en-US" sz="4000" b="1" dirty="0"/>
              <a:t>Suffering is God’s tool to make our eternal inheritance more real, our eternal reward more meaningful and Jesus himself more precious.</a:t>
            </a:r>
          </a:p>
          <a:p>
            <a:pPr marL="571500" indent="-571500">
              <a:buFont typeface="Arial" panose="020B0604020202020204" pitchFamily="34" charset="0"/>
              <a:buChar char="•"/>
            </a:pPr>
            <a:endParaRPr lang="en-US" sz="4000" b="1" dirty="0"/>
          </a:p>
        </p:txBody>
      </p:sp>
    </p:spTree>
    <p:extLst>
      <p:ext uri="{BB962C8B-B14F-4D97-AF65-F5344CB8AC3E}">
        <p14:creationId xmlns:p14="http://schemas.microsoft.com/office/powerpoint/2010/main" val="32364173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622" objId="3"/>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646331"/>
          </a:xfrm>
          <a:prstGeom prst="rect">
            <a:avLst/>
          </a:prstGeom>
          <a:noFill/>
        </p:spPr>
        <p:txBody>
          <a:bodyPr wrap="square" rtlCol="0">
            <a:spAutoFit/>
          </a:bodyPr>
          <a:lstStyle/>
          <a:p>
            <a:pPr algn="ctr"/>
            <a:r>
              <a:rPr lang="en-US" sz="3600" b="1" dirty="0"/>
              <a:t>A Living Hope Makes Life Different Today by…</a:t>
            </a:r>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307947" y="1794991"/>
            <a:ext cx="11550675" cy="4293483"/>
          </a:xfrm>
          <a:prstGeom prst="rect">
            <a:avLst/>
          </a:prstGeom>
          <a:noFill/>
        </p:spPr>
        <p:txBody>
          <a:bodyPr wrap="square" rtlCol="0">
            <a:spAutoFit/>
          </a:bodyPr>
          <a:lstStyle/>
          <a:p>
            <a:pPr marL="742950" indent="-742950">
              <a:buFont typeface="+mj-lt"/>
              <a:buAutoNum type="arabicPeriod"/>
            </a:pPr>
            <a:r>
              <a:rPr lang="en-US" sz="3900" b="1" dirty="0">
                <a:solidFill>
                  <a:srgbClr val="92D050"/>
                </a:solidFill>
              </a:rPr>
              <a:t>Giving us an eternal identity right now (</a:t>
            </a:r>
            <a:r>
              <a:rPr lang="en-US" sz="3900" b="1" dirty="0" err="1">
                <a:solidFill>
                  <a:srgbClr val="92D050"/>
                </a:solidFill>
              </a:rPr>
              <a:t>vss</a:t>
            </a:r>
            <a:r>
              <a:rPr lang="en-US" sz="3900" b="1" dirty="0">
                <a:solidFill>
                  <a:srgbClr val="92D050"/>
                </a:solidFill>
              </a:rPr>
              <a:t> 3-5)</a:t>
            </a:r>
          </a:p>
          <a:p>
            <a:pPr marL="742950" indent="-742950">
              <a:buFont typeface="+mj-lt"/>
              <a:buAutoNum type="arabicPeriod"/>
            </a:pPr>
            <a:endParaRPr lang="en-US" sz="3900" b="1" dirty="0"/>
          </a:p>
          <a:p>
            <a:pPr marL="742950" indent="-742950">
              <a:buFont typeface="+mj-lt"/>
              <a:buAutoNum type="arabicPeriod"/>
            </a:pPr>
            <a:r>
              <a:rPr lang="en-US" sz="3900" b="1" dirty="0">
                <a:solidFill>
                  <a:srgbClr val="92D050"/>
                </a:solidFill>
              </a:rPr>
              <a:t>Giving meaning and purpose to human suffering (</a:t>
            </a:r>
            <a:r>
              <a:rPr lang="en-US" sz="3900" b="1" dirty="0" err="1">
                <a:solidFill>
                  <a:srgbClr val="92D050"/>
                </a:solidFill>
              </a:rPr>
              <a:t>vss</a:t>
            </a:r>
            <a:r>
              <a:rPr lang="en-US" sz="3900" b="1" dirty="0">
                <a:solidFill>
                  <a:srgbClr val="92D050"/>
                </a:solidFill>
              </a:rPr>
              <a:t> 6-7)</a:t>
            </a:r>
          </a:p>
          <a:p>
            <a:pPr marL="742950" indent="-742950">
              <a:buFont typeface="+mj-lt"/>
              <a:buAutoNum type="arabicPeriod"/>
            </a:pPr>
            <a:endParaRPr lang="en-US" sz="3900" b="1" dirty="0"/>
          </a:p>
          <a:p>
            <a:pPr marL="742950" indent="-742950">
              <a:buFont typeface="+mj-lt"/>
              <a:buAutoNum type="arabicPeriod"/>
            </a:pPr>
            <a:r>
              <a:rPr lang="en-US" sz="3900" b="1" dirty="0">
                <a:solidFill>
                  <a:srgbClr val="FFFF00"/>
                </a:solidFill>
              </a:rPr>
              <a:t>Giving us God’s presence to walk with us here and now (</a:t>
            </a:r>
            <a:r>
              <a:rPr lang="en-US" sz="3900" b="1" dirty="0" err="1">
                <a:solidFill>
                  <a:srgbClr val="FFFF00"/>
                </a:solidFill>
              </a:rPr>
              <a:t>vss</a:t>
            </a:r>
            <a:r>
              <a:rPr lang="en-US" sz="3900" b="1" dirty="0">
                <a:solidFill>
                  <a:srgbClr val="FFFF00"/>
                </a:solidFill>
              </a:rPr>
              <a:t> 8-9)</a:t>
            </a:r>
          </a:p>
        </p:txBody>
      </p:sp>
    </p:spTree>
    <p:extLst>
      <p:ext uri="{BB962C8B-B14F-4D97-AF65-F5344CB8AC3E}">
        <p14:creationId xmlns:p14="http://schemas.microsoft.com/office/powerpoint/2010/main" val="21336192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A Living Hope – 1 Peter 1:8-9</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794991"/>
            <a:ext cx="10424387" cy="4401205"/>
          </a:xfrm>
          <a:prstGeom prst="rect">
            <a:avLst/>
          </a:prstGeom>
          <a:noFill/>
        </p:spPr>
        <p:txBody>
          <a:bodyPr wrap="square" rtlCol="0">
            <a:spAutoFit/>
          </a:bodyPr>
          <a:lstStyle/>
          <a:p>
            <a:r>
              <a:rPr lang="en-US" sz="4000" b="1" dirty="0"/>
              <a:t>…praise, glory and honor at the revelation of </a:t>
            </a:r>
            <a:r>
              <a:rPr lang="en-US" sz="4000" b="1" dirty="0">
                <a:solidFill>
                  <a:srgbClr val="FFFF00"/>
                </a:solidFill>
              </a:rPr>
              <a:t>Jesus Christ</a:t>
            </a:r>
            <a:r>
              <a:rPr lang="en-US" sz="4000" b="1" dirty="0"/>
              <a:t>. </a:t>
            </a:r>
            <a:r>
              <a:rPr lang="en-US" sz="4000" b="1" baseline="30000" dirty="0"/>
              <a:t>8</a:t>
            </a:r>
            <a:r>
              <a:rPr lang="en-US" sz="4000" b="1" dirty="0"/>
              <a:t> Though you have not seen him, you love him. Though you do not now see him, you believe in him and rejoice with joy that is inexpressible and filled with glory, </a:t>
            </a:r>
            <a:r>
              <a:rPr lang="en-US" sz="4000" b="1" baseline="30000" dirty="0"/>
              <a:t>9</a:t>
            </a:r>
            <a:r>
              <a:rPr lang="en-US" sz="4000" b="1" dirty="0"/>
              <a:t> obtaining the outcome of your faith, the salvation of your souls.</a:t>
            </a:r>
          </a:p>
        </p:txBody>
      </p:sp>
      <p:sp>
        <p:nvSpPr>
          <p:cNvPr id="6" name="Oval 5">
            <a:extLst>
              <a:ext uri="{FF2B5EF4-FFF2-40B4-BE49-F238E27FC236}">
                <a16:creationId xmlns:a16="http://schemas.microsoft.com/office/drawing/2014/main" id="{23956F79-7BED-48DE-8913-2E6050263370}"/>
              </a:ext>
            </a:extLst>
          </p:cNvPr>
          <p:cNvSpPr/>
          <p:nvPr/>
        </p:nvSpPr>
        <p:spPr>
          <a:xfrm>
            <a:off x="2886075" y="5120362"/>
            <a:ext cx="8729880" cy="15050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Where does this inexpressible joy come from?</a:t>
            </a:r>
          </a:p>
        </p:txBody>
      </p:sp>
    </p:spTree>
    <p:extLst>
      <p:ext uri="{BB962C8B-B14F-4D97-AF65-F5344CB8AC3E}">
        <p14:creationId xmlns:p14="http://schemas.microsoft.com/office/powerpoint/2010/main" val="18069214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p:ext uri="{E180D4A7-C9FB-4DFB-919C-405C955672EB}">
      <p14:showEvtLst xmlns:p14="http://schemas.microsoft.com/office/powerpoint/2010/main">
        <p14:playEvt time="622" objId="3"/>
      </p14:showEvt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Jesus Revealed!</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4700383" y="1251480"/>
            <a:ext cx="7210578" cy="4524315"/>
          </a:xfrm>
          <a:prstGeom prst="rect">
            <a:avLst/>
          </a:prstGeom>
          <a:noFill/>
        </p:spPr>
        <p:txBody>
          <a:bodyPr wrap="square" rtlCol="0">
            <a:spAutoFit/>
          </a:bodyPr>
          <a:lstStyle/>
          <a:p>
            <a:pPr marL="571500" indent="-571500">
              <a:buFont typeface="Arial" panose="020B0604020202020204" pitchFamily="34" charset="0"/>
              <a:buChar char="•"/>
            </a:pPr>
            <a:r>
              <a:rPr lang="en-US" sz="3600" b="1" dirty="0"/>
              <a:t>Receive our promised inheritance in the kingdom of God</a:t>
            </a:r>
          </a:p>
          <a:p>
            <a:pPr marL="571500" indent="-571500">
              <a:buFont typeface="Arial" panose="020B0604020202020204" pitchFamily="34" charset="0"/>
              <a:buChar char="•"/>
            </a:pPr>
            <a:r>
              <a:rPr lang="en-US" sz="3600" b="1" dirty="0"/>
              <a:t>Receive our rewards – including praise, honor and glory from God</a:t>
            </a:r>
          </a:p>
          <a:p>
            <a:pPr marL="571500" indent="-571500">
              <a:buFont typeface="Arial" panose="020B0604020202020204" pitchFamily="34" charset="0"/>
              <a:buChar char="•"/>
            </a:pPr>
            <a:r>
              <a:rPr lang="en-US" sz="3600" b="1" dirty="0"/>
              <a:t>Receive our full salvation (eternal body, freedom from sin)</a:t>
            </a:r>
          </a:p>
        </p:txBody>
      </p:sp>
      <p:pic>
        <p:nvPicPr>
          <p:cNvPr id="4" name="Picture 3" descr="A picture containing blur&#10;&#10;Description automatically generated">
            <a:extLst>
              <a:ext uri="{FF2B5EF4-FFF2-40B4-BE49-F238E27FC236}">
                <a16:creationId xmlns:a16="http://schemas.microsoft.com/office/drawing/2014/main" id="{1814A71A-5626-488E-8D10-A366EEE81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39" y="1507613"/>
            <a:ext cx="4141019" cy="4141019"/>
          </a:xfrm>
          <a:prstGeom prst="rect">
            <a:avLst/>
          </a:prstGeom>
        </p:spPr>
      </p:pic>
      <p:sp>
        <p:nvSpPr>
          <p:cNvPr id="6" name="TextBox 5">
            <a:extLst>
              <a:ext uri="{FF2B5EF4-FFF2-40B4-BE49-F238E27FC236}">
                <a16:creationId xmlns:a16="http://schemas.microsoft.com/office/drawing/2014/main" id="{57615E56-8250-4B66-9EC8-1957C6A63A98}"/>
              </a:ext>
            </a:extLst>
          </p:cNvPr>
          <p:cNvSpPr txBox="1"/>
          <p:nvPr/>
        </p:nvSpPr>
        <p:spPr>
          <a:xfrm>
            <a:off x="1695237" y="5909253"/>
            <a:ext cx="8406026" cy="861774"/>
          </a:xfrm>
          <a:prstGeom prst="rect">
            <a:avLst/>
          </a:prstGeom>
          <a:noFill/>
        </p:spPr>
        <p:txBody>
          <a:bodyPr wrap="square" rtlCol="0">
            <a:spAutoFit/>
          </a:bodyPr>
          <a:lstStyle/>
          <a:p>
            <a:pPr algn="ctr"/>
            <a:r>
              <a:rPr lang="en-US" sz="3600" b="1" dirty="0">
                <a:solidFill>
                  <a:srgbClr val="FFFF00"/>
                </a:solidFill>
              </a:rPr>
              <a:t>But it’s still hard to live for the future!</a:t>
            </a:r>
          </a:p>
          <a:p>
            <a:endParaRPr lang="en-US" sz="1400" b="1" dirty="0"/>
          </a:p>
        </p:txBody>
      </p:sp>
    </p:spTree>
    <p:extLst>
      <p:ext uri="{BB962C8B-B14F-4D97-AF65-F5344CB8AC3E}">
        <p14:creationId xmlns:p14="http://schemas.microsoft.com/office/powerpoint/2010/main" val="20004142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622" objId="3"/>
      </p14:showEvt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A Living Hope – 1 Peter 1:8-9</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794991"/>
            <a:ext cx="10424387" cy="4401205"/>
          </a:xfrm>
          <a:prstGeom prst="rect">
            <a:avLst/>
          </a:prstGeom>
          <a:noFill/>
        </p:spPr>
        <p:txBody>
          <a:bodyPr wrap="square" rtlCol="0">
            <a:spAutoFit/>
          </a:bodyPr>
          <a:lstStyle/>
          <a:p>
            <a:r>
              <a:rPr lang="en-US" sz="4000" b="1" dirty="0"/>
              <a:t>…praise, glory and honor at the revelation of </a:t>
            </a:r>
            <a:r>
              <a:rPr lang="en-US" sz="4000" b="1" dirty="0">
                <a:solidFill>
                  <a:srgbClr val="FFFF00"/>
                </a:solidFill>
              </a:rPr>
              <a:t>Jesus Christ</a:t>
            </a:r>
            <a:r>
              <a:rPr lang="en-US" sz="4000" b="1" dirty="0"/>
              <a:t>. </a:t>
            </a:r>
            <a:r>
              <a:rPr lang="en-US" sz="4000" b="1" baseline="30000" dirty="0"/>
              <a:t>8</a:t>
            </a:r>
            <a:r>
              <a:rPr lang="en-US" sz="4000" b="1" dirty="0"/>
              <a:t> Though you have not seen him, you love him. Though you do not now see him, you believe in him and </a:t>
            </a:r>
            <a:r>
              <a:rPr lang="en-US" sz="4000" b="1" dirty="0">
                <a:solidFill>
                  <a:srgbClr val="FFFF00"/>
                </a:solidFill>
              </a:rPr>
              <a:t>rejoice with joy that is inexpressible and filled with glory</a:t>
            </a:r>
            <a:r>
              <a:rPr lang="en-US" sz="4000" b="1" dirty="0"/>
              <a:t>, </a:t>
            </a:r>
            <a:r>
              <a:rPr lang="en-US" sz="4000" b="1" baseline="30000" dirty="0"/>
              <a:t>9</a:t>
            </a:r>
            <a:r>
              <a:rPr lang="en-US" sz="4000" b="1" dirty="0"/>
              <a:t> obtaining the outcome of your faith, the salvation of your souls.</a:t>
            </a:r>
          </a:p>
        </p:txBody>
      </p:sp>
      <p:sp>
        <p:nvSpPr>
          <p:cNvPr id="4" name="Oval 3">
            <a:extLst>
              <a:ext uri="{FF2B5EF4-FFF2-40B4-BE49-F238E27FC236}">
                <a16:creationId xmlns:a16="http://schemas.microsoft.com/office/drawing/2014/main" id="{6F3980BB-48E9-46C0-BB89-01A26784ACD4}"/>
              </a:ext>
            </a:extLst>
          </p:cNvPr>
          <p:cNvSpPr/>
          <p:nvPr/>
        </p:nvSpPr>
        <p:spPr>
          <a:xfrm>
            <a:off x="5672138" y="1023794"/>
            <a:ext cx="5500688" cy="21775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Today we have</a:t>
            </a:r>
          </a:p>
          <a:p>
            <a:pPr algn="ctr"/>
            <a:r>
              <a:rPr lang="en-US" sz="3600" b="1" dirty="0"/>
              <a:t>Jesus!</a:t>
            </a:r>
          </a:p>
        </p:txBody>
      </p:sp>
      <p:sp>
        <p:nvSpPr>
          <p:cNvPr id="6" name="Oval 5">
            <a:extLst>
              <a:ext uri="{FF2B5EF4-FFF2-40B4-BE49-F238E27FC236}">
                <a16:creationId xmlns:a16="http://schemas.microsoft.com/office/drawing/2014/main" id="{3E1FB2FF-5374-42E6-A8DD-5BAD1601451C}"/>
              </a:ext>
            </a:extLst>
          </p:cNvPr>
          <p:cNvSpPr/>
          <p:nvPr/>
        </p:nvSpPr>
        <p:spPr>
          <a:xfrm>
            <a:off x="3447098" y="3916291"/>
            <a:ext cx="4880976" cy="21775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But how does this work???</a:t>
            </a:r>
          </a:p>
        </p:txBody>
      </p:sp>
    </p:spTree>
    <p:extLst>
      <p:ext uri="{BB962C8B-B14F-4D97-AF65-F5344CB8AC3E}">
        <p14:creationId xmlns:p14="http://schemas.microsoft.com/office/powerpoint/2010/main" val="26097645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p:ext uri="{E180D4A7-C9FB-4DFB-919C-405C955672EB}">
      <p14:showEvtLst xmlns:p14="http://schemas.microsoft.com/office/powerpoint/2010/main">
        <p14:playEvt time="622" objId="3"/>
      </p14:showEvt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The Holy Spirit</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352075"/>
            <a:ext cx="10424387" cy="4401205"/>
          </a:xfrm>
          <a:prstGeom prst="rect">
            <a:avLst/>
          </a:prstGeom>
          <a:noFill/>
        </p:spPr>
        <p:txBody>
          <a:bodyPr wrap="square" rtlCol="0">
            <a:spAutoFit/>
          </a:bodyPr>
          <a:lstStyle/>
          <a:p>
            <a:r>
              <a:rPr lang="en-US" sz="4000" b="1" baseline="30000" dirty="0"/>
              <a:t>16</a:t>
            </a:r>
            <a:r>
              <a:rPr lang="en-US" sz="4000" b="1" dirty="0"/>
              <a:t> And I will ask the Father, and he will give you another Helper, to be with you forever, </a:t>
            </a:r>
            <a:r>
              <a:rPr lang="en-US" sz="4000" b="1" baseline="30000" dirty="0"/>
              <a:t>17</a:t>
            </a:r>
            <a:r>
              <a:rPr lang="en-US" sz="4000" b="1" dirty="0"/>
              <a:t> even the Spirit of truth... </a:t>
            </a:r>
            <a:r>
              <a:rPr lang="en-US" sz="4000" b="1" dirty="0">
                <a:solidFill>
                  <a:srgbClr val="FFFF00"/>
                </a:solidFill>
              </a:rPr>
              <a:t>You know him, for he dwells with you and will be in you</a:t>
            </a:r>
            <a:r>
              <a:rPr lang="en-US" sz="4000" b="1" dirty="0"/>
              <a:t>.     </a:t>
            </a:r>
          </a:p>
          <a:p>
            <a:r>
              <a:rPr lang="en-US" sz="4000" b="1" dirty="0"/>
              <a:t>                                             John 14:16-17</a:t>
            </a:r>
          </a:p>
          <a:p>
            <a:endParaRPr lang="en-US" sz="4000" b="1" dirty="0"/>
          </a:p>
          <a:p>
            <a:r>
              <a:rPr lang="en-US" sz="4000" b="1" dirty="0"/>
              <a:t>Jesus is closer to us than to his disciples!</a:t>
            </a:r>
          </a:p>
        </p:txBody>
      </p:sp>
    </p:spTree>
    <p:extLst>
      <p:ext uri="{BB962C8B-B14F-4D97-AF65-F5344CB8AC3E}">
        <p14:creationId xmlns:p14="http://schemas.microsoft.com/office/powerpoint/2010/main" val="16039501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622" objId="3"/>
      </p14:showEvt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1323439"/>
          </a:xfrm>
          <a:prstGeom prst="rect">
            <a:avLst/>
          </a:prstGeom>
          <a:noFill/>
        </p:spPr>
        <p:txBody>
          <a:bodyPr wrap="square" rtlCol="0">
            <a:spAutoFit/>
          </a:bodyPr>
          <a:lstStyle/>
          <a:p>
            <a:pPr algn="ctr"/>
            <a:r>
              <a:rPr lang="en-US" sz="4000" b="1" dirty="0"/>
              <a:t>Jesus Inside of Us…</a:t>
            </a:r>
          </a:p>
          <a:p>
            <a:endParaRPr lang="en-US" sz="40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794991"/>
            <a:ext cx="10424387" cy="4401205"/>
          </a:xfrm>
          <a:prstGeom prst="rect">
            <a:avLst/>
          </a:prstGeom>
          <a:noFill/>
        </p:spPr>
        <p:txBody>
          <a:bodyPr wrap="square" rtlCol="0">
            <a:spAutoFit/>
          </a:bodyPr>
          <a:lstStyle/>
          <a:p>
            <a:r>
              <a:rPr lang="en-US" sz="4000" b="1" baseline="30000" dirty="0"/>
              <a:t>18</a:t>
            </a:r>
            <a:r>
              <a:rPr lang="en-US" sz="4000" b="1" dirty="0"/>
              <a:t> [I pray that you] may have strength to comprehend with all the saints what is the breadth and length and height and depth, </a:t>
            </a:r>
            <a:r>
              <a:rPr lang="en-US" sz="4000" b="1" baseline="30000" dirty="0"/>
              <a:t>19</a:t>
            </a:r>
            <a:r>
              <a:rPr lang="en-US" sz="4000" b="1" dirty="0"/>
              <a:t> and </a:t>
            </a:r>
            <a:r>
              <a:rPr lang="en-US" sz="4000" b="1" dirty="0">
                <a:solidFill>
                  <a:srgbClr val="FFFF00"/>
                </a:solidFill>
              </a:rPr>
              <a:t>to know the love of Christ </a:t>
            </a:r>
            <a:r>
              <a:rPr lang="en-US" sz="4000" b="1" dirty="0"/>
              <a:t>that surpasses knowledge, that you may be filled with all the fullness of God.</a:t>
            </a:r>
          </a:p>
          <a:p>
            <a:r>
              <a:rPr lang="en-US" sz="4000" b="1" dirty="0"/>
              <a:t>                                       Ephesians 3:18-19</a:t>
            </a:r>
          </a:p>
        </p:txBody>
      </p:sp>
    </p:spTree>
    <p:extLst>
      <p:ext uri="{BB962C8B-B14F-4D97-AF65-F5344CB8AC3E}">
        <p14:creationId xmlns:p14="http://schemas.microsoft.com/office/powerpoint/2010/main" val="28521999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1323439"/>
          </a:xfrm>
          <a:prstGeom prst="rect">
            <a:avLst/>
          </a:prstGeom>
          <a:noFill/>
        </p:spPr>
        <p:txBody>
          <a:bodyPr wrap="square" rtlCol="0">
            <a:spAutoFit/>
          </a:bodyPr>
          <a:lstStyle/>
          <a:p>
            <a:pPr algn="ctr"/>
            <a:r>
              <a:rPr lang="en-US" sz="4000" b="1" dirty="0"/>
              <a:t>To Know Christ…</a:t>
            </a:r>
          </a:p>
          <a:p>
            <a:endParaRPr lang="en-US" sz="40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83805" y="1389981"/>
            <a:ext cx="10424387" cy="5078313"/>
          </a:xfrm>
          <a:prstGeom prst="rect">
            <a:avLst/>
          </a:prstGeom>
          <a:noFill/>
        </p:spPr>
        <p:txBody>
          <a:bodyPr wrap="square" rtlCol="0">
            <a:spAutoFit/>
          </a:bodyPr>
          <a:lstStyle/>
          <a:p>
            <a:r>
              <a:rPr lang="en-US" sz="3600" b="1" baseline="30000" dirty="0"/>
              <a:t>8</a:t>
            </a:r>
            <a:r>
              <a:rPr lang="en-US" sz="3600" b="1" dirty="0"/>
              <a:t> What is more, I consider everything a loss </a:t>
            </a:r>
            <a:r>
              <a:rPr lang="en-US" sz="3600" b="1" dirty="0">
                <a:solidFill>
                  <a:srgbClr val="FFFF00"/>
                </a:solidFill>
              </a:rPr>
              <a:t>compared to the surpassing greatness of knowing Christ Jesus my Lord</a:t>
            </a:r>
            <a:r>
              <a:rPr lang="en-US" sz="3600" b="1" dirty="0"/>
              <a:t>, for whose sake I have lost all things. I consider them rubbish, that I may gain Christ </a:t>
            </a:r>
            <a:r>
              <a:rPr lang="en-US" sz="3600" b="1" baseline="30000" dirty="0"/>
              <a:t>9</a:t>
            </a:r>
            <a:r>
              <a:rPr lang="en-US" sz="3600" b="1" dirty="0"/>
              <a:t> and be found in him, not having a righteousness of my own that comes from the law, but that which is through faith in Christ—the righteousness that comes from God and is by faith.</a:t>
            </a:r>
          </a:p>
          <a:p>
            <a:r>
              <a:rPr lang="en-US" sz="3600" b="1" dirty="0"/>
              <a:t>                                             Philippians 3:8-9</a:t>
            </a:r>
          </a:p>
        </p:txBody>
      </p:sp>
    </p:spTree>
    <p:extLst>
      <p:ext uri="{BB962C8B-B14F-4D97-AF65-F5344CB8AC3E}">
        <p14:creationId xmlns:p14="http://schemas.microsoft.com/office/powerpoint/2010/main" val="39015989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A Living Hope – 1 Peter 1:3-9</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794991"/>
            <a:ext cx="10424387" cy="3785652"/>
          </a:xfrm>
          <a:prstGeom prst="rect">
            <a:avLst/>
          </a:prstGeom>
          <a:noFill/>
        </p:spPr>
        <p:txBody>
          <a:bodyPr wrap="square" rtlCol="0">
            <a:spAutoFit/>
          </a:bodyPr>
          <a:lstStyle/>
          <a:p>
            <a:r>
              <a:rPr lang="en-US" sz="4000" b="1" baseline="30000" dirty="0"/>
              <a:t>8</a:t>
            </a:r>
            <a:r>
              <a:rPr lang="en-US" sz="4000" b="1" dirty="0"/>
              <a:t> Though you have not seen him, you love him. Though you do not now see him, you believe in him and rejoice with joy that is inexpressible and filled with glory, </a:t>
            </a:r>
            <a:r>
              <a:rPr lang="en-US" sz="4000" b="1" baseline="30000" dirty="0"/>
              <a:t>9</a:t>
            </a:r>
            <a:r>
              <a:rPr lang="en-US" sz="4000" b="1" dirty="0"/>
              <a:t> obtaining the outcome of your faith, the salvation of your souls.</a:t>
            </a:r>
          </a:p>
        </p:txBody>
      </p:sp>
    </p:spTree>
    <p:extLst>
      <p:ext uri="{BB962C8B-B14F-4D97-AF65-F5344CB8AC3E}">
        <p14:creationId xmlns:p14="http://schemas.microsoft.com/office/powerpoint/2010/main" val="18570320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1323439"/>
          </a:xfrm>
          <a:prstGeom prst="rect">
            <a:avLst/>
          </a:prstGeom>
          <a:noFill/>
        </p:spPr>
        <p:txBody>
          <a:bodyPr wrap="square" rtlCol="0">
            <a:spAutoFit/>
          </a:bodyPr>
          <a:lstStyle/>
          <a:p>
            <a:pPr algn="ctr"/>
            <a:r>
              <a:rPr lang="en-US" sz="4000" b="1" dirty="0"/>
              <a:t>To Know Christ…</a:t>
            </a:r>
          </a:p>
          <a:p>
            <a:endParaRPr lang="en-US" sz="40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794991"/>
            <a:ext cx="10424387" cy="3785652"/>
          </a:xfrm>
          <a:prstGeom prst="rect">
            <a:avLst/>
          </a:prstGeom>
          <a:noFill/>
        </p:spPr>
        <p:txBody>
          <a:bodyPr wrap="square" rtlCol="0">
            <a:spAutoFit/>
          </a:bodyPr>
          <a:lstStyle/>
          <a:p>
            <a:r>
              <a:rPr lang="en-US" sz="4000" b="1" baseline="30000" dirty="0"/>
              <a:t>10</a:t>
            </a:r>
            <a:r>
              <a:rPr lang="en-US" sz="4000" b="1" dirty="0"/>
              <a:t> </a:t>
            </a:r>
            <a:r>
              <a:rPr lang="en-US" sz="4000" b="1" dirty="0">
                <a:solidFill>
                  <a:srgbClr val="FFFF00"/>
                </a:solidFill>
              </a:rPr>
              <a:t>I want to know Christ </a:t>
            </a:r>
            <a:r>
              <a:rPr lang="en-US" sz="4000" b="1" dirty="0"/>
              <a:t>and the power of his resurrection and the fellowship of sharing in his sufferings, becoming like him in his death, </a:t>
            </a:r>
            <a:r>
              <a:rPr lang="en-US" sz="4000" b="1" baseline="30000" dirty="0"/>
              <a:t>11</a:t>
            </a:r>
            <a:r>
              <a:rPr lang="en-US" sz="4000" b="1" dirty="0"/>
              <a:t> and so, somehow, to attain to the resurrection from the dead.           </a:t>
            </a:r>
          </a:p>
          <a:p>
            <a:r>
              <a:rPr lang="en-US" sz="4000" b="1" dirty="0"/>
              <a:t>                                           Philippians 3:10-11</a:t>
            </a:r>
          </a:p>
        </p:txBody>
      </p:sp>
    </p:spTree>
    <p:extLst>
      <p:ext uri="{BB962C8B-B14F-4D97-AF65-F5344CB8AC3E}">
        <p14:creationId xmlns:p14="http://schemas.microsoft.com/office/powerpoint/2010/main" val="8027749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1323439"/>
          </a:xfrm>
          <a:prstGeom prst="rect">
            <a:avLst/>
          </a:prstGeom>
          <a:noFill/>
        </p:spPr>
        <p:txBody>
          <a:bodyPr wrap="square" rtlCol="0">
            <a:spAutoFit/>
          </a:bodyPr>
          <a:lstStyle/>
          <a:p>
            <a:pPr algn="ctr"/>
            <a:r>
              <a:rPr lang="en-US" sz="4000" b="1" dirty="0"/>
              <a:t>To Know Christ…</a:t>
            </a:r>
          </a:p>
          <a:p>
            <a:endParaRPr lang="en-US" sz="40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794991"/>
            <a:ext cx="10424387" cy="3785652"/>
          </a:xfrm>
          <a:prstGeom prst="rect">
            <a:avLst/>
          </a:prstGeom>
          <a:noFill/>
        </p:spPr>
        <p:txBody>
          <a:bodyPr wrap="square" rtlCol="0">
            <a:spAutoFit/>
          </a:bodyPr>
          <a:lstStyle/>
          <a:p>
            <a:r>
              <a:rPr lang="en-US" sz="4000" b="1" dirty="0"/>
              <a:t>One thing I ask of the Lord, this is what I seek:  </a:t>
            </a:r>
            <a:r>
              <a:rPr lang="en-US" sz="4000" b="1" dirty="0">
                <a:solidFill>
                  <a:srgbClr val="FFFF00"/>
                </a:solidFill>
              </a:rPr>
              <a:t>that I may dwell in the house of the Lord all the days of my life </a:t>
            </a:r>
            <a:r>
              <a:rPr lang="en-US" sz="4000" b="1" dirty="0"/>
              <a:t>– to gaze upon the beauty of the Lord, and to seek him in his temple.</a:t>
            </a:r>
          </a:p>
          <a:p>
            <a:r>
              <a:rPr lang="en-US" sz="4000" b="1" dirty="0"/>
              <a:t>                                           Psalm 27:4</a:t>
            </a:r>
          </a:p>
        </p:txBody>
      </p:sp>
    </p:spTree>
    <p:extLst>
      <p:ext uri="{BB962C8B-B14F-4D97-AF65-F5344CB8AC3E}">
        <p14:creationId xmlns:p14="http://schemas.microsoft.com/office/powerpoint/2010/main" val="22798980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A Living Hope – 1 Peter 1:8-9</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794991"/>
            <a:ext cx="10424387" cy="4401205"/>
          </a:xfrm>
          <a:prstGeom prst="rect">
            <a:avLst/>
          </a:prstGeom>
          <a:noFill/>
        </p:spPr>
        <p:txBody>
          <a:bodyPr wrap="square" rtlCol="0">
            <a:spAutoFit/>
          </a:bodyPr>
          <a:lstStyle/>
          <a:p>
            <a:r>
              <a:rPr lang="en-US" sz="4000" b="1" dirty="0"/>
              <a:t>…praise, glory and honor at the revelation of </a:t>
            </a:r>
            <a:r>
              <a:rPr lang="en-US" sz="4000" b="1" dirty="0">
                <a:solidFill>
                  <a:srgbClr val="FFFF00"/>
                </a:solidFill>
              </a:rPr>
              <a:t>Jesus Christ</a:t>
            </a:r>
            <a:r>
              <a:rPr lang="en-US" sz="4000" b="1" dirty="0"/>
              <a:t>. </a:t>
            </a:r>
            <a:r>
              <a:rPr lang="en-US" sz="4000" b="1" baseline="30000" dirty="0"/>
              <a:t>8</a:t>
            </a:r>
            <a:r>
              <a:rPr lang="en-US" sz="4000" b="1" dirty="0"/>
              <a:t> Though you have not seen him, </a:t>
            </a:r>
            <a:r>
              <a:rPr lang="en-US" sz="4000" b="1" dirty="0">
                <a:solidFill>
                  <a:srgbClr val="FFFF00"/>
                </a:solidFill>
              </a:rPr>
              <a:t>you love him</a:t>
            </a:r>
            <a:r>
              <a:rPr lang="en-US" sz="4000" b="1" dirty="0"/>
              <a:t>. Though you do not now see him, </a:t>
            </a:r>
            <a:r>
              <a:rPr lang="en-US" sz="4000" b="1" dirty="0">
                <a:solidFill>
                  <a:srgbClr val="FFFF00"/>
                </a:solidFill>
              </a:rPr>
              <a:t>you believe in him </a:t>
            </a:r>
            <a:r>
              <a:rPr lang="en-US" sz="4000" b="1" dirty="0"/>
              <a:t>and </a:t>
            </a:r>
            <a:r>
              <a:rPr lang="en-US" sz="4000" b="1" dirty="0">
                <a:solidFill>
                  <a:srgbClr val="FFFF00"/>
                </a:solidFill>
              </a:rPr>
              <a:t>rejoice with joy that is inexpressible and filled with glory</a:t>
            </a:r>
            <a:r>
              <a:rPr lang="en-US" sz="4000" b="1" dirty="0"/>
              <a:t>, </a:t>
            </a:r>
            <a:r>
              <a:rPr lang="en-US" sz="4000" b="1" baseline="30000" dirty="0"/>
              <a:t>9</a:t>
            </a:r>
            <a:r>
              <a:rPr lang="en-US" sz="4000" b="1" dirty="0"/>
              <a:t> obtaining the outcome of your faith, the salvation of your souls.</a:t>
            </a:r>
          </a:p>
        </p:txBody>
      </p:sp>
      <p:sp>
        <p:nvSpPr>
          <p:cNvPr id="4" name="Oval 3">
            <a:extLst>
              <a:ext uri="{FF2B5EF4-FFF2-40B4-BE49-F238E27FC236}">
                <a16:creationId xmlns:a16="http://schemas.microsoft.com/office/drawing/2014/main" id="{8AD0DC5E-BF0E-4CB5-A3E3-E4C2BF9981D8}"/>
              </a:ext>
            </a:extLst>
          </p:cNvPr>
          <p:cNvSpPr/>
          <p:nvPr/>
        </p:nvSpPr>
        <p:spPr>
          <a:xfrm>
            <a:off x="4829175" y="1042444"/>
            <a:ext cx="6972301" cy="15050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When we know him… We love him!</a:t>
            </a:r>
          </a:p>
        </p:txBody>
      </p:sp>
    </p:spTree>
    <p:extLst>
      <p:ext uri="{BB962C8B-B14F-4D97-AF65-F5344CB8AC3E}">
        <p14:creationId xmlns:p14="http://schemas.microsoft.com/office/powerpoint/2010/main" val="6418174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A Living Hope – 1 Peter 1:8-9</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858129" y="1794991"/>
            <a:ext cx="10424387" cy="4401205"/>
          </a:xfrm>
          <a:prstGeom prst="rect">
            <a:avLst/>
          </a:prstGeom>
          <a:noFill/>
        </p:spPr>
        <p:txBody>
          <a:bodyPr wrap="square" rtlCol="0">
            <a:spAutoFit/>
          </a:bodyPr>
          <a:lstStyle/>
          <a:p>
            <a:r>
              <a:rPr lang="en-US" sz="4000" b="1" dirty="0"/>
              <a:t>…praise, glory and honor at the revelation of </a:t>
            </a:r>
            <a:r>
              <a:rPr lang="en-US" sz="4000" b="1" dirty="0">
                <a:solidFill>
                  <a:srgbClr val="FFFF00"/>
                </a:solidFill>
              </a:rPr>
              <a:t>Jesus Christ</a:t>
            </a:r>
            <a:r>
              <a:rPr lang="en-US" sz="4000" b="1" dirty="0"/>
              <a:t>. </a:t>
            </a:r>
            <a:r>
              <a:rPr lang="en-US" sz="4000" b="1" baseline="30000" dirty="0"/>
              <a:t>8</a:t>
            </a:r>
            <a:r>
              <a:rPr lang="en-US" sz="4000" b="1" dirty="0"/>
              <a:t> Though you have not seen him, </a:t>
            </a:r>
            <a:r>
              <a:rPr lang="en-US" sz="4000" b="1" dirty="0">
                <a:solidFill>
                  <a:srgbClr val="FFFF00"/>
                </a:solidFill>
              </a:rPr>
              <a:t>you love him</a:t>
            </a:r>
            <a:r>
              <a:rPr lang="en-US" sz="4000" b="1" dirty="0"/>
              <a:t>. Though you do not now see him, </a:t>
            </a:r>
            <a:r>
              <a:rPr lang="en-US" sz="4000" b="1" dirty="0">
                <a:solidFill>
                  <a:srgbClr val="FFFF00"/>
                </a:solidFill>
              </a:rPr>
              <a:t>you believe in him </a:t>
            </a:r>
            <a:r>
              <a:rPr lang="en-US" sz="4000" b="1" dirty="0"/>
              <a:t>and </a:t>
            </a:r>
            <a:r>
              <a:rPr lang="en-US" sz="4000" b="1" dirty="0">
                <a:solidFill>
                  <a:srgbClr val="FFFF00"/>
                </a:solidFill>
              </a:rPr>
              <a:t>rejoice with joy that is inexpressible and filled with glory</a:t>
            </a:r>
            <a:r>
              <a:rPr lang="en-US" sz="4000" b="1" dirty="0"/>
              <a:t>, </a:t>
            </a:r>
            <a:r>
              <a:rPr lang="en-US" sz="4000" b="1" baseline="30000" dirty="0"/>
              <a:t>9</a:t>
            </a:r>
            <a:r>
              <a:rPr lang="en-US" sz="4000" b="1" dirty="0"/>
              <a:t> obtaining the outcome of your faith, the salvation of your souls.</a:t>
            </a:r>
          </a:p>
        </p:txBody>
      </p:sp>
      <p:sp>
        <p:nvSpPr>
          <p:cNvPr id="4" name="Oval 3">
            <a:extLst>
              <a:ext uri="{FF2B5EF4-FFF2-40B4-BE49-F238E27FC236}">
                <a16:creationId xmlns:a16="http://schemas.microsoft.com/office/drawing/2014/main" id="{8AD0DC5E-BF0E-4CB5-A3E3-E4C2BF9981D8}"/>
              </a:ext>
            </a:extLst>
          </p:cNvPr>
          <p:cNvSpPr/>
          <p:nvPr/>
        </p:nvSpPr>
        <p:spPr>
          <a:xfrm>
            <a:off x="2800350" y="1042444"/>
            <a:ext cx="9001127" cy="150509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Our joy is inexpressible because Jesus is inexpressible!</a:t>
            </a:r>
          </a:p>
        </p:txBody>
      </p:sp>
    </p:spTree>
    <p:extLst>
      <p:ext uri="{BB962C8B-B14F-4D97-AF65-F5344CB8AC3E}">
        <p14:creationId xmlns:p14="http://schemas.microsoft.com/office/powerpoint/2010/main" val="1274413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923330"/>
          </a:xfrm>
          <a:prstGeom prst="rect">
            <a:avLst/>
          </a:prstGeom>
          <a:noFill/>
        </p:spPr>
        <p:txBody>
          <a:bodyPr wrap="square" rtlCol="0">
            <a:spAutoFit/>
          </a:bodyPr>
          <a:lstStyle/>
          <a:p>
            <a:pPr algn="ctr"/>
            <a:r>
              <a:rPr lang="en-US" sz="4000" b="1" dirty="0"/>
              <a:t>Jesus’ Joy</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1814330" y="1480666"/>
            <a:ext cx="8801287" cy="4401205"/>
          </a:xfrm>
          <a:prstGeom prst="rect">
            <a:avLst/>
          </a:prstGeom>
          <a:noFill/>
        </p:spPr>
        <p:txBody>
          <a:bodyPr wrap="square" rtlCol="0">
            <a:spAutoFit/>
          </a:bodyPr>
          <a:lstStyle/>
          <a:p>
            <a:r>
              <a:rPr lang="en-US" sz="4000" b="1" dirty="0"/>
              <a:t>And not only do we have inexpressible joy in Jesus…</a:t>
            </a:r>
          </a:p>
          <a:p>
            <a:endParaRPr lang="en-US" sz="4000" b="1" dirty="0"/>
          </a:p>
          <a:p>
            <a:r>
              <a:rPr lang="en-US" sz="4000" b="1" dirty="0"/>
              <a:t>    Jesus has joy in us!</a:t>
            </a:r>
          </a:p>
          <a:p>
            <a:endParaRPr lang="en-US" sz="4000" b="1" dirty="0"/>
          </a:p>
          <a:p>
            <a:endParaRPr lang="en-US" sz="4000" b="1" dirty="0"/>
          </a:p>
          <a:p>
            <a:r>
              <a:rPr lang="en-US" sz="4000" b="1" dirty="0"/>
              <a:t>Thought from Timothy Keller</a:t>
            </a:r>
          </a:p>
        </p:txBody>
      </p:sp>
    </p:spTree>
    <p:extLst>
      <p:ext uri="{BB962C8B-B14F-4D97-AF65-F5344CB8AC3E}">
        <p14:creationId xmlns:p14="http://schemas.microsoft.com/office/powerpoint/2010/main" val="13132296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622" objId="3"/>
      </p14:showEvtLst>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923330"/>
          </a:xfrm>
          <a:prstGeom prst="rect">
            <a:avLst/>
          </a:prstGeom>
          <a:noFill/>
        </p:spPr>
        <p:txBody>
          <a:bodyPr wrap="square" rtlCol="0">
            <a:spAutoFit/>
          </a:bodyPr>
          <a:lstStyle/>
          <a:p>
            <a:pPr algn="ctr"/>
            <a:r>
              <a:rPr lang="en-US" sz="4000" b="1" dirty="0"/>
              <a:t>Jesus’ Joy</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742763" y="1823566"/>
            <a:ext cx="11166208" cy="3170099"/>
          </a:xfrm>
          <a:prstGeom prst="rect">
            <a:avLst/>
          </a:prstGeom>
          <a:noFill/>
        </p:spPr>
        <p:txBody>
          <a:bodyPr wrap="square" rtlCol="0">
            <a:spAutoFit/>
          </a:bodyPr>
          <a:lstStyle/>
          <a:p>
            <a:pPr algn="r"/>
            <a:r>
              <a:rPr lang="en-US" sz="4000" b="1" dirty="0"/>
              <a:t>Let us fix our eyes on Jesus, the author and perfecter of faith, </a:t>
            </a:r>
            <a:r>
              <a:rPr lang="en-US" sz="4000" b="1" dirty="0">
                <a:solidFill>
                  <a:srgbClr val="FFFF00"/>
                </a:solidFill>
              </a:rPr>
              <a:t>who for the joy set before him endured the cross</a:t>
            </a:r>
            <a:r>
              <a:rPr lang="en-US" sz="4000" b="1" dirty="0"/>
              <a:t>, scorning its shame, and sat down at the right hand of the throne of God.                                    Hebrews 12:2</a:t>
            </a:r>
          </a:p>
        </p:txBody>
      </p:sp>
      <p:sp>
        <p:nvSpPr>
          <p:cNvPr id="6" name="TextBox 5">
            <a:extLst>
              <a:ext uri="{FF2B5EF4-FFF2-40B4-BE49-F238E27FC236}">
                <a16:creationId xmlns:a16="http://schemas.microsoft.com/office/drawing/2014/main" id="{EA31FEC9-CC82-4CB6-BDC8-AF7D718E6B85}"/>
              </a:ext>
            </a:extLst>
          </p:cNvPr>
          <p:cNvSpPr txBox="1"/>
          <p:nvPr/>
        </p:nvSpPr>
        <p:spPr>
          <a:xfrm>
            <a:off x="742763" y="5504195"/>
            <a:ext cx="10706472" cy="707886"/>
          </a:xfrm>
          <a:prstGeom prst="rect">
            <a:avLst/>
          </a:prstGeom>
          <a:noFill/>
        </p:spPr>
        <p:txBody>
          <a:bodyPr wrap="square" rtlCol="0">
            <a:spAutoFit/>
          </a:bodyPr>
          <a:lstStyle/>
          <a:p>
            <a:r>
              <a:rPr lang="en-US" sz="4000" b="1" dirty="0"/>
              <a:t>What was Jesus’ joy?</a:t>
            </a:r>
          </a:p>
        </p:txBody>
      </p:sp>
    </p:spTree>
    <p:extLst>
      <p:ext uri="{BB962C8B-B14F-4D97-AF65-F5344CB8AC3E}">
        <p14:creationId xmlns:p14="http://schemas.microsoft.com/office/powerpoint/2010/main" val="22607385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923330"/>
          </a:xfrm>
          <a:prstGeom prst="rect">
            <a:avLst/>
          </a:prstGeom>
          <a:noFill/>
        </p:spPr>
        <p:txBody>
          <a:bodyPr wrap="square" rtlCol="0">
            <a:spAutoFit/>
          </a:bodyPr>
          <a:lstStyle/>
          <a:p>
            <a:pPr algn="ctr"/>
            <a:r>
              <a:rPr lang="en-US" sz="4000" b="1" dirty="0"/>
              <a:t>Jesus’ Joy</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742763" y="1823566"/>
            <a:ext cx="10706472" cy="4401205"/>
          </a:xfrm>
          <a:prstGeom prst="rect">
            <a:avLst/>
          </a:prstGeom>
          <a:noFill/>
        </p:spPr>
        <p:txBody>
          <a:bodyPr wrap="square" rtlCol="0">
            <a:spAutoFit/>
          </a:bodyPr>
          <a:lstStyle/>
          <a:p>
            <a:r>
              <a:rPr lang="en-US" sz="4000" b="1" dirty="0"/>
              <a:t>The glorious crown?  Heaven?</a:t>
            </a:r>
          </a:p>
          <a:p>
            <a:endParaRPr lang="en-US" sz="4000" b="1" dirty="0"/>
          </a:p>
          <a:p>
            <a:pPr lvl="2"/>
            <a:r>
              <a:rPr lang="en-US" sz="4000" b="1" dirty="0"/>
              <a:t>Why would he have come to earth when he already had that?</a:t>
            </a:r>
          </a:p>
          <a:p>
            <a:pPr lvl="2"/>
            <a:endParaRPr lang="en-US" sz="4000" b="1" dirty="0"/>
          </a:p>
          <a:p>
            <a:pPr lvl="2"/>
            <a:r>
              <a:rPr lang="en-US" sz="4000" b="1" dirty="0"/>
              <a:t>Why would he have endured the cross when he already had that?</a:t>
            </a:r>
          </a:p>
        </p:txBody>
      </p:sp>
    </p:spTree>
    <p:extLst>
      <p:ext uri="{BB962C8B-B14F-4D97-AF65-F5344CB8AC3E}">
        <p14:creationId xmlns:p14="http://schemas.microsoft.com/office/powerpoint/2010/main" val="12751816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622" objId="3"/>
      </p14:showEvtLst>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923330"/>
          </a:xfrm>
          <a:prstGeom prst="rect">
            <a:avLst/>
          </a:prstGeom>
          <a:noFill/>
        </p:spPr>
        <p:txBody>
          <a:bodyPr wrap="square" rtlCol="0">
            <a:spAutoFit/>
          </a:bodyPr>
          <a:lstStyle/>
          <a:p>
            <a:pPr algn="ctr"/>
            <a:r>
              <a:rPr lang="en-US" sz="4000" b="1" dirty="0"/>
              <a:t>What was Jesus’ Living Hope?</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742763" y="1380965"/>
            <a:ext cx="10706472" cy="3170099"/>
          </a:xfrm>
          <a:prstGeom prst="rect">
            <a:avLst/>
          </a:prstGeom>
          <a:noFill/>
        </p:spPr>
        <p:txBody>
          <a:bodyPr wrap="square" rtlCol="0">
            <a:spAutoFit/>
          </a:bodyPr>
          <a:lstStyle/>
          <a:p>
            <a:r>
              <a:rPr lang="en-US" sz="4000" b="1" dirty="0"/>
              <a:t>After he has suffered,</a:t>
            </a:r>
          </a:p>
          <a:p>
            <a:r>
              <a:rPr lang="en-US" sz="4000" b="1" dirty="0"/>
              <a:t>    he will see the light of life and </a:t>
            </a:r>
            <a:r>
              <a:rPr lang="en-US" sz="4000" b="1" dirty="0">
                <a:solidFill>
                  <a:srgbClr val="FFFF00"/>
                </a:solidFill>
              </a:rPr>
              <a:t>be satisfied</a:t>
            </a:r>
            <a:r>
              <a:rPr lang="en-US" sz="4000" b="1" dirty="0"/>
              <a:t>;</a:t>
            </a:r>
          </a:p>
          <a:p>
            <a:r>
              <a:rPr lang="en-US" sz="4000" b="1" dirty="0"/>
              <a:t>by his knowledge my righteous servant will </a:t>
            </a:r>
            <a:r>
              <a:rPr lang="en-US" sz="4000" b="1" dirty="0">
                <a:solidFill>
                  <a:srgbClr val="FFFF00"/>
                </a:solidFill>
              </a:rPr>
              <a:t>justify many</a:t>
            </a:r>
            <a:r>
              <a:rPr lang="en-US" sz="4000" b="1" dirty="0"/>
              <a:t>, and he will bear their iniquities.</a:t>
            </a:r>
          </a:p>
          <a:p>
            <a:r>
              <a:rPr lang="en-US" sz="4000" b="1" dirty="0"/>
              <a:t>                                                  Isaiah 53:11</a:t>
            </a:r>
          </a:p>
        </p:txBody>
      </p:sp>
      <p:sp>
        <p:nvSpPr>
          <p:cNvPr id="6" name="TextBox 5">
            <a:extLst>
              <a:ext uri="{FF2B5EF4-FFF2-40B4-BE49-F238E27FC236}">
                <a16:creationId xmlns:a16="http://schemas.microsoft.com/office/drawing/2014/main" id="{EA31FEC9-CC82-4CB6-BDC8-AF7D718E6B85}"/>
              </a:ext>
            </a:extLst>
          </p:cNvPr>
          <p:cNvSpPr txBox="1"/>
          <p:nvPr/>
        </p:nvSpPr>
        <p:spPr>
          <a:xfrm>
            <a:off x="409324" y="5004133"/>
            <a:ext cx="11039911" cy="1323439"/>
          </a:xfrm>
          <a:prstGeom prst="rect">
            <a:avLst/>
          </a:prstGeom>
          <a:noFill/>
        </p:spPr>
        <p:txBody>
          <a:bodyPr wrap="square" rtlCol="0">
            <a:spAutoFit/>
          </a:bodyPr>
          <a:lstStyle/>
          <a:p>
            <a:r>
              <a:rPr lang="en-US" sz="4000" b="1" dirty="0"/>
              <a:t>The results of Jesus suffering – the justified many!  His Joy was in spending eternity with us!</a:t>
            </a:r>
          </a:p>
        </p:txBody>
      </p:sp>
    </p:spTree>
    <p:extLst>
      <p:ext uri="{BB962C8B-B14F-4D97-AF65-F5344CB8AC3E}">
        <p14:creationId xmlns:p14="http://schemas.microsoft.com/office/powerpoint/2010/main" val="9803208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E180D4A7-C9FB-4DFB-919C-405C955672EB}">
      <p14:showEvtLst xmlns:p14="http://schemas.microsoft.com/office/powerpoint/2010/main">
        <p14:playEvt time="622" objId="3"/>
      </p14:showEvtLst>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FBE096-896D-46DF-B697-9ADB6D5B8AE4}"/>
              </a:ext>
            </a:extLst>
          </p:cNvPr>
          <p:cNvSpPr txBox="1"/>
          <p:nvPr/>
        </p:nvSpPr>
        <p:spPr>
          <a:xfrm>
            <a:off x="742763" y="1380965"/>
            <a:ext cx="10706472" cy="2554545"/>
          </a:xfrm>
          <a:prstGeom prst="rect">
            <a:avLst/>
          </a:prstGeom>
          <a:noFill/>
        </p:spPr>
        <p:txBody>
          <a:bodyPr wrap="square" rtlCol="0">
            <a:spAutoFit/>
          </a:bodyPr>
          <a:lstStyle/>
          <a:p>
            <a:r>
              <a:rPr lang="en-US" sz="4000" b="1" dirty="0"/>
              <a:t>Knowing that you are Jesus’ living hope</a:t>
            </a:r>
          </a:p>
          <a:p>
            <a:endParaRPr lang="en-US" sz="4000" b="1" dirty="0"/>
          </a:p>
          <a:p>
            <a:endParaRPr lang="en-US" sz="4000" b="1" dirty="0"/>
          </a:p>
          <a:p>
            <a:r>
              <a:rPr lang="en-US" sz="4000" b="1" dirty="0"/>
              <a:t>     Is what makes Jesus your living hope!</a:t>
            </a:r>
          </a:p>
        </p:txBody>
      </p:sp>
    </p:spTree>
    <p:extLst>
      <p:ext uri="{BB962C8B-B14F-4D97-AF65-F5344CB8AC3E}">
        <p14:creationId xmlns:p14="http://schemas.microsoft.com/office/powerpoint/2010/main" val="412035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128588" y="389706"/>
            <a:ext cx="11887200" cy="923330"/>
          </a:xfrm>
          <a:prstGeom prst="rect">
            <a:avLst/>
          </a:prstGeom>
          <a:noFill/>
        </p:spPr>
        <p:txBody>
          <a:bodyPr wrap="square" rtlCol="0">
            <a:spAutoFit/>
          </a:bodyPr>
          <a:lstStyle/>
          <a:p>
            <a:pPr algn="ctr"/>
            <a:r>
              <a:rPr lang="en-US" sz="4000" b="1" dirty="0"/>
              <a:t>Finding Inexpressible Joy… In Any Circumstances</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576044" y="1451536"/>
            <a:ext cx="10706472" cy="5016758"/>
          </a:xfrm>
          <a:prstGeom prst="rect">
            <a:avLst/>
          </a:prstGeom>
          <a:noFill/>
        </p:spPr>
        <p:txBody>
          <a:bodyPr wrap="square" rtlCol="0">
            <a:spAutoFit/>
          </a:bodyPr>
          <a:lstStyle/>
          <a:p>
            <a:pPr marL="571500" indent="-571500">
              <a:buFont typeface="Arial" panose="020B0604020202020204" pitchFamily="34" charset="0"/>
              <a:buChar char="•"/>
            </a:pPr>
            <a:r>
              <a:rPr lang="en-US" sz="4000" b="1" dirty="0"/>
              <a:t>We can find our delight in Jesus because his Spirit lives inside of us!</a:t>
            </a:r>
          </a:p>
          <a:p>
            <a:pPr marL="571500" indent="-571500">
              <a:buFont typeface="Arial" panose="020B0604020202020204" pitchFamily="34" charset="0"/>
              <a:buChar char="•"/>
            </a:pPr>
            <a:r>
              <a:rPr lang="en-US" sz="4000" b="1" dirty="0"/>
              <a:t>We can find our delight in Jesus as we comprehend how much he loves us and as we know him more and more deeply.</a:t>
            </a:r>
          </a:p>
          <a:p>
            <a:pPr marL="571500" indent="-571500">
              <a:buFont typeface="Arial" panose="020B0604020202020204" pitchFamily="34" charset="0"/>
              <a:buChar char="•"/>
            </a:pPr>
            <a:r>
              <a:rPr lang="en-US" sz="4000" b="1" dirty="0"/>
              <a:t>We can find our delight in Jesus when we really understand that he has found his delight in us!</a:t>
            </a:r>
          </a:p>
        </p:txBody>
      </p:sp>
    </p:spTree>
    <p:extLst>
      <p:ext uri="{BB962C8B-B14F-4D97-AF65-F5344CB8AC3E}">
        <p14:creationId xmlns:p14="http://schemas.microsoft.com/office/powerpoint/2010/main" val="321908230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622"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73749"/>
            <a:ext cx="11039911" cy="861774"/>
          </a:xfrm>
          <a:prstGeom prst="rect">
            <a:avLst/>
          </a:prstGeom>
          <a:noFill/>
        </p:spPr>
        <p:txBody>
          <a:bodyPr wrap="square" rtlCol="0">
            <a:spAutoFit/>
          </a:bodyPr>
          <a:lstStyle/>
          <a:p>
            <a:pPr algn="ctr"/>
            <a:r>
              <a:rPr lang="en-US" sz="3600" b="1"/>
              <a:t>Questions:</a:t>
            </a:r>
          </a:p>
          <a:p>
            <a:endParaRPr lang="en-US" sz="1400" b="1"/>
          </a:p>
        </p:txBody>
      </p:sp>
      <p:sp>
        <p:nvSpPr>
          <p:cNvPr id="2" name="TextBox 1">
            <a:extLst>
              <a:ext uri="{FF2B5EF4-FFF2-40B4-BE49-F238E27FC236}">
                <a16:creationId xmlns:a16="http://schemas.microsoft.com/office/drawing/2014/main" id="{7FFBE096-896D-46DF-B697-9ADB6D5B8AE4}"/>
              </a:ext>
            </a:extLst>
          </p:cNvPr>
          <p:cNvSpPr txBox="1"/>
          <p:nvPr/>
        </p:nvSpPr>
        <p:spPr>
          <a:xfrm>
            <a:off x="440786" y="1382286"/>
            <a:ext cx="11310425" cy="4093428"/>
          </a:xfrm>
          <a:prstGeom prst="rect">
            <a:avLst/>
          </a:prstGeom>
          <a:noFill/>
        </p:spPr>
        <p:txBody>
          <a:bodyPr wrap="square" rtlCol="0">
            <a:spAutoFit/>
          </a:bodyPr>
          <a:lstStyle/>
          <a:p>
            <a:r>
              <a:rPr lang="en-US" sz="4000" b="1"/>
              <a:t>Is the gospel of Jesus (the message of the Bible) sufficient to provide </a:t>
            </a:r>
            <a:r>
              <a:rPr lang="en-US" sz="4000" b="1" u="sng">
                <a:solidFill>
                  <a:srgbClr val="FFFF00"/>
                </a:solidFill>
              </a:rPr>
              <a:t>life-changing hope </a:t>
            </a:r>
            <a:r>
              <a:rPr lang="en-US" sz="4000" b="1"/>
              <a:t>to people caught in the worst possible human situations?</a:t>
            </a:r>
          </a:p>
          <a:p>
            <a:endParaRPr lang="en-US" sz="2000" b="1"/>
          </a:p>
          <a:p>
            <a:r>
              <a:rPr lang="en-US" sz="4000" b="1"/>
              <a:t>(Drastic religious persecution, genocide, ruthless &amp; corrupt governments, human trafficking, slavery…)</a:t>
            </a:r>
          </a:p>
        </p:txBody>
      </p:sp>
    </p:spTree>
    <p:extLst>
      <p:ext uri="{BB962C8B-B14F-4D97-AF65-F5344CB8AC3E}">
        <p14:creationId xmlns:p14="http://schemas.microsoft.com/office/powerpoint/2010/main" val="30174067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622" objId="3"/>
      </p14:showEvtLst>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Conclusion…</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414555" y="1352078"/>
            <a:ext cx="11201400" cy="4401205"/>
          </a:xfrm>
          <a:prstGeom prst="rect">
            <a:avLst/>
          </a:prstGeom>
          <a:noFill/>
        </p:spPr>
        <p:txBody>
          <a:bodyPr wrap="square" rtlCol="0">
            <a:spAutoFit/>
          </a:bodyPr>
          <a:lstStyle/>
          <a:p>
            <a:pPr marL="742950" indent="-742950">
              <a:buAutoNum type="arabicPeriod"/>
            </a:pPr>
            <a:r>
              <a:rPr lang="en-US" sz="4000" b="1" dirty="0"/>
              <a:t>Regardless of our circumstances, let’s live today in our assured eternal identity – we are sons and daughters of the King!</a:t>
            </a:r>
          </a:p>
          <a:p>
            <a:endParaRPr lang="en-US" sz="4000" b="1" dirty="0"/>
          </a:p>
          <a:p>
            <a:pPr marL="742950" indent="-742950">
              <a:buFont typeface="+mj-lt"/>
              <a:buAutoNum type="arabicPeriod" startAt="2"/>
            </a:pPr>
            <a:r>
              <a:rPr lang="en-US" sz="4000" b="1" dirty="0"/>
              <a:t>Let’s remember that all of our suffering comes to us through God’s loving hands, is for our good and will be rewarded!</a:t>
            </a:r>
          </a:p>
        </p:txBody>
      </p:sp>
    </p:spTree>
    <p:extLst>
      <p:ext uri="{BB962C8B-B14F-4D97-AF65-F5344CB8AC3E}">
        <p14:creationId xmlns:p14="http://schemas.microsoft.com/office/powerpoint/2010/main" val="6767941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622" objId="3"/>
      </p14:showEvtLst>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Conclusion…</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414555" y="1352078"/>
            <a:ext cx="11201400" cy="3170099"/>
          </a:xfrm>
          <a:prstGeom prst="rect">
            <a:avLst/>
          </a:prstGeom>
          <a:noFill/>
        </p:spPr>
        <p:txBody>
          <a:bodyPr wrap="square" rtlCol="0">
            <a:spAutoFit/>
          </a:bodyPr>
          <a:lstStyle/>
          <a:p>
            <a:pPr marL="742950" indent="-742950">
              <a:buFont typeface="+mj-lt"/>
              <a:buAutoNum type="arabicPeriod" startAt="3"/>
            </a:pPr>
            <a:r>
              <a:rPr lang="en-US" sz="4000" b="1" dirty="0"/>
              <a:t>Most importantly, let us live each day with our eyes fixed on Jesus.  May he give each of us the ability to comprehend how deeply he loves us!</a:t>
            </a:r>
          </a:p>
          <a:p>
            <a:endParaRPr lang="en-US" sz="4000" b="1" dirty="0"/>
          </a:p>
        </p:txBody>
      </p:sp>
    </p:spTree>
    <p:extLst>
      <p:ext uri="{BB962C8B-B14F-4D97-AF65-F5344CB8AC3E}">
        <p14:creationId xmlns:p14="http://schemas.microsoft.com/office/powerpoint/2010/main" val="19147227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Conclusion…</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414555" y="2083598"/>
            <a:ext cx="11201400" cy="2554545"/>
          </a:xfrm>
          <a:prstGeom prst="rect">
            <a:avLst/>
          </a:prstGeom>
          <a:noFill/>
        </p:spPr>
        <p:txBody>
          <a:bodyPr wrap="square" rtlCol="0">
            <a:spAutoFit/>
          </a:bodyPr>
          <a:lstStyle/>
          <a:p>
            <a:r>
              <a:rPr lang="en-US" sz="4000" b="1" dirty="0"/>
              <a:t>See what great love the Father has lavished on us, that we should be called children of God! And that is what we are!</a:t>
            </a:r>
          </a:p>
          <a:p>
            <a:r>
              <a:rPr lang="en-US" sz="4000" b="1" dirty="0"/>
              <a:t>                                          I John 3:1</a:t>
            </a:r>
          </a:p>
        </p:txBody>
      </p:sp>
    </p:spTree>
    <p:extLst>
      <p:ext uri="{BB962C8B-B14F-4D97-AF65-F5344CB8AC3E}">
        <p14:creationId xmlns:p14="http://schemas.microsoft.com/office/powerpoint/2010/main" val="10828536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FBE096-896D-46DF-B697-9ADB6D5B8AE4}"/>
              </a:ext>
            </a:extLst>
          </p:cNvPr>
          <p:cNvSpPr txBox="1"/>
          <p:nvPr/>
        </p:nvSpPr>
        <p:spPr>
          <a:xfrm>
            <a:off x="407963" y="1794991"/>
            <a:ext cx="11310425" cy="2554545"/>
          </a:xfrm>
          <a:prstGeom prst="rect">
            <a:avLst/>
          </a:prstGeom>
          <a:noFill/>
        </p:spPr>
        <p:txBody>
          <a:bodyPr wrap="square" rtlCol="0">
            <a:spAutoFit/>
          </a:bodyPr>
          <a:lstStyle/>
          <a:p>
            <a:r>
              <a:rPr lang="en-US" sz="4000" b="1" dirty="0"/>
              <a:t>It is not only sufficient for life’s worst situations, but people in those circumstances are a primary intended audience for the Bible.</a:t>
            </a:r>
          </a:p>
          <a:p>
            <a:endParaRPr lang="en-US" sz="4000" b="1" dirty="0"/>
          </a:p>
        </p:txBody>
      </p:sp>
      <p:sp>
        <p:nvSpPr>
          <p:cNvPr id="4" name="TextBox 3">
            <a:extLst>
              <a:ext uri="{FF2B5EF4-FFF2-40B4-BE49-F238E27FC236}">
                <a16:creationId xmlns:a16="http://schemas.microsoft.com/office/drawing/2014/main" id="{E6D5AECC-5E99-4259-AA0D-6C1184B3525C}"/>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Good News!</a:t>
            </a:r>
          </a:p>
          <a:p>
            <a:endParaRPr lang="en-US" sz="1400" b="1" dirty="0"/>
          </a:p>
        </p:txBody>
      </p:sp>
    </p:spTree>
    <p:extLst>
      <p:ext uri="{BB962C8B-B14F-4D97-AF65-F5344CB8AC3E}">
        <p14:creationId xmlns:p14="http://schemas.microsoft.com/office/powerpoint/2010/main" val="13636882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The Good News of the Gospel!</a:t>
            </a:r>
          </a:p>
          <a:p>
            <a:endParaRPr lang="en-US" sz="1400" b="1" dirty="0"/>
          </a:p>
        </p:txBody>
      </p:sp>
      <p:sp>
        <p:nvSpPr>
          <p:cNvPr id="2" name="TextBox 1">
            <a:extLst>
              <a:ext uri="{FF2B5EF4-FFF2-40B4-BE49-F238E27FC236}">
                <a16:creationId xmlns:a16="http://schemas.microsoft.com/office/drawing/2014/main" id="{7FFBE096-896D-46DF-B697-9ADB6D5B8AE4}"/>
              </a:ext>
            </a:extLst>
          </p:cNvPr>
          <p:cNvSpPr txBox="1"/>
          <p:nvPr/>
        </p:nvSpPr>
        <p:spPr>
          <a:xfrm>
            <a:off x="407963" y="1794991"/>
            <a:ext cx="11310425" cy="3785652"/>
          </a:xfrm>
          <a:prstGeom prst="rect">
            <a:avLst/>
          </a:prstGeom>
          <a:noFill/>
        </p:spPr>
        <p:txBody>
          <a:bodyPr wrap="square" rtlCol="0">
            <a:spAutoFit/>
          </a:bodyPr>
          <a:lstStyle/>
          <a:p>
            <a:r>
              <a:rPr lang="en-US" sz="4000" b="1" dirty="0"/>
              <a:t>The gospel of Jesus is unique in that it not only</a:t>
            </a:r>
          </a:p>
          <a:p>
            <a:endParaRPr lang="en-US" sz="4000" b="1" dirty="0"/>
          </a:p>
          <a:p>
            <a:pPr marL="571500" indent="-571500">
              <a:buFont typeface="Arial" panose="020B0604020202020204" pitchFamily="34" charset="0"/>
              <a:buChar char="•"/>
            </a:pPr>
            <a:r>
              <a:rPr lang="en-US" sz="4000" b="1" dirty="0"/>
              <a:t>Gives us assurance for the future, but it</a:t>
            </a:r>
          </a:p>
          <a:p>
            <a:pPr marL="571500" indent="-571500">
              <a:buFont typeface="Arial" panose="020B0604020202020204" pitchFamily="34" charset="0"/>
              <a:buChar char="•"/>
            </a:pPr>
            <a:endParaRPr lang="en-US" sz="4000" b="1" dirty="0"/>
          </a:p>
          <a:p>
            <a:pPr marL="571500" indent="-571500">
              <a:buFont typeface="Arial" panose="020B0604020202020204" pitchFamily="34" charset="0"/>
              <a:buChar char="•"/>
            </a:pPr>
            <a:r>
              <a:rPr lang="en-US" sz="4000" b="1" dirty="0"/>
              <a:t>Floods us with hope for the present – regardless of our circumstances! </a:t>
            </a:r>
          </a:p>
        </p:txBody>
      </p:sp>
    </p:spTree>
    <p:extLst>
      <p:ext uri="{BB962C8B-B14F-4D97-AF65-F5344CB8AC3E}">
        <p14:creationId xmlns:p14="http://schemas.microsoft.com/office/powerpoint/2010/main" val="5936493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Religion…</a:t>
            </a:r>
          </a:p>
          <a:p>
            <a:endParaRPr lang="en-US" sz="1400" b="1" dirty="0"/>
          </a:p>
        </p:txBody>
      </p:sp>
      <p:pic>
        <p:nvPicPr>
          <p:cNvPr id="7" name="Picture 6" descr="Diagram&#10;&#10;Description automatically generated">
            <a:extLst>
              <a:ext uri="{FF2B5EF4-FFF2-40B4-BE49-F238E27FC236}">
                <a16:creationId xmlns:a16="http://schemas.microsoft.com/office/drawing/2014/main" id="{F4182751-9899-4331-BAAF-F4AB26685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68" y="2933704"/>
            <a:ext cx="3076062" cy="3695700"/>
          </a:xfrm>
          <a:prstGeom prst="rect">
            <a:avLst/>
          </a:prstGeom>
        </p:spPr>
      </p:pic>
      <p:grpSp>
        <p:nvGrpSpPr>
          <p:cNvPr id="10" name="Group 9">
            <a:extLst>
              <a:ext uri="{FF2B5EF4-FFF2-40B4-BE49-F238E27FC236}">
                <a16:creationId xmlns:a16="http://schemas.microsoft.com/office/drawing/2014/main" id="{0BDA540D-AD6E-4943-B21E-830122B37427}"/>
              </a:ext>
            </a:extLst>
          </p:cNvPr>
          <p:cNvGrpSpPr/>
          <p:nvPr/>
        </p:nvGrpSpPr>
        <p:grpSpPr>
          <a:xfrm flipH="1">
            <a:off x="8775302" y="389706"/>
            <a:ext cx="3300630" cy="6078587"/>
            <a:chOff x="9172172" y="817585"/>
            <a:chExt cx="1271991" cy="5354615"/>
          </a:xfrm>
        </p:grpSpPr>
        <p:sp>
          <p:nvSpPr>
            <p:cNvPr id="8" name="Arc 7">
              <a:extLst>
                <a:ext uri="{FF2B5EF4-FFF2-40B4-BE49-F238E27FC236}">
                  <a16:creationId xmlns:a16="http://schemas.microsoft.com/office/drawing/2014/main" id="{6736D9B3-C311-4F6D-8DA4-887B99BDFF8E}"/>
                </a:ext>
              </a:extLst>
            </p:cNvPr>
            <p:cNvSpPr/>
            <p:nvPr/>
          </p:nvSpPr>
          <p:spPr>
            <a:xfrm>
              <a:off x="9172575" y="820593"/>
              <a:ext cx="1271588" cy="5351607"/>
            </a:xfrm>
            <a:prstGeom prst="arc">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a:extLst>
                <a:ext uri="{FF2B5EF4-FFF2-40B4-BE49-F238E27FC236}">
                  <a16:creationId xmlns:a16="http://schemas.microsoft.com/office/drawing/2014/main" id="{3EA027D6-2DA7-4F9B-8E56-964F8D282BB8}"/>
                </a:ext>
              </a:extLst>
            </p:cNvPr>
            <p:cNvSpPr/>
            <p:nvPr/>
          </p:nvSpPr>
          <p:spPr>
            <a:xfrm flipV="1">
              <a:off x="9172172" y="817585"/>
              <a:ext cx="1271588" cy="5351607"/>
            </a:xfrm>
            <a:prstGeom prst="arc">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a:extLst>
              <a:ext uri="{FF2B5EF4-FFF2-40B4-BE49-F238E27FC236}">
                <a16:creationId xmlns:a16="http://schemas.microsoft.com/office/drawing/2014/main" id="{59F07C91-94FD-47B0-B202-6EE3D7674EE4}"/>
              </a:ext>
            </a:extLst>
          </p:cNvPr>
          <p:cNvSpPr txBox="1"/>
          <p:nvPr/>
        </p:nvSpPr>
        <p:spPr>
          <a:xfrm>
            <a:off x="9693670" y="2872554"/>
            <a:ext cx="2183611" cy="830997"/>
          </a:xfrm>
          <a:prstGeom prst="rect">
            <a:avLst/>
          </a:prstGeom>
          <a:noFill/>
        </p:spPr>
        <p:txBody>
          <a:bodyPr wrap="none" rtlCol="0">
            <a:spAutoFit/>
          </a:bodyPr>
          <a:lstStyle/>
          <a:p>
            <a:r>
              <a:rPr lang="en-US" sz="4800" b="1" dirty="0"/>
              <a:t>Heaven</a:t>
            </a:r>
          </a:p>
        </p:txBody>
      </p:sp>
      <p:sp>
        <p:nvSpPr>
          <p:cNvPr id="12" name="Isosceles Triangle 11">
            <a:extLst>
              <a:ext uri="{FF2B5EF4-FFF2-40B4-BE49-F238E27FC236}">
                <a16:creationId xmlns:a16="http://schemas.microsoft.com/office/drawing/2014/main" id="{A5647173-5908-4143-B454-2737E420B587}"/>
              </a:ext>
            </a:extLst>
          </p:cNvPr>
          <p:cNvSpPr/>
          <p:nvPr/>
        </p:nvSpPr>
        <p:spPr>
          <a:xfrm rot="16200000" flipH="1">
            <a:off x="3875415" y="-379569"/>
            <a:ext cx="4767289" cy="6912886"/>
          </a:xfrm>
          <a:prstGeom prst="triangle">
            <a:avLst/>
          </a:prstGeom>
          <a:solidFill>
            <a:srgbClr val="FFFF66">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 name="TextBox 12">
            <a:extLst>
              <a:ext uri="{FF2B5EF4-FFF2-40B4-BE49-F238E27FC236}">
                <a16:creationId xmlns:a16="http://schemas.microsoft.com/office/drawing/2014/main" id="{9BB51B3C-A23D-4E1F-9851-7AB4E81952DC}"/>
              </a:ext>
            </a:extLst>
          </p:cNvPr>
          <p:cNvSpPr txBox="1"/>
          <p:nvPr/>
        </p:nvSpPr>
        <p:spPr>
          <a:xfrm>
            <a:off x="3626509" y="4832824"/>
            <a:ext cx="4938980" cy="1938992"/>
          </a:xfrm>
          <a:prstGeom prst="rect">
            <a:avLst/>
          </a:prstGeom>
          <a:noFill/>
        </p:spPr>
        <p:txBody>
          <a:bodyPr wrap="square" rtlCol="0">
            <a:spAutoFit/>
          </a:bodyPr>
          <a:lstStyle/>
          <a:p>
            <a:r>
              <a:rPr lang="en-US" sz="4000" dirty="0"/>
              <a:t>“I’m suffering now, but hopefully I’ll make it…”</a:t>
            </a:r>
          </a:p>
        </p:txBody>
      </p:sp>
    </p:spTree>
    <p:extLst>
      <p:ext uri="{BB962C8B-B14F-4D97-AF65-F5344CB8AC3E}">
        <p14:creationId xmlns:p14="http://schemas.microsoft.com/office/powerpoint/2010/main" val="28205324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755C0-BBDB-4F3F-9C74-F26825B99FE1}"/>
              </a:ext>
            </a:extLst>
          </p:cNvPr>
          <p:cNvSpPr txBox="1"/>
          <p:nvPr/>
        </p:nvSpPr>
        <p:spPr>
          <a:xfrm>
            <a:off x="576044" y="389706"/>
            <a:ext cx="11039911" cy="861774"/>
          </a:xfrm>
          <a:prstGeom prst="rect">
            <a:avLst/>
          </a:prstGeom>
          <a:noFill/>
        </p:spPr>
        <p:txBody>
          <a:bodyPr wrap="square" rtlCol="0">
            <a:spAutoFit/>
          </a:bodyPr>
          <a:lstStyle/>
          <a:p>
            <a:pPr algn="ctr"/>
            <a:r>
              <a:rPr lang="en-US" sz="3600" b="1" dirty="0"/>
              <a:t>The Gospel…</a:t>
            </a:r>
          </a:p>
          <a:p>
            <a:endParaRPr lang="en-US" sz="1400" b="1" dirty="0"/>
          </a:p>
        </p:txBody>
      </p:sp>
      <p:pic>
        <p:nvPicPr>
          <p:cNvPr id="7" name="Picture 6" descr="Diagram&#10;&#10;Description automatically generated">
            <a:extLst>
              <a:ext uri="{FF2B5EF4-FFF2-40B4-BE49-F238E27FC236}">
                <a16:creationId xmlns:a16="http://schemas.microsoft.com/office/drawing/2014/main" id="{F4182751-9899-4331-BAAF-F4AB26685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68" y="2933704"/>
            <a:ext cx="3076062" cy="3695700"/>
          </a:xfrm>
          <a:prstGeom prst="rect">
            <a:avLst/>
          </a:prstGeom>
        </p:spPr>
      </p:pic>
      <p:grpSp>
        <p:nvGrpSpPr>
          <p:cNvPr id="10" name="Group 9">
            <a:extLst>
              <a:ext uri="{FF2B5EF4-FFF2-40B4-BE49-F238E27FC236}">
                <a16:creationId xmlns:a16="http://schemas.microsoft.com/office/drawing/2014/main" id="{0BDA540D-AD6E-4943-B21E-830122B37427}"/>
              </a:ext>
            </a:extLst>
          </p:cNvPr>
          <p:cNvGrpSpPr/>
          <p:nvPr/>
        </p:nvGrpSpPr>
        <p:grpSpPr>
          <a:xfrm flipH="1">
            <a:off x="8775302" y="389706"/>
            <a:ext cx="3300630" cy="6078587"/>
            <a:chOff x="9172172" y="817585"/>
            <a:chExt cx="1271991" cy="5354615"/>
          </a:xfrm>
        </p:grpSpPr>
        <p:sp>
          <p:nvSpPr>
            <p:cNvPr id="8" name="Arc 7">
              <a:extLst>
                <a:ext uri="{FF2B5EF4-FFF2-40B4-BE49-F238E27FC236}">
                  <a16:creationId xmlns:a16="http://schemas.microsoft.com/office/drawing/2014/main" id="{6736D9B3-C311-4F6D-8DA4-887B99BDFF8E}"/>
                </a:ext>
              </a:extLst>
            </p:cNvPr>
            <p:cNvSpPr/>
            <p:nvPr/>
          </p:nvSpPr>
          <p:spPr>
            <a:xfrm>
              <a:off x="9172575" y="820593"/>
              <a:ext cx="1271588" cy="5351607"/>
            </a:xfrm>
            <a:prstGeom prst="arc">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a:extLst>
                <a:ext uri="{FF2B5EF4-FFF2-40B4-BE49-F238E27FC236}">
                  <a16:creationId xmlns:a16="http://schemas.microsoft.com/office/drawing/2014/main" id="{3EA027D6-2DA7-4F9B-8E56-964F8D282BB8}"/>
                </a:ext>
              </a:extLst>
            </p:cNvPr>
            <p:cNvSpPr/>
            <p:nvPr/>
          </p:nvSpPr>
          <p:spPr>
            <a:xfrm flipV="1">
              <a:off x="9172172" y="817585"/>
              <a:ext cx="1271588" cy="5351607"/>
            </a:xfrm>
            <a:prstGeom prst="arc">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a:extLst>
              <a:ext uri="{FF2B5EF4-FFF2-40B4-BE49-F238E27FC236}">
                <a16:creationId xmlns:a16="http://schemas.microsoft.com/office/drawing/2014/main" id="{59F07C91-94FD-47B0-B202-6EE3D7674EE4}"/>
              </a:ext>
            </a:extLst>
          </p:cNvPr>
          <p:cNvSpPr txBox="1"/>
          <p:nvPr/>
        </p:nvSpPr>
        <p:spPr>
          <a:xfrm>
            <a:off x="9693670" y="2872554"/>
            <a:ext cx="2183611" cy="830997"/>
          </a:xfrm>
          <a:prstGeom prst="rect">
            <a:avLst/>
          </a:prstGeom>
          <a:noFill/>
        </p:spPr>
        <p:txBody>
          <a:bodyPr wrap="none" rtlCol="0">
            <a:spAutoFit/>
          </a:bodyPr>
          <a:lstStyle/>
          <a:p>
            <a:r>
              <a:rPr lang="en-US" sz="4800" b="1" dirty="0"/>
              <a:t>Heaven</a:t>
            </a:r>
          </a:p>
        </p:txBody>
      </p:sp>
      <p:sp>
        <p:nvSpPr>
          <p:cNvPr id="12" name="Isosceles Triangle 11">
            <a:extLst>
              <a:ext uri="{FF2B5EF4-FFF2-40B4-BE49-F238E27FC236}">
                <a16:creationId xmlns:a16="http://schemas.microsoft.com/office/drawing/2014/main" id="{A5647173-5908-4143-B454-2737E420B587}"/>
              </a:ext>
            </a:extLst>
          </p:cNvPr>
          <p:cNvSpPr/>
          <p:nvPr/>
        </p:nvSpPr>
        <p:spPr>
          <a:xfrm rot="16200000" flipH="1">
            <a:off x="3875415" y="-379569"/>
            <a:ext cx="4767289" cy="6912886"/>
          </a:xfrm>
          <a:prstGeom prst="triangle">
            <a:avLst/>
          </a:prstGeom>
          <a:solidFill>
            <a:srgbClr val="FFFF66">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 name="TextBox 12">
            <a:extLst>
              <a:ext uri="{FF2B5EF4-FFF2-40B4-BE49-F238E27FC236}">
                <a16:creationId xmlns:a16="http://schemas.microsoft.com/office/drawing/2014/main" id="{9BB51B3C-A23D-4E1F-9851-7AB4E81952DC}"/>
              </a:ext>
            </a:extLst>
          </p:cNvPr>
          <p:cNvSpPr txBox="1"/>
          <p:nvPr/>
        </p:nvSpPr>
        <p:spPr>
          <a:xfrm>
            <a:off x="3626509" y="4690412"/>
            <a:ext cx="4938980" cy="1938992"/>
          </a:xfrm>
          <a:prstGeom prst="rect">
            <a:avLst/>
          </a:prstGeom>
          <a:noFill/>
        </p:spPr>
        <p:txBody>
          <a:bodyPr wrap="square" rtlCol="0">
            <a:spAutoFit/>
          </a:bodyPr>
          <a:lstStyle/>
          <a:p>
            <a:r>
              <a:rPr lang="en-US" sz="4000" b="1" dirty="0"/>
              <a:t>A Guaranteed Future that makes me different today!</a:t>
            </a:r>
          </a:p>
        </p:txBody>
      </p:sp>
      <p:sp>
        <p:nvSpPr>
          <p:cNvPr id="2" name="Arrow: Bent 1">
            <a:extLst>
              <a:ext uri="{FF2B5EF4-FFF2-40B4-BE49-F238E27FC236}">
                <a16:creationId xmlns:a16="http://schemas.microsoft.com/office/drawing/2014/main" id="{0B020BFA-BB89-42E2-A27D-B076D7215045}"/>
              </a:ext>
            </a:extLst>
          </p:cNvPr>
          <p:cNvSpPr/>
          <p:nvPr/>
        </p:nvSpPr>
        <p:spPr>
          <a:xfrm rot="5400000" flipV="1">
            <a:off x="5106268" y="-1875866"/>
            <a:ext cx="1345717" cy="7144602"/>
          </a:xfrm>
          <a:prstGeom prst="ben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Isosceles Triangle 2">
            <a:extLst>
              <a:ext uri="{FF2B5EF4-FFF2-40B4-BE49-F238E27FC236}">
                <a16:creationId xmlns:a16="http://schemas.microsoft.com/office/drawing/2014/main" id="{AEF82823-AC54-4163-ACB8-48A78B3E16B1}"/>
              </a:ext>
            </a:extLst>
          </p:cNvPr>
          <p:cNvSpPr/>
          <p:nvPr/>
        </p:nvSpPr>
        <p:spPr>
          <a:xfrm>
            <a:off x="1853969" y="2366850"/>
            <a:ext cx="1373648" cy="1910182"/>
          </a:xfrm>
          <a:prstGeom prst="triangle">
            <a:avLst/>
          </a:prstGeom>
          <a:solidFill>
            <a:srgbClr val="FFFF00">
              <a:alpha val="9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night sky&#10;&#10;Description automatically generated">
            <a:extLst>
              <a:ext uri="{FF2B5EF4-FFF2-40B4-BE49-F238E27FC236}">
                <a16:creationId xmlns:a16="http://schemas.microsoft.com/office/drawing/2014/main" id="{D2028B3F-2250-435D-88D1-7CDE189D3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959" y="2987719"/>
            <a:ext cx="1109117" cy="1201544"/>
          </a:xfrm>
          <a:prstGeom prst="rect">
            <a:avLst/>
          </a:prstGeom>
        </p:spPr>
      </p:pic>
    </p:spTree>
    <p:extLst>
      <p:ext uri="{BB962C8B-B14F-4D97-AF65-F5344CB8AC3E}">
        <p14:creationId xmlns:p14="http://schemas.microsoft.com/office/powerpoint/2010/main" val="34203946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E180D4A7-C9FB-4DFB-919C-405C955672EB}">
      <p14:showEvtLst xmlns:p14="http://schemas.microsoft.com/office/powerpoint/2010/main">
        <p14:playEvt time="622" objId="3"/>
      </p14:showEvtLst>
    </p:ext>
  </p:extLs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4903</TotalTime>
  <Words>2721</Words>
  <Application>Microsoft Macintosh PowerPoint</Application>
  <PresentationFormat>Widescreen</PresentationFormat>
  <Paragraphs>232</Paragraphs>
  <Slides>54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Arial</vt:lpstr>
      <vt:lpstr>Calibri</vt:lpstr>
      <vt:lpstr>Calisto MT</vt:lpstr>
      <vt:lpstr>Times New Roman</vt:lpstr>
      <vt:lpstr>Wingdings</vt:lpstr>
      <vt:lpstr>Wingdings 2</vt:lpstr>
      <vt:lpstr>Slate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 – God’s Word</dc:title>
  <dc:creator>Dan Bridges</dc:creator>
  <cp:lastModifiedBy>Rick Griffith</cp:lastModifiedBy>
  <cp:revision>6</cp:revision>
  <dcterms:created xsi:type="dcterms:W3CDTF">2016-11-03T15:36:26Z</dcterms:created>
  <dcterms:modified xsi:type="dcterms:W3CDTF">2021-10-28T15:02:50Z</dcterms:modified>
</cp:coreProperties>
</file>