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75" r:id="rId3"/>
    <p:sldId id="256" r:id="rId4"/>
    <p:sldId id="259" r:id="rId5"/>
    <p:sldId id="260" r:id="rId6"/>
    <p:sldId id="257" r:id="rId7"/>
    <p:sldId id="268" r:id="rId8"/>
    <p:sldId id="261" r:id="rId9"/>
    <p:sldId id="269" r:id="rId10"/>
    <p:sldId id="264" r:id="rId11"/>
    <p:sldId id="270" r:id="rId12"/>
    <p:sldId id="266" r:id="rId13"/>
    <p:sldId id="267" r:id="rId14"/>
    <p:sldId id="271" r:id="rId15"/>
    <p:sldId id="272" r:id="rId16"/>
    <p:sldId id="274" r:id="rId17"/>
    <p:sldId id="273" r:id="rId18"/>
    <p:sldId id="289"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8744D-CDF3-4380-8140-E3F81C2ED0DC}" v="1" dt="2022-05-14T02:56:24.641"/>
    <p1510:client id="{744AF3A4-7C4C-4043-9145-D705E388BA9E}" v="10" dt="2022-05-14T02:37:0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4" d="100"/>
          <a:sy n="124" d="100"/>
        </p:scale>
        <p:origin x="154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2E7F4-4980-D54B-A466-5E8E84895BCD}" type="datetimeFigureOut">
              <a:rPr lang="en-US" smtClean="0"/>
              <a:t>5/15/22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8F27F-3563-BB42-94DE-2E4FFC2C11E2}" type="slidenum">
              <a:rPr lang="en-US" smtClean="0"/>
              <a:t>‹#›</a:t>
            </a:fld>
            <a:endParaRPr lang="en-US"/>
          </a:p>
        </p:txBody>
      </p:sp>
    </p:spTree>
    <p:extLst>
      <p:ext uri="{BB962C8B-B14F-4D97-AF65-F5344CB8AC3E}">
        <p14:creationId xmlns:p14="http://schemas.microsoft.com/office/powerpoint/2010/main" val="4990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49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912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0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271130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337056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765423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136152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891919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90888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446473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917157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8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723494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30926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1101874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62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54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60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975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1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81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5/15/22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82792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62867011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749C042E-7078-E63E-B9B9-A6BE21AD3B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352BD0-D621-5851-A0D1-91D814877275}"/>
              </a:ext>
            </a:extLst>
          </p:cNvPr>
          <p:cNvSpPr txBox="1"/>
          <p:nvPr/>
        </p:nvSpPr>
        <p:spPr>
          <a:xfrm>
            <a:off x="3387977" y="4806601"/>
            <a:ext cx="5173220" cy="91769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dirty="0"/>
              <a:t>Be Grounded in Your Salvation</a:t>
            </a:r>
            <a:br>
              <a:rPr lang="en-US" sz="2800" b="1" dirty="0"/>
            </a:br>
            <a:r>
              <a:rPr lang="en-US" sz="2400" dirty="0">
                <a:ea typeface="Calibri"/>
                <a:cs typeface="Calibri"/>
              </a:rPr>
              <a:t>1 Peter 1:1-12</a:t>
            </a:r>
          </a:p>
        </p:txBody>
      </p:sp>
      <p:sp>
        <p:nvSpPr>
          <p:cNvPr id="6" name="Rectangle 5">
            <a:extLst>
              <a:ext uri="{FF2B5EF4-FFF2-40B4-BE49-F238E27FC236}">
                <a16:creationId xmlns:a16="http://schemas.microsoft.com/office/drawing/2014/main" id="{4AC98078-11D3-E1B9-EF37-8E0F286AA636}"/>
              </a:ext>
            </a:extLst>
          </p:cNvPr>
          <p:cNvSpPr>
            <a:spLocks noChangeArrowheads="1"/>
          </p:cNvSpPr>
          <p:nvPr/>
        </p:nvSpPr>
        <p:spPr bwMode="auto">
          <a:xfrm>
            <a:off x="0" y="5815172"/>
            <a:ext cx="9158502" cy="1042827"/>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Jim Harmeling </a:t>
            </a:r>
            <a:r>
              <a:rPr lang="en-US" b="1" kern="0" dirty="0">
                <a:solidFill>
                  <a:srgbClr val="FFFFFF"/>
                </a:solidFill>
                <a:effectLst>
                  <a:outerShdw blurRad="38100" dist="38100" dir="2700000" algn="tl">
                    <a:srgbClr val="000000"/>
                  </a:outerShdw>
                </a:effectLst>
                <a:latin typeface="Arial"/>
                <a:ea typeface="ＭＳ Ｐゴシック" charset="0"/>
                <a:cs typeface="Arial"/>
              </a:rPr>
              <a:t>• </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99754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
        <p:nvSpPr>
          <p:cNvPr id="6" name="TextBox 1">
            <a:extLst>
              <a:ext uri="{FF2B5EF4-FFF2-40B4-BE49-F238E27FC236}">
                <a16:creationId xmlns:a16="http://schemas.microsoft.com/office/drawing/2014/main" id="{CAEDC395-2158-F59B-156C-7ADDD59EFC0E}"/>
              </a:ext>
            </a:extLst>
          </p:cNvPr>
          <p:cNvSpPr txBox="1"/>
          <p:nvPr/>
        </p:nvSpPr>
        <p:spPr>
          <a:xfrm>
            <a:off x="811822" y="2114649"/>
            <a:ext cx="5438160"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cs typeface="Calibri"/>
              </a:rPr>
              <a:t>You are set apart from the world</a:t>
            </a:r>
          </a:p>
        </p:txBody>
      </p:sp>
      <p:sp>
        <p:nvSpPr>
          <p:cNvPr id="8" name="TextBox 1">
            <a:extLst>
              <a:ext uri="{FF2B5EF4-FFF2-40B4-BE49-F238E27FC236}">
                <a16:creationId xmlns:a16="http://schemas.microsoft.com/office/drawing/2014/main" id="{A0721445-1C7A-281F-3B84-9F7F77EFA6C2}"/>
              </a:ext>
            </a:extLst>
          </p:cNvPr>
          <p:cNvSpPr txBox="1"/>
          <p:nvPr/>
        </p:nvSpPr>
        <p:spPr>
          <a:xfrm>
            <a:off x="811822" y="2762695"/>
            <a:ext cx="740561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live by different standards than the world</a:t>
            </a:r>
            <a:endParaRPr lang="en-US" sz="2800" dirty="0"/>
          </a:p>
        </p:txBody>
      </p:sp>
      <p:sp>
        <p:nvSpPr>
          <p:cNvPr id="10" name="TextBox 1">
            <a:extLst>
              <a:ext uri="{FF2B5EF4-FFF2-40B4-BE49-F238E27FC236}">
                <a16:creationId xmlns:a16="http://schemas.microsoft.com/office/drawing/2014/main" id="{D4FDA8C4-188D-321C-8348-53FBAEB8A719}"/>
              </a:ext>
            </a:extLst>
          </p:cNvPr>
          <p:cNvSpPr txBox="1"/>
          <p:nvPr/>
        </p:nvSpPr>
        <p:spPr>
          <a:xfrm>
            <a:off x="811821" y="3427884"/>
            <a:ext cx="6421889"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ea typeface="+mn-lt"/>
                <a:cs typeface="+mn-lt"/>
              </a:rPr>
              <a:t>You are forgiven by the blood of Christ</a:t>
            </a:r>
            <a:endParaRPr lang="en-US" sz="2800" dirty="0">
              <a:ea typeface="Calibri"/>
              <a:cs typeface="Calibri"/>
            </a:endParaRPr>
          </a:p>
        </p:txBody>
      </p:sp>
    </p:spTree>
    <p:extLst>
      <p:ext uri="{BB962C8B-B14F-4D97-AF65-F5344CB8AC3E}">
        <p14:creationId xmlns:p14="http://schemas.microsoft.com/office/powerpoint/2010/main" val="26942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06EFA3-C72F-8CA3-4AC8-3740322FABBB}"/>
              </a:ext>
            </a:extLst>
          </p:cNvPr>
          <p:cNvSpPr/>
          <p:nvPr/>
        </p:nvSpPr>
        <p:spPr>
          <a:xfrm>
            <a:off x="1873" y="1873"/>
            <a:ext cx="9143999" cy="675494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EE22A2-1D5E-A867-4A7E-48FDE875210A}"/>
              </a:ext>
            </a:extLst>
          </p:cNvPr>
          <p:cNvSpPr txBox="1"/>
          <p:nvPr/>
        </p:nvSpPr>
        <p:spPr>
          <a:xfrm>
            <a:off x="408561" y="797668"/>
            <a:ext cx="8268510" cy="526297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cs typeface="Calibri"/>
              </a:rPr>
              <a:t>Exodus 24:5-8</a:t>
            </a:r>
            <a:endParaRPr lang="en-US" sz="2800" b="1" dirty="0">
              <a:solidFill>
                <a:srgbClr val="FFFFFF"/>
              </a:solidFill>
              <a:ea typeface="Calibri"/>
              <a:cs typeface="Calibri"/>
            </a:endParaRPr>
          </a:p>
          <a:p>
            <a:r>
              <a:rPr lang="en-US" sz="2800" baseline="30000" dirty="0">
                <a:solidFill>
                  <a:srgbClr val="FFFFFF"/>
                </a:solidFill>
              </a:rPr>
              <a:t>5 </a:t>
            </a:r>
            <a:r>
              <a:rPr lang="en-US" sz="2800" dirty="0">
                <a:solidFill>
                  <a:srgbClr val="FFFFFF"/>
                </a:solidFill>
              </a:rPr>
              <a:t>And he sent young men of the people of Israel, who offered burnt offerings and sacrificed peace offerings of oxen to the </a:t>
            </a:r>
            <a:r>
              <a:rPr lang="en-US" sz="2800" cap="small" dirty="0">
                <a:solidFill>
                  <a:srgbClr val="FFFFFF"/>
                </a:solidFill>
              </a:rPr>
              <a:t>Lord</a:t>
            </a:r>
            <a:r>
              <a:rPr lang="en-US" sz="2800" dirty="0">
                <a:solidFill>
                  <a:srgbClr val="FFFFFF"/>
                </a:solidFill>
              </a:rPr>
              <a:t>. </a:t>
            </a:r>
            <a:r>
              <a:rPr lang="en-US" sz="2800" baseline="30000" dirty="0">
                <a:solidFill>
                  <a:srgbClr val="FFFFFF"/>
                </a:solidFill>
              </a:rPr>
              <a:t>6 </a:t>
            </a:r>
            <a:r>
              <a:rPr lang="en-US" sz="2800" dirty="0">
                <a:solidFill>
                  <a:srgbClr val="FFFFFF"/>
                </a:solidFill>
              </a:rPr>
              <a:t>And Moses took half of the blood and put it in basins, and half of the blood he threw against the altar. </a:t>
            </a:r>
            <a:r>
              <a:rPr lang="en-US" sz="2800" baseline="30000" dirty="0">
                <a:solidFill>
                  <a:srgbClr val="FFFFFF"/>
                </a:solidFill>
              </a:rPr>
              <a:t>7 </a:t>
            </a:r>
            <a:r>
              <a:rPr lang="en-US" sz="2800" dirty="0">
                <a:solidFill>
                  <a:srgbClr val="FFFFFF"/>
                </a:solidFill>
              </a:rPr>
              <a:t>Then he took the Book of the Covenant and read it in the hearing of the people. And they said, “All that the </a:t>
            </a:r>
            <a:r>
              <a:rPr lang="en-US" sz="2800" cap="small" dirty="0">
                <a:solidFill>
                  <a:srgbClr val="FFFFFF"/>
                </a:solidFill>
              </a:rPr>
              <a:t>Lord</a:t>
            </a:r>
            <a:r>
              <a:rPr lang="en-US" sz="2800" dirty="0">
                <a:solidFill>
                  <a:srgbClr val="FFFFFF"/>
                </a:solidFill>
              </a:rPr>
              <a:t> has spoken we will do, and we will be obedient.” </a:t>
            </a:r>
            <a:r>
              <a:rPr lang="en-US" sz="2800" baseline="30000" dirty="0">
                <a:solidFill>
                  <a:srgbClr val="FFFFFF"/>
                </a:solidFill>
              </a:rPr>
              <a:t>8 </a:t>
            </a:r>
            <a:r>
              <a:rPr lang="en-US" sz="2800" dirty="0">
                <a:solidFill>
                  <a:srgbClr val="FFFFFF"/>
                </a:solidFill>
              </a:rPr>
              <a:t>And Moses took the blood and threw it on the people and said, “Behold the blood of the covenant that the </a:t>
            </a:r>
            <a:r>
              <a:rPr lang="en-US" sz="2800" cap="small" dirty="0">
                <a:solidFill>
                  <a:srgbClr val="FFFFFF"/>
                </a:solidFill>
              </a:rPr>
              <a:t>Lord</a:t>
            </a:r>
            <a:r>
              <a:rPr lang="en-US" sz="2800" dirty="0">
                <a:solidFill>
                  <a:srgbClr val="FFFFFF"/>
                </a:solidFill>
              </a:rPr>
              <a:t> has made with you in accordance with all these words.”</a:t>
            </a:r>
            <a:endParaRPr lang="en-US" dirty="0">
              <a:solidFill>
                <a:srgbClr val="FFFFFF"/>
              </a:solidFill>
              <a:ea typeface="Calibri"/>
              <a:cs typeface="Calibri"/>
            </a:endParaRPr>
          </a:p>
        </p:txBody>
      </p:sp>
    </p:spTree>
    <p:extLst>
      <p:ext uri="{BB962C8B-B14F-4D97-AF65-F5344CB8AC3E}">
        <p14:creationId xmlns:p14="http://schemas.microsoft.com/office/powerpoint/2010/main" val="3380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B23A32-9E67-8B5C-8C28-E8B72F159073}"/>
              </a:ext>
            </a:extLst>
          </p:cNvPr>
          <p:cNvSpPr/>
          <p:nvPr/>
        </p:nvSpPr>
        <p:spPr>
          <a:xfrm>
            <a:off x="1873" y="1873"/>
            <a:ext cx="9143999"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EE22A2-1D5E-A867-4A7E-48FDE875210A}"/>
              </a:ext>
            </a:extLst>
          </p:cNvPr>
          <p:cNvSpPr txBox="1"/>
          <p:nvPr/>
        </p:nvSpPr>
        <p:spPr>
          <a:xfrm>
            <a:off x="358490" y="1371600"/>
            <a:ext cx="8501973" cy="310854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ea typeface="Calibri"/>
                <a:cs typeface="Calibri"/>
              </a:rPr>
              <a:t>Hebrews 9:13-14</a:t>
            </a:r>
            <a:endParaRPr lang="en-US" sz="2800">
              <a:solidFill>
                <a:srgbClr val="FFFFFF"/>
              </a:solidFill>
              <a:ea typeface="Calibri"/>
              <a:cs typeface="Calibri"/>
            </a:endParaRPr>
          </a:p>
          <a:p>
            <a:r>
              <a:rPr lang="en-US" sz="2800" baseline="30000" dirty="0">
                <a:solidFill>
                  <a:srgbClr val="FFFFFF"/>
                </a:solidFill>
              </a:rPr>
              <a:t>13 </a:t>
            </a:r>
            <a:r>
              <a:rPr lang="en-US" sz="2800" dirty="0">
                <a:solidFill>
                  <a:srgbClr val="FFFFFF"/>
                </a:solidFill>
              </a:rPr>
              <a:t>For if the blood of goats and bulls, and the sprinkling of defiled persons with the ashes of a heifer, sanctify for the purification of the flesh, </a:t>
            </a:r>
            <a:r>
              <a:rPr lang="en-US" sz="2800" baseline="30000" dirty="0">
                <a:solidFill>
                  <a:srgbClr val="FFFFFF"/>
                </a:solidFill>
              </a:rPr>
              <a:t>14 </a:t>
            </a:r>
            <a:r>
              <a:rPr lang="en-US" sz="2800" dirty="0">
                <a:solidFill>
                  <a:srgbClr val="FFFFFF"/>
                </a:solidFill>
              </a:rPr>
              <a:t>how much more will the blood of Christ, who through the eternal Spirit offered himself without blemish to God, purify our conscience from dead works to serve the living God.</a:t>
            </a:r>
            <a:endParaRPr lang="en-US" sz="2800">
              <a:solidFill>
                <a:srgbClr val="FFFFFF"/>
              </a:solidFill>
              <a:ea typeface="Calibri"/>
              <a:cs typeface="Calibri"/>
            </a:endParaRPr>
          </a:p>
        </p:txBody>
      </p:sp>
    </p:spTree>
    <p:extLst>
      <p:ext uri="{BB962C8B-B14F-4D97-AF65-F5344CB8AC3E}">
        <p14:creationId xmlns:p14="http://schemas.microsoft.com/office/powerpoint/2010/main" val="5755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77403" y="2116244"/>
            <a:ext cx="487602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Your future reward is secured</a:t>
            </a:r>
            <a:endParaRPr lang="en-US" sz="2800" dirty="0"/>
          </a:p>
        </p:txBody>
      </p:sp>
      <p:sp>
        <p:nvSpPr>
          <p:cNvPr id="2" name="TextBox 1">
            <a:extLst>
              <a:ext uri="{FF2B5EF4-FFF2-40B4-BE49-F238E27FC236}">
                <a16:creationId xmlns:a16="http://schemas.microsoft.com/office/drawing/2014/main" id="{1CAC66BF-87B5-E837-81AA-FE258140D5C7}"/>
              </a:ext>
            </a:extLst>
          </p:cNvPr>
          <p:cNvSpPr txBox="1"/>
          <p:nvPr/>
        </p:nvSpPr>
        <p:spPr>
          <a:xfrm>
            <a:off x="89941" y="1335998"/>
            <a:ext cx="8832953"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chemeClr val="bg1"/>
                </a:solidFill>
                <a:cs typeface="Calibri"/>
              </a:rPr>
              <a:t>Realize God’s ongoing work in your life </a:t>
            </a:r>
            <a:r>
              <a:rPr lang="en-US" sz="2800" dirty="0">
                <a:solidFill>
                  <a:schemeClr val="bg1"/>
                </a:solidFill>
                <a:cs typeface="Calibri"/>
              </a:rPr>
              <a:t>(1:3-12)</a:t>
            </a:r>
          </a:p>
        </p:txBody>
      </p:sp>
      <p:sp>
        <p:nvSpPr>
          <p:cNvPr id="3" name="TextBox 2">
            <a:extLst>
              <a:ext uri="{FF2B5EF4-FFF2-40B4-BE49-F238E27FC236}">
                <a16:creationId xmlns:a16="http://schemas.microsoft.com/office/drawing/2014/main" id="{4AFCF99E-F397-CA93-E202-8D4A00829AAD}"/>
              </a:ext>
            </a:extLst>
          </p:cNvPr>
          <p:cNvSpPr txBox="1"/>
          <p:nvPr/>
        </p:nvSpPr>
        <p:spPr>
          <a:xfrm>
            <a:off x="876925" y="2816277"/>
            <a:ext cx="5685019" cy="52322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4950" indent="-234950">
              <a:buFont typeface="Arial" panose="020B0604020202020204" pitchFamily="34" charset="0"/>
              <a:buChar char="•"/>
            </a:pPr>
            <a:r>
              <a:rPr lang="en-US" sz="2800" dirty="0">
                <a:solidFill>
                  <a:srgbClr val="000000"/>
                </a:solidFill>
                <a:cs typeface="Calibri"/>
              </a:rPr>
              <a:t>Your current suffering has purpose</a:t>
            </a:r>
            <a:endParaRPr lang="en-US" dirty="0"/>
          </a:p>
        </p:txBody>
      </p:sp>
    </p:spTree>
    <p:extLst>
      <p:ext uri="{BB962C8B-B14F-4D97-AF65-F5344CB8AC3E}">
        <p14:creationId xmlns:p14="http://schemas.microsoft.com/office/powerpoint/2010/main" val="42918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ainting, sign, plaque&#10;&#10;Description automatically generated">
            <a:extLst>
              <a:ext uri="{FF2B5EF4-FFF2-40B4-BE49-F238E27FC236}">
                <a16:creationId xmlns:a16="http://schemas.microsoft.com/office/drawing/2014/main" id="{2FB20398-A84E-F0FE-154E-B79615E01CE6}"/>
              </a:ext>
            </a:extLst>
          </p:cNvPr>
          <p:cNvPicPr>
            <a:picLocks noChangeAspect="1"/>
          </p:cNvPicPr>
          <p:nvPr/>
        </p:nvPicPr>
        <p:blipFill>
          <a:blip r:embed="rId2"/>
          <a:stretch>
            <a:fillRect/>
          </a:stretch>
        </p:blipFill>
        <p:spPr>
          <a:xfrm>
            <a:off x="787541" y="865762"/>
            <a:ext cx="3240108" cy="500001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1BB985F-1299-E55F-8E3F-43BC55F7B816}"/>
              </a:ext>
            </a:extLst>
          </p:cNvPr>
          <p:cNvSpPr txBox="1"/>
          <p:nvPr/>
        </p:nvSpPr>
        <p:spPr>
          <a:xfrm>
            <a:off x="4357991" y="642026"/>
            <a:ext cx="440662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“If you have but little love to Christ, you will be apt to faint in the day of adversity, to shrink when you are called to take up His cross and suffer for his sake. Lesser sufferings will discompose you, greater sufferings will frighten and amaze you, and you will be in danger of turning into fearful apostates in time of great trials. There is need of great love to Christ, as well as great faith, to carry you through sufferings with courage, that you may persevere unto the end.”</a:t>
            </a:r>
          </a:p>
        </p:txBody>
      </p:sp>
    </p:spTree>
    <p:extLst>
      <p:ext uri="{BB962C8B-B14F-4D97-AF65-F5344CB8AC3E}">
        <p14:creationId xmlns:p14="http://schemas.microsoft.com/office/powerpoint/2010/main" val="31151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6283514-4346-DC49-D062-B60A05E3DC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7252212" cy="6857990"/>
          </a:xfrm>
          <a:prstGeom prst="rect">
            <a:avLst/>
          </a:prstGeom>
        </p:spPr>
      </p:pic>
      <p:sp>
        <p:nvSpPr>
          <p:cNvPr id="27"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2316AEF-1A05-47E8-02E5-7AF66B2987E1}"/>
              </a:ext>
            </a:extLst>
          </p:cNvPr>
          <p:cNvSpPr txBox="1"/>
          <p:nvPr/>
        </p:nvSpPr>
        <p:spPr>
          <a:xfrm>
            <a:off x="5658435" y="926414"/>
            <a:ext cx="3168199" cy="480307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u="sng" dirty="0"/>
              <a:t>Messiah’s sufferings</a:t>
            </a:r>
            <a:endParaRPr lang="en-US" sz="2400">
              <a:cs typeface="Calibri"/>
            </a:endParaRPr>
          </a:p>
          <a:p>
            <a:pPr>
              <a:lnSpc>
                <a:spcPct val="90000"/>
              </a:lnSpc>
              <a:spcAft>
                <a:spcPts val="600"/>
              </a:spcAft>
            </a:pPr>
            <a:r>
              <a:rPr lang="en-US" sz="2400" dirty="0"/>
              <a:t>(Gen 3:15; </a:t>
            </a:r>
            <a:r>
              <a:rPr lang="en-US" sz="2400" dirty="0" err="1"/>
              <a:t>Pss</a:t>
            </a:r>
            <a:r>
              <a:rPr lang="en-US" sz="2400" dirty="0"/>
              <a:t> 22:1-18; 34:19-20; 69:21; Isa 50:6; 52:14-15; 53:1-12; Zech 12:10; 13:7)</a:t>
            </a:r>
            <a:endParaRPr lang="en-US" sz="2400">
              <a:cs typeface="Calibri"/>
            </a:endParaRPr>
          </a:p>
          <a:p>
            <a:pPr>
              <a:lnSpc>
                <a:spcPct val="90000"/>
              </a:lnSpc>
              <a:spcAft>
                <a:spcPts val="600"/>
              </a:spcAft>
            </a:pPr>
            <a:endParaRPr lang="en-US">
              <a:cs typeface="Calibri" panose="020F0502020204030204"/>
            </a:endParaRPr>
          </a:p>
          <a:p>
            <a:pPr indent="-228600">
              <a:lnSpc>
                <a:spcPct val="90000"/>
              </a:lnSpc>
              <a:spcAft>
                <a:spcPts val="600"/>
              </a:spcAft>
              <a:buFont typeface="Arial" panose="020B0604020202020204" pitchFamily="34" charset="0"/>
              <a:buChar char="•"/>
            </a:pPr>
            <a:r>
              <a:rPr lang="en-US" sz="2400" u="sng" dirty="0"/>
              <a:t>Messiah’s glory</a:t>
            </a:r>
            <a:endParaRPr lang="en-US" sz="2400" dirty="0">
              <a:cs typeface="Calibri"/>
            </a:endParaRPr>
          </a:p>
          <a:p>
            <a:pPr>
              <a:lnSpc>
                <a:spcPct val="90000"/>
              </a:lnSpc>
              <a:spcAft>
                <a:spcPts val="600"/>
              </a:spcAft>
            </a:pPr>
            <a:r>
              <a:rPr lang="en-US" sz="2400" dirty="0"/>
              <a:t>(</a:t>
            </a:r>
            <a:r>
              <a:rPr lang="en-US" sz="2400" dirty="0" err="1"/>
              <a:t>Pss</a:t>
            </a:r>
            <a:r>
              <a:rPr lang="en-US" sz="2400" dirty="0"/>
              <a:t> 2; 16:10; 22:22; 45:7; 110:1, 4; Isa 9:6; 40:3-11; 42:1-4; 61:1-3; Jer 33:14-15; </a:t>
            </a:r>
            <a:r>
              <a:rPr lang="en-US" sz="2400" dirty="0" err="1"/>
              <a:t>Ezek</a:t>
            </a:r>
            <a:r>
              <a:rPr lang="en-US" sz="2400" dirty="0"/>
              <a:t> 34:23; Dan 7:13-14; Mal 3:1-3)</a:t>
            </a:r>
            <a:endParaRPr lang="en-US" sz="2400">
              <a:cs typeface="Calibri"/>
            </a:endParaRPr>
          </a:p>
        </p:txBody>
      </p:sp>
    </p:spTree>
    <p:extLst>
      <p:ext uri="{BB962C8B-B14F-4D97-AF65-F5344CB8AC3E}">
        <p14:creationId xmlns:p14="http://schemas.microsoft.com/office/powerpoint/2010/main" val="29765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6B8368B1-0926-9279-951F-53DD827A1F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id="{DA9FE476-D340-1C59-563E-953C8311A004}"/>
              </a:ext>
            </a:extLst>
          </p:cNvPr>
          <p:cNvSpPr txBox="1"/>
          <p:nvPr/>
        </p:nvSpPr>
        <p:spPr>
          <a:xfrm>
            <a:off x="4572000" y="119054"/>
            <a:ext cx="4571980" cy="673894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34950" indent="-234950" algn="ctr">
              <a:lnSpc>
                <a:spcPct val="90000"/>
              </a:lnSpc>
              <a:spcAft>
                <a:spcPts val="600"/>
              </a:spcAft>
            </a:pPr>
            <a:r>
              <a:rPr lang="en-US" sz="2400" b="1" i="1" dirty="0"/>
              <a:t>How does our love for Christ </a:t>
            </a:r>
            <a:br>
              <a:rPr lang="en-US" sz="2400" b="1" i="1" dirty="0"/>
            </a:br>
            <a:r>
              <a:rPr lang="en-US" sz="2400" b="1" i="1" dirty="0"/>
              <a:t>affect us?</a:t>
            </a:r>
            <a:endParaRPr lang="en-US" sz="2400" b="1" dirty="0">
              <a:cs typeface="Calibri" panose="020F0502020204030204"/>
            </a:endParaRPr>
          </a:p>
          <a:p>
            <a:pPr marL="234950" indent="-234950" algn="ctr">
              <a:lnSpc>
                <a:spcPct val="90000"/>
              </a:lnSpc>
              <a:spcAft>
                <a:spcPts val="600"/>
              </a:spcAft>
            </a:pPr>
            <a:endParaRPr lang="en-US" sz="1400" b="1" i="1" dirty="0">
              <a:cs typeface="Calibri"/>
            </a:endParaRPr>
          </a:p>
          <a:p>
            <a:pPr marL="234950" indent="-234950">
              <a:lnSpc>
                <a:spcPct val="90000"/>
              </a:lnSpc>
              <a:spcAft>
                <a:spcPts val="600"/>
              </a:spcAft>
              <a:buFont typeface="Arial" panose="020B0604020202020204" pitchFamily="34" charset="0"/>
              <a:buChar char="•"/>
            </a:pPr>
            <a:r>
              <a:rPr lang="en-US" sz="2400" dirty="0"/>
              <a:t>It balances us when we prosper in life</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buoys us when sinking in despair of afflictions in life</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motivates us to serve him without external obligation</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guards us against temptations of the sinful flesh</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prepares us to suffer for Christ</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comforts us in grief</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surpasses love of others and ministry endeavours</a:t>
            </a:r>
            <a:endParaRPr lang="en-US" sz="2400" dirty="0">
              <a:cs typeface="Calibri"/>
            </a:endParaRPr>
          </a:p>
          <a:p>
            <a:pPr marL="234950" indent="-234950">
              <a:lnSpc>
                <a:spcPct val="90000"/>
              </a:lnSpc>
              <a:spcAft>
                <a:spcPts val="600"/>
              </a:spcAft>
              <a:buFont typeface="Arial" panose="020B0604020202020204" pitchFamily="34" charset="0"/>
              <a:buChar char="•"/>
            </a:pPr>
            <a:r>
              <a:rPr lang="en-US" sz="2400" dirty="0"/>
              <a:t>It is a privilege not shared by any other creature</a:t>
            </a:r>
            <a:endParaRPr lang="en-US" sz="2400" dirty="0">
              <a:cs typeface="Calibri"/>
            </a:endParaRPr>
          </a:p>
        </p:txBody>
      </p:sp>
    </p:spTree>
    <p:extLst>
      <p:ext uri="{BB962C8B-B14F-4D97-AF65-F5344CB8AC3E}">
        <p14:creationId xmlns:p14="http://schemas.microsoft.com/office/powerpoint/2010/main" val="1563841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7157B2-4B50-156E-EE16-AF3D2C1CCF93}"/>
              </a:ext>
            </a:extLst>
          </p:cNvPr>
          <p:cNvSpPr txBox="1"/>
          <p:nvPr/>
        </p:nvSpPr>
        <p:spPr>
          <a:xfrm>
            <a:off x="5783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700" b="1" u="sng" dirty="0">
                <a:latin typeface="+mj-lt"/>
                <a:ea typeface="+mj-ea"/>
                <a:cs typeface="+mj-cs"/>
              </a:rPr>
              <a:t>1 Peter</a:t>
            </a:r>
            <a:endParaRPr lang="en-US" u="sng" dirty="0">
              <a:cs typeface="Calibri"/>
            </a:endParaRPr>
          </a:p>
          <a:p>
            <a:pPr>
              <a:lnSpc>
                <a:spcPct val="90000"/>
              </a:lnSpc>
              <a:spcBef>
                <a:spcPct val="0"/>
              </a:spcBef>
              <a:spcAft>
                <a:spcPts val="600"/>
              </a:spcAft>
            </a:pPr>
            <a:r>
              <a:rPr lang="en-US" sz="4700" b="1" dirty="0">
                <a:latin typeface="+mj-lt"/>
                <a:ea typeface="+mj-ea"/>
                <a:cs typeface="+mj-cs"/>
              </a:rPr>
              <a:t>The Sojourner’s Life</a:t>
            </a:r>
            <a:endParaRPr lang="en-US">
              <a:ea typeface="+mj-ea"/>
              <a:cs typeface="+mj-cs"/>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FB2F085E-F977-C8CE-EC97-5225BE8450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0023711C-8B11-935D-D1C4-2040B26A4A57}"/>
              </a:ext>
            </a:extLst>
          </p:cNvPr>
          <p:cNvSpPr txBox="1"/>
          <p:nvPr/>
        </p:nvSpPr>
        <p:spPr>
          <a:xfrm>
            <a:off x="5223753" y="4377446"/>
            <a:ext cx="3774331" cy="830997"/>
          </a:xfrm>
          <a:prstGeom prst="rect">
            <a:avLst/>
          </a:prstGeom>
          <a:no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latin typeface="Calibri"/>
                <a:cs typeface="Calibri"/>
              </a:rPr>
              <a:t>Living effectively for the Lord in an unbelieving world</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D17838-420D-CFA0-1C88-EAF39A02E381}"/>
              </a:ext>
            </a:extLst>
          </p:cNvPr>
          <p:cNvPicPr>
            <a:picLocks noChangeAspect="1"/>
          </p:cNvPicPr>
          <p:nvPr/>
        </p:nvPicPr>
        <p:blipFill>
          <a:blip r:embed="rId2"/>
          <a:stretch>
            <a:fillRect/>
          </a:stretch>
        </p:blipFill>
        <p:spPr>
          <a:xfrm>
            <a:off x="161587" y="194550"/>
            <a:ext cx="6437548" cy="3317137"/>
          </a:xfrm>
          <a:prstGeom prst="rect">
            <a:avLst/>
          </a:prstGeom>
        </p:spPr>
      </p:pic>
      <p:sp>
        <p:nvSpPr>
          <p:cNvPr id="5" name="TextBox 4">
            <a:extLst>
              <a:ext uri="{FF2B5EF4-FFF2-40B4-BE49-F238E27FC236}">
                <a16:creationId xmlns:a16="http://schemas.microsoft.com/office/drawing/2014/main" id="{ADABD93A-1ECC-056A-30AE-46CF7D770FE1}"/>
              </a:ext>
            </a:extLst>
          </p:cNvPr>
          <p:cNvSpPr txBox="1"/>
          <p:nvPr/>
        </p:nvSpPr>
        <p:spPr>
          <a:xfrm>
            <a:off x="282102" y="3822970"/>
            <a:ext cx="85311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John 18:36</a:t>
            </a:r>
          </a:p>
          <a:p>
            <a:r>
              <a:rPr lang="en-US">
                <a:cs typeface="Calibri"/>
              </a:rPr>
              <a:t>Jesus answered, “My kingdom is </a:t>
            </a:r>
            <a:r>
              <a:rPr lang="en-US" u="sng">
                <a:cs typeface="Calibri"/>
              </a:rPr>
              <a:t>not of this world</a:t>
            </a:r>
            <a:r>
              <a:rPr lang="en-US">
                <a:cs typeface="Calibri"/>
              </a:rPr>
              <a:t>. If my kingdom were of this world, my servants would have been fighting, that I might not be delivered over to the Jews. But my kingdom is </a:t>
            </a:r>
            <a:r>
              <a:rPr lang="en-US" u="sng">
                <a:cs typeface="Calibri"/>
              </a:rPr>
              <a:t>not from the world</a:t>
            </a:r>
            <a:r>
              <a:rPr lang="en-US">
                <a:cs typeface="Calibri"/>
              </a:rPr>
              <a:t>.”</a:t>
            </a:r>
          </a:p>
        </p:txBody>
      </p:sp>
      <p:sp>
        <p:nvSpPr>
          <p:cNvPr id="6" name="TextBox 5">
            <a:extLst>
              <a:ext uri="{FF2B5EF4-FFF2-40B4-BE49-F238E27FC236}">
                <a16:creationId xmlns:a16="http://schemas.microsoft.com/office/drawing/2014/main" id="{528CB8B8-9227-6CD9-0B1C-626D59A70767}"/>
              </a:ext>
            </a:extLst>
          </p:cNvPr>
          <p:cNvSpPr txBox="1"/>
          <p:nvPr/>
        </p:nvSpPr>
        <p:spPr>
          <a:xfrm>
            <a:off x="282103" y="5204298"/>
            <a:ext cx="85992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2 Corinthians 4:4</a:t>
            </a:r>
          </a:p>
          <a:p>
            <a:r>
              <a:rPr lang="en-US"/>
              <a:t>In their case </a:t>
            </a:r>
            <a:r>
              <a:rPr lang="en-US" u="sng"/>
              <a:t>the god of this world</a:t>
            </a:r>
            <a:r>
              <a:rPr lang="en-US"/>
              <a:t> has blinded the minds of the unbelievers, to keep them from seeing the light of the gospel of the glory of Christ, who is the image of God.</a:t>
            </a:r>
          </a:p>
        </p:txBody>
      </p:sp>
    </p:spTree>
    <p:extLst>
      <p:ext uri="{BB962C8B-B14F-4D97-AF65-F5344CB8AC3E}">
        <p14:creationId xmlns:p14="http://schemas.microsoft.com/office/powerpoint/2010/main" val="3494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D17838-420D-CFA0-1C88-EAF39A02E381}"/>
              </a:ext>
            </a:extLst>
          </p:cNvPr>
          <p:cNvPicPr>
            <a:picLocks noChangeAspect="1"/>
          </p:cNvPicPr>
          <p:nvPr/>
        </p:nvPicPr>
        <p:blipFill>
          <a:blip r:embed="rId2"/>
          <a:stretch>
            <a:fillRect/>
          </a:stretch>
        </p:blipFill>
        <p:spPr>
          <a:xfrm>
            <a:off x="161587" y="194550"/>
            <a:ext cx="6437548" cy="3317137"/>
          </a:xfrm>
          <a:prstGeom prst="rect">
            <a:avLst/>
          </a:prstGeom>
        </p:spPr>
      </p:pic>
      <p:sp>
        <p:nvSpPr>
          <p:cNvPr id="5" name="TextBox 4">
            <a:extLst>
              <a:ext uri="{FF2B5EF4-FFF2-40B4-BE49-F238E27FC236}">
                <a16:creationId xmlns:a16="http://schemas.microsoft.com/office/drawing/2014/main" id="{ADABD93A-1ECC-056A-30AE-46CF7D770FE1}"/>
              </a:ext>
            </a:extLst>
          </p:cNvPr>
          <p:cNvSpPr txBox="1"/>
          <p:nvPr/>
        </p:nvSpPr>
        <p:spPr>
          <a:xfrm>
            <a:off x="282102" y="3822970"/>
            <a:ext cx="8531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John 16:33</a:t>
            </a:r>
            <a:r>
              <a:rPr lang="en-US" dirty="0">
                <a:ea typeface="+mn-lt"/>
                <a:cs typeface="+mn-lt"/>
              </a:rPr>
              <a:t> </a:t>
            </a:r>
            <a:endParaRPr lang="en-US"/>
          </a:p>
          <a:p>
            <a:r>
              <a:rPr lang="en-US" dirty="0">
                <a:ea typeface="+mn-lt"/>
                <a:cs typeface="+mn-lt"/>
              </a:rPr>
              <a:t>“I have said these things to you, that in me you may have peace. In </a:t>
            </a:r>
            <a:r>
              <a:rPr lang="en-US" u="sng" dirty="0">
                <a:ea typeface="+mn-lt"/>
                <a:cs typeface="+mn-lt"/>
              </a:rPr>
              <a:t>the world</a:t>
            </a:r>
            <a:r>
              <a:rPr lang="en-US" dirty="0">
                <a:ea typeface="+mn-lt"/>
                <a:cs typeface="+mn-lt"/>
              </a:rPr>
              <a:t> you will have tribulation. But take heart; I have overcome the world.”</a:t>
            </a:r>
            <a:endParaRPr lang="en-US" dirty="0"/>
          </a:p>
        </p:txBody>
      </p:sp>
      <p:sp>
        <p:nvSpPr>
          <p:cNvPr id="6" name="TextBox 5">
            <a:extLst>
              <a:ext uri="{FF2B5EF4-FFF2-40B4-BE49-F238E27FC236}">
                <a16:creationId xmlns:a16="http://schemas.microsoft.com/office/drawing/2014/main" id="{528CB8B8-9227-6CD9-0B1C-626D59A70767}"/>
              </a:ext>
            </a:extLst>
          </p:cNvPr>
          <p:cNvSpPr txBox="1"/>
          <p:nvPr/>
        </p:nvSpPr>
        <p:spPr>
          <a:xfrm>
            <a:off x="282103" y="5204298"/>
            <a:ext cx="85992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John 15:18-19</a:t>
            </a:r>
            <a:r>
              <a:rPr lang="en-US" dirty="0">
                <a:ea typeface="+mn-lt"/>
                <a:cs typeface="+mn-lt"/>
              </a:rPr>
              <a:t> </a:t>
            </a:r>
            <a:endParaRPr lang="en-US"/>
          </a:p>
          <a:p>
            <a:r>
              <a:rPr lang="en-US" baseline="30000" dirty="0">
                <a:ea typeface="+mn-lt"/>
                <a:cs typeface="+mn-lt"/>
              </a:rPr>
              <a:t>18 </a:t>
            </a:r>
            <a:r>
              <a:rPr lang="en-US" dirty="0">
                <a:ea typeface="+mn-lt"/>
                <a:cs typeface="+mn-lt"/>
              </a:rPr>
              <a:t>“If </a:t>
            </a:r>
            <a:r>
              <a:rPr lang="en-US" u="sng" dirty="0">
                <a:ea typeface="+mn-lt"/>
                <a:cs typeface="+mn-lt"/>
              </a:rPr>
              <a:t>the world</a:t>
            </a:r>
            <a:r>
              <a:rPr lang="en-US" dirty="0">
                <a:ea typeface="+mn-lt"/>
                <a:cs typeface="+mn-lt"/>
              </a:rPr>
              <a:t> hates you, know that it has hated me before it hated you. </a:t>
            </a:r>
            <a:r>
              <a:rPr lang="en-US" baseline="30000" dirty="0">
                <a:ea typeface="+mn-lt"/>
                <a:cs typeface="+mn-lt"/>
              </a:rPr>
              <a:t>19 </a:t>
            </a:r>
            <a:r>
              <a:rPr lang="en-US" dirty="0">
                <a:ea typeface="+mn-lt"/>
                <a:cs typeface="+mn-lt"/>
              </a:rPr>
              <a:t>If you were of the world, the world would love you as its own; but because </a:t>
            </a:r>
            <a:r>
              <a:rPr lang="en-US" u="sng" dirty="0">
                <a:ea typeface="+mn-lt"/>
                <a:cs typeface="+mn-lt"/>
              </a:rPr>
              <a:t>you are not of the world</a:t>
            </a:r>
            <a:r>
              <a:rPr lang="en-US" dirty="0">
                <a:ea typeface="+mn-lt"/>
                <a:cs typeface="+mn-lt"/>
              </a:rPr>
              <a:t>, but I chose you out of the world, therefore the world hates you.”</a:t>
            </a:r>
            <a:endParaRPr lang="en-US" dirty="0"/>
          </a:p>
        </p:txBody>
      </p:sp>
    </p:spTree>
    <p:extLst>
      <p:ext uri="{BB962C8B-B14F-4D97-AF65-F5344CB8AC3E}">
        <p14:creationId xmlns:p14="http://schemas.microsoft.com/office/powerpoint/2010/main" val="185592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749C042E-7078-E63E-B9B9-A6BE21AD3B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352BD0-D621-5851-A0D1-91D814877275}"/>
              </a:ext>
            </a:extLst>
          </p:cNvPr>
          <p:cNvSpPr txBox="1"/>
          <p:nvPr/>
        </p:nvSpPr>
        <p:spPr>
          <a:xfrm>
            <a:off x="3490720" y="4777739"/>
            <a:ext cx="5173220" cy="13992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dirty="0"/>
              <a:t>Be Grounded in Your Salvation</a:t>
            </a:r>
          </a:p>
          <a:p>
            <a:pPr>
              <a:lnSpc>
                <a:spcPct val="90000"/>
              </a:lnSpc>
              <a:spcAft>
                <a:spcPts val="600"/>
              </a:spcAft>
            </a:pPr>
            <a:r>
              <a:rPr lang="en-US" sz="2400" dirty="0">
                <a:ea typeface="Calibri"/>
                <a:cs typeface="Calibri"/>
              </a:rPr>
              <a:t>1 Peter 1:1-12</a:t>
            </a:r>
          </a:p>
        </p:txBody>
      </p:sp>
    </p:spTree>
    <p:extLst>
      <p:ext uri="{BB962C8B-B14F-4D97-AF65-F5344CB8AC3E}">
        <p14:creationId xmlns:p14="http://schemas.microsoft.com/office/powerpoint/2010/main" val="28273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Tree>
    <p:extLst>
      <p:ext uri="{BB962C8B-B14F-4D97-AF65-F5344CB8AC3E}">
        <p14:creationId xmlns:p14="http://schemas.microsoft.com/office/powerpoint/2010/main" val="19756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62C901-4272-85BA-CEA3-F5C29E235AB3}"/>
              </a:ext>
            </a:extLst>
          </p:cNvPr>
          <p:cNvSpPr/>
          <p:nvPr/>
        </p:nvSpPr>
        <p:spPr>
          <a:xfrm>
            <a:off x="1873" y="1873"/>
            <a:ext cx="9172105" cy="68579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EA9831-6F77-9EC7-A15E-7C4F8DBC29C9}"/>
              </a:ext>
            </a:extLst>
          </p:cNvPr>
          <p:cNvSpPr txBox="1"/>
          <p:nvPr/>
        </p:nvSpPr>
        <p:spPr>
          <a:xfrm>
            <a:off x="466928" y="1157591"/>
            <a:ext cx="8210144" cy="181588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cs typeface="Calibri"/>
              </a:rPr>
              <a:t>Acts 13:48</a:t>
            </a:r>
            <a:endParaRPr lang="en-US" sz="2800" b="1">
              <a:solidFill>
                <a:schemeClr val="bg1"/>
              </a:solidFill>
              <a:ea typeface="Calibri"/>
              <a:cs typeface="Calibri"/>
            </a:endParaRPr>
          </a:p>
          <a:p>
            <a:r>
              <a:rPr lang="en-US" sz="2800" dirty="0">
                <a:solidFill>
                  <a:schemeClr val="bg1"/>
                </a:solidFill>
              </a:rPr>
              <a:t>And when the Gentiles heard this, they began rejoicing and glorifying the word of the Lord, and as many as were </a:t>
            </a:r>
            <a:r>
              <a:rPr lang="en-US" sz="2800" u="sng" dirty="0">
                <a:solidFill>
                  <a:schemeClr val="bg1"/>
                </a:solidFill>
              </a:rPr>
              <a:t>appointed</a:t>
            </a:r>
            <a:r>
              <a:rPr lang="en-US" sz="2800" dirty="0">
                <a:solidFill>
                  <a:schemeClr val="bg1"/>
                </a:solidFill>
              </a:rPr>
              <a:t> to eternal life </a:t>
            </a:r>
            <a:r>
              <a:rPr lang="en-US" sz="2800" u="sng" dirty="0">
                <a:solidFill>
                  <a:schemeClr val="bg1"/>
                </a:solidFill>
              </a:rPr>
              <a:t>believed</a:t>
            </a:r>
            <a:r>
              <a:rPr lang="en-US" sz="2800" dirty="0">
                <a:solidFill>
                  <a:schemeClr val="bg1"/>
                </a:solidFill>
              </a:rPr>
              <a:t>.</a:t>
            </a:r>
            <a:endParaRPr lang="en-US" sz="2800">
              <a:solidFill>
                <a:schemeClr val="bg1"/>
              </a:solidFill>
              <a:ea typeface="Calibri"/>
              <a:cs typeface="Calibri"/>
            </a:endParaRPr>
          </a:p>
        </p:txBody>
      </p:sp>
      <p:sp>
        <p:nvSpPr>
          <p:cNvPr id="5" name="TextBox 4">
            <a:extLst>
              <a:ext uri="{FF2B5EF4-FFF2-40B4-BE49-F238E27FC236}">
                <a16:creationId xmlns:a16="http://schemas.microsoft.com/office/drawing/2014/main" id="{38575D46-D8FA-7A78-B2EC-BE8237F22B1F}"/>
              </a:ext>
            </a:extLst>
          </p:cNvPr>
          <p:cNvSpPr txBox="1"/>
          <p:nvPr/>
        </p:nvSpPr>
        <p:spPr>
          <a:xfrm>
            <a:off x="466928" y="3482502"/>
            <a:ext cx="8210144" cy="181588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cs typeface="Segoe UI"/>
              </a:rPr>
              <a:t>Romans 11:2</a:t>
            </a:r>
            <a:r>
              <a:rPr lang="en-US" sz="2800" dirty="0">
                <a:solidFill>
                  <a:schemeClr val="bg1"/>
                </a:solidFill>
                <a:cs typeface="Segoe UI"/>
              </a:rPr>
              <a:t>​</a:t>
            </a:r>
          </a:p>
          <a:p>
            <a:r>
              <a:rPr lang="en-US" sz="2800" dirty="0">
                <a:solidFill>
                  <a:schemeClr val="bg1"/>
                </a:solidFill>
                <a:cs typeface="Segoe UI"/>
              </a:rPr>
              <a:t>God has not rejected his people whom he </a:t>
            </a:r>
            <a:r>
              <a:rPr lang="en-US" sz="2800" u="sng" dirty="0">
                <a:solidFill>
                  <a:schemeClr val="bg1"/>
                </a:solidFill>
                <a:cs typeface="Segoe UI"/>
              </a:rPr>
              <a:t>foreknew</a:t>
            </a:r>
            <a:r>
              <a:rPr lang="en-US" sz="2800" dirty="0">
                <a:solidFill>
                  <a:schemeClr val="bg1"/>
                </a:solidFill>
                <a:cs typeface="Segoe UI"/>
              </a:rPr>
              <a:t>. Do you not know what the Scripture says of Elijah, how he appeals to God against Israel?​</a:t>
            </a:r>
          </a:p>
        </p:txBody>
      </p:sp>
    </p:spTree>
    <p:extLst>
      <p:ext uri="{BB962C8B-B14F-4D97-AF65-F5344CB8AC3E}">
        <p14:creationId xmlns:p14="http://schemas.microsoft.com/office/powerpoint/2010/main" val="19588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outdoor, plant, tree&#10;&#10;Description automatically generated">
            <a:extLst>
              <a:ext uri="{FF2B5EF4-FFF2-40B4-BE49-F238E27FC236}">
                <a16:creationId xmlns:a16="http://schemas.microsoft.com/office/drawing/2014/main" id="{2752E19B-C60D-6126-B53A-4FE2C8F2FE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5" name="TextBox 4">
            <a:extLst>
              <a:ext uri="{FF2B5EF4-FFF2-40B4-BE49-F238E27FC236}">
                <a16:creationId xmlns:a16="http://schemas.microsoft.com/office/drawing/2014/main" id="{EA2F3B84-6EAC-C963-FB4B-CD666A05D761}"/>
              </a:ext>
            </a:extLst>
          </p:cNvPr>
          <p:cNvSpPr txBox="1"/>
          <p:nvPr/>
        </p:nvSpPr>
        <p:spPr>
          <a:xfrm>
            <a:off x="93195" y="617654"/>
            <a:ext cx="8828910" cy="523220"/>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solidFill>
                  <a:srgbClr val="FFFFFF"/>
                </a:solidFill>
              </a:rPr>
              <a:t>Recognize your identity is in Christ and not the world </a:t>
            </a:r>
            <a:r>
              <a:rPr lang="en-US" sz="2800" dirty="0">
                <a:solidFill>
                  <a:srgbClr val="FFFFFF"/>
                </a:solidFill>
              </a:rPr>
              <a:t>(1:1-2)</a:t>
            </a:r>
            <a:r>
              <a:rPr lang="en-US" sz="2800" dirty="0">
                <a:solidFill>
                  <a:srgbClr val="FFFFFF"/>
                </a:solidFill>
                <a:cs typeface="Calibri"/>
              </a:rPr>
              <a:t>​</a:t>
            </a:r>
          </a:p>
        </p:txBody>
      </p:sp>
      <p:sp>
        <p:nvSpPr>
          <p:cNvPr id="7" name="TextBox 1">
            <a:extLst>
              <a:ext uri="{FF2B5EF4-FFF2-40B4-BE49-F238E27FC236}">
                <a16:creationId xmlns:a16="http://schemas.microsoft.com/office/drawing/2014/main" id="{FD4988AB-BAAA-B4FD-6B0F-65709E474B76}"/>
              </a:ext>
            </a:extLst>
          </p:cNvPr>
          <p:cNvSpPr txBox="1"/>
          <p:nvPr/>
        </p:nvSpPr>
        <p:spPr>
          <a:xfrm>
            <a:off x="811821" y="1451056"/>
            <a:ext cx="4089045"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are planned by God</a:t>
            </a:r>
            <a:endParaRPr lang="en-US" sz="2800" dirty="0"/>
          </a:p>
        </p:txBody>
      </p:sp>
      <p:sp>
        <p:nvSpPr>
          <p:cNvPr id="6" name="TextBox 1">
            <a:extLst>
              <a:ext uri="{FF2B5EF4-FFF2-40B4-BE49-F238E27FC236}">
                <a16:creationId xmlns:a16="http://schemas.microsoft.com/office/drawing/2014/main" id="{CAEDC395-2158-F59B-156C-7ADDD59EFC0E}"/>
              </a:ext>
            </a:extLst>
          </p:cNvPr>
          <p:cNvSpPr txBox="1"/>
          <p:nvPr/>
        </p:nvSpPr>
        <p:spPr>
          <a:xfrm>
            <a:off x="811822" y="2114649"/>
            <a:ext cx="5438160"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cs typeface="Calibri"/>
              </a:rPr>
              <a:t>You are set apart from the world</a:t>
            </a:r>
          </a:p>
        </p:txBody>
      </p:sp>
      <p:sp>
        <p:nvSpPr>
          <p:cNvPr id="8" name="TextBox 1">
            <a:extLst>
              <a:ext uri="{FF2B5EF4-FFF2-40B4-BE49-F238E27FC236}">
                <a16:creationId xmlns:a16="http://schemas.microsoft.com/office/drawing/2014/main" id="{A0721445-1C7A-281F-3B84-9F7F77EFA6C2}"/>
              </a:ext>
            </a:extLst>
          </p:cNvPr>
          <p:cNvSpPr txBox="1"/>
          <p:nvPr/>
        </p:nvSpPr>
        <p:spPr>
          <a:xfrm>
            <a:off x="811822" y="2762695"/>
            <a:ext cx="7405618" cy="523220"/>
          </a:xfrm>
          <a:prstGeom prst="rect">
            <a:avLst/>
          </a:prstGeom>
          <a:solidFill>
            <a:schemeClr val="accent6">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cs typeface="Calibri"/>
              </a:rPr>
              <a:t>You live by different standards than the world</a:t>
            </a:r>
            <a:endParaRPr lang="en-US" sz="2800" dirty="0"/>
          </a:p>
        </p:txBody>
      </p:sp>
    </p:spTree>
    <p:extLst>
      <p:ext uri="{BB962C8B-B14F-4D97-AF65-F5344CB8AC3E}">
        <p14:creationId xmlns:p14="http://schemas.microsoft.com/office/powerpoint/2010/main" val="22370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073F09-7D65-2147-D746-FE079F929040}"/>
              </a:ext>
            </a:extLst>
          </p:cNvPr>
          <p:cNvSpPr txBox="1"/>
          <p:nvPr/>
        </p:nvSpPr>
        <p:spPr>
          <a:xfrm>
            <a:off x="628650" y="1929384"/>
            <a:ext cx="7886700"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800" dirty="0"/>
              <a:t>“Those who understand themselves as God’s elect have the ammunition to resist the norms and culture of the society they inhabit. Divine election reminds the readers that they have status, not because they are so worthy or noble but because God has bestowed his grace upon them. Hence, they have the energy to counter accepted cultural norms and to live in accord with God’s purpose.”</a:t>
            </a:r>
            <a:endParaRPr lang="en-US" sz="2800">
              <a:ea typeface="Calibri"/>
              <a:cs typeface="Calibri"/>
            </a:endParaRPr>
          </a:p>
          <a:p>
            <a:pPr>
              <a:lnSpc>
                <a:spcPct val="90000"/>
              </a:lnSpc>
              <a:spcAft>
                <a:spcPts val="600"/>
              </a:spcAft>
            </a:pPr>
            <a:r>
              <a:rPr lang="en-US" sz="2800" b="1" dirty="0"/>
              <a:t>Thomas Schreiner</a:t>
            </a:r>
            <a:endParaRPr lang="en-US" sz="2800" b="1" dirty="0">
              <a:ea typeface="Calibri" panose="020F0502020204030204"/>
              <a:cs typeface="Calibri" panose="020F0502020204030204"/>
            </a:endParaRPr>
          </a:p>
        </p:txBody>
      </p:sp>
    </p:spTree>
    <p:extLst>
      <p:ext uri="{BB962C8B-B14F-4D97-AF65-F5344CB8AC3E}">
        <p14:creationId xmlns:p14="http://schemas.microsoft.com/office/powerpoint/2010/main" val="1312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976</Words>
  <Application>Microsoft Macintosh PowerPoint</Application>
  <PresentationFormat>On-screen Show (4:3)</PresentationFormat>
  <Paragraphs>61</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270</cp:revision>
  <dcterms:created xsi:type="dcterms:W3CDTF">2022-04-26T09:38:22Z</dcterms:created>
  <dcterms:modified xsi:type="dcterms:W3CDTF">2022-05-15T02:41:30Z</dcterms:modified>
</cp:coreProperties>
</file>