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66" r:id="rId2"/>
    <p:sldMasterId id="2147483659" r:id="rId3"/>
    <p:sldMasterId id="2147483657" r:id="rId4"/>
    <p:sldMasterId id="2147483653" r:id="rId5"/>
    <p:sldMasterId id="2147483916" r:id="rId6"/>
    <p:sldMasterId id="2147483953" r:id="rId7"/>
    <p:sldMasterId id="2147483965" r:id="rId8"/>
    <p:sldMasterId id="2147483968" r:id="rId9"/>
    <p:sldMasterId id="2147483971" r:id="rId10"/>
    <p:sldMasterId id="2147483973" r:id="rId11"/>
    <p:sldMasterId id="2147483984" r:id="rId12"/>
    <p:sldMasterId id="2147483986" r:id="rId13"/>
    <p:sldMasterId id="2147484152" r:id="rId14"/>
    <p:sldMasterId id="2147484757" r:id="rId15"/>
    <p:sldMasterId id="2147484914" r:id="rId16"/>
  </p:sldMasterIdLst>
  <p:notesMasterIdLst>
    <p:notesMasterId r:id="rId102"/>
  </p:notesMasterIdLst>
  <p:sldIdLst>
    <p:sldId id="522" r:id="rId17"/>
    <p:sldId id="361" r:id="rId18"/>
    <p:sldId id="490" r:id="rId19"/>
    <p:sldId id="501" r:id="rId20"/>
    <p:sldId id="512" r:id="rId21"/>
    <p:sldId id="513" r:id="rId22"/>
    <p:sldId id="505" r:id="rId23"/>
    <p:sldId id="357" r:id="rId24"/>
    <p:sldId id="362" r:id="rId25"/>
    <p:sldId id="514" r:id="rId26"/>
    <p:sldId id="566" r:id="rId27"/>
    <p:sldId id="462" r:id="rId28"/>
    <p:sldId id="464" r:id="rId29"/>
    <p:sldId id="480" r:id="rId30"/>
    <p:sldId id="519" r:id="rId31"/>
    <p:sldId id="486" r:id="rId32"/>
    <p:sldId id="369" r:id="rId33"/>
    <p:sldId id="485" r:id="rId34"/>
    <p:sldId id="487" r:id="rId35"/>
    <p:sldId id="482" r:id="rId36"/>
    <p:sldId id="463" r:id="rId37"/>
    <p:sldId id="381" r:id="rId38"/>
    <p:sldId id="488" r:id="rId39"/>
    <p:sldId id="520" r:id="rId40"/>
    <p:sldId id="391" r:id="rId41"/>
    <p:sldId id="506" r:id="rId42"/>
    <p:sldId id="516" r:id="rId43"/>
    <p:sldId id="489" r:id="rId44"/>
    <p:sldId id="352" r:id="rId45"/>
    <p:sldId id="351" r:id="rId46"/>
    <p:sldId id="323" r:id="rId47"/>
    <p:sldId id="507" r:id="rId48"/>
    <p:sldId id="508" r:id="rId49"/>
    <p:sldId id="502" r:id="rId50"/>
    <p:sldId id="521" r:id="rId51"/>
    <p:sldId id="509" r:id="rId52"/>
    <p:sldId id="510" r:id="rId53"/>
    <p:sldId id="511" r:id="rId54"/>
    <p:sldId id="364" r:id="rId55"/>
    <p:sldId id="372" r:id="rId56"/>
    <p:sldId id="366" r:id="rId57"/>
    <p:sldId id="375" r:id="rId58"/>
    <p:sldId id="518" r:id="rId59"/>
    <p:sldId id="388" r:id="rId60"/>
    <p:sldId id="418" r:id="rId61"/>
    <p:sldId id="367" r:id="rId62"/>
    <p:sldId id="379" r:id="rId63"/>
    <p:sldId id="382" r:id="rId64"/>
    <p:sldId id="491" r:id="rId65"/>
    <p:sldId id="492" r:id="rId66"/>
    <p:sldId id="503" r:id="rId67"/>
    <p:sldId id="533" r:id="rId68"/>
    <p:sldId id="534" r:id="rId69"/>
    <p:sldId id="535" r:id="rId70"/>
    <p:sldId id="536" r:id="rId71"/>
    <p:sldId id="537" r:id="rId72"/>
    <p:sldId id="538" r:id="rId73"/>
    <p:sldId id="539" r:id="rId74"/>
    <p:sldId id="540" r:id="rId75"/>
    <p:sldId id="541" r:id="rId76"/>
    <p:sldId id="542" r:id="rId77"/>
    <p:sldId id="543" r:id="rId78"/>
    <p:sldId id="544" r:id="rId79"/>
    <p:sldId id="545" r:id="rId80"/>
    <p:sldId id="546" r:id="rId81"/>
    <p:sldId id="547" r:id="rId82"/>
    <p:sldId id="548" r:id="rId83"/>
    <p:sldId id="549" r:id="rId84"/>
    <p:sldId id="550" r:id="rId85"/>
    <p:sldId id="551" r:id="rId86"/>
    <p:sldId id="552" r:id="rId87"/>
    <p:sldId id="553" r:id="rId88"/>
    <p:sldId id="554" r:id="rId89"/>
    <p:sldId id="555" r:id="rId90"/>
    <p:sldId id="556" r:id="rId91"/>
    <p:sldId id="557" r:id="rId92"/>
    <p:sldId id="558" r:id="rId93"/>
    <p:sldId id="559" r:id="rId94"/>
    <p:sldId id="560" r:id="rId95"/>
    <p:sldId id="561" r:id="rId96"/>
    <p:sldId id="562" r:id="rId97"/>
    <p:sldId id="563" r:id="rId98"/>
    <p:sldId id="564" r:id="rId99"/>
    <p:sldId id="567" r:id="rId100"/>
    <p:sldId id="568" r:id="rId10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AEAEA"/>
    <a:srgbClr val="DDDDDD"/>
    <a:srgbClr val="CCFFCC"/>
    <a:srgbClr val="00FF00"/>
    <a:srgbClr val="FF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91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slide" Target="slides/slide60.xml"/><Relationship Id="rId77" Type="http://schemas.openxmlformats.org/officeDocument/2006/relationships/slide" Target="slides/slide61.xml"/><Relationship Id="rId78" Type="http://schemas.openxmlformats.org/officeDocument/2006/relationships/slide" Target="slides/slide62.xml"/><Relationship Id="rId79" Type="http://schemas.openxmlformats.org/officeDocument/2006/relationships/slide" Target="slides/slide63.xml"/><Relationship Id="rId90" Type="http://schemas.openxmlformats.org/officeDocument/2006/relationships/slide" Target="slides/slide74.xml"/><Relationship Id="rId91" Type="http://schemas.openxmlformats.org/officeDocument/2006/relationships/slide" Target="slides/slide75.xml"/><Relationship Id="rId92" Type="http://schemas.openxmlformats.org/officeDocument/2006/relationships/slide" Target="slides/slide76.xml"/><Relationship Id="rId93" Type="http://schemas.openxmlformats.org/officeDocument/2006/relationships/slide" Target="slides/slide77.xml"/><Relationship Id="rId94" Type="http://schemas.openxmlformats.org/officeDocument/2006/relationships/slide" Target="slides/slide78.xml"/><Relationship Id="rId95" Type="http://schemas.openxmlformats.org/officeDocument/2006/relationships/slide" Target="slides/slide79.xml"/><Relationship Id="rId96" Type="http://schemas.openxmlformats.org/officeDocument/2006/relationships/slide" Target="slides/slide80.xml"/><Relationship Id="rId97" Type="http://schemas.openxmlformats.org/officeDocument/2006/relationships/slide" Target="slides/slide81.xml"/><Relationship Id="rId98" Type="http://schemas.openxmlformats.org/officeDocument/2006/relationships/slide" Target="slides/slide82.xml"/><Relationship Id="rId99" Type="http://schemas.openxmlformats.org/officeDocument/2006/relationships/slide" Target="slides/slide8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100" Type="http://schemas.openxmlformats.org/officeDocument/2006/relationships/slide" Target="slides/slide84.xml"/><Relationship Id="rId80" Type="http://schemas.openxmlformats.org/officeDocument/2006/relationships/slide" Target="slides/slide64.xml"/><Relationship Id="rId81" Type="http://schemas.openxmlformats.org/officeDocument/2006/relationships/slide" Target="slides/slide65.xml"/><Relationship Id="rId82" Type="http://schemas.openxmlformats.org/officeDocument/2006/relationships/slide" Target="slides/slide66.xml"/><Relationship Id="rId83" Type="http://schemas.openxmlformats.org/officeDocument/2006/relationships/slide" Target="slides/slide67.xml"/><Relationship Id="rId84" Type="http://schemas.openxmlformats.org/officeDocument/2006/relationships/slide" Target="slides/slide68.xml"/><Relationship Id="rId85" Type="http://schemas.openxmlformats.org/officeDocument/2006/relationships/slide" Target="slides/slide69.xml"/><Relationship Id="rId86" Type="http://schemas.openxmlformats.org/officeDocument/2006/relationships/slide" Target="slides/slide70.xml"/><Relationship Id="rId87" Type="http://schemas.openxmlformats.org/officeDocument/2006/relationships/slide" Target="slides/slide71.xml"/><Relationship Id="rId88" Type="http://schemas.openxmlformats.org/officeDocument/2006/relationships/slide" Target="slides/slide72.xml"/><Relationship Id="rId89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21D495-133B-D649-BED0-91FAFD75C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3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AC3D91-66FA-BE4F-A843-E7F7847156A3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372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40B0CA-9F7E-CE4E-87A0-B8E0BCBA86E4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D84B3-6724-B247-AB4F-6F99AD63CF6E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566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759E09-40D5-B247-B504-4884891181B4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587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7D2CC1-8B2E-5B49-9A6C-CF44BD3E832A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6077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BE8BCD-9F50-974D-AA00-CE50AC4EE902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628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A8890F-2BFD-9D4D-AE19-815A5806BE9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648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70B069-2B34-7044-BFAA-569A716649A0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669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3E6345-1C8E-3944-970E-D137CAAF5157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689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31E19F-5D4B-EA4C-A1E8-990DB48A9939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710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51B444-9ABC-2045-B8BA-8B4FE1B0FFD5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1730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536FB9-29AD-324C-9D87-A328ED40F02A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3926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65EF72-BC1C-9C4E-8500-E4549FD02552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7510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386BFC-C2C6-D843-9C93-76AD5729E4E7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7715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44968D-E857-F740-9EB1-AA922906F154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7920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2E1B4D-075D-F74A-8D6A-7296D30BF10F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FA0ED-938D-574C-97C3-5EA6DAFF7D84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8329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55C0EA-1869-1C42-A89E-1131F7F67C3E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194A77-5897-984F-BE83-1AF8F317A713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739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36B940-968D-2948-87D4-275F8A46AD0E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8944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Times New Roman" charset="0"/>
              </a:rPr>
              <a:t>After college it seemed the natural thing to do to join Campus Crusade staff in the Philippines on a seven-member music team.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57FA6E-A376-BF4A-9BD5-0E068501E9AC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9149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29D27C-A30E-D543-8799-4E6F7DE0BA1D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9353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1FC943-7AB7-1D42-8FAF-F74535CD453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4131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9097AD-B13E-0C44-8FB3-34833D9642EB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955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676297-4B11-B642-87D1-37C81F8111EC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CDC1EF-983A-A943-908E-2DEE2A600848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>
                <a:latin typeface="Times New Roman" charset="0"/>
              </a:rPr>
              <a:t>The Drum Café (UK teambuilding orgainzation)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FCE1D1-32A8-234D-B2D0-4C11D0FAF2B1}" type="slidenum">
              <a:rPr 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AE3E46-5C3D-0344-B54D-742FE3605369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F225BA-F8F3-8747-A380-B8755970BE28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5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0D47C5-CBEA-C343-ABE0-F7C3D6E22AF1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FAD98E-6FEA-934F-82AB-090A662CB1EF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>
                <a:latin typeface="Times New Roman" charset="0"/>
              </a:rPr>
              <a:t>Adapted from Lynne M. Thompson, </a:t>
            </a:r>
            <a:r>
              <a:rPr lang="en-US" altLang="ja-JP" sz="2400">
                <a:latin typeface="Times New Roman" charset="0"/>
              </a:rPr>
              <a:t>"Christmas: The Real Deal," interview with Ray Vander Laan, </a:t>
            </a:r>
            <a:r>
              <a:rPr lang="en-US" altLang="ja-JP" sz="2400" i="1">
                <a:latin typeface="Times New Roman" charset="0"/>
              </a:rPr>
              <a:t>Breakaway magazine (Dec 2003): 7-9.</a:t>
            </a: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18C4E4-43BE-3640-A72B-232F50A92804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1197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FCD455-229B-2A4C-B4D0-768DA3714E62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1504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61E306-9283-BC44-9F58-929F3FC2DE7B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7F6694-72DD-D34B-AEA4-D22F8BA6C231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6261DA-9DAA-594F-AFEB-78AE378EF768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E45B5D-D740-1F45-AD53-53F7F1B678A5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11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731714-A825-2741-811F-D1CB848BED8B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32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E15ADD-8CB9-EC4C-A18C-FCB0B50E7D37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2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C228E3-E1B1-C543-A639-64264A8F888A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73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47FDCD-B2A6-5346-9AE0-27F3AC03B8D4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937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3BFE1F-7D0A-8140-830B-EA4D9056C1C9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3142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3475B4-EEEC-CB45-AA6B-1F8D53B8D4BC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334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5EFA78-5B44-E04D-91C6-E6470578E61F}" type="slidenum">
              <a:rPr lang="en-US" sz="1200">
                <a:solidFill>
                  <a:srgbClr val="000000"/>
                </a:solidFill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AD902-7C51-4348-864E-340EEEDECE2A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7F7CE9-58D5-254A-A25F-5FFDACBE881D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D91FCE-6C01-764F-9D0B-3690D0FFDCBE}" type="slidenum">
              <a:rPr 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961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98C9D-D601-7A40-B42D-6C7E913228AC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65AB5D-F361-C64F-B5AB-39D11B59D195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B97C65-D24D-0E41-8BF9-2FF52539FD34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4950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63CF6C-78F0-6B46-B85A-C0C59CB0AE5F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5155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75FD55-6FF9-F64C-A806-4ABBA5B22EC5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360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700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700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4123-A9AE-B944-87C6-4F0703C9C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23141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E53C-5681-1E4A-B942-D9BF36362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84009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2F199-F242-3041-A8CE-5892465C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9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DB1F3-FDCE-2C41-8C1B-4E27DE4A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468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63D0C-EF16-7E46-A7DA-5BC85D4EA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45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97339-631E-6F42-A25A-0215E239D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6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BD28C-7D7A-2F41-B9FF-6040350C3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75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17DB43-F95A-A141-8B40-23A98083A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558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33D8367-8BD5-DB43-AC0B-B20801D51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04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123AE52-78C0-E947-8A04-5344F02F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63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03EDD2E-72ED-DF4B-B2A3-1E0699A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214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B96633-0AD7-CE44-9205-F6FE5B060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DC81-7A02-A546-B8B4-7E7F9F462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1670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2EA8D3-1CA7-024E-8905-8BBA52DC4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1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272809-B00D-6943-B9B5-0E1FCCBA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303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83F60EA-D701-0B4F-980F-7FCC90D8A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466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14FB5A-1B77-3840-94B1-B4F84C3D0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245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EBB3BB-014C-B54D-8243-A60473B27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0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7F26C0-C690-7E4E-AC59-BFAC170A0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4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l" eaLnBrk="0" hangingPunct="0">
              <a:defRPr b="0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B88840-4E90-8348-9010-31900ADF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523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3BA9-637F-E347-992A-AB894C836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314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6CBE-BD77-1541-91F5-2A47CF0F1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89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B9E1D-65F5-904E-9557-80DAC02C8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FD89-6BDC-8341-93C3-A6163F7A2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8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A5D75-F746-684E-916F-51F16D3DA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06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1C66-9068-AB4F-AADD-58F2B8281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608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8BA6B-8B3C-9C48-8F67-9819CC227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4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1C053-C9BE-4442-AC8A-52DB0F7E4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40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36083-02AB-3947-8DE2-7B2FC91D2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2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B75-F353-B24D-A6D0-6512837A7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7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0C4EC-3DB7-6F47-A3F1-68803B093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43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7F5A5-2348-954A-B5A5-F3B34B299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598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1213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5503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564A6-A88C-7D4D-B14C-F5A077748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09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02097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2289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8046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0997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0495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356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9743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2606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644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F66D3-CFAE-B046-8D9D-B8D976C22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8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6B9E6-4099-C64F-A0C5-A24B1927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2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5EB21-359D-F242-8796-24CBA2F7E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41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96854-E9B5-D04B-8EFD-7E81E8B1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47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D0D35-80E8-A440-8F68-111D45217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5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3D1A-E8D1-F24C-B5D8-3DD6FE766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2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26186-3BEB-044F-AFBE-82074014E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52677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E273C-C1C7-F444-89A2-D89D8C091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9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41DBD-A45C-384D-82F9-1794D19A2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3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7D9D9-E053-AD4E-B8D1-93FAD217B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2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8F8B9C66-187A-5D43-B86C-ECF46148E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9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DB051-F6F9-1744-935D-B0A8A4A04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8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2F67-040A-CD4D-98A6-155D53E39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4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A7291-A098-0140-9A14-8368005A1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7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3229F-81D0-CB48-99F6-A0966A62D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7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E33EE-4E81-2040-9E34-7B39CE206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87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5FFD-DA2C-3149-86F2-593D9E9DB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1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E20B5-0C82-1647-B958-87E9765EB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5032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BAC1A-85C6-3145-83C5-8A4C69100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6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4BD7-911A-3C41-B918-71159D88A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73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47BF1-322A-024E-8A26-2517824B2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93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C08D-5170-C443-9744-DA3004256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8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1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9" cy="182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9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61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861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67888E9-47E1-E84C-B291-B416E4BCF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4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5F84-A8BB-BF40-AD59-AE7D3DAE9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52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05FB6-6FF1-D342-A548-CA2A91B7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0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20A58-14B9-CF4D-894F-D864C0D0D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88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20F61-1122-D444-8A05-5BC98E13F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35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8E207-A9CC-524D-9722-233CE420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712F8-27F8-E142-B294-F97AF7B06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6886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128C9-C595-9D4F-8E3B-02E8F0BC3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16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F45D8-9C24-8C41-B75E-28FA6C363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83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C17A6-9CF5-1D48-89C5-FFB730632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2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08E89-D1E0-064D-BD67-25828A22B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6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7A060-E200-EF4A-8CA0-F3BCAC77B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4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05431-6FB1-3942-A559-C6B3FD373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30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0C610-7696-8B47-82CE-5E9C7E65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67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EA7BE-E9BA-8046-97A1-BB9FC7C7A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44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A9604-7BC7-9549-AA50-F52D1C302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4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3597-CAB7-1A4B-B9A6-3EE3FC18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2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F8C7D-DEDD-2E45-BB40-2FDE64906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77100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5844A-4AA8-5F4B-AE27-39725A77D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23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D7638-D874-934A-8B17-5875B1FB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7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D4B9-F6A7-994B-AB21-9C248A016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5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EDF48-433A-094C-B7A6-2673B3610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8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0C3AB-D892-2B45-99D3-151F3D83B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07FD-9A52-E74B-8486-BD290DE0B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63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B418D-A821-F246-A7F4-AD2B9FA76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46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D0FED-A4DD-8C4A-8C54-13CFADF67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78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A9196-82E7-3D4E-B649-DA73FAB2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9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12789-5F77-AA4D-B81E-902C79AF6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4BE74-C6F4-4341-829D-D2B0D3658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703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3B091-99B7-DF4B-931F-F4CD98965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8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25592-E921-9E4D-87A1-0F0DC5764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83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EC188-8141-A844-93D2-14287B97B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08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C4EE-52B9-5046-9562-DA0EC11B0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35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1909-EB0C-0746-8958-7823496F0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51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CA8CB-674E-5D42-A30F-E863C4124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47C83-226E-F845-A681-36FE7DFA2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67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57DE-DF88-EE41-9D94-3714F1B38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1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0F5B-5720-024F-B8AE-5DDA11C2F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0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98803-7FF4-964A-82EC-CF3D909B6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6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C9F2B-56F2-BB4E-A5AF-EA4A5550D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1491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DD8E9-EB35-4640-9F00-7D72FFC88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0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A74F4-21D5-C845-B251-BF1C4F9ED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37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16DE1-275F-1143-A256-D22DDB8FC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6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8E900-A666-134C-8A85-4326AC119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5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7EF-F0BD-7B40-84CC-1EF54162E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9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74B8A-69C4-1B40-97C9-DA7549571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1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8B80A-842E-574B-966C-7DE2939DE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29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3A7A9-BBEF-5646-804C-237720C57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2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151E-52C1-AE48-A053-EC855C992FA3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E6FD-26B4-7341-832E-2F8B4D494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95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5560-A915-0B48-B7CE-419B9AC99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2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1F21-3954-DB4E-A53B-9928E2A2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1475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659-B378-F249-8D4D-B064988C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8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02973-AA06-0046-9A72-4179CD73A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0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8244-9E99-AB4D-B12A-09C09D3D1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65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FFA83-FEA9-D949-B96A-FE8BD7DFF08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9439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625BB-977E-DE40-9132-AF62AF0412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92895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0909-1E1B-514F-B41B-41CA1CE821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0923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0DE1-4882-0243-BAD8-C51979BE31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97475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762E2-E885-0746-BC7A-8D1F602CA8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40965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2987D-12EE-5541-A1A8-734D692BAA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395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D4459-94D7-F64C-A0E9-5A4A918324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317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4646C-122A-4847-9F2B-29733C97E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56267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33357-16E7-C14F-B0A6-6BECA2053C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72052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E8FF-58B6-DB49-A6A6-5581F58016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80814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AA422-EF6A-2B4D-83D7-E9F7580587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22022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2C6A078-8819-3447-966C-AE72FFB6A927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64B76B4-3058-8544-A6B9-EFD77992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51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4B2E-22D2-3342-B297-6ADDE6E77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01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C3183-BBD4-8E4B-8562-6554131F3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54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403F-98C4-B547-98CF-175A75323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08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593EC-3C55-124A-8FD5-609E8E36C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11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6488E-A46D-764C-BAC0-5B491A7FA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96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6DA7-77DE-4D4A-A888-650E1A268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1.xml"/><Relationship Id="rId12" Type="http://schemas.openxmlformats.org/officeDocument/2006/relationships/image" Target="../media/image7.emf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93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9597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597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597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597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597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597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598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598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598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D32A09E-AC65-5A4B-87C0-8DC83D0E5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9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142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2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2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3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4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5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46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146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146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146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FFFFFF"/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6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6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FFFF"/>
                </a:solidFill>
                <a:latin typeface="Tahoma" charset="0"/>
              </a:defRPr>
            </a:lvl1pPr>
          </a:lstStyle>
          <a:p>
            <a:pPr>
              <a:defRPr/>
            </a:pPr>
            <a:fld id="{CF1E38FC-6A75-7A4D-B1EC-326C8DFA9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0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95241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2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3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4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5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6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7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8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49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0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1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2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3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4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5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6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7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8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59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0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1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2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3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4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5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6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7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8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69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0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1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2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3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4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5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6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7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8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79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0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1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2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3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4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5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6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7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8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89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0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1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2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3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4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5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6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7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8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299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300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301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302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  <p:sp>
          <p:nvSpPr>
            <p:cNvPr id="95303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ea typeface="Osaka" charset="0"/>
                <a:cs typeface="Osaka" charset="0"/>
              </a:endParaRPr>
            </a:p>
          </p:txBody>
        </p:sp>
      </p:grpSp>
      <p:sp>
        <p:nvSpPr>
          <p:cNvPr id="95235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95236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48548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400" b="0">
                <a:solidFill>
                  <a:srgbClr val="FFFFFF"/>
                </a:solidFill>
                <a:latin typeface="Helvetica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8549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 b="0">
                <a:solidFill>
                  <a:srgbClr val="FFFFFF"/>
                </a:solidFill>
                <a:latin typeface="Helvetica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8550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 b="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AF0F7E82-3E1F-F647-8086-E9FFE304FD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95240" name="Picture 7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1" charset="0"/>
          <a:ea typeface="Osaka" pitchFamily="-111" charset="-128"/>
          <a:cs typeface="Osaka" pitchFamily="-111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Expba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AE14BF83-FF63-A24C-AAEC-364506020E54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56A9A382-BCEA-3341-BCBB-52DFBC1FA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6503" name="Picture 7" descr="EXPHOR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E5A9E1ED-52E5-6048-8985-79747887E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B693496B-4D2C-7148-BD7A-60AA46699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2136675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EB33843-F875-FF48-B34A-8D19ADEBD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A54BEFB4-9E8D-3E47-8D23-06554B94D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6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3789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3790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1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89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3790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9" cy="182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89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3789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9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789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9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3648D89-F911-DF4E-8C9D-E8FF7C294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98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5351F584-8C9F-AC4A-AC81-838A3892F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2" r:id="rId5"/>
    <p:sldLayoutId id="2147484833" r:id="rId6"/>
    <p:sldLayoutId id="2147484834" r:id="rId7"/>
    <p:sldLayoutId id="2147484835" r:id="rId8"/>
    <p:sldLayoutId id="2147484836" r:id="rId9"/>
    <p:sldLayoutId id="2147484837" r:id="rId10"/>
    <p:sldLayoutId id="21474848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85E75C2-34FB-4342-BADF-C1873408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3B96FDAC-EDE7-C246-B401-D409BCCEB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xpba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90AE91DD-E9D4-0141-B089-0D1884A920E6}" type="datetime1">
              <a:rPr lang="en-US"/>
              <a:pPr>
                <a:defRPr/>
              </a:pPr>
              <a:t>4/7/17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BB6DC2EF-6DD2-8443-AA04-904F849AD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7047" name="Picture 7" descr="EXPHOR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99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8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7B2FCD6-8C2E-854E-A091-EFC1AB817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7.png"/><Relationship Id="rId3" Type="http://schemas.openxmlformats.org/officeDocument/2006/relationships/image" Target="../media/image6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jpe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2.png"/><Relationship Id="rId3" Type="http://schemas.openxmlformats.org/officeDocument/2006/relationships/image" Target="../media/image12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35.jpeg"/><Relationship Id="rId3" Type="http://schemas.openxmlformats.org/officeDocument/2006/relationships/image" Target="../media/image13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 descr="Thanks holding father's h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680402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77813"/>
            <a:ext cx="9083675" cy="1139825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/>
              <a:t>Follow the Leader</a:t>
            </a:r>
            <a:endParaRPr lang="en-US" sz="7200" b="1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132138" y="1341438"/>
            <a:ext cx="5795962" cy="792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eaLnBrk="1" hangingPunct="1">
              <a:defRPr/>
            </a:pPr>
            <a:r>
              <a:rPr lang="en-US" sz="3600" i="1" kern="0" dirty="0" smtClean="0">
                <a:solidFill>
                  <a:srgbClr val="FFFFFF"/>
                </a:solidFill>
                <a:effectLst>
                  <a:outerShdw blurRad="57150" dist="76200" dir="2700000" algn="tl" rotWithShape="0">
                    <a:srgbClr val="000000">
                      <a:alpha val="73000"/>
                    </a:srgbClr>
                  </a:outerShdw>
                </a:effectLst>
                <a:latin typeface="Arial" charset="0"/>
                <a:ea typeface="Osaka" charset="0"/>
                <a:cs typeface="Osaka" charset="0"/>
              </a:rPr>
              <a:t>1 Corinthians 1:10–2:5</a:t>
            </a:r>
            <a:endParaRPr lang="en-US" sz="3600" b="0" i="1" kern="0" dirty="0">
              <a:solidFill>
                <a:srgbClr val="FFFFFF"/>
              </a:solidFill>
              <a:effectLst>
                <a:outerShdw blurRad="57150" dist="76200" dir="2700000" algn="tl" rotWithShape="0">
                  <a:srgbClr val="000000">
                    <a:alpha val="73000"/>
                  </a:srgbClr>
                </a:outerShd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6988" y="5994400"/>
            <a:ext cx="9144000" cy="863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eaLnBrk="1" hangingPunct="1">
              <a:defRPr/>
            </a:pPr>
            <a:r>
              <a:rPr lang="en-US" sz="2400" i="1" kern="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Rick Griffith, Crossroads International Church</a:t>
            </a:r>
            <a:br>
              <a:rPr lang="en-US" sz="2400" i="1" kern="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400" i="1" kern="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BibleStudyDownloads.org</a:t>
            </a:r>
            <a:endParaRPr lang="en-US" sz="2400" b="0" i="1" kern="0" dirty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9875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1 Corinthians 1:10-12</a:t>
            </a:r>
          </a:p>
        </p:txBody>
      </p:sp>
      <p:pic>
        <p:nvPicPr>
          <p:cNvPr id="152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381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28" y="762000"/>
            <a:ext cx="9070776" cy="762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Parties at Corinth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bg1"/>
              </a:solidFill>
              <a:effectLst>
                <a:glow rad="2413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54628" name="Picture 4" descr="WITE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16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Paul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Action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1828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Apollos</a:t>
            </a: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Yippee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58" name="Rectangle 10"/>
          <p:cNvSpPr>
            <a:spLocks noChangeArrowheads="1"/>
          </p:cNvSpPr>
          <p:nvPr/>
        </p:nvSpPr>
        <p:spPr bwMode="auto">
          <a:xfrm>
            <a:off x="4114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Cephas</a:t>
            </a: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Triumph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60" name="Rectangle 12"/>
          <p:cNvSpPr>
            <a:spLocks noChangeArrowheads="1"/>
          </p:cNvSpPr>
          <p:nvPr/>
        </p:nvSpPr>
        <p:spPr bwMode="auto">
          <a:xfrm>
            <a:off x="6477000" y="17526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Savior </a:t>
            </a:r>
            <a:b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Dvlpmnt</a:t>
            </a:r>
            <a:b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  <a:b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1828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Y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4114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C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T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9" name="Rectangle 11"/>
          <p:cNvSpPr>
            <a:spLocks noChangeArrowheads="1"/>
          </p:cNvSpPr>
          <p:nvPr/>
        </p:nvSpPr>
        <p:spPr bwMode="auto">
          <a:xfrm>
            <a:off x="64770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S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D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 rot="-558625">
            <a:off x="3973513" y="1781175"/>
            <a:ext cx="1219200" cy="46180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 rot="-530609">
            <a:off x="5187950" y="1530350"/>
            <a:ext cx="4021138" cy="4800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68313" y="1828800"/>
            <a:ext cx="3951287" cy="441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Osaka" charset="0"/>
              <a:cs typeface="Osaka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 rot="-1291399">
            <a:off x="-114300" y="3898900"/>
            <a:ext cx="9070975" cy="11858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ea typeface="Osaka" charset="0"/>
                <a:cs typeface="Osaka" charset="0"/>
              </a:rPr>
              <a:t>The Majority?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Unity Cla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172200"/>
            <a:ext cx="7772400" cy="6858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ja-JP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"Clapping or non-clapping?"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4800600"/>
            <a:ext cx="9144000" cy="1828800"/>
          </a:xfrm>
          <a:noFill/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Sections</a:t>
            </a:r>
            <a:endParaRPr lang="en-US" sz="320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57699" name="Picture 3" descr="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924800" cy="28194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2.  The church isn</a:t>
            </a:r>
            <a:r>
              <a:rPr lang="fr-FR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 about competing leaders "outperforming" other leaders (1:13-17)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5" y="5157788"/>
            <a:ext cx="8839200" cy="1143000"/>
          </a:xfrm>
        </p:spPr>
        <p:txBody>
          <a:bodyPr/>
          <a:lstStyle/>
          <a:p>
            <a:pPr marL="892175" indent="-892175" algn="l" eaLnBrk="1" hangingPunct="1">
              <a:defRPr/>
            </a:pPr>
            <a:r>
              <a:rPr lang="en-US" b="1" dirty="0" smtClean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B.	We </a:t>
            </a:r>
            <a:r>
              <a:rPr lang="en-US" b="1" dirty="0" err="1" smtClean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shouldn</a:t>
            </a:r>
            <a:r>
              <a:rPr lang="fr-FR" b="1" dirty="0" smtClean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b="1" dirty="0" smtClean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t </a:t>
            </a:r>
            <a:r>
              <a:rPr lang="en-US" b="1" dirty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rally around certain church </a:t>
            </a:r>
            <a:r>
              <a:rPr lang="en-US" b="1" dirty="0" smtClean="0">
                <a:solidFill>
                  <a:schemeClr val="accent4"/>
                </a:solidFill>
                <a:latin typeface="Arial" charset="0"/>
                <a:ea typeface="Osaka" charset="0"/>
                <a:cs typeface="Osaka" charset="0"/>
              </a:rPr>
              <a:t>leaders. </a:t>
            </a:r>
            <a:endParaRPr lang="en-US" b="1" dirty="0">
              <a:solidFill>
                <a:schemeClr val="accent4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617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925" y="165100"/>
            <a:ext cx="62198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Which Party?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63844" name="Picture 5" descr="20060328_033616_democrat-republican-symbols-on-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Social Security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65892" name="Picture 5" descr="whyourssbelong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Democrats win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67940" name="Picture 4" descr="kick_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962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God is Not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69987" name="Picture 5" descr="god_is_n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759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1196975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4445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One day at the kiddy pool…</a:t>
            </a:r>
          </a:p>
        </p:txBody>
      </p:sp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502150"/>
            <a:ext cx="3248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070350"/>
            <a:ext cx="2563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descr="Plaid"/>
          <p:cNvSpPr>
            <a:spLocks noGrp="1" noChangeArrowheads="1"/>
          </p:cNvSpPr>
          <p:nvPr>
            <p:ph type="ctrTitle"/>
          </p:nvPr>
        </p:nvSpPr>
        <p:spPr>
          <a:xfrm>
            <a:off x="762000" y="914400"/>
            <a:ext cx="7772400" cy="1143000"/>
          </a:xfrm>
          <a:pattFill prst="plaid">
            <a:fgClr>
              <a:schemeClr val="accent1"/>
            </a:fgClr>
            <a:bgClr>
              <a:srgbClr val="FFFFFF"/>
            </a:bgClr>
          </a:patt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A Newspaper Slip…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"What Jesus Saw in a Publican"</a:t>
            </a:r>
            <a:endParaRPr lang="en-US" b="1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67300" name="Rectangle 4"/>
          <p:cNvSpPr>
            <a:spLocks noChangeArrowheads="1"/>
          </p:cNvSpPr>
          <p:nvPr/>
        </p:nvSpPr>
        <p:spPr bwMode="auto">
          <a:xfrm>
            <a:off x="0" y="3733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ja-JP" sz="3200">
                <a:solidFill>
                  <a:schemeClr val="bg1"/>
                </a:solidFill>
                <a:ea typeface="Osaka" charset="0"/>
                <a:cs typeface="Osaka" charset="0"/>
              </a:rPr>
              <a:t>"What Jesus Saw in a Republican"</a:t>
            </a:r>
            <a:endParaRPr lang="en-US" sz="3200">
              <a:solidFill>
                <a:schemeClr val="bg1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7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299" grpId="0" build="p" autoUpdateAnimBg="0"/>
      <p:bldP spid="567300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 descr="Unity Doctrina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4800600"/>
            <a:ext cx="9144000" cy="1828800"/>
          </a:xfr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"In the minutes, should I record this as a </a:t>
            </a:r>
            <a:r>
              <a:rPr lang="fr-FR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vigorous theological discussion</a:t>
            </a:r>
            <a:r>
              <a:rPr lang="fr-FR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or a </a:t>
            </a:r>
            <a:r>
              <a:rPr lang="fr-FR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serious ecclesiastical debate</a:t>
            </a:r>
            <a:r>
              <a:rPr lang="fr-FR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?" </a:t>
            </a:r>
            <a:endParaRPr lang="en-US" sz="320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43"/>
          <p:cNvSpPr>
            <a:spLocks noChangeArrowheads="1"/>
          </p:cNvSpPr>
          <p:nvPr/>
        </p:nvSpPr>
        <p:spPr bwMode="auto">
          <a:xfrm>
            <a:off x="381000" y="304800"/>
            <a:ext cx="8229600" cy="617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Osaka" charset="0"/>
              <a:cs typeface="Osaka" charset="0"/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838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Parties You </a:t>
            </a:r>
            <a:r>
              <a:rPr lang="en-US" sz="3600" b="1" dirty="0" smtClean="0">
                <a:solidFill>
                  <a:schemeClr val="bg1"/>
                </a:solidFill>
              </a:rPr>
              <a:t>Don</a:t>
            </a:r>
            <a:r>
              <a:rPr lang="fr-FR" sz="3600" b="1" dirty="0" smtClean="0">
                <a:solidFill>
                  <a:schemeClr val="bg1"/>
                </a:solidFill>
              </a:rPr>
              <a:t>'</a:t>
            </a:r>
            <a:r>
              <a:rPr lang="en-US" sz="3600" b="1" dirty="0" smtClean="0">
                <a:solidFill>
                  <a:schemeClr val="bg1"/>
                </a:solidFill>
              </a:rPr>
              <a:t>t </a:t>
            </a:r>
            <a:r>
              <a:rPr lang="en-US" sz="3600" b="1" dirty="0">
                <a:solidFill>
                  <a:schemeClr val="bg1"/>
                </a:solidFill>
              </a:rPr>
              <a:t>Want to Attend!</a:t>
            </a:r>
          </a:p>
        </p:txBody>
      </p:sp>
      <p:sp>
        <p:nvSpPr>
          <p:cNvPr id="265262" name="Rectangle 46"/>
          <p:cNvSpPr>
            <a:spLocks noChangeArrowheads="1"/>
          </p:cNvSpPr>
          <p:nvPr/>
        </p:nvSpPr>
        <p:spPr bwMode="auto">
          <a:xfrm>
            <a:off x="4641850" y="4797425"/>
            <a:ext cx="396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3600">
                <a:solidFill>
                  <a:schemeClr val="bg1"/>
                </a:solidFill>
                <a:ea typeface="Osaka" charset="0"/>
                <a:cs typeface="Osaka" charset="0"/>
              </a:rPr>
              <a:t>"</a:t>
            </a:r>
            <a:r>
              <a:rPr lang="en-US" sz="3600">
                <a:solidFill>
                  <a:schemeClr val="bg1"/>
                </a:solidFill>
                <a:ea typeface="Osaka" charset="0"/>
                <a:cs typeface="Osaka" charset="0"/>
              </a:rPr>
              <a:t>Rickpublican</a:t>
            </a:r>
            <a:r>
              <a:rPr lang="en-US" altLang="ja-JP" sz="3600">
                <a:solidFill>
                  <a:schemeClr val="bg1"/>
                </a:solidFill>
                <a:ea typeface="Osaka" charset="0"/>
                <a:cs typeface="Osaka" charset="0"/>
              </a:rPr>
              <a:t>"</a:t>
            </a:r>
            <a:endParaRPr lang="en-US" sz="3600">
              <a:solidFill>
                <a:schemeClr val="bg1"/>
              </a:solidFill>
              <a:ea typeface="Osaka" charset="0"/>
              <a:cs typeface="Osaka" charset="0"/>
            </a:endParaRPr>
          </a:p>
        </p:txBody>
      </p:sp>
      <p:sp>
        <p:nvSpPr>
          <p:cNvPr id="265263" name="Rectangle 47"/>
          <p:cNvSpPr>
            <a:spLocks noChangeArrowheads="1"/>
          </p:cNvSpPr>
          <p:nvPr/>
        </p:nvSpPr>
        <p:spPr bwMode="auto">
          <a:xfrm>
            <a:off x="465138" y="4797425"/>
            <a:ext cx="41767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3600">
                <a:solidFill>
                  <a:schemeClr val="bg1"/>
                </a:solidFill>
                <a:ea typeface="Osaka" charset="0"/>
                <a:cs typeface="Osaka" charset="0"/>
              </a:rPr>
              <a:t>"Lewis</a:t>
            </a:r>
            <a:r>
              <a:rPr lang="en-US" sz="3600">
                <a:solidFill>
                  <a:schemeClr val="bg1"/>
                </a:solidFill>
                <a:ea typeface="Osaka" charset="0"/>
                <a:cs typeface="Osaka" charset="0"/>
              </a:rPr>
              <a:t>ocrat</a:t>
            </a:r>
            <a:r>
              <a:rPr lang="en-US" altLang="ja-JP" sz="3600">
                <a:solidFill>
                  <a:schemeClr val="bg1"/>
                </a:solidFill>
                <a:ea typeface="Osaka" charset="0"/>
                <a:cs typeface="Osaka" charset="0"/>
              </a:rPr>
              <a:t>"</a:t>
            </a:r>
            <a:endParaRPr lang="en-US" sz="3600">
              <a:solidFill>
                <a:schemeClr val="bg1"/>
              </a:solidFill>
              <a:ea typeface="Osaka" charset="0"/>
              <a:cs typeface="Osaka" charset="0"/>
            </a:endParaRPr>
          </a:p>
        </p:txBody>
      </p:sp>
      <p:pic>
        <p:nvPicPr>
          <p:cNvPr id="3" name="Picture 2" descr="IMG_672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182086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0026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0" y="182086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265262" grpId="0" build="p" autoUpdateAnimBg="0"/>
      <p:bldP spid="26526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 descr="Plaid"/>
          <p:cNvSpPr>
            <a:spLocks noGrp="1" noChangeArrowheads="1"/>
          </p:cNvSpPr>
          <p:nvPr>
            <p:ph type="ctrTitle"/>
          </p:nvPr>
        </p:nvSpPr>
        <p:spPr>
          <a:xfrm>
            <a:off x="762000" y="914400"/>
            <a:ext cx="7772400" cy="1143000"/>
          </a:xfrm>
          <a:pattFill prst="plaid">
            <a:fgClr>
              <a:schemeClr val="accent1"/>
            </a:fgClr>
            <a:bgClr>
              <a:srgbClr val="FFFFFF"/>
            </a:bgClr>
          </a:patt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accent2"/>
                </a:solidFill>
                <a:latin typeface="Arial" charset="0"/>
                <a:ea typeface="Osaka" charset="0"/>
                <a:cs typeface="Osaka" charset="0"/>
              </a:rPr>
              <a:t>Another Newspaper Slip…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"T-Shirt Appreciation Day"</a:t>
            </a:r>
            <a:endParaRPr lang="en-US" b="1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0" y="3733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ja-JP" sz="3200">
                <a:solidFill>
                  <a:schemeClr val="bg1"/>
                </a:solidFill>
                <a:ea typeface="Osaka" charset="0"/>
                <a:cs typeface="Osaka" charset="0"/>
              </a:rPr>
              <a:t>"Teacher Appreciation Day"</a:t>
            </a:r>
            <a:endParaRPr lang="en-US" sz="3200">
              <a:solidFill>
                <a:schemeClr val="bg1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9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9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7" grpId="0" build="p" autoUpdateAnimBg="0"/>
      <p:bldP spid="579588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28" y="762000"/>
            <a:ext cx="9070776" cy="762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Parties at Corinth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bg1"/>
              </a:solidFill>
              <a:effectLst>
                <a:glow rad="2413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80228" name="Picture 4" descr="WITE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16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Paul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Action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1828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Apollos</a:t>
            </a: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Yippee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58" name="Rectangle 10"/>
          <p:cNvSpPr>
            <a:spLocks noChangeArrowheads="1"/>
          </p:cNvSpPr>
          <p:nvPr/>
        </p:nvSpPr>
        <p:spPr bwMode="auto">
          <a:xfrm>
            <a:off x="4114800" y="17526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 dirty="0" err="1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Cephas</a:t>
            </a: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 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Triumph</a:t>
            </a:r>
            <a:b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 dirty="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Esquire</a:t>
            </a:r>
          </a:p>
        </p:txBody>
      </p:sp>
      <p:sp>
        <p:nvSpPr>
          <p:cNvPr id="258060" name="Rectangle 12"/>
          <p:cNvSpPr>
            <a:spLocks noChangeArrowheads="1"/>
          </p:cNvSpPr>
          <p:nvPr/>
        </p:nvSpPr>
        <p:spPr bwMode="auto">
          <a:xfrm>
            <a:off x="6477000" y="17526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Savior </a:t>
            </a:r>
            <a:b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Dvlpmnt</a:t>
            </a:r>
            <a:b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</a:br>
            <a:r>
              <a:rPr lang="en-US" sz="4400">
                <a:solidFill>
                  <a:srgbClr val="FFFFFF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/>
                <a:cs typeface="Osaka"/>
              </a:rPr>
              <a:t>Party</a:t>
            </a: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  <a:b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 dirty="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1828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A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Y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41148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C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T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E</a:t>
            </a:r>
          </a:p>
        </p:txBody>
      </p:sp>
      <p:sp>
        <p:nvSpPr>
          <p:cNvPr id="258059" name="Rectangle 11"/>
          <p:cNvSpPr>
            <a:spLocks noChangeArrowheads="1"/>
          </p:cNvSpPr>
          <p:nvPr/>
        </p:nvSpPr>
        <p:spPr bwMode="auto">
          <a:xfrm>
            <a:off x="6477000" y="1752600"/>
            <a:ext cx="68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S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D</a:t>
            </a:r>
            <a:b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</a:br>
            <a:r>
              <a:rPr lang="en-US" sz="4400">
                <a:solidFill>
                  <a:srgbClr val="FFFF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ea typeface="Osaka" charset="0"/>
                <a:cs typeface="Osaka" charset="0"/>
              </a:rPr>
              <a:t>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0" y="533400"/>
            <a:ext cx="7131050" cy="5638800"/>
          </a:xfrm>
        </p:spPr>
        <p:txBody>
          <a:bodyPr/>
          <a:lstStyle/>
          <a:p>
            <a:pPr eaLnBrk="1" hangingPunct="1"/>
            <a:r>
              <a:rPr lang="en-US" sz="17200" b="1">
                <a:solidFill>
                  <a:schemeClr val="accent1"/>
                </a:solidFill>
                <a:latin typeface="Arial" charset="0"/>
                <a:ea typeface="Osaka" charset="0"/>
                <a:cs typeface="Osaka" charset="0"/>
              </a:rPr>
              <a:t>Why not?</a:t>
            </a:r>
            <a:endParaRPr lang="en-US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 descr="Church-Heal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533400"/>
            <a:ext cx="8534400" cy="5415880"/>
          </a:xfrm>
          <a:extLst/>
        </p:spPr>
        <p:txBody>
          <a:bodyPr/>
          <a:lstStyle/>
          <a:p>
            <a:pPr marL="1117600" indent="-1117600" algn="l">
              <a:buFontTx/>
              <a:buAutoNum type="romanUcPeriod" startAt="2"/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Unity is based on the </a:t>
            </a:r>
            <a:r>
              <a:rPr lang="en-US" sz="6600" b="1" i="1" dirty="0">
                <a:solidFill>
                  <a:srgbClr val="FFFF00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cross</a:t>
            </a:r>
            <a:r>
              <a:rPr lang="en-US" sz="66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—not human leaders </a:t>
            </a:r>
            <a:br>
              <a:rPr lang="en-US" sz="66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(1:</a:t>
            </a:r>
            <a:r>
              <a:rPr lang="en-US" sz="6600" b="1" dirty="0" smtClean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18–2</a:t>
            </a:r>
            <a:r>
              <a:rPr lang="en-US" sz="6600" b="1" dirty="0">
                <a:solidFill>
                  <a:schemeClr val="bg1"/>
                </a:solidFill>
                <a:effectLst>
                  <a:glow rad="241300">
                    <a:schemeClr val="tx1">
                      <a:alpha val="75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:5)</a:t>
            </a:r>
            <a:endParaRPr lang="en-US" sz="4800" dirty="0">
              <a:solidFill>
                <a:schemeClr val="tx1"/>
              </a:solidFill>
              <a:effectLst>
                <a:glow rad="241300">
                  <a:schemeClr val="tx1">
                    <a:alpha val="75000"/>
                  </a:schemeClr>
                </a:glow>
              </a:effectLst>
              <a:latin typeface="Arial"/>
              <a:ea typeface="Osaka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8"/>
          <a:stretch>
            <a:fillRect/>
          </a:stretch>
        </p:blipFill>
        <p:spPr bwMode="auto">
          <a:xfrm>
            <a:off x="1304925" y="-1588"/>
            <a:ext cx="7839075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688"/>
            <a:ext cx="6156176" cy="1296144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1 Corinthians 1:</a:t>
            </a:r>
            <a:r>
              <a:rPr lang="en-US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18-25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2132856"/>
            <a:ext cx="576064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algn="l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"For the message of the cross is foolishness to those who are perishing, but to us who are being saved it is the power of God" (1:18 </a:t>
            </a:r>
            <a:r>
              <a:rPr lang="en-US" sz="28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NIV</a:t>
            </a: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6" descr="Crossroads Music Tea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5805488"/>
            <a:ext cx="8785225" cy="879475"/>
          </a:xfrm>
          <a:solidFill>
            <a:srgbClr val="000090"/>
          </a:solidFill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  <a:effectLst/>
                <a:latin typeface="Arial" charset="0"/>
              </a:rPr>
              <a:t>The Crossroads (1981-83)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87680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</a:rPr>
              <a:t>Unity needs a focal point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025" y="0"/>
            <a:ext cx="4879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27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667000"/>
            <a:ext cx="4191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>
                <a:solidFill>
                  <a:schemeClr val="bg1"/>
                </a:solidFill>
              </a:rPr>
              <a:t>Denominations</a:t>
            </a:r>
          </a:p>
        </p:txBody>
      </p:sp>
      <p:pic>
        <p:nvPicPr>
          <p:cNvPr id="71270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651375"/>
            <a:ext cx="23669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273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749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142875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292600"/>
            <a:ext cx="18542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173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81000"/>
            <a:ext cx="20574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10033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20574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718" name="Picture 1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590800"/>
            <a:ext cx="18288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2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2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2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5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Detroit Red Wings</a:t>
            </a:r>
            <a:endParaRPr lang="en-US">
              <a:solidFill>
                <a:schemeClr val="tx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925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419600"/>
            <a:ext cx="5562600" cy="1143000"/>
          </a:xfrm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  <a:ea typeface="Osaka" charset="0"/>
                <a:cs typeface="Osaka" charset="0"/>
              </a:rPr>
              <a:t>Sports teams without unity lose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97463"/>
            <a:ext cx="15970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4267200"/>
            <a:ext cx="172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2600" y="457200"/>
            <a:ext cx="57150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37687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5715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88" y="0"/>
            <a:ext cx="526891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33400" y="4953000"/>
            <a:ext cx="8229600" cy="18288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chemeClr val="bg1"/>
                </a:solidFill>
              </a:rPr>
              <a:t>Unity &amp; Competition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6324600" cy="838200"/>
          </a:xfrm>
        </p:spPr>
        <p:txBody>
          <a:bodyPr/>
          <a:lstStyle/>
          <a:p>
            <a:pPr eaLnBrk="1" hangingPunct="1"/>
            <a:r>
              <a:rPr lang="en-US" sz="600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Marriage Unity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09600"/>
            <a:ext cx="8534400" cy="46482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8800" b="1" dirty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But 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what</a:t>
            </a:r>
            <a:r>
              <a:rPr lang="fr-FR" altLang="ja-JP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s </a:t>
            </a:r>
            <a:r>
              <a:rPr lang="en-US" sz="8800" b="1" dirty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the </a:t>
            </a:r>
            <a:r>
              <a:rPr lang="en-US" sz="8800" b="1" i="1" dirty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source</a:t>
            </a:r>
            <a:r>
              <a:rPr lang="en-US" sz="8800" b="1" dirty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 of unity among 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God</a:t>
            </a:r>
            <a:r>
              <a:rPr lang="fr-FR" altLang="ja-JP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'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s </a:t>
            </a:r>
            <a:r>
              <a:rPr lang="en-US" sz="8800" b="1" dirty="0">
                <a:solidFill>
                  <a:schemeClr val="bg1"/>
                </a:solidFill>
                <a:effectLst>
                  <a:glow rad="342900">
                    <a:schemeClr val="tx1">
                      <a:alpha val="80000"/>
                    </a:schemeClr>
                  </a:glow>
                </a:effectLst>
                <a:latin typeface="Arial" charset="0"/>
                <a:ea typeface="Osaka" charset="0"/>
                <a:cs typeface="Osaka" charset="0"/>
              </a:rPr>
              <a:t>people?</a:t>
            </a:r>
            <a:endParaRPr lang="en-US" dirty="0">
              <a:solidFill>
                <a:schemeClr val="bg1"/>
              </a:solidFill>
              <a:effectLst>
                <a:glow rad="342900">
                  <a:schemeClr val="tx1">
                    <a:alpha val="80000"/>
                  </a:schemeClr>
                </a:glow>
              </a:effectLst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98660" name="Text Box 5"/>
          <p:cNvSpPr txBox="1">
            <a:spLocks noChangeArrowheads="1"/>
          </p:cNvSpPr>
          <p:nvPr/>
        </p:nvSpPr>
        <p:spPr bwMode="auto">
          <a:xfrm>
            <a:off x="-47625" y="6019800"/>
            <a:ext cx="9302750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FF"/>
                </a:solidFill>
                <a:ea typeface="Osaka" charset="0"/>
                <a:cs typeface="Osaka" charset="0"/>
              </a:rPr>
              <a:t>The Drum Café (UK teambuilding organization)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372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75" y="30163"/>
            <a:ext cx="7772400" cy="1143000"/>
          </a:xfrm>
        </p:spPr>
        <p:txBody>
          <a:bodyPr/>
          <a:lstStyle/>
          <a:p>
            <a:pPr eaLnBrk="1" hangingPunct="1"/>
            <a:r>
              <a:rPr lang="en-US" sz="6000" b="1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Relevance</a:t>
            </a:r>
            <a:endParaRPr lang="en-US" sz="6000" b="1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333375"/>
            <a:ext cx="7383463" cy="60483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6600" b="1" dirty="0" smtClean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Our unity </a:t>
            </a:r>
            <a:r>
              <a:rPr lang="en-US" sz="6600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is based on the </a:t>
            </a:r>
            <a:r>
              <a:rPr lang="en-US" sz="6600" b="1" i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cross</a:t>
            </a:r>
            <a:r>
              <a:rPr lang="en-US" sz="6600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—not human leaders </a:t>
            </a:r>
            <a:br>
              <a:rPr lang="en-US" sz="6600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</a:br>
            <a:r>
              <a:rPr lang="en-US" sz="6600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(1:</a:t>
            </a:r>
            <a:r>
              <a:rPr lang="en-US" sz="6600" b="1" dirty="0" smtClean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18–2</a:t>
            </a:r>
            <a:r>
              <a:rPr lang="en-US" sz="6600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:5</a:t>
            </a:r>
            <a:r>
              <a:rPr lang="en-US" sz="6600" b="1" dirty="0" smtClean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) or anything else!</a:t>
            </a:r>
            <a:endParaRPr lang="en-US" sz="4800" dirty="0">
              <a:solidFill>
                <a:schemeClr val="tx1"/>
              </a:solidFill>
              <a:latin typeface="Arial"/>
              <a:ea typeface="Osaka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6" descr="Death on Cross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578600" cy="2743200"/>
          </a:xfrm>
          <a:ln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kern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ea typeface="Osaka" charset="0"/>
                <a:cs typeface="Osaka" charset="0"/>
              </a:rPr>
              <a:t>Why does the cross seem like foolishness?</a:t>
            </a:r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1676400" y="4114800"/>
            <a:ext cx="746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Osaka" charset="0"/>
                <a:cs typeface="Osaka" charset="0"/>
              </a:rPr>
              <a:t>Because people generally seek power and intellect.</a:t>
            </a:r>
            <a:endParaRPr lang="en-US" sz="5400" dirty="0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49" name="Group 13"/>
          <p:cNvGrpSpPr>
            <a:grpSpLocks/>
          </p:cNvGrpSpPr>
          <p:nvPr/>
        </p:nvGrpSpPr>
        <p:grpSpPr bwMode="auto">
          <a:xfrm>
            <a:off x="0" y="0"/>
            <a:ext cx="4924425" cy="6934200"/>
            <a:chOff x="0" y="0"/>
            <a:chExt cx="3102" cy="4368"/>
          </a:xfrm>
        </p:grpSpPr>
        <p:pic>
          <p:nvPicPr>
            <p:cNvPr id="206856" name="Picture 3" descr="Jews"/>
            <p:cNvPicPr>
              <a:picLocks noChangeAspect="1" noChangeArrowheads="1"/>
            </p:cNvPicPr>
            <p:nvPr/>
          </p:nvPicPr>
          <p:blipFill>
            <a:blip r:embed="rId3" cstate="screen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02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57" name="Rectangle 11"/>
            <p:cNvSpPr>
              <a:spLocks noChangeArrowheads="1"/>
            </p:cNvSpPr>
            <p:nvPr/>
          </p:nvSpPr>
          <p:spPr bwMode="auto">
            <a:xfrm>
              <a:off x="1566" y="0"/>
              <a:ext cx="1536" cy="206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858" name="Rectangle 12"/>
            <p:cNvSpPr>
              <a:spLocks noChangeArrowheads="1"/>
            </p:cNvSpPr>
            <p:nvPr/>
          </p:nvSpPr>
          <p:spPr bwMode="auto">
            <a:xfrm>
              <a:off x="1806" y="1872"/>
              <a:ext cx="1296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06850" name="Picture 10" descr="Arch0001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075" y="0"/>
            <a:ext cx="4983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>
          <a:xfrm>
            <a:off x="2133600" y="990600"/>
            <a:ext cx="3276600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fr-FR" altLang="ja-JP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Difference?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4156075"/>
            <a:ext cx="2209800" cy="685800"/>
          </a:xfrm>
          <a:solidFill>
            <a:srgbClr val="000000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6633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Gentiles</a:t>
            </a:r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2057400" y="4806950"/>
            <a:ext cx="1828800" cy="20161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CC66"/>
              </a:buClr>
              <a:buSzPct val="65000"/>
              <a:buFont typeface="Wingdings" charset="0"/>
              <a:buChar char="n"/>
              <a:defRPr/>
            </a:pPr>
            <a:r>
              <a: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One God</a:t>
            </a:r>
          </a:p>
          <a:p>
            <a:pPr marL="342900" indent="-342900" algn="l">
              <a:spcBef>
                <a:spcPct val="20000"/>
              </a:spcBef>
              <a:buClr>
                <a:srgbClr val="FFCC66"/>
              </a:buClr>
              <a:buSzPct val="65000"/>
              <a:buFont typeface="Wingdings" charset="0"/>
              <a:buChar char="n"/>
              <a:defRPr/>
            </a:pPr>
            <a:r>
              <a: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Many taboos</a:t>
            </a:r>
          </a:p>
        </p:txBody>
      </p:sp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4419600" y="4841875"/>
            <a:ext cx="1828800" cy="20161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CC66"/>
              </a:buClr>
              <a:buSzPct val="65000"/>
              <a:buFont typeface="Wingdings" charset="0"/>
              <a:buChar char="n"/>
              <a:defRPr/>
            </a:pPr>
            <a:r>
              <a: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Many Gods</a:t>
            </a:r>
          </a:p>
          <a:p>
            <a:pPr marL="342900" indent="-342900" algn="l">
              <a:spcBef>
                <a:spcPct val="20000"/>
              </a:spcBef>
              <a:buClr>
                <a:srgbClr val="FFCC66"/>
              </a:buClr>
              <a:buSzPct val="65000"/>
              <a:buFont typeface="Wingdings" charset="0"/>
              <a:buChar char="n"/>
              <a:defRPr/>
            </a:pPr>
            <a:r>
              <a:rPr lang="en-US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Few taboos</a:t>
            </a:r>
          </a:p>
        </p:txBody>
      </p:sp>
      <p:sp>
        <p:nvSpPr>
          <p:cNvPr id="23348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4156075"/>
            <a:ext cx="2209800" cy="685800"/>
          </a:xfrm>
          <a:solidFill>
            <a:srgbClr val="000000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3200" b="1" i="1">
                <a:effectLst>
                  <a:outerShdw blurRad="38100" dist="38100" dir="2700000" algn="tl">
                    <a:srgbClr val="6633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Jews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4648200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5600" cy="10668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East Meets West</a:t>
            </a: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133600"/>
            <a:ext cx="4648200" cy="44196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b="1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Experiential</a:t>
            </a:r>
            <a:endParaRPr lang="en-US" sz="3200" b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3200" b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b="1">
                <a:latin typeface="Tahoma" charset="0"/>
                <a:ea typeface="ＭＳ Ｐゴシック" charset="0"/>
                <a:cs typeface="ＭＳ Ｐゴシック" charset="0"/>
              </a:rPr>
              <a:t>Truth is unfolding and </a:t>
            </a:r>
            <a:r>
              <a:rPr lang="en-US" sz="3200" b="1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relative</a:t>
            </a:r>
            <a:endParaRPr lang="en-US" sz="3200" b="1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1295400" y="1276350"/>
            <a:ext cx="2263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Tahoma" charset="-52"/>
              </a:rPr>
              <a:t>Jews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5943600" y="1276350"/>
            <a:ext cx="2263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Tahoma" charset="-52"/>
              </a:rPr>
              <a:t>Greeks</a:t>
            </a: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438" y="0"/>
            <a:ext cx="1952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31" name="WordArt 11"/>
          <p:cNvSpPr>
            <a:spLocks noChangeArrowheads="1" noChangeShapeType="1" noTextEdit="1"/>
          </p:cNvSpPr>
          <p:nvPr/>
        </p:nvSpPr>
        <p:spPr bwMode="auto">
          <a:xfrm>
            <a:off x="3352800" y="1262063"/>
            <a:ext cx="2438400" cy="8715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Power!</a:t>
            </a:r>
          </a:p>
        </p:txBody>
      </p:sp>
      <p:sp>
        <p:nvSpPr>
          <p:cNvPr id="235532" name="WordArt 12"/>
          <p:cNvSpPr>
            <a:spLocks noChangeArrowheads="1" noChangeShapeType="1" noTextEdit="1"/>
          </p:cNvSpPr>
          <p:nvPr/>
        </p:nvSpPr>
        <p:spPr bwMode="auto">
          <a:xfrm>
            <a:off x="0" y="4173538"/>
            <a:ext cx="4302125" cy="11604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"Need a Sign"</a:t>
            </a:r>
          </a:p>
        </p:txBody>
      </p:sp>
      <p:sp>
        <p:nvSpPr>
          <p:cNvPr id="235533" name="WordArt 13"/>
          <p:cNvSpPr>
            <a:spLocks noChangeArrowheads="1" noChangeShapeType="1" noTextEdit="1"/>
          </p:cNvSpPr>
          <p:nvPr/>
        </p:nvSpPr>
        <p:spPr bwMode="auto">
          <a:xfrm>
            <a:off x="4841875" y="4173538"/>
            <a:ext cx="4302125" cy="11604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"Need Wisdom"</a:t>
            </a:r>
          </a:p>
        </p:txBody>
      </p:sp>
      <p:sp>
        <p:nvSpPr>
          <p:cNvPr id="235534" name="WordArt 14"/>
          <p:cNvSpPr>
            <a:spLocks noChangeArrowheads="1" noChangeShapeType="1" noTextEdit="1"/>
          </p:cNvSpPr>
          <p:nvPr/>
        </p:nvSpPr>
        <p:spPr bwMode="auto">
          <a:xfrm>
            <a:off x="0" y="5410200"/>
            <a:ext cx="4302125" cy="11604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Offensive</a:t>
            </a:r>
          </a:p>
        </p:txBody>
      </p:sp>
      <p:sp>
        <p:nvSpPr>
          <p:cNvPr id="235535" name="WordArt 15"/>
          <p:cNvSpPr>
            <a:spLocks noChangeArrowheads="1" noChangeShapeType="1" noTextEdit="1"/>
          </p:cNvSpPr>
          <p:nvPr/>
        </p:nvSpPr>
        <p:spPr bwMode="auto">
          <a:xfrm>
            <a:off x="4841875" y="5410200"/>
            <a:ext cx="4302125" cy="11604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Foolish</a:t>
            </a:r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133600"/>
            <a:ext cx="4648200" cy="44196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b="1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Scientific</a:t>
            </a:r>
            <a:r>
              <a:rPr lang="en-US" sz="3200" b="1">
                <a:latin typeface="Tahoma" charset="0"/>
                <a:ea typeface="ＭＳ Ｐゴシック" charset="0"/>
                <a:cs typeface="ＭＳ Ｐゴシック" charset="0"/>
              </a:rPr>
              <a:t> &amp; rational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200" b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b="1">
                <a:latin typeface="Tahoma" charset="0"/>
                <a:ea typeface="ＭＳ Ｐゴシック" charset="0"/>
                <a:cs typeface="ＭＳ Ｐゴシック" charset="0"/>
              </a:rPr>
              <a:t>Truth is static and </a:t>
            </a:r>
            <a:r>
              <a:rPr lang="en-US" sz="3200" b="1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unchanging</a:t>
            </a:r>
            <a:endParaRPr lang="en-US" sz="3200" b="1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1" grpId="0" animBg="1"/>
      <p:bldP spid="235532" grpId="0" animBg="1"/>
      <p:bldP spid="235533" grpId="0" animBg="1"/>
      <p:bldP spid="235534" grpId="0" animBg="1"/>
      <p:bldP spid="2355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0"/>
            <a:ext cx="3852863" cy="6858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</a:rPr>
              <a:t>Our Unity is in the Cross Alone</a:t>
            </a:r>
          </a:p>
        </p:txBody>
      </p:sp>
      <p:pic>
        <p:nvPicPr>
          <p:cNvPr id="21094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94"/>
          <a:stretch>
            <a:fillRect/>
          </a:stretch>
        </p:blipFill>
        <p:spPr bwMode="auto">
          <a:xfrm>
            <a:off x="4800600" y="228600"/>
            <a:ext cx="41195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7" t="9154" r="6828" b="3503"/>
          <a:stretch>
            <a:fillRect/>
          </a:stretch>
        </p:blipFill>
        <p:spPr bwMode="auto">
          <a:xfrm>
            <a:off x="506413" y="222250"/>
            <a:ext cx="818832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925" y="5084763"/>
            <a:ext cx="9144000" cy="1325562"/>
          </a:xfrm>
          <a:solidFill>
            <a:schemeClr val="tx1"/>
          </a:solidFill>
        </p:spPr>
        <p:txBody>
          <a:bodyPr anchor="t"/>
          <a:lstStyle/>
          <a:p>
            <a:pPr eaLnBrk="1" hangingPunct="1"/>
            <a:r>
              <a:rPr lang="en-US" sz="3600" b="1" i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The leader always sets the trail for others to follow.</a:t>
            </a:r>
            <a:endParaRPr lang="en-US" sz="3600" i="1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85348" name="Rectangle 4"/>
          <p:cNvSpPr txBox="1">
            <a:spLocks noChangeArrowheads="1"/>
          </p:cNvSpPr>
          <p:nvPr/>
        </p:nvSpPr>
        <p:spPr bwMode="auto">
          <a:xfrm rot="-758327">
            <a:off x="74613" y="2252663"/>
            <a:ext cx="9144000" cy="13255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marL="571500" indent="-5715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4400" i="1">
                <a:solidFill>
                  <a:schemeClr val="bg1"/>
                </a:solidFill>
                <a:ea typeface="Osaka" charset="0"/>
                <a:cs typeface="Osaka" charset="0"/>
              </a:rPr>
              <a:t>Oh, oh!  Why a sermon on leadership and unity?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0"/>
            <a:ext cx="7270576" cy="1752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The Gospel Changes Lives!</a:t>
            </a:r>
            <a:endParaRPr lang="en-US" sz="5400" b="1" dirty="0">
              <a:effectLst>
                <a:glow rad="101600">
                  <a:schemeClr val="tx2">
                    <a:alpha val="75000"/>
                  </a:schemeClr>
                </a:glow>
              </a:effectLst>
            </a:endParaRPr>
          </a:p>
        </p:txBody>
      </p:sp>
      <p:pic>
        <p:nvPicPr>
          <p:cNvPr id="212995" name="Picture 4" descr="SY0002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3411538"/>
            <a:ext cx="300672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67544" y="1939280"/>
            <a:ext cx="8676456" cy="2209800"/>
          </a:xfrm>
          <a:extLst/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u="sng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Two examples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 how lives are changed:</a:t>
            </a:r>
          </a:p>
          <a:p>
            <a:pPr marL="514350" indent="-514350" eaLnBrk="1" hangingPunct="1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God chose lowly Corinthians (1:26-31)</a:t>
            </a:r>
          </a:p>
          <a:p>
            <a:pPr marL="514350" indent="-514350" eaLnBrk="1" hangingPunct="1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God used 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Paul</a:t>
            </a:r>
            <a:r>
              <a:rPr lang="fr-FR" altLang="ja-JP" b="1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'</a:t>
            </a:r>
            <a:r>
              <a:rPr lang="en-US" altLang="ja-JP" b="1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s </a:t>
            </a:r>
            <a:r>
              <a:rPr lang="en-US" altLang="ja-JP" b="1" dirty="0">
                <a:solidFill>
                  <a:schemeClr val="bg1"/>
                </a:solidFill>
                <a:effectLst>
                  <a:glow rad="101600">
                    <a:schemeClr val="tx2">
                      <a:alpha val="75000"/>
                    </a:schemeClr>
                  </a:glow>
                </a:effectLst>
              </a:rPr>
              <a:t>simple preaching (2:1-5)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2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3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9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39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" b="30692"/>
          <a:stretch>
            <a:fillRect/>
          </a:stretch>
        </p:blipFill>
        <p:spPr bwMode="auto">
          <a:xfrm>
            <a:off x="4459288" y="1981200"/>
            <a:ext cx="46847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4925" y="0"/>
            <a:ext cx="9144000" cy="20574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Paul preached a simple rather than eloquent message of forgiveness in the cross (2:1-5)</a:t>
            </a:r>
            <a:endParaRPr lang="en-US" b="1" dirty="0">
              <a:solidFill>
                <a:schemeClr val="tx1"/>
              </a:solidFill>
              <a:latin typeface="Arial"/>
              <a:ea typeface="Osaka" charset="0"/>
              <a:cs typeface="Arial"/>
            </a:endParaRPr>
          </a:p>
        </p:txBody>
      </p:sp>
      <p:pic>
        <p:nvPicPr>
          <p:cNvPr id="222214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895600"/>
            <a:ext cx="29130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0" y="762000"/>
            <a:ext cx="472440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9300">
                <a:solidFill>
                  <a:srgbClr val="FF0000"/>
                </a:solidFill>
                <a:ea typeface="Osaka" charset="0"/>
                <a:cs typeface="Osaka" charset="0"/>
              </a:rPr>
              <a:t>X</a:t>
            </a:r>
            <a:endParaRPr lang="en-US" sz="6600"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222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/>
          <p:cNvPicPr>
            <a:picLocks noChangeAspect="1" noChangeArrowheads="1"/>
          </p:cNvPicPr>
          <p:nvPr/>
        </p:nvPicPr>
        <p:blipFill>
          <a:blip r:embed="rId3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838200"/>
            <a:ext cx="9296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hlink"/>
          </a:solidFill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FFFF"/>
                </a:solidFill>
                <a:latin typeface="Arial" charset="0"/>
                <a:cs typeface="Arial" charset="0"/>
              </a:rPr>
              <a:t>Paul</a:t>
            </a:r>
            <a:r>
              <a:rPr lang="fr-FR" altLang="ja-JP" sz="3600" b="1">
                <a:solidFill>
                  <a:srgbClr val="FFFFFF"/>
                </a:solidFill>
                <a:latin typeface="Arial" charset="0"/>
                <a:cs typeface="Arial" charset="0"/>
              </a:rPr>
              <a:t>'</a:t>
            </a:r>
            <a:r>
              <a:rPr lang="en-US" altLang="ja-JP" sz="3600" b="1">
                <a:solidFill>
                  <a:srgbClr val="FFFFFF"/>
                </a:solidFill>
                <a:latin typeface="Arial" charset="0"/>
                <a:cs typeface="Arial" charset="0"/>
              </a:rPr>
              <a:t>s Second Missionary Journey</a:t>
            </a:r>
            <a:endParaRPr lang="en-US" sz="36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828800" y="3276600"/>
            <a:ext cx="1905000" cy="1570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  <a:p>
            <a:pPr eaLnBrk="1" hangingPunct="1"/>
            <a:r>
              <a:rPr lang="en-US" altLang="ja-JP">
                <a:solidFill>
                  <a:schemeClr val="bg1"/>
                </a:solidFill>
              </a:rPr>
              <a:t>"Failure" in Athens</a:t>
            </a:r>
          </a:p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609600" y="5181600"/>
            <a:ext cx="1981200" cy="1552575"/>
          </a:xfrm>
          <a:prstGeom prst="rect">
            <a:avLst/>
          </a:prstGeom>
          <a:solidFill>
            <a:srgbClr val="642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Weakness in Corinth</a:t>
            </a:r>
          </a:p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9" grpId="0" animBg="1"/>
      <p:bldP spid="24679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My Preaching Inadequacy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181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1847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762000"/>
            <a:ext cx="6553200" cy="4179888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Our unity is in Christ </a:t>
            </a:r>
            <a:r>
              <a:rPr lang="en-US" sz="5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alone––not </a:t>
            </a:r>
            <a:r>
              <a:rPr lang="en-US" sz="54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any human leader</a:t>
            </a:r>
            <a:endParaRPr lang="en-US" sz="5400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201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1219200"/>
            <a:ext cx="24892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2895600"/>
          </a:xfrm>
        </p:spPr>
        <p:txBody>
          <a:bodyPr/>
          <a:lstStyle/>
          <a:p>
            <a:pPr eaLnBrk="1" hangingPunct="1"/>
            <a:r>
              <a:rPr lang="en-US" sz="6600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What is the source of our unity at Crossroads?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22211" name="Picture 5" descr="Communion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505200"/>
            <a:ext cx="5715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 descr="Jesus in cross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7638"/>
            <a:ext cx="9145588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5508625" cy="3960813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Paul</a:t>
            </a:r>
            <a:r>
              <a:rPr lang="fr-FR" altLang="ja-JP" b="1" u="sng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'</a:t>
            </a:r>
            <a:r>
              <a:rPr lang="en-US" b="1" u="sng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s </a:t>
            </a:r>
            <a:r>
              <a:rPr lang="en-US" b="1" u="sng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Key Point</a:t>
            </a:r>
            <a:r>
              <a:rPr lang="en-US" b="1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: </a:t>
            </a:r>
            <a:br>
              <a:rPr lang="en-US" b="1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Don</a:t>
            </a:r>
            <a:r>
              <a:rPr lang="fr-FR" altLang="ja-JP" b="1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'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t </a:t>
            </a:r>
            <a:r>
              <a:rPr lang="en-US" b="1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divide over leaders because the </a:t>
            </a:r>
            <a:r>
              <a:rPr lang="en-US" b="1" dirty="0">
                <a:solidFill>
                  <a:srgbClr val="FFFF00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gospel</a:t>
            </a:r>
            <a:r>
              <a:rPr lang="en-US" b="1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 is based on a </a:t>
            </a:r>
            <a:r>
              <a:rPr lang="en-US" b="1" dirty="0">
                <a:solidFill>
                  <a:srgbClr val="FFFF00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crucified</a:t>
            </a:r>
            <a:r>
              <a:rPr lang="en-US" b="1" dirty="0">
                <a:solidFill>
                  <a:schemeClr val="bg1"/>
                </a:solidFill>
                <a:effectLst>
                  <a:outerShdw blurRad="66675" dist="88900" dir="2700000" algn="tl" rotWithShape="0">
                    <a:srgbClr val="000000"/>
                  </a:outerShdw>
                </a:effectLst>
                <a:latin typeface="Arial" charset="0"/>
                <a:ea typeface="Osaka" charset="0"/>
                <a:cs typeface="Arial" charset="0"/>
              </a:rPr>
              <a:t> man. </a:t>
            </a:r>
            <a:endParaRPr lang="en-US" dirty="0">
              <a:solidFill>
                <a:schemeClr val="tx1"/>
              </a:solidFill>
              <a:effectLst>
                <a:outerShdw blurRad="66675" dist="88900" dir="2700000" algn="tl" rotWithShape="0">
                  <a:srgbClr val="000000"/>
                </a:outerShdw>
              </a:effectLst>
              <a:latin typeface="Arial" charset="0"/>
              <a:ea typeface="Osak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10" b="5014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8738" y="381000"/>
            <a:ext cx="9239251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How can we put the cross first?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3124200"/>
            <a:ext cx="3505200" cy="31242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 startAt="3"/>
            </a:pPr>
            <a:r>
              <a:rPr lang="en-US" b="1">
                <a:latin typeface="Arial" charset="0"/>
                <a:ea typeface="Osaka" charset="0"/>
                <a:cs typeface="Osaka" charset="0"/>
              </a:rPr>
              <a:t>Compliment without comparing</a:t>
            </a:r>
          </a:p>
          <a:p>
            <a:pPr marL="609600" indent="-609600" algn="l" eaLnBrk="1" hangingPunct="1">
              <a:buFontTx/>
              <a:buAutoNum type="arabicPeriod" startAt="3"/>
            </a:pPr>
            <a:r>
              <a:rPr lang="en-US" b="1">
                <a:latin typeface="Arial" charset="0"/>
                <a:ea typeface="Osaka" charset="0"/>
                <a:cs typeface="Osaka" charset="0"/>
              </a:rPr>
              <a:t>Submit to the elders</a:t>
            </a: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914400" y="3124200"/>
            <a:ext cx="358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l">
              <a:spcBef>
                <a:spcPct val="20000"/>
              </a:spcBef>
              <a:buFont typeface="Arial" charset="0"/>
              <a:buAutoNum type="arabicPeriod"/>
            </a:pPr>
            <a:r>
              <a:rPr lang="en-US" sz="3200">
                <a:ea typeface="Osaka" charset="0"/>
                <a:cs typeface="Osaka" charset="0"/>
              </a:rPr>
              <a:t>Don</a:t>
            </a:r>
            <a:r>
              <a:rPr lang="fr-FR" altLang="ja-JP" sz="3200">
                <a:ea typeface="Osaka" charset="0"/>
                <a:cs typeface="Osaka" charset="0"/>
              </a:rPr>
              <a:t>'</a:t>
            </a:r>
            <a:r>
              <a:rPr lang="en-US" altLang="ja-JP" sz="3200">
                <a:ea typeface="Osaka" charset="0"/>
                <a:cs typeface="Osaka" charset="0"/>
              </a:rPr>
              <a:t>t idolize Christian leaders</a:t>
            </a:r>
          </a:p>
          <a:p>
            <a:pPr marL="609600" indent="-609600" algn="l">
              <a:spcBef>
                <a:spcPct val="20000"/>
              </a:spcBef>
              <a:buFont typeface="Arial" charset="0"/>
              <a:buAutoNum type="arabicPeriod"/>
            </a:pPr>
            <a:r>
              <a:rPr lang="en-US" sz="3200">
                <a:ea typeface="Osaka" charset="0"/>
                <a:cs typeface="Osaka" charset="0"/>
              </a:rPr>
              <a:t>Speak positively of leaders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3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3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5395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Hebrews 13:17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28355" name="Rectangle 3" descr="Purple mesh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33600"/>
            <a:ext cx="6705600" cy="3505200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Obey your leaders and submit to their authority. They keep watch over you as men who must give an account. Obey them so that their work will be a joy, not a burden, for that would be of no advantage to you.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Past Sins Forgiven</a:t>
            </a:r>
          </a:p>
        </p:txBody>
      </p:sp>
      <p:sp>
        <p:nvSpPr>
          <p:cNvPr id="230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30403" name="Picture 4" descr="HeavenRelationshi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3" t="4846" b="55669"/>
          <a:stretch>
            <a:fillRect/>
          </a:stretch>
        </p:blipFill>
        <p:spPr bwMode="auto">
          <a:xfrm>
            <a:off x="0" y="0"/>
            <a:ext cx="89217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4"/>
          <p:cNvSpPr txBox="1">
            <a:spLocks noChangeArrowheads="1"/>
          </p:cNvSpPr>
          <p:nvPr/>
        </p:nvSpPr>
        <p:spPr bwMode="auto">
          <a:xfrm>
            <a:off x="8307388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ea typeface="Osaka" charset="0"/>
                <a:cs typeface="Osaka" charset="0"/>
              </a:rPr>
              <a:t>157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06388" y="1911350"/>
            <a:ext cx="85312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altLang="zh-CN">
                <a:solidFill>
                  <a:srgbClr val="FFFFFF"/>
                </a:solidFill>
                <a:ea typeface="SimSun" charset="0"/>
                <a:cs typeface="SimSun" charset="0"/>
              </a:rPr>
              <a:t>The most troublesome NT church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04800" y="2581275"/>
            <a:ext cx="86106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altLang="zh-CN">
                <a:solidFill>
                  <a:srgbClr val="FFFFFF"/>
                </a:solidFill>
                <a:ea typeface="SimSun" charset="0"/>
                <a:cs typeface="SimSun" charset="0"/>
              </a:rPr>
              <a:t>The most teaching on several topics: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86106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ea typeface="SimSun" charset="0"/>
                <a:cs typeface="SimSun" charset="0"/>
              </a:rPr>
              <a:t>Probably Paul</a:t>
            </a:r>
            <a:r>
              <a:rPr lang="fr-FR" altLang="zh-CN">
                <a:solidFill>
                  <a:srgbClr val="FFFFFF"/>
                </a:solidFill>
                <a:ea typeface="SimSun" charset="0"/>
                <a:cs typeface="SimSun" charset="0"/>
              </a:rPr>
              <a:t>'</a:t>
            </a:r>
            <a:r>
              <a:rPr lang="en-US" altLang="zh-CN">
                <a:solidFill>
                  <a:srgbClr val="FFFFFF"/>
                </a:solidFill>
                <a:ea typeface="SimSun" charset="0"/>
                <a:cs typeface="SimSun" charset="0"/>
              </a:rPr>
              <a:t>s second letter to Corinth (5:9)</a:t>
            </a:r>
          </a:p>
          <a:p>
            <a:pPr lvl="1" eaLnBrk="1" hangingPunct="1"/>
            <a:r>
              <a:rPr lang="en-US">
                <a:solidFill>
                  <a:srgbClr val="FFFFFF"/>
                </a:solidFill>
                <a:ea typeface="SimSun" charset="0"/>
                <a:cs typeface="SimSun" charset="0"/>
              </a:rPr>
              <a:t>  He also wrote another letter between our 1 and 2 Cor</a:t>
            </a:r>
          </a:p>
          <a:p>
            <a:pPr lvl="1" eaLnBrk="1" hangingPunct="1"/>
            <a:r>
              <a:rPr lang="en-US">
                <a:solidFill>
                  <a:srgbClr val="FFFFFF"/>
                </a:solidFill>
                <a:ea typeface="SimSun" charset="0"/>
                <a:cs typeface="SimSun" charset="0"/>
              </a:rPr>
              <a:t>  So 1 Cor is actually 2 Cor and 2 Cor is actually 4 Cor</a:t>
            </a:r>
          </a:p>
        </p:txBody>
      </p:sp>
      <p:sp>
        <p:nvSpPr>
          <p:cNvPr id="14234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685800"/>
            <a:ext cx="8001000" cy="304800"/>
          </a:xfrm>
        </p:spPr>
        <p:txBody>
          <a:bodyPr/>
          <a:lstStyle/>
          <a:p>
            <a:pPr algn="ctr" eaLnBrk="1" hangingPunct="1"/>
            <a:r>
              <a:rPr kumimoji="0" lang="en-US" b="1">
                <a:latin typeface="Helvetica" charset="0"/>
                <a:ea typeface="Osaka" charset="0"/>
                <a:cs typeface="Osaka" charset="0"/>
              </a:rPr>
              <a:t>1 Corinthians Characteristics</a:t>
            </a:r>
            <a:endParaRPr kumimoji="0" lang="en-US"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533400" y="3276600"/>
            <a:ext cx="3429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Church discipline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152400" y="4343400"/>
            <a:ext cx="1587500" cy="6429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lawsuits</a:t>
            </a: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3810000" y="3048000"/>
            <a:ext cx="1657350" cy="647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5921" dir="2700000" sy="50000" rotWithShape="0">
                    <a:srgbClr val="875B0D"/>
                  </a:outerShdw>
                </a:effectLst>
                <a:latin typeface="Arial Black"/>
                <a:ea typeface="Arial Black"/>
                <a:cs typeface="Arial Black"/>
              </a:rPr>
              <a:t>Marriage</a:t>
            </a:r>
          </a:p>
        </p:txBody>
      </p:sp>
      <p:sp>
        <p:nvSpPr>
          <p:cNvPr id="9230" name="WordArt 14"/>
          <p:cNvSpPr>
            <a:spLocks noChangeArrowheads="1" noChangeShapeType="1" noTextEdit="1"/>
          </p:cNvSpPr>
          <p:nvPr/>
        </p:nvSpPr>
        <p:spPr bwMode="auto">
          <a:xfrm>
            <a:off x="1600200" y="3962400"/>
            <a:ext cx="3048000" cy="55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Impact"/>
                <a:ea typeface="Impact"/>
                <a:cs typeface="Impact"/>
              </a:rPr>
              <a:t>Christian liberty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5943600" y="2819400"/>
            <a:ext cx="2755900" cy="8556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Role of Women</a:t>
            </a:r>
          </a:p>
        </p:txBody>
      </p:sp>
      <p:sp>
        <p:nvSpPr>
          <p:cNvPr id="9232" name="WordArt 16"/>
          <p:cNvSpPr>
            <a:spLocks noChangeArrowheads="1" noChangeShapeType="1" noTextEdit="1"/>
          </p:cNvSpPr>
          <p:nvPr/>
        </p:nvSpPr>
        <p:spPr bwMode="auto">
          <a:xfrm>
            <a:off x="3124200" y="4419600"/>
            <a:ext cx="2552700" cy="67786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Lord's Supper</a:t>
            </a:r>
          </a:p>
        </p:txBody>
      </p:sp>
      <p:sp>
        <p:nvSpPr>
          <p:cNvPr id="9233" name="WordArt 17"/>
          <p:cNvSpPr>
            <a:spLocks noChangeArrowheads="1" noChangeShapeType="1" noTextEdit="1"/>
          </p:cNvSpPr>
          <p:nvPr/>
        </p:nvSpPr>
        <p:spPr bwMode="auto">
          <a:xfrm>
            <a:off x="4724400" y="3505200"/>
            <a:ext cx="3454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Spiritual Gifts</a:t>
            </a:r>
          </a:p>
        </p:txBody>
      </p:sp>
      <p:sp>
        <p:nvSpPr>
          <p:cNvPr id="9234" name="WordArt 18"/>
          <p:cNvSpPr>
            <a:spLocks noChangeArrowheads="1" noChangeShapeType="1" noTextEdit="1"/>
          </p:cNvSpPr>
          <p:nvPr/>
        </p:nvSpPr>
        <p:spPr bwMode="auto">
          <a:xfrm>
            <a:off x="5715000" y="3657600"/>
            <a:ext cx="8255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Love</a:t>
            </a: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6858000" y="4038600"/>
            <a:ext cx="1295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</a:rPr>
              <a:t>Gospel</a:t>
            </a:r>
          </a:p>
        </p:txBody>
      </p:sp>
      <p:sp>
        <p:nvSpPr>
          <p:cNvPr id="9236" name="WordArt 20" descr="Narrow vertical"/>
          <p:cNvSpPr>
            <a:spLocks noChangeArrowheads="1" noChangeShapeType="1" noTextEdit="1"/>
          </p:cNvSpPr>
          <p:nvPr/>
        </p:nvSpPr>
        <p:spPr bwMode="auto">
          <a:xfrm>
            <a:off x="5715000" y="4114800"/>
            <a:ext cx="32258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Resurrection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55" decel="100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155" decel="100000"/>
                                        <p:tgtEl>
                                          <p:spTgt spid="9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155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55" decel="100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155" decel="100000"/>
                                        <p:tgtEl>
                                          <p:spTgt spid="9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1155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1155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155" decel="100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155" decel="100000"/>
                                        <p:tgtEl>
                                          <p:spTgt spid="9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1155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1155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155" decel="100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155" decel="100000"/>
                                        <p:tgtEl>
                                          <p:spTgt spid="92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9" dur="1155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155" decel="100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155" decel="100000"/>
                                        <p:tgtEl>
                                          <p:spTgt spid="92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1155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1155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155" decel="100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155" decel="100000"/>
                                        <p:tgtEl>
                                          <p:spTgt spid="92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1155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1155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155" decel="10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155" decel="100000"/>
                                        <p:tgtEl>
                                          <p:spTgt spid="92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1155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1155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155" decel="100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155" decel="100000"/>
                                        <p:tgtEl>
                                          <p:spTgt spid="92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7" dur="1155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9" dur="1155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155" decel="100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155" decel="100000"/>
                                        <p:tgtEl>
                                          <p:spTgt spid="92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7" dur="1155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9" dur="1155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9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 autoUpdateAnimBg="0"/>
      <p:bldP spid="9224" grpId="0" animBg="1" autoUpdateAnimBg="0"/>
      <p:bldP spid="9225" grpId="0" build="p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Past Sins Forgiven</a:t>
            </a:r>
          </a:p>
        </p:txBody>
      </p:sp>
      <p:sp>
        <p:nvSpPr>
          <p:cNvPr id="232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32451" name="Picture 4" descr="HeavenRelationshi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3" t="4846" b="55112"/>
          <a:stretch>
            <a:fillRect/>
          </a:stretch>
        </p:blipFill>
        <p:spPr bwMode="auto">
          <a:xfrm>
            <a:off x="0" y="0"/>
            <a:ext cx="892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5" descr="HeavenRelationship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3" t="44888" b="4504"/>
          <a:stretch>
            <a:fillRect/>
          </a:stretch>
        </p:blipFill>
        <p:spPr bwMode="auto">
          <a:xfrm>
            <a:off x="69850" y="1981200"/>
            <a:ext cx="89217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8" y="147638"/>
            <a:ext cx="9069387" cy="760412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Focus on the Cross</a:t>
            </a:r>
          </a:p>
        </p:txBody>
      </p:sp>
      <p:pic>
        <p:nvPicPr>
          <p:cNvPr id="234499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98"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1611313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DSC_00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" y="0"/>
            <a:ext cx="9067800" cy="9144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First Prayer Gathering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609600"/>
            <a:ext cx="906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200" b="0" dirty="0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6 Oct 09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4" descr="CIC launc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91440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Our first service on 19 Nov 06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9144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tx1"/>
                </a:solidFill>
                <a:latin typeface="Arial Black" pitchFamily="-107" charset="0"/>
              </a:rPr>
              <a:t>This Must Be the Place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6200" y="457200"/>
            <a:ext cx="906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800" b="0" dirty="0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By Steve </a:t>
            </a:r>
            <a:r>
              <a:rPr lang="en-US" sz="2800" b="0" dirty="0" err="1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Amerson</a:t>
            </a:r>
            <a:endParaRPr lang="en-US" sz="2800" b="0" dirty="0">
              <a:solidFill>
                <a:srgbClr val="000000"/>
              </a:solidFill>
              <a:latin typeface="Arial Black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228600"/>
            <a:ext cx="64770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Souls on the street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Addicted to sin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Selling themselves to survive,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Not understanding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hope they could find</a:t>
            </a:r>
          </a:p>
        </p:txBody>
      </p:sp>
      <p:pic>
        <p:nvPicPr>
          <p:cNvPr id="243714" name="Picture 4" descr="har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016250"/>
            <a:ext cx="41148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4738" name="Picture 3" descr="BUDMAAS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524000"/>
            <a:ext cx="1905000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…in a place where God</a:t>
            </a:r>
            <a:r>
              <a:rPr lang="fr-FR" altLang="ja-JP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 love is alive</a:t>
            </a: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2286000"/>
            <a:ext cx="106680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2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04800" y="228600"/>
            <a:ext cx="23622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They doubt that they could meet the standards necessary</a:t>
            </a:r>
          </a:p>
        </p:txBody>
      </p:sp>
      <p:pic>
        <p:nvPicPr>
          <p:cNvPr id="245763" name="Picture 4" descr="flat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709613"/>
            <a:ext cx="31384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096000" y="257175"/>
            <a:ext cx="2590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FFFF"/>
                </a:solidFill>
              </a:rPr>
              <a:t>And fear that they</a:t>
            </a:r>
            <a:r>
              <a:rPr lang="fr-FR" altLang="ja-JP" sz="3200">
                <a:solidFill>
                  <a:srgbClr val="FFFFFF"/>
                </a:solidFill>
              </a:rPr>
              <a:t>'</a:t>
            </a:r>
            <a:r>
              <a:rPr lang="en-US" altLang="ja-JP" sz="3200">
                <a:solidFill>
                  <a:srgbClr val="FFFFFF"/>
                </a:solidFill>
              </a:rPr>
              <a:t>d find judgment</a:t>
            </a:r>
            <a:br>
              <a:rPr lang="en-US" altLang="ja-JP" sz="3200">
                <a:solidFill>
                  <a:srgbClr val="FFFFFF"/>
                </a:solidFill>
              </a:rPr>
            </a:br>
            <a:r>
              <a:rPr lang="en-US" altLang="ja-JP" sz="3200">
                <a:solidFill>
                  <a:srgbClr val="FFFFFF"/>
                </a:solidFill>
              </a:rPr>
              <a:t>rather than a sanctuary</a:t>
            </a: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245765" name="Picture 7" descr="SA Cro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228600"/>
            <a:ext cx="91440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a place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a broken heart can mend</a:t>
            </a:r>
          </a:p>
        </p:txBody>
      </p:sp>
      <p:sp>
        <p:nvSpPr>
          <p:cNvPr id="246786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6787" name="Picture 4" descr="DSC_0029"/>
          <p:cNvPicPr>
            <a:picLocks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858963"/>
            <a:ext cx="6705600" cy="4999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5" descr="IMG_19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43225"/>
            <a:ext cx="37211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69" name="Rectangle 9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rgbClr val="0000FF"/>
          </a:solidFill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 Corinthians</a:t>
            </a:r>
          </a:p>
        </p:txBody>
      </p:sp>
      <p:sp>
        <p:nvSpPr>
          <p:cNvPr id="50212" name="Text Box 94"/>
          <p:cNvSpPr txBox="1">
            <a:spLocks noChangeArrowheads="1"/>
          </p:cNvSpPr>
          <p:nvPr/>
        </p:nvSpPr>
        <p:spPr bwMode="auto">
          <a:xfrm>
            <a:off x="83058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156</a:t>
            </a: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0" y="838200"/>
          <a:ext cx="9144000" cy="6019800"/>
        </p:xfrm>
        <a:graphic>
          <a:graphicData uri="http://schemas.openxmlformats.org/drawingml/2006/table">
            <a:tbl>
              <a:tblPr/>
              <a:tblGrid>
                <a:gridCol w="838200"/>
                <a:gridCol w="914400"/>
                <a:gridCol w="762000"/>
                <a:gridCol w="762000"/>
                <a:gridCol w="685800"/>
                <a:gridCol w="685800"/>
                <a:gridCol w="762000"/>
                <a:gridCol w="838200"/>
                <a:gridCol w="762000"/>
                <a:gridCol w="609600"/>
                <a:gridCol w="762000"/>
                <a:gridCol w="762000"/>
              </a:tblGrid>
              <a:tr h="758825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Proper Functioning of the Church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78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Divisions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Disorders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Doctrine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40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Answers Report from Chloe (1:11)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Answers Report from Chloe (1:11; 5:1)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 Answers Letter from the Church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(7:1; 8:1; 12:1; 15:1; 16:1)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78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Leadership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Relationships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Theology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78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Pride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Immorality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Selfishness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Greeting &amp; Problem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Misunder-standings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Incest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Lawsuits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Prosti-tution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 Marri-age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Liberty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Head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Coverings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Lord</a:t>
                      </a:r>
                      <a:r>
                        <a:rPr kumimoji="0" lang="fr-FR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'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s 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Supper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Gifts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Resur-rection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Gospel Advance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 Bold" charset="0"/>
                        <a:ea typeface="ＭＳ Ｐゴシック" charset="0"/>
                        <a:cs typeface="Arial Narro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1:1-17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1:18–4:21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6:1-11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6:12-20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8:1–11:1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11:2-16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11:17-34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12–14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Ephesus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7850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 Bold" charset="0"/>
                          <a:ea typeface="ＭＳ Ｐゴシック" charset="0"/>
                          <a:cs typeface="Arial Narrow Bold" charset="0"/>
                        </a:rPr>
                        <a:t> May AD 56 (third missionary journey)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0" y="2924175"/>
            <a:ext cx="1763713" cy="7921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0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228600"/>
            <a:ext cx="7162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a place where the outcast finds a friend</a:t>
            </a:r>
          </a:p>
        </p:txBody>
      </p:sp>
      <p:pic>
        <p:nvPicPr>
          <p:cNvPr id="11268" name="Picture 4" descr="Ku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1381125"/>
            <a:ext cx="33178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Jo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381125"/>
            <a:ext cx="2879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ic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256088"/>
            <a:ext cx="3733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ic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319588"/>
            <a:ext cx="38862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8834" name="Picture 3" descr="Tom Responsive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81000" y="381000"/>
            <a:ext cx="3657600" cy="2743200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For we cannot lift the fallen if our hand still holds a stone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58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04800" y="457200"/>
            <a:ext cx="42672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their sin that seems so great to us is no greater than our own</a:t>
            </a:r>
          </a:p>
        </p:txBody>
      </p:sp>
      <p:pic>
        <p:nvPicPr>
          <p:cNvPr id="249859" name="Content Placeholder 4" descr="Tom A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1"/>
          <a:stretch>
            <a:fillRect/>
          </a:stretch>
        </p:blipFill>
        <p:spPr bwMode="auto">
          <a:xfrm>
            <a:off x="4800600" y="152400"/>
            <a:ext cx="40386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0" name="Picture 6" descr="IMG_045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25875"/>
            <a:ext cx="404336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1" name="Picture 7" descr="IMG_666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029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0882" name="Picture 3" descr="DSC_0009"/>
          <p:cNvPicPr>
            <a:picLocks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01775"/>
            <a:ext cx="8001000" cy="535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76200"/>
            <a:ext cx="91440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There must be a point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shame meets grace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029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6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381000"/>
            <a:ext cx="9144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this must be the place</a:t>
            </a:r>
          </a:p>
        </p:txBody>
      </p:sp>
      <p:pic>
        <p:nvPicPr>
          <p:cNvPr id="251907" name="Picture 4" descr="Man on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21038"/>
            <a:ext cx="60960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Susan Sin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30210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Ric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3200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2930" name="Picture 3" descr="execu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73152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2438400"/>
            <a:ext cx="8534400" cy="1828800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neighbor next door</a:t>
            </a:r>
            <a:b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keeps the house looking good</a:t>
            </a:r>
            <a:b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but the home is collapsing within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4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914400"/>
            <a:ext cx="7848600" cy="1981200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Pressures of life pull a family apart</a:t>
            </a:r>
            <a:b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 temptation</a:t>
            </a:r>
            <a:r>
              <a:rPr lang="fr-FR" altLang="ja-JP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destruction begins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ouple-arguin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6650"/>
            <a:ext cx="48006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uple_argu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650" y="3657600"/>
            <a:ext cx="4197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4978" name="Picture 3" descr="IMG_1718"/>
          <p:cNvPicPr>
            <a:picLocks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04800" y="228600"/>
            <a:ext cx="6096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They doubt the church could have the answers necessary</a:t>
            </a:r>
          </a:p>
        </p:txBody>
      </p:sp>
      <p:pic>
        <p:nvPicPr>
          <p:cNvPr id="16389" name="Picture 5" descr="cic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cic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592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cic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706938"/>
            <a:ext cx="27527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2" name="Rectangle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04800" y="228600"/>
            <a:ext cx="6096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fear they</a:t>
            </a:r>
            <a:r>
              <a:rPr lang="fr-FR" altLang="ja-JP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 find rejection rather than a sanctuary</a:t>
            </a: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0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00800"/>
            <a:ext cx="8229600" cy="334963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7026" name="Picture 3" descr="From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0" y="25908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</a:rPr>
              <a:t>This must be a place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where a broken heart can mend</a:t>
            </a:r>
          </a:p>
        </p:txBody>
      </p:sp>
      <p:pic>
        <p:nvPicPr>
          <p:cNvPr id="257028" name="Picture 6" descr="IMG_7478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3813"/>
            <a:ext cx="9144000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73238"/>
            <a:ext cx="9144000" cy="2519362"/>
          </a:xfrm>
          <a:solidFill>
            <a:srgbClr val="642523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i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Which</a:t>
            </a:r>
            <a:r>
              <a:rPr lang="en-US" sz="6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church leader should we follow?</a:t>
            </a:r>
            <a:endParaRPr lang="en-US" sz="4800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953000"/>
            <a:ext cx="9144000" cy="7620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 key question asked at Corinth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00800"/>
            <a:ext cx="8229600" cy="334963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8050" name="Picture 4" descr="IMG_2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smtClean="0">
                <a:solidFill>
                  <a:schemeClr val="bg1"/>
                </a:solidFill>
              </a:rPr>
              <a:t>This must be a place </a:t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>where the outcast finds a friend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00800"/>
            <a:ext cx="8229600" cy="334963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9074" name="Picture 3" descr="DSC01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2667000" cy="3886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</a:rPr>
              <a:t>For we cannot lift the fallen if our hand still holds a stone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00800"/>
            <a:ext cx="8229600" cy="334963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0098" name="Picture 3" descr="Yap family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11113"/>
            <a:ext cx="69342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1800" y="838200"/>
            <a:ext cx="23622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their sin that seems so great to us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is no greater than our own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00800"/>
            <a:ext cx="8229600" cy="334963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1122" name="Picture 3" descr="Rick&amp;Te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381000"/>
            <a:ext cx="838200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There must be a point </a:t>
            </a:r>
            <a:br>
              <a:rPr lang="en-US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where shame meets grace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2146" name="Picture 3" descr=" Do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4013"/>
            <a:ext cx="62484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200"/>
            <a:ext cx="8229600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the church must be the arms of God reaching out to bring them in</a:t>
            </a:r>
          </a:p>
        </p:txBody>
      </p:sp>
      <p:pic>
        <p:nvPicPr>
          <p:cNvPr id="21509" name="Picture 5" descr="cic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23749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Jas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235743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Jared P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2286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Gr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0145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Tave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473575"/>
            <a:ext cx="215106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3170" name="Picture 3" descr="IMG_19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"/>
            <a:ext cx="8229600" cy="1600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</a:rPr>
              <a:t>…to a place where thy can find His love regardless of their sin.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2238"/>
            <a:ext cx="8229600" cy="117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a place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a broken heart can mend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194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51816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419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219200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6" name="Picture 4" descr="cic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3978275"/>
            <a:ext cx="35274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2238"/>
            <a:ext cx="4038600" cy="429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a place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where the outcast finds a friend</a:t>
            </a:r>
          </a:p>
        </p:txBody>
      </p:sp>
      <p:sp>
        <p:nvSpPr>
          <p:cNvPr id="265218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51816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5219" name="Picture 4" descr="cic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550" y="0"/>
            <a:ext cx="2330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Karen &amp; Ma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391953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En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50" y="4343400"/>
            <a:ext cx="269875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51816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0" y="4038600"/>
            <a:ext cx="3276600" cy="2163763"/>
          </a:xfrm>
          <a:solidFill>
            <a:srgbClr val="0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For we cannot lift the fallen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if our hand still holds a stone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7" descr="IMG_09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79438"/>
            <a:ext cx="5257800" cy="201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their sin that seems so great to us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is no greater than our own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20574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7268" name="Picture 4" descr="cic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352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10200"/>
            <a:ext cx="88392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How can Crossroads </a:t>
            </a:r>
            <a:r>
              <a:rPr lang="en-US" b="1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maintain</a:t>
            </a:r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the </a:t>
            </a:r>
            <a:r>
              <a:rPr lang="en-US" b="1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unity</a:t>
            </a:r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we already have?</a:t>
            </a:r>
            <a:endParaRPr lang="en-US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5" descr="IMG_02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0" name="Picture 2" descr="CLARE&amp;M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7258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057400" cy="3581400"/>
          </a:xfrm>
          <a:solidFill>
            <a:srgbClr val="000000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There must be a point </a:t>
            </a:r>
            <a:b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where shame meets grace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205740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9314" name="Rectangle 5"/>
          <p:cNvSpPr>
            <a:spLocks noChangeArrowheads="1"/>
          </p:cNvSpPr>
          <p:nvPr/>
        </p:nvSpPr>
        <p:spPr bwMode="auto">
          <a:xfrm>
            <a:off x="457200" y="4800600"/>
            <a:ext cx="3429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FFFF"/>
                </a:solidFill>
              </a:rPr>
              <a:t>And this must be the place.</a:t>
            </a:r>
          </a:p>
        </p:txBody>
      </p:sp>
      <p:pic>
        <p:nvPicPr>
          <p:cNvPr id="9" name="Picture 8" descr="IMG_74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381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10102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G_66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2057400"/>
            <a:ext cx="67818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81000" y="58674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FFFF"/>
                </a:solidFill>
              </a:rPr>
              <a:t>This must be the place.</a:t>
            </a:r>
          </a:p>
        </p:txBody>
      </p:sp>
      <p:pic>
        <p:nvPicPr>
          <p:cNvPr id="270339" name="Picture 7" descr="IMG_89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242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0" name="Picture 8" descr="DSC004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195263"/>
            <a:ext cx="5022850" cy="3767137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2057400"/>
            <a:ext cx="6781800" cy="1143000"/>
          </a:xfrm>
        </p:spPr>
        <p:txBody>
          <a:bodyPr/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DSC00691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6019800"/>
            <a:ext cx="7162800" cy="685800"/>
          </a:xfrm>
          <a:solidFill>
            <a:srgbClr val="0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This must be the place.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81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5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70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348880"/>
            <a:ext cx="8833792" cy="3733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1117600" indent="-1117600" eaLnBrk="1" hangingPunct="1">
              <a:buFontTx/>
              <a:buAutoNum type="romanUcPeriod"/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Don</a:t>
            </a:r>
            <a:r>
              <a:rPr lang="fr-FR" altLang="ja-JP" sz="6600" b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'</a:t>
            </a:r>
            <a:r>
              <a:rPr lang="en-US" sz="6600" b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t </a:t>
            </a:r>
            <a:r>
              <a:rPr lang="en-US" sz="6600" b="1" dirty="0">
                <a:solidFill>
                  <a:srgbClr val="FFFF00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divide</a:t>
            </a:r>
            <a:r>
              <a:rPr lang="en-US" sz="6600" b="1" dirty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 over favorite leaders </a:t>
            </a:r>
            <a:br>
              <a:rPr lang="en-US" sz="6600" b="1" dirty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glow rad="127000">
                    <a:schemeClr val="tx1">
                      <a:alpha val="89000"/>
                    </a:schemeClr>
                  </a:glow>
                </a:effectLst>
                <a:latin typeface="Arial"/>
                <a:ea typeface="Osaka" charset="0"/>
                <a:cs typeface="Arial"/>
              </a:rPr>
              <a:t>(1:10-17)</a:t>
            </a:r>
            <a:endParaRPr lang="en-US" dirty="0">
              <a:solidFill>
                <a:schemeClr val="tx1"/>
              </a:solidFill>
              <a:effectLst>
                <a:glow rad="127000">
                  <a:schemeClr val="tx1">
                    <a:alpha val="89000"/>
                  </a:schemeClr>
                </a:glow>
              </a:effectLst>
              <a:latin typeface="Arial"/>
              <a:ea typeface="Osaka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2004:Templates:Presentations:Designs:Blank Presentation</Template>
  <TotalTime>6904</TotalTime>
  <Words>1301</Words>
  <Application>Microsoft Macintosh PowerPoint</Application>
  <PresentationFormat>On-screen Show (4:3)</PresentationFormat>
  <Paragraphs>298</Paragraphs>
  <Slides>85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85</vt:i4>
      </vt:variant>
    </vt:vector>
  </HeadingPairs>
  <TitlesOfParts>
    <vt:vector size="111" baseType="lpstr">
      <vt:lpstr>Arial</vt:lpstr>
      <vt:lpstr>ＭＳ Ｐゴシック</vt:lpstr>
      <vt:lpstr>Wingdings</vt:lpstr>
      <vt:lpstr>Times New Roman</vt:lpstr>
      <vt:lpstr>Osaka</vt:lpstr>
      <vt:lpstr>Tahoma</vt:lpstr>
      <vt:lpstr>Helvetica</vt:lpstr>
      <vt:lpstr>SimSun</vt:lpstr>
      <vt:lpstr>Arial Narrow Bold</vt:lpstr>
      <vt:lpstr>Arial Black</vt:lpstr>
      <vt:lpstr>Orbit</vt:lpstr>
      <vt:lpstr>Default Design</vt:lpstr>
      <vt:lpstr>Strategic</vt:lpstr>
      <vt:lpstr>Radar</vt:lpstr>
      <vt:lpstr>Blank Presentation</vt:lpstr>
      <vt:lpstr>2_Blank Presentation</vt:lpstr>
      <vt:lpstr>3_Blank Presentation</vt:lpstr>
      <vt:lpstr>2_Expedition</vt:lpstr>
      <vt:lpstr>4_Blank Presentation</vt:lpstr>
      <vt:lpstr>Balance</vt:lpstr>
      <vt:lpstr>Bar Code</vt:lpstr>
      <vt:lpstr>6_Expedition</vt:lpstr>
      <vt:lpstr>1_Blank Presentation</vt:lpstr>
      <vt:lpstr>5_Blank Presentation</vt:lpstr>
      <vt:lpstr>7_Blank Presentation</vt:lpstr>
      <vt:lpstr>1_Orbit</vt:lpstr>
      <vt:lpstr>Follow the Leader</vt:lpstr>
      <vt:lpstr>One day at the kiddy pool…</vt:lpstr>
      <vt:lpstr>Denominations</vt:lpstr>
      <vt:lpstr>The leader always sets the trail for others to follow.</vt:lpstr>
      <vt:lpstr>1 Corinthians Characteristics</vt:lpstr>
      <vt:lpstr>1 Corinthians</vt:lpstr>
      <vt:lpstr>Which church leader should we follow?</vt:lpstr>
      <vt:lpstr>How can Crossroads maintain the unity we already have?</vt:lpstr>
      <vt:lpstr>Don't divide over favorite leaders  (1:10-17)</vt:lpstr>
      <vt:lpstr>1 Corinthians 1:10-12</vt:lpstr>
      <vt:lpstr>Parties at Corinth</vt:lpstr>
      <vt:lpstr>"Clapping or non-clapping?"</vt:lpstr>
      <vt:lpstr>Sections</vt:lpstr>
      <vt:lpstr>2.  The church isn't about competing leaders "outperforming" other leaders (1:13-17)</vt:lpstr>
      <vt:lpstr>B. We shouldn't rally around certain church leaders. </vt:lpstr>
      <vt:lpstr>Which Party?</vt:lpstr>
      <vt:lpstr>Social Security</vt:lpstr>
      <vt:lpstr>Democrats win</vt:lpstr>
      <vt:lpstr>God is Not</vt:lpstr>
      <vt:lpstr>A Newspaper Slip…</vt:lpstr>
      <vt:lpstr>"In the minutes, should I record this as a 'vigorous theological discussion' or a 'serious ecclesiastical debate'?" </vt:lpstr>
      <vt:lpstr>Parties You Don't Want to Attend!</vt:lpstr>
      <vt:lpstr>Another Newspaper Slip…</vt:lpstr>
      <vt:lpstr>Parties at Corinth</vt:lpstr>
      <vt:lpstr>Why not?</vt:lpstr>
      <vt:lpstr>Unity is based on the cross—not human leaders  (1:18–2:5)</vt:lpstr>
      <vt:lpstr>1 Corinthians 1:18-25</vt:lpstr>
      <vt:lpstr>The Crossroads (1981-83)</vt:lpstr>
      <vt:lpstr>Unity needs a focal point</vt:lpstr>
      <vt:lpstr>Detroit Red Wings</vt:lpstr>
      <vt:lpstr>Unity &amp; Competition</vt:lpstr>
      <vt:lpstr>Marriage Unity</vt:lpstr>
      <vt:lpstr>But what's the source of unity among God's people?</vt:lpstr>
      <vt:lpstr>Relevance</vt:lpstr>
      <vt:lpstr>Our unity is based on the cross—not human leaders  (1:18–2:5) or anything else!</vt:lpstr>
      <vt:lpstr>Why does the cross seem like foolishness?</vt:lpstr>
      <vt:lpstr>What's the Difference?</vt:lpstr>
      <vt:lpstr>East Meets West</vt:lpstr>
      <vt:lpstr>Our Unity is in the Cross Alone</vt:lpstr>
      <vt:lpstr>The Gospel Changes Lives!</vt:lpstr>
      <vt:lpstr>Paul preached a simple rather than eloquent message of forgiveness in the cross (2:1-5)</vt:lpstr>
      <vt:lpstr>Paul's Second Missionary Journey</vt:lpstr>
      <vt:lpstr>My Preaching Inadequacy</vt:lpstr>
      <vt:lpstr>Our unity is in Christ alone––not any human leader</vt:lpstr>
      <vt:lpstr>What is the source of our unity at Crossroads?</vt:lpstr>
      <vt:lpstr>Paul's Key Point:  Don't divide over leaders because the gospel is based on a crucified man. </vt:lpstr>
      <vt:lpstr>How can we put the cross first?</vt:lpstr>
      <vt:lpstr>Hebrews 13:17</vt:lpstr>
      <vt:lpstr>Past Sins Forgiven</vt:lpstr>
      <vt:lpstr>Past Sins Forgiven</vt:lpstr>
      <vt:lpstr>Focus on the Cross</vt:lpstr>
      <vt:lpstr>Black</vt:lpstr>
      <vt:lpstr>First Prayer Gathering</vt:lpstr>
      <vt:lpstr>Our first service on 19 Nov 06</vt:lpstr>
      <vt:lpstr>This Must Be the Place</vt:lpstr>
      <vt:lpstr>PowerPoint Presentation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This Must Be the Place</vt:lpstr>
      <vt:lpstr>There must be a point  where shame meets grace</vt:lpstr>
      <vt:lpstr>This Must Be the Place</vt:lpstr>
      <vt:lpstr>This Must Be the Place</vt:lpstr>
      <vt:lpstr>This Must Be the Place</vt:lpstr>
      <vt:lpstr>Black</vt:lpstr>
      <vt:lpstr>NT Preaching link at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521</cp:revision>
  <dcterms:created xsi:type="dcterms:W3CDTF">2003-02-10T10:22:19Z</dcterms:created>
  <dcterms:modified xsi:type="dcterms:W3CDTF">2017-07-04T09:37:42Z</dcterms:modified>
</cp:coreProperties>
</file>