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3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4264" r:id="rId2"/>
    <p:sldMasterId id="2147484276" r:id="rId3"/>
    <p:sldMasterId id="2147484288" r:id="rId4"/>
    <p:sldMasterId id="2147484300" r:id="rId5"/>
    <p:sldMasterId id="2147484302" r:id="rId6"/>
    <p:sldMasterId id="2147484304" r:id="rId7"/>
    <p:sldMasterId id="2147484316" r:id="rId8"/>
    <p:sldMasterId id="2147484328" r:id="rId9"/>
    <p:sldMasterId id="2147484340" r:id="rId10"/>
    <p:sldMasterId id="2147484352" r:id="rId11"/>
    <p:sldMasterId id="2147484364" r:id="rId12"/>
    <p:sldMasterId id="2147484376" r:id="rId13"/>
    <p:sldMasterId id="2147484611" r:id="rId14"/>
  </p:sldMasterIdLst>
  <p:notesMasterIdLst>
    <p:notesMasterId r:id="rId66"/>
  </p:notesMasterIdLst>
  <p:sldIdLst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400" r:id="rId50"/>
    <p:sldId id="401" r:id="rId51"/>
    <p:sldId id="402" r:id="rId52"/>
    <p:sldId id="403" r:id="rId53"/>
    <p:sldId id="404" r:id="rId54"/>
    <p:sldId id="405" r:id="rId55"/>
    <p:sldId id="406" r:id="rId56"/>
    <p:sldId id="407" r:id="rId57"/>
    <p:sldId id="408" r:id="rId58"/>
    <p:sldId id="409" r:id="rId59"/>
    <p:sldId id="410" r:id="rId60"/>
    <p:sldId id="411" r:id="rId61"/>
    <p:sldId id="412" r:id="rId62"/>
    <p:sldId id="413" r:id="rId63"/>
    <p:sldId id="364" r:id="rId64"/>
    <p:sldId id="414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BBC"/>
    <a:srgbClr val="FF00FF"/>
    <a:srgbClr val="FFFF00"/>
    <a:srgbClr val="000000"/>
    <a:srgbClr val="800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EAA1A5-860A-0140-AED3-D51C4C68C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68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CA03C4-AEBE-614B-81F9-E179B2AA8CAE}" type="slidenum">
              <a:rPr lang="en-US" sz="1200">
                <a:solidFill>
                  <a:srgbClr val="000000"/>
                </a:solidFill>
              </a:rPr>
              <a:pPr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D2EBCF-F3FA-1049-AC2E-188E12921A25}" type="slidenum">
              <a:rPr lang="en-US" sz="1200">
                <a:solidFill>
                  <a:srgbClr val="000000"/>
                </a:solidFill>
              </a:rPr>
              <a:pPr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115754F-E7EC-2841-B0F5-CD7F597960F8}" type="slidenum">
              <a:rPr lang="en-US" sz="1200">
                <a:solidFill>
                  <a:srgbClr val="000000"/>
                </a:solidFill>
              </a:rPr>
              <a:pPr algn="r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C2D5CE-EEC1-A744-8917-33BDFDD1144C}" type="slidenum">
              <a:rPr lang="en-US" sz="1200">
                <a:solidFill>
                  <a:srgbClr val="000000"/>
                </a:solidFill>
              </a:rPr>
              <a:pPr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8DC3DD6-63A9-8D44-91F9-3294DEF9E654}" type="slidenum">
              <a:rPr lang="en-US" sz="1200">
                <a:solidFill>
                  <a:srgbClr val="000000"/>
                </a:solidFill>
              </a:rPr>
              <a:pPr algn="r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B0F223-1F94-5D48-9125-7CB44F5CBE7F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0C391AD-78D8-324B-BEA4-E60B5BEBAFC8}" type="slidenum">
              <a:rPr lang="en-US" sz="1200">
                <a:solidFill>
                  <a:srgbClr val="000000"/>
                </a:solidFill>
              </a:rPr>
              <a:pPr algn="r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3DD051-2A50-094A-AE04-BB9EF427F045}" type="slidenum">
              <a:rPr lang="en-US" sz="1200">
                <a:solidFill>
                  <a:srgbClr val="000000"/>
                </a:solidFill>
              </a:rPr>
              <a:pPr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74B28A5-7378-B54A-AA11-A8B2A1EF3906}" type="slidenum">
              <a:rPr lang="en-US" sz="1200">
                <a:solidFill>
                  <a:srgbClr val="000000"/>
                </a:solidFill>
              </a:rPr>
              <a:pPr algn="r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57A954-CDA5-4041-8312-48F029ABB1B1}" type="slidenum">
              <a:rPr lang="en-US" sz="1200">
                <a:solidFill>
                  <a:srgbClr val="000000"/>
                </a:solidFill>
              </a:rPr>
              <a:pPr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10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68592C8-D77C-824D-B044-3443A1BC2A3E}" type="slidenum">
              <a:rPr lang="en-US" sz="1200">
                <a:solidFill>
                  <a:srgbClr val="000000"/>
                </a:solidFill>
              </a:rPr>
              <a:pPr algn="r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E43E78-3F6F-E548-9F94-4DFFA30FD322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7426C4A-8888-1A49-9765-A9E8B08B2532}" type="slidenum">
              <a:rPr lang="en-US" sz="1200">
                <a:solidFill>
                  <a:srgbClr val="000000"/>
                </a:solidFill>
              </a:rPr>
              <a:pPr algn="r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DABEE8-4FCA-A54C-ABDF-C04CFAF42A77}" type="slidenum">
              <a:rPr lang="en-US" sz="1200">
                <a:solidFill>
                  <a:srgbClr val="000000"/>
                </a:solidFill>
              </a:rPr>
              <a:pPr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5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18EBF3E-60C7-5B44-8FED-87E7C4B1680A}" type="slidenum">
              <a:rPr lang="en-US" sz="1200">
                <a:solidFill>
                  <a:srgbClr val="000000"/>
                </a:solidFill>
              </a:rPr>
              <a:pPr algn="r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0ADAA1-5706-A04D-99B9-A390474534CD}" type="slidenum">
              <a:rPr lang="en-US" sz="1200">
                <a:solidFill>
                  <a:srgbClr val="000000"/>
                </a:solidFill>
              </a:rPr>
              <a:pPr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85F7B5-84DD-AC45-8185-3B6173F9C648}" type="slidenum">
              <a:rPr lang="en-US" sz="1200">
                <a:solidFill>
                  <a:srgbClr val="000000"/>
                </a:solidFill>
              </a:rPr>
              <a:pPr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1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05CAED-76E2-DF4B-8604-56006A96D656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3F8BD5E-B5C5-AE49-B1FC-8CCE25221170}" type="slidenum">
              <a:rPr lang="en-US" sz="1200">
                <a:solidFill>
                  <a:srgbClr val="000000"/>
                </a:solidFill>
              </a:rPr>
              <a:pPr algn="r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A2E4AA-0FE2-A643-ADA9-743604BC90C3}" type="slidenum">
              <a:rPr lang="en-US" sz="1200">
                <a:solidFill>
                  <a:srgbClr val="000000"/>
                </a:solidFill>
              </a:rPr>
              <a:pPr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BB00D2-387E-FD44-A935-69A45731D4F6}" type="slidenum">
              <a:rPr lang="en-US" sz="1200">
                <a:solidFill>
                  <a:srgbClr val="000000"/>
                </a:solidFill>
              </a:rPr>
              <a:pPr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53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07FFA41-4A10-8C45-B47E-BFAA7A6AF55B}" type="slidenum">
              <a:rPr lang="en-US" sz="1200">
                <a:solidFill>
                  <a:srgbClr val="000000"/>
                </a:solidFill>
              </a:rPr>
              <a:pPr algn="r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348E3B-B7DF-AC42-A015-49E783A0C48C}" type="slidenum">
              <a:rPr lang="en-US" sz="1200">
                <a:solidFill>
                  <a:srgbClr val="000000"/>
                </a:solidFill>
              </a:rPr>
              <a:pPr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73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3332CFC-5B39-5C43-B2E5-831603E8E21D}" type="slidenum">
              <a:rPr lang="en-US" sz="1200">
                <a:solidFill>
                  <a:srgbClr val="000000"/>
                </a:solidFill>
              </a:rPr>
              <a:pPr algn="r"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DD9A3B-C653-0F41-B201-5E7CC3985720}" type="slidenum">
              <a:rPr lang="en-US" sz="1200">
                <a:solidFill>
                  <a:srgbClr val="000000"/>
                </a:solidFill>
              </a:rPr>
              <a:pPr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9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369E79F-F652-214A-9BE1-80F06FF2FAE3}" type="slidenum">
              <a:rPr lang="en-US" sz="1200">
                <a:solidFill>
                  <a:srgbClr val="000000"/>
                </a:solidFill>
              </a:rPr>
              <a:pPr algn="r"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4A5A55-F7AF-D04E-919D-DECE102115E6}" type="slidenum">
              <a:rPr lang="en-US" sz="1200">
                <a:solidFill>
                  <a:srgbClr val="000000"/>
                </a:solidFill>
              </a:rPr>
              <a:pPr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3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9A4F941-8F94-934A-8511-5EF45A8301E1}" type="slidenum">
              <a:rPr lang="en-US" sz="1200">
                <a:solidFill>
                  <a:srgbClr val="000000"/>
                </a:solidFill>
              </a:rPr>
              <a:pPr algn="r"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C74EC5-164A-094E-B764-0C0C030C855A}" type="slidenum">
              <a:rPr lang="en-US" sz="1200">
                <a:solidFill>
                  <a:srgbClr val="000000"/>
                </a:solidFill>
              </a:rPr>
              <a:pPr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FCE8541-282D-3440-BFD5-BB6E6A61F851}" type="slidenum">
              <a:rPr lang="en-US" sz="1200">
                <a:solidFill>
                  <a:srgbClr val="000000"/>
                </a:solidFill>
              </a:rPr>
              <a:pPr algn="r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1394AFA-9719-6F49-AB3D-03A37961B3FF}" type="slidenum">
              <a:rPr lang="en-US" sz="1200">
                <a:solidFill>
                  <a:srgbClr val="000000"/>
                </a:solidFill>
              </a:rPr>
              <a:pPr algn="r"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E06F6E-6C7E-1546-86D5-5011D28E7932}" type="slidenum">
              <a:rPr lang="en-US" sz="1200">
                <a:solidFill>
                  <a:srgbClr val="000000"/>
                </a:solidFill>
              </a:rPr>
              <a:pPr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0510C81-9CE5-0648-99B8-8EE78BA955DE}" type="slidenum">
              <a:rPr lang="en-US" sz="1200">
                <a:solidFill>
                  <a:srgbClr val="000000"/>
                </a:solidFill>
              </a:rPr>
              <a:pPr algn="r"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20D8170-3366-6A49-A5FD-F5BB3A87C998}" type="slidenum">
              <a:rPr lang="en-US" sz="1200">
                <a:solidFill>
                  <a:srgbClr val="000000"/>
                </a:solidFill>
              </a:rPr>
              <a:pPr algn="r"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99688C-0504-A245-B667-5561067230D0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6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39F334-54DA-1B4B-A316-E47358272924}" type="slidenum">
              <a:rPr lang="en-US" sz="1200">
                <a:solidFill>
                  <a:srgbClr val="000000"/>
                </a:solidFill>
              </a:rPr>
              <a:pPr/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567F35-B36C-2E4E-A3F6-ACF6804390C6}" type="slidenum">
              <a:rPr lang="en-US" sz="1200">
                <a:solidFill>
                  <a:srgbClr val="000000"/>
                </a:solidFill>
              </a:rPr>
              <a:pPr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5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69DD8B-FA9B-7B41-9504-E30F242387E1}" type="slidenum">
              <a:rPr lang="en-US" sz="1200">
                <a:solidFill>
                  <a:srgbClr val="000000"/>
                </a:solidFill>
              </a:rPr>
              <a:pPr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7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5A7374-4DC7-BC4F-ACA1-2BFA3739BE98}" type="slidenum">
              <a:rPr lang="en-US" sz="1200">
                <a:solidFill>
                  <a:srgbClr val="000000"/>
                </a:solidFill>
              </a:rPr>
              <a:pPr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9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25C792-63B9-6642-8F3F-51F41BA7A98C}" type="slidenum">
              <a:rPr lang="en-US" sz="1200">
                <a:solidFill>
                  <a:srgbClr val="000000"/>
                </a:solidFill>
              </a:rPr>
              <a:pPr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CE38795-852C-5C4F-A312-A82C7789E1BB}" type="slidenum">
              <a:rPr lang="en-US" sz="1200">
                <a:solidFill>
                  <a:srgbClr val="000000"/>
                </a:solidFill>
              </a:rPr>
              <a:pPr algn="r"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BBA707-6003-8E42-ABB2-39874963945F}" type="slidenum">
              <a:rPr lang="en-US" sz="1200">
                <a:solidFill>
                  <a:srgbClr val="000000"/>
                </a:solidFill>
              </a:rPr>
              <a:pPr/>
              <a:t>37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4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2044F19-FA5C-2241-A514-2E4D1BF265F6}" type="slidenum">
              <a:rPr lang="en-US" sz="1200">
                <a:solidFill>
                  <a:srgbClr val="000000"/>
                </a:solidFill>
              </a:rPr>
              <a:pPr algn="r"/>
              <a:t>37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4FAF10-1645-7248-AA35-4D71EC9BE4DD}" type="slidenum">
              <a:rPr lang="en-US" sz="1200">
                <a:solidFill>
                  <a:srgbClr val="000000"/>
                </a:solidFill>
              </a:rPr>
              <a:pPr/>
              <a:t>38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EF9C637-A16F-D540-AC1A-8FE7D7BF5B9F}" type="slidenum">
              <a:rPr lang="en-US" sz="1200">
                <a:solidFill>
                  <a:srgbClr val="000000"/>
                </a:solidFill>
              </a:rPr>
              <a:pPr algn="r"/>
              <a:t>39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839FC5-2C7D-B442-8E70-527E3D5FC980}" type="slidenum">
              <a:rPr lang="en-US" sz="1200">
                <a:solidFill>
                  <a:srgbClr val="000000"/>
                </a:solidFill>
              </a:rPr>
              <a:pPr/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0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A8CF34C-0BAC-6B4D-91AA-FB8200892948}" type="slidenum">
              <a:rPr lang="en-US" sz="1200">
                <a:solidFill>
                  <a:srgbClr val="000000"/>
                </a:solidFill>
              </a:rPr>
              <a:pPr algn="r"/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EC4132-06CE-0141-AF38-EC5AAED2B893}" type="slidenum">
              <a:rPr lang="en-US" sz="1200">
                <a:solidFill>
                  <a:srgbClr val="000000"/>
                </a:solidFill>
              </a:rPr>
              <a:pPr/>
              <a:t>42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3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B83264-56B8-2D41-A34E-D789BEB4EE36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3B862C1-781E-BD42-B5DB-1ABC3E7F0EB5}" type="slidenum">
              <a:rPr lang="en-US" sz="1200">
                <a:solidFill>
                  <a:srgbClr val="000000"/>
                </a:solidFill>
              </a:rPr>
              <a:pPr algn="r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604AFD0-838A-7C46-A8FE-B563898D3F8A}" type="slidenum">
              <a:rPr lang="en-US" sz="1200">
                <a:solidFill>
                  <a:srgbClr val="000000"/>
                </a:solidFill>
              </a:rPr>
              <a:pPr algn="r"/>
              <a:t>43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95DB66-E6C5-8843-9CC8-03E8E98D381C}" type="slidenum">
              <a:rPr lang="en-US" sz="1200">
                <a:solidFill>
                  <a:srgbClr val="000000"/>
                </a:solidFill>
              </a:rPr>
              <a:pPr/>
              <a:t>44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EC5761-587D-9E47-9E88-4DD4D5DD56E4}" type="slidenum">
              <a:rPr lang="en-US" sz="1200">
                <a:solidFill>
                  <a:srgbClr val="000000"/>
                </a:solidFill>
              </a:rPr>
              <a:pPr/>
              <a:t>45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50D8369-DCE3-3D47-8088-FDC47B7AA0D9}" type="slidenum">
              <a:rPr lang="en-US" sz="1200">
                <a:solidFill>
                  <a:srgbClr val="000000"/>
                </a:solidFill>
              </a:rPr>
              <a:pPr algn="r"/>
              <a:t>45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05A43F-5436-2F48-B924-530147BA2394}" type="slidenum">
              <a:rPr lang="en-US" sz="1200">
                <a:solidFill>
                  <a:srgbClr val="000000"/>
                </a:solidFill>
              </a:rPr>
              <a:pPr/>
              <a:t>46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08D34C5-7737-D84E-A2C4-7E820BFB21BA}" type="slidenum">
              <a:rPr lang="en-US" sz="1200">
                <a:solidFill>
                  <a:srgbClr val="000000"/>
                </a:solidFill>
              </a:rPr>
              <a:pPr algn="r"/>
              <a:t>46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70836DE-F9AC-4B43-BA6C-353B07249489}" type="slidenum">
              <a:rPr lang="en-US" sz="1200">
                <a:solidFill>
                  <a:srgbClr val="000000"/>
                </a:solidFill>
              </a:rPr>
              <a:pPr algn="r"/>
              <a:t>47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C1F6D1-911D-5746-8253-412ECA9B49EF}" type="slidenum">
              <a:rPr lang="en-US" sz="1200">
                <a:solidFill>
                  <a:srgbClr val="000000"/>
                </a:solidFill>
              </a:rPr>
              <a:pPr/>
              <a:t>48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E17DF81-DBCA-5E4B-BC56-0D2B393F57D7}" type="slidenum">
              <a:rPr lang="en-US" sz="1200">
                <a:solidFill>
                  <a:srgbClr val="000000"/>
                </a:solidFill>
              </a:rPr>
              <a:pPr algn="r"/>
              <a:t>48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1B22F2-5185-324F-84A6-9167ECD30926}" type="slidenum">
              <a:rPr lang="en-US" sz="1200">
                <a:solidFill>
                  <a:srgbClr val="000000"/>
                </a:solidFill>
              </a:rPr>
              <a:pPr/>
              <a:t>49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9F6685F-67EC-634B-9A65-B567E5B74B21}" type="slidenum">
              <a:rPr lang="en-US" sz="1200">
                <a:solidFill>
                  <a:srgbClr val="000000"/>
                </a:solidFill>
              </a:rPr>
              <a:pPr algn="r"/>
              <a:t>49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375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D1C7A84-9442-F041-A471-C5C86E845CA0}" type="slidenum">
              <a:rPr lang="en-US" sz="1200"/>
              <a:pPr algn="r"/>
              <a:t>50</a:t>
            </a:fld>
            <a:endParaRPr lang="en-US" sz="1200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51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A78E748-3A3F-0A48-8F45-5479148F092A}" type="slidenum">
              <a:rPr lang="en-US" sz="1200">
                <a:solidFill>
                  <a:srgbClr val="000000"/>
                </a:solidFill>
              </a:rPr>
              <a:pPr algn="r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A4C7ED-C338-5846-99B1-F2ED8F483371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49EDEE5-2B6C-F74D-A762-EC3C67FD6A3C}" type="slidenum">
              <a:rPr lang="en-US" sz="1200">
                <a:solidFill>
                  <a:srgbClr val="000000"/>
                </a:solidFill>
              </a:rPr>
              <a:pPr algn="r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86B6470-7C7C-9D41-9765-60A98D342C73}" type="slidenum">
              <a:rPr lang="en-US" sz="1200">
                <a:solidFill>
                  <a:srgbClr val="000000"/>
                </a:solidFill>
              </a:rPr>
              <a:pPr algn="r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EAC211-9E4C-374E-BBEF-6377394C77DB}" type="slidenum">
              <a:rPr lang="en-US" sz="1200">
                <a:solidFill>
                  <a:srgbClr val="000000"/>
                </a:solidFill>
              </a:rPr>
              <a:pPr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D8BF085-44E7-DD42-835C-55C5CA481326}" type="slidenum">
              <a:rPr lang="en-US" sz="1200">
                <a:solidFill>
                  <a:srgbClr val="000000"/>
                </a:solidFill>
              </a:rPr>
              <a:pPr algn="r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F8E0BE3-E1FF-6344-8525-6082784AE9EA}" type="slidenum">
              <a:rPr lang="en-US" sz="1200">
                <a:solidFill>
                  <a:srgbClr val="000000"/>
                </a:solidFill>
              </a:rPr>
              <a:pPr algn="r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4594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252279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1CF6A8D4-CF1F-D547-931A-88C108C88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658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2C2D4F60-73E2-7D43-AF81-CEA02222C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881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F1E0BE75-8D5F-1A4F-B897-329A9AB93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601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F0DE2CD1-B60D-B944-ACC0-0BDA5D688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19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0C443B2-2788-7F41-A80A-BF4D29C8C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635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9F93648-03AA-364C-B8BF-5A4F3BDBE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503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B88CB70-4DD7-AA49-A47B-889AE32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002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C5A097C9-6E6A-744B-A161-8BEA44B22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075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E6CC41A-471D-1C4E-8C75-30761C8A0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140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C6E4482A-162C-7E4B-BF1F-9B07CA716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6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166927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F6326FC-9C72-F94F-8547-6647F7AA9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077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04A8B106-48AC-064A-B9EA-A19ECE46A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07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B162490-8284-A446-8416-BBD4A2D13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539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0C8AA0B6-CD3F-B747-9540-D5D139B7B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71097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353F817-F0F1-7941-902F-85A67B321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41302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180A334-580C-7F4A-A088-2E68A0B49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95662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795463"/>
            <a:ext cx="38369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795463"/>
            <a:ext cx="38369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BE96D87-2064-9F4A-AAB5-ACE4632A0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28005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CEAB9F13-6AB2-E148-A87C-DDEF5C490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99975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0E8CD028-F4EC-7140-BF68-BE8F24A6E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86142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4D5414F-CCE0-2C4E-9CC3-D594B772B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5922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77349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3F825DA2-DB90-CE4A-BA9E-52430EFF7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17572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F5B6A3A4-2494-434E-AC13-58B0E260E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56783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ADEF89A-D4FB-C345-A286-16AB2CD3C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47763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263" y="315913"/>
            <a:ext cx="1955800" cy="5594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315913"/>
            <a:ext cx="5718175" cy="5594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75D4FA4-4ECF-F945-AC7B-D44BA9ED1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0261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87057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75814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6168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22674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42735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2733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169245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759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18345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60679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85819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8630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26744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05135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49058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85640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85460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5619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74643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30952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71643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30595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0FA104FD-9EEA-124C-BE08-090326D3F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21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32AA4F0-B162-EB45-907E-60055237D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15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38E2D2B8-DD2A-EE4A-8875-1787AA7F8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00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34641E8C-F9A3-FF40-9D16-C580C23E8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19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20D0BFD-6D00-9E48-A38B-701893D34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5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3ADEE68-EF1F-3D46-9A0A-928B680CA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54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CE27176-601E-C748-B155-71949E852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9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93942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75B257B-EF50-9044-9799-E8E2C7AD7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40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3F06283-CA48-3E45-A59B-5A3737BC0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5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4BEF850-F1A0-A94F-B08B-41A4427A3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9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37E402C-2071-F840-B0B6-6D10F4691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08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2DAA53ED-D543-8E4C-8D4A-3021C76AF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8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A2AFD001-004B-C241-874D-0B2ABFFE4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00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9B6D8BE1-82C1-0248-8649-0407EBA49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34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46414B5A-73D6-0A4C-8D5A-4C2CE60DF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5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30A1D5EE-EBED-7941-8619-97D719D51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03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63151043-C216-DF43-ADF0-6D6E80A86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7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29385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DF4515A0-BCF1-BC4F-BAEF-1267E14A0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32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1568162B-0016-9440-97C0-F7C9BBFE4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3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E49DF15B-356A-204E-9E35-2537DFD65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03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E65E68AE-50D3-3048-B82A-050C19DB8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47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61AC450C-05FB-CA49-83E0-ADE95DCB5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72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FE5745-2F03-CA4C-A5C1-E8E9C07AF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07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EB65B-47A4-2047-BB41-3DCBFAF2E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50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8A3D63B8-A73F-FB46-90AF-93C0E750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47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8E399854-D7D4-9645-A4F3-63FA5C052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836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9F64BC45-1B1A-474A-8311-47DAF9C66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0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004212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1C877328-9294-D744-8B56-B0B869A29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341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7674D67C-E142-1740-843A-9CD60E30F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83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67752412-3385-224D-89CD-12F6941E8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611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EA496DCD-99FF-8B42-9A4F-C4801D374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47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ADA27CDD-B54A-7949-A322-6B655F351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16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E0B547B6-AFD8-C74F-B2D4-D33F8882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871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6243E474-67FF-134B-A287-F7C35FC96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36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1DD4A0C9-209B-9344-B9E2-5D1F2E3A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96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mpac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37610B67-0CBC-A149-B46E-8A2BF592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002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mpac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1B4FEFC-CF0C-F64D-B707-5A02FFC54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319445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mpac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607E48C-DFA9-A540-BC42-1342A5A3A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147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mpac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B00C40C6-8816-EF45-9BEF-BFC58B413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014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mpac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C07B38C5-B842-9246-BDF1-5E09E1B63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494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mpac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351B65D-C3CB-A041-A365-144660AF1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184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mpac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6E514F4C-0487-8C49-AB43-43095F7CA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259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mpac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459D050-91DF-2B4C-9F6B-8F40CD1BF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3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mpac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2193EA7-0511-564C-A5CF-A8611A9F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128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mpac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BE74EE03-2A0A-2949-959A-BB1DB8C08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783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2650" y="609600"/>
            <a:ext cx="18859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55054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mpac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mpac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447628E-0EC3-B74F-AC7E-FB6B79DFB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82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5530419-71BE-5747-A61A-74C0AB455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9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330738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AFECDE2-AB4E-D944-8EB0-CAE866438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34D91EB-B8E5-5249-B181-E80709B73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048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FA31708-ABB0-A548-AE47-C496CE846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379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CA76F525-0ACB-A342-8B2A-555AE702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5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B69C54B3-99AD-324B-91FC-210BA17E2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970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7A5997A-3491-F54D-858A-3C4ABC6A0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499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2A00646-C1B7-B949-B10A-615424724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51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7E0245D-5785-C746-B2F7-AB9BEF3F0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01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4717E8E-91FD-0344-9D3C-A0DFA35BC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773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11E5F46-7097-DF4D-8D67-1A3BF5019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4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94510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51869FA8-D472-434E-A94E-D592B6718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482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CCC9488-6711-104D-AA4D-6C101D52D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20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2FFF3E3-D034-8F45-98BA-56F102490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673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F9E289D1-187E-F045-95CA-297E582A5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800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377604D-7710-A444-BB44-EAE1D9A9E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662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37A8EAD-C861-E449-A3E6-586339CCE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141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7E225AB-AF1E-674A-900F-169555A5C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668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7384453-ED2D-4946-81AB-046259192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85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7D7E05C-11F4-E740-A33B-DBA3BCCDD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177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5986C0C3-06A0-D645-BD67-BBF274950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7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444996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480DA83-D5E2-844E-96E2-2BBCEA5AA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839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6E10D9D2-9E7F-9E40-A432-B17644011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161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AEA187F9-303B-C641-84B8-A2A64F9FB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735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9D5DC0BD-9ECD-A346-835B-6147BA634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691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5C521C67-0628-D74B-B737-6FA5B9E82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02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6A432917-E256-6349-A895-40A79EBF4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564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B2CFF982-6C46-9C48-8CD4-EF2E4B2D3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943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85A92EAA-18BC-0C4C-94F7-9AFAB7149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747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8E821FFF-39A3-4441-A9C5-6E9F849CD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574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fld id="{31E44F67-3405-C34B-9C92-76DB1D9B3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2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.xml"/><Relationship Id="rId12" Type="http://schemas.openxmlformats.org/officeDocument/2006/relationships/theme" Target="../theme/theme10.xml"/><Relationship Id="rId13" Type="http://schemas.openxmlformats.org/officeDocument/2006/relationships/image" Target="../media/image4.jpeg"/><Relationship Id="rId14" Type="http://schemas.openxmlformats.org/officeDocument/2006/relationships/image" Target="../media/image5.jpeg"/><Relationship Id="rId15" Type="http://schemas.openxmlformats.org/officeDocument/2006/relationships/image" Target="../media/image6.jpeg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.xml"/><Relationship Id="rId12" Type="http://schemas.openxmlformats.org/officeDocument/2006/relationships/theme" Target="../theme/theme12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8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9.xml"/><Relationship Id="rId13" Type="http://schemas.openxmlformats.org/officeDocument/2006/relationships/image" Target="../media/image4.jpeg"/><Relationship Id="rId14" Type="http://schemas.openxmlformats.org/officeDocument/2006/relationships/image" Target="../media/image5.jpeg"/><Relationship Id="rId15" Type="http://schemas.openxmlformats.org/officeDocument/2006/relationships/image" Target="../media/image6.jpeg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95600" y="62484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chemeClr val="bg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Times New Roman" pitchFamily="-128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-128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2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28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2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2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2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2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BC3B2574-91C7-714D-8701-33FE4D1D4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AEE1EB1-C22A-4C4B-9769-C0FE88D05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676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676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32CE84-2592-E548-AF34-171B80EAA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4365625" y="1951038"/>
            <a:ext cx="4770438" cy="5062537"/>
            <a:chOff x="2750" y="1229"/>
            <a:chExt cx="3005" cy="3189"/>
          </a:xfrm>
        </p:grpSpPr>
        <p:sp>
          <p:nvSpPr>
            <p:cNvPr id="128017" name="AutoShape 3"/>
            <p:cNvSpPr>
              <a:spLocks noChangeArrowheads="1"/>
            </p:cNvSpPr>
            <p:nvPr/>
          </p:nvSpPr>
          <p:spPr bwMode="auto">
            <a:xfrm rot="13500000" flipH="1">
              <a:off x="4453" y="3780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28018" name="AutoShape 4"/>
            <p:cNvSpPr>
              <a:spLocks noChangeArrowheads="1"/>
            </p:cNvSpPr>
            <p:nvPr/>
          </p:nvSpPr>
          <p:spPr bwMode="auto">
            <a:xfrm rot="-5400000">
              <a:off x="4711" y="3319"/>
              <a:ext cx="858" cy="852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28019" name="AutoShape 5"/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28020" name="AutoShape 6"/>
            <p:cNvSpPr>
              <a:spLocks noChangeArrowheads="1"/>
            </p:cNvSpPr>
            <p:nvPr/>
          </p:nvSpPr>
          <p:spPr bwMode="auto">
            <a:xfrm rot="-8100000">
              <a:off x="2750" y="3164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28021" name="AutoShape 7"/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grpSp>
          <p:nvGrpSpPr>
            <p:cNvPr id="128022" name="Group 8"/>
            <p:cNvGrpSpPr>
              <a:grpSpLocks/>
            </p:cNvGrpSpPr>
            <p:nvPr/>
          </p:nvGrpSpPr>
          <p:grpSpPr bwMode="auto">
            <a:xfrm>
              <a:off x="4384" y="2184"/>
              <a:ext cx="402" cy="1198"/>
              <a:chOff x="4384" y="2184"/>
              <a:chExt cx="402" cy="1198"/>
            </a:xfrm>
          </p:grpSpPr>
          <p:sp>
            <p:nvSpPr>
              <p:cNvPr id="128024" name="Line 9"/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0" cy="7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5" name="Line 10"/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0" cy="8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6" name="Line 11"/>
              <p:cNvSpPr>
                <a:spLocks noChangeShapeType="1"/>
              </p:cNvSpPr>
              <p:nvPr/>
            </p:nvSpPr>
            <p:spPr bwMode="auto">
              <a:xfrm flipV="1">
                <a:off x="4388" y="2980"/>
                <a:ext cx="398" cy="3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7" name="Line 12"/>
              <p:cNvSpPr>
                <a:spLocks noChangeShapeType="1"/>
              </p:cNvSpPr>
              <p:nvPr/>
            </p:nvSpPr>
            <p:spPr bwMode="auto">
              <a:xfrm flipV="1">
                <a:off x="4384" y="2184"/>
                <a:ext cx="402" cy="40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023" name="AutoShape 13"/>
            <p:cNvSpPr>
              <a:spLocks noChangeArrowheads="1"/>
            </p:cNvSpPr>
            <p:nvPr/>
          </p:nvSpPr>
          <p:spPr bwMode="auto">
            <a:xfrm rot="-2700000">
              <a:off x="4388" y="1229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28003" name="Group 15"/>
          <p:cNvGrpSpPr>
            <a:grpSpLocks/>
          </p:cNvGrpSpPr>
          <p:nvPr/>
        </p:nvGrpSpPr>
        <p:grpSpPr bwMode="auto">
          <a:xfrm>
            <a:off x="3344863" y="2457450"/>
            <a:ext cx="5449887" cy="4497388"/>
            <a:chOff x="2107" y="1548"/>
            <a:chExt cx="3433" cy="2833"/>
          </a:xfrm>
        </p:grpSpPr>
        <p:sp>
          <p:nvSpPr>
            <p:cNvPr id="128010" name="AutoShape 16"/>
            <p:cNvSpPr>
              <a:spLocks noChangeArrowheads="1"/>
            </p:cNvSpPr>
            <p:nvPr/>
          </p:nvSpPr>
          <p:spPr bwMode="auto">
            <a:xfrm>
              <a:off x="4732" y="2114"/>
              <a:ext cx="808" cy="808"/>
            </a:xfrm>
            <a:prstGeom prst="diamond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28011" name="Freeform 17"/>
            <p:cNvSpPr>
              <a:spLocks/>
            </p:cNvSpPr>
            <p:nvPr/>
          </p:nvSpPr>
          <p:spPr bwMode="auto">
            <a:xfrm>
              <a:off x="4061" y="1935"/>
              <a:ext cx="403" cy="1192"/>
            </a:xfrm>
            <a:custGeom>
              <a:avLst/>
              <a:gdLst>
                <a:gd name="T0" fmla="*/ 399 w 403"/>
                <a:gd name="T1" fmla="*/ 0 h 1192"/>
                <a:gd name="T2" fmla="*/ 0 w 403"/>
                <a:gd name="T3" fmla="*/ 399 h 1192"/>
                <a:gd name="T4" fmla="*/ 0 w 403"/>
                <a:gd name="T5" fmla="*/ 1191 h 1192"/>
                <a:gd name="T6" fmla="*/ 402 w 403"/>
                <a:gd name="T7" fmla="*/ 789 h 1192"/>
                <a:gd name="T8" fmla="*/ 399 w 40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" h="1192">
                  <a:moveTo>
                    <a:pt x="399" y="0"/>
                  </a:moveTo>
                  <a:lnTo>
                    <a:pt x="0" y="399"/>
                  </a:lnTo>
                  <a:lnTo>
                    <a:pt x="0" y="1191"/>
                  </a:lnTo>
                  <a:lnTo>
                    <a:pt x="402" y="789"/>
                  </a:lnTo>
                  <a:lnTo>
                    <a:pt x="399" y="0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2" name="AutoShape 18"/>
            <p:cNvSpPr>
              <a:spLocks noChangeArrowheads="1"/>
            </p:cNvSpPr>
            <p:nvPr/>
          </p:nvSpPr>
          <p:spPr bwMode="auto">
            <a:xfrm rot="-2700000">
              <a:off x="2527" y="2630"/>
              <a:ext cx="1254" cy="1254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28013" name="AutoShape 19"/>
            <p:cNvSpPr>
              <a:spLocks noChangeArrowheads="1"/>
            </p:cNvSpPr>
            <p:nvPr/>
          </p:nvSpPr>
          <p:spPr bwMode="auto">
            <a:xfrm rot="13500000" flipH="1">
              <a:off x="3812" y="3813"/>
              <a:ext cx="568" cy="568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28014" name="AutoShape 20"/>
            <p:cNvSpPr>
              <a:spLocks noChangeArrowheads="1"/>
            </p:cNvSpPr>
            <p:nvPr/>
          </p:nvSpPr>
          <p:spPr bwMode="auto">
            <a:xfrm rot="-5400000">
              <a:off x="4423" y="2927"/>
              <a:ext cx="858" cy="852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28015" name="AutoShape 21"/>
            <p:cNvSpPr>
              <a:spLocks noChangeArrowheads="1"/>
            </p:cNvSpPr>
            <p:nvPr/>
          </p:nvSpPr>
          <p:spPr bwMode="auto">
            <a:xfrm rot="10800000">
              <a:off x="2107" y="1548"/>
              <a:ext cx="1254" cy="1254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28016" name="AutoShape 22"/>
            <p:cNvSpPr>
              <a:spLocks noChangeArrowheads="1"/>
            </p:cNvSpPr>
            <p:nvPr/>
          </p:nvSpPr>
          <p:spPr bwMode="auto">
            <a:xfrm rot="8100000" flipH="1">
              <a:off x="3410" y="2702"/>
              <a:ext cx="568" cy="568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</p:grpSp>
      <p:sp>
        <p:nvSpPr>
          <p:cNvPr id="128004" name="Rectangle 23"/>
          <p:cNvSpPr>
            <a:spLocks noChangeArrowheads="1"/>
          </p:cNvSpPr>
          <p:nvPr/>
        </p:nvSpPr>
        <p:spPr bwMode="auto">
          <a:xfrm>
            <a:off x="6588125" y="5181600"/>
            <a:ext cx="2555875" cy="381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kumimoji="1" lang="en-US">
              <a:solidFill>
                <a:srgbClr val="F8F8F8"/>
              </a:solidFill>
            </a:endParaRPr>
          </a:p>
        </p:txBody>
      </p:sp>
      <p:sp>
        <p:nvSpPr>
          <p:cNvPr id="12800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315913"/>
            <a:ext cx="7086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00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1795463"/>
            <a:ext cx="7826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145213"/>
            <a:ext cx="1371600" cy="712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8F8F8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4008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8F8F8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000"/>
            <a:ext cx="304800" cy="38100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11D9190E-9EF7-C847-9E84-A778FC28E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</p:sldLayoutIdLst>
  <p:transition xmlns:p14="http://schemas.microsoft.com/office/powerpoint/2010/main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u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342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95600" y="62484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Times New Roman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384847-B628-A44B-A277-456DF889B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AA8FFB2-7328-D543-9AF5-55FB9F68D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45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52232" name="Rectangle 3"/>
            <p:cNvSpPr>
              <a:spLocks noChangeArrowheads="1"/>
            </p:cNvSpPr>
            <p:nvPr/>
          </p:nvSpPr>
          <p:spPr bwMode="auto">
            <a:xfrm>
              <a:off x="0" y="864"/>
              <a:ext cx="5760" cy="3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52233" name="Rectangle 4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52234" name="Rectangle 5"/>
            <p:cNvSpPr>
              <a:spLocks noChangeArrowheads="1"/>
            </p:cNvSpPr>
            <p:nvPr/>
          </p:nvSpPr>
          <p:spPr bwMode="white">
            <a:xfrm>
              <a:off x="0" y="-1"/>
              <a:ext cx="5760" cy="10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52235" name="Group 6"/>
            <p:cNvGrpSpPr>
              <a:grpSpLocks/>
            </p:cNvGrpSpPr>
            <p:nvPr/>
          </p:nvGrpSpPr>
          <p:grpSpPr bwMode="auto">
            <a:xfrm>
              <a:off x="0" y="1014"/>
              <a:ext cx="5760" cy="261"/>
              <a:chOff x="0" y="115"/>
              <a:chExt cx="5760" cy="464"/>
            </a:xfrm>
          </p:grpSpPr>
          <p:sp>
            <p:nvSpPr>
              <p:cNvPr id="52236" name="Rectangle 7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2237" name="Rectangle 8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2238" name="Rectangle 9"/>
              <p:cNvSpPr>
                <a:spLocks noChangeArrowheads="1"/>
              </p:cNvSpPr>
              <p:nvPr/>
            </p:nvSpPr>
            <p:spPr bwMode="ltGray">
              <a:xfrm>
                <a:off x="0" y="348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2239" name="Rectangle 10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</p:grpSp>
      <p:sp>
        <p:nvSpPr>
          <p:cNvPr id="522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5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="0">
                <a:solidFill>
                  <a:srgbClr val="FFFFFF"/>
                </a:solidFill>
                <a:latin typeface="Arial Black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51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="0">
                <a:solidFill>
                  <a:srgbClr val="FFFFFF"/>
                </a:solidFill>
                <a:latin typeface="Arial Black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516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FFFFFF"/>
                </a:solidFill>
                <a:latin typeface="Arial Black" charset="0"/>
              </a:defRPr>
            </a:lvl1pPr>
          </a:lstStyle>
          <a:p>
            <a:pPr>
              <a:defRPr/>
            </a:pPr>
            <a:fld id="{48416E7E-AF0C-5147-BEB3-7EFB47670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7D28884-8F65-4C4A-864D-8BB51FFCF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7543800" cy="11430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7543800" cy="41148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3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54C97B2-A8C2-F14C-9F62-DBAC8E7A7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  <a:ea typeface="ＭＳ Ｐゴシック" charset="-128"/>
          <a:cs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  <a:ea typeface="ＭＳ Ｐゴシック" charset="-128"/>
          <a:cs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  <a:ea typeface="ＭＳ Ｐゴシック" charset="-128"/>
          <a:cs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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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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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3ECD8266-2127-3745-94CE-259A1D542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134.xml"/><Relationship Id="rId2" Type="http://schemas.openxmlformats.org/officeDocument/2006/relationships/notesSlide" Target="../notesSlides/notesSlide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1600"/>
            <a:ext cx="9144000" cy="24892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8800" dirty="0" smtClean="0">
                <a:latin typeface="Copperplate Gothic Light" charset="0"/>
                <a:cs typeface="+mj-cs"/>
              </a:rPr>
              <a:t>The Serving </a:t>
            </a:r>
            <a:r>
              <a:rPr lang="en-US" sz="8800" dirty="0">
                <a:latin typeface="Copperplate Gothic Light" charset="0"/>
                <a:cs typeface="+mj-cs"/>
              </a:rPr>
              <a:t>Gifts</a:t>
            </a:r>
            <a:endParaRPr lang="en-US" sz="3600" dirty="0">
              <a:latin typeface="Copperplate Gothic Light" charset="0"/>
              <a:cs typeface="+mj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" y="4292799"/>
            <a:ext cx="9144000" cy="10080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9pPr>
          </a:lstStyle>
          <a:p>
            <a:pPr eaLnBrk="1" hangingPunct="1">
              <a:defRPr/>
            </a:pPr>
            <a:r>
              <a:rPr lang="hr-HR" sz="3600" b="1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latin typeface="Arial"/>
                <a:ea typeface="Osaka" charset="0"/>
                <a:cs typeface="Osaka" charset="0"/>
              </a:rPr>
              <a:t>1 Pet. 4:11b; 1 Cor. 12:9, 28; Rom. 12:7</a:t>
            </a:r>
            <a:r>
              <a:rPr lang="hr-HR" sz="3600" b="1" i="1" kern="0" dirty="0" smtClean="0"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latin typeface="Arial"/>
                <a:ea typeface="Osaka" charset="0"/>
                <a:cs typeface="Osaka" charset="0"/>
              </a:rPr>
              <a:t>-8</a:t>
            </a:r>
            <a:endParaRPr lang="en-US" sz="3600" i="1" kern="0" dirty="0">
              <a:solidFill>
                <a:srgbClr val="FFFFFF"/>
              </a:solidFill>
              <a:effectLst>
                <a:glow rad="254000">
                  <a:srgbClr val="000000">
                    <a:alpha val="75000"/>
                  </a:srgbClr>
                </a:glow>
              </a:effectLst>
              <a:latin typeface="Arial"/>
              <a:ea typeface="Osaka" charset="0"/>
              <a:cs typeface="Osaka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Crossroads International Church Singapore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cicfamily.com &amp;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2" descr="Slide 51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9144000" cy="1524000"/>
          </a:xfrm>
          <a:effectLst>
            <a:outerShdw blurRad="63500" dist="35921" dir="2700000" algn="ctr" rotWithShape="0">
              <a:srgbClr val="FFFFFF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b="0">
                <a:latin typeface="PerryGothic Regular" charset="0"/>
              </a:rPr>
              <a:t>Speaking Gifts Contrasted</a:t>
            </a:r>
            <a:endParaRPr lang="en-US">
              <a:latin typeface="PerryGothic Regular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578850" y="0"/>
            <a:ext cx="565150" cy="457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Times New Roman" pitchFamily="-128" charset="0"/>
                <a:ea typeface="ＭＳ Ｐゴシック" pitchFamily="-128" charset="-128"/>
              </a:rPr>
              <a:t>47</a:t>
            </a:r>
          </a:p>
        </p:txBody>
      </p:sp>
      <p:graphicFrame>
        <p:nvGraphicFramePr>
          <p:cNvPr id="26732" name="Group 108"/>
          <p:cNvGraphicFramePr>
            <a:graphicFrameLocks noGrp="1"/>
          </p:cNvGraphicFramePr>
          <p:nvPr/>
        </p:nvGraphicFramePr>
        <p:xfrm>
          <a:off x="0" y="1600200"/>
          <a:ext cx="9144000" cy="4808538"/>
        </p:xfrm>
        <a:graphic>
          <a:graphicData uri="http://schemas.openxmlformats.org/drawingml/2006/table">
            <a:tbl>
              <a:tblPr/>
              <a:tblGrid>
                <a:gridCol w="1447800"/>
                <a:gridCol w="1524000"/>
                <a:gridCol w="1905000"/>
                <a:gridCol w="2057400"/>
                <a:gridCol w="2209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0033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Teaching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0033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Evangelism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0033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Pastor-Teacher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0033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Exhortation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0033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Shares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Biblical Learning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Faith &amp; Testimony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Heart &amp; Bible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Optimism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Recipient 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Need Met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Scriptural Truth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Salvation &amp; Equipping for Evangelism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Shepherding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Encouragement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Sensitive to Needs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Doctrinally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For Conversion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Spiritually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(overall needs)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Spiritually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(specific needs)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Ministers to Those Needing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Instruction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Saving Faith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General Spiritual Direction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Urging in Practical Steps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General Trait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Accuracy in the Word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Heart for the Lost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Shepherd Heart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Uplifts Others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oup 1026"/>
          <p:cNvGraphicFramePr>
            <a:graphicFrameLocks noGrp="1"/>
          </p:cNvGraphicFramePr>
          <p:nvPr/>
        </p:nvGraphicFramePr>
        <p:xfrm>
          <a:off x="990600" y="1854200"/>
          <a:ext cx="7315200" cy="453294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3657600"/>
                <a:gridCol w="36576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Speaking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4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Serving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4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Teaching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Administering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Evangelism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Faith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Pastor-Teacher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Giving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Encouraging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ial"/>
                        <a:ea typeface="ＭＳ Ｐゴシック" pitchFamily="34" charset="-128"/>
                        <a:cs typeface="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Mercy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59746" name="Rectangle 1050"/>
          <p:cNvSpPr>
            <a:spLocks noChangeArrowheads="1"/>
          </p:cNvSpPr>
          <p:nvPr/>
        </p:nvSpPr>
        <p:spPr bwMode="auto">
          <a:xfrm>
            <a:off x="85026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  <a:cs typeface="Arial" charset="0"/>
              </a:rPr>
              <a:t>47</a:t>
            </a:r>
          </a:p>
        </p:txBody>
      </p:sp>
      <p:sp>
        <p:nvSpPr>
          <p:cNvPr id="159747" name="Rectangle 1053"/>
          <p:cNvSpPr>
            <a:spLocks noChangeArrowheads="1"/>
          </p:cNvSpPr>
          <p:nvPr/>
        </p:nvSpPr>
        <p:spPr bwMode="auto">
          <a:xfrm>
            <a:off x="4572000" y="1600200"/>
            <a:ext cx="152400" cy="5029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59748" name="Picture 5" descr="body_of_Christ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9" name="Title 33"/>
          <p:cNvSpPr>
            <a:spLocks noGrp="1"/>
          </p:cNvSpPr>
          <p:nvPr>
            <p:ph type="title" idx="4294967295"/>
          </p:nvPr>
        </p:nvSpPr>
        <p:spPr>
          <a:xfrm>
            <a:off x="3124200" y="0"/>
            <a:ext cx="3352800" cy="1752600"/>
          </a:xfrm>
        </p:spPr>
        <p:txBody>
          <a:bodyPr/>
          <a:lstStyle/>
          <a:p>
            <a:pPr eaLnBrk="1" hangingPunct="1"/>
            <a:r>
              <a:rPr lang="en-US" sz="3600" b="0">
                <a:latin typeface="Arial" charset="0"/>
                <a:cs typeface="Arial" charset="0"/>
              </a:rPr>
              <a:t>Categories of Gifts </a:t>
            </a:r>
            <a:br>
              <a:rPr lang="en-US" sz="3600" b="0">
                <a:latin typeface="Arial" charset="0"/>
                <a:cs typeface="Arial" charset="0"/>
              </a:rPr>
            </a:br>
            <a:r>
              <a:rPr lang="en-US" sz="3600" b="0">
                <a:latin typeface="Arial" charset="0"/>
                <a:cs typeface="Arial" charset="0"/>
              </a:rPr>
              <a:t>(1 Peter 4:11)</a:t>
            </a:r>
            <a:endParaRPr lang="en-US">
              <a:latin typeface="Arial" charset="0"/>
            </a:endParaRPr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1066800" y="0"/>
            <a:ext cx="2819400" cy="20574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cs typeface="Arial" charset="0"/>
              </a:rPr>
              <a:t>Get</a:t>
            </a:r>
          </a:p>
          <a:p>
            <a:pPr algn="ctr"/>
            <a:r>
              <a:rPr lang="en-US" sz="2800">
                <a:solidFill>
                  <a:srgbClr val="000000"/>
                </a:solidFill>
                <a:cs typeface="Arial" charset="0"/>
              </a:rPr>
              <a:t> words </a:t>
            </a:r>
            <a:br>
              <a:rPr lang="en-US" sz="2800">
                <a:solidFill>
                  <a:srgbClr val="000000"/>
                </a:solidFill>
                <a:cs typeface="Arial" charset="0"/>
              </a:rPr>
            </a:br>
            <a:r>
              <a:rPr lang="en-US" sz="2800">
                <a:solidFill>
                  <a:srgbClr val="000000"/>
                </a:solidFill>
                <a:cs typeface="Arial" charset="0"/>
              </a:rPr>
              <a:t>from </a:t>
            </a:r>
            <a:br>
              <a:rPr lang="en-US" sz="2800">
                <a:solidFill>
                  <a:srgbClr val="000000"/>
                </a:solidFill>
                <a:cs typeface="Arial" charset="0"/>
              </a:rPr>
            </a:br>
            <a:r>
              <a:rPr lang="en-US" sz="2800">
                <a:solidFill>
                  <a:srgbClr val="000000"/>
                </a:solidFill>
                <a:cs typeface="Arial" charset="0"/>
              </a:rPr>
              <a:t>God</a:t>
            </a:r>
          </a:p>
        </p:txBody>
      </p:sp>
      <p:sp>
        <p:nvSpPr>
          <p:cNvPr id="361479" name="AutoShape 28"/>
          <p:cNvSpPr>
            <a:spLocks noChangeArrowheads="1"/>
          </p:cNvSpPr>
          <p:nvPr/>
        </p:nvSpPr>
        <p:spPr bwMode="auto">
          <a:xfrm>
            <a:off x="5638800" y="0"/>
            <a:ext cx="2819400" cy="20574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cs typeface="Arial" charset="0"/>
              </a:rPr>
              <a:t>Get</a:t>
            </a:r>
          </a:p>
          <a:p>
            <a:pPr algn="ctr"/>
            <a:r>
              <a:rPr lang="en-US" sz="2800">
                <a:solidFill>
                  <a:srgbClr val="000000"/>
                </a:solidFill>
                <a:cs typeface="Arial" charset="0"/>
              </a:rPr>
              <a:t> strength </a:t>
            </a:r>
            <a:br>
              <a:rPr lang="en-US" sz="2800">
                <a:solidFill>
                  <a:srgbClr val="000000"/>
                </a:solidFill>
                <a:cs typeface="Arial" charset="0"/>
              </a:rPr>
            </a:br>
            <a:r>
              <a:rPr lang="en-US" sz="2800">
                <a:solidFill>
                  <a:srgbClr val="000000"/>
                </a:solidFill>
                <a:cs typeface="Arial" charset="0"/>
              </a:rPr>
              <a:t>from </a:t>
            </a:r>
            <a:br>
              <a:rPr lang="en-US" sz="2800">
                <a:solidFill>
                  <a:srgbClr val="000000"/>
                </a:solidFill>
                <a:cs typeface="Arial" charset="0"/>
              </a:rPr>
            </a:br>
            <a:r>
              <a:rPr lang="en-US" sz="2800">
                <a:solidFill>
                  <a:srgbClr val="000000"/>
                </a:solidFill>
                <a:cs typeface="Arial" charset="0"/>
              </a:rPr>
              <a:t>God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14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2" descr="cross_on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00" y="-152400"/>
            <a:ext cx="91948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0"/>
            <a:ext cx="7772400" cy="685800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1 Peter 4:11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Main Idea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1600200"/>
            <a:ext cx="7848600" cy="35814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ja-JP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“</a:t>
            </a:r>
            <a:r>
              <a:rPr lang="en-US" altLang="ja-JP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If anyone </a:t>
            </a:r>
            <a:r>
              <a:rPr lang="en-US" altLang="ja-JP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serves</a:t>
            </a:r>
            <a:r>
              <a:rPr lang="en-US" altLang="ja-JP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he should do it with the strength God provides, so that in all things God may be praised through Jesus Christ.  To him be glory forever and ever.  Amen.</a:t>
            </a:r>
            <a:r>
              <a:rPr lang="ja-JP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”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14400" y="5181600"/>
            <a:ext cx="701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Those with a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serving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gift should serve in God</a:t>
            </a:r>
            <a:r>
              <a:rPr lang="fr-FR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'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 strength for God</a:t>
            </a:r>
            <a:r>
              <a:rPr lang="fr-FR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'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 glory</a:t>
            </a:r>
          </a:p>
        </p:txBody>
      </p:sp>
      <p:sp>
        <p:nvSpPr>
          <p:cNvPr id="310278" name="WordArt 6"/>
          <p:cNvSpPr>
            <a:spLocks noChangeArrowheads="1" noChangeShapeType="1" noTextEdit="1"/>
          </p:cNvSpPr>
          <p:nvPr/>
        </p:nvSpPr>
        <p:spPr bwMode="auto">
          <a:xfrm>
            <a:off x="7543800" y="5334000"/>
            <a:ext cx="13716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How?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1838" y="0"/>
            <a:ext cx="7142162" cy="1447800"/>
          </a:xfrm>
        </p:spPr>
        <p:txBody>
          <a:bodyPr/>
          <a:lstStyle/>
          <a:p>
            <a:pPr algn="l" eaLnBrk="1" hangingPunct="1"/>
            <a:r>
              <a:rPr lang="en-US" sz="4800" b="1">
                <a:latin typeface="Arial" charset="0"/>
                <a:ea typeface="ＭＳ Ｐゴシック" charset="0"/>
                <a:cs typeface="ＭＳ Ｐゴシック" charset="0"/>
              </a:rPr>
              <a:t>What do you think of when you think of feet?</a:t>
            </a: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1838" y="1676400"/>
            <a:ext cx="6913562" cy="28194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ja-JP" altLang="en-US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Unfragrant?</a:t>
            </a:r>
            <a:r>
              <a:rPr lang="ja-JP" altLang="en-US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ja-JP" altLang="en-US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Unattractive?</a:t>
            </a:r>
            <a:r>
              <a:rPr lang="ja-JP" altLang="en-US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3600" b="1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Unenvied?</a:t>
            </a:r>
            <a:r>
              <a:rPr lang="ja-JP" altLang="en-US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3600" b="1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Unneeded?</a:t>
            </a:r>
            <a:r>
              <a:rPr lang="ja-JP" altLang="en-US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3600" b="1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2667000" y="4191000"/>
            <a:ext cx="4876800" cy="2590800"/>
          </a:xfrm>
          <a:prstGeom prst="leftRightArrowCallout">
            <a:avLst>
              <a:gd name="adj1" fmla="val 27639"/>
              <a:gd name="adj2" fmla="val 25000"/>
              <a:gd name="adj3" fmla="val 18440"/>
              <a:gd name="adj4" fmla="val 71546"/>
            </a:avLst>
          </a:prstGeom>
          <a:solidFill>
            <a:srgbClr val="000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FFFF"/>
                </a:solidFill>
              </a:rPr>
              <a:t>Administrations </a:t>
            </a:r>
            <a:br>
              <a:rPr lang="en-US" sz="3200" b="1">
                <a:solidFill>
                  <a:srgbClr val="FFFFFF"/>
                </a:solidFill>
              </a:rPr>
            </a:br>
            <a:r>
              <a:rPr lang="en-US" sz="3200" b="1">
                <a:solidFill>
                  <a:srgbClr val="FFFFFF"/>
                </a:solidFill>
              </a:rPr>
              <a:t>Faith</a:t>
            </a:r>
            <a:br>
              <a:rPr lang="en-US" sz="3200" b="1">
                <a:solidFill>
                  <a:srgbClr val="FFFFFF"/>
                </a:solidFill>
              </a:rPr>
            </a:br>
            <a:r>
              <a:rPr lang="en-US" sz="3200" b="1">
                <a:solidFill>
                  <a:srgbClr val="FFFFFF"/>
                </a:solidFill>
              </a:rPr>
              <a:t>Giving</a:t>
            </a:r>
          </a:p>
          <a:p>
            <a:pPr algn="ctr"/>
            <a:r>
              <a:rPr lang="en-US" sz="3200" b="1">
                <a:solidFill>
                  <a:srgbClr val="FFFFFF"/>
                </a:solidFill>
              </a:rPr>
              <a:t>Service</a:t>
            </a:r>
          </a:p>
          <a:p>
            <a:pPr algn="ctr"/>
            <a:r>
              <a:rPr lang="en-US" sz="3200" b="1">
                <a:solidFill>
                  <a:srgbClr val="FFFFFF"/>
                </a:solidFill>
              </a:rPr>
              <a:t>Showing Mercy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620000" y="4792663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Rom. 12:6-8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2400" y="4648200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1 Cor. 12:15, 20-22</a:t>
            </a:r>
          </a:p>
        </p:txBody>
      </p:sp>
      <p:pic>
        <p:nvPicPr>
          <p:cNvPr id="163847" name="Picture 8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24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  <p:bldP spid="20484" grpId="0" animBg="1"/>
      <p:bldP spid="20486" grpId="0"/>
      <p:bldP spid="204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balls_array_rend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079750"/>
            <a:ext cx="57912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447800"/>
            <a:ext cx="8305800" cy="685800"/>
          </a:xfrm>
        </p:spPr>
        <p:txBody>
          <a:bodyPr/>
          <a:lstStyle/>
          <a:p>
            <a:pPr eaLnBrk="1" hangingPunct="1"/>
            <a:r>
              <a:rPr lang="en-US" sz="7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Administrations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5892" name="Text Box 5"/>
          <p:cNvSpPr txBox="1">
            <a:spLocks noChangeArrowheads="1"/>
          </p:cNvSpPr>
          <p:nvPr/>
        </p:nvSpPr>
        <p:spPr bwMode="auto">
          <a:xfrm>
            <a:off x="8077200" y="76200"/>
            <a:ext cx="762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55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76485" name="Text Box 8"/>
          <p:cNvSpPr txBox="1">
            <a:spLocks noChangeArrowheads="1"/>
          </p:cNvSpPr>
          <p:nvPr/>
        </p:nvSpPr>
        <p:spPr bwMode="auto">
          <a:xfrm>
            <a:off x="1011895" y="2438400"/>
            <a:ext cx="728316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99000"/>
                    </a:srgbClr>
                  </a:glow>
                </a:effectLst>
              </a:rPr>
              <a:t>Also called:</a:t>
            </a:r>
          </a:p>
          <a:p>
            <a:pPr algn="r"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99000"/>
                    </a:srgbClr>
                  </a:glow>
                </a:effectLst>
              </a:rPr>
              <a:t>Administration</a:t>
            </a:r>
          </a:p>
          <a:p>
            <a:pPr algn="r"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99000"/>
                    </a:srgbClr>
                  </a:glow>
                </a:effectLst>
              </a:rPr>
              <a:t>Government(s)</a:t>
            </a:r>
          </a:p>
          <a:p>
            <a:pPr algn="r"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99000"/>
                    </a:srgbClr>
                  </a:glow>
                </a:effectLst>
              </a:rPr>
              <a:t>Leadership</a:t>
            </a:r>
          </a:p>
          <a:p>
            <a:pPr algn="r"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99000"/>
                    </a:srgbClr>
                  </a:glow>
                </a:effectLst>
              </a:rPr>
              <a:t>Leading</a:t>
            </a:r>
          </a:p>
          <a:p>
            <a:pPr algn="r"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99000"/>
                    </a:srgbClr>
                  </a:glow>
                </a:effectLst>
              </a:rPr>
              <a:t>Ruling</a:t>
            </a:r>
          </a:p>
          <a:p>
            <a:pPr algn="r"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99000"/>
                    </a:srgbClr>
                  </a:glow>
                </a:effectLst>
              </a:rPr>
              <a:t>Management</a:t>
            </a:r>
          </a:p>
          <a:p>
            <a:pPr algn="r"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99000"/>
                    </a:srgbClr>
                  </a:glow>
                </a:effectLst>
              </a:rPr>
              <a:t>Organization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990600" y="2209800"/>
            <a:ext cx="34909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glow rad="177800">
                    <a:srgbClr val="000000">
                      <a:alpha val="99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Meets organizational needs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sz="4800">
                <a:latin typeface="Arial" charset="0"/>
              </a:rPr>
              <a:t>Administrations</a:t>
            </a:r>
            <a:endParaRPr lang="en-US">
              <a:latin typeface="Arial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343400" y="1522413"/>
            <a:ext cx="4724400" cy="49657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Corinthians 12:28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kubernesis </a:t>
            </a: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wgrkl" charset="0"/>
              </a:rPr>
              <a:t>kubernh,sij</a:t>
            </a: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ja-JP" alt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governing, government</a:t>
            </a:r>
            <a:r>
              <a:rPr lang="ja-JP" alt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(Thayer)</a:t>
            </a:r>
          </a:p>
          <a:p>
            <a:pPr>
              <a:defRPr/>
            </a:pPr>
            <a:endParaRPr lang="en-US" sz="3200" b="1" dirty="0" smtClean="0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Related to kubernetes </a:t>
            </a: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wgrkl" charset="0"/>
              </a:rPr>
              <a:t>kubernh,tej</a:t>
            </a: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(noun)</a:t>
            </a:r>
            <a:b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ja-JP" alt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captain, steersman, pilot</a:t>
            </a:r>
            <a:r>
              <a:rPr lang="ja-JP" alt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(Acts 27:11; Rev. 18:17; BAGD)</a:t>
            </a:r>
            <a:endParaRPr lang="en-US" sz="3200" b="1" dirty="0" smtClean="0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39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55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67940" name="Picture 5" descr="steersman-b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2413"/>
            <a:ext cx="406400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1" name="Picture 1" descr="kubernesi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2133600"/>
            <a:ext cx="185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2" name="Picture 2" descr="kubernete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150" y="4508500"/>
            <a:ext cx="18526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Wrong Admin View</a:t>
            </a:r>
          </a:p>
        </p:txBody>
      </p:sp>
      <p:pic>
        <p:nvPicPr>
          <p:cNvPr id="169986" name="Picture 3" descr="AdminMes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2452" b="31186"/>
          <a:stretch>
            <a:fillRect/>
          </a:stretch>
        </p:blipFill>
        <p:spPr bwMode="auto">
          <a:xfrm>
            <a:off x="609600" y="-30163"/>
            <a:ext cx="704850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191000" y="-381000"/>
            <a:ext cx="4953000" cy="7543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9988" name="Rectangle 5"/>
          <p:cNvSpPr>
            <a:spLocks noChangeArrowheads="1"/>
          </p:cNvSpPr>
          <p:nvPr/>
        </p:nvSpPr>
        <p:spPr bwMode="auto">
          <a:xfrm>
            <a:off x="3962400" y="-342900"/>
            <a:ext cx="609600" cy="7543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4450"/>
            <a:ext cx="7772400" cy="914400"/>
          </a:xfrm>
        </p:spPr>
        <p:txBody>
          <a:bodyPr/>
          <a:lstStyle/>
          <a:p>
            <a:pPr eaLnBrk="1" hangingPunct="1"/>
            <a:r>
              <a:rPr lang="en-US" sz="4800">
                <a:latin typeface="Arial" charset="0"/>
              </a:rPr>
              <a:t>Two Gifts or One?</a:t>
            </a:r>
            <a:endParaRPr lang="en-US">
              <a:latin typeface="Arial" charset="0"/>
            </a:endParaRP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76200" y="1524000"/>
            <a:ext cx="4130675" cy="50165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Romans 12:8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proistemi </a:t>
            </a: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wgrkl" charset="0"/>
              </a:rPr>
              <a:t>proi[sthmi</a:t>
            </a: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3200" b="1" i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</a:t>
            </a: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ja-JP" alt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before</a:t>
            </a:r>
            <a:r>
              <a:rPr lang="ja-JP" alt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</a:t>
            </a:r>
          </a:p>
          <a:p>
            <a:pPr>
              <a:defRPr/>
            </a:pPr>
            <a:r>
              <a:rPr lang="en-US" sz="3200" b="1" i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histemi</a:t>
            </a: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ja-JP" alt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stand</a:t>
            </a:r>
            <a:r>
              <a:rPr lang="ja-JP" alt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n-US" altLang="ja-JP" sz="3200" b="1" dirty="0" smtClean="0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3200" b="1" dirty="0" smtClean="0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ja-JP" alt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stand before…</a:t>
            </a:r>
            <a: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at the head (of), </a:t>
            </a:r>
            <a:b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rule, direct…</a:t>
            </a:r>
            <a:b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manage, conduct</a:t>
            </a:r>
            <a:r>
              <a:rPr lang="ja-JP" alt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(BAGD)</a:t>
            </a:r>
            <a:endParaRPr lang="en-US" sz="3200" b="1" dirty="0" smtClean="0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343400" y="1524000"/>
            <a:ext cx="4724400" cy="50165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Corinthians 12:28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kubernesis </a:t>
            </a:r>
            <a:r>
              <a:rPr lang="en-US" sz="3200" b="1" dirty="0" err="1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wgrkl" charset="0"/>
              </a:rPr>
              <a:t>kubernh,sij</a:t>
            </a: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ja-JP" alt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governing, </a:t>
            </a:r>
            <a:r>
              <a:rPr lang="en-US" altLang="ja-JP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government</a:t>
            </a:r>
            <a:r>
              <a:rPr lang="ja-JP" alt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(Thayer)</a:t>
            </a:r>
          </a:p>
          <a:p>
            <a:pPr>
              <a:defRPr/>
            </a:pPr>
            <a:endParaRPr lang="en-US" sz="3200" b="1" dirty="0" smtClean="0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Related to kubernetes </a:t>
            </a:r>
            <a:r>
              <a:rPr lang="en-US" sz="3200" b="1" dirty="0" err="1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wgrkl" charset="0"/>
              </a:rPr>
              <a:t>kubernh,tej</a:t>
            </a:r>
            <a: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(noun)</a:t>
            </a:r>
            <a:br>
              <a:rPr 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ja-JP" alt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captain, steersman, pilot</a:t>
            </a:r>
            <a:r>
              <a:rPr lang="ja-JP" altLang="en-US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ja-JP" sz="32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(Acts 27:11; Rev. 18:17; BAGD)</a:t>
            </a:r>
            <a:endParaRPr lang="en-US" sz="3200" b="1" dirty="0" smtClean="0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2036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55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2037" name="Rectangle 2"/>
          <p:cNvSpPr txBox="1">
            <a:spLocks noChangeArrowheads="1"/>
          </p:cNvSpPr>
          <p:nvPr/>
        </p:nvSpPr>
        <p:spPr bwMode="auto">
          <a:xfrm>
            <a:off x="0" y="765175"/>
            <a:ext cx="42116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FFFF"/>
                </a:solidFill>
              </a:rPr>
              <a:t>Leadership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72038" name="Rectangle 2"/>
          <p:cNvSpPr txBox="1">
            <a:spLocks noChangeArrowheads="1"/>
          </p:cNvSpPr>
          <p:nvPr/>
        </p:nvSpPr>
        <p:spPr bwMode="auto">
          <a:xfrm>
            <a:off x="4643438" y="765175"/>
            <a:ext cx="4213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FFFF"/>
                </a:solidFill>
              </a:rPr>
              <a:t>Administrations</a:t>
            </a:r>
            <a:endParaRPr lang="en-US" sz="2800" b="1">
              <a:solidFill>
                <a:srgbClr val="FFFFFF"/>
              </a:solidFill>
            </a:endParaRPr>
          </a:p>
        </p:txBody>
      </p:sp>
      <p:pic>
        <p:nvPicPr>
          <p:cNvPr id="8" name="Picture 7" descr="kubernesi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2133600"/>
            <a:ext cx="185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kubernete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150" y="4508500"/>
            <a:ext cx="18526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prohistemi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3438" y="2133600"/>
            <a:ext cx="18208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animBg="1"/>
      <p:bldP spid="798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Meetings Led by the Ungifted</a:t>
            </a:r>
          </a:p>
        </p:txBody>
      </p:sp>
      <p:pic>
        <p:nvPicPr>
          <p:cNvPr id="174082" name="Picture 3" descr="AdminLat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68" t="-23" r="11252" b="66783"/>
          <a:stretch>
            <a:fillRect/>
          </a:stretch>
        </p:blipFill>
        <p:spPr bwMode="auto">
          <a:xfrm rot="178867">
            <a:off x="-1068388" y="-88900"/>
            <a:ext cx="11430001" cy="74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Text Box 8"/>
          <p:cNvSpPr txBox="1">
            <a:spLocks noChangeArrowheads="1"/>
          </p:cNvSpPr>
          <p:nvPr/>
        </p:nvSpPr>
        <p:spPr bwMode="auto">
          <a:xfrm>
            <a:off x="-757238" y="6092825"/>
            <a:ext cx="10369551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i="1">
                <a:solidFill>
                  <a:srgbClr val="000000"/>
                </a:solidFill>
              </a:rPr>
              <a:t>"Well, gentlemen, I see the hour is late…"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400" b="0">
                <a:solidFill>
                  <a:schemeClr val="tx2"/>
                </a:solidFill>
                <a:latin typeface="Arial" charset="0"/>
              </a:rPr>
              <a:t>Black</a:t>
            </a:r>
            <a:endParaRPr lang="en-US">
              <a:latin typeface="Arial" charset="0"/>
            </a:endParaRP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3" descr="0660 Feet-ha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557338"/>
            <a:ext cx="4919663" cy="3243262"/>
          </a:xfrm>
          <a:effectLst>
            <a:outerShdw blurRad="63500"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tx2"/>
                </a:solidFill>
                <a:latin typeface="Arial" charset="0"/>
              </a:rPr>
              <a:t>What do you think of when you think of </a:t>
            </a:r>
            <a:r>
              <a:rPr lang="en-US" sz="9600" dirty="0" smtClean="0">
                <a:solidFill>
                  <a:schemeClr val="tx2"/>
                </a:solidFill>
                <a:latin typeface="Arial" charset="0"/>
              </a:rPr>
              <a:t>feet?</a:t>
            </a:r>
            <a:r>
              <a:rPr lang="en-US" sz="5400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en-US" sz="44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2" descr="colossians1_16-s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153400" cy="1143000"/>
          </a:xfrm>
          <a:effectLst>
            <a:outerShdw blurRad="63500" dist="107763" dir="81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600">
                <a:latin typeface="Engravers MT" charset="0"/>
                <a:cs typeface="+mj-cs"/>
              </a:rPr>
              <a:t>Faith</a:t>
            </a:r>
            <a:endParaRPr lang="en-US" sz="4800">
              <a:latin typeface="Arial" charset="0"/>
              <a:cs typeface="+mj-cs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38300" y="3886200"/>
            <a:ext cx="5791200" cy="1752600"/>
          </a:xfrm>
          <a:effectLst>
            <a:outerShdw blurRad="63500" dist="107763" dir="81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400" i="1">
                <a:solidFill>
                  <a:schemeClr val="bg1"/>
                </a:solidFill>
                <a:latin typeface="Arial" charset="0"/>
                <a:cs typeface="+mn-cs"/>
              </a:rPr>
              <a:t>Providing vision </a:t>
            </a:r>
            <a:br>
              <a:rPr lang="en-US" sz="4400" i="1">
                <a:solidFill>
                  <a:schemeClr val="bg1"/>
                </a:solidFill>
                <a:latin typeface="Arial" charset="0"/>
                <a:cs typeface="+mn-cs"/>
              </a:rPr>
            </a:br>
            <a:r>
              <a:rPr lang="en-US" sz="4400" i="1">
                <a:solidFill>
                  <a:schemeClr val="bg1"/>
                </a:solidFill>
                <a:latin typeface="Arial" charset="0"/>
                <a:cs typeface="+mn-cs"/>
              </a:rPr>
              <a:t>for the saints</a:t>
            </a:r>
            <a:endParaRPr lang="en-US" sz="400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78180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56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609600"/>
            <a:ext cx="4495800" cy="1219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is faith?</a:t>
            </a:r>
          </a:p>
        </p:txBody>
      </p:sp>
      <p:pic>
        <p:nvPicPr>
          <p:cNvPr id="180226" name="Picture 3" descr="Fa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9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Rectangle 4"/>
          <p:cNvSpPr>
            <a:spLocks noChangeArrowheads="1"/>
          </p:cNvSpPr>
          <p:nvPr/>
        </p:nvSpPr>
        <p:spPr bwMode="auto">
          <a:xfrm>
            <a:off x="3505200" y="2514600"/>
            <a:ext cx="5638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3600" b="1">
                <a:solidFill>
                  <a:srgbClr val="FFFFFF"/>
                </a:solidFill>
              </a:rPr>
              <a:t>"Faith is believing that something </a:t>
            </a:r>
            <a:r>
              <a:rPr lang="en-US" sz="3600" b="1" i="1">
                <a:solidFill>
                  <a:srgbClr val="FFFF00"/>
                </a:solidFill>
              </a:rPr>
              <a:t>is</a:t>
            </a:r>
            <a:r>
              <a:rPr lang="en-US" sz="3600" b="1">
                <a:solidFill>
                  <a:srgbClr val="FFFFFF"/>
                </a:solidFill>
              </a:rPr>
              <a:t> so,</a:t>
            </a:r>
            <a:br>
              <a:rPr lang="en-US" sz="3600" b="1">
                <a:solidFill>
                  <a:srgbClr val="FFFFFF"/>
                </a:solidFill>
              </a:rPr>
            </a:br>
            <a:r>
              <a:rPr lang="en-US" sz="3600" b="1">
                <a:solidFill>
                  <a:srgbClr val="FFFFFF"/>
                </a:solidFill>
              </a:rPr>
              <a:t>when it </a:t>
            </a:r>
            <a:r>
              <a:rPr lang="en-US" sz="3600" b="1" i="1">
                <a:solidFill>
                  <a:srgbClr val="FFFF00"/>
                </a:solidFill>
              </a:rPr>
              <a:t>isn</a:t>
            </a:r>
            <a:r>
              <a:rPr lang="fr-FR" sz="3600" b="1" i="1">
                <a:solidFill>
                  <a:srgbClr val="FFFF00"/>
                </a:solidFill>
              </a:rPr>
              <a:t>'</a:t>
            </a:r>
            <a:r>
              <a:rPr lang="en-US" sz="3600" b="1" i="1">
                <a:solidFill>
                  <a:srgbClr val="FFFF00"/>
                </a:solidFill>
              </a:rPr>
              <a:t>t</a:t>
            </a:r>
            <a:r>
              <a:rPr lang="en-US" sz="3600" b="1">
                <a:solidFill>
                  <a:srgbClr val="FFFFFF"/>
                </a:solidFill>
              </a:rPr>
              <a:t> so, </a:t>
            </a:r>
            <a:br>
              <a:rPr lang="en-US" sz="3600" b="1">
                <a:solidFill>
                  <a:srgbClr val="FFFFFF"/>
                </a:solidFill>
              </a:rPr>
            </a:br>
            <a:r>
              <a:rPr lang="en-US" sz="3600" b="1">
                <a:solidFill>
                  <a:srgbClr val="FFFFFF"/>
                </a:solidFill>
              </a:rPr>
              <a:t>so it will </a:t>
            </a:r>
            <a:r>
              <a:rPr lang="en-US" sz="3600" b="1" i="1">
                <a:solidFill>
                  <a:srgbClr val="FFFF00"/>
                </a:solidFill>
              </a:rPr>
              <a:t>be</a:t>
            </a:r>
            <a:r>
              <a:rPr lang="en-US" sz="3600" b="1">
                <a:solidFill>
                  <a:srgbClr val="FFFFFF"/>
                </a:solidFill>
              </a:rPr>
              <a:t> so!"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2" descr="plant-nurtured-by-h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43400" y="260350"/>
            <a:ext cx="4800600" cy="21336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800">
                <a:latin typeface="Arial" charset="0"/>
              </a:rPr>
              <a:t>What are those with faith like?</a:t>
            </a:r>
            <a:endParaRPr lang="en-US">
              <a:latin typeface="Arial" charset="0"/>
            </a:endParaRP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381000" y="28511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pPr marL="461963" indent="-461963" eaLnBrk="1" hangingPunct="1">
              <a:lnSpc>
                <a:spcPct val="120000"/>
              </a:lnSpc>
              <a:defRPr/>
            </a:pPr>
            <a:r>
              <a:rPr lang="en-US" sz="4800" b="1">
                <a:solidFill>
                  <a:srgbClr val="FFFFFF"/>
                </a:solidFill>
              </a:rPr>
              <a:t>• Trust God</a:t>
            </a:r>
            <a:endParaRPr lang="en-US" sz="4000" b="1">
              <a:solidFill>
                <a:srgbClr val="FFFFFF"/>
              </a:solidFill>
            </a:endParaRP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381000" y="37655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pPr marL="519113" indent="-519113" eaLnBrk="1" hangingPunct="1">
              <a:lnSpc>
                <a:spcPct val="120000"/>
              </a:lnSpc>
              <a:defRPr/>
            </a:pPr>
            <a:r>
              <a:rPr lang="en-US" sz="48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• Dreams dreams</a:t>
            </a: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381000" y="4679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pPr marL="404813" indent="-404813" eaLnBrk="1" hangingPunct="1">
              <a:lnSpc>
                <a:spcPct val="120000"/>
              </a:lnSpc>
              <a:defRPr/>
            </a:pPr>
            <a:r>
              <a:rPr lang="en-US" sz="48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• Not distracted by details</a:t>
            </a:r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381000" y="55943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pPr marL="404813" indent="-404813" eaLnBrk="1" hangingPunct="1">
              <a:lnSpc>
                <a:spcPct val="120000"/>
              </a:lnSpc>
              <a:defRPr/>
            </a:pPr>
            <a:r>
              <a:rPr lang="en-US" sz="48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• Prayerful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6" grpId="0" build="p" autoUpdateAnimBg="0"/>
      <p:bldP spid="330757" grpId="0" build="p" autoUpdateAnimBg="0"/>
      <p:bldP spid="330758" grpId="0" build="p" autoUpdateAnimBg="0"/>
      <p:bldP spid="33075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400" b="0">
                <a:latin typeface="Arial" charset="0"/>
              </a:rPr>
              <a:t>Who has the faith gift?</a:t>
            </a:r>
            <a:endParaRPr lang="en-US">
              <a:latin typeface="Arial" charset="0"/>
            </a:endParaRPr>
          </a:p>
        </p:txBody>
      </p:sp>
      <p:pic>
        <p:nvPicPr>
          <p:cNvPr id="184322" name="Picture 3" descr="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5992">
            <a:off x="3657600" y="2316163"/>
            <a:ext cx="5667375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863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86371" name="Picture 2" descr="Slide 64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2" name="Rectangle 4"/>
          <p:cNvSpPr txBox="1">
            <a:spLocks noGrp="1"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86373" name="Rectangle 5"/>
          <p:cNvSpPr txBox="1">
            <a:spLocks noGrp="1" noChangeArrowheads="1"/>
          </p:cNvSpPr>
          <p:nvPr/>
        </p:nvSpPr>
        <p:spPr bwMode="auto">
          <a:xfrm>
            <a:off x="26670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0"/>
            <a:ext cx="7467600" cy="11430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lang="en-US" sz="12900">
                <a:solidFill>
                  <a:schemeClr val="accent1"/>
                </a:solidFill>
                <a:latin typeface="Marker Felt" charset="0"/>
                <a:ea typeface="ＭＳ Ｐゴシック" charset="0"/>
                <a:cs typeface="ＭＳ Ｐゴシック" charset="0"/>
              </a:rPr>
              <a:t>Giving</a:t>
            </a:r>
            <a:endParaRPr lang="en-US">
              <a:latin typeface="Impac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6375" name="Text Box 4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57</a:t>
            </a:r>
            <a:endParaRPr lang="en-US" b="1" i="1">
              <a:solidFill>
                <a:srgbClr val="287C26"/>
              </a:solidFill>
              <a:latin typeface="Times New Roman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42672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r" eaLnBrk="1" hangingPunct="1">
              <a:defRPr/>
            </a:pPr>
            <a:r>
              <a:rPr lang="en-US" sz="6000">
                <a:solidFill>
                  <a:srgbClr val="FFFFFF"/>
                </a:solidFill>
                <a:latin typeface="Marker Felt" charset="0"/>
              </a:rPr>
              <a:t>Meets material needs</a:t>
            </a:r>
            <a:endParaRPr lang="en-US" sz="1600">
              <a:solidFill>
                <a:srgbClr val="000000"/>
              </a:solidFill>
              <a:latin typeface="Impact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88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88419" name="Picture 2" descr="bible0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68625" y="635000"/>
            <a:ext cx="6140450" cy="36576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ja-JP" altLang="en-US" sz="4000" b="1" dirty="0">
                <a:solidFill>
                  <a:srgbClr val="FFFFFF"/>
                </a:solidFill>
                <a:latin typeface="Arial Bold Italic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4000" b="1" dirty="0">
                <a:solidFill>
                  <a:srgbClr val="FFFFFF"/>
                </a:solidFill>
                <a:latin typeface="Arial Bold Italic" charset="0"/>
                <a:ea typeface="ＭＳ Ｐゴシック" charset="0"/>
                <a:cs typeface="ＭＳ Ｐゴシック" charset="0"/>
              </a:rPr>
              <a:t>…if it is contributing to the needs of others, let him </a:t>
            </a:r>
            <a:r>
              <a:rPr lang="en-US" altLang="ja-JP" sz="4000" b="1" dirty="0">
                <a:solidFill>
                  <a:srgbClr val="FFFF00"/>
                </a:solidFill>
                <a:latin typeface="Arial Bold Italic" charset="0"/>
                <a:ea typeface="ＭＳ Ｐゴシック" charset="0"/>
                <a:cs typeface="ＭＳ Ｐゴシック" charset="0"/>
              </a:rPr>
              <a:t>give generously</a:t>
            </a:r>
            <a:r>
              <a:rPr lang="en-US" altLang="ja-JP" sz="4000" b="1" dirty="0">
                <a:solidFill>
                  <a:srgbClr val="FFFFFF"/>
                </a:solidFill>
                <a:latin typeface="Arial Bold Italic" charset="0"/>
                <a:ea typeface="ＭＳ Ｐゴシック" charset="0"/>
                <a:cs typeface="ＭＳ Ｐゴシック" charset="0"/>
              </a:rPr>
              <a:t>…</a:t>
            </a:r>
            <a:r>
              <a:rPr lang="ja-JP" altLang="en-US" sz="4000" b="1" dirty="0">
                <a:solidFill>
                  <a:srgbClr val="FFFFFF"/>
                </a:solidFill>
                <a:latin typeface="Arial Bold Italic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4000" b="1" dirty="0">
                <a:solidFill>
                  <a:srgbClr val="FFFFFF"/>
                </a:solidFill>
                <a:latin typeface="Arial Bold Italic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4000" b="1" dirty="0">
                <a:solidFill>
                  <a:srgbClr val="FFFFFF"/>
                </a:solidFill>
                <a:latin typeface="Arial Bold Italic" charset="0"/>
                <a:ea typeface="ＭＳ Ｐゴシック" charset="0"/>
                <a:cs typeface="ＭＳ Ｐゴシック" charset="0"/>
              </a:rPr>
            </a:br>
            <a:r>
              <a:rPr lang="en-US" altLang="ja-JP" sz="4000" b="1" dirty="0">
                <a:solidFill>
                  <a:srgbClr val="FFFFFF"/>
                </a:solidFill>
                <a:latin typeface="Arial Bold Italic" charset="0"/>
                <a:ea typeface="ＭＳ Ｐゴシック" charset="0"/>
                <a:cs typeface="ＭＳ Ｐゴシック" charset="0"/>
              </a:rPr>
              <a:t>(Romans 12:8 </a:t>
            </a:r>
            <a:r>
              <a:rPr lang="en-US" altLang="ja-JP" sz="3200" b="1" dirty="0">
                <a:solidFill>
                  <a:srgbClr val="FFFFFF"/>
                </a:solidFill>
                <a:latin typeface="Arial Bold Italic" charset="0"/>
                <a:ea typeface="ＭＳ Ｐゴシック" charset="0"/>
                <a:cs typeface="ＭＳ Ｐゴシック" charset="0"/>
              </a:rPr>
              <a:t>NIV</a:t>
            </a:r>
            <a:r>
              <a:rPr lang="en-US" altLang="ja-JP" sz="4000" b="1" dirty="0">
                <a:solidFill>
                  <a:srgbClr val="FFFFFF"/>
                </a:solidFill>
                <a:latin typeface="Arial Bold Italic" charset="0"/>
                <a:ea typeface="ＭＳ Ｐゴシック" charset="0"/>
                <a:cs typeface="ＭＳ Ｐゴシック" charset="0"/>
              </a:rPr>
              <a:t>)</a:t>
            </a:r>
            <a:endParaRPr lang="en-US" sz="4000" b="1" dirty="0">
              <a:latin typeface="Impac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400" b="0">
                <a:solidFill>
                  <a:schemeClr val="tx2"/>
                </a:solidFill>
                <a:latin typeface="Arial" charset="0"/>
              </a:rPr>
              <a:t>Black</a:t>
            </a:r>
            <a:endParaRPr lang="en-US">
              <a:latin typeface="Arial" charset="0"/>
            </a:endParaRP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Selfish Giving</a:t>
            </a:r>
          </a:p>
        </p:txBody>
      </p:sp>
      <p:pic>
        <p:nvPicPr>
          <p:cNvPr id="192515" name="Picture 3" descr="GivingOfferator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80" t="-23" r="28247" b="69920"/>
          <a:stretch>
            <a:fillRect/>
          </a:stretch>
        </p:blipFill>
        <p:spPr bwMode="auto">
          <a:xfrm rot="209472">
            <a:off x="-1588" y="-304800"/>
            <a:ext cx="914558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6" name="Text Box 5"/>
          <p:cNvSpPr txBox="1">
            <a:spLocks noChangeArrowheads="1"/>
          </p:cNvSpPr>
          <p:nvPr/>
        </p:nvSpPr>
        <p:spPr bwMode="auto">
          <a:xfrm>
            <a:off x="719138" y="5911850"/>
            <a:ext cx="7308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00" b="1" i="1">
                <a:solidFill>
                  <a:srgbClr val="000000"/>
                </a:solidFill>
              </a:rPr>
              <a:t>“</a:t>
            </a:r>
            <a:r>
              <a:rPr lang="en-US" altLang="ja-JP" sz="2800" b="1" i="1">
                <a:solidFill>
                  <a:srgbClr val="000000"/>
                </a:solidFill>
              </a:rPr>
              <a:t>They donated it, but they didn</a:t>
            </a:r>
            <a:r>
              <a:rPr lang="fr-FR" altLang="ja-JP" sz="2800" b="1" i="1">
                <a:solidFill>
                  <a:srgbClr val="000000"/>
                </a:solidFill>
              </a:rPr>
              <a:t>'</a:t>
            </a:r>
            <a:r>
              <a:rPr lang="en-US" altLang="ja-JP" sz="2800" b="1" i="1">
                <a:solidFill>
                  <a:srgbClr val="000000"/>
                </a:solidFill>
              </a:rPr>
              <a:t>t care for the offertory today.</a:t>
            </a:r>
            <a:r>
              <a:rPr lang="ja-JP" altLang="en-US" sz="2800" b="1" i="1">
                <a:solidFill>
                  <a:srgbClr val="000000"/>
                </a:solidFill>
              </a:rPr>
              <a:t>”</a:t>
            </a:r>
            <a:endParaRPr lang="en-US" sz="28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Great Preaching on Giving!</a:t>
            </a:r>
            <a:endParaRPr lang="en-US">
              <a:latin typeface="Arial" charset="0"/>
            </a:endParaRPr>
          </a:p>
        </p:txBody>
      </p:sp>
      <p:sp>
        <p:nvSpPr>
          <p:cNvPr id="19456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94563" name="Picture 4" descr="Gi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688" y="0"/>
            <a:ext cx="6016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4" name="Text Box 5"/>
          <p:cNvSpPr txBox="1">
            <a:spLocks noChangeArrowheads="1"/>
          </p:cNvSpPr>
          <p:nvPr/>
        </p:nvSpPr>
        <p:spPr bwMode="auto">
          <a:xfrm>
            <a:off x="1600200" y="5867400"/>
            <a:ext cx="5943600" cy="946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00" b="1" i="1">
                <a:solidFill>
                  <a:srgbClr val="000000"/>
                </a:solidFill>
              </a:rPr>
              <a:t>“</a:t>
            </a:r>
            <a:r>
              <a:rPr lang="en-US" altLang="ja-JP" sz="2800" b="1" i="1">
                <a:solidFill>
                  <a:srgbClr val="000000"/>
                </a:solidFill>
              </a:rPr>
              <a:t>That was the best sermon on giving I</a:t>
            </a:r>
            <a:r>
              <a:rPr lang="fr-FR" altLang="ja-JP" sz="2800" b="1" i="1">
                <a:solidFill>
                  <a:srgbClr val="000000"/>
                </a:solidFill>
              </a:rPr>
              <a:t>'</a:t>
            </a:r>
            <a:r>
              <a:rPr lang="en-US" altLang="ja-JP" sz="2800" b="1" i="1">
                <a:solidFill>
                  <a:srgbClr val="000000"/>
                </a:solidFill>
              </a:rPr>
              <a:t>ve ever heard.</a:t>
            </a:r>
            <a:r>
              <a:rPr lang="ja-JP" altLang="en-US" sz="2800" b="1" i="1">
                <a:solidFill>
                  <a:srgbClr val="000000"/>
                </a:solidFill>
              </a:rPr>
              <a:t>”</a:t>
            </a:r>
            <a:endParaRPr lang="en-US" sz="28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400" b="0">
                <a:solidFill>
                  <a:schemeClr val="tx2"/>
                </a:solidFill>
                <a:latin typeface="Arial" charset="0"/>
              </a:rPr>
              <a:t>Black</a:t>
            </a:r>
            <a:endParaRPr lang="en-US">
              <a:latin typeface="Arial" charset="0"/>
            </a:endParaRPr>
          </a:p>
        </p:txBody>
      </p:sp>
      <p:sp>
        <p:nvSpPr>
          <p:cNvPr id="3655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400" b="0">
                <a:latin typeface="Arial" charset="0"/>
              </a:rPr>
              <a:t>The Body of Christ</a:t>
            </a:r>
            <a:endParaRPr lang="en-US">
              <a:latin typeface="Arial" charset="0"/>
            </a:endParaRPr>
          </a:p>
        </p:txBody>
      </p:sp>
      <p:pic>
        <p:nvPicPr>
          <p:cNvPr id="145410" name="Picture 3" descr="body_of_Chris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2" descr="Slide 69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2209800"/>
          </a:xfrm>
        </p:spPr>
        <p:txBody>
          <a:bodyPr/>
          <a:lstStyle/>
          <a:p>
            <a:pPr eaLnBrk="1" hangingPunct="1"/>
            <a:r>
              <a:rPr lang="en-US" sz="8800">
                <a:latin typeface="Candy Sniper" charset="0"/>
                <a:ea typeface="ＭＳ Ｐゴシック" charset="0"/>
                <a:cs typeface="ＭＳ Ｐゴシック" charset="0"/>
              </a:rPr>
              <a:t>Service </a:t>
            </a:r>
            <a:br>
              <a:rPr lang="en-US" sz="8800">
                <a:latin typeface="Candy Sniper" charset="0"/>
                <a:ea typeface="ＭＳ Ｐゴシック" charset="0"/>
                <a:cs typeface="ＭＳ Ｐゴシック" charset="0"/>
              </a:rPr>
            </a:br>
            <a:r>
              <a:rPr lang="en-US" sz="8800">
                <a:latin typeface="Lucida Grande" charset="0"/>
                <a:ea typeface="ＭＳ Ｐゴシック" charset="0"/>
                <a:cs typeface="ＭＳ Ｐゴシック" charset="0"/>
              </a:rPr>
              <a:t>= Helps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8659" name="Text Box 4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58</a:t>
            </a:r>
            <a:endParaRPr lang="en-US" b="1" i="1">
              <a:solidFill>
                <a:srgbClr val="21239A"/>
              </a:solidFill>
              <a:latin typeface="Times New Roman" charset="0"/>
            </a:endParaRPr>
          </a:p>
        </p:txBody>
      </p:sp>
      <p:sp>
        <p:nvSpPr>
          <p:cNvPr id="198660" name="Rectangle 2"/>
          <p:cNvSpPr>
            <a:spLocks noChangeArrowheads="1"/>
          </p:cNvSpPr>
          <p:nvPr/>
        </p:nvSpPr>
        <p:spPr bwMode="auto">
          <a:xfrm>
            <a:off x="533400" y="3581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sz="5400" b="1">
                <a:solidFill>
                  <a:srgbClr val="FFFFFF"/>
                </a:solidFill>
                <a:latin typeface="Candy Sniper" charset="0"/>
              </a:rPr>
              <a:t>Meets practical needs</a:t>
            </a:r>
            <a:endParaRPr kumimoji="1" lang="en-US" b="1">
              <a:solidFill>
                <a:srgbClr val="FFFFFF"/>
              </a:solidFill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400" b="0">
                <a:solidFill>
                  <a:schemeClr val="tx2"/>
                </a:solidFill>
                <a:latin typeface="Arial" charset="0"/>
              </a:rPr>
              <a:t>Black</a:t>
            </a:r>
            <a:endParaRPr lang="en-US">
              <a:latin typeface="Arial" charset="0"/>
            </a:endParaRP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2" descr="Bible and lamp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800" y="1276350"/>
            <a:ext cx="5738813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4" name="Picture 3" descr="bible0033"/>
          <p:cNvPicPr>
            <a:picLocks noChangeAspect="1" noChangeArrowheads="1"/>
          </p:cNvPicPr>
          <p:nvPr/>
        </p:nvPicPr>
        <p:blipFill>
          <a:blip r:embed="rId4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9906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/>
              <a:t>2 Timothy 1:16-18</a:t>
            </a: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0" y="17526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ja-JP" altLang="en-US" sz="3200" b="1" dirty="0">
                <a:solidFill>
                  <a:srgbClr val="FFFFFF"/>
                </a:solidFill>
                <a:effectLst>
                  <a:glow rad="127000">
                    <a:srgbClr val="000000">
                      <a:alpha val="91000"/>
                    </a:srgbClr>
                  </a:glow>
                </a:effectLst>
                <a:latin typeface="Helvetica" charset="0"/>
              </a:rPr>
              <a:t>“</a:t>
            </a:r>
            <a:r>
              <a:rPr kumimoji="1" lang="en-US" altLang="ja-JP" sz="3200" b="1" dirty="0">
                <a:solidFill>
                  <a:srgbClr val="FFFFFF"/>
                </a:solidFill>
                <a:effectLst>
                  <a:glow rad="127000">
                    <a:srgbClr val="000000">
                      <a:alpha val="91000"/>
                    </a:srgbClr>
                  </a:glow>
                </a:effectLst>
                <a:latin typeface="Helvetica" charset="0"/>
              </a:rPr>
              <a:t>May the Lord show mercy to the household of Onesiphorus, because he often </a:t>
            </a:r>
            <a:r>
              <a:rPr kumimoji="1" lang="en-US" altLang="ja-JP" sz="3200" b="1" dirty="0">
                <a:solidFill>
                  <a:srgbClr val="FFFF00"/>
                </a:solidFill>
                <a:effectLst>
                  <a:glow rad="127000">
                    <a:srgbClr val="000000">
                      <a:alpha val="91000"/>
                    </a:srgbClr>
                  </a:glow>
                </a:effectLst>
                <a:latin typeface="Helvetica" charset="0"/>
              </a:rPr>
              <a:t>refreshed me </a:t>
            </a:r>
            <a:r>
              <a:rPr kumimoji="1" lang="en-US" altLang="ja-JP" sz="3200" b="1" dirty="0">
                <a:solidFill>
                  <a:srgbClr val="FFFFFF"/>
                </a:solidFill>
                <a:effectLst>
                  <a:glow rad="127000">
                    <a:srgbClr val="000000">
                      <a:alpha val="91000"/>
                    </a:srgbClr>
                  </a:glow>
                </a:effectLst>
                <a:latin typeface="Helvetica" charset="0"/>
              </a:rPr>
              <a:t>and was not ashamed of my chains.  On the contrary, when he was in Rome, he </a:t>
            </a:r>
            <a:r>
              <a:rPr kumimoji="1" lang="en-US" altLang="ja-JP" sz="3200" b="1" dirty="0">
                <a:solidFill>
                  <a:srgbClr val="FFFF00"/>
                </a:solidFill>
                <a:effectLst>
                  <a:glow rad="127000">
                    <a:srgbClr val="000000">
                      <a:alpha val="91000"/>
                    </a:srgbClr>
                  </a:glow>
                </a:effectLst>
                <a:latin typeface="Helvetica" charset="0"/>
              </a:rPr>
              <a:t>searched hard for me</a:t>
            </a:r>
            <a:r>
              <a:rPr kumimoji="1" lang="en-US" altLang="ja-JP" sz="3200" b="1" dirty="0">
                <a:solidFill>
                  <a:srgbClr val="FFFFFF"/>
                </a:solidFill>
                <a:effectLst>
                  <a:glow rad="127000">
                    <a:srgbClr val="000000">
                      <a:alpha val="91000"/>
                    </a:srgbClr>
                  </a:glow>
                </a:effectLst>
                <a:latin typeface="Helvetica" charset="0"/>
              </a:rPr>
              <a:t> until he found me.  May the Lord grant that he will find mercy from the Lord on that day!  You know very well in how many ways he </a:t>
            </a:r>
            <a:r>
              <a:rPr kumimoji="1" lang="en-US" altLang="ja-JP" sz="3200" b="1" dirty="0">
                <a:solidFill>
                  <a:srgbClr val="FFFF00"/>
                </a:solidFill>
                <a:effectLst>
                  <a:glow rad="127000">
                    <a:srgbClr val="000000">
                      <a:alpha val="91000"/>
                    </a:srgbClr>
                  </a:glow>
                </a:effectLst>
                <a:latin typeface="Helvetica" charset="0"/>
              </a:rPr>
              <a:t>helped me</a:t>
            </a:r>
            <a:r>
              <a:rPr kumimoji="1" lang="en-US" altLang="ja-JP" sz="3200" b="1" dirty="0">
                <a:solidFill>
                  <a:srgbClr val="FFFFFF"/>
                </a:solidFill>
                <a:effectLst>
                  <a:glow rad="127000">
                    <a:srgbClr val="000000">
                      <a:alpha val="91000"/>
                    </a:srgbClr>
                  </a:glow>
                </a:effectLst>
                <a:latin typeface="Helvetica" charset="0"/>
              </a:rPr>
              <a:t> in Ephesus.</a:t>
            </a:r>
            <a:r>
              <a:rPr kumimoji="1" lang="ja-JP" altLang="en-US" sz="3200" b="1" dirty="0">
                <a:solidFill>
                  <a:srgbClr val="FFFFFF"/>
                </a:solidFill>
                <a:effectLst>
                  <a:glow rad="127000">
                    <a:srgbClr val="000000">
                      <a:alpha val="91000"/>
                    </a:srgbClr>
                  </a:glow>
                </a:effectLst>
                <a:latin typeface="Helvetica" charset="0"/>
              </a:rPr>
              <a:t>”</a:t>
            </a:r>
            <a:endParaRPr kumimoji="1" lang="en-US" sz="3200" b="1" dirty="0">
              <a:solidFill>
                <a:srgbClr val="FFFFFF"/>
              </a:solidFill>
              <a:effectLst>
                <a:glow rad="127000">
                  <a:srgbClr val="000000">
                    <a:alpha val="91000"/>
                  </a:srgbClr>
                </a:glow>
              </a:effectLst>
              <a:latin typeface="Helvetica" charset="0"/>
            </a:endParaRPr>
          </a:p>
        </p:txBody>
      </p:sp>
      <p:sp>
        <p:nvSpPr>
          <p:cNvPr id="202757" name="Text Box 4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58</a:t>
            </a:r>
            <a:endParaRPr lang="en-US" b="1" i="1">
              <a:solidFill>
                <a:srgbClr val="21239A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2" descr="handofmer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01700" y="381000"/>
            <a:ext cx="7342188" cy="914400"/>
          </a:xfrm>
          <a:solidFill>
            <a:srgbClr val="000000"/>
          </a:solidFill>
        </p:spPr>
        <p:txBody>
          <a:bodyPr/>
          <a:lstStyle/>
          <a:p>
            <a:r>
              <a:rPr lang="en-US">
                <a:solidFill>
                  <a:srgbClr val="FFFFFF"/>
                </a:solidFill>
                <a:latin typeface="Helvetica" charset="0"/>
                <a:ea typeface="ＭＳ Ｐゴシック" charset="0"/>
                <a:cs typeface="ＭＳ Ｐゴシック" charset="0"/>
              </a:rPr>
              <a:t>1 Corinthians 16:17-18</a:t>
            </a:r>
          </a:p>
        </p:txBody>
      </p:sp>
      <p:sp>
        <p:nvSpPr>
          <p:cNvPr id="400387" name="Rectangle 4"/>
          <p:cNvSpPr>
            <a:spLocks noChangeArrowheads="1"/>
          </p:cNvSpPr>
          <p:nvPr/>
        </p:nvSpPr>
        <p:spPr bwMode="auto">
          <a:xfrm>
            <a:off x="533400" y="17526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kumimoji="1" lang="ja-JP" altLang="en-US" sz="4400" b="1" dirty="0">
                <a:solidFill>
                  <a:srgbClr val="000000"/>
                </a:solidFill>
                <a:effectLst>
                  <a:glow rad="241300">
                    <a:srgbClr val="FFFFFF">
                      <a:alpha val="88000"/>
                    </a:srgbClr>
                  </a:glow>
                </a:effectLst>
                <a:latin typeface="Helvetica" charset="0"/>
              </a:rPr>
              <a:t>“</a:t>
            </a:r>
            <a:r>
              <a:rPr kumimoji="1" lang="en-US" altLang="ja-JP" sz="4400" b="1" dirty="0">
                <a:solidFill>
                  <a:srgbClr val="000000"/>
                </a:solidFill>
                <a:effectLst>
                  <a:glow rad="241300">
                    <a:srgbClr val="FFFFFF">
                      <a:alpha val="88000"/>
                    </a:srgbClr>
                  </a:glow>
                </a:effectLst>
                <a:latin typeface="Helvetica" charset="0"/>
              </a:rPr>
              <a:t>I was glad when Stephanas, Fortunatus, and Achaicus arrived, because they have </a:t>
            </a:r>
            <a:r>
              <a:rPr kumimoji="1" lang="en-US" altLang="ja-JP" sz="4400" b="1" dirty="0">
                <a:solidFill>
                  <a:srgbClr val="21239A"/>
                </a:solidFill>
                <a:effectLst>
                  <a:glow rad="241300">
                    <a:srgbClr val="FFFFFF">
                      <a:alpha val="88000"/>
                    </a:srgbClr>
                  </a:glow>
                </a:effectLst>
                <a:latin typeface="Helvetica" charset="0"/>
              </a:rPr>
              <a:t>supplied what was lacking</a:t>
            </a:r>
            <a:r>
              <a:rPr kumimoji="1" lang="en-US" altLang="ja-JP" sz="4400" b="1" dirty="0">
                <a:solidFill>
                  <a:srgbClr val="000000"/>
                </a:solidFill>
                <a:effectLst>
                  <a:glow rad="241300">
                    <a:srgbClr val="FFFFFF">
                      <a:alpha val="88000"/>
                    </a:srgbClr>
                  </a:glow>
                </a:effectLst>
                <a:latin typeface="Helvetica" charset="0"/>
              </a:rPr>
              <a:t> in you.  For they </a:t>
            </a:r>
            <a:r>
              <a:rPr kumimoji="1" lang="en-US" altLang="ja-JP" sz="4400" b="1" dirty="0">
                <a:solidFill>
                  <a:srgbClr val="21239A"/>
                </a:solidFill>
                <a:effectLst>
                  <a:glow rad="241300">
                    <a:srgbClr val="FFFFFF">
                      <a:alpha val="88000"/>
                    </a:srgbClr>
                  </a:glow>
                </a:effectLst>
                <a:latin typeface="Helvetica" charset="0"/>
              </a:rPr>
              <a:t>refreshed my spirit</a:t>
            </a:r>
            <a:r>
              <a:rPr kumimoji="1" lang="en-US" altLang="ja-JP" sz="4400" b="1" dirty="0">
                <a:solidFill>
                  <a:srgbClr val="000000"/>
                </a:solidFill>
                <a:effectLst>
                  <a:glow rad="241300">
                    <a:srgbClr val="FFFFFF">
                      <a:alpha val="88000"/>
                    </a:srgbClr>
                  </a:glow>
                </a:effectLst>
                <a:latin typeface="Helvetica" charset="0"/>
              </a:rPr>
              <a:t> and yours also.  Such men deserve recognition.</a:t>
            </a:r>
            <a:r>
              <a:rPr kumimoji="1" lang="ja-JP" altLang="en-US" sz="4400" b="1" dirty="0">
                <a:solidFill>
                  <a:srgbClr val="000000"/>
                </a:solidFill>
                <a:effectLst>
                  <a:glow rad="241300">
                    <a:srgbClr val="FFFFFF">
                      <a:alpha val="88000"/>
                    </a:srgbClr>
                  </a:glow>
                </a:effectLst>
                <a:latin typeface="Helvetica" charset="0"/>
              </a:rPr>
              <a:t>”</a:t>
            </a:r>
            <a:endParaRPr kumimoji="1" lang="en-US" sz="4400" b="1" dirty="0">
              <a:solidFill>
                <a:srgbClr val="FFFFFF"/>
              </a:solidFill>
              <a:effectLst>
                <a:glow rad="241300">
                  <a:srgbClr val="FFFFFF">
                    <a:alpha val="88000"/>
                  </a:srgbClr>
                </a:glow>
              </a:effectLst>
              <a:latin typeface="Helvetica" charset="0"/>
            </a:endParaRP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58</a:t>
            </a:r>
            <a:endParaRPr lang="en-US" b="1" i="1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2" descr="ISCBG032"/>
          <p:cNvPicPr>
            <a:picLocks noChangeAspect="1" noChangeArrowheads="1"/>
          </p:cNvPicPr>
          <p:nvPr/>
        </p:nvPicPr>
        <p:blipFill>
          <a:blip r:embed="rId3">
            <a:lum bright="-7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8392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“These ministries, though often missed by the public eye, </a:t>
            </a:r>
            <a:r>
              <a:rPr lang="en-US" sz="3600" b="1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form the </a:t>
            </a:r>
            <a:r>
              <a:rPr lang="en-US" sz="3600" b="1" i="1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backbone </a:t>
            </a:r>
            <a:r>
              <a:rPr lang="en-US" sz="3600" b="1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of an effective local church</a:t>
            </a:r>
            <a:r>
              <a:rPr 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.  They guard the public declaration of the Word from interruption, delay and unnecessary demands.  It is to be noted that </a:t>
            </a:r>
            <a:r>
              <a:rPr lang="en-US" sz="3600" b="1" i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all </a:t>
            </a:r>
            <a:r>
              <a:rPr 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Christians are to be available to help and assist, but not all are able to do it with unending </a:t>
            </a:r>
            <a:r>
              <a:rPr lang="en-US" sz="3600" b="1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joy, ease, and efficiency</a:t>
            </a:r>
            <a:r>
              <a:rPr 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.  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808038"/>
          </a:xfrm>
          <a:solidFill>
            <a:srgbClr val="800080"/>
          </a:solidFill>
          <a:ln w="38100" cap="flat">
            <a:solidFill>
              <a:schemeClr val="tx2"/>
            </a:solidFill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400">
                <a:latin typeface="Arial" charset="0"/>
              </a:rPr>
              <a:t>Servers are Vital</a:t>
            </a:r>
            <a:endParaRPr lang="en-US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58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Picture 2" descr="ISCBG032"/>
          <p:cNvPicPr>
            <a:picLocks noChangeAspect="1" noChangeArrowheads="1"/>
          </p:cNvPicPr>
          <p:nvPr/>
        </p:nvPicPr>
        <p:blipFill>
          <a:blip r:embed="rId3">
            <a:lum bright="-7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686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“Most often, these folk are very </a:t>
            </a:r>
            <a:r>
              <a:rPr lang="en-US" sz="3600" b="1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observant</a:t>
            </a:r>
            <a:r>
              <a:rPr 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, able to notice needs and take care of them without others having to call their attention to them.  They usually </a:t>
            </a:r>
            <a:r>
              <a:rPr lang="en-US" sz="3600" b="1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loathe the limelight</a:t>
            </a:r>
            <a:r>
              <a:rPr 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” 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en-US" sz="3600" b="1" dirty="0" err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Swindoll</a:t>
            </a:r>
            <a:r>
              <a:rPr 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, 4)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808038"/>
          </a:xfrm>
          <a:solidFill>
            <a:srgbClr val="800080"/>
          </a:solidFill>
          <a:ln w="38100" cap="flat">
            <a:solidFill>
              <a:schemeClr val="tx2"/>
            </a:solidFill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400">
                <a:latin typeface="Arial" charset="0"/>
              </a:rPr>
              <a:t>Servers are Vital</a:t>
            </a:r>
            <a:endParaRPr lang="en-US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58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400" b="0">
                <a:solidFill>
                  <a:schemeClr val="tx2"/>
                </a:solidFill>
                <a:latin typeface="Arial" charset="0"/>
              </a:rPr>
              <a:t>Susan</a:t>
            </a:r>
            <a:endParaRPr lang="en-US">
              <a:latin typeface="Arial" charset="0"/>
            </a:endParaRPr>
          </a:p>
        </p:txBody>
      </p:sp>
      <p:pic>
        <p:nvPicPr>
          <p:cNvPr id="210947" name="Picture 4" descr="Susan Nov 05 &amp; Siew K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25" y="488950"/>
            <a:ext cx="772795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11863" y="76200"/>
            <a:ext cx="2663825" cy="4800600"/>
          </a:xfrm>
        </p:spPr>
        <p:txBody>
          <a:bodyPr/>
          <a:lstStyle/>
          <a:p>
            <a:pPr eaLnBrk="1" hangingPunct="1"/>
            <a:r>
              <a:rPr lang="en-US" sz="4400">
                <a:solidFill>
                  <a:srgbClr val="000090"/>
                </a:solidFill>
                <a:latin typeface="Arial" charset="0"/>
              </a:rPr>
              <a:t>Service is Greatly Needed</a:t>
            </a:r>
          </a:p>
        </p:txBody>
      </p:sp>
      <p:pic>
        <p:nvPicPr>
          <p:cNvPr id="212995" name="Picture 3" descr="Servic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12" r="22289" b="50000"/>
          <a:stretch>
            <a:fillRect/>
          </a:stretch>
        </p:blipFill>
        <p:spPr bwMode="auto">
          <a:xfrm rot="-586791">
            <a:off x="-877888" y="-1003300"/>
            <a:ext cx="7007226" cy="811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6" name="Text Box 5"/>
          <p:cNvSpPr txBox="1">
            <a:spLocks noChangeArrowheads="1"/>
          </p:cNvSpPr>
          <p:nvPr/>
        </p:nvSpPr>
        <p:spPr bwMode="auto">
          <a:xfrm rot="-720098">
            <a:off x="236538" y="5462588"/>
            <a:ext cx="7194550" cy="9540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800" b="1" i="1">
                <a:solidFill>
                  <a:srgbClr val="000000"/>
                </a:solidFill>
              </a:rPr>
              <a:t>"Is this the room that needs a volunteer to help with the church bulletin?"</a:t>
            </a:r>
            <a:endParaRPr lang="en-US" sz="28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2" descr="helpskid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297113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2" name="Picture 3" descr="sweep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3181350"/>
            <a:ext cx="54864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3" name="Picture 4" descr="helpsf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762000"/>
            <a:ext cx="2366963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609600"/>
            <a:ext cx="3276600" cy="2286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&amp;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Who?</a:t>
            </a:r>
          </a:p>
        </p:txBody>
      </p:sp>
      <p:pic>
        <p:nvPicPr>
          <p:cNvPr id="215045" name="Picture 6" descr="soundboard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97325"/>
            <a:ext cx="381476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6" name="Picture 7" descr="ha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5486400"/>
            <a:ext cx="13192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7" name="Text Box 4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58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400" b="0">
                <a:solidFill>
                  <a:schemeClr val="tx2"/>
                </a:solidFill>
                <a:latin typeface="Arial" charset="0"/>
              </a:rPr>
              <a:t>Black</a:t>
            </a:r>
            <a:endParaRPr lang="en-US">
              <a:latin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1838" y="0"/>
            <a:ext cx="7142162" cy="1447800"/>
          </a:xfrm>
        </p:spPr>
        <p:txBody>
          <a:bodyPr/>
          <a:lstStyle/>
          <a:p>
            <a:pPr algn="l" eaLnBrk="1" hangingPunct="1"/>
            <a:r>
              <a:rPr lang="en-US" sz="4800" b="1">
                <a:latin typeface="Arial" charset="0"/>
                <a:ea typeface="ＭＳ Ｐゴシック" charset="0"/>
                <a:cs typeface="ＭＳ Ｐゴシック" charset="0"/>
              </a:rPr>
              <a:t>What do you think of when you think of feet?</a:t>
            </a: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1838" y="1676400"/>
            <a:ext cx="6913562" cy="28194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ja-JP" altLang="en-US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Unfragrant?</a:t>
            </a:r>
            <a:r>
              <a:rPr lang="ja-JP" altLang="en-US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ja-JP" altLang="en-US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Unattractive?</a:t>
            </a:r>
            <a:r>
              <a:rPr lang="ja-JP" altLang="en-US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3600" b="1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Unenvied?</a:t>
            </a:r>
            <a:r>
              <a:rPr lang="ja-JP" altLang="en-US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3600" b="1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Unneeded?</a:t>
            </a:r>
            <a:r>
              <a:rPr lang="ja-JP" altLang="en-US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3600" b="1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7460" name="Picture 8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24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7" name="Picture 3" descr="1peter5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267200"/>
            <a:ext cx="8915400" cy="11430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600" dirty="0">
                <a:latin typeface="Harrington" pitchFamily="-128" charset="0"/>
                <a:ea typeface="+mj-ea"/>
                <a:cs typeface="+mj-cs"/>
              </a:rPr>
              <a:t>Showing Mercy</a:t>
            </a:r>
          </a:p>
        </p:txBody>
      </p:sp>
      <p:sp>
        <p:nvSpPr>
          <p:cNvPr id="219139" name="Text Box 4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59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52578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FF"/>
                </a:solidFill>
                <a:latin typeface="Harrington" pitchFamily="-128" charset="0"/>
                <a:ea typeface="ＭＳ Ｐゴシック" charset="-128"/>
                <a:cs typeface="ＭＳ Ｐゴシック" charset="-128"/>
              </a:rPr>
              <a:t>…meets emotional needs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itle 1"/>
          <p:cNvSpPr>
            <a:spLocks noGrp="1"/>
          </p:cNvSpPr>
          <p:nvPr>
            <p:ph type="title"/>
          </p:nvPr>
        </p:nvSpPr>
        <p:spPr>
          <a:xfrm>
            <a:off x="-36513" y="44450"/>
            <a:ext cx="9142413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Most of us avoid "down &amp; outers"…</a:t>
            </a:r>
          </a:p>
        </p:txBody>
      </p:sp>
      <p:pic>
        <p:nvPicPr>
          <p:cNvPr id="221186" name="Picture 2" descr="chinese_downandouters_640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8128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Mercy</a:t>
            </a:r>
          </a:p>
        </p:txBody>
      </p:sp>
      <p:pic>
        <p:nvPicPr>
          <p:cNvPr id="222210" name="Picture 3" descr="compassion c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400" b="0">
                <a:solidFill>
                  <a:schemeClr val="tx2"/>
                </a:solidFill>
                <a:latin typeface="Arial" charset="0"/>
              </a:rPr>
              <a:t>Black</a:t>
            </a:r>
            <a:endParaRPr lang="en-US">
              <a:latin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5" name="Picture 2" descr="110107_compa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3886200" cy="3276600"/>
          </a:xfrm>
          <a:extLst/>
        </p:spPr>
        <p:txBody>
          <a:bodyPr/>
          <a:lstStyle/>
          <a:p>
            <a:pPr algn="l">
              <a:defRPr/>
            </a:pPr>
            <a:r>
              <a:rPr lang="ja-JP" altLang="en-US" sz="3600" dirty="0">
                <a:solidFill>
                  <a:srgbClr val="000000"/>
                </a:solidFill>
                <a:effectLst>
                  <a:glow rad="139700">
                    <a:schemeClr val="tx2">
                      <a:alpha val="83000"/>
                    </a:schemeClr>
                  </a:glow>
                </a:effectLst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dirty="0">
                <a:solidFill>
                  <a:srgbClr val="000000"/>
                </a:solidFill>
                <a:effectLst>
                  <a:glow rad="139700">
                    <a:schemeClr val="tx2">
                      <a:alpha val="83000"/>
                    </a:schemeClr>
                  </a:glow>
                </a:effectLst>
                <a:latin typeface="Helvetica" charset="0"/>
                <a:ea typeface="ＭＳ Ｐゴシック" charset="0"/>
                <a:cs typeface="ＭＳ Ｐゴシック" charset="0"/>
              </a:rPr>
              <a:t>… if it is showing mercy, let him do it cheerfully</a:t>
            </a:r>
            <a:r>
              <a:rPr lang="ja-JP" altLang="en-US" sz="3600" dirty="0">
                <a:solidFill>
                  <a:srgbClr val="000000"/>
                </a:solidFill>
                <a:effectLst>
                  <a:glow rad="139700">
                    <a:schemeClr val="tx2">
                      <a:alpha val="83000"/>
                    </a:schemeClr>
                  </a:glow>
                </a:effectLst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 dirty="0">
                <a:solidFill>
                  <a:srgbClr val="000000"/>
                </a:solidFill>
                <a:effectLst>
                  <a:glow rad="139700">
                    <a:schemeClr val="tx2">
                      <a:alpha val="83000"/>
                    </a:schemeClr>
                  </a:glo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br>
              <a:rPr lang="en-US" altLang="ja-JP" sz="3600" dirty="0">
                <a:solidFill>
                  <a:srgbClr val="000000"/>
                </a:solidFill>
                <a:effectLst>
                  <a:glow rad="139700">
                    <a:schemeClr val="tx2">
                      <a:alpha val="83000"/>
                    </a:schemeClr>
                  </a:glow>
                </a:effectLst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altLang="ja-JP" sz="3600" dirty="0">
                <a:solidFill>
                  <a:srgbClr val="000000"/>
                </a:solidFill>
                <a:effectLst>
                  <a:glow rad="139700">
                    <a:schemeClr val="tx2">
                      <a:alpha val="83000"/>
                    </a:schemeClr>
                  </a:glow>
                </a:effectLst>
                <a:latin typeface="Helvetica" charset="0"/>
                <a:ea typeface="ＭＳ Ｐゴシック" charset="0"/>
                <a:cs typeface="ＭＳ Ｐゴシック" charset="0"/>
              </a:rPr>
              <a:t>(Romans 12:8)</a:t>
            </a:r>
            <a:endParaRPr lang="en-US" dirty="0">
              <a:effectLst>
                <a:glow rad="139700">
                  <a:schemeClr val="tx2">
                    <a:alpha val="83000"/>
                  </a:schemeClr>
                </a:glow>
              </a:effectLst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6307" name="Text Box 4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59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3" name="Picture 2" descr="cross_on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00" y="-152400"/>
            <a:ext cx="91948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0"/>
            <a:ext cx="7772400" cy="685800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 Peter 4:11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(NIV)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28355" name="Rectangle 5"/>
          <p:cNvSpPr>
            <a:spLocks noChangeArrowheads="1"/>
          </p:cNvSpPr>
          <p:nvPr/>
        </p:nvSpPr>
        <p:spPr bwMode="auto">
          <a:xfrm>
            <a:off x="8578850" y="-76200"/>
            <a:ext cx="527050" cy="461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  <a:cs typeface="Arial" charset="0"/>
              </a:rPr>
              <a:t>47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1600200"/>
            <a:ext cx="7848600" cy="4419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ja-JP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“</a:t>
            </a:r>
            <a:r>
              <a:rPr lang="en-US" altLang="ja-JP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If anyone </a:t>
            </a:r>
            <a:r>
              <a:rPr lang="en-US" altLang="ja-JP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speaks</a:t>
            </a:r>
            <a:r>
              <a:rPr lang="en-US" altLang="ja-JP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he should do it as one speaking the very words of God.  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If anyone </a:t>
            </a:r>
            <a:r>
              <a:rPr lang="en-US" altLang="ja-JP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serves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he should do it with the strength God provides</a:t>
            </a:r>
            <a:r>
              <a:rPr lang="en-US" altLang="ja-JP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so that in all things God may be praised through Jesus Christ.  To him be glory forever and ever.  Amen.</a:t>
            </a:r>
            <a:r>
              <a:rPr lang="ja-JP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”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1" name="Picture 2" descr="cross_on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00" y="-152400"/>
            <a:ext cx="91948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0"/>
            <a:ext cx="7772400" cy="685800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 Peter 4:11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Main Idea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1600200"/>
            <a:ext cx="7848600" cy="35814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ja-JP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“</a:t>
            </a:r>
            <a:r>
              <a:rPr lang="en-US" altLang="ja-JP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If anyone </a:t>
            </a:r>
            <a:r>
              <a:rPr lang="en-US" altLang="ja-JP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serves</a:t>
            </a:r>
            <a:r>
              <a:rPr lang="en-US" altLang="ja-JP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he should do it with the strength God provides, so that in all things God may be praised through Jesus Christ.  To him be glory forever and ever.  Amen.</a:t>
            </a:r>
            <a:r>
              <a:rPr lang="ja-JP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”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14400" y="5181600"/>
            <a:ext cx="701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If you have a serving gift then serve others in God</a:t>
            </a:r>
            <a:r>
              <a:rPr lang="fr-FR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'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 strength for God</a:t>
            </a:r>
            <a:r>
              <a:rPr lang="fr-FR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'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 glory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oup 1026"/>
          <p:cNvGraphicFramePr>
            <a:graphicFrameLocks noGrp="1"/>
          </p:cNvGraphicFramePr>
          <p:nvPr/>
        </p:nvGraphicFramePr>
        <p:xfrm>
          <a:off x="990600" y="1854200"/>
          <a:ext cx="7315200" cy="453294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3657600"/>
                <a:gridCol w="36576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Speaking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4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Serving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4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Teaching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Administering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Evangelism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Faith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Pastor-Teacher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Giving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Encouraging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ial"/>
                        <a:ea typeface="ＭＳ Ｐゴシック" pitchFamily="34" charset="-128"/>
                        <a:cs typeface="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Mercy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32450" name="Rectangle 1050"/>
          <p:cNvSpPr>
            <a:spLocks noChangeArrowheads="1"/>
          </p:cNvSpPr>
          <p:nvPr/>
        </p:nvSpPr>
        <p:spPr bwMode="auto">
          <a:xfrm>
            <a:off x="85026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  <a:cs typeface="Arial" charset="0"/>
              </a:rPr>
              <a:t>47</a:t>
            </a:r>
          </a:p>
        </p:txBody>
      </p:sp>
      <p:sp>
        <p:nvSpPr>
          <p:cNvPr id="232451" name="Rectangle 1053"/>
          <p:cNvSpPr>
            <a:spLocks noChangeArrowheads="1"/>
          </p:cNvSpPr>
          <p:nvPr/>
        </p:nvSpPr>
        <p:spPr bwMode="auto">
          <a:xfrm>
            <a:off x="4572000" y="1600200"/>
            <a:ext cx="152400" cy="5029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32452" name="Picture 5" descr="body_of_Christ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3" name="Title 33"/>
          <p:cNvSpPr>
            <a:spLocks noGrp="1"/>
          </p:cNvSpPr>
          <p:nvPr>
            <p:ph type="title" idx="4294967295"/>
          </p:nvPr>
        </p:nvSpPr>
        <p:spPr>
          <a:xfrm>
            <a:off x="3124200" y="0"/>
            <a:ext cx="3352800" cy="1752600"/>
          </a:xfrm>
        </p:spPr>
        <p:txBody>
          <a:bodyPr/>
          <a:lstStyle/>
          <a:p>
            <a:pPr eaLnBrk="1" hangingPunct="1"/>
            <a:r>
              <a:rPr lang="en-US" sz="3600" b="0">
                <a:latin typeface="Arial" charset="0"/>
                <a:cs typeface="Arial" charset="0"/>
              </a:rPr>
              <a:t>Categories of Gifts </a:t>
            </a:r>
            <a:br>
              <a:rPr lang="en-US" sz="3600" b="0">
                <a:latin typeface="Arial" charset="0"/>
                <a:cs typeface="Arial" charset="0"/>
              </a:rPr>
            </a:br>
            <a:r>
              <a:rPr lang="en-US" sz="3600" b="0">
                <a:latin typeface="Arial" charset="0"/>
                <a:cs typeface="Arial" charset="0"/>
              </a:rPr>
              <a:t>(1 Peter 4:11)</a:t>
            </a:r>
            <a:endParaRPr lang="en-US">
              <a:latin typeface="Arial" charset="0"/>
            </a:endParaRPr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1066800" y="0"/>
            <a:ext cx="2819400" cy="20574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cs typeface="Arial" charset="0"/>
              </a:rPr>
              <a:t>Get</a:t>
            </a:r>
          </a:p>
          <a:p>
            <a:pPr algn="ctr"/>
            <a:r>
              <a:rPr lang="en-US" sz="2800">
                <a:solidFill>
                  <a:srgbClr val="000000"/>
                </a:solidFill>
                <a:cs typeface="Arial" charset="0"/>
              </a:rPr>
              <a:t> words </a:t>
            </a:r>
            <a:br>
              <a:rPr lang="en-US" sz="2800">
                <a:solidFill>
                  <a:srgbClr val="000000"/>
                </a:solidFill>
                <a:cs typeface="Arial" charset="0"/>
              </a:rPr>
            </a:br>
            <a:r>
              <a:rPr lang="en-US" sz="2800">
                <a:solidFill>
                  <a:srgbClr val="000000"/>
                </a:solidFill>
                <a:cs typeface="Arial" charset="0"/>
              </a:rPr>
              <a:t>from </a:t>
            </a:r>
            <a:br>
              <a:rPr lang="en-US" sz="2800">
                <a:solidFill>
                  <a:srgbClr val="000000"/>
                </a:solidFill>
                <a:cs typeface="Arial" charset="0"/>
              </a:rPr>
            </a:br>
            <a:r>
              <a:rPr lang="en-US" sz="2800">
                <a:solidFill>
                  <a:srgbClr val="000000"/>
                </a:solidFill>
                <a:cs typeface="Arial" charset="0"/>
              </a:rPr>
              <a:t>God</a:t>
            </a:r>
          </a:p>
        </p:txBody>
      </p:sp>
      <p:sp>
        <p:nvSpPr>
          <p:cNvPr id="421895" name="AutoShape 28"/>
          <p:cNvSpPr>
            <a:spLocks noChangeArrowheads="1"/>
          </p:cNvSpPr>
          <p:nvPr/>
        </p:nvSpPr>
        <p:spPr bwMode="auto">
          <a:xfrm>
            <a:off x="5638800" y="0"/>
            <a:ext cx="2819400" cy="20574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cs typeface="Arial" charset="0"/>
              </a:rPr>
              <a:t>Get</a:t>
            </a:r>
          </a:p>
          <a:p>
            <a:pPr algn="ctr"/>
            <a:r>
              <a:rPr lang="en-US" sz="2800">
                <a:solidFill>
                  <a:srgbClr val="000000"/>
                </a:solidFill>
                <a:cs typeface="Arial" charset="0"/>
              </a:rPr>
              <a:t> strength </a:t>
            </a:r>
            <a:br>
              <a:rPr lang="en-US" sz="2800">
                <a:solidFill>
                  <a:srgbClr val="000000"/>
                </a:solidFill>
                <a:cs typeface="Arial" charset="0"/>
              </a:rPr>
            </a:br>
            <a:r>
              <a:rPr lang="en-US" sz="2800">
                <a:solidFill>
                  <a:srgbClr val="000000"/>
                </a:solidFill>
                <a:cs typeface="Arial" charset="0"/>
              </a:rPr>
              <a:t>from </a:t>
            </a:r>
            <a:br>
              <a:rPr lang="en-US" sz="2800">
                <a:solidFill>
                  <a:srgbClr val="000000"/>
                </a:solidFill>
                <a:cs typeface="Arial" charset="0"/>
              </a:rPr>
            </a:br>
            <a:r>
              <a:rPr lang="en-US" sz="2800">
                <a:solidFill>
                  <a:srgbClr val="000000"/>
                </a:solidFill>
                <a:cs typeface="Arial" charset="0"/>
              </a:rPr>
              <a:t>God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189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7" name="Picture 2" descr="Slide 86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9144000" cy="1524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0">
                <a:solidFill>
                  <a:schemeClr val="tx2"/>
                </a:solidFill>
                <a:latin typeface="PerryGothic Regular" charset="0"/>
                <a:ea typeface="ＭＳ Ｐゴシック" charset="0"/>
                <a:cs typeface="ＭＳ Ｐゴシック" charset="0"/>
              </a:rPr>
              <a:t>Serving Gifts Contrasted</a:t>
            </a:r>
            <a:endParaRPr lang="en-US">
              <a:solidFill>
                <a:schemeClr val="tx2"/>
              </a:solidFill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8578850" y="0"/>
            <a:ext cx="5651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cs typeface="Arial" charset="0"/>
              </a:rPr>
              <a:t>54</a:t>
            </a:r>
          </a:p>
        </p:txBody>
      </p:sp>
      <p:graphicFrame>
        <p:nvGraphicFramePr>
          <p:cNvPr id="385029" name="Group 5"/>
          <p:cNvGraphicFramePr>
            <a:graphicFrameLocks noGrp="1"/>
          </p:cNvGraphicFramePr>
          <p:nvPr/>
        </p:nvGraphicFramePr>
        <p:xfrm>
          <a:off x="0" y="1600200"/>
          <a:ext cx="9144000" cy="5167321"/>
        </p:xfrm>
        <a:graphic>
          <a:graphicData uri="http://schemas.openxmlformats.org/drawingml/2006/table">
            <a:tbl>
              <a:tblPr/>
              <a:tblGrid>
                <a:gridCol w="1371600"/>
                <a:gridCol w="1752600"/>
                <a:gridCol w="1143000"/>
                <a:gridCol w="1676400"/>
                <a:gridCol w="1524000"/>
                <a:gridCol w="1676400"/>
              </a:tblGrid>
              <a:tr h="7010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Adminis-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trations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Faith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Giving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Service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Showing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Mercy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7300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Shares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Organizing Ability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Vision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Possessions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Abilities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Concern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3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Recipient 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Need Met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Leadership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Belief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Monetary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Assistance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Understand-ing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Sensitive to Needs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Managerially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Visually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Materially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Practically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Emotionally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Ministers to Those Needing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Structure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Hope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Finances &amp; Material Things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Aid in Everyday Tasks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Comfort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General Trait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Orderliness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Confi-dence in God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Generosity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Availability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Compassion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5" name="Picture 2" descr="Puzzle-pi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1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066800"/>
          </a:xfrm>
          <a:extLst/>
        </p:spPr>
        <p:txBody>
          <a:bodyPr anchor="b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6600" b="1" dirty="0">
                <a:solidFill>
                  <a:schemeClr val="bg1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Which piece are </a:t>
            </a:r>
            <a:r>
              <a:rPr lang="en-US" sz="6600" b="1" i="1" dirty="0">
                <a:solidFill>
                  <a:srgbClr val="000090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you</a:t>
            </a:r>
            <a:r>
              <a:rPr lang="en-US" sz="6600" b="1" dirty="0">
                <a:solidFill>
                  <a:schemeClr val="bg1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sz="6000" dirty="0">
              <a:solidFill>
                <a:schemeClr val="bg1"/>
              </a:solidFill>
              <a:effectLst>
                <a:glow rad="152400">
                  <a:schemeClr val="tx1">
                    <a:alpha val="75000"/>
                  </a:schemeClr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2438400" y="5638800"/>
            <a:ext cx="533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 eaLnBrk="1" hangingPunct="1"/>
            <a:r>
              <a:rPr lang="en-US" sz="4400" b="1" i="1">
                <a:solidFill>
                  <a:srgbClr val="000000"/>
                </a:solidFill>
              </a:rPr>
              <a:t>God wants </a:t>
            </a:r>
            <a:r>
              <a:rPr lang="en-US" sz="4400" b="1" i="1" u="sng">
                <a:solidFill>
                  <a:srgbClr val="000000"/>
                </a:solidFill>
              </a:rPr>
              <a:t>me</a:t>
            </a:r>
            <a:r>
              <a:rPr lang="en-US" sz="4400" b="1" i="1">
                <a:solidFill>
                  <a:srgbClr val="000000"/>
                </a:solidFill>
              </a:rPr>
              <a:t> to…</a:t>
            </a:r>
            <a:endParaRPr lang="en-US" sz="40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400" b="0">
                <a:solidFill>
                  <a:schemeClr val="tx2"/>
                </a:solidFill>
                <a:latin typeface="Arial" charset="0"/>
              </a:rPr>
              <a:t>Black</a:t>
            </a:r>
            <a:endParaRPr lang="en-US">
              <a:latin typeface="Arial" charset="0"/>
            </a:endParaRP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400" b="0">
                <a:solidFill>
                  <a:schemeClr val="tx2"/>
                </a:solidFill>
                <a:latin typeface="Arial" charset="0"/>
              </a:rPr>
              <a:t>Black</a:t>
            </a:r>
            <a:endParaRPr lang="en-US">
              <a:latin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presentation and script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3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2" descr="cross_on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00" y="-152400"/>
            <a:ext cx="91948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0"/>
            <a:ext cx="7772400" cy="685800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1 Peter 4:11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(NIV)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151555" name="Rectangle 5"/>
          <p:cNvSpPr>
            <a:spLocks noChangeArrowheads="1"/>
          </p:cNvSpPr>
          <p:nvPr/>
        </p:nvSpPr>
        <p:spPr bwMode="auto">
          <a:xfrm>
            <a:off x="8578850" y="-76200"/>
            <a:ext cx="4889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Times New Roman" charset="0"/>
              </a:rPr>
              <a:t>47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1600200"/>
            <a:ext cx="7848600" cy="4419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ja-JP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“</a:t>
            </a:r>
            <a:r>
              <a:rPr lang="en-US" altLang="ja-JP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If anyone </a:t>
            </a:r>
            <a:r>
              <a:rPr lang="en-US" altLang="ja-JP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speaks</a:t>
            </a:r>
            <a:r>
              <a:rPr lang="en-US" altLang="ja-JP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he should do it as one speaking the very words of God.  If anyone </a:t>
            </a:r>
            <a:r>
              <a:rPr lang="en-US" altLang="ja-JP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serves</a:t>
            </a:r>
            <a:r>
              <a:rPr lang="en-US" altLang="ja-JP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he should do it with the strength God provides, so that in all things God may be praised through Jesus Christ.  To him be glory forever and ever.  Amen.</a:t>
            </a:r>
            <a:r>
              <a:rPr lang="ja-JP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”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a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2320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0" y="4179888"/>
            <a:ext cx="2362200" cy="2297112"/>
            <a:chOff x="0" y="4180087"/>
            <a:chExt cx="2362200" cy="2296913"/>
          </a:xfrm>
        </p:grpSpPr>
        <p:pic>
          <p:nvPicPr>
            <p:cNvPr id="153614" name="Picture 8" descr="foot.png"/>
            <p:cNvPicPr>
              <a:picLocks noChangeAspect="1"/>
            </p:cNvPicPr>
            <p:nvPr/>
          </p:nvPicPr>
          <p:blipFill>
            <a:blip r:embed="rId3" cstate="screen">
              <a:lum brigh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0087"/>
              <a:ext cx="2362200" cy="22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15" name="Picture 11" descr="Ear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686300"/>
              <a:ext cx="50292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 Callout 7"/>
          <p:cNvSpPr>
            <a:spLocks noChangeArrowheads="1"/>
          </p:cNvSpPr>
          <p:nvPr/>
        </p:nvSpPr>
        <p:spPr bwMode="auto">
          <a:xfrm rot="10598995">
            <a:off x="4594225" y="4799013"/>
            <a:ext cx="4800600" cy="1538287"/>
          </a:xfrm>
          <a:prstGeom prst="wedgeEllipseCallout">
            <a:avLst>
              <a:gd name="adj1" fmla="val 28884"/>
              <a:gd name="adj2" fmla="val 189574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Callout 5"/>
          <p:cNvSpPr>
            <a:spLocks noChangeArrowheads="1"/>
          </p:cNvSpPr>
          <p:nvPr/>
        </p:nvSpPr>
        <p:spPr bwMode="auto">
          <a:xfrm>
            <a:off x="-381000" y="1828800"/>
            <a:ext cx="4800600" cy="1447800"/>
          </a:xfrm>
          <a:prstGeom prst="wedgeEllipseCallout">
            <a:avLst>
              <a:gd name="adj1" fmla="val -9889"/>
              <a:gd name="adj2" fmla="val 161074"/>
            </a:avLst>
          </a:prstGeom>
          <a:solidFill>
            <a:srgbClr val="00403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905000"/>
            <a:ext cx="3962400" cy="1187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</a:rPr>
              <a:t>"Because I am not a hand, I do not belong to the body,"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7913"/>
          </a:xfrm>
          <a:gradFill flip="none" rotWithShape="1">
            <a:gsLst>
              <a:gs pos="0">
                <a:srgbClr val="7030A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Believers with less honored gifts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shouldn</a:t>
            </a:r>
            <a:r>
              <a:rPr lang="fr-FR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'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t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feel unneeded (1 Cor. 12:15-16).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53000" y="5181600"/>
            <a:ext cx="41910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"Because I am not an eye, I do not belong to the body,"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243638"/>
            <a:ext cx="9144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cs typeface="Arial" charset="0"/>
              </a:rPr>
              <a:t>it would not for that reason cease to be part of the body.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729038"/>
            <a:ext cx="9144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</a:rPr>
              <a:t>it would not for that reason cease to be part of the body.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apple-iphone-in-hand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259263"/>
            <a:ext cx="16764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ey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5336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129540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baseline="30000">
                <a:solidFill>
                  <a:srgbClr val="FFFFFF"/>
                </a:solidFill>
              </a:rPr>
              <a:t>15</a:t>
            </a:r>
            <a:r>
              <a:rPr lang="en-US" b="1">
                <a:solidFill>
                  <a:srgbClr val="FFFFFF"/>
                </a:solidFill>
              </a:rPr>
              <a:t> If the foot should say,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0" y="4495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baseline="30000">
                <a:solidFill>
                  <a:srgbClr val="FFFFFF"/>
                </a:solidFill>
              </a:rPr>
              <a:t>16</a:t>
            </a:r>
            <a:r>
              <a:rPr lang="en-US" b="1">
                <a:solidFill>
                  <a:srgbClr val="FFFFFF"/>
                </a:solidFill>
              </a:rPr>
              <a:t> And if the ear should say,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2" grpId="0"/>
      <p:bldP spid="4" grpId="0"/>
      <p:bldP spid="5" grpId="0"/>
      <p:bldP spid="7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3" descr="eyegreen.jpg"/>
          <p:cNvPicPr>
            <a:picLocks noChangeAspect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534400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l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sz="3600" kern="120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>Diversity in the church makes it more effective (1 Cor. 12:17-20).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24384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kumimoji="1" lang="en-US" sz="2800" baseline="300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>17</a:t>
            </a:r>
            <a:r>
              <a:rPr kumimoji="1" lang="en-US" sz="28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>If the whole body were an eye, where would the sense of hearing be? If the whole body were an ear, where would the sense of smell be?  </a:t>
            </a:r>
            <a:r>
              <a:rPr kumimoji="1" lang="en-US" sz="2800" baseline="300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>18</a:t>
            </a:r>
            <a:r>
              <a:rPr kumimoji="1" lang="en-US" sz="28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>But in fact God has arranged the parts in the body, every one of them, just as he wanted them to be.  </a:t>
            </a:r>
            <a:r>
              <a:rPr kumimoji="1" lang="en-US" sz="2800" baseline="300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>19</a:t>
            </a:r>
            <a:r>
              <a:rPr kumimoji="1" lang="en-US" sz="28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>If they were all one part, where would the body be?  </a:t>
            </a:r>
            <a:r>
              <a:rPr kumimoji="1" lang="en-US" sz="2800" baseline="300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>20</a:t>
            </a:r>
            <a:r>
              <a:rPr kumimoji="1" lang="en-US" sz="28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>As it is, there are many parts, but one body.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oup 1026"/>
          <p:cNvGraphicFramePr>
            <a:graphicFrameLocks noGrp="1"/>
          </p:cNvGraphicFramePr>
          <p:nvPr/>
        </p:nvGraphicFramePr>
        <p:xfrm>
          <a:off x="990600" y="1854200"/>
          <a:ext cx="7315200" cy="453294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3657600"/>
                <a:gridCol w="36576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Speaking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4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Serving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4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Teaching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Administering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Evangelism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Faith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Pastor-Teacher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Giving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Encouraging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ial"/>
                        <a:ea typeface="ＭＳ Ｐゴシック" pitchFamily="34" charset="-128"/>
                        <a:cs typeface="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ial"/>
                          <a:ea typeface="ＭＳ Ｐゴシック" pitchFamily="34" charset="-128"/>
                          <a:cs typeface="Rial"/>
                        </a:rPr>
                        <a:t>Mercy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99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55650" name="Rectangle 1050"/>
          <p:cNvSpPr>
            <a:spLocks noChangeArrowheads="1"/>
          </p:cNvSpPr>
          <p:nvPr/>
        </p:nvSpPr>
        <p:spPr bwMode="auto">
          <a:xfrm>
            <a:off x="85026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  <a:cs typeface="Arial" charset="0"/>
              </a:rPr>
              <a:t>47</a:t>
            </a:r>
          </a:p>
        </p:txBody>
      </p:sp>
      <p:sp>
        <p:nvSpPr>
          <p:cNvPr id="155651" name="Rectangle 1053"/>
          <p:cNvSpPr>
            <a:spLocks noChangeArrowheads="1"/>
          </p:cNvSpPr>
          <p:nvPr/>
        </p:nvSpPr>
        <p:spPr bwMode="auto">
          <a:xfrm>
            <a:off x="4572000" y="1600200"/>
            <a:ext cx="152400" cy="5029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55652" name="Picture 5" descr="body_of_Christ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3" name="Title 33"/>
          <p:cNvSpPr>
            <a:spLocks noGrp="1"/>
          </p:cNvSpPr>
          <p:nvPr>
            <p:ph type="title" idx="4294967295"/>
          </p:nvPr>
        </p:nvSpPr>
        <p:spPr>
          <a:xfrm>
            <a:off x="3124200" y="0"/>
            <a:ext cx="3352800" cy="1752600"/>
          </a:xfrm>
        </p:spPr>
        <p:txBody>
          <a:bodyPr/>
          <a:lstStyle/>
          <a:p>
            <a:pPr eaLnBrk="1" hangingPunct="1"/>
            <a:r>
              <a:rPr lang="en-US" sz="3600" b="0">
                <a:latin typeface="Arial" charset="0"/>
                <a:cs typeface="Arial" charset="0"/>
              </a:rPr>
              <a:t>Categories of Gifts </a:t>
            </a:r>
            <a:br>
              <a:rPr lang="en-US" sz="3600" b="0">
                <a:latin typeface="Arial" charset="0"/>
                <a:cs typeface="Arial" charset="0"/>
              </a:rPr>
            </a:br>
            <a:r>
              <a:rPr lang="en-US" sz="3600" b="0">
                <a:latin typeface="Arial" charset="0"/>
                <a:cs typeface="Arial" charset="0"/>
              </a:rPr>
              <a:t>(1 Peter 4:11)</a:t>
            </a:r>
            <a:endParaRPr lang="en-US">
              <a:latin typeface="Arial" charset="0"/>
            </a:endParaRPr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1066800" y="0"/>
            <a:ext cx="2819400" cy="20574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cs typeface="Arial" charset="0"/>
              </a:rPr>
              <a:t>Get</a:t>
            </a:r>
          </a:p>
          <a:p>
            <a:pPr algn="ctr"/>
            <a:r>
              <a:rPr lang="en-US" sz="2800">
                <a:solidFill>
                  <a:srgbClr val="000000"/>
                </a:solidFill>
                <a:cs typeface="Arial" charset="0"/>
              </a:rPr>
              <a:t> words </a:t>
            </a:r>
            <a:br>
              <a:rPr lang="en-US" sz="2800">
                <a:solidFill>
                  <a:srgbClr val="000000"/>
                </a:solidFill>
                <a:cs typeface="Arial" charset="0"/>
              </a:rPr>
            </a:br>
            <a:r>
              <a:rPr lang="en-US" sz="2800">
                <a:solidFill>
                  <a:srgbClr val="000000"/>
                </a:solidFill>
                <a:cs typeface="Arial" charset="0"/>
              </a:rPr>
              <a:t>from </a:t>
            </a:r>
            <a:br>
              <a:rPr lang="en-US" sz="2800">
                <a:solidFill>
                  <a:srgbClr val="000000"/>
                </a:solidFill>
                <a:cs typeface="Arial" charset="0"/>
              </a:rPr>
            </a:br>
            <a:r>
              <a:rPr lang="en-US" sz="2800">
                <a:solidFill>
                  <a:srgbClr val="000000"/>
                </a:solidFill>
                <a:cs typeface="Arial" charset="0"/>
              </a:rPr>
              <a:t>God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Ocean">
  <a:themeElements>
    <a:clrScheme name="1_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Executive">
  <a:themeElements>
    <a:clrScheme name="1_Executive 1">
      <a:dk1>
        <a:srgbClr val="2C1102"/>
      </a:dk1>
      <a:lt1>
        <a:srgbClr val="686A69"/>
      </a:lt1>
      <a:dk2>
        <a:srgbClr val="FFFFFF"/>
      </a:dk2>
      <a:lt2>
        <a:srgbClr val="808080"/>
      </a:lt2>
      <a:accent1>
        <a:srgbClr val="212164"/>
      </a:accent1>
      <a:accent2>
        <a:srgbClr val="BEAA83"/>
      </a:accent2>
      <a:accent3>
        <a:srgbClr val="B9B9B9"/>
      </a:accent3>
      <a:accent4>
        <a:srgbClr val="240D01"/>
      </a:accent4>
      <a:accent5>
        <a:srgbClr val="ABABB8"/>
      </a:accent5>
      <a:accent6>
        <a:srgbClr val="AC9A76"/>
      </a:accent6>
      <a:hlink>
        <a:srgbClr val="6E3D19"/>
      </a:hlink>
      <a:folHlink>
        <a:srgbClr val="CBC383"/>
      </a:folHlink>
    </a:clrScheme>
    <a:fontScheme name="1_Executiv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Executive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Brainstorming Session">
  <a:themeElements>
    <a:clrScheme name="1_Brainstorming Session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1_Brainstorming Sess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Brainstorming Session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ainstorming Session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ainstorming Session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ainstorming Session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ainstorming Session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cean">
  <a:themeElements>
    <a:clrScheme name="1_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ZESTY">
  <a:themeElements>
    <a:clrScheme name="ZESTY 8">
      <a:dk1>
        <a:srgbClr val="000000"/>
      </a:dk1>
      <a:lt1>
        <a:srgbClr val="FF9900"/>
      </a:lt1>
      <a:dk2>
        <a:srgbClr val="FFFFFF"/>
      </a:dk2>
      <a:lt2>
        <a:srgbClr val="000000"/>
      </a:lt2>
      <a:accent1>
        <a:srgbClr val="FF0000"/>
      </a:accent1>
      <a:accent2>
        <a:srgbClr val="800080"/>
      </a:accent2>
      <a:accent3>
        <a:srgbClr val="FFCAAA"/>
      </a:accent3>
      <a:accent4>
        <a:srgbClr val="000000"/>
      </a:accent4>
      <a:accent5>
        <a:srgbClr val="FFAAAA"/>
      </a:accent5>
      <a:accent6>
        <a:srgbClr val="730073"/>
      </a:accent6>
      <a:hlink>
        <a:srgbClr val="A50021"/>
      </a:hlink>
      <a:folHlink>
        <a:srgbClr val="996600"/>
      </a:folHlink>
    </a:clrScheme>
    <a:fontScheme name="ZESTY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Glare">
  <a:themeElements>
    <a:clrScheme name="1_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1_Gla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Finance">
  <a:themeElements>
    <a:clrScheme name="Finance 2">
      <a:dk1>
        <a:srgbClr val="000000"/>
      </a:dk1>
      <a:lt1>
        <a:srgbClr val="287C26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ACBFAC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Finance">
      <a:majorFont>
        <a:latin typeface="Impact"/>
        <a:ea typeface="ＭＳ Ｐゴシック"/>
        <a:cs typeface="ＭＳ Ｐゴシック"/>
      </a:majorFont>
      <a:minorFont>
        <a:latin typeface="Impac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inance 1">
        <a:dk1>
          <a:srgbClr val="000000"/>
        </a:dk1>
        <a:lt1>
          <a:srgbClr val="287C2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CBFA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2">
        <a:dk1>
          <a:srgbClr val="000000"/>
        </a:dk1>
        <a:lt1>
          <a:srgbClr val="287C2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ACBFAC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2004:Templates:Presentations:Designs:Calm</Template>
  <TotalTime>1950</TotalTime>
  <Words>1407</Words>
  <Application>Microsoft Macintosh PowerPoint</Application>
  <PresentationFormat>On-screen Show (4:3)</PresentationFormat>
  <Paragraphs>325</Paragraphs>
  <Slides>51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Default Design</vt:lpstr>
      <vt:lpstr>1_Default Design</vt:lpstr>
      <vt:lpstr>1_Blank Presentation</vt:lpstr>
      <vt:lpstr>1_Ocean</vt:lpstr>
      <vt:lpstr>4_Default Design</vt:lpstr>
      <vt:lpstr>ZESTY</vt:lpstr>
      <vt:lpstr>1_Glare</vt:lpstr>
      <vt:lpstr>1_Finance</vt:lpstr>
      <vt:lpstr>1_Schmooze</vt:lpstr>
      <vt:lpstr>Schmooze</vt:lpstr>
      <vt:lpstr>2_Ocean</vt:lpstr>
      <vt:lpstr>1_Executive</vt:lpstr>
      <vt:lpstr>1_Brainstorming Session</vt:lpstr>
      <vt:lpstr>1_Orbit</vt:lpstr>
      <vt:lpstr>The Serving Gifts</vt:lpstr>
      <vt:lpstr>What do you think of when you think of feet? </vt:lpstr>
      <vt:lpstr>The Body of Christ</vt:lpstr>
      <vt:lpstr>What do you think of when you think of feet?</vt:lpstr>
      <vt:lpstr>Black</vt:lpstr>
      <vt:lpstr>1 Peter 4:11 (NIV)</vt:lpstr>
      <vt:lpstr>Believers with less honored gifts shouldn't feel unneeded (1 Cor. 12:15-16).</vt:lpstr>
      <vt:lpstr>Diversity in the church makes it more effective (1 Cor. 12:17-20).</vt:lpstr>
      <vt:lpstr>Categories of Gifts  (1 Peter 4:11)</vt:lpstr>
      <vt:lpstr>Speaking Gifts Contrasted</vt:lpstr>
      <vt:lpstr>Categories of Gifts  (1 Peter 4:11)</vt:lpstr>
      <vt:lpstr>1 Peter 4:11 Main Idea</vt:lpstr>
      <vt:lpstr>What do you think of when you think of feet?</vt:lpstr>
      <vt:lpstr>Administrations</vt:lpstr>
      <vt:lpstr>Administrations</vt:lpstr>
      <vt:lpstr>Wrong Admin View</vt:lpstr>
      <vt:lpstr>Two Gifts or One?</vt:lpstr>
      <vt:lpstr>Meetings Led by the Ungifted</vt:lpstr>
      <vt:lpstr>Black</vt:lpstr>
      <vt:lpstr>Faith</vt:lpstr>
      <vt:lpstr>What is faith?</vt:lpstr>
      <vt:lpstr>What are those with faith like?</vt:lpstr>
      <vt:lpstr>Who has the faith gift?</vt:lpstr>
      <vt:lpstr>Giving</vt:lpstr>
      <vt:lpstr>“…if it is contributing to the needs of others, let him give generously…” (Romans 12:8 NIV)</vt:lpstr>
      <vt:lpstr>Black</vt:lpstr>
      <vt:lpstr>Selfish Giving</vt:lpstr>
      <vt:lpstr>Great Preaching on Giving!</vt:lpstr>
      <vt:lpstr>Black</vt:lpstr>
      <vt:lpstr>Service  = Helps</vt:lpstr>
      <vt:lpstr>Black</vt:lpstr>
      <vt:lpstr>2 Timothy 1:16-18</vt:lpstr>
      <vt:lpstr>1 Corinthians 16:17-18</vt:lpstr>
      <vt:lpstr>Servers are Vital</vt:lpstr>
      <vt:lpstr>Servers are Vital</vt:lpstr>
      <vt:lpstr>Susan</vt:lpstr>
      <vt:lpstr>Service is Greatly Needed</vt:lpstr>
      <vt:lpstr>How  &amp;  Who?</vt:lpstr>
      <vt:lpstr>Black</vt:lpstr>
      <vt:lpstr>Showing Mercy</vt:lpstr>
      <vt:lpstr>Most of us avoid "down &amp; outers"…</vt:lpstr>
      <vt:lpstr>Mercy</vt:lpstr>
      <vt:lpstr>Black</vt:lpstr>
      <vt:lpstr>“… if it is showing mercy, let him do it cheerfully”  (Romans 12:8)</vt:lpstr>
      <vt:lpstr>1 Peter 4:11 (NIV)</vt:lpstr>
      <vt:lpstr>1 Peter 4:11 Main Idea</vt:lpstr>
      <vt:lpstr>Categories of Gifts  (1 Peter 4:11)</vt:lpstr>
      <vt:lpstr>Serving Gifts Contrasted</vt:lpstr>
      <vt:lpstr>Which piece are you?</vt:lpstr>
      <vt:lpstr>Black</vt:lpstr>
      <vt:lpstr>NT Preaching link at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Discern Spiritual Gifts in Yourself and Others</dc:title>
  <dc:creator>Rick Griffith</dc:creator>
  <cp:lastModifiedBy>Rick Griffith</cp:lastModifiedBy>
  <cp:revision>213</cp:revision>
  <dcterms:created xsi:type="dcterms:W3CDTF">2005-02-02T01:12:17Z</dcterms:created>
  <dcterms:modified xsi:type="dcterms:W3CDTF">2017-07-12T12:49:53Z</dcterms:modified>
</cp:coreProperties>
</file>