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7" r:id="rId3"/>
    <p:sldMasterId id="2147483928" r:id="rId4"/>
    <p:sldMasterId id="2147484047" r:id="rId5"/>
    <p:sldMasterId id="2147484059" r:id="rId6"/>
    <p:sldMasterId id="2147484076" r:id="rId7"/>
  </p:sldMasterIdLst>
  <p:notesMasterIdLst>
    <p:notesMasterId r:id="rId75"/>
  </p:notesMasterIdLst>
  <p:sldIdLst>
    <p:sldId id="314"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522" r:id="rId21"/>
    <p:sldId id="256" r:id="rId22"/>
    <p:sldId id="257" r:id="rId23"/>
    <p:sldId id="290" r:id="rId24"/>
    <p:sldId id="258" r:id="rId25"/>
    <p:sldId id="259" r:id="rId26"/>
    <p:sldId id="260" r:id="rId27"/>
    <p:sldId id="263" r:id="rId28"/>
    <p:sldId id="265" r:id="rId29"/>
    <p:sldId id="338" r:id="rId30"/>
    <p:sldId id="306" r:id="rId31"/>
    <p:sldId id="371" r:id="rId32"/>
    <p:sldId id="360" r:id="rId33"/>
    <p:sldId id="362" r:id="rId34"/>
    <p:sldId id="361" r:id="rId35"/>
    <p:sldId id="372" r:id="rId36"/>
    <p:sldId id="316" r:id="rId37"/>
    <p:sldId id="266" r:id="rId38"/>
    <p:sldId id="268" r:id="rId39"/>
    <p:sldId id="264" r:id="rId40"/>
    <p:sldId id="267" r:id="rId41"/>
    <p:sldId id="275" r:id="rId42"/>
    <p:sldId id="308" r:id="rId43"/>
    <p:sldId id="289" r:id="rId44"/>
    <p:sldId id="273" r:id="rId45"/>
    <p:sldId id="311" r:id="rId46"/>
    <p:sldId id="303" r:id="rId47"/>
    <p:sldId id="304" r:id="rId48"/>
    <p:sldId id="305" r:id="rId49"/>
    <p:sldId id="278" r:id="rId50"/>
    <p:sldId id="335" r:id="rId51"/>
    <p:sldId id="310" r:id="rId52"/>
    <p:sldId id="269" r:id="rId53"/>
    <p:sldId id="272" r:id="rId54"/>
    <p:sldId id="521" r:id="rId55"/>
    <p:sldId id="270" r:id="rId56"/>
    <p:sldId id="276" r:id="rId57"/>
    <p:sldId id="277" r:id="rId58"/>
    <p:sldId id="274" r:id="rId59"/>
    <p:sldId id="288" r:id="rId60"/>
    <p:sldId id="291" r:id="rId61"/>
    <p:sldId id="292" r:id="rId62"/>
    <p:sldId id="293" r:id="rId63"/>
    <p:sldId id="313" r:id="rId64"/>
    <p:sldId id="295" r:id="rId65"/>
    <p:sldId id="296" r:id="rId66"/>
    <p:sldId id="297" r:id="rId67"/>
    <p:sldId id="298" r:id="rId68"/>
    <p:sldId id="299" r:id="rId69"/>
    <p:sldId id="300" r:id="rId70"/>
    <p:sldId id="301" r:id="rId71"/>
    <p:sldId id="302" r:id="rId72"/>
    <p:sldId id="337" r:id="rId73"/>
    <p:sldId id="287" r:id="rId7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747"/>
    <a:srgbClr val="FFFFFF"/>
    <a:srgbClr val="DDD02A"/>
    <a:srgbClr val="B2B2B2"/>
    <a:srgbClr val="003399"/>
    <a:srgbClr val="376D6C"/>
    <a:srgbClr val="FF99CC"/>
    <a:srgbClr val="FF3399"/>
    <a:srgbClr val="E62B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47"/>
    <p:restoredTop sz="83390"/>
  </p:normalViewPr>
  <p:slideViewPr>
    <p:cSldViewPr>
      <p:cViewPr>
        <p:scale>
          <a:sx n="87" d="100"/>
          <a:sy n="87" d="100"/>
        </p:scale>
        <p:origin x="392" y="10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78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59" name="Rectangle 1027"/>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Narrow" pitchFamily="-111" charset="0"/>
                <a:ea typeface="+mn-ea"/>
                <a:cs typeface="+mn-cs"/>
              </a:defRPr>
            </a:lvl1pPr>
          </a:lstStyle>
          <a:p>
            <a:pPr>
              <a:defRPr/>
            </a:pPr>
            <a:endParaRPr lang="en-US"/>
          </a:p>
        </p:txBody>
      </p:sp>
      <p:sp>
        <p:nvSpPr>
          <p:cNvPr id="5734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61" name="Rectangle 1029"/>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7462" name="Rectangle 1030"/>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63" name="Rectangle 1031"/>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Narrow" charset="0"/>
              </a:defRPr>
            </a:lvl1pPr>
          </a:lstStyle>
          <a:p>
            <a:pPr>
              <a:defRPr/>
            </a:pPr>
            <a:fld id="{F0B21B4A-8497-CE48-A41F-E1DC0DCA1774}" type="slidenum">
              <a:rPr lang="en-US"/>
              <a:pPr>
                <a:defRPr/>
              </a:pPr>
              <a:t>‹#›</a:t>
            </a:fld>
            <a:endParaRPr lang="en-US"/>
          </a:p>
        </p:txBody>
      </p:sp>
    </p:spTree>
    <p:extLst>
      <p:ext uri="{BB962C8B-B14F-4D97-AF65-F5344CB8AC3E}">
        <p14:creationId xmlns:p14="http://schemas.microsoft.com/office/powerpoint/2010/main" val="3039937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272596-64DF-B544-8D6A-D228E19C6800}" type="slidenum">
              <a:rPr lang="en-US" sz="1200">
                <a:latin typeface="Arial Narrow" charset="0"/>
              </a:rPr>
              <a:pPr eaLnBrk="1" hangingPunct="1"/>
              <a:t>1</a:t>
            </a:fld>
            <a:endParaRPr lang="en-US" sz="1200">
              <a:latin typeface="Arial Narrow"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CB59D1-CE16-CB4A-80A5-05C4855D23CC}" type="slidenum">
              <a:rPr lang="en-US" sz="1200">
                <a:solidFill>
                  <a:srgbClr val="000000"/>
                </a:solidFill>
                <a:latin typeface="Times" charset="0"/>
              </a:rPr>
              <a:pPr eaLnBrk="1" hangingPunct="1"/>
              <a:t>10</a:t>
            </a:fld>
            <a:endParaRPr lang="en-US" sz="1200">
              <a:solidFill>
                <a:srgbClr val="000000"/>
              </a:solidFill>
              <a:latin typeface="Times"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D0B7D8-AE7D-B54F-8222-02FE815B5B78}" type="slidenum">
              <a:rPr lang="en-US" sz="1200">
                <a:solidFill>
                  <a:srgbClr val="000000"/>
                </a:solidFill>
                <a:latin typeface="Times" charset="0"/>
              </a:rPr>
              <a:pPr eaLnBrk="1" hangingPunct="1"/>
              <a:t>11</a:t>
            </a:fld>
            <a:endParaRPr lang="en-US" sz="1200">
              <a:solidFill>
                <a:srgbClr val="000000"/>
              </a:solidFill>
              <a:latin typeface="Times"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2FB6E4-9947-764B-9068-5941E8270EB7}" type="slidenum">
              <a:rPr lang="en-US" sz="1200">
                <a:solidFill>
                  <a:srgbClr val="000000"/>
                </a:solidFill>
                <a:latin typeface="Times" charset="0"/>
              </a:rPr>
              <a:pPr eaLnBrk="1" hangingPunct="1"/>
              <a:t>12</a:t>
            </a:fld>
            <a:endParaRPr lang="en-US" sz="1200">
              <a:solidFill>
                <a:srgbClr val="000000"/>
              </a:solidFill>
              <a:latin typeface="Times"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252FD5-E088-C546-82E6-3621440A3D6E}" type="slidenum">
              <a:rPr lang="en-US" sz="1200">
                <a:solidFill>
                  <a:srgbClr val="000000"/>
                </a:solidFill>
                <a:latin typeface="Times" charset="0"/>
              </a:rPr>
              <a:pPr eaLnBrk="1" hangingPunct="1"/>
              <a:t>13</a:t>
            </a:fld>
            <a:endParaRPr lang="en-US" sz="1200">
              <a:solidFill>
                <a:srgbClr val="000000"/>
              </a:solidFill>
              <a:latin typeface="Times"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CE8F5D-1415-C14A-8C51-03DC0A447A0D}" type="slidenum">
              <a:rPr lang="en-US" sz="1200">
                <a:latin typeface="Arial Narrow" charset="0"/>
              </a:rPr>
              <a:pPr eaLnBrk="1" hangingPunct="1"/>
              <a:t>15</a:t>
            </a:fld>
            <a:endParaRPr lang="en-US" sz="1200">
              <a:latin typeface="Arial Narrow"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FFEFEF-3817-9B4B-AC42-1FB743F1F2E2}" type="slidenum">
              <a:rPr lang="en-US" sz="1200">
                <a:latin typeface="Arial Narrow" charset="0"/>
              </a:rPr>
              <a:pPr eaLnBrk="1" hangingPunct="1"/>
              <a:t>16</a:t>
            </a:fld>
            <a:endParaRPr lang="en-US" sz="1200">
              <a:latin typeface="Arial Narrow"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DCD4AA-F4C5-5E4D-B0CD-E7B64FE8991B}" type="slidenum">
              <a:rPr lang="en-US" sz="1200">
                <a:latin typeface="Arial Narrow" charset="0"/>
              </a:rPr>
              <a:pPr eaLnBrk="1" hangingPunct="1"/>
              <a:t>17</a:t>
            </a:fld>
            <a:endParaRPr lang="en-US" sz="1200">
              <a:latin typeface="Arial Narrow"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20E730-F671-0A45-80BF-101B22F02618}" type="slidenum">
              <a:rPr lang="en-US" sz="1200">
                <a:latin typeface="Arial Narrow" charset="0"/>
              </a:rPr>
              <a:pPr eaLnBrk="1" hangingPunct="1"/>
              <a:t>18</a:t>
            </a:fld>
            <a:endParaRPr lang="en-US" sz="1200">
              <a:latin typeface="Arial Narrow"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188473-B380-CC41-8698-BAB4EC6B2002}" type="slidenum">
              <a:rPr lang="en-US" sz="1200">
                <a:latin typeface="Arial Narrow" charset="0"/>
              </a:rPr>
              <a:pPr eaLnBrk="1" hangingPunct="1"/>
              <a:t>19</a:t>
            </a:fld>
            <a:endParaRPr lang="en-US" sz="1200">
              <a:latin typeface="Arial Narrow"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Narrow" charset="0"/>
              <a:ea typeface="ＭＳ Ｐゴシック" charset="0"/>
              <a:cs typeface="ＭＳ Ｐゴシック" charset="0"/>
            </a:endParaRPr>
          </a:p>
          <a:p>
            <a:r>
              <a:rPr lang="en-US" dirty="0">
                <a:latin typeface="Arial Narrow" charset="0"/>
                <a:ea typeface="ＭＳ Ｐゴシック" charset="0"/>
                <a:cs typeface="ＭＳ Ｐゴシック" charset="0"/>
              </a:rPr>
              <a:t>The goal is to understand the biblical text better—not to prove or disprove the Bible. </a:t>
            </a:r>
          </a:p>
          <a:p>
            <a:r>
              <a:rPr lang="en-US" dirty="0">
                <a:latin typeface="Arial Narrow" charset="0"/>
                <a:ea typeface="ＭＳ Ｐゴシック" charset="0"/>
                <a:cs typeface="ＭＳ Ｐゴシック" charset="0"/>
              </a:rPr>
              <a:t>It studies the regions, periods and cultures in which the Bible appeared, and their background.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83AC67-FB16-C04C-8079-7F0045FF9BB0}" type="slidenum">
              <a:rPr lang="en-US" sz="1200">
                <a:latin typeface="Arial Narrow" charset="0"/>
              </a:rPr>
              <a:pPr eaLnBrk="1" hangingPunct="1"/>
              <a:t>20</a:t>
            </a:fld>
            <a:endParaRPr lang="en-US" sz="1200">
              <a:latin typeface="Arial Narrow"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2A8A13-E668-3C42-9655-B30E5BD166E7}" type="slidenum">
              <a:rPr lang="en-US" sz="1200">
                <a:solidFill>
                  <a:srgbClr val="000000"/>
                </a:solidFill>
                <a:latin typeface="Times" charset="0"/>
              </a:rPr>
              <a:pPr eaLnBrk="1" hangingPunct="1"/>
              <a:t>2</a:t>
            </a:fld>
            <a:endParaRPr lang="en-US" sz="1200">
              <a:solidFill>
                <a:srgbClr val="000000"/>
              </a:solidFill>
              <a:latin typeface="Times"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DE82C-12A6-4A46-B8F0-9E611DA34113}" type="slidenum">
              <a:rPr lang="en-US" sz="1200">
                <a:latin typeface="Arial Narrow" charset="0"/>
              </a:rPr>
              <a:pPr eaLnBrk="1" hangingPunct="1"/>
              <a:t>21</a:t>
            </a:fld>
            <a:endParaRPr lang="en-US" sz="1200">
              <a:latin typeface="Arial Narrow"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0B57A7-B15C-B945-82F0-10E356C42D38}" type="slidenum">
              <a:rPr lang="en-US" sz="1200">
                <a:latin typeface="Arial Narrow" charset="0"/>
              </a:rPr>
              <a:pPr eaLnBrk="1" hangingPunct="1"/>
              <a:t>22</a:t>
            </a:fld>
            <a:endParaRPr lang="en-US" sz="1200">
              <a:latin typeface="Arial Narrow"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29C7B3-6880-5140-B997-997A1F8D7352}" type="slidenum">
              <a:rPr lang="en-US" sz="1200">
                <a:latin typeface="Arial Narrow" charset="0"/>
              </a:rPr>
              <a:pPr eaLnBrk="1" hangingPunct="1"/>
              <a:t>24</a:t>
            </a:fld>
            <a:endParaRPr lang="en-US" sz="1200">
              <a:latin typeface="Arial Narrow"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19A514-D84A-440C-88C6-70080AFC413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612054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847C24-06F4-5640-A9E9-2A45BDF4CA02}" type="slidenum">
              <a:rPr lang="en-US" sz="1200">
                <a:latin typeface="Arial Narrow" charset="0"/>
              </a:rPr>
              <a:pPr eaLnBrk="1" hangingPunct="1"/>
              <a:t>31</a:t>
            </a:fld>
            <a:endParaRPr lang="en-US" sz="1200">
              <a:latin typeface="Arial Narrow"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EF92B-5421-1346-B018-633A49BEB159}" type="slidenum">
              <a:rPr lang="en-US" sz="1200">
                <a:latin typeface="Arial Narrow" charset="0"/>
              </a:rPr>
              <a:pPr eaLnBrk="1" hangingPunct="1"/>
              <a:t>32</a:t>
            </a:fld>
            <a:endParaRPr lang="en-US" sz="1200">
              <a:latin typeface="Arial Narrow"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3771E4-4341-A94C-9E97-31160A2DF0AF}" type="slidenum">
              <a:rPr lang="en-US" sz="1200">
                <a:latin typeface="Arial Narrow" charset="0"/>
              </a:rPr>
              <a:pPr eaLnBrk="1" hangingPunct="1"/>
              <a:t>33</a:t>
            </a:fld>
            <a:endParaRPr lang="en-US" sz="1200">
              <a:latin typeface="Arial Narrow"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5A9753-C0EB-3C4B-A8D0-83C9366D8704}" type="slidenum">
              <a:rPr lang="en-US" sz="1200">
                <a:latin typeface="Arial Narrow" charset="0"/>
              </a:rPr>
              <a:pPr eaLnBrk="1" hangingPunct="1"/>
              <a:t>34</a:t>
            </a:fld>
            <a:endParaRPr lang="en-US" sz="1200">
              <a:latin typeface="Arial Narrow"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1CFC1B-49F9-5E48-8052-1AA3AE2B06C0}" type="slidenum">
              <a:rPr lang="en-US" sz="1200">
                <a:latin typeface="Arial Narrow" charset="0"/>
              </a:rPr>
              <a:pPr eaLnBrk="1" hangingPunct="1"/>
              <a:t>35</a:t>
            </a:fld>
            <a:endParaRPr lang="en-US" sz="1200">
              <a:latin typeface="Arial Narrow"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6F2DC3-A37C-FE46-9075-CF1BAC6A1697}" type="slidenum">
              <a:rPr lang="en-US" sz="1200">
                <a:latin typeface="Arial Narrow" charset="0"/>
              </a:rPr>
              <a:pPr eaLnBrk="1" hangingPunct="1"/>
              <a:t>36</a:t>
            </a:fld>
            <a:endParaRPr lang="en-US" sz="1200">
              <a:latin typeface="Arial Narrow" charset="0"/>
            </a:endParaRPr>
          </a:p>
        </p:txBody>
      </p:sp>
      <p:sp>
        <p:nvSpPr>
          <p:cNvPr id="116738" name="Rectangle 1026"/>
          <p:cNvSpPr>
            <a:spLocks noGrp="1" noRot="1" noChangeAspect="1" noChangeArrowheads="1" noTextEdit="1"/>
          </p:cNvSpPr>
          <p:nvPr>
            <p:ph type="sldImg"/>
          </p:nvPr>
        </p:nvSpPr>
        <p:spPr>
          <a:ln/>
        </p:spPr>
      </p:sp>
      <p:sp>
        <p:nvSpPr>
          <p:cNvPr id="1167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231FB0-6BF2-EE46-AD94-EAD6D4FB2719}" type="slidenum">
              <a:rPr lang="en-US" sz="1200">
                <a:solidFill>
                  <a:srgbClr val="000000"/>
                </a:solidFill>
                <a:latin typeface="Times" charset="0"/>
              </a:rPr>
              <a:pPr eaLnBrk="1" hangingPunct="1"/>
              <a:t>3</a:t>
            </a:fld>
            <a:endParaRPr lang="en-US" sz="1200">
              <a:solidFill>
                <a:srgbClr val="000000"/>
              </a:solidFill>
              <a:latin typeface="Times"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324ED6-7A5F-2A40-A23F-D4D04BE43EF4}" type="slidenum">
              <a:rPr lang="en-US" sz="1200">
                <a:latin typeface="Arial Narrow" charset="0"/>
              </a:rPr>
              <a:pPr eaLnBrk="1" hangingPunct="1"/>
              <a:t>37</a:t>
            </a:fld>
            <a:endParaRPr lang="en-US" sz="1200">
              <a:latin typeface="Arial Narrow"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B38896-299D-C74B-8DDE-AEF9A8620057}" type="slidenum">
              <a:rPr lang="en-US" sz="1200">
                <a:latin typeface="Arial Narrow" charset="0"/>
              </a:rPr>
              <a:pPr eaLnBrk="1" hangingPunct="1"/>
              <a:t>38</a:t>
            </a:fld>
            <a:endParaRPr lang="en-US" sz="1200">
              <a:latin typeface="Arial Narrow"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43E194-CC79-D349-8AA5-2FD32BCBEE79}" type="slidenum">
              <a:rPr lang="en-US" sz="1200">
                <a:latin typeface="Arial Narrow" charset="0"/>
              </a:rPr>
              <a:pPr eaLnBrk="1" hangingPunct="1"/>
              <a:t>39</a:t>
            </a:fld>
            <a:endParaRPr lang="en-US" sz="1200">
              <a:latin typeface="Arial Narrow"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5C1C6A-4E6C-FC4A-A9D1-81C0E6ED4E72}" type="slidenum">
              <a:rPr lang="en-US" sz="1200">
                <a:latin typeface="Arial Narrow" charset="0"/>
              </a:rPr>
              <a:pPr eaLnBrk="1" hangingPunct="1"/>
              <a:t>40</a:t>
            </a:fld>
            <a:endParaRPr lang="en-US" sz="1200">
              <a:latin typeface="Arial Narrow"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C9FF3B-AF18-944A-B210-E3896C80AC9B}" type="slidenum">
              <a:rPr lang="en-US" sz="1200">
                <a:latin typeface="Arial Narrow" charset="0"/>
              </a:rPr>
              <a:pPr eaLnBrk="1" hangingPunct="1"/>
              <a:t>41</a:t>
            </a:fld>
            <a:endParaRPr lang="en-US" sz="1200">
              <a:latin typeface="Arial Narrow"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2EDC01-A959-414E-B09B-0D6BC06C26CF}" type="slidenum">
              <a:rPr lang="en-US" sz="1200">
                <a:latin typeface="Arial Narrow" charset="0"/>
              </a:rPr>
              <a:pPr eaLnBrk="1" hangingPunct="1"/>
              <a:t>42</a:t>
            </a:fld>
            <a:endParaRPr lang="en-US" sz="1200">
              <a:latin typeface="Arial Narrow"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Narrow" charset="0"/>
                <a:ea typeface="ＭＳ Ｐゴシック" charset="0"/>
                <a:cs typeface="ＭＳ Ｐゴシック" charset="0"/>
              </a:rPr>
              <a:t>BAR Nov/Dec 1999</a:t>
            </a:r>
          </a:p>
          <a:p>
            <a:endParaRPr lang="en-US">
              <a:latin typeface="Arial Narrow"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862A78-CD26-9D49-8B1A-A510AAC3AD25}" type="slidenum">
              <a:rPr lang="en-US" sz="1200">
                <a:latin typeface="Arial Narrow" charset="0"/>
              </a:rPr>
              <a:pPr eaLnBrk="1" hangingPunct="1"/>
              <a:t>43</a:t>
            </a:fld>
            <a:endParaRPr lang="en-US" sz="1200">
              <a:latin typeface="Arial Narrow"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DDDE5-216D-FA4B-A9E8-EBAB302923A0}" type="slidenum">
              <a:rPr lang="en-US" sz="1200">
                <a:solidFill>
                  <a:srgbClr val="000000"/>
                </a:solidFill>
                <a:latin typeface="26" charset="0"/>
              </a:rPr>
              <a:pPr eaLnBrk="1" hangingPunct="1"/>
              <a:t>44</a:t>
            </a:fld>
            <a:endParaRPr lang="en-US" sz="1200">
              <a:solidFill>
                <a:srgbClr val="000000"/>
              </a:solidFill>
              <a:latin typeface="26"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Narrow"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7B02F2-806E-9C4C-A3A6-CB50F4BEA5C1}" type="slidenum">
              <a:rPr lang="en-US" sz="1200">
                <a:latin typeface="Arial Narrow" charset="0"/>
              </a:rPr>
              <a:pPr eaLnBrk="1" hangingPunct="1"/>
              <a:t>45</a:t>
            </a:fld>
            <a:endParaRPr lang="en-US" sz="1200">
              <a:latin typeface="Arial Narrow"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D995A5-89DB-9E42-AED3-8792C7468901}" type="slidenum">
              <a:rPr lang="en-US" sz="1200">
                <a:latin typeface="Arial Narrow" charset="0"/>
              </a:rPr>
              <a:pPr eaLnBrk="1" hangingPunct="1"/>
              <a:t>46</a:t>
            </a:fld>
            <a:endParaRPr lang="en-US" sz="1200">
              <a:latin typeface="Arial Narrow"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517773-A0BD-9944-A0E5-46900023F176}" type="slidenum">
              <a:rPr lang="en-US" sz="1200">
                <a:solidFill>
                  <a:srgbClr val="000000"/>
                </a:solidFill>
                <a:latin typeface="Times" charset="0"/>
              </a:rPr>
              <a:pPr eaLnBrk="1" hangingPunct="1"/>
              <a:t>4</a:t>
            </a:fld>
            <a:endParaRPr lang="en-US" sz="1200">
              <a:solidFill>
                <a:srgbClr val="000000"/>
              </a:solidFill>
              <a:latin typeface="Times"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50E58-A3A3-1845-91D7-8FD7E42B254F}" type="slidenum">
              <a:rPr lang="en-US" sz="1200">
                <a:latin typeface="Arial Narrow" charset="0"/>
              </a:rPr>
              <a:pPr eaLnBrk="1" hangingPunct="1"/>
              <a:t>47</a:t>
            </a:fld>
            <a:endParaRPr lang="en-US" sz="1200">
              <a:latin typeface="Arial Narrow"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185809-7F58-054C-8830-93D7846D430E}" type="slidenum">
              <a:rPr lang="zh-CN" altLang="en-US" sz="1200">
                <a:solidFill>
                  <a:prstClr val="black"/>
                </a:solidFill>
              </a:rPr>
              <a:pPr/>
              <a:t>48</a:t>
            </a:fld>
            <a:endParaRPr lang="en-US" altLang="zh-CN" sz="1200">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008833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64CBA-0B74-4942-A18B-3D7FD0068C25}" type="slidenum">
              <a:rPr lang="en-US" sz="1200">
                <a:latin typeface="Arial Narrow" charset="0"/>
              </a:rPr>
              <a:pPr eaLnBrk="1" hangingPunct="1"/>
              <a:t>49</a:t>
            </a:fld>
            <a:endParaRPr lang="en-US" sz="1200">
              <a:latin typeface="Arial Narrow"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72FF92-9554-F04E-9EA9-0E2A24D659C5}" type="slidenum">
              <a:rPr lang="en-US" sz="1200">
                <a:latin typeface="Arial Narrow" charset="0"/>
              </a:rPr>
              <a:pPr eaLnBrk="1" hangingPunct="1"/>
              <a:t>50</a:t>
            </a:fld>
            <a:endParaRPr lang="en-US" sz="1200">
              <a:latin typeface="Arial Narrow"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73EE18-BD32-3545-ACDA-AE891FFBE95E}" type="slidenum">
              <a:rPr lang="en-US" sz="1200">
                <a:latin typeface="Arial Narrow" charset="0"/>
              </a:rPr>
              <a:pPr eaLnBrk="1" hangingPunct="1"/>
              <a:t>51</a:t>
            </a:fld>
            <a:endParaRPr lang="en-US" sz="1200">
              <a:latin typeface="Arial Narrow"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DE64AC-A207-6D40-A10E-138050174973}" type="slidenum">
              <a:rPr lang="en-US" sz="1200">
                <a:latin typeface="Arial Narrow" charset="0"/>
              </a:rPr>
              <a:pPr eaLnBrk="1" hangingPunct="1"/>
              <a:t>52</a:t>
            </a:fld>
            <a:endParaRPr lang="en-US" sz="1200">
              <a:latin typeface="Arial Narrow"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106D3B-F6C3-8441-ABAD-BB8269C80F67}" type="slidenum">
              <a:rPr lang="en-US" sz="1200">
                <a:latin typeface="Arial Narrow" charset="0"/>
              </a:rPr>
              <a:pPr eaLnBrk="1" hangingPunct="1"/>
              <a:t>53</a:t>
            </a:fld>
            <a:endParaRPr lang="en-US" sz="1200">
              <a:latin typeface="Arial Narrow"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020AC1-872A-9844-9774-DC9B4DF27D6B}" type="slidenum">
              <a:rPr lang="en-US" sz="1200">
                <a:latin typeface="Arial Narrow" charset="0"/>
              </a:rPr>
              <a:pPr eaLnBrk="1" hangingPunct="1"/>
              <a:t>54</a:t>
            </a:fld>
            <a:endParaRPr lang="en-US" sz="1200">
              <a:latin typeface="Arial Narrow"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7182B3-C5A3-6041-9756-FAC4D77BF615}" type="slidenum">
              <a:rPr lang="en-US" sz="1200">
                <a:latin typeface="Arial Narrow" charset="0"/>
              </a:rPr>
              <a:pPr eaLnBrk="1" hangingPunct="1"/>
              <a:t>55</a:t>
            </a:fld>
            <a:endParaRPr lang="en-US" sz="1200">
              <a:latin typeface="Arial Narrow"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F6E94C-E344-CD41-84FE-512A512DB0F7}" type="slidenum">
              <a:rPr lang="en-US" sz="1200">
                <a:latin typeface="Arial Narrow" charset="0"/>
              </a:rPr>
              <a:pPr eaLnBrk="1" hangingPunct="1"/>
              <a:t>56</a:t>
            </a:fld>
            <a:endParaRPr lang="en-US" sz="1200">
              <a:latin typeface="Arial Narrow"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F9A120-F311-0C44-9C84-7BDDB5BC560C}" type="slidenum">
              <a:rPr lang="en-US" sz="1200">
                <a:solidFill>
                  <a:srgbClr val="000000"/>
                </a:solidFill>
                <a:latin typeface="Times" charset="0"/>
              </a:rPr>
              <a:pPr eaLnBrk="1" hangingPunct="1"/>
              <a:t>5</a:t>
            </a:fld>
            <a:endParaRPr lang="en-US" sz="1200">
              <a:solidFill>
                <a:srgbClr val="000000"/>
              </a:solidFill>
              <a:latin typeface="Times"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92281-8F08-5D47-BC8A-588855D31383}" type="slidenum">
              <a:rPr lang="en-US" sz="1200">
                <a:latin typeface="Arial Narrow" charset="0"/>
              </a:rPr>
              <a:pPr eaLnBrk="1" hangingPunct="1"/>
              <a:t>57</a:t>
            </a:fld>
            <a:endParaRPr lang="en-US" sz="1200">
              <a:latin typeface="Arial Narrow"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426A30-753D-2043-860B-9A6EC2CEAB9D}" type="slidenum">
              <a:rPr lang="en-US" sz="1200">
                <a:latin typeface="Arial Narrow" charset="0"/>
              </a:rPr>
              <a:pPr eaLnBrk="1" hangingPunct="1"/>
              <a:t>58</a:t>
            </a:fld>
            <a:endParaRPr lang="en-US" sz="1200">
              <a:latin typeface="Arial Narrow"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61478F-CA78-904F-A60C-DA218ADBAA95}" type="slidenum">
              <a:rPr lang="en-US" sz="1200">
                <a:latin typeface="Arial Narrow" charset="0"/>
              </a:rPr>
              <a:pPr eaLnBrk="1" hangingPunct="1"/>
              <a:t>59</a:t>
            </a:fld>
            <a:endParaRPr lang="en-US" sz="1200">
              <a:latin typeface="Arial Narrow"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E47683-8969-D742-AED9-3DB4E97D078D}" type="slidenum">
              <a:rPr lang="en-US" sz="1200">
                <a:latin typeface="Arial Narrow" charset="0"/>
              </a:rPr>
              <a:pPr eaLnBrk="1" hangingPunct="1"/>
              <a:t>60</a:t>
            </a:fld>
            <a:endParaRPr lang="en-US" sz="1200">
              <a:latin typeface="Arial Narrow"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BD2FB-7AF0-544A-AF99-E1A8B4E9EBF9}" type="slidenum">
              <a:rPr lang="en-US" sz="1200">
                <a:latin typeface="Arial Narrow" charset="0"/>
              </a:rPr>
              <a:pPr eaLnBrk="1" hangingPunct="1"/>
              <a:t>61</a:t>
            </a:fld>
            <a:endParaRPr lang="en-US" sz="1200">
              <a:latin typeface="Arial Narrow"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1742F-311E-EF4A-8CDD-4589E7124DCA}" type="slidenum">
              <a:rPr lang="en-US" sz="1200">
                <a:latin typeface="Arial Narrow" charset="0"/>
              </a:rPr>
              <a:pPr eaLnBrk="1" hangingPunct="1"/>
              <a:t>62</a:t>
            </a:fld>
            <a:endParaRPr lang="en-US" sz="1200">
              <a:latin typeface="Arial Narrow"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4B979D-97C0-DF41-A91A-9F341731FC7A}" type="slidenum">
              <a:rPr lang="en-US" sz="1200">
                <a:latin typeface="Arial Narrow" charset="0"/>
              </a:rPr>
              <a:pPr eaLnBrk="1" hangingPunct="1"/>
              <a:t>63</a:t>
            </a:fld>
            <a:endParaRPr lang="en-US" sz="1200">
              <a:latin typeface="Arial Narrow"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Narrow" charset="0"/>
                <a:ea typeface="ＭＳ Ｐゴシック" charset="0"/>
                <a:cs typeface="ＭＳ Ｐゴシック" charset="0"/>
              </a:rPr>
              <a:t>This tells us that this section of the biblical text was used in objects prior to phylacteries of NT times.</a:t>
            </a:r>
          </a:p>
          <a:p>
            <a:r>
              <a:rPr lang="en-US" dirty="0">
                <a:latin typeface="Arial Narrow" charset="0"/>
                <a:ea typeface="ＭＳ Ｐゴシック" charset="0"/>
                <a:cs typeface="ＭＳ Ｐゴシック" charset="0"/>
              </a:rPr>
              <a:t>This comes from an actual archaeological site so we know it is genuine.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621B0F-09CB-BB47-8E44-47E651EFFBBC}" type="slidenum">
              <a:rPr lang="en-US" sz="1200">
                <a:latin typeface="Arial Narrow" charset="0"/>
              </a:rPr>
              <a:pPr eaLnBrk="1" hangingPunct="1"/>
              <a:t>64</a:t>
            </a:fld>
            <a:endParaRPr lang="en-US" sz="1200">
              <a:latin typeface="Arial Narrow"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0BC91F-DEE5-F040-A8D3-A932F355BEF4}" type="slidenum">
              <a:rPr lang="en-US" sz="1200">
                <a:latin typeface="Arial Narrow" charset="0"/>
              </a:rPr>
              <a:pPr eaLnBrk="1" hangingPunct="1"/>
              <a:t>65</a:t>
            </a:fld>
            <a:endParaRPr lang="en-US" sz="1200">
              <a:latin typeface="Arial Narrow"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Backgrounds (</a:t>
            </a:r>
            <a:r>
              <a:rPr lang="en-US" dirty="0" err="1">
                <a:latin typeface="Arial" charset="0"/>
                <a:ea typeface="ＭＳ Ｐゴシック" charset="0"/>
                <a:cs typeface="ＭＳ Ｐゴシック" charset="0"/>
              </a:rPr>
              <a:t>ob</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AEFC4A-D496-0542-9A76-D2650CEADEA0}" type="slidenum">
              <a:rPr lang="en-US" sz="1200">
                <a:solidFill>
                  <a:srgbClr val="000000"/>
                </a:solidFill>
                <a:latin typeface="Times" charset="0"/>
              </a:rPr>
              <a:pPr eaLnBrk="1" hangingPunct="1"/>
              <a:t>6</a:t>
            </a:fld>
            <a:endParaRPr lang="en-US" sz="1200">
              <a:solidFill>
                <a:srgbClr val="000000"/>
              </a:solidFill>
              <a:latin typeface="Times"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FD82A9-43F2-FF43-A76D-7293302EDDC6}" type="slidenum">
              <a:rPr lang="en-US" sz="1200">
                <a:latin typeface="Arial Narrow" charset="0"/>
              </a:rPr>
              <a:pPr eaLnBrk="1" hangingPunct="1"/>
              <a:t>67</a:t>
            </a:fld>
            <a:endParaRPr lang="en-US" sz="1200">
              <a:latin typeface="Arial Narrow"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BF3C3C-4EE1-0745-8AD0-91A27BAE776F}" type="slidenum">
              <a:rPr lang="en-US" sz="1200">
                <a:solidFill>
                  <a:srgbClr val="000000"/>
                </a:solidFill>
                <a:latin typeface="Times" charset="0"/>
              </a:rPr>
              <a:pPr eaLnBrk="1" hangingPunct="1"/>
              <a:t>7</a:t>
            </a:fld>
            <a:endParaRPr lang="en-US" sz="1200">
              <a:solidFill>
                <a:srgbClr val="000000"/>
              </a:solidFill>
              <a:latin typeface="Times"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2AC0D6-7088-E74D-BA73-DFFBCEEB0C47}" type="slidenum">
              <a:rPr lang="en-US" sz="1200">
                <a:solidFill>
                  <a:srgbClr val="000000"/>
                </a:solidFill>
                <a:latin typeface="Times" charset="0"/>
              </a:rPr>
              <a:pPr eaLnBrk="1" hangingPunct="1"/>
              <a:t>8</a:t>
            </a:fld>
            <a:endParaRPr lang="en-US" sz="1200">
              <a:solidFill>
                <a:srgbClr val="000000"/>
              </a:solidFill>
              <a:latin typeface="Times"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1D5A8A-6619-C344-95BF-2AD16D155B61}" type="slidenum">
              <a:rPr lang="en-US" sz="1200">
                <a:solidFill>
                  <a:srgbClr val="000000"/>
                </a:solidFill>
                <a:latin typeface="Times" charset="0"/>
              </a:rPr>
              <a:pPr eaLnBrk="1" hangingPunct="1"/>
              <a:t>9</a:t>
            </a:fld>
            <a:endParaRPr lang="en-US" sz="1200">
              <a:solidFill>
                <a:srgbClr val="000000"/>
              </a:solidFill>
              <a:latin typeface="Times"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1"/>
          <p:cNvGrpSpPr>
            <a:grpSpLocks/>
          </p:cNvGrpSpPr>
          <p:nvPr/>
        </p:nvGrpSpPr>
        <p:grpSpPr bwMode="auto">
          <a:xfrm>
            <a:off x="0" y="-12700"/>
            <a:ext cx="9156700" cy="6870700"/>
            <a:chOff x="0" y="-8"/>
            <a:chExt cx="5768" cy="4328"/>
          </a:xfrm>
        </p:grpSpPr>
        <p:sp>
          <p:nvSpPr>
            <p:cNvPr id="5" name="Rectangle 59"/>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7"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4" name="Picture 50"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52"/>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nvGrpSpPr>
          <p:cNvPr id="27" name="Group 62"/>
          <p:cNvGrpSpPr>
            <a:grpSpLocks/>
          </p:cNvGrpSpPr>
          <p:nvPr/>
        </p:nvGrpSpPr>
        <p:grpSpPr bwMode="auto">
          <a:xfrm>
            <a:off x="762000" y="3352800"/>
            <a:ext cx="457200" cy="457200"/>
            <a:chOff x="480" y="2112"/>
            <a:chExt cx="288" cy="288"/>
          </a:xfrm>
        </p:grpSpPr>
        <p:sp>
          <p:nvSpPr>
            <p:cNvPr id="28"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a:noFill/>
                </a14:hiddenFill>
              </a:ext>
            </a:extLst>
          </p:spPr>
          <p:txBody>
            <a:bodyPr wrap="none" anchor="ctr"/>
            <a:lstStyle/>
            <a:p>
              <a:endParaRPr lang="en-US"/>
            </a:p>
          </p:txBody>
        </p:sp>
        <p:sp>
          <p:nvSpPr>
            <p:cNvPr id="29" name="Oval 58"/>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65"/>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66"/>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67"/>
          <p:cNvSpPr>
            <a:spLocks noGrp="1" noChangeArrowheads="1"/>
          </p:cNvSpPr>
          <p:nvPr>
            <p:ph type="sldNum" sz="quarter" idx="12"/>
          </p:nvPr>
        </p:nvSpPr>
        <p:spPr>
          <a:xfrm>
            <a:off x="7086600" y="6342063"/>
            <a:ext cx="1905000" cy="457200"/>
          </a:xfrm>
        </p:spPr>
        <p:txBody>
          <a:bodyPr/>
          <a:lstStyle>
            <a:lvl1pPr>
              <a:defRPr/>
            </a:lvl1pPr>
          </a:lstStyle>
          <a:p>
            <a:pPr>
              <a:defRPr/>
            </a:pPr>
            <a:fld id="{B3E164C3-1D0C-E048-A5A4-CF749A2CC262}" type="slidenum">
              <a:rPr lang="en-US"/>
              <a:pPr>
                <a:defRPr/>
              </a:pPr>
              <a:t>‹#›</a:t>
            </a:fld>
            <a:endParaRPr lang="en-US"/>
          </a:p>
        </p:txBody>
      </p:sp>
    </p:spTree>
    <p:extLst>
      <p:ext uri="{BB962C8B-B14F-4D97-AF65-F5344CB8AC3E}">
        <p14:creationId xmlns:p14="http://schemas.microsoft.com/office/powerpoint/2010/main" val="388883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0F1370F-5193-2245-926B-F70B4ECFFE78}" type="slidenum">
              <a:rPr lang="en-US"/>
              <a:pPr>
                <a:defRPr/>
              </a:pPr>
              <a:t>‹#›</a:t>
            </a:fld>
            <a:endParaRPr lang="en-US"/>
          </a:p>
        </p:txBody>
      </p:sp>
    </p:spTree>
    <p:extLst>
      <p:ext uri="{BB962C8B-B14F-4D97-AF65-F5344CB8AC3E}">
        <p14:creationId xmlns:p14="http://schemas.microsoft.com/office/powerpoint/2010/main" val="11512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83EEEB26-B754-E44E-8B7D-C9F79C47502F}" type="slidenum">
              <a:rPr lang="en-US"/>
              <a:pPr>
                <a:defRPr/>
              </a:pPr>
              <a:t>‹#›</a:t>
            </a:fld>
            <a:endParaRPr lang="en-US"/>
          </a:p>
        </p:txBody>
      </p:sp>
    </p:spTree>
    <p:extLst>
      <p:ext uri="{BB962C8B-B14F-4D97-AF65-F5344CB8AC3E}">
        <p14:creationId xmlns:p14="http://schemas.microsoft.com/office/powerpoint/2010/main" val="352950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B384F638-0E88-744F-9427-31C5DF73A18D}" type="slidenum">
              <a:rPr lang="en-US"/>
              <a:pPr>
                <a:defRPr/>
              </a:pPr>
              <a:t>‹#›</a:t>
            </a:fld>
            <a:endParaRPr lang="en-US"/>
          </a:p>
        </p:txBody>
      </p:sp>
    </p:spTree>
    <p:extLst>
      <p:ext uri="{BB962C8B-B14F-4D97-AF65-F5344CB8AC3E}">
        <p14:creationId xmlns:p14="http://schemas.microsoft.com/office/powerpoint/2010/main" val="1770203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78DD5016-1853-2745-B607-11A1C5159077}" type="slidenum">
              <a:rPr lang="en-US"/>
              <a:pPr>
                <a:defRPr/>
              </a:pPr>
              <a:t>‹#›</a:t>
            </a:fld>
            <a:endParaRPr lang="en-US"/>
          </a:p>
        </p:txBody>
      </p:sp>
    </p:spTree>
    <p:extLst>
      <p:ext uri="{BB962C8B-B14F-4D97-AF65-F5344CB8AC3E}">
        <p14:creationId xmlns:p14="http://schemas.microsoft.com/office/powerpoint/2010/main" val="2604686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dt" sz="half" idx="10"/>
          </p:nvPr>
        </p:nvSpPr>
        <p:spPr>
          <a:ln/>
        </p:spPr>
        <p:txBody>
          <a:bodyPr/>
          <a:lstStyle>
            <a:lvl1pPr>
              <a:defRPr/>
            </a:lvl1pPr>
          </a:lstStyle>
          <a:p>
            <a:pPr>
              <a:defRPr/>
            </a:pPr>
            <a:endParaRPr lang="en-US"/>
          </a:p>
        </p:txBody>
      </p:sp>
      <p:sp>
        <p:nvSpPr>
          <p:cNvPr id="7" name="Rectangle 60"/>
          <p:cNvSpPr>
            <a:spLocks noGrp="1" noChangeArrowheads="1"/>
          </p:cNvSpPr>
          <p:nvPr>
            <p:ph type="ftr" sz="quarter" idx="11"/>
          </p:nvPr>
        </p:nvSpPr>
        <p:spPr>
          <a:ln/>
        </p:spPr>
        <p:txBody>
          <a:bodyPr/>
          <a:lstStyle>
            <a:lvl1pPr>
              <a:defRPr/>
            </a:lvl1pPr>
          </a:lstStyle>
          <a:p>
            <a:pPr>
              <a:defRPr/>
            </a:pPr>
            <a:endParaRPr lang="en-US"/>
          </a:p>
        </p:txBody>
      </p:sp>
      <p:sp>
        <p:nvSpPr>
          <p:cNvPr id="8" name="Rectangle 61"/>
          <p:cNvSpPr>
            <a:spLocks noGrp="1" noChangeArrowheads="1"/>
          </p:cNvSpPr>
          <p:nvPr>
            <p:ph type="sldNum" sz="quarter" idx="12"/>
          </p:nvPr>
        </p:nvSpPr>
        <p:spPr>
          <a:ln/>
        </p:spPr>
        <p:txBody>
          <a:bodyPr/>
          <a:lstStyle>
            <a:lvl1pPr>
              <a:defRPr/>
            </a:lvl1pPr>
          </a:lstStyle>
          <a:p>
            <a:pPr>
              <a:defRPr/>
            </a:pPr>
            <a:fld id="{78A8C934-DE6C-F949-BF06-AF48D7166DA2}" type="slidenum">
              <a:rPr lang="en-US"/>
              <a:pPr>
                <a:defRPr/>
              </a:pPr>
              <a:t>‹#›</a:t>
            </a:fld>
            <a:endParaRPr lang="en-US"/>
          </a:p>
        </p:txBody>
      </p:sp>
    </p:spTree>
    <p:extLst>
      <p:ext uri="{BB962C8B-B14F-4D97-AF65-F5344CB8AC3E}">
        <p14:creationId xmlns:p14="http://schemas.microsoft.com/office/powerpoint/2010/main" val="745830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A38C2FC1-97D9-8343-9E19-D1E5611F627D}" type="slidenum">
              <a:rPr lang="en-US"/>
              <a:pPr>
                <a:defRPr/>
              </a:pPr>
              <a:t>‹#›</a:t>
            </a:fld>
            <a:endParaRPr lang="en-US"/>
          </a:p>
        </p:txBody>
      </p:sp>
    </p:spTree>
    <p:extLst>
      <p:ext uri="{BB962C8B-B14F-4D97-AF65-F5344CB8AC3E}">
        <p14:creationId xmlns:p14="http://schemas.microsoft.com/office/powerpoint/2010/main" val="2796010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3CD8377-A216-9E4B-B6BF-00FCAE9C7453}" type="slidenum">
              <a:rPr lang="en-US"/>
              <a:pPr>
                <a:defRPr/>
              </a:pPr>
              <a:t>‹#›</a:t>
            </a:fld>
            <a:endParaRPr lang="en-US"/>
          </a:p>
        </p:txBody>
      </p:sp>
    </p:spTree>
    <p:extLst>
      <p:ext uri="{BB962C8B-B14F-4D97-AF65-F5344CB8AC3E}">
        <p14:creationId xmlns:p14="http://schemas.microsoft.com/office/powerpoint/2010/main" val="17637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0EA4AD-9CCD-6A4B-8762-1EFC65CFA63F}" type="slidenum">
              <a:rPr lang="en-US"/>
              <a:pPr>
                <a:defRPr/>
              </a:pPr>
              <a:t>‹#›</a:t>
            </a:fld>
            <a:endParaRPr lang="en-US"/>
          </a:p>
        </p:txBody>
      </p:sp>
    </p:spTree>
    <p:extLst>
      <p:ext uri="{BB962C8B-B14F-4D97-AF65-F5344CB8AC3E}">
        <p14:creationId xmlns:p14="http://schemas.microsoft.com/office/powerpoint/2010/main" val="723559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D07B9A6-9AF6-2D48-B17D-1467341C82D8}" type="slidenum">
              <a:rPr lang="en-US"/>
              <a:pPr>
                <a:defRPr/>
              </a:pPr>
              <a:t>‹#›</a:t>
            </a:fld>
            <a:endParaRPr lang="en-US"/>
          </a:p>
        </p:txBody>
      </p:sp>
    </p:spTree>
    <p:extLst>
      <p:ext uri="{BB962C8B-B14F-4D97-AF65-F5344CB8AC3E}">
        <p14:creationId xmlns:p14="http://schemas.microsoft.com/office/powerpoint/2010/main" val="3629755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D7E19F-9B0E-0D4C-8337-E4E3224D6D2F}" type="slidenum">
              <a:rPr lang="en-US"/>
              <a:pPr>
                <a:defRPr/>
              </a:pPr>
              <a:t>‹#›</a:t>
            </a:fld>
            <a:endParaRPr lang="en-US"/>
          </a:p>
        </p:txBody>
      </p:sp>
    </p:spTree>
    <p:extLst>
      <p:ext uri="{BB962C8B-B14F-4D97-AF65-F5344CB8AC3E}">
        <p14:creationId xmlns:p14="http://schemas.microsoft.com/office/powerpoint/2010/main" val="211094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B80153A-B741-0A49-8B8C-C616A49E74B2}" type="slidenum">
              <a:rPr lang="en-US"/>
              <a:pPr>
                <a:defRPr/>
              </a:pPr>
              <a:t>‹#›</a:t>
            </a:fld>
            <a:endParaRPr lang="en-US"/>
          </a:p>
        </p:txBody>
      </p:sp>
    </p:spTree>
    <p:extLst>
      <p:ext uri="{BB962C8B-B14F-4D97-AF65-F5344CB8AC3E}">
        <p14:creationId xmlns:p14="http://schemas.microsoft.com/office/powerpoint/2010/main" val="73737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CCB07F4-64C0-3346-9529-5FD1F89D4D3F}" type="slidenum">
              <a:rPr lang="en-US"/>
              <a:pPr>
                <a:defRPr/>
              </a:pPr>
              <a:t>‹#›</a:t>
            </a:fld>
            <a:endParaRPr lang="en-US"/>
          </a:p>
        </p:txBody>
      </p:sp>
    </p:spTree>
    <p:extLst>
      <p:ext uri="{BB962C8B-B14F-4D97-AF65-F5344CB8AC3E}">
        <p14:creationId xmlns:p14="http://schemas.microsoft.com/office/powerpoint/2010/main" val="1115169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78262DE-4397-394F-BFEA-3CCD37B2F1EF}" type="slidenum">
              <a:rPr lang="en-US"/>
              <a:pPr>
                <a:defRPr/>
              </a:pPr>
              <a:t>‹#›</a:t>
            </a:fld>
            <a:endParaRPr lang="en-US"/>
          </a:p>
        </p:txBody>
      </p:sp>
    </p:spTree>
    <p:extLst>
      <p:ext uri="{BB962C8B-B14F-4D97-AF65-F5344CB8AC3E}">
        <p14:creationId xmlns:p14="http://schemas.microsoft.com/office/powerpoint/2010/main" val="3974511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539A2A-F167-4349-85E9-58C400D9985C}" type="slidenum">
              <a:rPr lang="en-US"/>
              <a:pPr>
                <a:defRPr/>
              </a:pPr>
              <a:t>‹#›</a:t>
            </a:fld>
            <a:endParaRPr lang="en-US"/>
          </a:p>
        </p:txBody>
      </p:sp>
    </p:spTree>
    <p:extLst>
      <p:ext uri="{BB962C8B-B14F-4D97-AF65-F5344CB8AC3E}">
        <p14:creationId xmlns:p14="http://schemas.microsoft.com/office/powerpoint/2010/main" val="1135063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740A08-040B-E04D-B405-51C26BFDA573}" type="slidenum">
              <a:rPr lang="en-US"/>
              <a:pPr>
                <a:defRPr/>
              </a:pPr>
              <a:t>‹#›</a:t>
            </a:fld>
            <a:endParaRPr lang="en-US"/>
          </a:p>
        </p:txBody>
      </p:sp>
    </p:spTree>
    <p:extLst>
      <p:ext uri="{BB962C8B-B14F-4D97-AF65-F5344CB8AC3E}">
        <p14:creationId xmlns:p14="http://schemas.microsoft.com/office/powerpoint/2010/main" val="4254312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9C14B8-F681-3E4D-ADD9-18B6ED3D482E}" type="slidenum">
              <a:rPr lang="en-US"/>
              <a:pPr>
                <a:defRPr/>
              </a:pPr>
              <a:t>‹#›</a:t>
            </a:fld>
            <a:endParaRPr lang="en-US"/>
          </a:p>
        </p:txBody>
      </p:sp>
    </p:spTree>
    <p:extLst>
      <p:ext uri="{BB962C8B-B14F-4D97-AF65-F5344CB8AC3E}">
        <p14:creationId xmlns:p14="http://schemas.microsoft.com/office/powerpoint/2010/main" val="3054015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E313FE9-7A31-164B-B457-82ECF7A91C30}" type="slidenum">
              <a:rPr lang="en-US"/>
              <a:pPr>
                <a:defRPr/>
              </a:pPr>
              <a:t>‹#›</a:t>
            </a:fld>
            <a:endParaRPr lang="en-US"/>
          </a:p>
        </p:txBody>
      </p:sp>
    </p:spTree>
    <p:extLst>
      <p:ext uri="{BB962C8B-B14F-4D97-AF65-F5344CB8AC3E}">
        <p14:creationId xmlns:p14="http://schemas.microsoft.com/office/powerpoint/2010/main" val="2649154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28D4CB6-6CF7-674B-B977-9E4C251BD08C}" type="slidenum">
              <a:rPr lang="en-US"/>
              <a:pPr>
                <a:defRPr/>
              </a:pPr>
              <a:t>‹#›</a:t>
            </a:fld>
            <a:endParaRPr lang="en-US"/>
          </a:p>
        </p:txBody>
      </p:sp>
    </p:spTree>
    <p:extLst>
      <p:ext uri="{BB962C8B-B14F-4D97-AF65-F5344CB8AC3E}">
        <p14:creationId xmlns:p14="http://schemas.microsoft.com/office/powerpoint/2010/main" val="403216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6"/>
          <p:cNvSpPr>
            <a:spLocks noGrp="1" noChangeArrowheads="1"/>
          </p:cNvSpPr>
          <p:nvPr>
            <p:ph type="dt" sz="half" idx="10"/>
          </p:nvPr>
        </p:nvSpPr>
        <p:spPr/>
        <p:txBody>
          <a:bodyPr/>
          <a:lstStyle>
            <a:lvl1pPr eaLnBrk="1" hangingPunct="1">
              <a:defRPr>
                <a:cs typeface="Arial" charset="0"/>
              </a:defRPr>
            </a:lvl1pPr>
          </a:lstStyle>
          <a:p>
            <a:pPr>
              <a:defRPr/>
            </a:pPr>
            <a:endParaRPr lang="en-US" altLang="en-US"/>
          </a:p>
        </p:txBody>
      </p:sp>
      <p:sp>
        <p:nvSpPr>
          <p:cNvPr id="3" name="Rectangle 37"/>
          <p:cNvSpPr>
            <a:spLocks noGrp="1" noChangeArrowheads="1"/>
          </p:cNvSpPr>
          <p:nvPr>
            <p:ph type="ftr" sz="quarter" idx="11"/>
          </p:nvPr>
        </p:nvSpPr>
        <p:spPr/>
        <p:txBody>
          <a:bodyPr/>
          <a:lstStyle>
            <a:lvl1pPr eaLnBrk="1" hangingPunct="1">
              <a:defRPr>
                <a:cs typeface="Arial" charset="0"/>
              </a:defRPr>
            </a:lvl1pPr>
          </a:lstStyle>
          <a:p>
            <a:pPr>
              <a:defRPr/>
            </a:pPr>
            <a:endParaRPr lang="en-US" altLang="en-US"/>
          </a:p>
        </p:txBody>
      </p:sp>
      <p:sp>
        <p:nvSpPr>
          <p:cNvPr id="4" name="Rectangle 38"/>
          <p:cNvSpPr>
            <a:spLocks noGrp="1" noChangeArrowheads="1"/>
          </p:cNvSpPr>
          <p:nvPr>
            <p:ph type="sldNum" sz="quarter" idx="12"/>
          </p:nvPr>
        </p:nvSpPr>
        <p:spPr/>
        <p:txBody>
          <a:bodyPr/>
          <a:lstStyle>
            <a:lvl1pPr eaLnBrk="1" hangingPunct="1">
              <a:defRPr>
                <a:latin typeface="Arial" charset="0"/>
              </a:defRPr>
            </a:lvl1pPr>
          </a:lstStyle>
          <a:p>
            <a:pPr>
              <a:defRPr/>
            </a:pPr>
            <a:fld id="{166D1AE1-3F9A-CF40-BF59-09D53FAA504F}" type="slidenum">
              <a:rPr lang="en-US"/>
              <a:pPr>
                <a:defRPr/>
              </a:pPr>
              <a:t>‹#›</a:t>
            </a:fld>
            <a:endParaRPr lang="en-US"/>
          </a:p>
        </p:txBody>
      </p:sp>
    </p:spTree>
    <p:extLst>
      <p:ext uri="{BB962C8B-B14F-4D97-AF65-F5344CB8AC3E}">
        <p14:creationId xmlns:p14="http://schemas.microsoft.com/office/powerpoint/2010/main" val="2141441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BDC6EB7-380F-8A4E-A776-100D1D24D42C}" type="slidenum">
              <a:rPr lang="en-US"/>
              <a:pPr>
                <a:defRPr/>
              </a:pPr>
              <a:t>‹#›</a:t>
            </a:fld>
            <a:endParaRPr lang="en-US"/>
          </a:p>
        </p:txBody>
      </p:sp>
    </p:spTree>
    <p:extLst>
      <p:ext uri="{BB962C8B-B14F-4D97-AF65-F5344CB8AC3E}">
        <p14:creationId xmlns:p14="http://schemas.microsoft.com/office/powerpoint/2010/main" val="571677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EBBCF0-59C8-3A4D-8204-E43BAC1B938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510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5D0B6D4B-2BF8-DB45-9A3A-A943EDC8218C}" type="slidenum">
              <a:rPr lang="en-US"/>
              <a:pPr>
                <a:defRPr/>
              </a:pPr>
              <a:t>‹#›</a:t>
            </a:fld>
            <a:endParaRPr lang="en-US"/>
          </a:p>
        </p:txBody>
      </p:sp>
    </p:spTree>
    <p:extLst>
      <p:ext uri="{BB962C8B-B14F-4D97-AF65-F5344CB8AC3E}">
        <p14:creationId xmlns:p14="http://schemas.microsoft.com/office/powerpoint/2010/main" val="387163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F754F8-4849-7344-A07D-1F09285E97E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58991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6C1BF1C-C746-D74B-8AC3-DD2778FA0EC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1394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29FA7248-3F54-3E44-A038-E45858C937EA}"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879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6ABC841-04F8-7C4C-8EA0-56BBFCA2414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3267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16C4FDE-333A-0B4D-B36F-00ACF3DEFBA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2923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D927389-B749-4346-A2C6-33E40006FB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6620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9B53B8D-6873-E740-8762-52B27B508B4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9314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D9D0C8-B9FA-9849-A596-0DB7C86DB78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3651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2B34815-0DEF-1D44-A1DA-5526CC9D528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6574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FECA227D-07EF-224A-941F-87FE1212A44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8654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FEAE092D-00A8-924A-BC6C-F520AF8A9CE9}" type="slidenum">
              <a:rPr lang="en-US"/>
              <a:pPr>
                <a:defRPr/>
              </a:pPr>
              <a:t>‹#›</a:t>
            </a:fld>
            <a:endParaRPr lang="en-US"/>
          </a:p>
        </p:txBody>
      </p:sp>
    </p:spTree>
    <p:extLst>
      <p:ext uri="{BB962C8B-B14F-4D97-AF65-F5344CB8AC3E}">
        <p14:creationId xmlns:p14="http://schemas.microsoft.com/office/powerpoint/2010/main" val="196758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9408299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480041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98632839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0821963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8367191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6815165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8510679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2639608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6474331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268252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C06D4186-FD27-7844-9BFF-B8B405247269}" type="slidenum">
              <a:rPr lang="en-US"/>
              <a:pPr>
                <a:defRPr/>
              </a:pPr>
              <a:t>‹#›</a:t>
            </a:fld>
            <a:endParaRPr lang="en-US"/>
          </a:p>
        </p:txBody>
      </p:sp>
    </p:spTree>
    <p:extLst>
      <p:ext uri="{BB962C8B-B14F-4D97-AF65-F5344CB8AC3E}">
        <p14:creationId xmlns:p14="http://schemas.microsoft.com/office/powerpoint/2010/main" val="419460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1653590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E9B6013-15BD-4BDE-BDF8-8B7E0C2F777D}" type="slidenum">
              <a:rPr lang="en-US" altLang="en-US"/>
              <a:pPr/>
              <a:t>‹#›</a:t>
            </a:fld>
            <a:endParaRPr lang="en-US" altLang="en-US"/>
          </a:p>
        </p:txBody>
      </p:sp>
    </p:spTree>
    <p:extLst>
      <p:ext uri="{BB962C8B-B14F-4D97-AF65-F5344CB8AC3E}">
        <p14:creationId xmlns:p14="http://schemas.microsoft.com/office/powerpoint/2010/main" val="1803995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7C9B33-D5ED-4DDF-8AC3-706A98E74BF5}" type="slidenum">
              <a:rPr lang="en-US" altLang="en-US"/>
              <a:pPr/>
              <a:t>‹#›</a:t>
            </a:fld>
            <a:endParaRPr lang="en-US" altLang="en-US"/>
          </a:p>
        </p:txBody>
      </p:sp>
    </p:spTree>
    <p:extLst>
      <p:ext uri="{BB962C8B-B14F-4D97-AF65-F5344CB8AC3E}">
        <p14:creationId xmlns:p14="http://schemas.microsoft.com/office/powerpoint/2010/main" val="10709757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8492E3-B079-4845-B5DC-383B97E60914}" type="slidenum">
              <a:rPr lang="en-US" altLang="en-US"/>
              <a:pPr/>
              <a:t>‹#›</a:t>
            </a:fld>
            <a:endParaRPr lang="en-US" altLang="en-US"/>
          </a:p>
        </p:txBody>
      </p:sp>
    </p:spTree>
    <p:extLst>
      <p:ext uri="{BB962C8B-B14F-4D97-AF65-F5344CB8AC3E}">
        <p14:creationId xmlns:p14="http://schemas.microsoft.com/office/powerpoint/2010/main" val="1166969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4CBC7E0-F31F-40F4-94EA-D18AD01C8ACB}" type="slidenum">
              <a:rPr lang="en-US" altLang="en-US"/>
              <a:pPr/>
              <a:t>‹#›</a:t>
            </a:fld>
            <a:endParaRPr lang="en-US" altLang="en-US"/>
          </a:p>
        </p:txBody>
      </p:sp>
    </p:spTree>
    <p:extLst>
      <p:ext uri="{BB962C8B-B14F-4D97-AF65-F5344CB8AC3E}">
        <p14:creationId xmlns:p14="http://schemas.microsoft.com/office/powerpoint/2010/main" val="741368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3008928-8739-4F70-BEF7-A53E85778F68}" type="slidenum">
              <a:rPr lang="en-US" altLang="en-US"/>
              <a:pPr/>
              <a:t>‹#›</a:t>
            </a:fld>
            <a:endParaRPr lang="en-US" altLang="en-US"/>
          </a:p>
        </p:txBody>
      </p:sp>
    </p:spTree>
    <p:extLst>
      <p:ext uri="{BB962C8B-B14F-4D97-AF65-F5344CB8AC3E}">
        <p14:creationId xmlns:p14="http://schemas.microsoft.com/office/powerpoint/2010/main" val="13230558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533299E-D22E-4CCB-91DA-C4E8964AF5FC}" type="slidenum">
              <a:rPr lang="en-US" altLang="en-US"/>
              <a:pPr/>
              <a:t>‹#›</a:t>
            </a:fld>
            <a:endParaRPr lang="en-US" altLang="en-US"/>
          </a:p>
        </p:txBody>
      </p:sp>
    </p:spTree>
    <p:extLst>
      <p:ext uri="{BB962C8B-B14F-4D97-AF65-F5344CB8AC3E}">
        <p14:creationId xmlns:p14="http://schemas.microsoft.com/office/powerpoint/2010/main" val="33945608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C21E235-231C-46F0-8AD5-568DE033F4D5}" type="slidenum">
              <a:rPr lang="en-US" altLang="en-US"/>
              <a:pPr/>
              <a:t>‹#›</a:t>
            </a:fld>
            <a:endParaRPr lang="en-US" altLang="en-US"/>
          </a:p>
        </p:txBody>
      </p:sp>
    </p:spTree>
    <p:extLst>
      <p:ext uri="{BB962C8B-B14F-4D97-AF65-F5344CB8AC3E}">
        <p14:creationId xmlns:p14="http://schemas.microsoft.com/office/powerpoint/2010/main" val="3109790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09E3A33-43CD-4439-9F19-FD8098ADEEE2}" type="slidenum">
              <a:rPr lang="en-US" altLang="en-US"/>
              <a:pPr/>
              <a:t>‹#›</a:t>
            </a:fld>
            <a:endParaRPr lang="en-US" altLang="en-US"/>
          </a:p>
        </p:txBody>
      </p:sp>
    </p:spTree>
    <p:extLst>
      <p:ext uri="{BB962C8B-B14F-4D97-AF65-F5344CB8AC3E}">
        <p14:creationId xmlns:p14="http://schemas.microsoft.com/office/powerpoint/2010/main" val="4294334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6E792D3-390D-4696-A4C7-1E8ADBACB8E1}" type="slidenum">
              <a:rPr lang="en-US" altLang="en-US"/>
              <a:pPr/>
              <a:t>‹#›</a:t>
            </a:fld>
            <a:endParaRPr lang="en-US" altLang="en-US"/>
          </a:p>
        </p:txBody>
      </p:sp>
    </p:spTree>
    <p:extLst>
      <p:ext uri="{BB962C8B-B14F-4D97-AF65-F5344CB8AC3E}">
        <p14:creationId xmlns:p14="http://schemas.microsoft.com/office/powerpoint/2010/main" val="2607082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0F62C0EA-1445-B341-A63F-7335AD2A7E7F}" type="slidenum">
              <a:rPr lang="en-US"/>
              <a:pPr>
                <a:defRPr/>
              </a:pPr>
              <a:t>‹#›</a:t>
            </a:fld>
            <a:endParaRPr lang="en-US"/>
          </a:p>
        </p:txBody>
      </p:sp>
    </p:spTree>
    <p:extLst>
      <p:ext uri="{BB962C8B-B14F-4D97-AF65-F5344CB8AC3E}">
        <p14:creationId xmlns:p14="http://schemas.microsoft.com/office/powerpoint/2010/main" val="4406657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FC179A1-F82C-4380-996F-87EF892386CD}" type="slidenum">
              <a:rPr lang="en-US" altLang="en-US"/>
              <a:pPr/>
              <a:t>‹#›</a:t>
            </a:fld>
            <a:endParaRPr lang="en-US" altLang="en-US"/>
          </a:p>
        </p:txBody>
      </p:sp>
    </p:spTree>
    <p:extLst>
      <p:ext uri="{BB962C8B-B14F-4D97-AF65-F5344CB8AC3E}">
        <p14:creationId xmlns:p14="http://schemas.microsoft.com/office/powerpoint/2010/main" val="876331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F89449B-7317-4641-887F-AC3AE12A2FE8}" type="slidenum">
              <a:rPr lang="en-US" altLang="en-US"/>
              <a:pPr/>
              <a:t>‹#›</a:t>
            </a:fld>
            <a:endParaRPr lang="en-US" altLang="en-US"/>
          </a:p>
        </p:txBody>
      </p:sp>
    </p:spTree>
    <p:extLst>
      <p:ext uri="{BB962C8B-B14F-4D97-AF65-F5344CB8AC3E}">
        <p14:creationId xmlns:p14="http://schemas.microsoft.com/office/powerpoint/2010/main" val="242231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EFC8BC6-7C08-4D59-AADC-8EAA30EA3D16}" type="slidenum">
              <a:rPr lang="en-US" altLang="en-US"/>
              <a:pPr/>
              <a:t>‹#›</a:t>
            </a:fld>
            <a:endParaRPr lang="en-US" altLang="en-US"/>
          </a:p>
        </p:txBody>
      </p:sp>
    </p:spTree>
    <p:extLst>
      <p:ext uri="{BB962C8B-B14F-4D97-AF65-F5344CB8AC3E}">
        <p14:creationId xmlns:p14="http://schemas.microsoft.com/office/powerpoint/2010/main" val="6264383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A11D8754-1C07-4ADE-ACCC-8FEFCCCF7BA5}" type="slidenum">
              <a:rPr lang="en-US" altLang="en-US"/>
              <a:pPr/>
              <a:t>‹#›</a:t>
            </a:fld>
            <a:endParaRPr lang="en-US" altLang="en-US"/>
          </a:p>
        </p:txBody>
      </p:sp>
    </p:spTree>
    <p:extLst>
      <p:ext uri="{BB962C8B-B14F-4D97-AF65-F5344CB8AC3E}">
        <p14:creationId xmlns:p14="http://schemas.microsoft.com/office/powerpoint/2010/main" val="16526906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72526044-AA29-4BD8-9557-D8A24B389D0A}" type="slidenum">
              <a:rPr lang="en-US" altLang="en-US"/>
              <a:pPr/>
              <a:t>‹#›</a:t>
            </a:fld>
            <a:endParaRPr lang="en-US" altLang="en-US"/>
          </a:p>
        </p:txBody>
      </p:sp>
    </p:spTree>
    <p:extLst>
      <p:ext uri="{BB962C8B-B14F-4D97-AF65-F5344CB8AC3E}">
        <p14:creationId xmlns:p14="http://schemas.microsoft.com/office/powerpoint/2010/main" val="21154490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8233801-7D20-4F6E-964A-CCFFF001E3DE}" type="slidenum">
              <a:rPr lang="en-US" altLang="en-US"/>
              <a:pPr/>
              <a:t>‹#›</a:t>
            </a:fld>
            <a:endParaRPr lang="en-US" altLang="en-US"/>
          </a:p>
        </p:txBody>
      </p:sp>
    </p:spTree>
    <p:extLst>
      <p:ext uri="{BB962C8B-B14F-4D97-AF65-F5344CB8AC3E}">
        <p14:creationId xmlns:p14="http://schemas.microsoft.com/office/powerpoint/2010/main" val="468021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7054A2E-DCFE-422F-9FEF-20FEE00BA3BC}" type="slidenum">
              <a:rPr lang="en-US" altLang="en-US"/>
              <a:pPr/>
              <a:t>‹#›</a:t>
            </a:fld>
            <a:endParaRPr lang="en-US" altLang="en-US"/>
          </a:p>
        </p:txBody>
      </p:sp>
    </p:spTree>
    <p:extLst>
      <p:ext uri="{BB962C8B-B14F-4D97-AF65-F5344CB8AC3E}">
        <p14:creationId xmlns:p14="http://schemas.microsoft.com/office/powerpoint/2010/main" val="5468375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6394824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1279476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8441891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3EA176CF-27AE-564C-B757-A2C3E8B53FF3}" type="slidenum">
              <a:rPr lang="en-US"/>
              <a:pPr>
                <a:defRPr/>
              </a:pPr>
              <a:t>‹#›</a:t>
            </a:fld>
            <a:endParaRPr lang="en-US"/>
          </a:p>
        </p:txBody>
      </p:sp>
    </p:spTree>
    <p:extLst>
      <p:ext uri="{BB962C8B-B14F-4D97-AF65-F5344CB8AC3E}">
        <p14:creationId xmlns:p14="http://schemas.microsoft.com/office/powerpoint/2010/main" val="3256270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9574004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0037293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4099553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7113179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6776708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8958188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00226475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6258974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4042E4A9-3942-114F-9AFA-7BAE76FD51D0}" type="slidenum">
              <a:rPr lang="en-US"/>
              <a:pPr>
                <a:defRPr/>
              </a:pPr>
              <a:t>‹#›</a:t>
            </a:fld>
            <a:endParaRPr lang="en-US"/>
          </a:p>
        </p:txBody>
      </p:sp>
    </p:spTree>
    <p:extLst>
      <p:ext uri="{BB962C8B-B14F-4D97-AF65-F5344CB8AC3E}">
        <p14:creationId xmlns:p14="http://schemas.microsoft.com/office/powerpoint/2010/main" val="136266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80895034-7FB8-7449-81A4-B2395A871D29}" type="slidenum">
              <a:rPr lang="en-US"/>
              <a:pPr>
                <a:defRPr/>
              </a:pPr>
              <a:t>‹#›</a:t>
            </a:fld>
            <a:endParaRPr lang="en-US"/>
          </a:p>
        </p:txBody>
      </p:sp>
    </p:spTree>
    <p:extLst>
      <p:ext uri="{BB962C8B-B14F-4D97-AF65-F5344CB8AC3E}">
        <p14:creationId xmlns:p14="http://schemas.microsoft.com/office/powerpoint/2010/main" val="1777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6.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026" name="Group 56"/>
          <p:cNvGrpSpPr>
            <a:grpSpLocks/>
          </p:cNvGrpSpPr>
          <p:nvPr/>
        </p:nvGrpSpPr>
        <p:grpSpPr bwMode="auto">
          <a:xfrm>
            <a:off x="0" y="-12700"/>
            <a:ext cx="9156700" cy="6870700"/>
            <a:chOff x="0" y="-8"/>
            <a:chExt cx="5768" cy="4328"/>
          </a:xfrm>
        </p:grpSpPr>
        <p:sp>
          <p:nvSpPr>
            <p:cNvPr id="1032" name="Rectangle 54"/>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5"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6"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7"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8"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9"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0"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1"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2"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3"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4"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6"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7"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8"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9"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0"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051" name="Picture 49" descr="Topbanx"/>
            <p:cNvPicPr>
              <a:picLocks noChangeAspect="1" noChangeArrowheads="1"/>
            </p:cNvPicPr>
            <p:nvPr/>
          </p:nvPicPr>
          <p:blipFill>
            <a:blip r:embed="rId17"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5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5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82B56461-288A-CA44-83A3-891EB7CCEAF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4"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8"/>
        </a:buBlip>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9"/>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536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53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C17A8D7-5B86-CB4E-9EE8-6B8769681E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9491" name="Rectangle 35"/>
          <p:cNvSpPr>
            <a:spLocks noGrp="1" noChangeArrowheads="1"/>
          </p:cNvSpPr>
          <p:nvPr>
            <p:ph type="body" idx="1"/>
          </p:nvPr>
        </p:nvSpPr>
        <p:spPr bwMode="auto">
          <a:xfrm>
            <a:off x="11430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492" name="Rectangle 36"/>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3" name="Rectangle 37"/>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4" name="Rectangle 38"/>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000000"/>
                </a:solidFill>
              </a:defRPr>
            </a:lvl1pPr>
          </a:lstStyle>
          <a:p>
            <a:pPr>
              <a:defRPr/>
            </a:pPr>
            <a:fld id="{AFD0EDE3-C85D-B241-82D2-40F6DD9497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5"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latin typeface="Times New Roman" pitchFamily="-112" charset="0"/>
        </a:defRPr>
      </a:lvl6pPr>
      <a:lvl7pPr marL="914400" algn="l" rtl="0" eaLnBrk="0" fontAlgn="base" hangingPunct="0">
        <a:spcBef>
          <a:spcPct val="0"/>
        </a:spcBef>
        <a:spcAft>
          <a:spcPct val="0"/>
        </a:spcAft>
        <a:defRPr sz="4400">
          <a:solidFill>
            <a:schemeClr val="tx2"/>
          </a:solidFill>
          <a:latin typeface="Times New Roman" pitchFamily="-112" charset="0"/>
        </a:defRPr>
      </a:lvl7pPr>
      <a:lvl8pPr marL="1371600" algn="l" rtl="0" eaLnBrk="0" fontAlgn="base" hangingPunct="0">
        <a:spcBef>
          <a:spcPct val="0"/>
        </a:spcBef>
        <a:spcAft>
          <a:spcPct val="0"/>
        </a:spcAft>
        <a:defRPr sz="4400">
          <a:solidFill>
            <a:schemeClr val="tx2"/>
          </a:solidFill>
          <a:latin typeface="Times New Roman" pitchFamily="-112" charset="0"/>
        </a:defRPr>
      </a:lvl8pPr>
      <a:lvl9pPr marL="1828800" algn="l"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effectLst>
            <a:outerShdw blurRad="38100" dist="38100" dir="2700000" algn="tl">
              <a:srgbClr val="FFFFFF"/>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folHlink"/>
        </a:buClr>
        <a:buSzPct val="75000"/>
        <a:buFont typeface="Monotype Sorts" charset="0"/>
        <a:buChar char="u"/>
        <a:defRPr sz="3200">
          <a:solidFill>
            <a:schemeClr val="tx1"/>
          </a:solidFill>
          <a:effectLst>
            <a:outerShdw blurRad="38100" dist="38100" dir="2700000" algn="tl">
              <a:srgbClr val="FFFFFF"/>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5000"/>
        <a:buFont typeface="Monotype Sorts" charset="0"/>
        <a:buChar char="F"/>
        <a:defRPr sz="3200">
          <a:solidFill>
            <a:schemeClr val="tx1"/>
          </a:solidFill>
          <a:effectLst>
            <a:outerShdw blurRad="38100" dist="38100" dir="2700000" algn="tl">
              <a:srgbClr val="FFFFFF"/>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5pPr>
      <a:lvl6pPr marL="25146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a:defRPr/>
            </a:pPr>
            <a:fld id="{60D66683-7520-9F40-AC22-9BED5A3DEED0}" type="slidenum">
              <a:rPr lang="en-US"/>
              <a:pPr>
                <a:defRPr/>
              </a:pPr>
              <a:t>‹#›</a:t>
            </a:fld>
            <a:endParaRPr lang="en-US"/>
          </a:p>
        </p:txBody>
      </p:sp>
      <p:grpSp>
        <p:nvGrpSpPr>
          <p:cNvPr id="44036" name="Group 4"/>
          <p:cNvGrpSpPr>
            <a:grpSpLocks/>
          </p:cNvGrpSpPr>
          <p:nvPr/>
        </p:nvGrpSpPr>
        <p:grpSpPr bwMode="auto">
          <a:xfrm>
            <a:off x="0" y="0"/>
            <a:ext cx="9140825" cy="6850063"/>
            <a:chOff x="0" y="0"/>
            <a:chExt cx="5758" cy="4315"/>
          </a:xfrm>
        </p:grpSpPr>
        <p:grpSp>
          <p:nvGrpSpPr>
            <p:cNvPr id="44040"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2"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46"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493917808"/>
      </p:ext>
    </p:extLst>
  </p:cSld>
  <p:clrMap bg1="dk2" tx1="lt1" bg2="dk1" tx2="lt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8ABFA88-91E7-421C-9E8B-77676D332F4E}" type="slidenum">
              <a:rPr lang="en-US" altLang="en-US"/>
              <a:pPr/>
              <a:t>‹#›</a:t>
            </a:fld>
            <a:endParaRPr lang="en-US" altLang="en-US"/>
          </a:p>
        </p:txBody>
      </p:sp>
    </p:spTree>
    <p:extLst>
      <p:ext uri="{BB962C8B-B14F-4D97-AF65-F5344CB8AC3E}">
        <p14:creationId xmlns:p14="http://schemas.microsoft.com/office/powerpoint/2010/main" val="1915003285"/>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908873869"/>
      </p:ext>
    </p:extLst>
  </p:cSld>
  <p:clrMap bg1="dk2" tx1="lt1" bg2="dk1" tx2="lt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www.bib-arch.org/bswb_BAR/bswbbar2806abouttext.html"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hyperlink" Target="http://images.google.com/imgres?imgurl=www.ipgroup.com/sadigh/images/bible.jpg&amp;imgrefurl=http://www.ipgroup.com/sadigh/bible1.htm&amp;h=428&amp;w=390&amp;prev=/images?q=Biblical+artifacts&amp;svnum=10&amp;hl=en&amp;lr=&amp;ie=UTF-8&amp;oe=UTF-8" TargetMode="Externa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0.xml"/><Relationship Id="rId7"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hyperlink" Target="http://images.google.com/imgres?imgurl=www.bbcnet.edu/library/images/clipart/books3.jpg&amp;imgrefurl=http://www.bbcnet.edu/library/about/about.htm&amp;h=70&amp;w=107&amp;prev=/images?q=Biblical+artifacts&amp;start=20&amp;svnum=10&amp;hl=en&amp;lr=&amp;ie=UTF-8&amp;oe=UTF-8&amp;sa=N"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hyperlink" Target="http://images.google.com/imgres?imgurl=www.clemusart.com/archive/pharaoh/rosetta/coloring/295a.gif&amp;imgrefurl=http://www.clemusart.com/archive/pharaoh/rosetta/coloring/color99.html&amp;h=174&amp;w=176&amp;prev=/images?q=rosetta+Stone&amp;start=100&amp;svnum=10&amp;hl=en&amp;lr=&amp;ie=UTF-8&amp;oe=UTF-8&amp;sa=N" TargetMode="Externa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6.xml"/><Relationship Id="rId6" Type="http://schemas.openxmlformats.org/officeDocument/2006/relationships/hyperlink" Target="http://images.google.com/imgres?imgurl=www.bgst.edu.sg/realia/o17mid.jpg&amp;imgrefurl=http://www.bgst.edu.sg/realia/rosetta.htm&amp;h=-1&amp;w=-1&amp;prev=/images?q=rosetta+Stone&amp;start=80&amp;svnum=10&amp;hl=en&amp;lr=&amp;ie=UTF-8&amp;oe=UTF-8&amp;sa=N" TargetMode="External"/><Relationship Id="rId5" Type="http://schemas.openxmlformats.org/officeDocument/2006/relationships/image" Target="../media/image2.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hyperlink" Target="http://www.egyptology.com/kmt/winter95_96/giants.html" TargetMode="External"/><Relationship Id="rId2" Type="http://schemas.openxmlformats.org/officeDocument/2006/relationships/hyperlink" Target="http://webperso.iut.univ-paris8.fr/~rosmord/Intro/node9.html" TargetMode="External"/><Relationship Id="rId1" Type="http://schemas.openxmlformats.org/officeDocument/2006/relationships/slideLayout" Target="../slideLayouts/slideLayout52.xml"/><Relationship Id="rId5" Type="http://schemas.openxmlformats.org/officeDocument/2006/relationships/hyperlink" Target="http://www.ancientegypt.co.uk/writing/rosetta.html" TargetMode="External"/><Relationship Id="rId4" Type="http://schemas.openxmlformats.org/officeDocument/2006/relationships/hyperlink" Target="http://www.cs.oberlin.edu/faculty/rms/classes/cs115/lect291.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civilization.ca/civil/egypt/images/writ03b.jpg" TargetMode="External"/><Relationship Id="rId1" Type="http://schemas.openxmlformats.org/officeDocument/2006/relationships/slideLayout" Target="../slideLayouts/slideLayout52.xml"/><Relationship Id="rId5" Type="http://schemas.openxmlformats.org/officeDocument/2006/relationships/image" Target="../media/image28.png"/><Relationship Id="rId4" Type="http://schemas.openxmlformats.org/officeDocument/2006/relationships/hyperlink" Target="http://www.civilization.ca/civil/egypt/images/writ12b.gi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8" Type="http://schemas.openxmlformats.org/officeDocument/2006/relationships/hyperlink" Target="http://images.google.com/imgres?imgurl=icf-madison.org/library/image/478/front_thumb.jpg&amp;imgrefurl=http://www.icf-madison.org/library/booklist.php?page=1&amp;category=PR&amp;h=140&amp;w=106&amp;prev=/images?q=Biblical+Archaeology+Review&amp;start=20&amp;svnum=10&amp;hl=en&amp;lr=&amp;ie=UTF-8&amp;oe=UTF-8&amp;sa=N" TargetMode="External"/><Relationship Id="rId13" Type="http://schemas.openxmlformats.org/officeDocument/2006/relationships/image" Target="../media/image35.png"/><Relationship Id="rId3" Type="http://schemas.openxmlformats.org/officeDocument/2006/relationships/image" Target="../media/image16.emf"/><Relationship Id="rId7" Type="http://schemas.openxmlformats.org/officeDocument/2006/relationships/image" Target="../media/image31.jpeg"/><Relationship Id="rId12"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http://images.google.com/imgres?imgurl=divinity.library.vanderbilt.edu/bibs/HB/barcover987.gif&amp;imgrefurl=http://divinity.library.vanderbilt.edu/bibs/HB/HBBib.html&amp;h=169&amp;w=130&amp;prev=/images?q=Biblical+Archaeology+Review&amp;start=20&amp;svnum=10&amp;hl=en&amp;lr=&amp;ie=UTF-8&amp;oe=UTF-8&amp;sa=N" TargetMode="External"/><Relationship Id="rId11" Type="http://schemas.openxmlformats.org/officeDocument/2006/relationships/image" Target="../media/image33.jpeg"/><Relationship Id="rId5" Type="http://schemas.openxmlformats.org/officeDocument/2006/relationships/image" Target="../media/image30.jpeg"/><Relationship Id="rId10" Type="http://schemas.openxmlformats.org/officeDocument/2006/relationships/hyperlink" Target="http://images.google.com/imgres?imgurl=www.valuemags.com/images/magazine/biblicalarchaeology.jpg&amp;imgrefurl=http://www.valuemags.com/home/details.asp?MagID=121&amp;h=120&amp;w=100&amp;prev=/images?q=Biblical+Archaeology+Review&amp;start=20&amp;svnum=10&amp;hl=en&amp;lr=&amp;ie=UTF-8&amp;oe=UTF-8&amp;sa=N" TargetMode="External"/><Relationship Id="rId4" Type="http://schemas.openxmlformats.org/officeDocument/2006/relationships/hyperlink" Target="http://images.google.com/imgres?imgurl=www.bacjrr.org/amazon/gifs/judaica/bar.jpg&amp;imgrefurl=http://www.bacjrr.org/amazon/judaica.htm&amp;h=150&amp;w=112&amp;prev=/images?q=Biblical+Archaeology+Review&amp;start=20&amp;svnum=10&amp;hl=en&amp;lr=&amp;ie=UTF-8&amp;oe=UTF-8&amp;sa=N" TargetMode="External"/><Relationship Id="rId9" Type="http://schemas.openxmlformats.org/officeDocument/2006/relationships/image" Target="../media/image32.jpeg"/><Relationship Id="rId1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4.em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8" Type="http://schemas.openxmlformats.org/officeDocument/2006/relationships/hyperlink" Target="http://images.google.com/imgres?imgurl=www.bibarch.com/Images/5-d.jpg&amp;imgrefurl=http://www.bibarch.com/Concepts/pottery_chart.htm&amp;h=304&amp;w=389&amp;prev=/images?q=+site:www.bibarch.com+%22Pottery+Types%22&amp;svnum=10&amp;hl=en&amp;lr=&amp;ie=UTF-8&amp;oe=UTF-8" TargetMode="External"/><Relationship Id="rId13" Type="http://schemas.openxmlformats.org/officeDocument/2006/relationships/hyperlink" Target="http://images.google.com/imgres?imgurl=www.bibarch.com/Images/4-e.jpg&amp;imgrefurl=http://www.bibarch.com/Concepts/pottery_chart.htm&amp;h=599&amp;w=407&amp;prev=/images?q=%22Pottery+Types%22&amp;svnum=10&amp;hl=en&amp;lr=&amp;ie=UTF-8&amp;oe=UTF-8" TargetMode="External"/><Relationship Id="rId3" Type="http://schemas.openxmlformats.org/officeDocument/2006/relationships/image" Target="../media/image39.jpeg"/><Relationship Id="rId7" Type="http://schemas.openxmlformats.org/officeDocument/2006/relationships/image" Target="../media/image41.jpeg"/><Relationship Id="rId12"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hyperlink" Target="http://images.google.com/imgres?imgurl=www.bibarch.com/Images/4-b.jpg&amp;imgrefurl=http://www.bibarch.com/Concepts/pottery_chart.htm&amp;h=429&amp;w=509&amp;prev=/images?q=%22Pottery+Types%22&amp;svnum=10&amp;hl=en&amp;lr=&amp;ie=UTF-8&amp;oe=UTF-8&amp;sa=N" TargetMode="External"/><Relationship Id="rId11" Type="http://schemas.openxmlformats.org/officeDocument/2006/relationships/hyperlink" Target="http://images.google.com/imgres?imgurl=www.bibarch.com/Images/3-f.jpg&amp;imgrefurl=http://www.bibarch.com/Concepts/pottery_chart.htm&amp;h=549&amp;w=314&amp;prev=/images?q=%22Pottery+Types%22&amp;svnum=10&amp;hl=en&amp;lr=&amp;ie=UTF-8&amp;oe=UTF-8" TargetMode="External"/><Relationship Id="rId5" Type="http://schemas.openxmlformats.org/officeDocument/2006/relationships/image" Target="../media/image40.jpeg"/><Relationship Id="rId10" Type="http://schemas.openxmlformats.org/officeDocument/2006/relationships/image" Target="../media/image43.jpeg"/><Relationship Id="rId4" Type="http://schemas.openxmlformats.org/officeDocument/2006/relationships/hyperlink" Target="http://images.google.com/imgres?imgurl=www.bibarch.com/Images/3-a.jpg&amp;imgrefurl=http://www.bibarch.com/Concepts/pottery_chart.htm&amp;h=-1&amp;w=-1&amp;prev=/images?q=%22Pottery+Types%22&amp;svnum=10&amp;hl=en&amp;lr=&amp;ie=UTF-8&amp;oe=UTF-8&amp;sa=N" TargetMode="External"/><Relationship Id="rId9" Type="http://schemas.openxmlformats.org/officeDocument/2006/relationships/image" Target="../media/image42.jpeg"/><Relationship Id="rId1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2.xml"/><Relationship Id="rId5" Type="http://schemas.openxmlformats.org/officeDocument/2006/relationships/image" Target="../media/image63.jpe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hyperlink" Target="http://images.google.com/imgres?imgurl=www.leakeyfoundation.org/images/t1_main_image.jpg&amp;imgrefurl=http://www.leakeyfoundation.org/travel/&amp;h=202&amp;w=406&amp;prev=/images?q=%22Excavation+Sites%22&amp;start=40&amp;svnum=10&amp;hl=en&amp;lr=&amp;ie=UTF-8&amp;oe=UTF-8&amp;sa=N"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66.png"/><Relationship Id="rId4"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50.xml"/><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subTitle" idx="1"/>
          </p:nvPr>
        </p:nvSpPr>
        <p:spPr>
          <a:xfrm>
            <a:off x="1371600" y="4196680"/>
            <a:ext cx="6400800" cy="1752600"/>
          </a:xfrm>
        </p:spPr>
        <p:txBody>
          <a:bodyPr/>
          <a:lstStyle/>
          <a:p>
            <a:pPr eaLnBrk="1" hangingPunct="1">
              <a:buFont typeface="Wingdings" charset="0"/>
              <a:buNone/>
            </a:pPr>
            <a:r>
              <a:rPr lang="en-US" sz="3600" b="1" dirty="0">
                <a:latin typeface="Arial Narrow" charset="0"/>
                <a:ea typeface="ＭＳ Ｐゴシック" charset="0"/>
                <a:cs typeface="ＭＳ Ｐゴシック" charset="0"/>
              </a:rPr>
              <a:t>What does it have to do with you?</a:t>
            </a:r>
          </a:p>
        </p:txBody>
      </p:sp>
      <p:pic>
        <p:nvPicPr>
          <p:cNvPr id="58370" name="Picture 3" descr="j02324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5" name="Rectangle 5"/>
          <p:cNvSpPr>
            <a:spLocks noGrp="1" noChangeArrowheads="1"/>
          </p:cNvSpPr>
          <p:nvPr>
            <p:ph type="ctrTitle"/>
          </p:nvPr>
        </p:nvSpPr>
        <p:spPr>
          <a:xfrm>
            <a:off x="685800" y="3002275"/>
            <a:ext cx="7772400" cy="1143000"/>
          </a:xfrm>
          <a:effectLst>
            <a:outerShdw blurRad="63500" dist="38099" dir="2700000" algn="ctr" rotWithShape="0">
              <a:schemeClr val="bg2">
                <a:alpha val="74998"/>
              </a:schemeClr>
            </a:outerShdw>
          </a:effectLst>
        </p:spPr>
        <p:txBody>
          <a:bodyPr/>
          <a:lstStyle/>
          <a:p>
            <a:pPr eaLnBrk="1" hangingPunct="1">
              <a:defRPr/>
            </a:pPr>
            <a:r>
              <a:rPr lang="en-US" sz="8000" dirty="0">
                <a:latin typeface="Arial Narrow" charset="0"/>
                <a:ea typeface="ＭＳ Ｐゴシック" charset="0"/>
                <a:cs typeface="ＭＳ Ｐゴシック" charset="0"/>
              </a:rPr>
              <a:t>Biblical Archaeology</a:t>
            </a:r>
            <a:endParaRPr lang="en-US" sz="4800" dirty="0">
              <a:latin typeface="Arial Narrow"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AB15637D-0CBF-4F42-A6C9-0D8498E4D1F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9/12</a:t>
            </a:r>
          </a:p>
        </p:txBody>
      </p:sp>
      <p:pic>
        <p:nvPicPr>
          <p:cNvPr id="7680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en-US" sz="4000" b="1" dirty="0">
                <a:solidFill>
                  <a:srgbClr val="FFFFFF"/>
                </a:solidFill>
                <a:effectLst>
                  <a:outerShdw blurRad="38100" dist="38100" dir="2700000" algn="tl">
                    <a:schemeClr val="tx1"/>
                  </a:outerShdw>
                </a:effectLst>
                <a:latin typeface="Arial Bold" charset="0"/>
              </a:rPr>
              <a:t>Shout to the Lord,</a:t>
            </a:r>
          </a:p>
          <a:p>
            <a:pPr algn="ctr" eaLnBrk="0" hangingPunct="0"/>
            <a:r>
              <a:rPr lang="en-US" sz="4000" b="1" dirty="0">
                <a:solidFill>
                  <a:srgbClr val="FFFFFF"/>
                </a:solidFill>
                <a:effectLst>
                  <a:outerShdw blurRad="38100" dist="38100" dir="2700000" algn="tl">
                    <a:schemeClr val="tx1"/>
                  </a:outerShdw>
                </a:effectLst>
                <a:latin typeface="Arial Bold" charset="0"/>
              </a:rPr>
              <a:t>all the earth, let us sing</a:t>
            </a:r>
          </a:p>
          <a:p>
            <a:pPr algn="ctr" eaLnBrk="0" hangingPunct="0"/>
            <a:r>
              <a:rPr lang="en-US" sz="4000" b="1" dirty="0">
                <a:solidFill>
                  <a:srgbClr val="FFFFFF"/>
                </a:solidFill>
                <a:effectLst>
                  <a:outerShdw blurRad="38100" dist="38100" dir="2700000" algn="tl">
                    <a:schemeClr val="tx1"/>
                  </a:outerShdw>
                </a:effectLst>
                <a:latin typeface="Arial Bold" charset="0"/>
              </a:rPr>
              <a:t>power and majesty,</a:t>
            </a:r>
          </a:p>
          <a:p>
            <a:pPr algn="ctr" eaLnBrk="0" hangingPunct="0"/>
            <a:r>
              <a:rPr lang="en-US" sz="4000" b="1" dirty="0">
                <a:solidFill>
                  <a:srgbClr val="FFFFFF"/>
                </a:solidFill>
                <a:effectLst>
                  <a:outerShdw blurRad="38100" dist="38100" dir="2700000" algn="tl">
                    <a:schemeClr val="tx1"/>
                  </a:outerShdw>
                </a:effectLst>
                <a:latin typeface="Arial Bold" charset="0"/>
              </a:rPr>
              <a:t> praise to the King.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10/12</a:t>
            </a:r>
          </a:p>
        </p:txBody>
      </p:sp>
      <p:pic>
        <p:nvPicPr>
          <p:cNvPr id="788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3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en-US" sz="4000" b="1" dirty="0">
                <a:solidFill>
                  <a:srgbClr val="FFFFFF"/>
                </a:solidFill>
                <a:effectLst>
                  <a:outerShdw blurRad="38100" dist="38100" dir="2700000" algn="tl">
                    <a:schemeClr val="tx1"/>
                  </a:outerShdw>
                </a:effectLst>
                <a:latin typeface="Arial Bold" charset="0"/>
              </a:rPr>
              <a:t>Mountains bow down</a:t>
            </a:r>
          </a:p>
          <a:p>
            <a:pPr algn="ctr" eaLnBrk="0" hangingPunct="0"/>
            <a:r>
              <a:rPr lang="en-US" sz="4000" b="1" dirty="0">
                <a:solidFill>
                  <a:srgbClr val="FFFFFF"/>
                </a:solidFill>
                <a:effectLst>
                  <a:outerShdw blurRad="38100" dist="38100" dir="2700000" algn="tl">
                    <a:schemeClr val="tx1"/>
                  </a:outerShdw>
                </a:effectLst>
                <a:latin typeface="Arial Bold" charset="0"/>
              </a:rPr>
              <a:t> and the seas will roar</a:t>
            </a:r>
          </a:p>
          <a:p>
            <a:pPr algn="ctr" eaLnBrk="0" hangingPunct="0"/>
            <a:r>
              <a:rPr lang="en-US" sz="4000" b="1" dirty="0">
                <a:solidFill>
                  <a:srgbClr val="FFFFFF"/>
                </a:solidFill>
                <a:effectLst>
                  <a:outerShdw blurRad="38100" dist="38100" dir="2700000" algn="tl">
                    <a:schemeClr val="tx1"/>
                  </a:outerShdw>
                </a:effectLst>
                <a:latin typeface="Arial Bold" charset="0"/>
              </a:rPr>
              <a:t>at the sound of Your name.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11/12</a:t>
            </a:r>
          </a:p>
        </p:txBody>
      </p:sp>
      <p:pic>
        <p:nvPicPr>
          <p:cNvPr id="80898"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t>I sing for joy</a:t>
            </a:r>
            <a:br>
              <a:rPr lang="en-US" dirty="0"/>
            </a:br>
            <a:r>
              <a:rPr lang="en-US" dirty="0"/>
              <a:t>At the work of Your hands,</a:t>
            </a:r>
          </a:p>
          <a:p>
            <a:r>
              <a:rPr lang="en-US" dirty="0"/>
              <a:t>Forever I</a:t>
            </a:r>
            <a:r>
              <a:rPr lang="fr-FR" altLang="ja-JP" dirty="0"/>
              <a:t>'</a:t>
            </a:r>
            <a:r>
              <a:rPr lang="en-US" dirty="0" err="1"/>
              <a:t>ll</a:t>
            </a:r>
            <a:r>
              <a:rPr lang="en-US" dirty="0"/>
              <a:t> love You</a:t>
            </a:r>
          </a:p>
          <a:p>
            <a:r>
              <a:rPr lang="en-US" dirty="0"/>
              <a:t>Forever I</a:t>
            </a:r>
            <a:r>
              <a:rPr lang="fr-FR" altLang="ja-JP" dirty="0"/>
              <a:t>'</a:t>
            </a:r>
            <a:r>
              <a:rPr lang="en-US" dirty="0" err="1"/>
              <a:t>ll</a:t>
            </a:r>
            <a:r>
              <a:rPr lang="en-US" dirty="0"/>
              <a:t> stand,</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12/12</a:t>
            </a:r>
          </a:p>
        </p:txBody>
      </p:sp>
      <p:pic>
        <p:nvPicPr>
          <p:cNvPr id="82946"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9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Nothing compares </a:t>
            </a:r>
          </a:p>
          <a:p>
            <a:r>
              <a:rPr lang="en-US" dirty="0"/>
              <a:t>to the promise I have in You.</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type="subTitle" idx="1"/>
          </p:nvPr>
        </p:nvSpPr>
        <p:spPr>
          <a:xfrm>
            <a:off x="1371600" y="4495800"/>
            <a:ext cx="6400800" cy="1752600"/>
          </a:xfrm>
        </p:spPr>
        <p:txBody>
          <a:bodyPr/>
          <a:lstStyle/>
          <a:p>
            <a:pPr eaLnBrk="1" hangingPunct="1">
              <a:buFont typeface="Wingdings" charset="0"/>
              <a:buNone/>
            </a:pPr>
            <a:r>
              <a:rPr lang="en-US" sz="3600">
                <a:latin typeface="Arial Narrow" charset="0"/>
                <a:ea typeface="ＭＳ Ｐゴシック" charset="0"/>
                <a:cs typeface="ＭＳ Ｐゴシック" charset="0"/>
              </a:rPr>
              <a:t>What does it have to do with you?</a:t>
            </a:r>
          </a:p>
        </p:txBody>
      </p:sp>
      <p:pic>
        <p:nvPicPr>
          <p:cNvPr id="87042" name="Picture 24" descr="j02324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685800" y="2743200"/>
            <a:ext cx="7772400" cy="1143000"/>
          </a:xfrm>
          <a:effectLst>
            <a:outerShdw blurRad="63500" dist="38099" dir="2700000" algn="ctr" rotWithShape="0">
              <a:schemeClr val="bg2">
                <a:alpha val="74998"/>
              </a:schemeClr>
            </a:outerShdw>
          </a:effectLst>
        </p:spPr>
        <p:txBody>
          <a:bodyPr/>
          <a:lstStyle/>
          <a:p>
            <a:pPr eaLnBrk="1" hangingPunct="1">
              <a:defRPr/>
            </a:pPr>
            <a:r>
              <a:rPr lang="en-US" sz="8000">
                <a:latin typeface="Arial Narrow" charset="0"/>
                <a:ea typeface="ＭＳ Ｐゴシック" charset="0"/>
                <a:cs typeface="ＭＳ Ｐゴシック" charset="0"/>
              </a:rPr>
              <a:t>Biblical Archaeology</a:t>
            </a:r>
            <a:endParaRPr lang="en-US" sz="4800">
              <a:latin typeface="Arial Narrow" charset="0"/>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bswbbar2806cover">
            <a:hlinkClick r:id="rId3"/>
          </p:cNvPr>
          <p:cNvPicPr>
            <a:picLocks noGrp="1" noChangeAspect="1" noChangeArrowheads="1"/>
          </p:cNvPicPr>
          <p:nvPr>
            <p:ph type="clipArt" sz="half" idx="1"/>
          </p:nvPr>
        </p:nvPicPr>
        <p:blipFill>
          <a:blip r:embed="rId4">
            <a:extLst>
              <a:ext uri="{28A0092B-C50C-407E-A947-70E740481C1C}">
                <a14:useLocalDpi xmlns:a14="http://schemas.microsoft.com/office/drawing/2010/main"/>
              </a:ext>
            </a:extLst>
          </a:blip>
          <a:srcRect/>
          <a:stretch>
            <a:fillRect/>
          </a:stretch>
        </p:blipFill>
        <p:spPr>
          <a:xfrm>
            <a:off x="609600" y="1143000"/>
            <a:ext cx="3128963" cy="4114800"/>
          </a:xfrm>
        </p:spPr>
      </p:pic>
      <p:grpSp>
        <p:nvGrpSpPr>
          <p:cNvPr id="2" name="Group 1">
            <a:extLst>
              <a:ext uri="{FF2B5EF4-FFF2-40B4-BE49-F238E27FC236}">
                <a16:creationId xmlns:a16="http://schemas.microsoft.com/office/drawing/2014/main" id="{4B03C9FC-558E-AC47-818B-B4BB8C810A64}"/>
              </a:ext>
            </a:extLst>
          </p:cNvPr>
          <p:cNvGrpSpPr/>
          <p:nvPr/>
        </p:nvGrpSpPr>
        <p:grpSpPr>
          <a:xfrm>
            <a:off x="1905000" y="1981200"/>
            <a:ext cx="7239000" cy="4959350"/>
            <a:chOff x="1905000" y="1981200"/>
            <a:chExt cx="7239000" cy="4959350"/>
          </a:xfrm>
        </p:grpSpPr>
        <p:pic>
          <p:nvPicPr>
            <p:cNvPr id="62480" name="Picture 16" descr="bswbba2806sd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05000" y="1981200"/>
              <a:ext cx="72390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20"/>
            <p:cNvSpPr txBox="1">
              <a:spLocks noChangeArrowheads="1"/>
            </p:cNvSpPr>
            <p:nvPr/>
          </p:nvSpPr>
          <p:spPr bwMode="auto">
            <a:xfrm>
              <a:off x="7239000" y="3429000"/>
              <a:ext cx="1600200" cy="3090863"/>
            </a:xfrm>
            <a:prstGeom prst="rect">
              <a:avLst/>
            </a:prstGeom>
            <a:solidFill>
              <a:schemeClr val="bg2"/>
            </a:solidFill>
            <a:ln w="9525">
              <a:solidFill>
                <a:srgbClr val="E62B1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Arial" charset="0"/>
                </a:rPr>
                <a:t>Reads:</a:t>
              </a:r>
            </a:p>
            <a:p>
              <a:pPr eaLnBrk="1" hangingPunct="1"/>
              <a:r>
                <a:rPr lang="ja-JP" altLang="en-US" sz="2800" b="1">
                  <a:latin typeface="Arial" charset="0"/>
                </a:rPr>
                <a:t>“</a:t>
              </a:r>
              <a:r>
                <a:rPr lang="en-US" altLang="ja-JP" sz="2800" b="1">
                  <a:latin typeface="Arial" charset="0"/>
                </a:rPr>
                <a:t>James, son of Joseph, brother of Jesus.</a:t>
              </a:r>
              <a:r>
                <a:rPr lang="ja-JP" altLang="en-US" sz="2800" b="1">
                  <a:latin typeface="Arial" charset="0"/>
                </a:rPr>
                <a:t>”</a:t>
              </a:r>
              <a:r>
                <a:rPr lang="en-US" altLang="ja-JP" sz="2800" b="1">
                  <a:latin typeface="Arial" charset="0"/>
                </a:rPr>
                <a:t> </a:t>
              </a:r>
              <a:endParaRPr lang="en-US" sz="2800" b="1">
                <a:latin typeface="Arial" charset="0"/>
              </a:endParaRPr>
            </a:p>
          </p:txBody>
        </p:sp>
        <p:sp>
          <p:nvSpPr>
            <p:cNvPr id="14" name="Text Box 20">
              <a:extLst>
                <a:ext uri="{FF2B5EF4-FFF2-40B4-BE49-F238E27FC236}">
                  <a16:creationId xmlns:a16="http://schemas.microsoft.com/office/drawing/2014/main" id="{C7AB32DA-3CEC-A148-A434-3D4063471B7F}"/>
                </a:ext>
              </a:extLst>
            </p:cNvPr>
            <p:cNvSpPr txBox="1">
              <a:spLocks noChangeArrowheads="1"/>
            </p:cNvSpPr>
            <p:nvPr/>
          </p:nvSpPr>
          <p:spPr bwMode="auto">
            <a:xfrm>
              <a:off x="6722654" y="2136329"/>
              <a:ext cx="2323315" cy="1077218"/>
            </a:xfrm>
            <a:prstGeom prst="rect">
              <a:avLst/>
            </a:prstGeom>
            <a:solidFill>
              <a:schemeClr val="bg2"/>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dirty="0">
                  <a:solidFill>
                    <a:srgbClr val="FED747"/>
                  </a:solidFill>
                  <a:latin typeface="Arial" charset="0"/>
                </a:rPr>
                <a:t>Earliest Archaeological Evidence of Jesus </a:t>
              </a:r>
            </a:p>
            <a:p>
              <a:pPr eaLnBrk="1" hangingPunct="1"/>
              <a:r>
                <a:rPr lang="en-US" sz="1600" b="1" dirty="0">
                  <a:solidFill>
                    <a:srgbClr val="FED747"/>
                  </a:solidFill>
                  <a:latin typeface="Arial" charset="0"/>
                </a:rPr>
                <a:t>Found in Jerusalem</a:t>
              </a:r>
            </a:p>
          </p:txBody>
        </p:sp>
      </p:grpSp>
      <p:sp>
        <p:nvSpPr>
          <p:cNvPr id="62466" name="Rectangle 2"/>
          <p:cNvSpPr>
            <a:spLocks noGrp="1" noChangeArrowheads="1"/>
          </p:cNvSpPr>
          <p:nvPr>
            <p:ph type="title"/>
          </p:nvPr>
        </p:nvSpPr>
        <p:spPr>
          <a:xfrm>
            <a:off x="533400" y="228600"/>
            <a:ext cx="7924800" cy="762000"/>
          </a:xfrm>
          <a:effectLst>
            <a:outerShdw blurRad="63500" dist="38099" dir="2700000" algn="ctr" rotWithShape="0">
              <a:schemeClr val="bg2">
                <a:alpha val="74998"/>
              </a:schemeClr>
            </a:outerShdw>
          </a:effectLst>
        </p:spPr>
        <p:txBody>
          <a:bodyPr/>
          <a:lstStyle/>
          <a:p>
            <a:pPr eaLnBrk="1" hangingPunct="1">
              <a:defRPr/>
            </a:pPr>
            <a:r>
              <a:rPr lang="en-US" sz="3200">
                <a:latin typeface="Arial Narrow" charset="0"/>
                <a:ea typeface="ＭＳ Ｐゴシック" charset="0"/>
                <a:cs typeface="ＭＳ Ｐゴシック" charset="0"/>
              </a:rPr>
              <a:t>A Key Recent Discovery (</a:t>
            </a:r>
            <a:r>
              <a:rPr lang="en-US" sz="3200" i="1">
                <a:latin typeface="Arial Narrow" charset="0"/>
                <a:ea typeface="ＭＳ Ｐゴシック" charset="0"/>
                <a:cs typeface="ＭＳ Ｐゴシック" charset="0"/>
              </a:rPr>
              <a:t>BAR</a:t>
            </a:r>
            <a:r>
              <a:rPr lang="en-US" sz="3200">
                <a:latin typeface="Arial Narrow" charset="0"/>
                <a:ea typeface="ＭＳ Ｐゴシック" charset="0"/>
                <a:cs typeface="ＭＳ Ｐゴシック" charset="0"/>
              </a:rPr>
              <a:t> Nov/Dec 02)…</a:t>
            </a:r>
          </a:p>
        </p:txBody>
      </p:sp>
      <p:grpSp>
        <p:nvGrpSpPr>
          <p:cNvPr id="89091" name="Group 13"/>
          <p:cNvGrpSpPr>
            <a:grpSpLocks/>
          </p:cNvGrpSpPr>
          <p:nvPr/>
        </p:nvGrpSpPr>
        <p:grpSpPr bwMode="auto">
          <a:xfrm>
            <a:off x="1943100" y="2263775"/>
            <a:ext cx="5257800" cy="2697163"/>
            <a:chOff x="0" y="0"/>
            <a:chExt cx="3312" cy="1699"/>
          </a:xfrm>
        </p:grpSpPr>
        <p:sp>
          <p:nvSpPr>
            <p:cNvPr id="89097" name="Rectangle 8"/>
            <p:cNvSpPr>
              <a:spLocks noChangeArrowheads="1"/>
            </p:cNvSpPr>
            <p:nvPr/>
          </p:nvSpPr>
          <p:spPr bwMode="auto">
            <a:xfrm>
              <a:off x="0" y="0"/>
              <a:ext cx="331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89098" name="Group 12"/>
            <p:cNvGrpSpPr>
              <a:grpSpLocks/>
            </p:cNvGrpSpPr>
            <p:nvPr/>
          </p:nvGrpSpPr>
          <p:grpSpPr bwMode="auto">
            <a:xfrm>
              <a:off x="0" y="0"/>
              <a:ext cx="1186" cy="1699"/>
              <a:chOff x="-58" y="0"/>
              <a:chExt cx="1186" cy="1699"/>
            </a:xfrm>
          </p:grpSpPr>
          <p:sp>
            <p:nvSpPr>
              <p:cNvPr id="89099" name="Rectangle 9"/>
              <p:cNvSpPr>
                <a:spLocks noChangeArrowheads="1"/>
              </p:cNvSpPr>
              <p:nvPr/>
            </p:nvSpPr>
            <p:spPr bwMode="auto">
              <a:xfrm>
                <a:off x="0" y="0"/>
                <a:ext cx="1128" cy="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hlinkClick r:id="rId6"/>
                  </a:rPr>
                  <a:t>  </a:t>
                </a:r>
                <a:r>
                  <a:rPr lang="en-US" sz="12300">
                    <a:latin typeface="Arial Narrow" charset="0"/>
                  </a:rPr>
                  <a:t> </a:t>
                </a:r>
                <a:r>
                  <a:rPr lang="en-US">
                    <a:latin typeface="Arial Narrow" charset="0"/>
                  </a:rPr>
                  <a:t>                    </a:t>
                </a:r>
              </a:p>
            </p:txBody>
          </p:sp>
          <p:sp>
            <p:nvSpPr>
              <p:cNvPr id="89100" name="Rectangle 11"/>
              <p:cNvSpPr>
                <a:spLocks noChangeArrowheads="1"/>
              </p:cNvSpPr>
              <p:nvPr/>
            </p:nvSpPr>
            <p:spPr bwMode="auto">
              <a:xfrm>
                <a:off x="-58" y="259"/>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rPr>
                  <a:t> </a:t>
                </a:r>
              </a:p>
            </p:txBody>
          </p:sp>
        </p:grpSp>
      </p:grpSp>
      <p:sp>
        <p:nvSpPr>
          <p:cNvPr id="62482" name="Text Box 18"/>
          <p:cNvSpPr txBox="1">
            <a:spLocks noChangeArrowheads="1"/>
          </p:cNvSpPr>
          <p:nvPr/>
        </p:nvSpPr>
        <p:spPr bwMode="auto">
          <a:xfrm>
            <a:off x="2133600" y="5518150"/>
            <a:ext cx="3200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dirty="0"/>
              <a:t>This is the earliest reference to Jesus outside the Bible!</a:t>
            </a:r>
          </a:p>
        </p:txBody>
      </p:sp>
      <p:sp>
        <p:nvSpPr>
          <p:cNvPr id="62483" name="Text Box 19"/>
          <p:cNvSpPr txBox="1">
            <a:spLocks noChangeArrowheads="1"/>
          </p:cNvSpPr>
          <p:nvPr/>
        </p:nvSpPr>
        <p:spPr bwMode="auto">
          <a:xfrm rot="-582935">
            <a:off x="457200" y="990600"/>
            <a:ext cx="6477000" cy="557847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defRPr/>
            </a:pPr>
            <a:r>
              <a:rPr lang="en-US" sz="6000" dirty="0">
                <a:latin typeface="Stencil" pitchFamily="-111" charset="0"/>
                <a:ea typeface="+mn-ea"/>
                <a:cs typeface="+mn-cs"/>
              </a:rPr>
              <a:t>Deemed a forgery by the Israeli Antiquities Authority </a:t>
            </a:r>
          </a:p>
          <a:p>
            <a:pPr>
              <a:defRPr/>
            </a:pPr>
            <a:r>
              <a:rPr lang="en-US" sz="6000" dirty="0">
                <a:latin typeface="Stencil" pitchFamily="-111" charset="0"/>
                <a:ea typeface="+mn-ea"/>
                <a:cs typeface="+mn-cs"/>
              </a:rPr>
              <a:t>(June 2003)</a:t>
            </a:r>
          </a:p>
        </p:txBody>
      </p:sp>
      <p:sp>
        <p:nvSpPr>
          <p:cNvPr id="89096" name="Text Box 22"/>
          <p:cNvSpPr txBox="1">
            <a:spLocks noChangeArrowheads="1"/>
          </p:cNvSpPr>
          <p:nvPr/>
        </p:nvSpPr>
        <p:spPr bwMode="auto">
          <a:xfrm>
            <a:off x="8274050" y="76200"/>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cs typeface="Arial" panose="020B0604020202020204" pitchFamily="34" charset="0"/>
              </a:rPr>
              <a:t>205a</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248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62483"/>
                                        </p:tgtEl>
                                        <p:attrNameLst>
                                          <p:attrName>style.visibility</p:attrName>
                                        </p:attrNameLst>
                                      </p:cBhvr>
                                      <p:to>
                                        <p:strVal val="visible"/>
                                      </p:to>
                                    </p:set>
                                    <p:anim calcmode="lin" valueType="num">
                                      <p:cBhvr>
                                        <p:cTn id="16" dur="1000" fill="hold"/>
                                        <p:tgtEl>
                                          <p:spTgt spid="62483"/>
                                        </p:tgtEl>
                                        <p:attrNameLst>
                                          <p:attrName>ppt_w</p:attrName>
                                        </p:attrNameLst>
                                      </p:cBhvr>
                                      <p:tavLst>
                                        <p:tav tm="0">
                                          <p:val>
                                            <p:fltVal val="0"/>
                                          </p:val>
                                        </p:tav>
                                        <p:tav tm="100000">
                                          <p:val>
                                            <p:strVal val="#ppt_w"/>
                                          </p:val>
                                        </p:tav>
                                      </p:tavLst>
                                    </p:anim>
                                    <p:anim calcmode="lin" valueType="num">
                                      <p:cBhvr>
                                        <p:cTn id="17" dur="1000" fill="hold"/>
                                        <p:tgtEl>
                                          <p:spTgt spid="62483"/>
                                        </p:tgtEl>
                                        <p:attrNameLst>
                                          <p:attrName>ppt_h</p:attrName>
                                        </p:attrNameLst>
                                      </p:cBhvr>
                                      <p:tavLst>
                                        <p:tav tm="0">
                                          <p:val>
                                            <p:fltVal val="0"/>
                                          </p:val>
                                        </p:tav>
                                        <p:tav tm="100000">
                                          <p:val>
                                            <p:strVal val="#ppt_h"/>
                                          </p:val>
                                        </p:tav>
                                      </p:tavLst>
                                    </p:anim>
                                    <p:anim calcmode="lin" valueType="num">
                                      <p:cBhvr>
                                        <p:cTn id="18" dur="1000" fill="hold"/>
                                        <p:tgtEl>
                                          <p:spTgt spid="62483"/>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624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P spid="6248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28600"/>
            <a:ext cx="2819400" cy="1981200"/>
          </a:xfrm>
          <a:effectLst>
            <a:outerShdw blurRad="63500" dist="38099" dir="2700000" algn="ctr" rotWithShape="0">
              <a:schemeClr val="bg2">
                <a:alpha val="74998"/>
              </a:schemeClr>
            </a:outerShdw>
          </a:effectLst>
        </p:spPr>
        <p:txBody>
          <a:bodyPr/>
          <a:lstStyle/>
          <a:p>
            <a:pPr eaLnBrk="1" hangingPunct="1">
              <a:defRPr/>
            </a:pPr>
            <a:r>
              <a:rPr lang="en-US" sz="4800" b="1">
                <a:ea typeface="+mj-ea"/>
                <a:cs typeface="+mj-cs"/>
              </a:rPr>
              <a:t>Caiaphas Ossuary </a:t>
            </a:r>
            <a:br>
              <a:rPr lang="en-US" sz="4800" b="1">
                <a:ea typeface="+mj-ea"/>
                <a:cs typeface="+mj-cs"/>
              </a:rPr>
            </a:br>
            <a:r>
              <a:rPr lang="en-US" sz="2400" b="1">
                <a:ea typeface="+mj-ea"/>
                <a:cs typeface="+mj-cs"/>
              </a:rPr>
              <a:t>(</a:t>
            </a:r>
            <a:r>
              <a:rPr lang="en-US" sz="2400" b="1" i="1">
                <a:ea typeface="+mj-ea"/>
                <a:cs typeface="+mj-cs"/>
              </a:rPr>
              <a:t>BAR</a:t>
            </a:r>
            <a:r>
              <a:rPr lang="en-US" sz="2400" b="1">
                <a:ea typeface="+mj-ea"/>
                <a:cs typeface="+mj-cs"/>
              </a:rPr>
              <a:t> Sept/Oct 1992)</a:t>
            </a:r>
          </a:p>
        </p:txBody>
      </p:sp>
      <p:sp>
        <p:nvSpPr>
          <p:cNvPr id="124931" name="Rectangle 3"/>
          <p:cNvSpPr>
            <a:spLocks noGrp="1" noChangeArrowheads="1"/>
          </p:cNvSpPr>
          <p:nvPr>
            <p:ph type="body" idx="1"/>
          </p:nvPr>
        </p:nvSpPr>
        <p:spPr>
          <a:xfrm>
            <a:off x="685800" y="3068960"/>
            <a:ext cx="2743200" cy="3255640"/>
          </a:xfrm>
        </p:spPr>
        <p:txBody>
          <a:bodyPr/>
          <a:lstStyle/>
          <a:p>
            <a:pPr eaLnBrk="1" hangingPunct="1">
              <a:lnSpc>
                <a:spcPct val="90000"/>
              </a:lnSpc>
              <a:buFont typeface="Wingdings" pitchFamily="-111" charset="2"/>
              <a:buBlip>
                <a:blip r:embed="rId3"/>
              </a:buBlip>
              <a:defRPr/>
            </a:pPr>
            <a:r>
              <a:rPr lang="en-US" b="1" dirty="0">
                <a:effectLst>
                  <a:glow rad="101600">
                    <a:schemeClr val="bg2">
                      <a:alpha val="75000"/>
                    </a:schemeClr>
                  </a:glow>
                </a:effectLst>
                <a:ea typeface="+mn-ea"/>
                <a:cs typeface="+mn-cs"/>
              </a:rPr>
              <a:t>Before this discovery there was no evidence for his existence outside the Bible</a:t>
            </a:r>
          </a:p>
        </p:txBody>
      </p:sp>
      <p:pic>
        <p:nvPicPr>
          <p:cNvPr id="124932" name="Picture 4" descr="Caiaphas Ossuar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30588" y="0"/>
            <a:ext cx="5713412" cy="6858000"/>
          </a:xfrm>
          <a:prstGeom prst="rect">
            <a:avLst/>
          </a:prstGeom>
          <a:noFill/>
          <a:effectLst>
            <a:outerShdw blurRad="63500" dist="38099" dir="2700000" algn="ctr" rotWithShape="0">
              <a:schemeClr val="bg2">
                <a:alpha val="74998"/>
              </a:scheme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What is Archaeology?</a:t>
            </a:r>
          </a:p>
        </p:txBody>
      </p:sp>
      <p:sp>
        <p:nvSpPr>
          <p:cNvPr id="63491" name="Rectangle 3"/>
          <p:cNvSpPr>
            <a:spLocks noGrp="1" noChangeArrowheads="1"/>
          </p:cNvSpPr>
          <p:nvPr>
            <p:ph type="body" sz="half" idx="1"/>
          </p:nvPr>
        </p:nvSpPr>
        <p:spPr>
          <a:xfrm>
            <a:off x="685800" y="1981200"/>
            <a:ext cx="7772400" cy="4114800"/>
          </a:xfrm>
        </p:spPr>
        <p:txBody>
          <a:bodyPr/>
          <a:lstStyle/>
          <a:p>
            <a:pPr marL="609600" indent="-609600" eaLnBrk="1" hangingPunct="1">
              <a:lnSpc>
                <a:spcPct val="80000"/>
              </a:lnSpc>
              <a:defRPr/>
            </a:pPr>
            <a:r>
              <a:rPr lang="en-US"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The word itself</a:t>
            </a:r>
            <a:endParaRPr lang="en-US" b="1" dirty="0">
              <a:effectLst>
                <a:outerShdw blurRad="50800" dist="101600" dir="2700000" algn="tl" rotWithShape="0">
                  <a:srgbClr val="000000">
                    <a:alpha val="80000"/>
                  </a:srgbClr>
                </a:outerShdw>
              </a:effectLst>
              <a:latin typeface="Bwgrkl" charset="0"/>
              <a:ea typeface="ＭＳ Ｐゴシック" charset="0"/>
              <a:cs typeface="ＭＳ Ｐゴシック" charset="0"/>
            </a:endParaRPr>
          </a:p>
          <a:p>
            <a:pPr marL="990600" lvl="1" indent="-533400" eaLnBrk="1" hangingPunct="1">
              <a:lnSpc>
                <a:spcPct val="80000"/>
              </a:lnSpc>
              <a:defRPr/>
            </a:pPr>
            <a:r>
              <a:rPr lang="en-US" b="1" dirty="0">
                <a:effectLst>
                  <a:outerShdw blurRad="50800" dist="101600" dir="2700000" algn="tl" rotWithShape="0">
                    <a:srgbClr val="000000">
                      <a:alpha val="80000"/>
                    </a:srgbClr>
                  </a:outerShdw>
                </a:effectLst>
                <a:latin typeface="Arial Narrow" charset="0"/>
                <a:ea typeface="ＭＳ Ｐゴシック" charset="0"/>
              </a:rPr>
              <a:t>Greek Meaning:    </a:t>
            </a:r>
            <a:r>
              <a:rPr lang="en-US" b="1" i="1" dirty="0" err="1">
                <a:effectLst>
                  <a:outerShdw blurRad="50800" dist="101600" dir="2700000" algn="tl" rotWithShape="0">
                    <a:srgbClr val="000000">
                      <a:alpha val="80000"/>
                    </a:srgbClr>
                  </a:outerShdw>
                </a:effectLst>
                <a:latin typeface="Arial Narrow" charset="0"/>
                <a:ea typeface="ＭＳ Ｐゴシック" charset="0"/>
              </a:rPr>
              <a:t>arche</a:t>
            </a:r>
            <a:r>
              <a:rPr lang="en-US" b="1" dirty="0">
                <a:effectLst>
                  <a:outerShdw blurRad="50800" dist="101600" dir="2700000" algn="tl" rotWithShape="0">
                    <a:srgbClr val="000000">
                      <a:alpha val="80000"/>
                    </a:srgbClr>
                  </a:outerShdw>
                </a:effectLst>
                <a:latin typeface="Arial Narrow" charset="0"/>
                <a:ea typeface="ＭＳ Ｐゴシック" charset="0"/>
              </a:rPr>
              <a:t> (old) + </a:t>
            </a:r>
            <a:r>
              <a:rPr lang="en-US" b="1" i="1" dirty="0">
                <a:effectLst>
                  <a:outerShdw blurRad="50800" dist="101600" dir="2700000" algn="tl" rotWithShape="0">
                    <a:srgbClr val="000000">
                      <a:alpha val="80000"/>
                    </a:srgbClr>
                  </a:outerShdw>
                </a:effectLst>
                <a:latin typeface="Arial Narrow" charset="0"/>
                <a:ea typeface="ＭＳ Ｐゴシック" charset="0"/>
              </a:rPr>
              <a:t>logos</a:t>
            </a:r>
            <a:r>
              <a:rPr lang="en-US" b="1" dirty="0">
                <a:effectLst>
                  <a:outerShdw blurRad="50800" dist="101600" dir="2700000" algn="tl" rotWithShape="0">
                    <a:srgbClr val="000000">
                      <a:alpha val="80000"/>
                    </a:srgbClr>
                  </a:outerShdw>
                </a:effectLst>
                <a:latin typeface="Arial Narrow" charset="0"/>
                <a:ea typeface="ＭＳ Ｐゴシック" charset="0"/>
              </a:rPr>
              <a:t> (word)</a:t>
            </a:r>
          </a:p>
          <a:p>
            <a:pPr marL="990600" lvl="1" indent="-533400" eaLnBrk="1" hangingPunct="1">
              <a:lnSpc>
                <a:spcPct val="80000"/>
              </a:lnSpc>
              <a:defRPr/>
            </a:pPr>
            <a:r>
              <a:rPr lang="en-US" b="1" dirty="0">
                <a:effectLst>
                  <a:outerShdw blurRad="50800" dist="101600" dir="2700000" algn="tl" rotWithShape="0">
                    <a:srgbClr val="000000">
                      <a:alpha val="80000"/>
                    </a:srgbClr>
                  </a:outerShdw>
                </a:effectLst>
                <a:latin typeface="Arial Narrow" charset="0"/>
                <a:ea typeface="ＭＳ Ｐゴシック" charset="0"/>
              </a:rPr>
              <a:t>Archaeology = </a:t>
            </a:r>
            <a:r>
              <a:rPr lang="ja-JP" altLang="en-US" b="1" dirty="0">
                <a:effectLst>
                  <a:outerShdw blurRad="50800" dist="101600" dir="2700000" algn="tl" rotWithShape="0">
                    <a:srgbClr val="000000">
                      <a:alpha val="80000"/>
                    </a:srgbClr>
                  </a:outerShdw>
                </a:effectLst>
                <a:latin typeface="Arial Narrow" charset="0"/>
                <a:ea typeface="ＭＳ Ｐゴシック" charset="0"/>
              </a:rPr>
              <a:t>“</a:t>
            </a:r>
            <a:r>
              <a:rPr lang="en-US" b="1" dirty="0">
                <a:effectLst>
                  <a:outerShdw blurRad="50800" dist="101600" dir="2700000" algn="tl" rotWithShape="0">
                    <a:srgbClr val="000000">
                      <a:alpha val="80000"/>
                    </a:srgbClr>
                  </a:outerShdw>
                </a:effectLst>
                <a:latin typeface="Arial Narrow" charset="0"/>
                <a:ea typeface="ＭＳ Ｐゴシック" charset="0"/>
              </a:rPr>
              <a:t>old words</a:t>
            </a:r>
            <a:r>
              <a:rPr lang="ja-JP" altLang="en-US" b="1" dirty="0">
                <a:effectLst>
                  <a:outerShdw blurRad="50800" dist="101600" dir="2700000" algn="tl" rotWithShape="0">
                    <a:srgbClr val="000000">
                      <a:alpha val="80000"/>
                    </a:srgbClr>
                  </a:outerShdw>
                </a:effectLst>
                <a:latin typeface="Arial Narrow" charset="0"/>
                <a:ea typeface="ＭＳ Ｐゴシック" charset="0"/>
              </a:rPr>
              <a:t>”</a:t>
            </a:r>
            <a:endParaRPr lang="en-US" b="1" dirty="0">
              <a:effectLst>
                <a:outerShdw blurRad="50800" dist="101600" dir="2700000" algn="tl" rotWithShape="0">
                  <a:srgbClr val="000000">
                    <a:alpha val="80000"/>
                  </a:srgbClr>
                </a:outerShdw>
              </a:effectLst>
              <a:latin typeface="Arial Narrow" charset="0"/>
              <a:ea typeface="ＭＳ Ｐゴシック" charset="0"/>
            </a:endParaRPr>
          </a:p>
          <a:p>
            <a:pPr marL="609600" indent="-609600" eaLnBrk="1" hangingPunct="1">
              <a:lnSpc>
                <a:spcPct val="80000"/>
              </a:lnSpc>
              <a:defRPr/>
            </a:pPr>
            <a:r>
              <a:rPr lang="en-US"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Some definitions</a:t>
            </a:r>
          </a:p>
          <a:p>
            <a:pPr marL="990600" lvl="1" indent="-533400" eaLnBrk="1" hangingPunct="1">
              <a:lnSpc>
                <a:spcPct val="80000"/>
              </a:lnSpc>
              <a:defRPr/>
            </a:pP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“The science or study of history from the </a:t>
            </a:r>
            <a:r>
              <a:rPr lang="en-US"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remains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 of early human cultures as discovered chiefly by systematic excavations” (</a:t>
            </a:r>
            <a:r>
              <a:rPr lang="en-US" altLang="zh-CN" b="1" i="1" dirty="0">
                <a:effectLst>
                  <a:outerShdw blurRad="50800" dist="101600" dir="2700000" algn="tl" rotWithShape="0">
                    <a:srgbClr val="000000">
                      <a:alpha val="80000"/>
                    </a:srgbClr>
                  </a:outerShdw>
                </a:effectLst>
                <a:latin typeface="Arial Narrow" charset="0"/>
                <a:ea typeface="SimSun" charset="0"/>
                <a:cs typeface="SimSun" charset="0"/>
              </a:rPr>
              <a:t>Funk &amp; Wagnall</a:t>
            </a:r>
            <a:r>
              <a:rPr lang="fr-FR" altLang="zh-CN" b="1" i="1" dirty="0">
                <a:effectLst>
                  <a:outerShdw blurRad="50800" dist="101600" dir="2700000" algn="tl" rotWithShape="0">
                    <a:srgbClr val="000000">
                      <a:alpha val="80000"/>
                    </a:srgbClr>
                  </a:outerShdw>
                </a:effectLst>
                <a:latin typeface="Arial Narrow" charset="0"/>
                <a:ea typeface="SimSun" charset="0"/>
                <a:cs typeface="SimSun" charset="0"/>
              </a:rPr>
              <a:t>'</a:t>
            </a:r>
            <a:r>
              <a:rPr lang="en-US" altLang="zh-CN" b="1" i="1" dirty="0">
                <a:effectLst>
                  <a:outerShdw blurRad="50800" dist="101600" dir="2700000" algn="tl" rotWithShape="0">
                    <a:srgbClr val="000000">
                      <a:alpha val="80000"/>
                    </a:srgbClr>
                  </a:outerShdw>
                </a:effectLst>
                <a:latin typeface="Arial Narrow" charset="0"/>
                <a:ea typeface="SimSun" charset="0"/>
                <a:cs typeface="SimSun" charset="0"/>
              </a:rPr>
              <a:t>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a:t>
            </a:r>
          </a:p>
          <a:p>
            <a:pPr marL="990600" lvl="1" indent="-533400" eaLnBrk="1" hangingPunct="1">
              <a:lnSpc>
                <a:spcPct val="80000"/>
              </a:lnSpc>
              <a:defRPr/>
            </a:pP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“The scientific study of material remains (as </a:t>
            </a:r>
            <a:r>
              <a:rPr lang="en-US"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fossil relics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 </a:t>
            </a:r>
            <a:r>
              <a:rPr lang="en-US"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artifacts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 </a:t>
            </a:r>
            <a:r>
              <a:rPr lang="en-US"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monuments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 of past human life and activities” (</a:t>
            </a:r>
            <a:r>
              <a:rPr lang="en-US" altLang="zh-CN" b="1" i="1" dirty="0">
                <a:effectLst>
                  <a:outerShdw blurRad="50800" dist="101600" dir="2700000" algn="tl" rotWithShape="0">
                    <a:srgbClr val="000000">
                      <a:alpha val="80000"/>
                    </a:srgbClr>
                  </a:outerShdw>
                </a:effectLst>
                <a:latin typeface="Arial Narrow" charset="0"/>
                <a:ea typeface="SimSun" charset="0"/>
                <a:cs typeface="SimSun" charset="0"/>
              </a:rPr>
              <a:t>Webster</a:t>
            </a:r>
            <a:r>
              <a:rPr lang="fr-FR" altLang="zh-CN" b="1" i="1" dirty="0">
                <a:effectLst>
                  <a:outerShdw blurRad="50800" dist="101600" dir="2700000" algn="tl" rotWithShape="0">
                    <a:srgbClr val="000000">
                      <a:alpha val="80000"/>
                    </a:srgbClr>
                  </a:outerShdw>
                </a:effectLst>
                <a:latin typeface="Arial Narrow" charset="0"/>
                <a:ea typeface="SimSun" charset="0"/>
                <a:cs typeface="SimSun" charset="0"/>
              </a:rPr>
              <a:t>'</a:t>
            </a:r>
            <a:r>
              <a:rPr lang="en-US" altLang="zh-CN" b="1" i="1" dirty="0">
                <a:effectLst>
                  <a:outerShdw blurRad="50800" dist="101600" dir="2700000" algn="tl" rotWithShape="0">
                    <a:srgbClr val="000000">
                      <a:alpha val="80000"/>
                    </a:srgbClr>
                  </a:outerShdw>
                </a:effectLst>
                <a:latin typeface="Arial Narrow" charset="0"/>
                <a:ea typeface="SimSun" charset="0"/>
                <a:cs typeface="SimSun" charset="0"/>
              </a:rPr>
              <a:t>s</a:t>
            </a:r>
            <a:r>
              <a:rPr lang="en-US" altLang="zh-CN" b="1" dirty="0">
                <a:effectLst>
                  <a:outerShdw blurRad="50800" dist="101600" dir="2700000" algn="tl" rotWithShape="0">
                    <a:srgbClr val="000000">
                      <a:alpha val="80000"/>
                    </a:srgbClr>
                  </a:outerShdw>
                </a:effectLst>
                <a:latin typeface="Arial Narrow" charset="0"/>
                <a:ea typeface="SimSun" charset="0"/>
                <a:cs typeface="SimSun" charset="0"/>
              </a:rPr>
              <a:t>)</a:t>
            </a:r>
            <a:endParaRPr lang="en-US" b="1" dirty="0">
              <a:effectLst>
                <a:outerShdw blurRad="50800" dist="101600" dir="2700000" algn="tl" rotWithShape="0">
                  <a:srgbClr val="000000">
                    <a:alpha val="80000"/>
                  </a:srgbClr>
                </a:outerShdw>
              </a:effectLst>
              <a:latin typeface="Arial Narrow" charset="0"/>
              <a:ea typeface="ＭＳ Ｐゴシック" charset="0"/>
            </a:endParaRPr>
          </a:p>
        </p:txBody>
      </p:sp>
      <p:pic>
        <p:nvPicPr>
          <p:cNvPr id="63492" name="Picture 4" descr="j015810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248400" y="457200"/>
            <a:ext cx="1820863" cy="995363"/>
          </a:xfrm>
          <a:effectLst>
            <a:outerShdw blurRad="63500" dist="38099" dir="2700000" algn="ctr" rotWithShape="0">
              <a:schemeClr val="bg2">
                <a:alpha val="74997"/>
              </a:schemeClr>
            </a:outerShdw>
          </a:effectLst>
        </p:spPr>
      </p:pic>
      <p:sp>
        <p:nvSpPr>
          <p:cNvPr id="6" name="Text Box 12">
            <a:extLst>
              <a:ext uri="{FF2B5EF4-FFF2-40B4-BE49-F238E27FC236}">
                <a16:creationId xmlns:a16="http://schemas.microsoft.com/office/drawing/2014/main" id="{CF3ABAB7-3580-8C4C-B43F-5B6EAE066AF0}"/>
              </a:ext>
            </a:extLst>
          </p:cNvPr>
          <p:cNvSpPr txBox="1">
            <a:spLocks noChangeArrowheads="1"/>
          </p:cNvSpPr>
          <p:nvPr/>
        </p:nvSpPr>
        <p:spPr bwMode="auto">
          <a:xfrm>
            <a:off x="8350250" y="44624"/>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49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dirty="0">
                <a:ea typeface="+mj-ea"/>
                <a:cs typeface="+mj-cs"/>
              </a:rPr>
              <a:t>What is </a:t>
            </a:r>
            <a:r>
              <a:rPr lang="en-US" b="1" dirty="0">
                <a:solidFill>
                  <a:srgbClr val="FFFFFF"/>
                </a:solidFill>
                <a:ea typeface="+mj-ea"/>
                <a:cs typeface="+mj-cs"/>
              </a:rPr>
              <a:t>Biblical</a:t>
            </a:r>
            <a:r>
              <a:rPr lang="en-US" dirty="0">
                <a:ea typeface="+mj-ea"/>
                <a:cs typeface="+mj-cs"/>
              </a:rPr>
              <a:t> Archaeology?</a:t>
            </a:r>
          </a:p>
        </p:txBody>
      </p:sp>
      <p:sp>
        <p:nvSpPr>
          <p:cNvPr id="64515" name="Rectangle 3"/>
          <p:cNvSpPr>
            <a:spLocks noGrp="1" noChangeArrowheads="1"/>
          </p:cNvSpPr>
          <p:nvPr>
            <p:ph type="body" idx="1"/>
          </p:nvPr>
        </p:nvSpPr>
        <p:spPr>
          <a:xfrm>
            <a:off x="0" y="2133600"/>
            <a:ext cx="9123040" cy="4724400"/>
          </a:xfrm>
          <a:effectLst>
            <a:outerShdw blurRad="63500" dist="38099" dir="2700000" algn="ctr" rotWithShape="0">
              <a:schemeClr val="bg2">
                <a:alpha val="74998"/>
              </a:schemeClr>
            </a:outerShdw>
          </a:effectLst>
        </p:spPr>
        <p:txBody>
          <a:bodyPr/>
          <a:lstStyle/>
          <a:p>
            <a:pPr marL="609600" indent="-211138" eaLnBrk="1" hangingPunct="1">
              <a:lnSpc>
                <a:spcPct val="80000"/>
              </a:lnSpc>
              <a:buFont typeface="Wingdings" charset="0"/>
              <a:buNone/>
              <a:defRPr/>
            </a:pPr>
            <a:r>
              <a:rPr lang="en-US" altLang="zh-CN" b="1" dirty="0">
                <a:latin typeface="Arial Narrow" charset="0"/>
                <a:ea typeface="SimSun" charset="0"/>
                <a:cs typeface="SimSun" charset="0"/>
              </a:rPr>
              <a:t>“</a:t>
            </a:r>
            <a:r>
              <a:rPr lang="fr-FR" altLang="zh-CN" b="1" dirty="0">
                <a:latin typeface="Arial Narrow" charset="0"/>
                <a:ea typeface="SimSun" charset="0"/>
                <a:cs typeface="SimSun" charset="0"/>
              </a:rPr>
              <a:t>'</a:t>
            </a:r>
            <a:r>
              <a:rPr lang="en-US" altLang="zh-CN" b="1" dirty="0">
                <a:latin typeface="Arial Narrow" charset="0"/>
                <a:ea typeface="SimSun" charset="0"/>
                <a:cs typeface="SimSun" charset="0"/>
              </a:rPr>
              <a:t>Biblical Archaeology</a:t>
            </a:r>
            <a:r>
              <a:rPr lang="fr-FR" altLang="zh-CN" b="1" dirty="0">
                <a:latin typeface="Arial Narrow" charset="0"/>
                <a:ea typeface="SimSun" charset="0"/>
                <a:cs typeface="SimSun" charset="0"/>
              </a:rPr>
              <a:t>'</a:t>
            </a:r>
            <a:r>
              <a:rPr lang="en-US" altLang="zh-CN" b="1" dirty="0">
                <a:latin typeface="Arial Narrow" charset="0"/>
                <a:ea typeface="SimSun" charset="0"/>
                <a:cs typeface="SimSun" charset="0"/>
              </a:rPr>
              <a:t> selects those material remains of Palestine and its neighboring countries which relate to the biblical period and narrative.  These include the remains of buildings, art, inscriptions and every artifact which helps the understanding of the history, life and customs of the Hebrews and those peoples who, like the Egyptians, Phoenicians, Syrians, Assyrians and Babylonians, came into contact and influenced them.”</a:t>
            </a:r>
          </a:p>
          <a:p>
            <a:pPr marL="609600" indent="-211138" eaLnBrk="1" hangingPunct="1">
              <a:lnSpc>
                <a:spcPct val="80000"/>
              </a:lnSpc>
              <a:buFont typeface="Wingdings" charset="0"/>
              <a:buNone/>
              <a:defRPr/>
            </a:pPr>
            <a:br>
              <a:rPr lang="en-US" altLang="zh-CN" sz="1800" b="1" dirty="0">
                <a:latin typeface="Arial Narrow" charset="0"/>
                <a:ea typeface="SimSun" charset="0"/>
                <a:cs typeface="SimSun" charset="0"/>
              </a:rPr>
            </a:br>
            <a:r>
              <a:rPr lang="en-US" altLang="zh-CN" sz="1800" b="1" dirty="0">
                <a:latin typeface="Arial Narrow" charset="0"/>
                <a:ea typeface="SimSun" charset="0"/>
                <a:cs typeface="SimSun" charset="0"/>
              </a:rPr>
              <a:t>D. J. Wiseman, “Archaeology,” </a:t>
            </a:r>
            <a:r>
              <a:rPr lang="en-US" altLang="zh-CN" sz="1800" b="1" i="1" dirty="0">
                <a:latin typeface="Arial Narrow" charset="0"/>
                <a:ea typeface="SimSun" charset="0"/>
                <a:cs typeface="SimSun" charset="0"/>
              </a:rPr>
              <a:t>New Bible Dictionary</a:t>
            </a:r>
            <a:r>
              <a:rPr lang="en-US" altLang="zh-CN" sz="1800" b="1" dirty="0">
                <a:latin typeface="Arial Narrow" charset="0"/>
                <a:ea typeface="SimSun" charset="0"/>
                <a:cs typeface="SimSun" charset="0"/>
              </a:rPr>
              <a:t>, 2d ed. (Wheaton: Tyndale, 1982), 70</a:t>
            </a:r>
            <a:endParaRPr lang="en-US" sz="1800" b="1" dirty="0">
              <a:latin typeface="Arial Narrow" charset="0"/>
              <a:ea typeface="ＭＳ Ｐゴシック" charset="0"/>
              <a:cs typeface="ＭＳ Ｐゴシック" charset="0"/>
            </a:endParaRPr>
          </a:p>
        </p:txBody>
      </p:sp>
      <p:sp>
        <p:nvSpPr>
          <p:cNvPr id="64517" name="Text Box 5"/>
          <p:cNvSpPr txBox="1">
            <a:spLocks noChangeArrowheads="1"/>
          </p:cNvSpPr>
          <p:nvPr/>
        </p:nvSpPr>
        <p:spPr bwMode="auto">
          <a:xfrm>
            <a:off x="8350250" y="7620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latin typeface="Arial" panose="020B0604020202020204" pitchFamily="34" charset="0"/>
                <a:cs typeface="Arial" panose="020B0604020202020204" pitchFamily="34" charset="0"/>
              </a:rPr>
              <a:t>196</a:t>
            </a:r>
            <a:endParaRPr lang="en-US">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1/12</a:t>
            </a:r>
          </a:p>
        </p:txBody>
      </p:sp>
      <p:pic>
        <p:nvPicPr>
          <p:cNvPr id="60418"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en-US" sz="4000" b="1" dirty="0">
                <a:solidFill>
                  <a:srgbClr val="FFFFFF"/>
                </a:solidFill>
                <a:effectLst>
                  <a:outerShdw blurRad="38100" dist="38100" dir="2700000" algn="tl">
                    <a:schemeClr val="tx1"/>
                  </a:outerShdw>
                </a:effectLst>
                <a:latin typeface="Arial Bold" charset="0"/>
              </a:rPr>
              <a:t>My Jesus, my Savior,</a:t>
            </a:r>
          </a:p>
          <a:p>
            <a:pPr algn="ctr" eaLnBrk="0" hangingPunct="0">
              <a:defRPr/>
            </a:pPr>
            <a:r>
              <a:rPr lang="en-US" sz="4000" b="1" dirty="0">
                <a:solidFill>
                  <a:srgbClr val="FFFFFF"/>
                </a:solidFill>
                <a:effectLst>
                  <a:outerShdw blurRad="38100" dist="38100" dir="2700000" algn="tl">
                    <a:schemeClr val="tx1"/>
                  </a:outerShdw>
                </a:effectLst>
                <a:latin typeface="Arial Bold" charset="0"/>
              </a:rPr>
              <a:t>Lord there is none like You;</a:t>
            </a:r>
          </a:p>
          <a:p>
            <a:pPr algn="ctr" eaLnBrk="0" hangingPunct="0">
              <a:defRPr/>
            </a:pPr>
            <a:r>
              <a:rPr lang="en-US" sz="4000" b="1" dirty="0">
                <a:solidFill>
                  <a:srgbClr val="FFFFFF"/>
                </a:solidFill>
                <a:effectLst>
                  <a:outerShdw blurRad="38100" dist="38100" dir="2700000" algn="tl">
                    <a:schemeClr val="tx1"/>
                  </a:outerShdw>
                </a:effectLst>
                <a:latin typeface="Arial Bold" charset="0"/>
              </a:rPr>
              <a:t>All of my days I want to praise</a:t>
            </a:r>
          </a:p>
          <a:p>
            <a:pPr algn="ctr" eaLnBrk="0" hangingPunct="0">
              <a:defRPr/>
            </a:pPr>
            <a:r>
              <a:rPr lang="en-US" sz="4000" b="1" dirty="0">
                <a:solidFill>
                  <a:srgbClr val="FFFFFF"/>
                </a:solidFill>
                <a:effectLst>
                  <a:outerShdw blurRad="38100" dist="38100" dir="2700000" algn="tl">
                    <a:schemeClr val="tx1"/>
                  </a:outerShdw>
                </a:effectLst>
                <a:latin typeface="Arial Bold" charset="0"/>
              </a:rPr>
              <a:t>the wonders of Your mighty love.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Archaeological Terms</a:t>
            </a:r>
          </a:p>
        </p:txBody>
      </p:sp>
      <p:sp>
        <p:nvSpPr>
          <p:cNvPr id="66563" name="Rectangle 3"/>
          <p:cNvSpPr>
            <a:spLocks noGrp="1" noChangeArrowheads="1"/>
          </p:cNvSpPr>
          <p:nvPr>
            <p:ph type="body" sz="half" idx="1"/>
          </p:nvPr>
        </p:nvSpPr>
        <p:spPr>
          <a:xfrm>
            <a:off x="685800" y="1828800"/>
            <a:ext cx="5614988" cy="1752600"/>
          </a:xfrm>
        </p:spPr>
        <p:txBody>
          <a:bodyPr/>
          <a:lstStyle/>
          <a:p>
            <a:pPr eaLnBrk="1" hangingPunct="1">
              <a:buFont typeface="Wingdings" pitchFamily="-111" charset="2"/>
              <a:buBlip>
                <a:blip r:embed="rId3"/>
              </a:buBlip>
              <a:defRPr/>
            </a:pPr>
            <a:r>
              <a:rPr lang="en-US" b="1" dirty="0">
                <a:effectLst>
                  <a:outerShdw blurRad="50800" dist="38100" dir="2700000" algn="tl" rotWithShape="0">
                    <a:srgbClr val="000000">
                      <a:alpha val="43000"/>
                    </a:srgbClr>
                  </a:outerShdw>
                </a:effectLst>
                <a:ea typeface="+mn-ea"/>
                <a:cs typeface="+mn-cs"/>
              </a:rPr>
              <a:t>Classification of Objects</a:t>
            </a:r>
          </a:p>
          <a:p>
            <a:pPr lvl="1" eaLnBrk="1" hangingPunct="1">
              <a:buFont typeface="Wingdings" pitchFamily="-111" charset="2"/>
              <a:buBlip>
                <a:blip r:embed="rId4"/>
              </a:buBlip>
              <a:defRPr/>
            </a:pPr>
            <a:r>
              <a:rPr lang="en-US" b="1" dirty="0">
                <a:effectLst>
                  <a:outerShdw blurRad="50800" dist="38100" dir="2700000" algn="tl" rotWithShape="0">
                    <a:srgbClr val="000000">
                      <a:alpha val="43000"/>
                    </a:srgbClr>
                  </a:outerShdw>
                </a:effectLst>
              </a:rPr>
              <a:t>Artifacts (e.g., Herodian lamp)</a:t>
            </a:r>
          </a:p>
          <a:p>
            <a:pPr lvl="1" eaLnBrk="1" hangingPunct="1">
              <a:buFont typeface="Wingdings" pitchFamily="-111" charset="2"/>
              <a:buBlip>
                <a:blip r:embed="rId4"/>
              </a:buBlip>
              <a:defRPr/>
            </a:pPr>
            <a:r>
              <a:rPr lang="en-US" b="1" dirty="0">
                <a:effectLst>
                  <a:outerShdw blurRad="50800" dist="38100" dir="2700000" algn="tl" rotWithShape="0">
                    <a:srgbClr val="000000">
                      <a:alpha val="43000"/>
                    </a:srgbClr>
                  </a:outerShdw>
                </a:effectLst>
              </a:rPr>
              <a:t>Epigraphs</a:t>
            </a:r>
          </a:p>
        </p:txBody>
      </p:sp>
      <p:pic>
        <p:nvPicPr>
          <p:cNvPr id="66567" name="Picture 7" descr="bible">
            <a:hlinkClick r:id="rId5"/>
          </p:cNvPr>
          <p:cNvPicPr>
            <a:picLocks noGrp="1" noChangeAspect="1" noChangeArrowheads="1"/>
          </p:cNvPicPr>
          <p:nvPr>
            <p:ph sz="quarter" idx="3"/>
          </p:nvPr>
        </p:nvPicPr>
        <p:blipFill>
          <a:blip r:embed="rId6"/>
          <a:srcRect/>
          <a:stretch>
            <a:fillRect/>
          </a:stretch>
        </p:blipFill>
        <p:spPr>
          <a:xfrm>
            <a:off x="5943600" y="527050"/>
            <a:ext cx="2871788" cy="3130550"/>
          </a:xfrm>
          <a:effectLst>
            <a:outerShdw blurRad="63500" dist="38099" dir="2700000" algn="ctr" rotWithShape="0">
              <a:schemeClr val="bg2">
                <a:alpha val="74998"/>
              </a:schemeClr>
            </a:outerShdw>
          </a:effectLst>
        </p:spPr>
      </p:pic>
      <p:pic>
        <p:nvPicPr>
          <p:cNvPr id="66570" name="Picture 10" descr="Black_Obelisk_1"/>
          <p:cNvPicPr>
            <a:picLocks noChangeAspect="1" noChangeArrowheads="1"/>
          </p:cNvPicPr>
          <p:nvPr/>
        </p:nvPicPr>
        <p:blipFill>
          <a:blip r:embed="rId7"/>
          <a:srcRect/>
          <a:stretch>
            <a:fillRect/>
          </a:stretch>
        </p:blipFill>
        <p:spPr bwMode="auto">
          <a:xfrm>
            <a:off x="3352800" y="2959100"/>
            <a:ext cx="2438400" cy="39751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66571" name="Text Box 11"/>
          <p:cNvSpPr txBox="1">
            <a:spLocks noChangeArrowheads="1"/>
          </p:cNvSpPr>
          <p:nvPr/>
        </p:nvSpPr>
        <p:spPr bwMode="auto">
          <a:xfrm>
            <a:off x="5768975" y="5805488"/>
            <a:ext cx="3124200" cy="954087"/>
          </a:xfrm>
          <a:prstGeom prst="rect">
            <a:avLst/>
          </a:prstGeom>
          <a:noFill/>
          <a:ln w="9525">
            <a:noFill/>
            <a:miter lim="800000"/>
            <a:headEnd/>
            <a:tailEnd/>
          </a:ln>
          <a:effectLst/>
        </p:spPr>
        <p:txBody>
          <a:bodyPr>
            <a:spAutoFit/>
          </a:bodyPr>
          <a:lstStyle/>
          <a:p>
            <a:pPr algn="ctr">
              <a:spcBef>
                <a:spcPct val="50000"/>
              </a:spcBef>
              <a:defRPr/>
            </a:pPr>
            <a:r>
              <a:rPr lang="en-US" sz="2800" b="1" dirty="0">
                <a:effectLst>
                  <a:outerShdw blurRad="50800" dist="38100" dir="2700000" algn="tl" rotWithShape="0">
                    <a:srgbClr val="000000">
                      <a:alpha val="43000"/>
                    </a:srgbClr>
                  </a:outerShdw>
                </a:effectLst>
                <a:latin typeface="Arial"/>
                <a:ea typeface="+mn-ea"/>
                <a:cs typeface="Arial"/>
              </a:rPr>
              <a:t>Black Obelisk of Shalmaneser</a:t>
            </a:r>
          </a:p>
        </p:txBody>
      </p:sp>
      <p:sp>
        <p:nvSpPr>
          <p:cNvPr id="66572" name="Text Box 12"/>
          <p:cNvSpPr txBox="1">
            <a:spLocks noChangeArrowheads="1"/>
          </p:cNvSpPr>
          <p:nvPr/>
        </p:nvSpPr>
        <p:spPr bwMode="auto">
          <a:xfrm>
            <a:off x="8350250" y="44624"/>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6567"/>
                                        </p:tgtEl>
                                        <p:attrNameLst>
                                          <p:attrName>style.visibility</p:attrName>
                                        </p:attrNameLst>
                                      </p:cBhvr>
                                      <p:to>
                                        <p:strVal val="visible"/>
                                      </p:to>
                                    </p:set>
                                    <p:animEffect transition="in" filter="dissolve">
                                      <p:cBhvr>
                                        <p:cTn id="15" dur="500"/>
                                        <p:tgtEl>
                                          <p:spTgt spid="665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6563">
                                            <p:txEl>
                                              <p:pRg st="2" end="2"/>
                                            </p:txEl>
                                          </p:spTgt>
                                        </p:tgtEl>
                                        <p:attrNameLst>
                                          <p:attrName>style.visibility</p:attrName>
                                        </p:attrNameLst>
                                      </p:cBhvr>
                                      <p:to>
                                        <p:strVal val="visible"/>
                                      </p:to>
                                    </p:set>
                                    <p:animEffect transition="in" filter="dissolve">
                                      <p:cBhvr>
                                        <p:cTn id="20" dur="500"/>
                                        <p:tgtEl>
                                          <p:spTgt spid="6656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6570"/>
                                        </p:tgtEl>
                                        <p:attrNameLst>
                                          <p:attrName>style.visibility</p:attrName>
                                        </p:attrNameLst>
                                      </p:cBhvr>
                                      <p:to>
                                        <p:strVal val="visible"/>
                                      </p:to>
                                    </p:set>
                                    <p:animEffect transition="in" filter="dissolve">
                                      <p:cBhvr>
                                        <p:cTn id="25" dur="500"/>
                                        <p:tgtEl>
                                          <p:spTgt spid="6657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6571"/>
                                        </p:tgtEl>
                                        <p:attrNameLst>
                                          <p:attrName>style.visibility</p:attrName>
                                        </p:attrNameLst>
                                      </p:cBhvr>
                                      <p:to>
                                        <p:strVal val="visible"/>
                                      </p:to>
                                    </p:set>
                                    <p:animEffect transition="in" filter="dissolve">
                                      <p:cBhvr>
                                        <p:cTn id="28"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685800" y="228600"/>
            <a:ext cx="7772400" cy="1143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Archaeological Terms</a:t>
            </a:r>
          </a:p>
        </p:txBody>
      </p:sp>
      <p:sp>
        <p:nvSpPr>
          <p:cNvPr id="71683" name="Rectangle 3"/>
          <p:cNvSpPr>
            <a:spLocks noGrp="1" noChangeArrowheads="1"/>
          </p:cNvSpPr>
          <p:nvPr>
            <p:ph type="body" sz="half" idx="1"/>
          </p:nvPr>
        </p:nvSpPr>
        <p:spPr>
          <a:xfrm>
            <a:off x="533400" y="6019800"/>
            <a:ext cx="8153400" cy="838200"/>
          </a:xfrm>
        </p:spPr>
        <p:txBody>
          <a:bodyPr/>
          <a:lstStyle/>
          <a:p>
            <a:pPr marL="0" indent="0" algn="ctr" eaLnBrk="1" hangingPunct="1">
              <a:buFont typeface="Wingdings" charset="0"/>
              <a:buNone/>
              <a:defRPr/>
            </a:pPr>
            <a:r>
              <a:rPr lang="en-US" altLang="zh-CN" sz="2400" b="1" i="1">
                <a:effectLst>
                  <a:outerShdw blurRad="50800" dist="38100" dir="2700000" algn="tl" rotWithShape="0">
                    <a:srgbClr val="000000">
                      <a:alpha val="43000"/>
                    </a:srgbClr>
                  </a:outerShdw>
                </a:effectLst>
                <a:latin typeface="Arial Narrow" charset="0"/>
                <a:ea typeface="SimSun" charset="0"/>
                <a:cs typeface="SimSun" charset="0"/>
              </a:rPr>
              <a:t>Schematic drawing of an ancient Palestinian tell showing methods of excavation and levels (strata) of occupation</a:t>
            </a:r>
            <a:endParaRPr lang="en-US" sz="2400" b="1" i="1">
              <a:effectLst>
                <a:outerShdw blurRad="50800" dist="38100" dir="2700000" algn="tl" rotWithShape="0">
                  <a:srgbClr val="000000">
                    <a:alpha val="43000"/>
                  </a:srgbClr>
                </a:outerShdw>
              </a:effectLst>
              <a:latin typeface="Arial Narrow" charset="0"/>
              <a:ea typeface="ＭＳ Ｐゴシック" charset="0"/>
              <a:cs typeface="ＭＳ Ｐゴシック" charset="0"/>
            </a:endParaRPr>
          </a:p>
        </p:txBody>
      </p:sp>
      <p:sp>
        <p:nvSpPr>
          <p:cNvPr id="71685" name="Rectangle 5"/>
          <p:cNvSpPr>
            <a:spLocks noChangeArrowheads="1"/>
          </p:cNvSpPr>
          <p:nvPr/>
        </p:nvSpPr>
        <p:spPr bwMode="auto">
          <a:xfrm>
            <a:off x="685800" y="1412875"/>
            <a:ext cx="6981825" cy="1828800"/>
          </a:xfrm>
          <a:prstGeom prst="rect">
            <a:avLst/>
          </a:prstGeom>
          <a:noFill/>
          <a:ln w="9525">
            <a:noFill/>
            <a:miter lim="800000"/>
            <a:headEnd/>
            <a:tailEnd/>
          </a:ln>
          <a:effectLst/>
        </p:spPr>
        <p:txBody>
          <a:bodyPr/>
          <a:lstStyle/>
          <a:p>
            <a:pPr marL="342900" indent="-342900">
              <a:spcBef>
                <a:spcPct val="20000"/>
              </a:spcBef>
              <a:buClr>
                <a:schemeClr val="accent2"/>
              </a:buClr>
              <a:buSzPct val="80000"/>
              <a:buFont typeface="Wingdings" pitchFamily="-111" charset="2"/>
              <a:buBlip>
                <a:blip r:embed="rId4"/>
              </a:buBlip>
              <a:defRPr/>
            </a:pPr>
            <a:r>
              <a:rPr lang="en-US" sz="3600" b="1" dirty="0">
                <a:effectLst>
                  <a:outerShdw blurRad="50800" dist="38100" dir="2700000" algn="tl" rotWithShape="0">
                    <a:srgbClr val="000000">
                      <a:alpha val="43000"/>
                    </a:srgbClr>
                  </a:outerShdw>
                </a:effectLst>
                <a:latin typeface="Arial Narrow" pitchFamily="-111" charset="0"/>
                <a:ea typeface="+mn-ea"/>
                <a:cs typeface="+mn-cs"/>
              </a:rPr>
              <a:t>Excavation Terminology</a:t>
            </a:r>
          </a:p>
          <a:p>
            <a:pPr marL="742950" lvl="1" indent="-285750">
              <a:spcBef>
                <a:spcPct val="20000"/>
              </a:spcBef>
              <a:buClr>
                <a:schemeClr val="accent1"/>
              </a:buClr>
              <a:buSzPct val="75000"/>
              <a:buFont typeface="Wingdings" pitchFamily="-111" charset="2"/>
              <a:buBlip>
                <a:blip r:embed="rId5"/>
              </a:buBlip>
              <a:defRPr/>
            </a:pPr>
            <a:r>
              <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Tell</a:t>
            </a:r>
          </a:p>
          <a:p>
            <a:pPr marL="742950" lvl="1" indent="-285750">
              <a:spcBef>
                <a:spcPct val="20000"/>
              </a:spcBef>
              <a:buClr>
                <a:schemeClr val="accent1"/>
              </a:buClr>
              <a:buSzPct val="75000"/>
              <a:buFont typeface="Wingdings" pitchFamily="-111" charset="2"/>
              <a:buBlip>
                <a:blip r:embed="rId5"/>
              </a:buBlip>
              <a:defRPr/>
            </a:pPr>
            <a:r>
              <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Stratum</a:t>
            </a:r>
          </a:p>
        </p:txBody>
      </p:sp>
      <p:sp>
        <p:nvSpPr>
          <p:cNvPr id="71694" name="Text Box 14"/>
          <p:cNvSpPr txBox="1">
            <a:spLocks noChangeArrowheads="1"/>
          </p:cNvSpPr>
          <p:nvPr/>
        </p:nvSpPr>
        <p:spPr bwMode="auto">
          <a:xfrm>
            <a:off x="6096000" y="533400"/>
            <a:ext cx="281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a:latin typeface="Times New Roman" pitchFamily="-111" charset="0"/>
              <a:ea typeface="+mn-ea"/>
              <a:cs typeface="+mn-cs"/>
            </a:endParaRPr>
          </a:p>
        </p:txBody>
      </p:sp>
      <p:pic>
        <p:nvPicPr>
          <p:cNvPr id="71696" name="Picture 16" descr="books3">
            <a:hlinkClick r:id="rId6"/>
          </p:cNvPr>
          <p:cNvPicPr>
            <a:picLocks noChangeAspect="1" noChangeArrowheads="1"/>
          </p:cNvPicPr>
          <p:nvPr/>
        </p:nvPicPr>
        <p:blipFill>
          <a:blip r:embed="rId7"/>
          <a:srcRect/>
          <a:stretch>
            <a:fillRect/>
          </a:stretch>
        </p:blipFill>
        <p:spPr bwMode="auto">
          <a:xfrm>
            <a:off x="6172200" y="442913"/>
            <a:ext cx="1905000" cy="1262062"/>
          </a:xfrm>
          <a:prstGeom prst="rect">
            <a:avLst/>
          </a:prstGeom>
          <a:noFill/>
          <a:effectLst>
            <a:outerShdw blurRad="63500" dist="38099" dir="2700000" algn="ctr" rotWithShape="0">
              <a:schemeClr val="bg2">
                <a:alpha val="74998"/>
              </a:schemeClr>
            </a:outerShdw>
          </a:effectLst>
        </p:spPr>
      </p:pic>
      <p:graphicFrame>
        <p:nvGraphicFramePr>
          <p:cNvPr id="99335" name="Object 2"/>
          <p:cNvGraphicFramePr>
            <a:graphicFrameLocks noGrp="1" noChangeAspect="1"/>
          </p:cNvGraphicFramePr>
          <p:nvPr>
            <p:ph sz="half" idx="2"/>
          </p:nvPr>
        </p:nvGraphicFramePr>
        <p:xfrm>
          <a:off x="533400" y="3259138"/>
          <a:ext cx="8610600" cy="2763837"/>
        </p:xfrm>
        <a:graphic>
          <a:graphicData uri="http://schemas.openxmlformats.org/presentationml/2006/ole">
            <mc:AlternateContent xmlns:mc="http://schemas.openxmlformats.org/markup-compatibility/2006">
              <mc:Choice xmlns:v="urn:schemas-microsoft-com:vml" Requires="v">
                <p:oleObj spid="_x0000_s99391" name="Document" r:id="rId8" imgW="5689600" imgH="1828800" progId="Word.Document.8">
                  <p:embed/>
                </p:oleObj>
              </mc:Choice>
              <mc:Fallback>
                <p:oleObj name="Document" r:id="rId8" imgW="5689600" imgH="1828800" progId="Word.Document.8">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259138"/>
                        <a:ext cx="861060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12">
            <a:extLst>
              <a:ext uri="{FF2B5EF4-FFF2-40B4-BE49-F238E27FC236}">
                <a16:creationId xmlns:a16="http://schemas.microsoft.com/office/drawing/2014/main" id="{D77504F0-F17D-0048-9755-68DE3C1BC691}"/>
              </a:ext>
            </a:extLst>
          </p:cNvPr>
          <p:cNvSpPr txBox="1">
            <a:spLocks noChangeArrowheads="1"/>
          </p:cNvSpPr>
          <p:nvPr/>
        </p:nvSpPr>
        <p:spPr bwMode="auto">
          <a:xfrm>
            <a:off x="8350250" y="44624"/>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199</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dissolve">
                                      <p:cBhvr>
                                        <p:cTn id="7" dur="500"/>
                                        <p:tgtEl>
                                          <p:spTgt spid="716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685">
                                            <p:txEl>
                                              <p:pRg st="1" end="1"/>
                                            </p:txEl>
                                          </p:spTgt>
                                        </p:tgtEl>
                                        <p:attrNameLst>
                                          <p:attrName>style.visibility</p:attrName>
                                        </p:attrNameLst>
                                      </p:cBhvr>
                                      <p:to>
                                        <p:strVal val="visible"/>
                                      </p:to>
                                    </p:set>
                                    <p:animEffect transition="in" filter="dissolve">
                                      <p:cBhvr>
                                        <p:cTn id="12" dur="500"/>
                                        <p:tgtEl>
                                          <p:spTgt spid="7168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685">
                                            <p:txEl>
                                              <p:pRg st="2" end="2"/>
                                            </p:txEl>
                                          </p:spTgt>
                                        </p:tgtEl>
                                        <p:attrNameLst>
                                          <p:attrName>style.visibility</p:attrName>
                                        </p:attrNameLst>
                                      </p:cBhvr>
                                      <p:to>
                                        <p:strVal val="visible"/>
                                      </p:to>
                                    </p:set>
                                    <p:animEffect transition="in" filter="dissolve">
                                      <p:cBhvr>
                                        <p:cTn id="17" dur="500"/>
                                        <p:tgtEl>
                                          <p:spTgt spid="716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History of Biblical Archaeology</a:t>
            </a:r>
          </a:p>
        </p:txBody>
      </p:sp>
      <p:sp>
        <p:nvSpPr>
          <p:cNvPr id="75779" name="Rectangle 3"/>
          <p:cNvSpPr>
            <a:spLocks noGrp="1" noChangeArrowheads="1"/>
          </p:cNvSpPr>
          <p:nvPr>
            <p:ph type="body" sz="half" idx="1"/>
          </p:nvPr>
        </p:nvSpPr>
        <p:spPr>
          <a:xfrm>
            <a:off x="685800" y="1981200"/>
            <a:ext cx="8153400" cy="4343400"/>
          </a:xfrm>
          <a:effectLst>
            <a:outerShdw blurRad="63500" dist="38099" dir="2700000" algn="ctr" rotWithShape="0">
              <a:schemeClr val="bg2">
                <a:alpha val="74998"/>
              </a:schemeClr>
            </a:outerShdw>
          </a:effectLst>
        </p:spPr>
        <p:txBody>
          <a:bodyPr/>
          <a:lstStyle/>
          <a:p>
            <a:pPr eaLnBrk="1" hangingPunct="1">
              <a:buFont typeface="Wingdings" pitchFamily="-111" charset="2"/>
              <a:buBlip>
                <a:blip r:embed="rId3"/>
              </a:buBlip>
              <a:defRPr/>
            </a:pPr>
            <a:r>
              <a:rPr lang="en-US" sz="3600">
                <a:solidFill>
                  <a:srgbClr val="FF99CC"/>
                </a:solidFill>
                <a:ea typeface="+mn-ea"/>
                <a:cs typeface="+mn-cs"/>
              </a:rPr>
              <a:t>Accident</a:t>
            </a:r>
            <a:r>
              <a:rPr lang="en-US" sz="3600">
                <a:ea typeface="+mn-ea"/>
                <a:cs typeface="+mn-cs"/>
              </a:rPr>
              <a:t>: Rosetta Stone discovery (1799)</a:t>
            </a:r>
          </a:p>
        </p:txBody>
      </p:sp>
      <p:pic>
        <p:nvPicPr>
          <p:cNvPr id="75780" name="Picture 4" descr="j0240453"/>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7010400" y="381000"/>
            <a:ext cx="1809750" cy="1346200"/>
          </a:xfrm>
          <a:effectLst>
            <a:outerShdw blurRad="63500" dist="38099" dir="2700000" algn="ctr" rotWithShape="0">
              <a:schemeClr val="bg2">
                <a:alpha val="74997"/>
              </a:schemeClr>
            </a:outerShdw>
          </a:effectLst>
        </p:spPr>
      </p:pic>
      <p:sp>
        <p:nvSpPr>
          <p:cNvPr id="6" name="Text Box 12">
            <a:extLst>
              <a:ext uri="{FF2B5EF4-FFF2-40B4-BE49-F238E27FC236}">
                <a16:creationId xmlns:a16="http://schemas.microsoft.com/office/drawing/2014/main" id="{51D7966A-B322-7A45-BCDE-B06F26E83E64}"/>
              </a:ext>
            </a:extLst>
          </p:cNvPr>
          <p:cNvSpPr txBox="1">
            <a:spLocks noChangeArrowheads="1"/>
          </p:cNvSpPr>
          <p:nvPr/>
        </p:nvSpPr>
        <p:spPr bwMode="auto">
          <a:xfrm>
            <a:off x="8350250" y="44624"/>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197</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2" descr="rosetta_stone"/>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5651500" cy="6629400"/>
          </a:xfrm>
          <a:noFill/>
        </p:spPr>
      </p:pic>
      <p:sp>
        <p:nvSpPr>
          <p:cNvPr id="143362" name="Text Box 13"/>
          <p:cNvSpPr txBox="1">
            <a:spLocks noChangeArrowheads="1"/>
          </p:cNvSpPr>
          <p:nvPr/>
        </p:nvSpPr>
        <p:spPr bwMode="auto">
          <a:xfrm>
            <a:off x="5795963" y="1692275"/>
            <a:ext cx="342423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The Rosetta Stone was unique in that three languages were inscribed upon it, telling the same story. The languages were Demotic Egyptian, Greek, and Hieroglyphics. </a:t>
            </a:r>
          </a:p>
        </p:txBody>
      </p:sp>
      <p:sp>
        <p:nvSpPr>
          <p:cNvPr id="143363" name="Rectangle 5"/>
          <p:cNvSpPr>
            <a:spLocks noGrp="1" noChangeArrowheads="1"/>
          </p:cNvSpPr>
          <p:nvPr>
            <p:ph type="title"/>
          </p:nvPr>
        </p:nvSpPr>
        <p:spPr>
          <a:xfrm>
            <a:off x="3810000" y="503238"/>
            <a:ext cx="5105400" cy="792162"/>
          </a:xfrm>
          <a:solidFill>
            <a:schemeClr val="bg1"/>
          </a:solidFill>
        </p:spPr>
        <p:txBody>
          <a:bodyPr/>
          <a:lstStyle/>
          <a:p>
            <a:pPr eaLnBrk="1" hangingPunct="1"/>
            <a:r>
              <a:rPr lang="en-US" altLang="en-US">
                <a:ea typeface="ＭＳ Ｐゴシック" pitchFamily="34" charset="-128"/>
              </a:rPr>
              <a:t>The Rosetta Stone</a:t>
            </a:r>
          </a:p>
        </p:txBody>
      </p:sp>
      <p:sp>
        <p:nvSpPr>
          <p:cNvPr id="143364" name="TextBox 6"/>
          <p:cNvSpPr txBox="1">
            <a:spLocks noChangeArrowheads="1"/>
          </p:cNvSpPr>
          <p:nvPr/>
        </p:nvSpPr>
        <p:spPr bwMode="auto">
          <a:xfrm>
            <a:off x="85344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87c</a:t>
            </a:r>
          </a:p>
        </p:txBody>
      </p:sp>
    </p:spTree>
    <p:extLst>
      <p:ext uri="{BB962C8B-B14F-4D97-AF65-F5344CB8AC3E}">
        <p14:creationId xmlns:p14="http://schemas.microsoft.com/office/powerpoint/2010/main" val="3081335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descr="Image result for rosetta stone">
            <a:extLst>
              <a:ext uri="{FF2B5EF4-FFF2-40B4-BE49-F238E27FC236}">
                <a16:creationId xmlns:a16="http://schemas.microsoft.com/office/drawing/2014/main" id="{115DC929-3842-184A-8D28-D68242EBA94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24872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1314" name="Picture 2" descr="Image result for rosetta stone">
            <a:extLst>
              <a:ext uri="{FF2B5EF4-FFF2-40B4-BE49-F238E27FC236}">
                <a16:creationId xmlns:a16="http://schemas.microsoft.com/office/drawing/2014/main" id="{717D7E60-CCE6-FC42-9DDB-5024F63CC9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67200" y="21703"/>
            <a:ext cx="4857750" cy="6354615"/>
          </a:xfrm>
          <a:prstGeom prst="rect">
            <a:avLst/>
          </a:prstGeom>
          <a:noFill/>
          <a:extLst>
            <a:ext uri="{909E8E84-426E-40DD-AFC4-6F175D3DCCD1}">
              <a14:hiddenFill xmlns:a14="http://schemas.microsoft.com/office/drawing/2010/main">
                <a:solidFill>
                  <a:srgbClr val="FFFFFF"/>
                </a:solidFill>
              </a14:hiddenFill>
            </a:ext>
          </a:extLst>
        </p:spPr>
      </p:pic>
      <p:sp>
        <p:nvSpPr>
          <p:cNvPr id="149508" name="Rectangle 1028"/>
          <p:cNvSpPr>
            <a:spLocks noGrp="1" noChangeArrowheads="1"/>
          </p:cNvSpPr>
          <p:nvPr>
            <p:ph type="title"/>
          </p:nvPr>
        </p:nvSpPr>
        <p:spPr>
          <a:xfrm>
            <a:off x="4419600" y="533400"/>
            <a:ext cx="4724400" cy="1143000"/>
          </a:xfrm>
          <a:effectLst>
            <a:outerShdw blurRad="63500" dist="107763" dir="18900000" algn="ctr" rotWithShape="0">
              <a:schemeClr val="bg2">
                <a:alpha val="50000"/>
              </a:schemeClr>
            </a:outerShdw>
          </a:effectLst>
        </p:spPr>
        <p:txBody>
          <a:bodyPr/>
          <a:lstStyle/>
          <a:p>
            <a:pPr algn="r" eaLnBrk="1" hangingPunct="1">
              <a:defRPr/>
            </a:pPr>
            <a:r>
              <a:rPr lang="en-US" b="1" dirty="0">
                <a:effectLst>
                  <a:outerShdw blurRad="38100" dist="38100" dir="2700000" algn="tl">
                    <a:srgbClr val="000000">
                      <a:alpha val="43137"/>
                    </a:srgbClr>
                  </a:outerShdw>
                </a:effectLst>
                <a:ea typeface="+mj-ea"/>
                <a:cs typeface="+mj-cs"/>
              </a:rPr>
              <a:t>The Rosetta Stone</a:t>
            </a:r>
          </a:p>
        </p:txBody>
      </p:sp>
      <p:sp>
        <p:nvSpPr>
          <p:cNvPr id="149509" name="Rectangle 1029"/>
          <p:cNvSpPr>
            <a:spLocks noGrp="1" noChangeArrowheads="1"/>
          </p:cNvSpPr>
          <p:nvPr>
            <p:ph type="body" sz="half" idx="1"/>
          </p:nvPr>
        </p:nvSpPr>
        <p:spPr>
          <a:xfrm>
            <a:off x="4114800" y="1981200"/>
            <a:ext cx="5029200" cy="1981200"/>
          </a:xfrm>
          <a:effectLst>
            <a:outerShdw blurRad="63500" dist="107763" dir="18900000" algn="ctr" rotWithShape="0">
              <a:schemeClr val="bg2">
                <a:alpha val="74998"/>
              </a:schemeClr>
            </a:outerShdw>
          </a:effectLst>
        </p:spPr>
        <p:txBody>
          <a:bodyPr/>
          <a:lstStyle/>
          <a:p>
            <a:pPr eaLnBrk="1" hangingPunct="1">
              <a:defRPr/>
            </a:pPr>
            <a:r>
              <a:rPr lang="en-US" sz="3600" b="1">
                <a:effectLst>
                  <a:outerShdw blurRad="38100" dist="38100" dir="2700000" algn="tl">
                    <a:srgbClr val="000000"/>
                  </a:outerShdw>
                </a:effectLst>
                <a:latin typeface="Arial Narrow" charset="0"/>
                <a:ea typeface="ＭＳ Ｐゴシック" charset="0"/>
                <a:cs typeface="ＭＳ Ｐゴシック" charset="0"/>
              </a:rPr>
              <a:t>The key to understanding Egyptian hieroglyphics </a:t>
            </a:r>
          </a:p>
        </p:txBody>
      </p:sp>
      <p:sp>
        <p:nvSpPr>
          <p:cNvPr id="149511" name="Rectangle 1031"/>
          <p:cNvSpPr>
            <a:spLocks noChangeArrowheads="1"/>
          </p:cNvSpPr>
          <p:nvPr/>
        </p:nvSpPr>
        <p:spPr bwMode="auto">
          <a:xfrm>
            <a:off x="-152400" y="1371600"/>
            <a:ext cx="4576192"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en-US" sz="4400" b="1" dirty="0">
                <a:solidFill>
                  <a:srgbClr val="FFFF00"/>
                </a:solidFill>
                <a:effectLst>
                  <a:glow rad="127000">
                    <a:schemeClr val="bg2"/>
                  </a:glow>
                </a:effectLst>
                <a:latin typeface="Arial Narrow" pitchFamily="-111" charset="0"/>
                <a:ea typeface="+mn-ea"/>
                <a:cs typeface="+mn-cs"/>
              </a:rPr>
              <a:t>Top: </a:t>
            </a:r>
            <a:br>
              <a:rPr lang="en-US" sz="4400" b="1" dirty="0">
                <a:solidFill>
                  <a:srgbClr val="FFFF00"/>
                </a:solidFill>
                <a:effectLst>
                  <a:glow rad="127000">
                    <a:schemeClr val="bg2"/>
                  </a:glow>
                </a:effectLst>
                <a:latin typeface="Arial Narrow" pitchFamily="-111" charset="0"/>
                <a:ea typeface="+mn-ea"/>
                <a:cs typeface="+mn-cs"/>
              </a:rPr>
            </a:br>
            <a:r>
              <a:rPr lang="en-US" sz="4400" b="1" dirty="0">
                <a:solidFill>
                  <a:srgbClr val="FFFF00"/>
                </a:solidFill>
                <a:effectLst>
                  <a:glow rad="127000">
                    <a:schemeClr val="bg2"/>
                  </a:glow>
                </a:effectLst>
                <a:latin typeface="Arial Narrow" pitchFamily="-111" charset="0"/>
                <a:ea typeface="+mn-ea"/>
                <a:cs typeface="+mn-cs"/>
              </a:rPr>
              <a:t>Hieroglyphics</a:t>
            </a:r>
          </a:p>
        </p:txBody>
      </p:sp>
      <p:sp>
        <p:nvSpPr>
          <p:cNvPr id="149512" name="Rectangle 1032"/>
          <p:cNvSpPr>
            <a:spLocks noChangeArrowheads="1"/>
          </p:cNvSpPr>
          <p:nvPr/>
        </p:nvSpPr>
        <p:spPr bwMode="auto">
          <a:xfrm>
            <a:off x="-76200" y="3733800"/>
            <a:ext cx="4576192"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en-US" sz="4400" b="1" dirty="0">
                <a:solidFill>
                  <a:srgbClr val="FFFF00"/>
                </a:solidFill>
                <a:effectLst>
                  <a:glow rad="127000">
                    <a:schemeClr val="bg2"/>
                  </a:glow>
                </a:effectLst>
                <a:latin typeface="Arial Narrow" pitchFamily="-111" charset="0"/>
                <a:ea typeface="+mn-ea"/>
                <a:cs typeface="+mn-cs"/>
              </a:rPr>
              <a:t>Middle: </a:t>
            </a:r>
            <a:br>
              <a:rPr lang="en-US" sz="4400" b="1" dirty="0">
                <a:solidFill>
                  <a:srgbClr val="FFFF00"/>
                </a:solidFill>
                <a:effectLst>
                  <a:glow rad="127000">
                    <a:schemeClr val="bg2"/>
                  </a:glow>
                </a:effectLst>
                <a:latin typeface="Arial Narrow" pitchFamily="-111" charset="0"/>
                <a:ea typeface="+mn-ea"/>
                <a:cs typeface="+mn-cs"/>
              </a:rPr>
            </a:br>
            <a:r>
              <a:rPr lang="en-US" sz="4400" b="1" dirty="0">
                <a:solidFill>
                  <a:srgbClr val="FFFF00"/>
                </a:solidFill>
                <a:effectLst>
                  <a:glow rad="127000">
                    <a:schemeClr val="bg2"/>
                  </a:glow>
                </a:effectLst>
                <a:latin typeface="Arial Narrow" pitchFamily="-111" charset="0"/>
                <a:ea typeface="+mn-ea"/>
                <a:cs typeface="+mn-cs"/>
              </a:rPr>
              <a:t>Egyptian Demotic</a:t>
            </a:r>
          </a:p>
        </p:txBody>
      </p:sp>
      <p:sp>
        <p:nvSpPr>
          <p:cNvPr id="149513" name="Rectangle 1033"/>
          <p:cNvSpPr>
            <a:spLocks noChangeArrowheads="1"/>
          </p:cNvSpPr>
          <p:nvPr/>
        </p:nvSpPr>
        <p:spPr bwMode="auto">
          <a:xfrm>
            <a:off x="0" y="6019800"/>
            <a:ext cx="4576192"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en-US" sz="4400" b="1">
                <a:solidFill>
                  <a:srgbClr val="FFFF00"/>
                </a:solidFill>
                <a:effectLst>
                  <a:glow rad="127000">
                    <a:schemeClr val="bg2"/>
                  </a:glow>
                </a:effectLst>
                <a:latin typeface="Arial Narrow" pitchFamily="-111" charset="0"/>
                <a:ea typeface="+mn-ea"/>
                <a:cs typeface="+mn-cs"/>
              </a:rPr>
              <a:t>Bottom: Greek</a:t>
            </a:r>
          </a:p>
        </p:txBody>
      </p:sp>
      <p:sp>
        <p:nvSpPr>
          <p:cNvPr id="149515" name="AutoShape 1035"/>
          <p:cNvSpPr>
            <a:spLocks noChangeArrowheads="1"/>
          </p:cNvSpPr>
          <p:nvPr/>
        </p:nvSpPr>
        <p:spPr bwMode="auto">
          <a:xfrm rot="-5400000">
            <a:off x="1755073" y="5636327"/>
            <a:ext cx="533400" cy="6907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b="1">
              <a:effectLst>
                <a:glow rad="127000">
                  <a:schemeClr val="bg2"/>
                </a:glow>
              </a:effectLst>
            </a:endParaRPr>
          </a:p>
        </p:txBody>
      </p:sp>
      <p:sp>
        <p:nvSpPr>
          <p:cNvPr id="149516" name="AutoShape 1036"/>
          <p:cNvSpPr>
            <a:spLocks noChangeArrowheads="1"/>
          </p:cNvSpPr>
          <p:nvPr/>
        </p:nvSpPr>
        <p:spPr bwMode="auto">
          <a:xfrm rot="-5400000">
            <a:off x="1755073" y="2626427"/>
            <a:ext cx="533400" cy="6907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b="1">
              <a:effectLst>
                <a:glow rad="127000">
                  <a:schemeClr val="bg2"/>
                </a:glow>
              </a:effectLst>
            </a:endParaRPr>
          </a:p>
        </p:txBody>
      </p:sp>
      <p:sp>
        <p:nvSpPr>
          <p:cNvPr id="103437" name="Text Box 1041"/>
          <p:cNvSpPr txBox="1">
            <a:spLocks noChangeArrowheads="1"/>
          </p:cNvSpPr>
          <p:nvPr/>
        </p:nvSpPr>
        <p:spPr bwMode="auto">
          <a:xfrm>
            <a:off x="8100392" y="159023"/>
            <a:ext cx="9893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cs typeface="Arial" panose="020B0604020202020204" pitchFamily="34" charset="0"/>
              </a:rPr>
              <a:t>87c-d</a:t>
            </a:r>
            <a:endParaRPr lang="en-US" dirty="0">
              <a:latin typeface="Arial" panose="020B0604020202020204" pitchFamily="34" charset="0"/>
              <a:cs typeface="Arial" panose="020B0604020202020204" pitchFamily="34" charset="0"/>
            </a:endParaRPr>
          </a:p>
        </p:txBody>
      </p:sp>
      <p:pic>
        <p:nvPicPr>
          <p:cNvPr id="103433" name="Picture 1034" descr="295a">
            <a:hlinkClick r:id="rId5"/>
          </p:cNvPr>
          <p:cNvPicPr>
            <a:picLocks noGrp="1" noChangeAspect="1" noChangeArrowheads="1"/>
          </p:cNvPicPr>
          <p:nvPr>
            <p:ph sz="half" idx="2"/>
          </p:nvPr>
        </p:nvPicPr>
        <p:blipFill>
          <a:blip r:embed="rId6">
            <a:extLst>
              <a:ext uri="{28A0092B-C50C-407E-A947-70E740481C1C}">
                <a14:useLocalDpi xmlns:a14="http://schemas.microsoft.com/office/drawing/2010/main"/>
              </a:ext>
            </a:extLst>
          </a:blip>
          <a:srcRect/>
          <a:stretch>
            <a:fillRect/>
          </a:stretch>
        </p:blipFill>
        <p:spPr>
          <a:xfrm>
            <a:off x="2483768" y="0"/>
            <a:ext cx="1905000" cy="188436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checkerboard(across)">
                                      <p:cBhvr>
                                        <p:cTn id="7" dur="500"/>
                                        <p:tgtEl>
                                          <p:spTgt spid="1413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9513"/>
                                        </p:tgtEl>
                                        <p:attrNameLst>
                                          <p:attrName>style.visibility</p:attrName>
                                        </p:attrNameLst>
                                      </p:cBhvr>
                                      <p:to>
                                        <p:strVal val="visible"/>
                                      </p:to>
                                    </p:set>
                                    <p:animEffect transition="in" filter="wipe(down)">
                                      <p:cBhvr>
                                        <p:cTn id="12" dur="500"/>
                                        <p:tgtEl>
                                          <p:spTgt spid="1495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9515"/>
                                        </p:tgtEl>
                                        <p:attrNameLst>
                                          <p:attrName>style.visibility</p:attrName>
                                        </p:attrNameLst>
                                      </p:cBhvr>
                                      <p:to>
                                        <p:strVal val="visible"/>
                                      </p:to>
                                    </p:set>
                                    <p:animEffect transition="in" filter="wipe(down)">
                                      <p:cBhvr>
                                        <p:cTn id="17" dur="500"/>
                                        <p:tgtEl>
                                          <p:spTgt spid="1495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9512"/>
                                        </p:tgtEl>
                                        <p:attrNameLst>
                                          <p:attrName>style.visibility</p:attrName>
                                        </p:attrNameLst>
                                      </p:cBhvr>
                                      <p:to>
                                        <p:strVal val="visible"/>
                                      </p:to>
                                    </p:set>
                                    <p:animEffect transition="in" filter="wipe(down)">
                                      <p:cBhvr>
                                        <p:cTn id="20" dur="500"/>
                                        <p:tgtEl>
                                          <p:spTgt spid="1495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9516"/>
                                        </p:tgtEl>
                                        <p:attrNameLst>
                                          <p:attrName>style.visibility</p:attrName>
                                        </p:attrNameLst>
                                      </p:cBhvr>
                                      <p:to>
                                        <p:strVal val="visible"/>
                                      </p:to>
                                    </p:set>
                                    <p:animEffect transition="in" filter="wipe(down)">
                                      <p:cBhvr>
                                        <p:cTn id="25" dur="500"/>
                                        <p:tgtEl>
                                          <p:spTgt spid="1495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9511"/>
                                        </p:tgtEl>
                                        <p:attrNameLst>
                                          <p:attrName>style.visibility</p:attrName>
                                        </p:attrNameLst>
                                      </p:cBhvr>
                                      <p:to>
                                        <p:strVal val="visible"/>
                                      </p:to>
                                    </p:set>
                                    <p:animEffect transition="in" filter="wipe(down)">
                                      <p:cBhvr>
                                        <p:cTn id="28"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2" grpId="0"/>
      <p:bldP spid="149513" grpId="0"/>
      <p:bldP spid="149515" grpId="0" animBg="1"/>
      <p:bldP spid="1495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6988" y="0"/>
            <a:ext cx="5307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56370" name="Picture 18"/>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5257800"/>
            <a:ext cx="426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55" name="Rectangle 3"/>
          <p:cNvSpPr>
            <a:spLocks noGrp="1" noChangeArrowheads="1"/>
          </p:cNvSpPr>
          <p:nvPr>
            <p:ph type="title"/>
          </p:nvPr>
        </p:nvSpPr>
        <p:spPr>
          <a:xfrm>
            <a:off x="4516438" y="939800"/>
            <a:ext cx="3962400" cy="1295400"/>
          </a:xfrm>
          <a:effectLst>
            <a:outerShdw blurRad="63500" dist="107763" dir="18900000" algn="ctr" rotWithShape="0">
              <a:schemeClr val="bg2">
                <a:alpha val="50000"/>
              </a:schemeClr>
            </a:outerShdw>
          </a:effectLst>
        </p:spPr>
        <p:txBody>
          <a:bodyPr/>
          <a:lstStyle/>
          <a:p>
            <a:pPr eaLnBrk="1" hangingPunct="1"/>
            <a:r>
              <a:rPr kumimoji="1" lang="en-US" altLang="en-US" b="1">
                <a:solidFill>
                  <a:srgbClr val="FFFFFF"/>
                </a:solidFill>
                <a:effectLst>
                  <a:glow rad="127000">
                    <a:schemeClr val="tx1"/>
                  </a:glow>
                  <a:outerShdw blurRad="50800" dist="50800" dir="5400000" sx="22000" sy="22000" algn="ctr" rotWithShape="0">
                    <a:schemeClr val="tx1"/>
                  </a:outerShdw>
                </a:effectLst>
                <a:ea typeface="ＭＳ Ｐゴシック" pitchFamily="34" charset="-128"/>
              </a:rPr>
              <a:t>The Rosetta Stone</a:t>
            </a:r>
            <a:endParaRPr kumimoji="1" lang="en-US" altLang="en-US" sz="4000" b="1">
              <a:solidFill>
                <a:srgbClr val="FFFFFF"/>
              </a:solidFill>
              <a:effectLst>
                <a:glow rad="127000">
                  <a:schemeClr val="tx1"/>
                </a:glow>
                <a:outerShdw blurRad="50800" dist="50800" dir="5400000" sx="22000" sy="22000" algn="ctr" rotWithShape="0">
                  <a:schemeClr val="tx1"/>
                </a:outerShdw>
              </a:effectLst>
              <a:ea typeface="ＭＳ Ｐゴシック" pitchFamily="34" charset="-128"/>
            </a:endParaRPr>
          </a:p>
        </p:txBody>
      </p:sp>
      <p:sp>
        <p:nvSpPr>
          <p:cNvPr id="356356" name="Rectangle 4"/>
          <p:cNvSpPr>
            <a:spLocks noGrp="1" noChangeArrowheads="1"/>
          </p:cNvSpPr>
          <p:nvPr>
            <p:ph type="body" sz="half" idx="1"/>
          </p:nvPr>
        </p:nvSpPr>
        <p:spPr>
          <a:xfrm>
            <a:off x="4211638" y="2311400"/>
            <a:ext cx="5029200" cy="1981200"/>
          </a:xfrm>
        </p:spPr>
        <p:txBody>
          <a:bodyPr/>
          <a:lstStyle/>
          <a:p>
            <a:pPr eaLnBrk="1" hangingPunct="1">
              <a:buFont typeface="Wingdings" pitchFamily="2" charset="2"/>
              <a:buBlip>
                <a:blip r:embed="rId5"/>
              </a:buBlip>
            </a:pPr>
            <a:r>
              <a:rPr kumimoji="1" lang="en-US" altLang="en-US" sz="3600" b="1">
                <a:solidFill>
                  <a:srgbClr val="FFFFFF"/>
                </a:solidFill>
                <a:effectLst>
                  <a:glow rad="127000">
                    <a:schemeClr val="tx1"/>
                  </a:glow>
                  <a:outerShdw blurRad="50800" dist="50800" dir="5400000" sx="22000" sy="22000" algn="ctr" rotWithShape="0">
                    <a:schemeClr val="tx1"/>
                  </a:outerShdw>
                </a:effectLst>
                <a:ea typeface="ＭＳ Ｐゴシック" pitchFamily="34" charset="-128"/>
              </a:rPr>
              <a:t>The key to understanding Egyptian hieroglyphics </a:t>
            </a:r>
          </a:p>
        </p:txBody>
      </p:sp>
      <p:pic>
        <p:nvPicPr>
          <p:cNvPr id="356357" name="Picture 5" descr="o17mid">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2971800"/>
            <a:ext cx="4267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Rectangle 9"/>
          <p:cNvSpPr>
            <a:spLocks noChangeArrowheads="1"/>
          </p:cNvSpPr>
          <p:nvPr/>
        </p:nvSpPr>
        <p:spPr bwMode="auto">
          <a:xfrm>
            <a:off x="-76200" y="3429000"/>
            <a:ext cx="4360863" cy="1905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glow rad="127000">
                    <a:schemeClr val="tx1"/>
                  </a:glow>
                  <a:outerShdw blurRad="50800" dist="50800" dir="5400000" sx="22000" sy="22000" algn="ctr" rotWithShape="0">
                    <a:schemeClr val="tx1"/>
                  </a:outerShdw>
                </a:effectLst>
                <a:uLnTx/>
                <a:uFillTx/>
                <a:latin typeface="Arial Narrow" pitchFamily="34" charset="0"/>
                <a:ea typeface="ＭＳ Ｐゴシック" pitchFamily="34" charset="-128"/>
                <a:cs typeface="+mn-cs"/>
              </a:rPr>
              <a:t>Middle: </a:t>
            </a:r>
            <a:br>
              <a:rPr kumimoji="0" lang="en-US" altLang="en-US" sz="4400" b="1" i="0" u="none" strike="noStrike" kern="1200" cap="none" spc="0" normalizeH="0" baseline="0" noProof="0">
                <a:ln>
                  <a:noFill/>
                </a:ln>
                <a:solidFill>
                  <a:srgbClr val="FFFF00"/>
                </a:solidFill>
                <a:effectLst>
                  <a:glow rad="127000">
                    <a:schemeClr val="tx1"/>
                  </a:glow>
                  <a:outerShdw blurRad="50800" dist="50800" dir="5400000" sx="22000" sy="22000" algn="ctr" rotWithShape="0">
                    <a:schemeClr val="tx1"/>
                  </a:outerShdw>
                </a:effectLst>
                <a:uLnTx/>
                <a:uFillTx/>
                <a:latin typeface="Arial Narrow" pitchFamily="34" charset="0"/>
                <a:ea typeface="ＭＳ Ｐゴシック" pitchFamily="34" charset="-128"/>
                <a:cs typeface="+mn-cs"/>
              </a:rPr>
            </a:br>
            <a:r>
              <a:rPr kumimoji="0" lang="en-US" altLang="en-US" sz="4400" b="1" i="0" u="none" strike="noStrike" kern="1200" cap="none" spc="0" normalizeH="0" baseline="0" noProof="0">
                <a:ln>
                  <a:noFill/>
                </a:ln>
                <a:solidFill>
                  <a:srgbClr val="FFFF00"/>
                </a:solidFill>
                <a:effectLst>
                  <a:glow rad="127000">
                    <a:schemeClr val="tx1"/>
                  </a:glow>
                  <a:outerShdw blurRad="50800" dist="50800" dir="5400000" sx="22000" sy="22000" algn="ctr" rotWithShape="0">
                    <a:schemeClr val="tx1"/>
                  </a:outerShdw>
                </a:effectLst>
                <a:uLnTx/>
                <a:uFillTx/>
                <a:latin typeface="Arial Narrow" pitchFamily="34" charset="0"/>
                <a:ea typeface="ＭＳ Ｐゴシック" pitchFamily="34" charset="-128"/>
                <a:cs typeface="+mn-cs"/>
              </a:rPr>
              <a:t>Egyptian Demotic</a:t>
            </a:r>
          </a:p>
        </p:txBody>
      </p:sp>
      <p:sp>
        <p:nvSpPr>
          <p:cNvPr id="356362" name="Rectangle 10"/>
          <p:cNvSpPr>
            <a:spLocks noChangeArrowheads="1"/>
          </p:cNvSpPr>
          <p:nvPr/>
        </p:nvSpPr>
        <p:spPr bwMode="auto">
          <a:xfrm>
            <a:off x="0" y="5791200"/>
            <a:ext cx="40386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glow rad="127000">
                    <a:schemeClr val="tx1"/>
                  </a:glow>
                  <a:outerShdw blurRad="50800" dist="50800" dir="5400000" sx="22000" sy="22000" algn="ctr" rotWithShape="0">
                    <a:schemeClr val="tx1"/>
                  </a:outerShdw>
                </a:effectLst>
                <a:uLnTx/>
                <a:uFillTx/>
                <a:latin typeface="Arial Narrow" pitchFamily="34" charset="0"/>
                <a:ea typeface="ＭＳ Ｐゴシック" pitchFamily="34" charset="-128"/>
                <a:cs typeface="+mn-cs"/>
              </a:rPr>
              <a:t>Bottom: Greek</a:t>
            </a:r>
          </a:p>
        </p:txBody>
      </p:sp>
      <p:sp>
        <p:nvSpPr>
          <p:cNvPr id="356364" name="AutoShape 12"/>
          <p:cNvSpPr>
            <a:spLocks noChangeArrowheads="1"/>
          </p:cNvSpPr>
          <p:nvPr/>
        </p:nvSpPr>
        <p:spPr bwMode="auto">
          <a:xfrm rot="-5400000">
            <a:off x="1714500" y="54483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27000">
                  <a:schemeClr val="tx1"/>
                </a:glow>
                <a:outerShdw blurRad="50800" dist="50800" dir="5400000" sx="22000" sy="22000" algn="ctr" rotWithShape="0">
                  <a:schemeClr val="tx1"/>
                </a:outerShdw>
              </a:effectLst>
              <a:uLnTx/>
              <a:uFillTx/>
              <a:latin typeface="Arial" charset="0"/>
              <a:ea typeface="ＭＳ Ｐゴシック" charset="0"/>
              <a:cs typeface="ＭＳ Ｐゴシック" charset="0"/>
            </a:endParaRPr>
          </a:p>
        </p:txBody>
      </p:sp>
      <p:pic>
        <p:nvPicPr>
          <p:cNvPr id="356368" name="Picture 1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60" name="Rectangle 8"/>
          <p:cNvSpPr>
            <a:spLocks noChangeArrowheads="1"/>
          </p:cNvSpPr>
          <p:nvPr/>
        </p:nvSpPr>
        <p:spPr bwMode="auto">
          <a:xfrm>
            <a:off x="-152400" y="1371600"/>
            <a:ext cx="4038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glow rad="127000">
                    <a:schemeClr val="tx1"/>
                  </a:glow>
                  <a:outerShdw blurRad="50800" dist="50800" dir="5400000" sx="22000" sy="22000" algn="ctr" rotWithShape="0">
                    <a:schemeClr val="tx1"/>
                  </a:outerShdw>
                </a:effectLst>
                <a:uLnTx/>
                <a:uFillTx/>
                <a:latin typeface="Arial Narrow" pitchFamily="34" charset="0"/>
                <a:ea typeface="ＭＳ Ｐゴシック" pitchFamily="34" charset="-128"/>
                <a:cs typeface="+mn-cs"/>
              </a:rPr>
              <a:t>Top: </a:t>
            </a:r>
            <a:br>
              <a:rPr kumimoji="0" lang="en-US" altLang="en-US" sz="4400" b="1" i="0" u="none" strike="noStrike" kern="1200" cap="none" spc="0" normalizeH="0" baseline="0" noProof="0">
                <a:ln>
                  <a:noFill/>
                </a:ln>
                <a:solidFill>
                  <a:srgbClr val="FFFF00"/>
                </a:solidFill>
                <a:effectLst>
                  <a:glow rad="127000">
                    <a:schemeClr val="tx1"/>
                  </a:glow>
                  <a:outerShdw blurRad="50800" dist="50800" dir="5400000" sx="22000" sy="22000" algn="ctr" rotWithShape="0">
                    <a:schemeClr val="tx1"/>
                  </a:outerShdw>
                </a:effectLst>
                <a:uLnTx/>
                <a:uFillTx/>
                <a:latin typeface="Arial Narrow" pitchFamily="34" charset="0"/>
                <a:ea typeface="ＭＳ Ｐゴシック" pitchFamily="34" charset="-128"/>
                <a:cs typeface="+mn-cs"/>
              </a:rPr>
            </a:br>
            <a:r>
              <a:rPr kumimoji="0" lang="en-US" altLang="en-US" sz="4400" b="1" i="0" u="none" strike="noStrike" kern="1200" cap="none" spc="0" normalizeH="0" baseline="0" noProof="0">
                <a:ln>
                  <a:noFill/>
                </a:ln>
                <a:solidFill>
                  <a:srgbClr val="FFFF00"/>
                </a:solidFill>
                <a:effectLst>
                  <a:glow rad="127000">
                    <a:schemeClr val="tx1"/>
                  </a:glow>
                  <a:outerShdw blurRad="50800" dist="50800" dir="5400000" sx="22000" sy="22000" algn="ctr" rotWithShape="0">
                    <a:schemeClr val="tx1"/>
                  </a:outerShdw>
                </a:effectLst>
                <a:uLnTx/>
                <a:uFillTx/>
                <a:latin typeface="Arial Narrow" pitchFamily="34" charset="0"/>
                <a:ea typeface="ＭＳ Ｐゴシック" pitchFamily="34" charset="-128"/>
                <a:cs typeface="+mn-cs"/>
              </a:rPr>
              <a:t>Hieroglyphics</a:t>
            </a:r>
          </a:p>
        </p:txBody>
      </p:sp>
      <p:sp>
        <p:nvSpPr>
          <p:cNvPr id="356365" name="AutoShape 13"/>
          <p:cNvSpPr>
            <a:spLocks noChangeArrowheads="1"/>
          </p:cNvSpPr>
          <p:nvPr/>
        </p:nvSpPr>
        <p:spPr bwMode="auto">
          <a:xfrm rot="-5400000">
            <a:off x="1714500" y="26670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27000">
                  <a:schemeClr val="tx1"/>
                </a:glow>
                <a:outerShdw blurRad="50800" dist="50800" dir="5400000" sx="22000" sy="22000" algn="ctr" rotWithShape="0">
                  <a:schemeClr val="tx1"/>
                </a:outerShdw>
              </a:effectLst>
              <a:uLnTx/>
              <a:uFillTx/>
              <a:latin typeface="Arial" charset="0"/>
              <a:ea typeface="ＭＳ Ｐゴシック" charset="0"/>
              <a:cs typeface="ＭＳ Ｐゴシック" charset="0"/>
            </a:endParaRPr>
          </a:p>
        </p:txBody>
      </p:sp>
      <p:sp>
        <p:nvSpPr>
          <p:cNvPr id="144396" name="Text Box 12"/>
          <p:cNvSpPr txBox="1">
            <a:spLocks noChangeArrowheads="1"/>
          </p:cNvSpPr>
          <p:nvPr/>
        </p:nvSpPr>
        <p:spPr bwMode="auto">
          <a:xfrm>
            <a:off x="8375650" y="39688"/>
            <a:ext cx="71437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glow rad="127000">
                    <a:schemeClr val="tx1"/>
                  </a:glow>
                  <a:outerShdw blurRad="50800" dist="50800" dir="5400000" sx="22000" sy="22000" algn="ctr" rotWithShape="0">
                    <a:schemeClr val="tx1"/>
                  </a:outerShdw>
                </a:effectLst>
                <a:uLnTx/>
                <a:uFillTx/>
                <a:latin typeface="Arial" pitchFamily="34" charset="0"/>
                <a:ea typeface="ＭＳ Ｐゴシック" pitchFamily="34" charset="-128"/>
                <a:cs typeface="Arial" pitchFamily="34" charset="0"/>
              </a:rPr>
              <a:t>87d</a:t>
            </a:r>
            <a:endParaRPr kumimoji="0" lang="en-US" altLang="en-US" sz="1800" b="1" i="0" u="none" strike="noStrike" kern="1200" cap="none" spc="0" normalizeH="0" baseline="0" noProof="0">
              <a:ln>
                <a:noFill/>
              </a:ln>
              <a:solidFill>
                <a:srgbClr val="FFFFFF"/>
              </a:solidFill>
              <a:effectLst>
                <a:glow rad="127000">
                  <a:schemeClr val="tx1"/>
                </a:glow>
                <a:outerShdw blurRad="50800" dist="50800" dir="5400000" sx="22000" sy="22000" algn="ctr" rotWithShape="0">
                  <a:schemeClr val="tx1"/>
                </a:outerShdw>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525034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6362"/>
                                        </p:tgtEl>
                                        <p:attrNameLst>
                                          <p:attrName>style.visibility</p:attrName>
                                        </p:attrNameLst>
                                      </p:cBhvr>
                                      <p:to>
                                        <p:strVal val="visible"/>
                                      </p:to>
                                    </p:set>
                                    <p:animEffect transition="in" filter="wipe(down)">
                                      <p:cBhvr>
                                        <p:cTn id="7" dur="500"/>
                                        <p:tgtEl>
                                          <p:spTgt spid="356362"/>
                                        </p:tgtEl>
                                      </p:cBhvr>
                                    </p:animEffect>
                                  </p:childTnLst>
                                </p:cTn>
                              </p:par>
                              <p:par>
                                <p:cTn id="8" presetID="1" presetClass="entr" presetSubtype="0" fill="hold" nodeType="withEffect">
                                  <p:stCondLst>
                                    <p:cond delay="0"/>
                                  </p:stCondLst>
                                  <p:childTnLst>
                                    <p:set>
                                      <p:cBhvr>
                                        <p:cTn id="9" dur="1" fill="hold">
                                          <p:stCondLst>
                                            <p:cond delay="0"/>
                                          </p:stCondLst>
                                        </p:cTn>
                                        <p:tgtEl>
                                          <p:spTgt spid="35637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356364"/>
                                        </p:tgtEl>
                                        <p:attrNameLst>
                                          <p:attrName>style.visibility</p:attrName>
                                        </p:attrNameLst>
                                      </p:cBhvr>
                                      <p:to>
                                        <p:strVal val="visible"/>
                                      </p:to>
                                    </p:set>
                                    <p:animEffect transition="in" filter="wipe(down)">
                                      <p:cBhvr>
                                        <p:cTn id="14" dur="500"/>
                                        <p:tgtEl>
                                          <p:spTgt spid="356364"/>
                                        </p:tgtEl>
                                      </p:cBhvr>
                                    </p:animEffect>
                                  </p:childTnLst>
                                </p:cTn>
                              </p:par>
                              <p:par>
                                <p:cTn id="15" presetID="9" presetClass="entr" presetSubtype="0" fill="hold" nodeType="withEffect">
                                  <p:stCondLst>
                                    <p:cond delay="0"/>
                                  </p:stCondLst>
                                  <p:childTnLst>
                                    <p:set>
                                      <p:cBhvr>
                                        <p:cTn id="16" dur="1" fill="hold">
                                          <p:stCondLst>
                                            <p:cond delay="0"/>
                                          </p:stCondLst>
                                        </p:cTn>
                                        <p:tgtEl>
                                          <p:spTgt spid="356357"/>
                                        </p:tgtEl>
                                        <p:attrNameLst>
                                          <p:attrName>style.visibility</p:attrName>
                                        </p:attrNameLst>
                                      </p:cBhvr>
                                      <p:to>
                                        <p:strVal val="visible"/>
                                      </p:to>
                                    </p:set>
                                    <p:animEffect transition="in" filter="dissolve">
                                      <p:cBhvr>
                                        <p:cTn id="17" dur="500"/>
                                        <p:tgtEl>
                                          <p:spTgt spid="35635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56361"/>
                                        </p:tgtEl>
                                        <p:attrNameLst>
                                          <p:attrName>style.visibility</p:attrName>
                                        </p:attrNameLst>
                                      </p:cBhvr>
                                      <p:to>
                                        <p:strVal val="visible"/>
                                      </p:to>
                                    </p:set>
                                    <p:animEffect transition="in" filter="wipe(down)">
                                      <p:cBhvr>
                                        <p:cTn id="20" dur="500"/>
                                        <p:tgtEl>
                                          <p:spTgt spid="35636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356365"/>
                                        </p:tgtEl>
                                        <p:attrNameLst>
                                          <p:attrName>style.visibility</p:attrName>
                                        </p:attrNameLst>
                                      </p:cBhvr>
                                      <p:to>
                                        <p:strVal val="visible"/>
                                      </p:to>
                                    </p:set>
                                    <p:animEffect transition="in" filter="wipe(down)">
                                      <p:cBhvr>
                                        <p:cTn id="25" dur="500"/>
                                        <p:tgtEl>
                                          <p:spTgt spid="356365"/>
                                        </p:tgtEl>
                                      </p:cBhvr>
                                    </p:animEffect>
                                  </p:childTnLst>
                                </p:cTn>
                              </p:par>
                              <p:par>
                                <p:cTn id="26" presetID="1" presetClass="entr" presetSubtype="0" fill="hold" nodeType="withEffect">
                                  <p:stCondLst>
                                    <p:cond delay="0"/>
                                  </p:stCondLst>
                                  <p:childTnLst>
                                    <p:set>
                                      <p:cBhvr>
                                        <p:cTn id="27" dur="1" fill="hold">
                                          <p:stCondLst>
                                            <p:cond delay="0"/>
                                          </p:stCondLst>
                                        </p:cTn>
                                        <p:tgtEl>
                                          <p:spTgt spid="35636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6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p:bldP spid="356362" grpId="0"/>
      <p:bldP spid="35636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60" name="Picture 4" descr="anubis_mummification_dead"/>
          <p:cNvPicPr>
            <a:picLocks noChangeAspect="1" noChangeArrowheads="1"/>
          </p:cNvPicPr>
          <p:nvPr/>
        </p:nvPicPr>
        <p:blipFill>
          <a:blip r:embed="rId2" cstate="screen">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p:cNvSpPr>
            <a:spLocks noGrp="1" noChangeArrowheads="1"/>
          </p:cNvSpPr>
          <p:nvPr>
            <p:ph type="title"/>
          </p:nvPr>
        </p:nvSpPr>
        <p:spPr>
          <a:xfrm>
            <a:off x="457200" y="473075"/>
            <a:ext cx="8229600" cy="1143000"/>
          </a:xfrm>
        </p:spPr>
        <p:txBody>
          <a:bodyPr/>
          <a:lstStyle/>
          <a:p>
            <a:pPr eaLnBrk="1" hangingPunct="1"/>
            <a:r>
              <a:rPr lang="en-US" altLang="en-US" sz="11000">
                <a:solidFill>
                  <a:schemeClr val="bg1"/>
                </a:solidFill>
                <a:ea typeface="ＭＳ Ｐゴシック" pitchFamily="34" charset="-128"/>
              </a:rPr>
              <a:t>Hieroglyphs</a:t>
            </a:r>
            <a:endParaRPr lang="en-US" altLang="en-US" sz="14600">
              <a:solidFill>
                <a:schemeClr val="bg1"/>
              </a:solidFill>
              <a:ea typeface="ＭＳ Ｐゴシック" pitchFamily="34" charset="-128"/>
            </a:endParaRPr>
          </a:p>
        </p:txBody>
      </p:sp>
      <p:sp>
        <p:nvSpPr>
          <p:cNvPr id="146435" name="Rectangle 5"/>
          <p:cNvSpPr>
            <a:spLocks noChangeArrowheads="1"/>
          </p:cNvSpPr>
          <p:nvPr/>
        </p:nvSpPr>
        <p:spPr bwMode="auto">
          <a:xfrm>
            <a:off x="914400" y="23320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The word </a:t>
            </a:r>
            <a:r>
              <a:rPr kumimoji="0" lang="en-US" altLang="en-US" sz="3200" b="0" i="1"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hieroglyph</a:t>
            </a:r>
            <a:r>
              <a:rPr kumimoji="0" lang="en-US" altLang="en-US" sz="32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literally means "sacred carving." The Egyptians first used hieroglyphs exclusively for inscriptions carved or painted on temple walls. This form of pictorial writing was also used on tombs, sheets of papyrus, wooden boards covered with a stucco wash, potsherds and fragments of limestone. </a:t>
            </a:r>
            <a:endParaRPr kumimoji="0" lang="en-US" altLang="en-US" sz="40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46436" name="TextBox 6"/>
          <p:cNvSpPr txBox="1">
            <a:spLocks noChangeArrowheads="1"/>
          </p:cNvSpPr>
          <p:nvPr/>
        </p:nvSpPr>
        <p:spPr bwMode="auto">
          <a:xfrm>
            <a:off x="83058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87c</a:t>
            </a:r>
          </a:p>
        </p:txBody>
      </p:sp>
    </p:spTree>
    <p:extLst>
      <p:ext uri="{BB962C8B-B14F-4D97-AF65-F5344CB8AC3E}">
        <p14:creationId xmlns:p14="http://schemas.microsoft.com/office/powerpoint/2010/main" val="3647654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8" name="Picture 4" descr="E backG1"/>
          <p:cNvPicPr>
            <a:picLocks noChangeAspect="1" noChangeArrowheads="1"/>
          </p:cNvPicPr>
          <p:nvPr/>
        </p:nvPicPr>
        <p:blipFill>
          <a:blip r:embed="rId2" cstate="screen">
            <a:lum bright="-48000"/>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title"/>
          </p:nvPr>
        </p:nvSpPr>
        <p:spPr>
          <a:xfrm rot="16200000">
            <a:off x="-3124200" y="3124200"/>
            <a:ext cx="6858000" cy="609600"/>
          </a:xfrm>
          <a:solidFill>
            <a:schemeClr val="tx1"/>
          </a:solidFill>
        </p:spPr>
        <p:txBody>
          <a:bodyPr/>
          <a:lstStyle/>
          <a:p>
            <a:pPr eaLnBrk="1" hangingPunct="1"/>
            <a:r>
              <a:rPr lang="en-US" altLang="en-US" sz="3600">
                <a:solidFill>
                  <a:schemeClr val="bg1"/>
                </a:solidFill>
                <a:ea typeface="ＭＳ Ｐゴシック" pitchFamily="34" charset="-128"/>
              </a:rPr>
              <a:t>Hieroglyph Types</a:t>
            </a:r>
          </a:p>
        </p:txBody>
      </p:sp>
      <p:sp>
        <p:nvSpPr>
          <p:cNvPr id="354309" name="Rectangle 5"/>
          <p:cNvSpPr>
            <a:spLocks noChangeArrowheads="1"/>
          </p:cNvSpPr>
          <p:nvPr/>
        </p:nvSpPr>
        <p:spPr bwMode="auto">
          <a:xfrm>
            <a:off x="609600" y="171450"/>
            <a:ext cx="7562850" cy="120015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Hieroglyphics are an original form of writing out of which all other forms </a:t>
            </a:r>
            <a:r>
              <a:rPr lang="en-US" b="1" dirty="0">
                <a:solidFill>
                  <a:srgbClr val="FFFFFF"/>
                </a:solidFill>
                <a:latin typeface="Arial" pitchFamily="-128" charset="0"/>
                <a:ea typeface="ＭＳ Ｐゴシック" pitchFamily="34" charset="-128"/>
                <a:cs typeface="+mn-cs"/>
              </a:rPr>
              <a:t>developed</a:t>
            </a:r>
            <a:r>
              <a:rPr kumimoji="0" lang="en-US" sz="2400" b="1" i="0" u="none"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  Two of the newer forms were called hieratic and demotic:</a:t>
            </a:r>
          </a:p>
        </p:txBody>
      </p:sp>
      <p:sp>
        <p:nvSpPr>
          <p:cNvPr id="354310" name="Rectangle 6"/>
          <p:cNvSpPr>
            <a:spLocks noChangeArrowheads="1"/>
          </p:cNvSpPr>
          <p:nvPr/>
        </p:nvSpPr>
        <p:spPr bwMode="auto">
          <a:xfrm>
            <a:off x="609600" y="4464050"/>
            <a:ext cx="8534400" cy="1938338"/>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In the third century A.D., hieroglyphics began to be replaced by Coptic, a form of Greek writing. The last hieroglyphic text was written at the Temple of Philae in AD 450. The spoken Egyptian language was superseded by Arabic in the Middle Ages.</a:t>
            </a:r>
          </a:p>
        </p:txBody>
      </p:sp>
      <p:sp>
        <p:nvSpPr>
          <p:cNvPr id="354311" name="Rectangle 7"/>
          <p:cNvSpPr>
            <a:spLocks noChangeArrowheads="1"/>
          </p:cNvSpPr>
          <p:nvPr/>
        </p:nvSpPr>
        <p:spPr bwMode="auto">
          <a:xfrm>
            <a:off x="609600" y="1947863"/>
            <a:ext cx="8534400" cy="193833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 typeface="Times" pitchFamily="-112" charset="0"/>
              <a:buAutoNum type="arabicPeriod"/>
              <a:tabLst/>
              <a:defRPr/>
            </a:pPr>
            <a:r>
              <a:rPr kumimoji="0" lang="en-US" sz="2400" b="1" i="0" u="sng"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Hieratic</a:t>
            </a:r>
            <a:r>
              <a:rPr kumimoji="0" lang="en-US" sz="2400" b="1" i="0" u="none"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 was a simplified form of hieroglyphics for administrative and business purposes, as well as for literary, scientific and religious texts. </a:t>
            </a:r>
          </a:p>
          <a:p>
            <a:pPr marL="342900" marR="0" lvl="0" indent="-342900" algn="l" defTabSz="914400" rtl="0" eaLnBrk="1" fontAlgn="base" latinLnBrk="0" hangingPunct="1">
              <a:lnSpc>
                <a:spcPct val="100000"/>
              </a:lnSpc>
              <a:spcBef>
                <a:spcPct val="0"/>
              </a:spcBef>
              <a:spcAft>
                <a:spcPct val="0"/>
              </a:spcAft>
              <a:buClrTx/>
              <a:buSzTx/>
              <a:buFont typeface="Times" pitchFamily="-112" charset="0"/>
              <a:buAutoNum type="arabicPeriod"/>
              <a:tabLst/>
              <a:defRPr/>
            </a:pPr>
            <a:r>
              <a:rPr kumimoji="0" lang="en-US" sz="2400" b="1" i="0" u="sng"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Demotic</a:t>
            </a:r>
            <a:r>
              <a:rPr kumimoji="0" lang="en-US" sz="2400" b="1" i="0" u="none" strike="noStrike" kern="1200" cap="none" spc="0" normalizeH="0" baseline="0" noProof="0" dirty="0">
                <a:ln>
                  <a:noFill/>
                </a:ln>
                <a:solidFill>
                  <a:srgbClr val="FFFFFF"/>
                </a:solidFill>
                <a:effectLst/>
                <a:uLnTx/>
                <a:uFillTx/>
                <a:latin typeface="Arial" pitchFamily="-128" charset="0"/>
                <a:ea typeface="ＭＳ Ｐゴシック" pitchFamily="34" charset="-128"/>
                <a:cs typeface="+mn-cs"/>
              </a:rPr>
              <a:t>, a Greek word meaning "popular script," was in general use for the daily requirements of the society. </a:t>
            </a:r>
          </a:p>
        </p:txBody>
      </p:sp>
      <p:sp>
        <p:nvSpPr>
          <p:cNvPr id="147462" name="Text Box 12"/>
          <p:cNvSpPr txBox="1">
            <a:spLocks noChangeArrowheads="1"/>
          </p:cNvSpPr>
          <p:nvPr/>
        </p:nvSpPr>
        <p:spPr bwMode="auto">
          <a:xfrm>
            <a:off x="8375650" y="39688"/>
            <a:ext cx="71437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t>87d</a:t>
            </a:r>
            <a:endParaRPr kumimoji="0" lang="en-US" altLang="en-US" sz="18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240486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4309"/>
                                        </p:tgtEl>
                                        <p:attrNameLst>
                                          <p:attrName>style.visibility</p:attrName>
                                        </p:attrNameLst>
                                      </p:cBhvr>
                                      <p:to>
                                        <p:strVal val="visible"/>
                                      </p:to>
                                    </p:set>
                                    <p:animEffect transition="in" filter="fade">
                                      <p:cBhvr>
                                        <p:cTn id="7" dur="500"/>
                                        <p:tgtEl>
                                          <p:spTgt spid="354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4311"/>
                                        </p:tgtEl>
                                        <p:attrNameLst>
                                          <p:attrName>style.visibility</p:attrName>
                                        </p:attrNameLst>
                                      </p:cBhvr>
                                      <p:to>
                                        <p:strVal val="visible"/>
                                      </p:to>
                                    </p:set>
                                    <p:animEffect transition="in" filter="fade">
                                      <p:cBhvr>
                                        <p:cTn id="12" dur="500"/>
                                        <p:tgtEl>
                                          <p:spTgt spid="3543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4310"/>
                                        </p:tgtEl>
                                        <p:attrNameLst>
                                          <p:attrName>style.visibility</p:attrName>
                                        </p:attrNameLst>
                                      </p:cBhvr>
                                      <p:to>
                                        <p:strVal val="visible"/>
                                      </p:to>
                                    </p:set>
                                    <p:animEffect transition="in" filter="fade">
                                      <p:cBhvr>
                                        <p:cTn id="17" dur="500"/>
                                        <p:tgtEl>
                                          <p:spTgt spid="354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9" grpId="0" autoUpdateAnimBg="0"/>
      <p:bldP spid="354310" grpId="0" autoUpdateAnimBg="0"/>
      <p:bldP spid="3543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028"/>
          <p:cNvSpPr>
            <a:spLocks noChangeArrowheads="1"/>
          </p:cNvSpPr>
          <p:nvPr/>
        </p:nvSpPr>
        <p:spPr bwMode="auto">
          <a:xfrm>
            <a:off x="152400" y="685800"/>
            <a:ext cx="88392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It was not until the nineteenth century that Egyptian </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hlinkClick r:id="rId2"/>
              </a:rPr>
              <a:t>hieroglyphs were deciphered</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Several people had been trying to crack the code when the brilliant young Frenchman, </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hlinkClick r:id="rId3"/>
              </a:rPr>
              <a:t>Jean-François Champollion</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discovered </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hlinkClick r:id="rId4"/>
              </a:rPr>
              <a:t>the secret</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to this ancient writing.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HOW DID HE DO 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A decree issued at Memphis, Egypt, on March 27, 196 B.C. was inscribed on the </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hlinkClick r:id="rId5"/>
              </a:rPr>
              <a:t>Rosetta Stone</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in three scripts: hieroglyphics, demotic and Greek.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After Thomas Young deciphered the demotic text, Champollion used the information to break the code of the hieroglyphic text in 1822. In 1828, he published the famous "</a:t>
            </a:r>
            <a:r>
              <a:rPr kumimoji="0" lang="en-US" altLang="en-US" sz="2400" b="1" i="1"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Précis</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that marked the first real breakthrough in reading hieroglyphs</a:t>
            </a:r>
            <a:r>
              <a:rPr kumimoji="0" lang="en-US" altLang="en-US" sz="2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a:t>
            </a:r>
          </a:p>
        </p:txBody>
      </p:sp>
      <p:sp>
        <p:nvSpPr>
          <p:cNvPr id="148482" name="Rectangle 1026"/>
          <p:cNvSpPr>
            <a:spLocks noGrp="1" noChangeArrowheads="1"/>
          </p:cNvSpPr>
          <p:nvPr>
            <p:ph type="title"/>
          </p:nvPr>
        </p:nvSpPr>
        <p:spPr>
          <a:xfrm>
            <a:off x="457200" y="76200"/>
            <a:ext cx="8229600" cy="609600"/>
          </a:xfrm>
          <a:solidFill>
            <a:schemeClr val="accent2"/>
          </a:solidFill>
        </p:spPr>
        <p:txBody>
          <a:bodyPr/>
          <a:lstStyle/>
          <a:p>
            <a:pPr eaLnBrk="1" hangingPunct="1"/>
            <a:r>
              <a:rPr lang="en-US" altLang="en-US" sz="3200">
                <a:solidFill>
                  <a:schemeClr val="bg1"/>
                </a:solidFill>
                <a:ea typeface="ＭＳ Ｐゴシック" pitchFamily="34" charset="-128"/>
              </a:rPr>
              <a:t>How Hieroglyphs Were Deciphered</a:t>
            </a:r>
            <a:endParaRPr lang="en-US" altLang="en-US">
              <a:solidFill>
                <a:schemeClr val="bg1"/>
              </a:solidFill>
              <a:ea typeface="ＭＳ Ｐゴシック" pitchFamily="34" charset="-128"/>
            </a:endParaRPr>
          </a:p>
        </p:txBody>
      </p:sp>
      <p:sp>
        <p:nvSpPr>
          <p:cNvPr id="148483" name="Text Box 12"/>
          <p:cNvSpPr txBox="1">
            <a:spLocks noChangeArrowheads="1"/>
          </p:cNvSpPr>
          <p:nvPr/>
        </p:nvSpPr>
        <p:spPr bwMode="auto">
          <a:xfrm>
            <a:off x="8375650" y="39688"/>
            <a:ext cx="71437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rPr>
              <a:t>87d</a:t>
            </a:r>
            <a:endParaRPr kumimoji="0" lang="en-US" altLang="en-US" sz="18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836976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p:txBody>
          <a:bodyPr/>
          <a:lstStyle/>
          <a:p>
            <a:pPr eaLnBrk="1" hangingPunct="1"/>
            <a:r>
              <a:rPr lang="en-US" altLang="en-US" sz="4000" b="1">
                <a:solidFill>
                  <a:srgbClr val="000000"/>
                </a:solidFill>
                <a:ea typeface="ＭＳ Ｐゴシック" pitchFamily="34" charset="-128"/>
              </a:rPr>
              <a:t>Hieroglyphs and their cursive equivalents</a:t>
            </a:r>
            <a:endParaRPr lang="en-US" altLang="en-US" sz="7200">
              <a:solidFill>
                <a:srgbClr val="000000"/>
              </a:solidFill>
              <a:ea typeface="ＭＳ Ｐゴシック" pitchFamily="34" charset="-128"/>
            </a:endParaRPr>
          </a:p>
        </p:txBody>
      </p:sp>
      <p:pic>
        <p:nvPicPr>
          <p:cNvPr id="149506" name="Picture 5" descr="Hieroglyphs, tomb of Sethos II; &#10;CMC PCD 2001-277-068">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30210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7" descr="Spell to unite the soul of a deceased person with its mummy; &#10;drawing: Catherine Fitzpatrick; &#10;CMC S98-3518; &#10;PCD 2001-283-010">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14800" y="1524000"/>
            <a:ext cx="38862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9"/>
          <p:cNvSpPr txBox="1">
            <a:spLocks noChangeArrowheads="1"/>
          </p:cNvSpPr>
          <p:nvPr/>
        </p:nvSpPr>
        <p:spPr bwMode="auto">
          <a:xfrm>
            <a:off x="3886200" y="5029200"/>
            <a:ext cx="4648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Taken from: G. Steindorff and K. Seele, </a:t>
            </a:r>
            <a:r>
              <a:rPr kumimoji="0" lang="en-US" altLang="en-US" sz="2400" b="1" i="1"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When Egypt Ruled the East</a:t>
            </a: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Chicago: 1942, p.122</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700005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2/12</a:t>
            </a:r>
          </a:p>
        </p:txBody>
      </p:sp>
      <p:pic>
        <p:nvPicPr>
          <p:cNvPr id="62466"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en-US" sz="4000" b="1" dirty="0">
                <a:solidFill>
                  <a:srgbClr val="FFFFFF"/>
                </a:solidFill>
                <a:effectLst>
                  <a:outerShdw blurRad="38100" dist="38100" dir="2700000" algn="tl">
                    <a:schemeClr val="tx1"/>
                  </a:outerShdw>
                </a:effectLst>
                <a:latin typeface="Arial Bold" charset="0"/>
              </a:rPr>
              <a:t>My comfort, my shelter,</a:t>
            </a:r>
          </a:p>
          <a:p>
            <a:pPr algn="ctr" eaLnBrk="0" hangingPunct="0"/>
            <a:r>
              <a:rPr lang="en-US" sz="4000" b="1" dirty="0">
                <a:solidFill>
                  <a:srgbClr val="FFFFFF"/>
                </a:solidFill>
                <a:effectLst>
                  <a:outerShdw blurRad="38100" dist="38100" dir="2700000" algn="tl">
                    <a:schemeClr val="tx1"/>
                  </a:outerShdw>
                </a:effectLst>
                <a:latin typeface="Arial Bold" charset="0"/>
              </a:rPr>
              <a:t>Tower of refuge and strength;</a:t>
            </a:r>
          </a:p>
          <a:p>
            <a:pPr algn="ctr" eaLnBrk="0" hangingPunct="0"/>
            <a:r>
              <a:rPr lang="en-US" sz="4000" b="1" dirty="0">
                <a:solidFill>
                  <a:srgbClr val="FFFFFF"/>
                </a:solidFill>
                <a:effectLst>
                  <a:outerShdw blurRad="38100" dist="38100" dir="2700000" algn="tl">
                    <a:schemeClr val="tx1"/>
                  </a:outerShdw>
                </a:effectLst>
                <a:latin typeface="Arial Bold" charset="0"/>
              </a:rPr>
              <a:t>Let every breath, all that I am,</a:t>
            </a:r>
          </a:p>
          <a:p>
            <a:pPr algn="ctr" eaLnBrk="0" hangingPunct="0"/>
            <a:r>
              <a:rPr lang="en-US" sz="4000" b="1" dirty="0">
                <a:solidFill>
                  <a:srgbClr val="FFFFFF"/>
                </a:solidFill>
                <a:effectLst>
                  <a:outerShdw blurRad="38100" dist="38100" dir="2700000" algn="tl">
                    <a:schemeClr val="tx1"/>
                  </a:outerShdw>
                </a:effectLst>
                <a:latin typeface="Arial Bold" charset="0"/>
              </a:rPr>
              <a:t>never cease to worship You.</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5" descr="writ05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93726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384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History of Biblical Archaeology</a:t>
            </a:r>
          </a:p>
        </p:txBody>
      </p:sp>
      <p:pic>
        <p:nvPicPr>
          <p:cNvPr id="76804" name="Picture 4" descr="j024045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10400" y="609600"/>
            <a:ext cx="1809750" cy="1346200"/>
          </a:xfrm>
          <a:effectLst>
            <a:outerShdw blurRad="63500" dist="38099" dir="2700000" algn="ctr" rotWithShape="0">
              <a:schemeClr val="bg2">
                <a:alpha val="74997"/>
              </a:schemeClr>
            </a:outerShdw>
          </a:effectLst>
        </p:spPr>
      </p:pic>
      <p:pic>
        <p:nvPicPr>
          <p:cNvPr id="76807" name="Picture 7" descr="bar">
            <a:hlinkClick r:id="rId4"/>
          </p:cNvPr>
          <p:cNvPicPr>
            <a:picLocks noGrp="1" noChangeAspect="1" noChangeArrowheads="1"/>
          </p:cNvPicPr>
          <p:nvPr>
            <p:ph sz="quarter" idx="3"/>
          </p:nvPr>
        </p:nvPicPr>
        <p:blipFill>
          <a:blip r:embed="rId5"/>
          <a:srcRect/>
          <a:stretch>
            <a:fillRect/>
          </a:stretch>
        </p:blipFill>
        <p:spPr>
          <a:xfrm>
            <a:off x="4495800" y="4343400"/>
            <a:ext cx="1423988" cy="1892300"/>
          </a:xfrm>
          <a:effectLst>
            <a:outerShdw blurRad="63500" dist="38099" dir="2700000" algn="ctr" rotWithShape="0">
              <a:schemeClr val="bg2">
                <a:alpha val="74998"/>
              </a:schemeClr>
            </a:outerShdw>
          </a:effectLst>
        </p:spPr>
      </p:pic>
      <p:pic>
        <p:nvPicPr>
          <p:cNvPr id="76810" name="Picture 10" descr="barcover987">
            <a:hlinkClick r:id="rId6"/>
          </p:cNvPr>
          <p:cNvPicPr>
            <a:picLocks noChangeAspect="1" noChangeArrowheads="1"/>
          </p:cNvPicPr>
          <p:nvPr/>
        </p:nvPicPr>
        <p:blipFill>
          <a:blip r:embed="rId7"/>
          <a:srcRect/>
          <a:stretch>
            <a:fillRect/>
          </a:stretch>
        </p:blipFill>
        <p:spPr bwMode="auto">
          <a:xfrm>
            <a:off x="5410200" y="4953000"/>
            <a:ext cx="1474788" cy="1905000"/>
          </a:xfrm>
          <a:prstGeom prst="rect">
            <a:avLst/>
          </a:prstGeom>
          <a:noFill/>
          <a:effectLst>
            <a:outerShdw blurRad="63500" dist="38099" dir="2700000" algn="ctr" rotWithShape="0">
              <a:schemeClr val="bg2">
                <a:alpha val="74998"/>
              </a:schemeClr>
            </a:outerShdw>
          </a:effectLst>
        </p:spPr>
      </p:pic>
      <p:pic>
        <p:nvPicPr>
          <p:cNvPr id="76813" name="Picture 13" descr="front_thumb">
            <a:hlinkClick r:id="rId8"/>
          </p:cNvPr>
          <p:cNvPicPr>
            <a:picLocks noChangeAspect="1" noChangeArrowheads="1"/>
          </p:cNvPicPr>
          <p:nvPr/>
        </p:nvPicPr>
        <p:blipFill>
          <a:blip r:embed="rId9"/>
          <a:srcRect/>
          <a:stretch>
            <a:fillRect/>
          </a:stretch>
        </p:blipFill>
        <p:spPr bwMode="auto">
          <a:xfrm>
            <a:off x="6689725" y="3886200"/>
            <a:ext cx="1296988" cy="1709738"/>
          </a:xfrm>
          <a:prstGeom prst="rect">
            <a:avLst/>
          </a:prstGeom>
          <a:noFill/>
          <a:effectLst>
            <a:outerShdw blurRad="63500" dist="38099" dir="2700000" algn="ctr" rotWithShape="0">
              <a:schemeClr val="bg2">
                <a:alpha val="74998"/>
              </a:schemeClr>
            </a:outerShdw>
          </a:effectLst>
        </p:spPr>
      </p:pic>
      <p:pic>
        <p:nvPicPr>
          <p:cNvPr id="76817" name="Picture 17" descr="biblicalarchaeology">
            <a:hlinkClick r:id="rId10"/>
          </p:cNvPr>
          <p:cNvPicPr>
            <a:picLocks noChangeAspect="1" noChangeArrowheads="1"/>
          </p:cNvPicPr>
          <p:nvPr/>
        </p:nvPicPr>
        <p:blipFill>
          <a:blip r:embed="rId11"/>
          <a:srcRect/>
          <a:stretch>
            <a:fillRect/>
          </a:stretch>
        </p:blipFill>
        <p:spPr bwMode="auto">
          <a:xfrm>
            <a:off x="7467600" y="2743200"/>
            <a:ext cx="1474788" cy="1752600"/>
          </a:xfrm>
          <a:prstGeom prst="rect">
            <a:avLst/>
          </a:prstGeom>
          <a:noFill/>
          <a:effectLst>
            <a:outerShdw blurRad="63500" dist="38099" dir="2700000" algn="ctr" rotWithShape="0">
              <a:schemeClr val="bg2">
                <a:alpha val="74998"/>
              </a:schemeClr>
            </a:outerShdw>
          </a:effectLst>
        </p:spPr>
      </p:pic>
      <p:pic>
        <p:nvPicPr>
          <p:cNvPr id="76819" name="Picture 19" descr="flame3"/>
          <p:cNvPicPr>
            <a:picLocks noChangeAspect="1" noChangeArrowheads="1"/>
          </p:cNvPicPr>
          <p:nvPr/>
        </p:nvPicPr>
        <p:blipFill>
          <a:blip r:embed="rId12"/>
          <a:srcRect/>
          <a:stretch>
            <a:fillRect/>
          </a:stretch>
        </p:blipFill>
        <p:spPr bwMode="auto">
          <a:xfrm>
            <a:off x="7696200" y="5181600"/>
            <a:ext cx="1131888" cy="1676400"/>
          </a:xfrm>
          <a:prstGeom prst="rect">
            <a:avLst/>
          </a:prstGeom>
          <a:noFill/>
          <a:effectLst>
            <a:outerShdw blurRad="63500" dist="38099" dir="2700000" algn="ctr" rotWithShape="0">
              <a:schemeClr val="bg2">
                <a:alpha val="74998"/>
              </a:schemeClr>
            </a:outerShdw>
          </a:effectLst>
        </p:spPr>
      </p:pic>
      <p:pic>
        <p:nvPicPr>
          <p:cNvPr id="76821" name="Picture 21" descr="BAReviewcover"/>
          <p:cNvPicPr>
            <a:picLocks noChangeAspect="1" noChangeArrowheads="1"/>
          </p:cNvPicPr>
          <p:nvPr/>
        </p:nvPicPr>
        <p:blipFill>
          <a:blip r:embed="rId13"/>
          <a:srcRect/>
          <a:stretch>
            <a:fillRect/>
          </a:stretch>
        </p:blipFill>
        <p:spPr bwMode="auto">
          <a:xfrm>
            <a:off x="2362200" y="6286500"/>
            <a:ext cx="1828800" cy="571500"/>
          </a:xfrm>
          <a:prstGeom prst="rect">
            <a:avLst/>
          </a:prstGeom>
          <a:noFill/>
          <a:effectLst>
            <a:outerShdw blurRad="63500" dist="38099" dir="2700000" algn="ctr" rotWithShape="0">
              <a:schemeClr val="bg2">
                <a:alpha val="74998"/>
              </a:schemeClr>
            </a:outerShdw>
          </a:effectLst>
        </p:spPr>
      </p:pic>
      <p:pic>
        <p:nvPicPr>
          <p:cNvPr id="76823" name="Picture 23" descr="d0ljdzg"/>
          <p:cNvPicPr>
            <a:picLocks noChangeAspect="1" noChangeArrowheads="1"/>
          </p:cNvPicPr>
          <p:nvPr/>
        </p:nvPicPr>
        <p:blipFill>
          <a:blip r:embed="rId14"/>
          <a:srcRect/>
          <a:stretch>
            <a:fillRect/>
          </a:stretch>
        </p:blipFill>
        <p:spPr bwMode="auto">
          <a:xfrm>
            <a:off x="5256213" y="2514600"/>
            <a:ext cx="1260475" cy="1695450"/>
          </a:xfrm>
          <a:prstGeom prst="rect">
            <a:avLst/>
          </a:prstGeom>
          <a:noFill/>
          <a:effectLst>
            <a:outerShdw blurRad="63500" dist="38099" dir="2700000" algn="ctr" rotWithShape="0">
              <a:schemeClr val="bg2">
                <a:alpha val="74998"/>
              </a:schemeClr>
            </a:outerShdw>
          </a:effectLst>
        </p:spPr>
      </p:pic>
      <p:sp>
        <p:nvSpPr>
          <p:cNvPr id="76803" name="Rectangle 3"/>
          <p:cNvSpPr>
            <a:spLocks noGrp="1" noChangeArrowheads="1"/>
          </p:cNvSpPr>
          <p:nvPr>
            <p:ph type="body" sz="half" idx="1"/>
          </p:nvPr>
        </p:nvSpPr>
        <p:spPr>
          <a:xfrm>
            <a:off x="685800" y="1981200"/>
            <a:ext cx="4965700" cy="4191000"/>
          </a:xfrm>
        </p:spPr>
        <p:txBody>
          <a:bodyPr/>
          <a:lstStyle/>
          <a:p>
            <a:pPr eaLnBrk="1" hangingPunct="1">
              <a:lnSpc>
                <a:spcPct val="90000"/>
              </a:lnSpc>
              <a:defRPr/>
            </a:pPr>
            <a:r>
              <a:rPr lang="en-US"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Accident</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Rosetta Stone discovery (1799)</a:t>
            </a:r>
          </a:p>
          <a:p>
            <a:pPr eaLnBrk="1" hangingPunct="1">
              <a:lnSpc>
                <a:spcPct val="90000"/>
              </a:lnSpc>
              <a:defRPr/>
            </a:pPr>
            <a:r>
              <a:rPr lang="en-US"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Surface</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Edward Robinson &amp; Eli Smith (1838)</a:t>
            </a:r>
          </a:p>
          <a:p>
            <a:pPr eaLnBrk="1" hangingPunct="1">
              <a:lnSpc>
                <a:spcPct val="90000"/>
              </a:lnSpc>
              <a:defRPr/>
            </a:pPr>
            <a:r>
              <a:rPr lang="en-US"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Digs</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a:t>
            </a:r>
            <a:r>
              <a:rPr lang="en-US" b="1" dirty="0" err="1">
                <a:effectLst>
                  <a:outerShdw blurRad="50800" dist="63500" dir="2700000" algn="tl" rotWithShape="0">
                    <a:srgbClr val="000000"/>
                  </a:outerShdw>
                </a:effectLst>
                <a:latin typeface="Arial Narrow" charset="0"/>
                <a:ea typeface="ＭＳ Ｐゴシック" charset="0"/>
                <a:cs typeface="ＭＳ Ｐゴシック" charset="0"/>
              </a:rPr>
              <a:t>DeSaulcy</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in Jerusalem (1863)</a:t>
            </a:r>
          </a:p>
          <a:p>
            <a:pPr eaLnBrk="1" hangingPunct="1">
              <a:lnSpc>
                <a:spcPct val="90000"/>
              </a:lnSpc>
              <a:defRPr/>
            </a:pPr>
            <a:r>
              <a:rPr lang="en-US"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Popularizing</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a:t>
            </a:r>
            <a:r>
              <a:rPr lang="en-US" b="1" i="1" dirty="0">
                <a:effectLst>
                  <a:outerShdw blurRad="50800" dist="63500" dir="2700000" algn="tl" rotWithShape="0">
                    <a:srgbClr val="000000"/>
                  </a:outerShdw>
                </a:effectLst>
                <a:latin typeface="Arial Narrow" charset="0"/>
                <a:ea typeface="ＭＳ Ｐゴシック" charset="0"/>
                <a:cs typeface="ＭＳ Ｐゴシック" charset="0"/>
              </a:rPr>
              <a:t>Biblical Archaeology Review</a:t>
            </a:r>
            <a:r>
              <a:rPr lang="en-US" b="1" dirty="0">
                <a:effectLst>
                  <a:outerShdw blurRad="50800" dist="63500" dir="2700000" algn="tl" rotWithShape="0">
                    <a:srgbClr val="000000"/>
                  </a:outerShdw>
                </a:effectLst>
                <a:latin typeface="Arial Narrow" charset="0"/>
                <a:ea typeface="ＭＳ Ｐゴシック" charset="0"/>
                <a:cs typeface="ＭＳ Ｐゴシック" charset="0"/>
              </a:rPr>
              <a:t> (1975)</a:t>
            </a:r>
            <a:endParaRPr lang="en-US" b="1" i="1" dirty="0">
              <a:effectLst>
                <a:outerShdw blurRad="50800" dist="63500" dir="2700000" algn="tl" rotWithShape="0">
                  <a:srgbClr val="000000"/>
                </a:outerShdw>
              </a:effectLst>
              <a:latin typeface="Arial Narrow" charset="0"/>
              <a:ea typeface="ＭＳ Ｐゴシック" charset="0"/>
              <a:cs typeface="ＭＳ Ｐゴシック" charset="0"/>
            </a:endParaRPr>
          </a:p>
        </p:txBody>
      </p:sp>
      <p:sp>
        <p:nvSpPr>
          <p:cNvPr id="13" name="Text Box 12">
            <a:extLst>
              <a:ext uri="{FF2B5EF4-FFF2-40B4-BE49-F238E27FC236}">
                <a16:creationId xmlns:a16="http://schemas.microsoft.com/office/drawing/2014/main" id="{DB74631A-B4C6-DC4E-8329-4DE9AADEAA8F}"/>
              </a:ext>
            </a:extLst>
          </p:cNvPr>
          <p:cNvSpPr txBox="1">
            <a:spLocks noChangeArrowheads="1"/>
          </p:cNvSpPr>
          <p:nvPr/>
        </p:nvSpPr>
        <p:spPr bwMode="auto">
          <a:xfrm>
            <a:off x="8350250" y="87015"/>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197</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iterate type="lt">
                                    <p:tmPct val="0"/>
                                  </p:iterate>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barn(inHorizontal)">
                                      <p:cBhvr>
                                        <p:cTn id="7" dur="500"/>
                                        <p:tgtEl>
                                          <p:spTgt spid="76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iterate type="lt">
                                    <p:tmPct val="0"/>
                                  </p:iterate>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barn(inHorizontal)">
                                      <p:cBhvr>
                                        <p:cTn id="12" dur="500"/>
                                        <p:tgtEl>
                                          <p:spTgt spid="768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iterate type="lt">
                                    <p:tmPct val="0"/>
                                  </p:iterate>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barn(inHorizontal)">
                                      <p:cBhvr>
                                        <p:cTn id="17" dur="500"/>
                                        <p:tgtEl>
                                          <p:spTgt spid="768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iterate type="lt">
                                    <p:tmPct val="0"/>
                                  </p:iterate>
                                  <p:childTnLst>
                                    <p:set>
                                      <p:cBhvr>
                                        <p:cTn id="21" dur="1" fill="hold">
                                          <p:stCondLst>
                                            <p:cond delay="0"/>
                                          </p:stCondLst>
                                        </p:cTn>
                                        <p:tgtEl>
                                          <p:spTgt spid="76803">
                                            <p:txEl>
                                              <p:pRg st="3" end="3"/>
                                            </p:txEl>
                                          </p:spTgt>
                                        </p:tgtEl>
                                        <p:attrNameLst>
                                          <p:attrName>style.visibility</p:attrName>
                                        </p:attrNameLst>
                                      </p:cBhvr>
                                      <p:to>
                                        <p:strVal val="visible"/>
                                      </p:to>
                                    </p:set>
                                    <p:animEffect transition="in" filter="barn(inHorizontal)">
                                      <p:cBhvr>
                                        <p:cTn id="22" dur="500"/>
                                        <p:tgtEl>
                                          <p:spTgt spid="76803">
                                            <p:txEl>
                                              <p:pRg st="3" end="3"/>
                                            </p:txEl>
                                          </p:spTgt>
                                        </p:tgtEl>
                                      </p:cBhvr>
                                    </p:animEffect>
                                  </p:childTnLst>
                                </p:cTn>
                              </p:par>
                            </p:childTnLst>
                          </p:cTn>
                        </p:par>
                        <p:par>
                          <p:cTn id="23" fill="hold" nodeType="afterGroup">
                            <p:stCondLst>
                              <p:cond delay="500"/>
                            </p:stCondLst>
                            <p:childTnLst>
                              <p:par>
                                <p:cTn id="24" presetID="15" presetClass="entr" presetSubtype="0" fill="hold" nodeType="afterEffect">
                                  <p:stCondLst>
                                    <p:cond delay="0"/>
                                  </p:stCondLst>
                                  <p:childTnLst>
                                    <p:set>
                                      <p:cBhvr>
                                        <p:cTn id="25" dur="1" fill="hold">
                                          <p:stCondLst>
                                            <p:cond delay="0"/>
                                          </p:stCondLst>
                                        </p:cTn>
                                        <p:tgtEl>
                                          <p:spTgt spid="76821"/>
                                        </p:tgtEl>
                                        <p:attrNameLst>
                                          <p:attrName>style.visibility</p:attrName>
                                        </p:attrNameLst>
                                      </p:cBhvr>
                                      <p:to>
                                        <p:strVal val="visible"/>
                                      </p:to>
                                    </p:set>
                                    <p:anim calcmode="lin" valueType="num">
                                      <p:cBhvr>
                                        <p:cTn id="26" dur="1000" fill="hold"/>
                                        <p:tgtEl>
                                          <p:spTgt spid="76821"/>
                                        </p:tgtEl>
                                        <p:attrNameLst>
                                          <p:attrName>ppt_w</p:attrName>
                                        </p:attrNameLst>
                                      </p:cBhvr>
                                      <p:tavLst>
                                        <p:tav tm="0">
                                          <p:val>
                                            <p:fltVal val="0"/>
                                          </p:val>
                                        </p:tav>
                                        <p:tav tm="100000">
                                          <p:val>
                                            <p:strVal val="#ppt_w"/>
                                          </p:val>
                                        </p:tav>
                                      </p:tavLst>
                                    </p:anim>
                                    <p:anim calcmode="lin" valueType="num">
                                      <p:cBhvr>
                                        <p:cTn id="27" dur="1000" fill="hold"/>
                                        <p:tgtEl>
                                          <p:spTgt spid="76821"/>
                                        </p:tgtEl>
                                        <p:attrNameLst>
                                          <p:attrName>ppt_h</p:attrName>
                                        </p:attrNameLst>
                                      </p:cBhvr>
                                      <p:tavLst>
                                        <p:tav tm="0">
                                          <p:val>
                                            <p:fltVal val="0"/>
                                          </p:val>
                                        </p:tav>
                                        <p:tav tm="100000">
                                          <p:val>
                                            <p:strVal val="#ppt_h"/>
                                          </p:val>
                                        </p:tav>
                                      </p:tavLst>
                                    </p:anim>
                                    <p:anim calcmode="lin" valueType="num">
                                      <p:cBhvr>
                                        <p:cTn id="28" dur="1000" fill="hold"/>
                                        <p:tgtEl>
                                          <p:spTgt spid="7682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6821"/>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500"/>
                            </p:stCondLst>
                            <p:childTnLst>
                              <p:par>
                                <p:cTn id="31" presetID="15" presetClass="entr" presetSubtype="0" fill="hold" nodeType="afterEffect">
                                  <p:stCondLst>
                                    <p:cond delay="0"/>
                                  </p:stCondLst>
                                  <p:childTnLst>
                                    <p:set>
                                      <p:cBhvr>
                                        <p:cTn id="32" dur="1" fill="hold">
                                          <p:stCondLst>
                                            <p:cond delay="0"/>
                                          </p:stCondLst>
                                        </p:cTn>
                                        <p:tgtEl>
                                          <p:spTgt spid="76823"/>
                                        </p:tgtEl>
                                        <p:attrNameLst>
                                          <p:attrName>style.visibility</p:attrName>
                                        </p:attrNameLst>
                                      </p:cBhvr>
                                      <p:to>
                                        <p:strVal val="visible"/>
                                      </p:to>
                                    </p:set>
                                    <p:anim calcmode="lin" valueType="num">
                                      <p:cBhvr>
                                        <p:cTn id="33" dur="1000" fill="hold"/>
                                        <p:tgtEl>
                                          <p:spTgt spid="76823"/>
                                        </p:tgtEl>
                                        <p:attrNameLst>
                                          <p:attrName>ppt_w</p:attrName>
                                        </p:attrNameLst>
                                      </p:cBhvr>
                                      <p:tavLst>
                                        <p:tav tm="0">
                                          <p:val>
                                            <p:fltVal val="0"/>
                                          </p:val>
                                        </p:tav>
                                        <p:tav tm="100000">
                                          <p:val>
                                            <p:strVal val="#ppt_w"/>
                                          </p:val>
                                        </p:tav>
                                      </p:tavLst>
                                    </p:anim>
                                    <p:anim calcmode="lin" valueType="num">
                                      <p:cBhvr>
                                        <p:cTn id="34" dur="1000" fill="hold"/>
                                        <p:tgtEl>
                                          <p:spTgt spid="76823"/>
                                        </p:tgtEl>
                                        <p:attrNameLst>
                                          <p:attrName>ppt_h</p:attrName>
                                        </p:attrNameLst>
                                      </p:cBhvr>
                                      <p:tavLst>
                                        <p:tav tm="0">
                                          <p:val>
                                            <p:fltVal val="0"/>
                                          </p:val>
                                        </p:tav>
                                        <p:tav tm="100000">
                                          <p:val>
                                            <p:strVal val="#ppt_h"/>
                                          </p:val>
                                        </p:tav>
                                      </p:tavLst>
                                    </p:anim>
                                    <p:anim calcmode="lin" valueType="num">
                                      <p:cBhvr>
                                        <p:cTn id="35" dur="1000" fill="hold"/>
                                        <p:tgtEl>
                                          <p:spTgt spid="7682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682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2500"/>
                            </p:stCondLst>
                            <p:childTnLst>
                              <p:par>
                                <p:cTn id="38" presetID="15" presetClass="entr" presetSubtype="0" fill="hold" nodeType="afterEffect">
                                  <p:stCondLst>
                                    <p:cond delay="0"/>
                                  </p:stCondLst>
                                  <p:childTnLst>
                                    <p:set>
                                      <p:cBhvr>
                                        <p:cTn id="39" dur="1" fill="hold">
                                          <p:stCondLst>
                                            <p:cond delay="0"/>
                                          </p:stCondLst>
                                        </p:cTn>
                                        <p:tgtEl>
                                          <p:spTgt spid="76807"/>
                                        </p:tgtEl>
                                        <p:attrNameLst>
                                          <p:attrName>style.visibility</p:attrName>
                                        </p:attrNameLst>
                                      </p:cBhvr>
                                      <p:to>
                                        <p:strVal val="visible"/>
                                      </p:to>
                                    </p:set>
                                    <p:anim calcmode="lin" valueType="num">
                                      <p:cBhvr>
                                        <p:cTn id="40" dur="1000" fill="hold"/>
                                        <p:tgtEl>
                                          <p:spTgt spid="76807"/>
                                        </p:tgtEl>
                                        <p:attrNameLst>
                                          <p:attrName>ppt_w</p:attrName>
                                        </p:attrNameLst>
                                      </p:cBhvr>
                                      <p:tavLst>
                                        <p:tav tm="0">
                                          <p:val>
                                            <p:fltVal val="0"/>
                                          </p:val>
                                        </p:tav>
                                        <p:tav tm="100000">
                                          <p:val>
                                            <p:strVal val="#ppt_w"/>
                                          </p:val>
                                        </p:tav>
                                      </p:tavLst>
                                    </p:anim>
                                    <p:anim calcmode="lin" valueType="num">
                                      <p:cBhvr>
                                        <p:cTn id="41" dur="1000" fill="hold"/>
                                        <p:tgtEl>
                                          <p:spTgt spid="76807"/>
                                        </p:tgtEl>
                                        <p:attrNameLst>
                                          <p:attrName>ppt_h</p:attrName>
                                        </p:attrNameLst>
                                      </p:cBhvr>
                                      <p:tavLst>
                                        <p:tav tm="0">
                                          <p:val>
                                            <p:fltVal val="0"/>
                                          </p:val>
                                        </p:tav>
                                        <p:tav tm="100000">
                                          <p:val>
                                            <p:strVal val="#ppt_h"/>
                                          </p:val>
                                        </p:tav>
                                      </p:tavLst>
                                    </p:anim>
                                    <p:anim calcmode="lin" valueType="num">
                                      <p:cBhvr>
                                        <p:cTn id="42" dur="1000" fill="hold"/>
                                        <p:tgtEl>
                                          <p:spTgt spid="7680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6807"/>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3500"/>
                            </p:stCondLst>
                            <p:childTnLst>
                              <p:par>
                                <p:cTn id="45" presetID="15" presetClass="entr" presetSubtype="0" fill="hold" nodeType="afterEffect">
                                  <p:stCondLst>
                                    <p:cond delay="0"/>
                                  </p:stCondLst>
                                  <p:childTnLst>
                                    <p:set>
                                      <p:cBhvr>
                                        <p:cTn id="46" dur="1" fill="hold">
                                          <p:stCondLst>
                                            <p:cond delay="0"/>
                                          </p:stCondLst>
                                        </p:cTn>
                                        <p:tgtEl>
                                          <p:spTgt spid="76810"/>
                                        </p:tgtEl>
                                        <p:attrNameLst>
                                          <p:attrName>style.visibility</p:attrName>
                                        </p:attrNameLst>
                                      </p:cBhvr>
                                      <p:to>
                                        <p:strVal val="visible"/>
                                      </p:to>
                                    </p:set>
                                    <p:anim calcmode="lin" valueType="num">
                                      <p:cBhvr>
                                        <p:cTn id="47" dur="1000" fill="hold"/>
                                        <p:tgtEl>
                                          <p:spTgt spid="76810"/>
                                        </p:tgtEl>
                                        <p:attrNameLst>
                                          <p:attrName>ppt_w</p:attrName>
                                        </p:attrNameLst>
                                      </p:cBhvr>
                                      <p:tavLst>
                                        <p:tav tm="0">
                                          <p:val>
                                            <p:fltVal val="0"/>
                                          </p:val>
                                        </p:tav>
                                        <p:tav tm="100000">
                                          <p:val>
                                            <p:strVal val="#ppt_w"/>
                                          </p:val>
                                        </p:tav>
                                      </p:tavLst>
                                    </p:anim>
                                    <p:anim calcmode="lin" valueType="num">
                                      <p:cBhvr>
                                        <p:cTn id="48" dur="1000" fill="hold"/>
                                        <p:tgtEl>
                                          <p:spTgt spid="76810"/>
                                        </p:tgtEl>
                                        <p:attrNameLst>
                                          <p:attrName>ppt_h</p:attrName>
                                        </p:attrNameLst>
                                      </p:cBhvr>
                                      <p:tavLst>
                                        <p:tav tm="0">
                                          <p:val>
                                            <p:fltVal val="0"/>
                                          </p:val>
                                        </p:tav>
                                        <p:tav tm="100000">
                                          <p:val>
                                            <p:strVal val="#ppt_h"/>
                                          </p:val>
                                        </p:tav>
                                      </p:tavLst>
                                    </p:anim>
                                    <p:anim calcmode="lin" valueType="num">
                                      <p:cBhvr>
                                        <p:cTn id="49" dur="1000" fill="hold"/>
                                        <p:tgtEl>
                                          <p:spTgt spid="7681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6810"/>
                                        </p:tgtEl>
                                        <p:attrNameLst>
                                          <p:attrName>ppt_y</p:attrName>
                                        </p:attrNameLst>
                                      </p:cBhvr>
                                      <p:tavLst>
                                        <p:tav tm="0" fmla="#ppt_y+(sin(-2*pi*(1-$))*-#ppt_x+cos(-2*pi*(1-$))*(1-#ppt_y))*(1-$)">
                                          <p:val>
                                            <p:fltVal val="0"/>
                                          </p:val>
                                        </p:tav>
                                        <p:tav tm="100000">
                                          <p:val>
                                            <p:fltVal val="1"/>
                                          </p:val>
                                        </p:tav>
                                      </p:tavLst>
                                    </p:anim>
                                  </p:childTnLst>
                                </p:cTn>
                              </p:par>
                            </p:childTnLst>
                          </p:cTn>
                        </p:par>
                        <p:par>
                          <p:cTn id="51" fill="hold" nodeType="afterGroup">
                            <p:stCondLst>
                              <p:cond delay="4500"/>
                            </p:stCondLst>
                            <p:childTnLst>
                              <p:par>
                                <p:cTn id="52" presetID="15" presetClass="entr" presetSubtype="0" fill="hold" nodeType="afterEffect">
                                  <p:stCondLst>
                                    <p:cond delay="0"/>
                                  </p:stCondLst>
                                  <p:childTnLst>
                                    <p:set>
                                      <p:cBhvr>
                                        <p:cTn id="53" dur="1" fill="hold">
                                          <p:stCondLst>
                                            <p:cond delay="0"/>
                                          </p:stCondLst>
                                        </p:cTn>
                                        <p:tgtEl>
                                          <p:spTgt spid="76813"/>
                                        </p:tgtEl>
                                        <p:attrNameLst>
                                          <p:attrName>style.visibility</p:attrName>
                                        </p:attrNameLst>
                                      </p:cBhvr>
                                      <p:to>
                                        <p:strVal val="visible"/>
                                      </p:to>
                                    </p:set>
                                    <p:anim calcmode="lin" valueType="num">
                                      <p:cBhvr>
                                        <p:cTn id="54" dur="1000" fill="hold"/>
                                        <p:tgtEl>
                                          <p:spTgt spid="76813"/>
                                        </p:tgtEl>
                                        <p:attrNameLst>
                                          <p:attrName>ppt_w</p:attrName>
                                        </p:attrNameLst>
                                      </p:cBhvr>
                                      <p:tavLst>
                                        <p:tav tm="0">
                                          <p:val>
                                            <p:fltVal val="0"/>
                                          </p:val>
                                        </p:tav>
                                        <p:tav tm="100000">
                                          <p:val>
                                            <p:strVal val="#ppt_w"/>
                                          </p:val>
                                        </p:tav>
                                      </p:tavLst>
                                    </p:anim>
                                    <p:anim calcmode="lin" valueType="num">
                                      <p:cBhvr>
                                        <p:cTn id="55" dur="1000" fill="hold"/>
                                        <p:tgtEl>
                                          <p:spTgt spid="76813"/>
                                        </p:tgtEl>
                                        <p:attrNameLst>
                                          <p:attrName>ppt_h</p:attrName>
                                        </p:attrNameLst>
                                      </p:cBhvr>
                                      <p:tavLst>
                                        <p:tav tm="0">
                                          <p:val>
                                            <p:fltVal val="0"/>
                                          </p:val>
                                        </p:tav>
                                        <p:tav tm="100000">
                                          <p:val>
                                            <p:strVal val="#ppt_h"/>
                                          </p:val>
                                        </p:tav>
                                      </p:tavLst>
                                    </p:anim>
                                    <p:anim calcmode="lin" valueType="num">
                                      <p:cBhvr>
                                        <p:cTn id="56" dur="1000" fill="hold"/>
                                        <p:tgtEl>
                                          <p:spTgt spid="76813"/>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6813"/>
                                        </p:tgtEl>
                                        <p:attrNameLst>
                                          <p:attrName>ppt_y</p:attrName>
                                        </p:attrNameLst>
                                      </p:cBhvr>
                                      <p:tavLst>
                                        <p:tav tm="0" fmla="#ppt_y+(sin(-2*pi*(1-$))*-#ppt_x+cos(-2*pi*(1-$))*(1-#ppt_y))*(1-$)">
                                          <p:val>
                                            <p:fltVal val="0"/>
                                          </p:val>
                                        </p:tav>
                                        <p:tav tm="100000">
                                          <p:val>
                                            <p:fltVal val="1"/>
                                          </p:val>
                                        </p:tav>
                                      </p:tavLst>
                                    </p:anim>
                                  </p:childTnLst>
                                </p:cTn>
                              </p:par>
                            </p:childTnLst>
                          </p:cTn>
                        </p:par>
                        <p:par>
                          <p:cTn id="58" fill="hold" nodeType="afterGroup">
                            <p:stCondLst>
                              <p:cond delay="5500"/>
                            </p:stCondLst>
                            <p:childTnLst>
                              <p:par>
                                <p:cTn id="59" presetID="15" presetClass="entr" presetSubtype="0" fill="hold" nodeType="afterEffect">
                                  <p:stCondLst>
                                    <p:cond delay="0"/>
                                  </p:stCondLst>
                                  <p:childTnLst>
                                    <p:set>
                                      <p:cBhvr>
                                        <p:cTn id="60" dur="1" fill="hold">
                                          <p:stCondLst>
                                            <p:cond delay="0"/>
                                          </p:stCondLst>
                                        </p:cTn>
                                        <p:tgtEl>
                                          <p:spTgt spid="76817"/>
                                        </p:tgtEl>
                                        <p:attrNameLst>
                                          <p:attrName>style.visibility</p:attrName>
                                        </p:attrNameLst>
                                      </p:cBhvr>
                                      <p:to>
                                        <p:strVal val="visible"/>
                                      </p:to>
                                    </p:set>
                                    <p:anim calcmode="lin" valueType="num">
                                      <p:cBhvr>
                                        <p:cTn id="61" dur="1000" fill="hold"/>
                                        <p:tgtEl>
                                          <p:spTgt spid="76817"/>
                                        </p:tgtEl>
                                        <p:attrNameLst>
                                          <p:attrName>ppt_w</p:attrName>
                                        </p:attrNameLst>
                                      </p:cBhvr>
                                      <p:tavLst>
                                        <p:tav tm="0">
                                          <p:val>
                                            <p:fltVal val="0"/>
                                          </p:val>
                                        </p:tav>
                                        <p:tav tm="100000">
                                          <p:val>
                                            <p:strVal val="#ppt_w"/>
                                          </p:val>
                                        </p:tav>
                                      </p:tavLst>
                                    </p:anim>
                                    <p:anim calcmode="lin" valueType="num">
                                      <p:cBhvr>
                                        <p:cTn id="62" dur="1000" fill="hold"/>
                                        <p:tgtEl>
                                          <p:spTgt spid="76817"/>
                                        </p:tgtEl>
                                        <p:attrNameLst>
                                          <p:attrName>ppt_h</p:attrName>
                                        </p:attrNameLst>
                                      </p:cBhvr>
                                      <p:tavLst>
                                        <p:tav tm="0">
                                          <p:val>
                                            <p:fltVal val="0"/>
                                          </p:val>
                                        </p:tav>
                                        <p:tav tm="100000">
                                          <p:val>
                                            <p:strVal val="#ppt_h"/>
                                          </p:val>
                                        </p:tav>
                                      </p:tavLst>
                                    </p:anim>
                                    <p:anim calcmode="lin" valueType="num">
                                      <p:cBhvr>
                                        <p:cTn id="63" dur="1000" fill="hold"/>
                                        <p:tgtEl>
                                          <p:spTgt spid="76817"/>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76817"/>
                                        </p:tgtEl>
                                        <p:attrNameLst>
                                          <p:attrName>ppt_y</p:attrName>
                                        </p:attrNameLst>
                                      </p:cBhvr>
                                      <p:tavLst>
                                        <p:tav tm="0" fmla="#ppt_y+(sin(-2*pi*(1-$))*-#ppt_x+cos(-2*pi*(1-$))*(1-#ppt_y))*(1-$)">
                                          <p:val>
                                            <p:fltVal val="0"/>
                                          </p:val>
                                        </p:tav>
                                        <p:tav tm="100000">
                                          <p:val>
                                            <p:fltVal val="1"/>
                                          </p:val>
                                        </p:tav>
                                      </p:tavLst>
                                    </p:anim>
                                  </p:childTnLst>
                                </p:cTn>
                              </p:par>
                            </p:childTnLst>
                          </p:cTn>
                        </p:par>
                        <p:par>
                          <p:cTn id="65" fill="hold" nodeType="afterGroup">
                            <p:stCondLst>
                              <p:cond delay="6500"/>
                            </p:stCondLst>
                            <p:childTnLst>
                              <p:par>
                                <p:cTn id="66" presetID="15" presetClass="entr" presetSubtype="0" fill="hold" nodeType="afterEffect">
                                  <p:stCondLst>
                                    <p:cond delay="0"/>
                                  </p:stCondLst>
                                  <p:childTnLst>
                                    <p:set>
                                      <p:cBhvr>
                                        <p:cTn id="67" dur="1" fill="hold">
                                          <p:stCondLst>
                                            <p:cond delay="0"/>
                                          </p:stCondLst>
                                        </p:cTn>
                                        <p:tgtEl>
                                          <p:spTgt spid="76819"/>
                                        </p:tgtEl>
                                        <p:attrNameLst>
                                          <p:attrName>style.visibility</p:attrName>
                                        </p:attrNameLst>
                                      </p:cBhvr>
                                      <p:to>
                                        <p:strVal val="visible"/>
                                      </p:to>
                                    </p:set>
                                    <p:anim calcmode="lin" valueType="num">
                                      <p:cBhvr>
                                        <p:cTn id="68" dur="1000" fill="hold"/>
                                        <p:tgtEl>
                                          <p:spTgt spid="76819"/>
                                        </p:tgtEl>
                                        <p:attrNameLst>
                                          <p:attrName>ppt_w</p:attrName>
                                        </p:attrNameLst>
                                      </p:cBhvr>
                                      <p:tavLst>
                                        <p:tav tm="0">
                                          <p:val>
                                            <p:fltVal val="0"/>
                                          </p:val>
                                        </p:tav>
                                        <p:tav tm="100000">
                                          <p:val>
                                            <p:strVal val="#ppt_w"/>
                                          </p:val>
                                        </p:tav>
                                      </p:tavLst>
                                    </p:anim>
                                    <p:anim calcmode="lin" valueType="num">
                                      <p:cBhvr>
                                        <p:cTn id="69" dur="1000" fill="hold"/>
                                        <p:tgtEl>
                                          <p:spTgt spid="76819"/>
                                        </p:tgtEl>
                                        <p:attrNameLst>
                                          <p:attrName>ppt_h</p:attrName>
                                        </p:attrNameLst>
                                      </p:cBhvr>
                                      <p:tavLst>
                                        <p:tav tm="0">
                                          <p:val>
                                            <p:fltVal val="0"/>
                                          </p:val>
                                        </p:tav>
                                        <p:tav tm="100000">
                                          <p:val>
                                            <p:strVal val="#ppt_h"/>
                                          </p:val>
                                        </p:tav>
                                      </p:tavLst>
                                    </p:anim>
                                    <p:anim calcmode="lin" valueType="num">
                                      <p:cBhvr>
                                        <p:cTn id="70" dur="1000" fill="hold"/>
                                        <p:tgtEl>
                                          <p:spTgt spid="7681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768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Image result for ecavation israel">
            <a:extLst>
              <a:ext uri="{FF2B5EF4-FFF2-40B4-BE49-F238E27FC236}">
                <a16:creationId xmlns:a16="http://schemas.microsoft.com/office/drawing/2014/main" id="{E1627AEC-91BE-2142-AAA0-9F8898BFD9F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9144000" cy="6399213"/>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b="1" dirty="0">
                <a:effectLst>
                  <a:glow rad="228600">
                    <a:schemeClr val="bg2">
                      <a:alpha val="40000"/>
                    </a:schemeClr>
                  </a:glow>
                </a:effectLst>
                <a:ea typeface="+mj-ea"/>
                <a:cs typeface="+mj-cs"/>
              </a:rPr>
              <a:t>Excavation Sites</a:t>
            </a:r>
          </a:p>
        </p:txBody>
      </p:sp>
      <p:grpSp>
        <p:nvGrpSpPr>
          <p:cNvPr id="107523" name="Group 15"/>
          <p:cNvGrpSpPr>
            <a:grpSpLocks/>
          </p:cNvGrpSpPr>
          <p:nvPr/>
        </p:nvGrpSpPr>
        <p:grpSpPr bwMode="auto">
          <a:xfrm>
            <a:off x="990600" y="4038600"/>
            <a:ext cx="5970588" cy="2560638"/>
            <a:chOff x="624" y="2544"/>
            <a:chExt cx="3761" cy="1613"/>
          </a:xfrm>
        </p:grpSpPr>
        <p:pic>
          <p:nvPicPr>
            <p:cNvPr id="78861" name="Picture 13" descr="Siloam Inscription"/>
            <p:cNvPicPr>
              <a:picLocks noChangeAspect="1" noChangeArrowheads="1"/>
            </p:cNvPicPr>
            <p:nvPr/>
          </p:nvPicPr>
          <p:blipFill>
            <a:blip r:embed="rId4"/>
            <a:srcRect/>
            <a:stretch>
              <a:fillRect/>
            </a:stretch>
          </p:blipFill>
          <p:spPr bwMode="auto">
            <a:xfrm>
              <a:off x="624" y="2544"/>
              <a:ext cx="3491" cy="1325"/>
            </a:xfrm>
            <a:prstGeom prst="rect">
              <a:avLst/>
            </a:prstGeom>
            <a:noFill/>
            <a:effectLst>
              <a:outerShdw blurRad="63500" dist="38099" dir="2700000" algn="ctr" rotWithShape="0">
                <a:schemeClr val="bg2">
                  <a:alpha val="74998"/>
                </a:schemeClr>
              </a:outerShdw>
            </a:effectLst>
          </p:spPr>
        </p:pic>
        <p:sp>
          <p:nvSpPr>
            <p:cNvPr id="78862" name="Text Box 14"/>
            <p:cNvSpPr txBox="1">
              <a:spLocks noChangeArrowheads="1"/>
            </p:cNvSpPr>
            <p:nvPr/>
          </p:nvSpPr>
          <p:spPr bwMode="auto">
            <a:xfrm>
              <a:off x="2336" y="3866"/>
              <a:ext cx="2049"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defRPr/>
              </a:pPr>
              <a:r>
                <a:rPr lang="en-US" b="1" dirty="0">
                  <a:latin typeface="Arial"/>
                  <a:ea typeface="+mn-ea"/>
                  <a:cs typeface="Arial"/>
                </a:rPr>
                <a:t>Siloam Inscription</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69" name="Object 2"/>
          <p:cNvGraphicFramePr>
            <a:graphicFrameLocks noChangeAspect="1"/>
          </p:cNvGraphicFramePr>
          <p:nvPr/>
        </p:nvGraphicFramePr>
        <p:xfrm>
          <a:off x="457200" y="3332163"/>
          <a:ext cx="8610600" cy="2763837"/>
        </p:xfrm>
        <a:graphic>
          <a:graphicData uri="http://schemas.openxmlformats.org/presentationml/2006/ole">
            <mc:AlternateContent xmlns:mc="http://schemas.openxmlformats.org/markup-compatibility/2006">
              <mc:Choice xmlns:v="urn:schemas-microsoft-com:vml" Requires="v">
                <p:oleObj spid="_x0000_s109633" name="Document" r:id="rId4" imgW="5689600" imgH="1828800" progId="Word.Document.8">
                  <p:embed/>
                </p:oleObj>
              </mc:Choice>
              <mc:Fallback>
                <p:oleObj name="Document" r:id="rId4" imgW="5689600" imgH="18288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332163"/>
                        <a:ext cx="8610600" cy="27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373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Methods</a:t>
            </a:r>
          </a:p>
        </p:txBody>
      </p:sp>
      <p:sp>
        <p:nvSpPr>
          <p:cNvPr id="73731" name="Rectangle 3"/>
          <p:cNvSpPr>
            <a:spLocks noGrp="1" noChangeArrowheads="1"/>
          </p:cNvSpPr>
          <p:nvPr>
            <p:ph type="body" sz="half" idx="1"/>
          </p:nvPr>
        </p:nvSpPr>
        <p:spPr>
          <a:xfrm>
            <a:off x="457200" y="1981200"/>
            <a:ext cx="4724400" cy="1371600"/>
          </a:xfrm>
        </p:spPr>
        <p:txBody>
          <a:bodyPr/>
          <a:lstStyle/>
          <a:p>
            <a:pPr eaLnBrk="1" hangingPunct="1">
              <a:buFont typeface="Wingdings" pitchFamily="-111" charset="2"/>
              <a:buBlip>
                <a:blip r:embed="rId6"/>
              </a:buBlip>
              <a:defRPr/>
            </a:pPr>
            <a:r>
              <a:rPr lang="en-US" dirty="0">
                <a:effectLst>
                  <a:glow rad="101600">
                    <a:schemeClr val="bg2">
                      <a:alpha val="75000"/>
                    </a:schemeClr>
                  </a:glow>
                </a:effectLst>
                <a:ea typeface="+mn-ea"/>
                <a:cs typeface="+mn-cs"/>
              </a:rPr>
              <a:t>Sounding (vertical)</a:t>
            </a:r>
          </a:p>
          <a:p>
            <a:pPr eaLnBrk="1" hangingPunct="1">
              <a:buFont typeface="Wingdings" pitchFamily="-111" charset="2"/>
              <a:buBlip>
                <a:blip r:embed="rId6"/>
              </a:buBlip>
              <a:defRPr/>
            </a:pPr>
            <a:r>
              <a:rPr lang="en-US" dirty="0">
                <a:effectLst>
                  <a:glow rad="101600">
                    <a:schemeClr val="bg2">
                      <a:alpha val="75000"/>
                    </a:schemeClr>
                  </a:glow>
                </a:effectLst>
                <a:ea typeface="+mn-ea"/>
                <a:cs typeface="+mn-cs"/>
              </a:rPr>
              <a:t>Stepped trench (portion of tell)</a:t>
            </a:r>
          </a:p>
        </p:txBody>
      </p:sp>
      <p:sp>
        <p:nvSpPr>
          <p:cNvPr id="73734" name="Rectangle 6"/>
          <p:cNvSpPr>
            <a:spLocks noGrp="1" noChangeArrowheads="1"/>
          </p:cNvSpPr>
          <p:nvPr>
            <p:ph type="body" sz="half" idx="2"/>
          </p:nvPr>
        </p:nvSpPr>
        <p:spPr>
          <a:xfrm>
            <a:off x="4953000" y="1981200"/>
            <a:ext cx="4191000" cy="1295400"/>
          </a:xfrm>
        </p:spPr>
        <p:txBody>
          <a:bodyPr/>
          <a:lstStyle/>
          <a:p>
            <a:pPr eaLnBrk="1" hangingPunct="1">
              <a:lnSpc>
                <a:spcPct val="90000"/>
              </a:lnSpc>
              <a:buFont typeface="Wingdings" pitchFamily="-111" charset="2"/>
              <a:buBlip>
                <a:blip r:embed="rId6"/>
              </a:buBlip>
              <a:defRPr/>
            </a:pPr>
            <a:r>
              <a:rPr lang="en-US" dirty="0">
                <a:effectLst>
                  <a:glow rad="101600">
                    <a:schemeClr val="bg2">
                      <a:alpha val="75000"/>
                    </a:schemeClr>
                  </a:glow>
                </a:effectLst>
                <a:ea typeface="+mn-ea"/>
                <a:cs typeface="+mn-cs"/>
              </a:rPr>
              <a:t>Stratification (entire side)</a:t>
            </a:r>
          </a:p>
          <a:p>
            <a:pPr eaLnBrk="1" hangingPunct="1">
              <a:lnSpc>
                <a:spcPct val="90000"/>
              </a:lnSpc>
              <a:buFont typeface="Wingdings" pitchFamily="-111" charset="2"/>
              <a:buBlip>
                <a:blip r:embed="rId6"/>
              </a:buBlip>
              <a:defRPr/>
            </a:pPr>
            <a:r>
              <a:rPr lang="en-US" dirty="0">
                <a:effectLst>
                  <a:glow rad="101600">
                    <a:schemeClr val="bg2">
                      <a:alpha val="75000"/>
                    </a:schemeClr>
                  </a:glow>
                </a:effectLst>
                <a:ea typeface="+mn-ea"/>
                <a:cs typeface="+mn-cs"/>
              </a:rPr>
              <a:t>Carbon-14 testing</a:t>
            </a:r>
          </a:p>
        </p:txBody>
      </p:sp>
      <p:sp>
        <p:nvSpPr>
          <p:cNvPr id="73732" name="Rectangle 4"/>
          <p:cNvSpPr>
            <a:spLocks noChangeArrowheads="1"/>
          </p:cNvSpPr>
          <p:nvPr/>
        </p:nvSpPr>
        <p:spPr bwMode="auto">
          <a:xfrm>
            <a:off x="533400" y="6019800"/>
            <a:ext cx="81534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a:spcBef>
                <a:spcPct val="20000"/>
              </a:spcBef>
              <a:buClr>
                <a:schemeClr val="accent2"/>
              </a:buClr>
              <a:buSzPct val="80000"/>
              <a:buFont typeface="Wingdings" charset="0"/>
              <a:buNone/>
              <a:defRPr/>
            </a:pPr>
            <a:r>
              <a:rPr lang="en-US" altLang="zh-CN" sz="2000" b="1" i="1" dirty="0">
                <a:latin typeface="Arial Narrow" charset="0"/>
                <a:ea typeface="SimSun" charset="0"/>
                <a:cs typeface="SimSun" charset="0"/>
              </a:rPr>
              <a:t>Schematic drawing of an ancient Palestinian tell showing methods of excavation and levels (strata) of occupation</a:t>
            </a:r>
            <a:endParaRPr lang="en-US" sz="2000" b="1" i="1" dirty="0">
              <a:latin typeface="Arial Narrow" charset="0"/>
              <a:ea typeface="SimSun" charset="0"/>
              <a:cs typeface="SimSun" charset="0"/>
            </a:endParaRPr>
          </a:p>
        </p:txBody>
      </p:sp>
      <p:sp>
        <p:nvSpPr>
          <p:cNvPr id="73735" name="Oval 7"/>
          <p:cNvSpPr>
            <a:spLocks noChangeArrowheads="1"/>
          </p:cNvSpPr>
          <p:nvPr/>
        </p:nvSpPr>
        <p:spPr bwMode="auto">
          <a:xfrm>
            <a:off x="2209800" y="45720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8" name="Oval 10"/>
          <p:cNvSpPr>
            <a:spLocks noChangeArrowheads="1"/>
          </p:cNvSpPr>
          <p:nvPr/>
        </p:nvSpPr>
        <p:spPr bwMode="auto">
          <a:xfrm rot="1478665">
            <a:off x="3505200" y="3735388"/>
            <a:ext cx="844550" cy="222885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9" name="Oval 11"/>
          <p:cNvSpPr>
            <a:spLocks noChangeArrowheads="1"/>
          </p:cNvSpPr>
          <p:nvPr/>
        </p:nvSpPr>
        <p:spPr bwMode="auto">
          <a:xfrm rot="-4040190">
            <a:off x="6286500" y="33909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40" name="Text Box 12"/>
          <p:cNvSpPr txBox="1">
            <a:spLocks noChangeArrowheads="1"/>
          </p:cNvSpPr>
          <p:nvPr/>
        </p:nvSpPr>
        <p:spPr bwMode="auto">
          <a:xfrm>
            <a:off x="7848600" y="76200"/>
            <a:ext cx="131445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latin typeface="Arial"/>
                <a:cs typeface="Arial"/>
              </a:rPr>
              <a:t>197-198</a:t>
            </a:r>
            <a:endParaRPr lang="en-US">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73735"/>
                                        </p:tgtEl>
                                        <p:attrNameLst>
                                          <p:attrName>style.visibility</p:attrName>
                                        </p:attrNameLst>
                                      </p:cBhvr>
                                      <p:to>
                                        <p:strVal val="visible"/>
                                      </p:to>
                                    </p:set>
                                    <p:animEffect transition="in" filter="wipe(up)">
                                      <p:cBhvr>
                                        <p:cTn id="10" dur="500"/>
                                        <p:tgtEl>
                                          <p:spTgt spid="7373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731">
                                            <p:txEl>
                                              <p:pRg st="1" end="1"/>
                                            </p:txEl>
                                          </p:spTgt>
                                        </p:tgtEl>
                                        <p:attrNameLst>
                                          <p:attrName>style.visibility</p:attrName>
                                        </p:attrNameLst>
                                      </p:cBhvr>
                                      <p:to>
                                        <p:strVal val="visible"/>
                                      </p:to>
                                    </p:set>
                                  </p:childTnLst>
                                </p:cTn>
                              </p:par>
                            </p:childTnLst>
                          </p:cTn>
                        </p:par>
                        <p:par>
                          <p:cTn id="15" fill="hold">
                            <p:stCondLst>
                              <p:cond delay="0"/>
                            </p:stCondLst>
                            <p:childTnLst>
                              <p:par>
                                <p:cTn id="16" presetID="15" presetClass="entr" presetSubtype="0" fill="hold" grpId="0" nodeType="afterEffect">
                                  <p:stCondLst>
                                    <p:cond delay="0"/>
                                  </p:stCondLst>
                                  <p:childTnLst>
                                    <p:set>
                                      <p:cBhvr>
                                        <p:cTn id="17" dur="1" fill="hold">
                                          <p:stCondLst>
                                            <p:cond delay="0"/>
                                          </p:stCondLst>
                                        </p:cTn>
                                        <p:tgtEl>
                                          <p:spTgt spid="73738"/>
                                        </p:tgtEl>
                                        <p:attrNameLst>
                                          <p:attrName>style.visibility</p:attrName>
                                        </p:attrNameLst>
                                      </p:cBhvr>
                                      <p:to>
                                        <p:strVal val="visible"/>
                                      </p:to>
                                    </p:set>
                                    <p:anim calcmode="lin" valueType="num">
                                      <p:cBhvr>
                                        <p:cTn id="18" dur="1000" fill="hold"/>
                                        <p:tgtEl>
                                          <p:spTgt spid="73738"/>
                                        </p:tgtEl>
                                        <p:attrNameLst>
                                          <p:attrName>ppt_w</p:attrName>
                                        </p:attrNameLst>
                                      </p:cBhvr>
                                      <p:tavLst>
                                        <p:tav tm="0">
                                          <p:val>
                                            <p:fltVal val="0"/>
                                          </p:val>
                                        </p:tav>
                                        <p:tav tm="100000">
                                          <p:val>
                                            <p:strVal val="#ppt_w"/>
                                          </p:val>
                                        </p:tav>
                                      </p:tavLst>
                                    </p:anim>
                                    <p:anim calcmode="lin" valueType="num">
                                      <p:cBhvr>
                                        <p:cTn id="19" dur="1000" fill="hold"/>
                                        <p:tgtEl>
                                          <p:spTgt spid="73738"/>
                                        </p:tgtEl>
                                        <p:attrNameLst>
                                          <p:attrName>ppt_h</p:attrName>
                                        </p:attrNameLst>
                                      </p:cBhvr>
                                      <p:tavLst>
                                        <p:tav tm="0">
                                          <p:val>
                                            <p:fltVal val="0"/>
                                          </p:val>
                                        </p:tav>
                                        <p:tav tm="100000">
                                          <p:val>
                                            <p:strVal val="#ppt_h"/>
                                          </p:val>
                                        </p:tav>
                                      </p:tavLst>
                                    </p:anim>
                                    <p:anim calcmode="lin" valueType="num">
                                      <p:cBhvr>
                                        <p:cTn id="20" dur="1000" fill="hold"/>
                                        <p:tgtEl>
                                          <p:spTgt spid="73738"/>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3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3734">
                                            <p:txEl>
                                              <p:pRg st="0" end="0"/>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499"/>
                                          </p:stCondLst>
                                        </p:cTn>
                                        <p:tgtEl>
                                          <p:spTgt spid="737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7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uiExpand="1" build="p"/>
      <p:bldP spid="73735" grpId="0" animBg="1"/>
      <p:bldP spid="73738" grpId="0" animBg="1"/>
      <p:bldP spid="737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9" name="Picture 35" descr="pots"/>
          <p:cNvPicPr>
            <a:picLocks noChangeAspect="1" noChangeArrowheads="1"/>
          </p:cNvPicPr>
          <p:nvPr/>
        </p:nvPicPr>
        <p:blipFill>
          <a:blip r:embed="rId3"/>
          <a:srcRect/>
          <a:stretch>
            <a:fillRect/>
          </a:stretch>
        </p:blipFill>
        <p:spPr bwMode="auto">
          <a:xfrm>
            <a:off x="0" y="0"/>
            <a:ext cx="5530850" cy="6858000"/>
          </a:xfrm>
          <a:prstGeom prst="rect">
            <a:avLst/>
          </a:prstGeom>
          <a:noFill/>
          <a:effectLst>
            <a:outerShdw blurRad="63500" dist="38099" dir="2700000" algn="ctr" rotWithShape="0">
              <a:schemeClr val="bg2">
                <a:alpha val="74998"/>
              </a:schemeClr>
            </a:outerShdw>
          </a:effectLst>
        </p:spPr>
      </p:pic>
      <p:sp>
        <p:nvSpPr>
          <p:cNvPr id="77826" name="Rectangle 2"/>
          <p:cNvSpPr>
            <a:spLocks noGrp="1" noChangeArrowheads="1"/>
          </p:cNvSpPr>
          <p:nvPr>
            <p:ph type="title" sz="quarter"/>
          </p:nvPr>
        </p:nvSpPr>
        <p:spPr>
          <a:xfrm>
            <a:off x="5638800" y="838200"/>
            <a:ext cx="3505200" cy="762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Pottery Analysis</a:t>
            </a:r>
          </a:p>
        </p:txBody>
      </p:sp>
      <p:pic>
        <p:nvPicPr>
          <p:cNvPr id="77834" name="Picture 10" descr="3-a">
            <a:hlinkClick r:id="rId4"/>
          </p:cNvPr>
          <p:cNvPicPr>
            <a:picLocks noGrp="1" noChangeAspect="1" noChangeArrowheads="1"/>
          </p:cNvPicPr>
          <p:nvPr>
            <p:ph sz="quarter" idx="1"/>
          </p:nvPr>
        </p:nvPicPr>
        <p:blipFill>
          <a:blip r:embed="rId5" cstate="screen">
            <a:extLst>
              <a:ext uri="{28A0092B-C50C-407E-A947-70E740481C1C}">
                <a14:useLocalDpi xmlns:a14="http://schemas.microsoft.com/office/drawing/2010/main"/>
              </a:ext>
            </a:extLst>
          </a:blip>
          <a:srcRect/>
          <a:stretch>
            <a:fillRect/>
          </a:stretch>
        </p:blipFill>
        <p:spPr>
          <a:xfrm>
            <a:off x="7289800" y="5486400"/>
            <a:ext cx="1473200" cy="1066800"/>
          </a:xfrm>
          <a:effectLst>
            <a:outerShdw blurRad="63500" dist="38099" dir="2700000" algn="ctr" rotWithShape="0">
              <a:schemeClr val="bg2">
                <a:alpha val="74998"/>
              </a:schemeClr>
            </a:outerShdw>
          </a:effectLst>
        </p:spPr>
      </p:pic>
      <p:pic>
        <p:nvPicPr>
          <p:cNvPr id="77847" name="Picture 23" descr="4-b">
            <a:hlinkClick r:id="rId6"/>
          </p:cNvPr>
          <p:cNvPicPr>
            <a:picLocks noGrp="1" noChangeAspect="1" noChangeArrowheads="1"/>
          </p:cNvPicPr>
          <p:nvPr>
            <p:ph sz="quarter" idx="2"/>
          </p:nvPr>
        </p:nvPicPr>
        <p:blipFill>
          <a:blip r:embed="rId7" cstate="screen">
            <a:extLst>
              <a:ext uri="{28A0092B-C50C-407E-A947-70E740481C1C}">
                <a14:useLocalDpi xmlns:a14="http://schemas.microsoft.com/office/drawing/2010/main"/>
              </a:ext>
            </a:extLst>
          </a:blip>
          <a:srcRect/>
          <a:stretch>
            <a:fillRect/>
          </a:stretch>
        </p:blipFill>
        <p:spPr>
          <a:xfrm>
            <a:off x="7289800" y="3962400"/>
            <a:ext cx="1447800" cy="1358900"/>
          </a:xfrm>
          <a:effectLst>
            <a:outerShdw blurRad="63500" dist="38099" dir="2700000" algn="ctr" rotWithShape="0">
              <a:schemeClr val="bg2">
                <a:alpha val="74998"/>
              </a:schemeClr>
            </a:outerShdw>
          </a:effectLst>
        </p:spPr>
      </p:pic>
      <p:pic>
        <p:nvPicPr>
          <p:cNvPr id="77850" name="Picture 26" descr="5-d">
            <a:hlinkClick r:id="rId8"/>
          </p:cNvPr>
          <p:cNvPicPr>
            <a:picLocks noGrp="1" noChangeAspect="1" noChangeArrowheads="1"/>
          </p:cNvPicPr>
          <p:nvPr>
            <p:ph sz="quarter" idx="3"/>
          </p:nvPr>
        </p:nvPicPr>
        <p:blipFill>
          <a:blip r:embed="rId9" cstate="screen">
            <a:extLst>
              <a:ext uri="{28A0092B-C50C-407E-A947-70E740481C1C}">
                <a14:useLocalDpi xmlns:a14="http://schemas.microsoft.com/office/drawing/2010/main"/>
              </a:ext>
            </a:extLst>
          </a:blip>
          <a:srcRect/>
          <a:stretch>
            <a:fillRect/>
          </a:stretch>
        </p:blipFill>
        <p:spPr>
          <a:xfrm>
            <a:off x="5994400" y="5486400"/>
            <a:ext cx="1143000" cy="1066800"/>
          </a:xfrm>
          <a:effectLst>
            <a:outerShdw blurRad="63500" dist="38099" dir="2700000" algn="ctr" rotWithShape="0">
              <a:schemeClr val="bg2">
                <a:alpha val="74998"/>
              </a:schemeClr>
            </a:outerShdw>
          </a:effectLst>
        </p:spPr>
      </p:pic>
      <p:pic>
        <p:nvPicPr>
          <p:cNvPr id="77853" name="Picture 29" descr="3-a">
            <a:hlinkClick r:id="rId4"/>
          </p:cNvPr>
          <p:cNvPicPr>
            <a:picLocks noGrp="1" noChangeAspect="1" noChangeArrowheads="1"/>
          </p:cNvPicPr>
          <p:nvPr>
            <p:ph sz="quarter" idx="4"/>
          </p:nvPr>
        </p:nvPicPr>
        <p:blipFill>
          <a:blip r:embed="rId10" cstate="screen">
            <a:extLst>
              <a:ext uri="{28A0092B-C50C-407E-A947-70E740481C1C}">
                <a14:useLocalDpi xmlns:a14="http://schemas.microsoft.com/office/drawing/2010/main"/>
              </a:ext>
            </a:extLst>
          </a:blip>
          <a:srcRect/>
          <a:stretch>
            <a:fillRect/>
          </a:stretch>
        </p:blipFill>
        <p:spPr>
          <a:xfrm>
            <a:off x="5994400" y="3962400"/>
            <a:ext cx="1143000" cy="1371600"/>
          </a:xfrm>
          <a:effectLst>
            <a:outerShdw blurRad="63500" dist="38099" dir="2700000" algn="ctr" rotWithShape="0">
              <a:schemeClr val="bg2">
                <a:alpha val="74998"/>
              </a:schemeClr>
            </a:outerShdw>
          </a:effectLst>
        </p:spPr>
      </p:pic>
      <p:pic>
        <p:nvPicPr>
          <p:cNvPr id="77856" name="Picture 32" descr="3-f">
            <a:hlinkClick r:id="rId11"/>
          </p:cNvPr>
          <p:cNvPicPr>
            <a:picLocks noChangeAspect="1" noChangeArrowheads="1"/>
          </p:cNvPicPr>
          <p:nvPr/>
        </p:nvPicPr>
        <p:blipFill>
          <a:blip r:embed="rId12"/>
          <a:srcRect/>
          <a:stretch>
            <a:fillRect/>
          </a:stretch>
        </p:blipFill>
        <p:spPr bwMode="auto">
          <a:xfrm>
            <a:off x="6005513" y="1798638"/>
            <a:ext cx="1131887" cy="1973262"/>
          </a:xfrm>
          <a:prstGeom prst="rect">
            <a:avLst/>
          </a:prstGeom>
          <a:noFill/>
          <a:effectLst>
            <a:outerShdw blurRad="63500" dist="38099" dir="2700000" algn="ctr" rotWithShape="0">
              <a:schemeClr val="bg2">
                <a:alpha val="74998"/>
              </a:schemeClr>
            </a:outerShdw>
          </a:effectLst>
        </p:spPr>
      </p:pic>
      <p:pic>
        <p:nvPicPr>
          <p:cNvPr id="77858" name="Picture 34" descr="4-e">
            <a:hlinkClick r:id="rId13"/>
          </p:cNvPr>
          <p:cNvPicPr>
            <a:picLocks noChangeAspect="1" noChangeArrowheads="1"/>
          </p:cNvPicPr>
          <p:nvPr/>
        </p:nvPicPr>
        <p:blipFill>
          <a:blip r:embed="rId14"/>
          <a:srcRect/>
          <a:stretch>
            <a:fillRect/>
          </a:stretch>
        </p:blipFill>
        <p:spPr bwMode="auto">
          <a:xfrm>
            <a:off x="7289800" y="1752600"/>
            <a:ext cx="1376363" cy="2019300"/>
          </a:xfrm>
          <a:prstGeom prst="rect">
            <a:avLst/>
          </a:prstGeom>
          <a:noFill/>
          <a:effectLst>
            <a:outerShdw blurRad="63500" dist="38099" dir="2700000" algn="ctr" rotWithShape="0">
              <a:schemeClr val="bg2">
                <a:alpha val="74998"/>
              </a:schemeClr>
            </a:outerShdw>
          </a:effectLst>
        </p:spPr>
      </p:pic>
      <p:sp>
        <p:nvSpPr>
          <p:cNvPr id="77860" name="Text Box 36"/>
          <p:cNvSpPr txBox="1">
            <a:spLocks noChangeArrowheads="1"/>
          </p:cNvSpPr>
          <p:nvPr/>
        </p:nvSpPr>
        <p:spPr bwMode="auto">
          <a:xfrm>
            <a:off x="8382000" y="7620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199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8" name="Picture 12" descr="filis~27"/>
          <p:cNvPicPr>
            <a:picLocks noChangeAspect="1" noChangeArrowheads="1"/>
          </p:cNvPicPr>
          <p:nvPr/>
        </p:nvPicPr>
        <p:blipFill>
          <a:blip r:embed="rId3"/>
          <a:srcRect/>
          <a:stretch>
            <a:fillRect/>
          </a:stretch>
        </p:blipFill>
        <p:spPr bwMode="auto">
          <a:xfrm>
            <a:off x="609600" y="990600"/>
            <a:ext cx="3810000" cy="5351463"/>
          </a:xfrm>
          <a:prstGeom prst="rect">
            <a:avLst/>
          </a:prstGeom>
          <a:noFill/>
          <a:effectLst>
            <a:outerShdw blurRad="63500" dist="38099" dir="2700000" algn="ctr" rotWithShape="0">
              <a:schemeClr val="bg2">
                <a:alpha val="74998"/>
              </a:schemeClr>
            </a:outerShdw>
          </a:effectLst>
        </p:spPr>
      </p:pic>
      <p:pic>
        <p:nvPicPr>
          <p:cNvPr id="106509" name="Picture 13" descr="filist~7"/>
          <p:cNvPicPr>
            <a:picLocks noChangeAspect="1" noChangeArrowheads="1"/>
          </p:cNvPicPr>
          <p:nvPr/>
        </p:nvPicPr>
        <p:blipFill>
          <a:blip r:embed="rId4"/>
          <a:srcRect/>
          <a:stretch>
            <a:fillRect/>
          </a:stretch>
        </p:blipFill>
        <p:spPr bwMode="auto">
          <a:xfrm>
            <a:off x="5334000" y="990600"/>
            <a:ext cx="3533775" cy="5257800"/>
          </a:xfrm>
          <a:prstGeom prst="rect">
            <a:avLst/>
          </a:prstGeom>
          <a:noFill/>
          <a:effectLst>
            <a:outerShdw blurRad="63500" dist="38099" dir="2700000" algn="ctr" rotWithShape="0">
              <a:schemeClr val="bg2">
                <a:alpha val="74998"/>
              </a:schemeClr>
            </a:outerShdw>
          </a:effectLst>
        </p:spPr>
      </p:pic>
      <p:sp>
        <p:nvSpPr>
          <p:cNvPr id="106511" name="Text Box 15"/>
          <p:cNvSpPr txBox="1">
            <a:spLocks noChangeArrowheads="1"/>
          </p:cNvSpPr>
          <p:nvPr/>
        </p:nvSpPr>
        <p:spPr bwMode="auto">
          <a:xfrm>
            <a:off x="8382000" y="7620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106</a:t>
            </a:r>
            <a:endParaRPr lang="en-US" dirty="0">
              <a:latin typeface="Arial" panose="020B0604020202020204" pitchFamily="34" charset="0"/>
              <a:cs typeface="Arial" panose="020B0604020202020204" pitchFamily="34" charset="0"/>
            </a:endParaRPr>
          </a:p>
        </p:txBody>
      </p:sp>
      <p:sp>
        <p:nvSpPr>
          <p:cNvPr id="14" name="Title 13"/>
          <p:cNvSpPr>
            <a:spLocks noGrp="1"/>
          </p:cNvSpPr>
          <p:nvPr>
            <p:ph type="title"/>
          </p:nvPr>
        </p:nvSpPr>
        <p:spPr>
          <a:xfrm>
            <a:off x="685800" y="76200"/>
            <a:ext cx="7772400" cy="838200"/>
          </a:xfrm>
        </p:spPr>
        <p:txBody>
          <a:bodyPr anchor="t"/>
          <a:lstStyle/>
          <a:p>
            <a:pPr algn="ctr">
              <a:defRPr/>
            </a:pPr>
            <a:r>
              <a:rPr lang="en-US" dirty="0">
                <a:effectLst>
                  <a:outerShdw blurRad="38100" dist="38100" dir="2700000" algn="tl">
                    <a:srgbClr val="000000"/>
                  </a:outerShdw>
                </a:effectLst>
                <a:latin typeface="Arial Narrow" charset="0"/>
                <a:ea typeface="ＭＳ Ｐゴシック" charset="0"/>
                <a:cs typeface="ＭＳ Ｐゴシック" charset="0"/>
              </a:rPr>
              <a:t>Philistine Pottery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0163" y="0"/>
            <a:ext cx="6546850" cy="934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Rectangle 1026"/>
          <p:cNvSpPr>
            <a:spLocks noGrp="1" noChangeArrowheads="1"/>
          </p:cNvSpPr>
          <p:nvPr>
            <p:ph type="title"/>
          </p:nvPr>
        </p:nvSpPr>
        <p:spPr>
          <a:xfrm>
            <a:off x="0" y="6096000"/>
            <a:ext cx="5562600" cy="609600"/>
          </a:xfrm>
          <a:solidFill>
            <a:srgbClr val="FFFFFF"/>
          </a:solidFill>
        </p:spPr>
        <p:txBody>
          <a:bodyPr/>
          <a:lstStyle/>
          <a:p>
            <a:pPr algn="ctr" eaLnBrk="1" hangingPunct="1"/>
            <a:r>
              <a:rPr lang="en-US" sz="2800" b="1" dirty="0">
                <a:solidFill>
                  <a:srgbClr val="800000"/>
                </a:solidFill>
                <a:latin typeface="Arial Narrow" charset="0"/>
                <a:ea typeface="ＭＳ Ｐゴシック" charset="0"/>
                <a:cs typeface="ＭＳ Ｐゴシック" charset="0"/>
              </a:rPr>
              <a:t>Discovering Ancient Jericho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029" descr="classificationofarcheologicalperio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6988" y="0"/>
            <a:ext cx="5383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1026"/>
          <p:cNvSpPr>
            <a:spLocks noGrp="1" noChangeArrowheads="1"/>
          </p:cNvSpPr>
          <p:nvPr>
            <p:ph type="title"/>
          </p:nvPr>
        </p:nvSpPr>
        <p:spPr>
          <a:xfrm>
            <a:off x="685800" y="0"/>
            <a:ext cx="7772400" cy="762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Value of Biblical Archaeology</a:t>
            </a:r>
          </a:p>
        </p:txBody>
      </p:sp>
      <p:sp>
        <p:nvSpPr>
          <p:cNvPr id="123907" name="Rectangle 1027"/>
          <p:cNvSpPr>
            <a:spLocks noGrp="1" noChangeArrowheads="1"/>
          </p:cNvSpPr>
          <p:nvPr>
            <p:ph type="body" sz="half" idx="1"/>
          </p:nvPr>
        </p:nvSpPr>
        <p:spPr>
          <a:xfrm>
            <a:off x="395288" y="2438400"/>
            <a:ext cx="5399087" cy="1277938"/>
          </a:xfrm>
        </p:spPr>
        <p:txBody>
          <a:bodyPr/>
          <a:lstStyle/>
          <a:p>
            <a:pPr eaLnBrk="1" hangingPunct="1">
              <a:buFont typeface="Wingdings" pitchFamily="-111" charset="2"/>
              <a:buBlip>
                <a:blip r:embed="rId4"/>
              </a:buBlip>
              <a:defRPr/>
            </a:pPr>
            <a:r>
              <a:rPr lang="en-US" sz="4000" b="1" dirty="0">
                <a:effectLst>
                  <a:outerShdw blurRad="38100" dist="38100" dir="2700000" algn="tl">
                    <a:srgbClr val="000000">
                      <a:alpha val="43137"/>
                    </a:srgbClr>
                  </a:outerShdw>
                </a:effectLst>
                <a:ea typeface="+mn-ea"/>
                <a:cs typeface="+mn-cs"/>
              </a:rPr>
              <a:t>Confirmation of Biblical History (cf. OTB, 201-4)</a:t>
            </a:r>
          </a:p>
        </p:txBody>
      </p:sp>
      <p:sp>
        <p:nvSpPr>
          <p:cNvPr id="117764" name="Text Box 1031"/>
          <p:cNvSpPr txBox="1">
            <a:spLocks noChangeArrowheads="1"/>
          </p:cNvSpPr>
          <p:nvPr/>
        </p:nvSpPr>
        <p:spPr bwMode="auto">
          <a:xfrm>
            <a:off x="7848600" y="76200"/>
            <a:ext cx="1383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chemeClr val="bg2"/>
                </a:solidFill>
                <a:latin typeface="Arial" panose="020B0604020202020204" pitchFamily="34" charset="0"/>
                <a:cs typeface="Arial" panose="020B0604020202020204" pitchFamily="34" charset="0"/>
              </a:rPr>
              <a:t>200, 206</a:t>
            </a:r>
            <a:endParaRPr lang="en-US" dirty="0">
              <a:solidFill>
                <a:schemeClr val="bg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3907">
                                            <p:txEl>
                                              <p:pRg st="0" end="0"/>
                                            </p:txEl>
                                          </p:spTgt>
                                        </p:tgtEl>
                                        <p:attrNameLst>
                                          <p:attrName>style.visibility</p:attrName>
                                        </p:attrNameLst>
                                      </p:cBhvr>
                                      <p:to>
                                        <p:strVal val="visible"/>
                                      </p:to>
                                    </p:set>
                                    <p:anim calcmode="discrete" valueType="clr">
                                      <p:cBhvr override="childStyle">
                                        <p:cTn id="7" dur="80"/>
                                        <p:tgtEl>
                                          <p:spTgt spid="1239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390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390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a:xfrm>
            <a:off x="685800" y="0"/>
            <a:ext cx="7772400" cy="1143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Confirmation of Biblical History</a:t>
            </a:r>
          </a:p>
        </p:txBody>
      </p:sp>
      <p:sp>
        <p:nvSpPr>
          <p:cNvPr id="89091" name="Rectangle 1027"/>
          <p:cNvSpPr>
            <a:spLocks noGrp="1" noChangeArrowheads="1"/>
          </p:cNvSpPr>
          <p:nvPr>
            <p:ph type="body" sz="half" idx="1"/>
          </p:nvPr>
        </p:nvSpPr>
        <p:spPr>
          <a:xfrm>
            <a:off x="685800" y="1981200"/>
            <a:ext cx="8458200" cy="762000"/>
          </a:xfrm>
        </p:spPr>
        <p:txBody>
          <a:bodyPr/>
          <a:lstStyle/>
          <a:p>
            <a:pPr eaLnBrk="1" hangingPunct="1">
              <a:buFont typeface="Wingdings" pitchFamily="-111" charset="2"/>
              <a:buBlip>
                <a:blip r:embed="rId3"/>
              </a:buBlip>
              <a:defRPr/>
            </a:pPr>
            <a:r>
              <a:rPr lang="en-US" sz="4000" b="1" dirty="0">
                <a:effectLst>
                  <a:outerShdw blurRad="38100" dist="38100" dir="2700000" algn="tl">
                    <a:srgbClr val="000000">
                      <a:alpha val="43137"/>
                    </a:srgbClr>
                  </a:outerShdw>
                </a:effectLst>
                <a:ea typeface="+mn-ea"/>
                <a:cs typeface="+mn-cs"/>
              </a:rPr>
              <a:t>Black Sea habitation (OTB, 211a)</a:t>
            </a:r>
          </a:p>
        </p:txBody>
      </p:sp>
      <p:sp>
        <p:nvSpPr>
          <p:cNvPr id="89105" name="Text Box 1041"/>
          <p:cNvSpPr txBox="1">
            <a:spLocks noChangeArrowheads="1"/>
          </p:cNvSpPr>
          <p:nvPr/>
        </p:nvSpPr>
        <p:spPr bwMode="auto">
          <a:xfrm>
            <a:off x="8382000" y="7620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latin typeface="Arial" panose="020B0604020202020204" pitchFamily="34" charset="0"/>
                <a:cs typeface="Arial" panose="020B0604020202020204" pitchFamily="34" charset="0"/>
              </a:rPr>
              <a:t>206</a:t>
            </a:r>
            <a:endParaRPr lang="en-US" dirty="0">
              <a:latin typeface="Arial" panose="020B0604020202020204" pitchFamily="34" charset="0"/>
              <a:cs typeface="Arial" panose="020B0604020202020204" pitchFamily="34" charset="0"/>
            </a:endParaRPr>
          </a:p>
        </p:txBody>
      </p:sp>
      <p:sp>
        <p:nvSpPr>
          <p:cNvPr id="119812" name="WordArt 1042"/>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The Flood</a:t>
            </a:r>
          </a:p>
        </p:txBody>
      </p:sp>
      <p:pic>
        <p:nvPicPr>
          <p:cNvPr id="11981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1188" y="2668588"/>
            <a:ext cx="7504112"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9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026" descr="place of trumpeting inscription"/>
          <p:cNvPicPr>
            <a:picLocks noChangeAspect="1" noChangeArrowheads="1"/>
          </p:cNvPicPr>
          <p:nvPr/>
        </p:nvPicPr>
        <p:blipFill>
          <a:blip r:embed="rId3"/>
          <a:srcRect/>
          <a:stretch>
            <a:fillRect/>
          </a:stretch>
        </p:blipFill>
        <p:spPr bwMode="auto">
          <a:xfrm>
            <a:off x="3276600" y="0"/>
            <a:ext cx="5867400" cy="2613025"/>
          </a:xfrm>
          <a:prstGeom prst="rect">
            <a:avLst/>
          </a:prstGeom>
          <a:noFill/>
          <a:effectLst>
            <a:outerShdw blurRad="63500" dist="38099" dir="2700000" algn="ctr" rotWithShape="0">
              <a:schemeClr val="bg2">
                <a:alpha val="74998"/>
              </a:schemeClr>
            </a:outerShdw>
          </a:effectLst>
        </p:spPr>
      </p:pic>
      <p:sp>
        <p:nvSpPr>
          <p:cNvPr id="157699" name="Rectangle 1027"/>
          <p:cNvSpPr>
            <a:spLocks noGrp="1" noChangeArrowheads="1"/>
          </p:cNvSpPr>
          <p:nvPr>
            <p:ph type="title"/>
          </p:nvPr>
        </p:nvSpPr>
        <p:spPr>
          <a:xfrm>
            <a:off x="421056" y="76200"/>
            <a:ext cx="8037144" cy="1066800"/>
          </a:xfrm>
          <a:effectLst>
            <a:outerShdw blurRad="63500" dist="38099" dir="2700000" algn="ctr" rotWithShape="0">
              <a:schemeClr val="bg2">
                <a:alpha val="74998"/>
              </a:schemeClr>
            </a:outerShdw>
          </a:effectLst>
        </p:spPr>
        <p:txBody>
          <a:bodyPr anchor="t"/>
          <a:lstStyle/>
          <a:p>
            <a:pPr eaLnBrk="1" hangingPunct="1">
              <a:defRPr/>
            </a:pPr>
            <a:r>
              <a:rPr lang="en-US" dirty="0">
                <a:ea typeface="+mj-ea"/>
                <a:cs typeface="+mj-cs"/>
              </a:rPr>
              <a:t>Confirmation of Biblical History</a:t>
            </a:r>
          </a:p>
        </p:txBody>
      </p:sp>
      <p:pic>
        <p:nvPicPr>
          <p:cNvPr id="157701" name="Picture 1029" descr="place of trumpeting"/>
          <p:cNvPicPr>
            <a:picLocks noChangeAspect="1" noChangeArrowheads="1"/>
          </p:cNvPicPr>
          <p:nvPr/>
        </p:nvPicPr>
        <p:blipFill>
          <a:blip r:embed="rId4"/>
          <a:srcRect/>
          <a:stretch>
            <a:fillRect/>
          </a:stretch>
        </p:blipFill>
        <p:spPr bwMode="auto">
          <a:xfrm>
            <a:off x="6821488" y="3730625"/>
            <a:ext cx="2322512" cy="3127375"/>
          </a:xfrm>
          <a:prstGeom prst="rect">
            <a:avLst/>
          </a:prstGeom>
          <a:noFill/>
          <a:effectLst>
            <a:outerShdw blurRad="63500" dist="38099" dir="2700000" algn="ctr" rotWithShape="0">
              <a:schemeClr val="bg2">
                <a:alpha val="74998"/>
              </a:schemeClr>
            </a:outerShdw>
          </a:effectLst>
        </p:spPr>
      </p:pic>
      <p:sp>
        <p:nvSpPr>
          <p:cNvPr id="157702" name="AutoShape 1030"/>
          <p:cNvSpPr>
            <a:spLocks noChangeArrowheads="1"/>
          </p:cNvSpPr>
          <p:nvPr/>
        </p:nvSpPr>
        <p:spPr bwMode="auto">
          <a:xfrm rot="10800000" flipH="1">
            <a:off x="6248400" y="2590800"/>
            <a:ext cx="1600200" cy="3962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21861" name="Text Box 1031"/>
          <p:cNvSpPr txBox="1">
            <a:spLocks noChangeArrowheads="1"/>
          </p:cNvSpPr>
          <p:nvPr/>
        </p:nvSpPr>
        <p:spPr bwMode="auto">
          <a:xfrm>
            <a:off x="8382000" y="76200"/>
            <a:ext cx="699230" cy="461665"/>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panose="020B0604020202020204" pitchFamily="34" charset="0"/>
                <a:cs typeface="Arial" panose="020B0604020202020204" pitchFamily="34" charset="0"/>
              </a:rPr>
              <a:t>206</a:t>
            </a:r>
            <a:endParaRPr lang="en-US" dirty="0">
              <a:solidFill>
                <a:srgbClr val="FFFFFF"/>
              </a:solidFill>
              <a:latin typeface="Arial" panose="020B0604020202020204" pitchFamily="34" charset="0"/>
              <a:cs typeface="Arial" panose="020B0604020202020204" pitchFamily="34" charset="0"/>
            </a:endParaRPr>
          </a:p>
        </p:txBody>
      </p:sp>
      <p:sp>
        <p:nvSpPr>
          <p:cNvPr id="157700" name="Rectangle 1028"/>
          <p:cNvSpPr>
            <a:spLocks noGrp="1" noChangeArrowheads="1"/>
          </p:cNvSpPr>
          <p:nvPr>
            <p:ph type="body" sz="half" idx="1"/>
          </p:nvPr>
        </p:nvSpPr>
        <p:spPr>
          <a:xfrm>
            <a:off x="685800" y="2743200"/>
            <a:ext cx="5470525" cy="2971800"/>
          </a:xfrm>
        </p:spPr>
        <p:txBody>
          <a:bodyPr/>
          <a:lstStyle/>
          <a:p>
            <a:pPr eaLnBrk="1" hangingPunct="1">
              <a:buFont typeface="Wingdings" pitchFamily="-111" charset="2"/>
              <a:buBlip>
                <a:blip r:embed="rId5"/>
              </a:buBlip>
              <a:defRPr/>
            </a:pPr>
            <a:r>
              <a:rPr lang="en-US" sz="3600" b="1" dirty="0">
                <a:effectLst>
                  <a:outerShdw blurRad="38100" dist="38100" dir="2700000" algn="tl">
                    <a:srgbClr val="000000">
                      <a:alpha val="43137"/>
                    </a:srgbClr>
                  </a:outerShdw>
                </a:effectLst>
                <a:ea typeface="+mn-ea"/>
                <a:cs typeface="+mn-cs"/>
              </a:rPr>
              <a:t>Place of trumpeting (OTB, 211)</a:t>
            </a:r>
          </a:p>
          <a:p>
            <a:pPr eaLnBrk="1" hangingPunct="1">
              <a:buFont typeface="Wingdings" pitchFamily="-111" charset="2"/>
              <a:buBlip>
                <a:blip r:embed="rId5"/>
              </a:buBlip>
              <a:defRPr/>
            </a:pPr>
            <a:r>
              <a:rPr lang="en-US" sz="3600" b="1" dirty="0" err="1">
                <a:effectLst>
                  <a:outerShdw blurRad="38100" dist="38100" dir="2700000" algn="tl">
                    <a:srgbClr val="000000">
                      <a:alpha val="43137"/>
                    </a:srgbClr>
                  </a:outerShdw>
                </a:effectLst>
                <a:ea typeface="+mn-ea"/>
                <a:cs typeface="+mn-cs"/>
              </a:rPr>
              <a:t>Gihon</a:t>
            </a:r>
            <a:r>
              <a:rPr lang="en-US" sz="3600" b="1" dirty="0">
                <a:effectLst>
                  <a:outerShdw blurRad="38100" dist="38100" dir="2700000" algn="tl">
                    <a:srgbClr val="000000">
                      <a:alpha val="43137"/>
                    </a:srgbClr>
                  </a:outerShdw>
                </a:effectLst>
                <a:ea typeface="+mn-ea"/>
                <a:cs typeface="+mn-cs"/>
              </a:rPr>
              <a:t> Spring wall and gate (AD 1999; OTB, 33-34)</a:t>
            </a:r>
          </a:p>
        </p:txBody>
      </p:sp>
      <p:sp>
        <p:nvSpPr>
          <p:cNvPr id="121863" name="WordArt 1032"/>
          <p:cNvSpPr>
            <a:spLocks noChangeArrowheads="1" noChangeShapeType="1" noTextEdit="1"/>
          </p:cNvSpPr>
          <p:nvPr/>
        </p:nvSpPr>
        <p:spPr bwMode="auto">
          <a:xfrm rot="-687631">
            <a:off x="457200" y="19558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Jerusalem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57700">
                                            <p:txEl>
                                              <p:pRg st="0" end="0"/>
                                            </p:txEl>
                                          </p:spTgt>
                                        </p:tgtEl>
                                        <p:attrNameLst>
                                          <p:attrName>style.visibility</p:attrName>
                                        </p:attrNameLst>
                                      </p:cBhvr>
                                      <p:to>
                                        <p:strVal val="visible"/>
                                      </p:to>
                                    </p:set>
                                  </p:childTnLst>
                                </p:cTn>
                              </p:par>
                            </p:childTnLst>
                          </p:cTn>
                        </p:par>
                        <p:par>
                          <p:cTn id="7" fill="hold" nodeType="afterGroup">
                            <p:stCondLst>
                              <p:cond delay="1950"/>
                            </p:stCondLst>
                            <p:childTnLst>
                              <p:par>
                                <p:cTn id="8" presetID="9" presetClass="entr" presetSubtype="0" fill="hold" nodeType="afterEffect">
                                  <p:stCondLst>
                                    <p:cond delay="0"/>
                                  </p:stCondLst>
                                  <p:childTnLst>
                                    <p:set>
                                      <p:cBhvr>
                                        <p:cTn id="9" dur="1" fill="hold">
                                          <p:stCondLst>
                                            <p:cond delay="0"/>
                                          </p:stCondLst>
                                        </p:cTn>
                                        <p:tgtEl>
                                          <p:spTgt spid="157702"/>
                                        </p:tgtEl>
                                        <p:attrNameLst>
                                          <p:attrName>style.visibility</p:attrName>
                                        </p:attrNameLst>
                                      </p:cBhvr>
                                      <p:to>
                                        <p:strVal val="visible"/>
                                      </p:to>
                                    </p:set>
                                    <p:animEffect transition="in" filter="dissolve">
                                      <p:cBhvr>
                                        <p:cTn id="10" dur="500"/>
                                        <p:tgtEl>
                                          <p:spTgt spid="157702"/>
                                        </p:tgtEl>
                                      </p:cBhvr>
                                    </p:animEffect>
                                  </p:childTnLst>
                                </p:cTn>
                              </p:par>
                            </p:childTnLst>
                          </p:cTn>
                        </p:par>
                        <p:par>
                          <p:cTn id="11" fill="hold" nodeType="afterGroup">
                            <p:stCondLst>
                              <p:cond delay="2450"/>
                            </p:stCondLst>
                            <p:childTnLst>
                              <p:par>
                                <p:cTn id="12" presetID="9" presetClass="entr" presetSubtype="0" fill="hold" nodeType="afterEffect">
                                  <p:stCondLst>
                                    <p:cond delay="0"/>
                                  </p:stCondLst>
                                  <p:childTnLst>
                                    <p:set>
                                      <p:cBhvr>
                                        <p:cTn id="13" dur="1" fill="hold">
                                          <p:stCondLst>
                                            <p:cond delay="0"/>
                                          </p:stCondLst>
                                        </p:cTn>
                                        <p:tgtEl>
                                          <p:spTgt spid="157698"/>
                                        </p:tgtEl>
                                        <p:attrNameLst>
                                          <p:attrName>style.visibility</p:attrName>
                                        </p:attrNameLst>
                                      </p:cBhvr>
                                      <p:to>
                                        <p:strVal val="visible"/>
                                      </p:to>
                                    </p:set>
                                    <p:animEffect transition="in" filter="dissolve">
                                      <p:cBhvr>
                                        <p:cTn id="14" dur="500"/>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577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3/12</a:t>
            </a:r>
          </a:p>
        </p:txBody>
      </p:sp>
      <p:pic>
        <p:nvPicPr>
          <p:cNvPr id="645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en-US" sz="4000" b="1" dirty="0">
                <a:solidFill>
                  <a:srgbClr val="FFFFFF"/>
                </a:solidFill>
                <a:effectLst>
                  <a:outerShdw blurRad="38100" dist="38100" dir="2700000" algn="tl">
                    <a:schemeClr val="tx1"/>
                  </a:outerShdw>
                </a:effectLst>
                <a:latin typeface="Arial Bold" charset="0"/>
              </a:rPr>
              <a:t>Shout to the Lord,</a:t>
            </a:r>
          </a:p>
          <a:p>
            <a:pPr algn="ctr" eaLnBrk="0" hangingPunct="0"/>
            <a:r>
              <a:rPr lang="en-US" sz="4000" b="1" dirty="0">
                <a:solidFill>
                  <a:srgbClr val="FFFFFF"/>
                </a:solidFill>
                <a:effectLst>
                  <a:outerShdw blurRad="38100" dist="38100" dir="2700000" algn="tl">
                    <a:schemeClr val="tx1"/>
                  </a:outerShdw>
                </a:effectLst>
                <a:latin typeface="Arial Bold" charset="0"/>
              </a:rPr>
              <a:t>all the earth, let us sing</a:t>
            </a:r>
          </a:p>
          <a:p>
            <a:pPr algn="ctr" eaLnBrk="0" hangingPunct="0"/>
            <a:r>
              <a:rPr lang="en-US" sz="4000" b="1" dirty="0">
                <a:solidFill>
                  <a:srgbClr val="FFFFFF"/>
                </a:solidFill>
                <a:effectLst>
                  <a:outerShdw blurRad="38100" dist="38100" dir="2700000" algn="tl">
                    <a:schemeClr val="tx1"/>
                  </a:outerShdw>
                </a:effectLst>
                <a:latin typeface="Arial Bold" charset="0"/>
              </a:rPr>
              <a:t>power and majesty,</a:t>
            </a:r>
          </a:p>
          <a:p>
            <a:pPr algn="ctr" eaLnBrk="0" hangingPunct="0"/>
            <a:r>
              <a:rPr lang="en-US" sz="4000" b="1" dirty="0">
                <a:solidFill>
                  <a:srgbClr val="FFFFFF"/>
                </a:solidFill>
                <a:effectLst>
                  <a:outerShdw blurRad="38100" dist="38100" dir="2700000" algn="tl">
                    <a:schemeClr val="tx1"/>
                  </a:outerShdw>
                </a:effectLst>
                <a:latin typeface="Arial Bold" charset="0"/>
              </a:rPr>
              <a:t> praise to the King.</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sz="half" idx="1"/>
          </p:nvPr>
        </p:nvSpPr>
        <p:spPr>
          <a:xfrm>
            <a:off x="685800" y="1981200"/>
            <a:ext cx="8458200" cy="2362200"/>
          </a:xfrm>
          <a:effectLst>
            <a:outerShdw blurRad="63500" dist="38099" dir="2700000" algn="ctr" rotWithShape="0">
              <a:schemeClr val="bg2">
                <a:alpha val="74998"/>
              </a:schemeClr>
            </a:outerShdw>
          </a:effectLst>
        </p:spPr>
        <p:txBody>
          <a:bodyPr/>
          <a:lstStyle/>
          <a:p>
            <a:pPr eaLnBrk="1" hangingPunct="1">
              <a:lnSpc>
                <a:spcPct val="90000"/>
              </a:lnSpc>
              <a:buFont typeface="Wingdings" pitchFamily="-111" charset="2"/>
              <a:buBlip>
                <a:blip r:embed="rId3"/>
              </a:buBlip>
              <a:defRPr/>
            </a:pPr>
            <a:r>
              <a:rPr lang="en-US" sz="2800" dirty="0">
                <a:latin typeface="Arial"/>
                <a:ea typeface="+mn-ea"/>
                <a:cs typeface="Arial"/>
              </a:rPr>
              <a:t>Black Sea habitation (OTB, 211a)</a:t>
            </a:r>
          </a:p>
          <a:p>
            <a:pPr eaLnBrk="1" hangingPunct="1">
              <a:lnSpc>
                <a:spcPct val="90000"/>
              </a:lnSpc>
              <a:buFont typeface="Wingdings" pitchFamily="-111" charset="2"/>
              <a:buBlip>
                <a:blip r:embed="rId3"/>
              </a:buBlip>
              <a:defRPr/>
            </a:pPr>
            <a:r>
              <a:rPr lang="en-US" sz="2800" dirty="0">
                <a:latin typeface="Arial"/>
                <a:ea typeface="+mn-ea"/>
                <a:cs typeface="Arial"/>
              </a:rPr>
              <a:t>Place of trumpeting (OTB, 211)</a:t>
            </a:r>
          </a:p>
          <a:p>
            <a:pPr eaLnBrk="1" hangingPunct="1">
              <a:lnSpc>
                <a:spcPct val="90000"/>
              </a:lnSpc>
              <a:buFont typeface="Wingdings" pitchFamily="-111" charset="2"/>
              <a:buBlip>
                <a:blip r:embed="rId3"/>
              </a:buBlip>
              <a:defRPr/>
            </a:pPr>
            <a:r>
              <a:rPr lang="en-US" sz="2800" dirty="0">
                <a:latin typeface="Arial"/>
                <a:ea typeface="+mn-ea"/>
                <a:cs typeface="Arial"/>
              </a:rPr>
              <a:t>Gihon Spring wall and gate (1999, OTB, 33-34)</a:t>
            </a:r>
          </a:p>
          <a:p>
            <a:pPr eaLnBrk="1" hangingPunct="1">
              <a:lnSpc>
                <a:spcPct val="90000"/>
              </a:lnSpc>
              <a:buFont typeface="Wingdings" pitchFamily="-111" charset="2"/>
              <a:buBlip>
                <a:blip r:embed="rId3"/>
              </a:buBlip>
              <a:defRPr/>
            </a:pPr>
            <a:r>
              <a:rPr lang="en-US" sz="2800" dirty="0">
                <a:latin typeface="Arial"/>
                <a:ea typeface="+mn-ea"/>
                <a:cs typeface="Arial"/>
              </a:rPr>
              <a:t>Hezekiah</a:t>
            </a:r>
            <a:r>
              <a:rPr lang="fr-FR" sz="2800" dirty="0">
                <a:latin typeface="Arial"/>
                <a:ea typeface="+mn-ea"/>
                <a:cs typeface="Arial"/>
              </a:rPr>
              <a:t>'</a:t>
            </a:r>
            <a:r>
              <a:rPr lang="en-US" sz="2800" dirty="0">
                <a:latin typeface="Arial"/>
                <a:ea typeface="+mn-ea"/>
                <a:cs typeface="Arial"/>
              </a:rPr>
              <a:t>s tunnel and Warren</a:t>
            </a:r>
            <a:r>
              <a:rPr lang="fr-FR" sz="2800" dirty="0">
                <a:latin typeface="Arial"/>
                <a:ea typeface="+mn-ea"/>
                <a:cs typeface="Arial"/>
              </a:rPr>
              <a:t>'</a:t>
            </a:r>
            <a:r>
              <a:rPr lang="en-US" sz="2800" dirty="0">
                <a:latin typeface="Arial"/>
                <a:ea typeface="+mn-ea"/>
                <a:cs typeface="Arial"/>
              </a:rPr>
              <a:t>s Shaft (OTB, 31)</a:t>
            </a:r>
          </a:p>
        </p:txBody>
      </p:sp>
      <p:sp>
        <p:nvSpPr>
          <p:cNvPr id="144388" name="Text Box 4"/>
          <p:cNvSpPr txBox="1">
            <a:spLocks noChangeArrowheads="1"/>
          </p:cNvSpPr>
          <p:nvPr/>
        </p:nvSpPr>
        <p:spPr bwMode="auto">
          <a:xfrm>
            <a:off x="1219200" y="6400800"/>
            <a:ext cx="3806825"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a:latin typeface="Arial"/>
                <a:ea typeface="+mn-ea"/>
                <a:cs typeface="Arial"/>
              </a:rPr>
              <a:t>Beni Hasan Tomb Painting</a:t>
            </a:r>
          </a:p>
        </p:txBody>
      </p:sp>
      <p:pic>
        <p:nvPicPr>
          <p:cNvPr id="144389" name="Picture 5" descr="stone5_1"/>
          <p:cNvPicPr>
            <a:picLocks noGrp="1" noChangeAspect="1" noChangeArrowheads="1"/>
          </p:cNvPicPr>
          <p:nvPr>
            <p:ph sz="quarter" idx="3"/>
          </p:nvPr>
        </p:nvPicPr>
        <p:blipFill>
          <a:blip r:embed="rId4"/>
          <a:srcRect/>
          <a:stretch>
            <a:fillRect/>
          </a:stretch>
        </p:blipFill>
        <p:spPr>
          <a:xfrm>
            <a:off x="1143000" y="3933056"/>
            <a:ext cx="3810000" cy="2457450"/>
          </a:xfrm>
          <a:effectLst>
            <a:outerShdw blurRad="63500" dist="38099" dir="2700000" algn="ctr" rotWithShape="0">
              <a:schemeClr val="bg2">
                <a:alpha val="74998"/>
              </a:schemeClr>
            </a:outerShdw>
          </a:effectLst>
        </p:spPr>
      </p:pic>
      <p:sp>
        <p:nvSpPr>
          <p:cNvPr id="144386" name="Rectangle 2"/>
          <p:cNvSpPr>
            <a:spLocks noGrp="1" noChangeArrowheads="1"/>
          </p:cNvSpPr>
          <p:nvPr>
            <p:ph type="title"/>
          </p:nvPr>
        </p:nvSpPr>
        <p:spPr>
          <a:xfrm>
            <a:off x="685800" y="-76200"/>
            <a:ext cx="7772400" cy="1143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Confirmation of Biblical History</a:t>
            </a:r>
          </a:p>
        </p:txBody>
      </p:sp>
      <p:sp>
        <p:nvSpPr>
          <p:cNvPr id="144391" name="Text Box 7"/>
          <p:cNvSpPr txBox="1">
            <a:spLocks noChangeArrowheads="1"/>
          </p:cNvSpPr>
          <p:nvPr/>
        </p:nvSpPr>
        <p:spPr bwMode="auto">
          <a:xfrm>
            <a:off x="8382000" y="76200"/>
            <a:ext cx="69850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latin typeface="Arial"/>
                <a:cs typeface="Arial"/>
              </a:rPr>
              <a:t>206</a:t>
            </a:r>
            <a:endParaRPr lang="en-US">
              <a:latin typeface="Arial"/>
              <a:cs typeface="Arial"/>
            </a:endParaRPr>
          </a:p>
        </p:txBody>
      </p:sp>
      <p:sp>
        <p:nvSpPr>
          <p:cNvPr id="123910" name="WordArt 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Jerusalem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26"/>
          <p:cNvSpPr>
            <a:spLocks noGrp="1" noChangeArrowheads="1"/>
          </p:cNvSpPr>
          <p:nvPr>
            <p:ph type="title"/>
          </p:nvPr>
        </p:nvSpPr>
        <p:spPr>
          <a:xfrm>
            <a:off x="4838700" y="609600"/>
            <a:ext cx="4305300" cy="1219200"/>
          </a:xfrm>
          <a:effectLst>
            <a:outerShdw blurRad="63500" dist="38099" dir="2700000" algn="ctr" rotWithShape="0">
              <a:schemeClr val="bg2">
                <a:alpha val="74998"/>
              </a:schemeClr>
            </a:outerShdw>
          </a:effectLst>
        </p:spPr>
        <p:txBody>
          <a:bodyPr anchor="t"/>
          <a:lstStyle/>
          <a:p>
            <a:pPr eaLnBrk="1" hangingPunct="1">
              <a:defRPr/>
            </a:pPr>
            <a:r>
              <a:rPr lang="en-US" sz="4000" dirty="0">
                <a:ea typeface="+mj-ea"/>
                <a:cs typeface="+mj-cs"/>
              </a:rPr>
              <a:t>Hezekiah</a:t>
            </a:r>
            <a:r>
              <a:rPr lang="fr-FR" sz="4000" dirty="0">
                <a:ea typeface="+mj-ea"/>
                <a:cs typeface="+mj-cs"/>
              </a:rPr>
              <a:t>'</a:t>
            </a:r>
            <a:r>
              <a:rPr lang="en-US" sz="4000" dirty="0">
                <a:ea typeface="+mj-ea"/>
                <a:cs typeface="+mj-cs"/>
              </a:rPr>
              <a:t>s Tunnel</a:t>
            </a:r>
          </a:p>
        </p:txBody>
      </p:sp>
      <p:pic>
        <p:nvPicPr>
          <p:cNvPr id="145411" name="Picture 1027" descr="Hezekiah's Tunnel"/>
          <p:cNvPicPr>
            <a:picLocks noChangeAspect="1" noChangeArrowheads="1"/>
          </p:cNvPicPr>
          <p:nvPr/>
        </p:nvPicPr>
        <p:blipFill>
          <a:blip r:embed="rId3"/>
          <a:srcRect/>
          <a:stretch>
            <a:fillRect/>
          </a:stretch>
        </p:blipFill>
        <p:spPr bwMode="auto">
          <a:xfrm>
            <a:off x="4838700" y="2514600"/>
            <a:ext cx="4305300" cy="4419600"/>
          </a:xfrm>
          <a:prstGeom prst="rect">
            <a:avLst/>
          </a:prstGeom>
          <a:noFill/>
          <a:effectLst>
            <a:outerShdw blurRad="63500" dist="38099" dir="2700000" algn="ctr" rotWithShape="0">
              <a:schemeClr val="bg2">
                <a:alpha val="74998"/>
              </a:schemeClr>
            </a:outerShdw>
          </a:effectLst>
        </p:spPr>
      </p:pic>
      <p:pic>
        <p:nvPicPr>
          <p:cNvPr id="145412" name="Picture 1028" descr="Hezekiah's Tunnel0002"/>
          <p:cNvPicPr>
            <a:picLocks noChangeAspect="1" noChangeArrowheads="1"/>
          </p:cNvPicPr>
          <p:nvPr/>
        </p:nvPicPr>
        <p:blipFill>
          <a:blip r:embed="rId4"/>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sp>
        <p:nvSpPr>
          <p:cNvPr id="145413" name="Line 1029"/>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5414" name="Text Box 1030"/>
          <p:cNvSpPr txBox="1">
            <a:spLocks noChangeArrowheads="1"/>
          </p:cNvSpPr>
          <p:nvPr/>
        </p:nvSpPr>
        <p:spPr bwMode="auto">
          <a:xfrm>
            <a:off x="8458200" y="76200"/>
            <a:ext cx="6858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panose="020B0604020202020204" pitchFamily="34" charset="0"/>
                <a:cs typeface="Arial" panose="020B0604020202020204" pitchFamily="34" charset="0"/>
              </a:rPr>
              <a:t>30</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wipe(up)">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026" descr="Hezekiah's Tunnel0002"/>
          <p:cNvPicPr>
            <a:picLocks noChangeAspect="1" noChangeArrowheads="1"/>
          </p:cNvPicPr>
          <p:nvPr/>
        </p:nvPicPr>
        <p:blipFill>
          <a:blip r:embed="rId3"/>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pic>
        <p:nvPicPr>
          <p:cNvPr id="146435" name="Picture 1027" descr="Hezekiah's Tunnel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0"/>
            <a:ext cx="5410200" cy="6943725"/>
          </a:xfrm>
          <a:prstGeom prst="rect">
            <a:avLst/>
          </a:prstGeom>
          <a:noFill/>
          <a:effectLst>
            <a:outerShdw blurRad="63500" dist="38099" dir="2700000" algn="ctr" rotWithShape="0">
              <a:schemeClr val="bg2">
                <a:alpha val="74998"/>
              </a:schemeClr>
            </a:outerShdw>
          </a:effectLst>
        </p:spPr>
      </p:pic>
      <p:sp>
        <p:nvSpPr>
          <p:cNvPr id="146436" name="Rectangle 1028"/>
          <p:cNvSpPr>
            <a:spLocks noGrp="1" noChangeArrowheads="1"/>
          </p:cNvSpPr>
          <p:nvPr>
            <p:ph type="title"/>
          </p:nvPr>
        </p:nvSpPr>
        <p:spPr>
          <a:xfrm>
            <a:off x="3733800" y="476672"/>
            <a:ext cx="5410200" cy="971128"/>
          </a:xfrm>
          <a:effectLst>
            <a:outerShdw blurRad="63500" dist="38099" dir="2700000" algn="ctr" rotWithShape="0">
              <a:schemeClr val="bg2">
                <a:alpha val="74998"/>
              </a:schemeClr>
            </a:outerShdw>
          </a:effectLst>
        </p:spPr>
        <p:txBody>
          <a:bodyPr anchor="t"/>
          <a:lstStyle/>
          <a:p>
            <a:pPr algn="ctr" eaLnBrk="1" hangingPunct="1">
              <a:defRPr/>
            </a:pPr>
            <a:r>
              <a:rPr lang="en-US" sz="4000" b="1" dirty="0">
                <a:ea typeface="+mj-ea"/>
                <a:cs typeface="+mj-cs"/>
              </a:rPr>
              <a:t>Warren</a:t>
            </a:r>
            <a:r>
              <a:rPr lang="fr-FR" sz="4000" b="1" dirty="0">
                <a:ea typeface="+mj-ea"/>
                <a:cs typeface="+mj-cs"/>
              </a:rPr>
              <a:t>'</a:t>
            </a:r>
            <a:r>
              <a:rPr lang="en-US" sz="4000" b="1" dirty="0">
                <a:ea typeface="+mj-ea"/>
                <a:cs typeface="+mj-cs"/>
              </a:rPr>
              <a:t>s Shaft</a:t>
            </a:r>
          </a:p>
        </p:txBody>
      </p:sp>
      <p:pic>
        <p:nvPicPr>
          <p:cNvPr id="146437" name="Picture 1029" descr="Warren's Shaft Map"/>
          <p:cNvPicPr>
            <a:picLocks noChangeAspect="1" noChangeArrowheads="1"/>
          </p:cNvPicPr>
          <p:nvPr/>
        </p:nvPicPr>
        <p:blipFill>
          <a:blip r:embed="rId5"/>
          <a:srcRect/>
          <a:stretch>
            <a:fillRect/>
          </a:stretch>
        </p:blipFill>
        <p:spPr bwMode="auto">
          <a:xfrm>
            <a:off x="3733800" y="2435225"/>
            <a:ext cx="5410200" cy="4422775"/>
          </a:xfrm>
          <a:prstGeom prst="rect">
            <a:avLst/>
          </a:prstGeom>
          <a:noFill/>
          <a:effectLst>
            <a:outerShdw blurRad="63500" dist="38099" dir="2700000" algn="ctr" rotWithShape="0">
              <a:schemeClr val="bg2">
                <a:alpha val="74998"/>
              </a:schemeClr>
            </a:outerShdw>
          </a:effectLst>
        </p:spPr>
      </p:pic>
      <p:grpSp>
        <p:nvGrpSpPr>
          <p:cNvPr id="2" name="Group 1030"/>
          <p:cNvGrpSpPr>
            <a:grpSpLocks/>
          </p:cNvGrpSpPr>
          <p:nvPr/>
        </p:nvGrpSpPr>
        <p:grpSpPr bwMode="auto">
          <a:xfrm rot="339438">
            <a:off x="2894013" y="1230313"/>
            <a:ext cx="4267200" cy="3733800"/>
            <a:chOff x="1824" y="336"/>
            <a:chExt cx="2544" cy="2784"/>
          </a:xfrm>
        </p:grpSpPr>
        <p:sp>
          <p:nvSpPr>
            <p:cNvPr id="146439" name="Line 1031"/>
            <p:cNvSpPr>
              <a:spLocks noChangeShapeType="1"/>
            </p:cNvSpPr>
            <p:nvPr/>
          </p:nvSpPr>
          <p:spPr bwMode="auto">
            <a:xfrm flipH="1">
              <a:off x="1822" y="336"/>
              <a:ext cx="1920" cy="1343"/>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6440" name="Line 1032"/>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grpSp>
      <p:sp>
        <p:nvSpPr>
          <p:cNvPr id="146441" name="Rectangle 1033"/>
          <p:cNvSpPr>
            <a:spLocks noRot="1" noChangeArrowheads="1"/>
          </p:cNvSpPr>
          <p:nvPr/>
        </p:nvSpPr>
        <p:spPr bwMode="auto">
          <a:xfrm>
            <a:off x="8153400" y="152400"/>
            <a:ext cx="914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defRPr/>
            </a:pPr>
            <a:r>
              <a:rPr lang="en-US" b="1">
                <a:solidFill>
                  <a:schemeClr val="tx2"/>
                </a:solidFill>
                <a:latin typeface="Arial Narrow" charset="0"/>
              </a:rPr>
              <a:t>31-34</a:t>
            </a:r>
            <a:endParaRPr lang="en-US" sz="2800">
              <a:solidFill>
                <a:schemeClr val="tx2"/>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decel="50000" fill="hold">
                                          <p:stCondLst>
                                            <p:cond delay="0"/>
                                          </p:stCondLst>
                                        </p:cTn>
                                        <p:tgtEl>
                                          <p:spTgt spid="1464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5"/>
                                        </p:tgtEl>
                                        <p:attrNameLst>
                                          <p:attrName>ppt_w</p:attrName>
                                        </p:attrNameLst>
                                      </p:cBhvr>
                                      <p:tavLst>
                                        <p:tav tm="0">
                                          <p:val>
                                            <p:strVal val="#ppt_w*.05"/>
                                          </p:val>
                                        </p:tav>
                                        <p:tav tm="100000">
                                          <p:val>
                                            <p:strVal val="#ppt_w"/>
                                          </p:val>
                                        </p:tav>
                                      </p:tavLst>
                                    </p:anim>
                                    <p:anim calcmode="lin" valueType="num">
                                      <p:cBhvr>
                                        <p:cTn id="10" dur="1000" fill="hold"/>
                                        <p:tgtEl>
                                          <p:spTgt spid="1464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1000"/>
                                        <p:tgtEl>
                                          <p:spTgt spid="146437"/>
                                        </p:tgtEl>
                                      </p:cBhvr>
                                    </p:animEffect>
                                    <p:anim calcmode="lin" valueType="num">
                                      <p:cBhvr>
                                        <p:cTn id="20" dur="1000" fill="hold"/>
                                        <p:tgtEl>
                                          <p:spTgt spid="146437"/>
                                        </p:tgtEl>
                                        <p:attrNameLst>
                                          <p:attrName>ppt_x</p:attrName>
                                        </p:attrNameLst>
                                      </p:cBhvr>
                                      <p:tavLst>
                                        <p:tav tm="0">
                                          <p:val>
                                            <p:strVal val="#ppt_x"/>
                                          </p:val>
                                        </p:tav>
                                        <p:tav tm="100000">
                                          <p:val>
                                            <p:strVal val="#ppt_x"/>
                                          </p:val>
                                        </p:tav>
                                      </p:tavLst>
                                    </p:anim>
                                    <p:anim calcmode="lin" valueType="num">
                                      <p:cBhvr>
                                        <p:cTn id="21" dur="900" decel="100000" fill="hold"/>
                                        <p:tgtEl>
                                          <p:spTgt spid="14643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6437"/>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341313"/>
            <a:ext cx="6019800" cy="1143000"/>
          </a:xfrm>
          <a:effectLst>
            <a:outerShdw blurRad="63500" dist="38099" dir="2700000" algn="ctr" rotWithShape="0">
              <a:schemeClr val="bg2">
                <a:alpha val="74998"/>
              </a:schemeClr>
            </a:outerShdw>
          </a:effectLst>
        </p:spPr>
        <p:txBody>
          <a:bodyPr/>
          <a:lstStyle/>
          <a:p>
            <a:pPr eaLnBrk="1" hangingPunct="1">
              <a:defRPr/>
            </a:pPr>
            <a:r>
              <a:rPr lang="en-US" dirty="0">
                <a:latin typeface="Arial"/>
                <a:ea typeface="+mj-ea"/>
                <a:cs typeface="Arial"/>
              </a:rPr>
              <a:t>Transmission of Scripture</a:t>
            </a:r>
          </a:p>
        </p:txBody>
      </p:sp>
      <p:sp>
        <p:nvSpPr>
          <p:cNvPr id="109571" name="Rectangle 3"/>
          <p:cNvSpPr>
            <a:spLocks noGrp="1" noChangeArrowheads="1"/>
          </p:cNvSpPr>
          <p:nvPr>
            <p:ph type="body" sz="half" idx="1"/>
          </p:nvPr>
        </p:nvSpPr>
        <p:spPr>
          <a:xfrm>
            <a:off x="611188" y="1816100"/>
            <a:ext cx="5759450" cy="533400"/>
          </a:xfrm>
        </p:spPr>
        <p:txBody>
          <a:bodyPr/>
          <a:lstStyle/>
          <a:p>
            <a:pPr eaLnBrk="1" hangingPunct="1">
              <a:lnSpc>
                <a:spcPct val="90000"/>
              </a:lnSpc>
              <a:buFont typeface="Wingdings" pitchFamily="-111" charset="2"/>
              <a:buBlip>
                <a:blip r:embed="rId3"/>
              </a:buBlip>
              <a:defRPr/>
            </a:pPr>
            <a:r>
              <a:rPr lang="en-US" b="1" dirty="0">
                <a:effectLst>
                  <a:outerShdw blurRad="60325" dist="63500" dir="2700000" algn="tl" rotWithShape="0">
                    <a:srgbClr val="000000"/>
                  </a:outerShdw>
                </a:effectLst>
                <a:latin typeface="Arial"/>
                <a:ea typeface="+mn-ea"/>
                <a:cs typeface="Arial"/>
              </a:rPr>
              <a:t>Masoretic Isaiah Scroll</a:t>
            </a:r>
          </a:p>
        </p:txBody>
      </p:sp>
      <p:pic>
        <p:nvPicPr>
          <p:cNvPr id="109573" name="Picture 5" descr="dsm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62600" y="1971675"/>
            <a:ext cx="36671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1" name="Picture 13" descr="psalm-b"/>
          <p:cNvPicPr>
            <a:picLocks noChangeAspect="1" noChangeArrowheads="1"/>
          </p:cNvPicPr>
          <p:nvPr/>
        </p:nvPicPr>
        <p:blipFill>
          <a:blip r:embed="rId5">
            <a:lum bright="-18000" contrast="18000"/>
            <a:extLst>
              <a:ext uri="{28A0092B-C50C-407E-A947-70E740481C1C}">
                <a14:useLocalDpi xmlns:a14="http://schemas.microsoft.com/office/drawing/2010/main"/>
              </a:ext>
            </a:extLst>
          </a:blip>
          <a:srcRect/>
          <a:stretch>
            <a:fillRect/>
          </a:stretch>
        </p:blipFill>
        <p:spPr bwMode="auto">
          <a:xfrm>
            <a:off x="228600" y="4395167"/>
            <a:ext cx="76962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16" descr="ishscrl"/>
          <p:cNvPicPr>
            <a:picLocks noChangeAspect="1" noChangeArrowheads="1"/>
          </p:cNvPicPr>
          <p:nvPr/>
        </p:nvPicPr>
        <p:blipFill>
          <a:blip r:embed="rId6">
            <a:lum contrast="18000"/>
            <a:extLst>
              <a:ext uri="{28A0092B-C50C-407E-A947-70E740481C1C}">
                <a14:useLocalDpi xmlns:a14="http://schemas.microsoft.com/office/drawing/2010/main"/>
              </a:ext>
            </a:extLst>
          </a:blip>
          <a:srcRect/>
          <a:stretch>
            <a:fillRect/>
          </a:stretch>
        </p:blipFill>
        <p:spPr bwMode="auto">
          <a:xfrm>
            <a:off x="52388" y="2349500"/>
            <a:ext cx="337661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5" name="Text Box 17"/>
          <p:cNvSpPr txBox="1">
            <a:spLocks noChangeArrowheads="1"/>
          </p:cNvSpPr>
          <p:nvPr/>
        </p:nvSpPr>
        <p:spPr bwMode="auto">
          <a:xfrm>
            <a:off x="533400" y="3203575"/>
            <a:ext cx="3295650" cy="646113"/>
          </a:xfrm>
          <a:prstGeom prst="rect">
            <a:avLst/>
          </a:prstGeom>
          <a:noFill/>
          <a:ln w="9525">
            <a:noFill/>
            <a:miter lim="800000"/>
            <a:headEnd/>
            <a:tailEnd/>
          </a:ln>
          <a:effectLst/>
        </p:spPr>
        <p:txBody>
          <a:bodyPr wrap="none">
            <a:spAutoFit/>
          </a:bodyPr>
          <a:lstStyle/>
          <a:p>
            <a:pPr>
              <a:defRPr/>
            </a:pPr>
            <a:r>
              <a:rPr lang="en-US" sz="3600" b="1" dirty="0">
                <a:effectLst>
                  <a:outerShdw blurRad="60325" dist="63500" dir="2700000" algn="tl" rotWithShape="0">
                    <a:srgbClr val="000000"/>
                  </a:outerShdw>
                </a:effectLst>
                <a:latin typeface="Arial"/>
                <a:ea typeface="+mn-ea"/>
                <a:cs typeface="Arial"/>
              </a:rPr>
              <a:t>Isaiah </a:t>
            </a:r>
            <a:r>
              <a:rPr lang="en-US" sz="2800" b="1" dirty="0">
                <a:effectLst>
                  <a:outerShdw blurRad="60325" dist="63500" dir="2700000" algn="tl" rotWithShape="0">
                    <a:srgbClr val="000000"/>
                  </a:outerShdw>
                </a:effectLst>
                <a:latin typeface="Arial"/>
                <a:ea typeface="+mn-ea"/>
                <a:cs typeface="Arial"/>
              </a:rPr>
              <a:t>AD</a:t>
            </a:r>
            <a:r>
              <a:rPr lang="en-US" sz="3600" b="1" dirty="0">
                <a:effectLst>
                  <a:outerShdw blurRad="60325" dist="63500" dir="2700000" algn="tl" rotWithShape="0">
                    <a:srgbClr val="000000"/>
                  </a:outerShdw>
                </a:effectLst>
                <a:latin typeface="Arial"/>
                <a:ea typeface="+mn-ea"/>
                <a:cs typeface="Arial"/>
              </a:rPr>
              <a:t> 1000</a:t>
            </a:r>
          </a:p>
        </p:txBody>
      </p:sp>
      <p:sp>
        <p:nvSpPr>
          <p:cNvPr id="109587" name="Text Box 19"/>
          <p:cNvSpPr txBox="1">
            <a:spLocks noChangeArrowheads="1"/>
          </p:cNvSpPr>
          <p:nvPr/>
        </p:nvSpPr>
        <p:spPr bwMode="auto">
          <a:xfrm>
            <a:off x="609600" y="4445000"/>
            <a:ext cx="3038475" cy="646113"/>
          </a:xfrm>
          <a:prstGeom prst="rect">
            <a:avLst/>
          </a:prstGeom>
          <a:noFill/>
          <a:ln w="9525">
            <a:noFill/>
            <a:miter lim="800000"/>
            <a:headEnd/>
            <a:tailEnd/>
          </a:ln>
          <a:effectLst/>
        </p:spPr>
        <p:txBody>
          <a:bodyPr wrap="none">
            <a:spAutoFit/>
          </a:bodyPr>
          <a:lstStyle/>
          <a:p>
            <a:pPr>
              <a:defRPr/>
            </a:pPr>
            <a:r>
              <a:rPr lang="en-US" sz="3600" b="1">
                <a:effectLst>
                  <a:outerShdw blurRad="60325" dist="63500" dir="2700000" algn="tl" rotWithShape="0">
                    <a:srgbClr val="000000"/>
                  </a:outerShdw>
                </a:effectLst>
                <a:latin typeface="Arial"/>
                <a:ea typeface="+mn-ea"/>
                <a:cs typeface="Arial"/>
              </a:rPr>
              <a:t>Isaiah 200 </a:t>
            </a:r>
            <a:r>
              <a:rPr lang="en-US" sz="2800" b="1">
                <a:effectLst>
                  <a:outerShdw blurRad="60325" dist="63500" dir="2700000" algn="tl" rotWithShape="0">
                    <a:srgbClr val="000000"/>
                  </a:outerShdw>
                </a:effectLst>
                <a:latin typeface="Arial"/>
                <a:ea typeface="+mn-ea"/>
                <a:cs typeface="Arial"/>
              </a:rPr>
              <a:t>BC</a:t>
            </a:r>
          </a:p>
        </p:txBody>
      </p:sp>
      <p:sp>
        <p:nvSpPr>
          <p:cNvPr id="109588" name="Text Box 20"/>
          <p:cNvSpPr txBox="1">
            <a:spLocks noChangeArrowheads="1"/>
          </p:cNvSpPr>
          <p:nvPr/>
        </p:nvSpPr>
        <p:spPr bwMode="auto">
          <a:xfrm>
            <a:off x="4203700" y="3581400"/>
            <a:ext cx="1447800" cy="1373188"/>
          </a:xfrm>
          <a:prstGeom prst="rect">
            <a:avLst/>
          </a:prstGeom>
          <a:noFill/>
          <a:ln w="9525">
            <a:noFill/>
            <a:miter lim="800000"/>
            <a:headEnd/>
            <a:tailEnd/>
          </a:ln>
          <a:effectLst/>
        </p:spPr>
        <p:txBody>
          <a:bodyPr>
            <a:spAutoFit/>
          </a:bodyPr>
          <a:lstStyle/>
          <a:p>
            <a:pPr algn="ctr">
              <a:defRPr/>
            </a:pPr>
            <a:r>
              <a:rPr lang="en-US" sz="2800" b="1" dirty="0">
                <a:effectLst>
                  <a:outerShdw blurRad="60325" dist="63500" dir="2700000" algn="tl" rotWithShape="0">
                    <a:srgbClr val="000000"/>
                  </a:outerShdw>
                </a:effectLst>
                <a:latin typeface="Arial"/>
                <a:ea typeface="+mn-ea"/>
                <a:cs typeface="Arial"/>
              </a:rPr>
              <a:t>1200 years earlier!</a:t>
            </a:r>
          </a:p>
        </p:txBody>
      </p:sp>
      <p:sp>
        <p:nvSpPr>
          <p:cNvPr id="109589" name="AutoShape 21"/>
          <p:cNvSpPr>
            <a:spLocks/>
          </p:cNvSpPr>
          <p:nvPr/>
        </p:nvSpPr>
        <p:spPr bwMode="auto">
          <a:xfrm>
            <a:off x="3746500" y="3429000"/>
            <a:ext cx="609600" cy="1524000"/>
          </a:xfrm>
          <a:prstGeom prst="rightBrace">
            <a:avLst>
              <a:gd name="adj1" fmla="val 20833"/>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charset="0"/>
              <a:cs typeface="Arial" charset="0"/>
            </a:endParaRPr>
          </a:p>
        </p:txBody>
      </p:sp>
      <p:sp>
        <p:nvSpPr>
          <p:cNvPr id="109591" name="Rectangle 23"/>
          <p:cNvSpPr>
            <a:spLocks noChangeArrowheads="1"/>
          </p:cNvSpPr>
          <p:nvPr/>
        </p:nvSpPr>
        <p:spPr bwMode="auto">
          <a:xfrm>
            <a:off x="304800" y="5410200"/>
            <a:ext cx="5346700" cy="609600"/>
          </a:xfrm>
          <a:prstGeom prst="rect">
            <a:avLst/>
          </a:prstGeom>
          <a:noFill/>
          <a:ln w="9525">
            <a:noFill/>
            <a:miter lim="800000"/>
            <a:headEnd/>
            <a:tailEnd/>
          </a:ln>
          <a:effectLst/>
        </p:spPr>
        <p:txBody>
          <a:bodyPr/>
          <a:lstStyle/>
          <a:p>
            <a:pPr marL="342900" indent="-342900">
              <a:spcBef>
                <a:spcPct val="20000"/>
              </a:spcBef>
              <a:buClr>
                <a:schemeClr val="accent2"/>
              </a:buClr>
              <a:buSzPct val="80000"/>
              <a:buFont typeface="Wingdings" pitchFamily="-111" charset="2"/>
              <a:buBlip>
                <a:blip r:embed="rId3"/>
              </a:buBlip>
              <a:defRPr/>
            </a:pPr>
            <a:r>
              <a:rPr lang="en-US" sz="3200" b="1" dirty="0">
                <a:effectLst>
                  <a:outerShdw blurRad="60325" dist="63500" dir="2700000" algn="tl" rotWithShape="0">
                    <a:srgbClr val="000000"/>
                  </a:outerShdw>
                </a:effectLst>
                <a:latin typeface="Arial"/>
                <a:ea typeface="+mn-ea"/>
                <a:cs typeface="Arial"/>
              </a:rPr>
              <a:t>Dead Sea Isaiah Scroll</a:t>
            </a:r>
          </a:p>
        </p:txBody>
      </p:sp>
      <p:sp>
        <p:nvSpPr>
          <p:cNvPr id="109593" name="Text Box 25"/>
          <p:cNvSpPr txBox="1">
            <a:spLocks noChangeArrowheads="1"/>
          </p:cNvSpPr>
          <p:nvPr/>
        </p:nvSpPr>
        <p:spPr bwMode="auto">
          <a:xfrm>
            <a:off x="8172450" y="76200"/>
            <a:ext cx="97155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a:cs typeface="Arial"/>
              </a:rPr>
              <a:t>207</a:t>
            </a:r>
            <a:endParaRPr lang="en-US" sz="2800"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Effect transition="in" filter="wipe(right)">
                                      <p:cBhvr>
                                        <p:cTn id="12" dur="500"/>
                                        <p:tgtEl>
                                          <p:spTgt spid="109581"/>
                                        </p:tgtEl>
                                      </p:cBhvr>
                                    </p:animEffect>
                                  </p:childTnLst>
                                </p:cTn>
                              </p:par>
                              <p:par>
                                <p:cTn id="13" presetID="40" presetClass="entr" presetSubtype="0" fill="hold" grpId="0" nodeType="withEffect">
                                  <p:stCondLst>
                                    <p:cond delay="0"/>
                                  </p:stCondLst>
                                  <p:iterate type="lt">
                                    <p:tmPct val="10000"/>
                                  </p:iterate>
                                  <p:childTnLst>
                                    <p:set>
                                      <p:cBhvr>
                                        <p:cTn id="14" dur="1" fill="hold">
                                          <p:stCondLst>
                                            <p:cond delay="0"/>
                                          </p:stCondLst>
                                        </p:cTn>
                                        <p:tgtEl>
                                          <p:spTgt spid="109591">
                                            <p:txEl>
                                              <p:pRg st="0" end="0"/>
                                            </p:txEl>
                                          </p:spTgt>
                                        </p:tgtEl>
                                        <p:attrNameLst>
                                          <p:attrName>style.visibility</p:attrName>
                                        </p:attrNameLst>
                                      </p:cBhvr>
                                      <p:to>
                                        <p:strVal val="visible"/>
                                      </p:to>
                                    </p:set>
                                    <p:animEffect transition="in" filter="fade">
                                      <p:cBhvr>
                                        <p:cTn id="15" dur="1000"/>
                                        <p:tgtEl>
                                          <p:spTgt spid="109591">
                                            <p:txEl>
                                              <p:pRg st="0" end="0"/>
                                            </p:txEl>
                                          </p:spTgt>
                                        </p:tgtEl>
                                      </p:cBhvr>
                                    </p:animEffect>
                                    <p:anim calcmode="lin" valueType="num">
                                      <p:cBhvr>
                                        <p:cTn id="16" dur="1000" fill="hold"/>
                                        <p:tgtEl>
                                          <p:spTgt spid="109591">
                                            <p:txEl>
                                              <p:pRg st="0" end="0"/>
                                            </p:txEl>
                                          </p:spTgt>
                                        </p:tgtEl>
                                        <p:attrNameLst>
                                          <p:attrName>ppt_x</p:attrName>
                                        </p:attrNameLst>
                                      </p:cBhvr>
                                      <p:tavLst>
                                        <p:tav tm="0">
                                          <p:val>
                                            <p:strVal val="#ppt_x-.1"/>
                                          </p:val>
                                        </p:tav>
                                        <p:tav tm="100000">
                                          <p:val>
                                            <p:strVal val="#ppt_x"/>
                                          </p:val>
                                        </p:tav>
                                      </p:tavLst>
                                    </p:anim>
                                    <p:anim calcmode="lin" valueType="num">
                                      <p:cBhvr>
                                        <p:cTn id="17" dur="1000" fill="hold"/>
                                        <p:tgtEl>
                                          <p:spTgt spid="1095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9587"/>
                                        </p:tgtEl>
                                        <p:attrNameLst>
                                          <p:attrName>style.visibility</p:attrName>
                                        </p:attrNameLst>
                                      </p:cBhvr>
                                      <p:to>
                                        <p:strVal val="visible"/>
                                      </p:to>
                                    </p:set>
                                    <p:anim calcmode="discrete" valueType="clr">
                                      <p:cBhvr override="childStyle">
                                        <p:cTn id="22" dur="80"/>
                                        <p:tgtEl>
                                          <p:spTgt spid="10958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9587"/>
                                        </p:tgtEl>
                                        <p:attrNameLst>
                                          <p:attrName>fillcolor</p:attrName>
                                        </p:attrNameLst>
                                      </p:cBhvr>
                                      <p:tavLst>
                                        <p:tav tm="0">
                                          <p:val>
                                            <p:clrVal>
                                              <a:schemeClr val="accent2"/>
                                            </p:clrVal>
                                          </p:val>
                                        </p:tav>
                                        <p:tav tm="50000">
                                          <p:val>
                                            <p:clrVal>
                                              <a:schemeClr val="hlink"/>
                                            </p:clrVal>
                                          </p:val>
                                        </p:tav>
                                      </p:tavLst>
                                    </p:anim>
                                    <p:set>
                                      <p:cBhvr>
                                        <p:cTn id="24" dur="80"/>
                                        <p:tgtEl>
                                          <p:spTgt spid="109587"/>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9589"/>
                                        </p:tgtEl>
                                        <p:attrNameLst>
                                          <p:attrName>style.visibility</p:attrName>
                                        </p:attrNameLst>
                                      </p:cBhvr>
                                      <p:to>
                                        <p:strVal val="visible"/>
                                      </p:to>
                                    </p:set>
                                    <p:animEffect transition="in" filter="wipe(left)">
                                      <p:cBhvr>
                                        <p:cTn id="29" dur="500"/>
                                        <p:tgtEl>
                                          <p:spTgt spid="10958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9588"/>
                                        </p:tgtEl>
                                        <p:attrNameLst>
                                          <p:attrName>style.visibility</p:attrName>
                                        </p:attrNameLst>
                                      </p:cBhvr>
                                      <p:to>
                                        <p:strVal val="visible"/>
                                      </p:to>
                                    </p:set>
                                    <p:animEffect transition="in" filter="wipe(left)">
                                      <p:cBhvr>
                                        <p:cTn id="32" dur="500"/>
                                        <p:tgtEl>
                                          <p:spTgt spid="109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7" grpId="0"/>
      <p:bldP spid="109588" grpId="0"/>
      <p:bldP spid="109589" grpId="0" animBg="1"/>
      <p:bldP spid="10959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755576" y="2632075"/>
            <a:ext cx="7992888" cy="3387725"/>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wrap="square">
            <a:spAutoFit/>
          </a:bodyPr>
          <a:lstStyle/>
          <a:p>
            <a:pPr eaLnBrk="0" hangingPunct="0">
              <a:spcBef>
                <a:spcPct val="50000"/>
              </a:spcBef>
              <a:buFont typeface="Arial" pitchFamily="-105" charset="0"/>
              <a:buNone/>
              <a:defRPr/>
            </a:pPr>
            <a:r>
              <a:rPr lang="en-US" b="1" dirty="0">
                <a:solidFill>
                  <a:srgbClr val="FFFFFF"/>
                </a:solidFill>
                <a:latin typeface="Arial" pitchFamily="-105" charset="0"/>
              </a:rPr>
              <a:t>Of the 166 Hebrew words in Isaiah 53, only seventeen letters in Dead Sea Scroll 1QIsb differ from the Masoretic Text:</a:t>
            </a:r>
          </a:p>
          <a:p>
            <a:pPr eaLnBrk="0" hangingPunct="0">
              <a:spcBef>
                <a:spcPct val="50000"/>
              </a:spcBef>
              <a:buFont typeface="Arial" pitchFamily="-105" charset="0"/>
              <a:buNone/>
              <a:defRPr/>
            </a:pPr>
            <a:r>
              <a:rPr lang="en-US" b="1" dirty="0">
                <a:solidFill>
                  <a:srgbClr val="FFFFFF"/>
                </a:solidFill>
                <a:latin typeface="Arial" pitchFamily="-105" charset="0"/>
              </a:rPr>
              <a:t>10 letters = </a:t>
            </a:r>
            <a:r>
              <a:rPr lang="en-US" b="1" dirty="0">
                <a:solidFill>
                  <a:srgbClr val="FFCC00"/>
                </a:solidFill>
                <a:latin typeface="Arial" pitchFamily="-105" charset="0"/>
              </a:rPr>
              <a:t>spelling</a:t>
            </a:r>
            <a:r>
              <a:rPr lang="en-US" b="1" dirty="0">
                <a:solidFill>
                  <a:srgbClr val="FFFFFF"/>
                </a:solidFill>
                <a:latin typeface="Arial" pitchFamily="-105" charset="0"/>
              </a:rPr>
              <a:t> differences</a:t>
            </a:r>
          </a:p>
          <a:p>
            <a:pPr eaLnBrk="0" hangingPunct="0">
              <a:spcBef>
                <a:spcPct val="50000"/>
              </a:spcBef>
              <a:buFont typeface="Arial" pitchFamily="-105" charset="0"/>
              <a:buNone/>
              <a:defRPr/>
            </a:pPr>
            <a:r>
              <a:rPr lang="en-US" b="1" dirty="0">
                <a:solidFill>
                  <a:srgbClr val="FFFFFF"/>
                </a:solidFill>
                <a:latin typeface="Arial" pitchFamily="-105" charset="0"/>
              </a:rPr>
              <a:t>  4 letters = </a:t>
            </a:r>
            <a:r>
              <a:rPr lang="en-US" b="1" dirty="0">
                <a:solidFill>
                  <a:srgbClr val="FFCC00"/>
                </a:solidFill>
                <a:latin typeface="Arial" pitchFamily="-105" charset="0"/>
              </a:rPr>
              <a:t>stylistic</a:t>
            </a:r>
            <a:r>
              <a:rPr lang="en-US" b="1" dirty="0">
                <a:solidFill>
                  <a:srgbClr val="FFFFFF"/>
                </a:solidFill>
                <a:latin typeface="Arial" pitchFamily="-105" charset="0"/>
              </a:rPr>
              <a:t> changes</a:t>
            </a:r>
          </a:p>
          <a:p>
            <a:pPr eaLnBrk="0" hangingPunct="0">
              <a:spcBef>
                <a:spcPct val="50000"/>
              </a:spcBef>
              <a:buFont typeface="Arial" pitchFamily="-105" charset="0"/>
              <a:buNone/>
              <a:defRPr/>
            </a:pPr>
            <a:r>
              <a:rPr lang="en-US" b="1" u="sng" dirty="0">
                <a:solidFill>
                  <a:srgbClr val="FFFFFF"/>
                </a:solidFill>
                <a:latin typeface="Arial" pitchFamily="-105" charset="0"/>
              </a:rPr>
              <a:t>  3 letters = </a:t>
            </a:r>
            <a:r>
              <a:rPr lang="en-US" b="1" u="sng" dirty="0">
                <a:solidFill>
                  <a:srgbClr val="FFCC00"/>
                </a:solidFill>
                <a:latin typeface="Arial" pitchFamily="-105" charset="0"/>
              </a:rPr>
              <a:t>added word</a:t>
            </a:r>
            <a:r>
              <a:rPr lang="en-US" b="1" u="sng" dirty="0">
                <a:solidFill>
                  <a:srgbClr val="FFFFFF"/>
                </a:solidFill>
                <a:latin typeface="Arial" pitchFamily="-105" charset="0"/>
              </a:rPr>
              <a:t> for "light" (vs. 11)</a:t>
            </a:r>
            <a:endParaRPr lang="en-US" b="1" dirty="0">
              <a:solidFill>
                <a:srgbClr val="FFFFFF"/>
              </a:solidFill>
              <a:latin typeface="Arial" pitchFamily="-105" charset="0"/>
            </a:endParaRPr>
          </a:p>
          <a:p>
            <a:pPr eaLnBrk="0" hangingPunct="0">
              <a:spcBef>
                <a:spcPct val="50000"/>
              </a:spcBef>
              <a:buFont typeface="Arial" pitchFamily="-105" charset="0"/>
              <a:buNone/>
              <a:defRPr/>
            </a:pPr>
            <a:r>
              <a:rPr lang="en-US" b="1" dirty="0">
                <a:solidFill>
                  <a:srgbClr val="FFFFFF"/>
                </a:solidFill>
                <a:latin typeface="Arial" pitchFamily="-105" charset="0"/>
              </a:rPr>
              <a:t>17 letters = no affect on biblical teachings</a:t>
            </a:r>
          </a:p>
        </p:txBody>
      </p:sp>
      <p:sp>
        <p:nvSpPr>
          <p:cNvPr id="1559562" name="Text Box 10"/>
          <p:cNvSpPr txBox="1">
            <a:spLocks noChangeArrowheads="1"/>
          </p:cNvSpPr>
          <p:nvPr/>
        </p:nvSpPr>
        <p:spPr bwMode="auto">
          <a:xfrm>
            <a:off x="0" y="6375400"/>
            <a:ext cx="8883080" cy="40011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r" eaLnBrk="0" hangingPunct="0">
              <a:defRPr/>
            </a:pPr>
            <a:r>
              <a:rPr lang="en-US" sz="2000" b="1" dirty="0">
                <a:solidFill>
                  <a:srgbClr val="FFFFFF"/>
                </a:solidFill>
                <a:latin typeface="26" charset="0"/>
              </a:rPr>
              <a:t>Geisler &amp; Nix, </a:t>
            </a:r>
            <a:r>
              <a:rPr lang="en-US" sz="2000" b="1" i="1" dirty="0">
                <a:solidFill>
                  <a:srgbClr val="FFFFFF"/>
                </a:solidFill>
                <a:latin typeface="26" charset="0"/>
              </a:rPr>
              <a:t>Intro to the NT</a:t>
            </a:r>
            <a:r>
              <a:rPr lang="en-US" sz="2000" b="1" dirty="0">
                <a:solidFill>
                  <a:srgbClr val="FFFFFF"/>
                </a:solidFill>
                <a:latin typeface="26" charset="0"/>
              </a:rPr>
              <a:t>, 382</a:t>
            </a:r>
          </a:p>
        </p:txBody>
      </p:sp>
      <p:pic>
        <p:nvPicPr>
          <p:cNvPr id="1559563" name="Picture 11" descr="psalm-b"/>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l="58415"/>
          <a:stretch>
            <a:fillRect/>
          </a:stretch>
        </p:blipFill>
        <p:spPr bwMode="auto">
          <a:xfrm>
            <a:off x="4876800" y="228600"/>
            <a:ext cx="30480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9564" name="Picture 12" descr="ishscrl"/>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188640"/>
            <a:ext cx="9144000" cy="685800"/>
          </a:xfrm>
          <a:solidFill>
            <a:schemeClr val="bg2"/>
          </a:solidFill>
        </p:spPr>
        <p:txBody>
          <a:bodyPr/>
          <a:lstStyle/>
          <a:p>
            <a:pPr eaLnBrk="1" hangingPunct="1">
              <a:defRPr/>
            </a:pPr>
            <a:r>
              <a:rPr lang="en-US" sz="3200">
                <a:solidFill>
                  <a:schemeClr val="tx1"/>
                </a:solidFill>
                <a:latin typeface="Arial" charset="0"/>
                <a:ea typeface="ＭＳ Ｐゴシック" charset="0"/>
                <a:cs typeface="ＭＳ Ｐゴシック" charset="0"/>
              </a:rPr>
              <a:t>ISAIAH: QUMRAN v. THE MASORETES</a:t>
            </a:r>
            <a:endParaRPr lang="en-US" sz="2400" b="0">
              <a:solidFill>
                <a:schemeClr val="tx1"/>
              </a:solidFill>
              <a:latin typeface="Arial" charset="0"/>
              <a:ea typeface="ＭＳ Ｐゴシック" charset="0"/>
              <a:cs typeface="ＭＳ Ｐゴシック" charset="0"/>
            </a:endParaRPr>
          </a:p>
        </p:txBody>
      </p:sp>
      <p:sp>
        <p:nvSpPr>
          <p:cNvPr id="1559565" name="Text Box 13"/>
          <p:cNvSpPr txBox="1">
            <a:spLocks noChangeArrowheads="1"/>
          </p:cNvSpPr>
          <p:nvPr/>
        </p:nvSpPr>
        <p:spPr bwMode="auto">
          <a:xfrm>
            <a:off x="1752600" y="1052736"/>
            <a:ext cx="1562100"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3200" b="1" dirty="0">
                <a:solidFill>
                  <a:srgbClr val="FFFFFF"/>
                </a:solidFill>
                <a:latin typeface="26" charset="0"/>
              </a:rPr>
              <a:t>200 BC</a:t>
            </a:r>
          </a:p>
        </p:txBody>
      </p:sp>
      <p:sp>
        <p:nvSpPr>
          <p:cNvPr id="1559566" name="Text Box 14"/>
          <p:cNvSpPr txBox="1">
            <a:spLocks noChangeArrowheads="1"/>
          </p:cNvSpPr>
          <p:nvPr/>
        </p:nvSpPr>
        <p:spPr bwMode="auto">
          <a:xfrm>
            <a:off x="5486400" y="1052736"/>
            <a:ext cx="1787525"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3200" b="1">
                <a:solidFill>
                  <a:srgbClr val="FFFFFF"/>
                </a:solidFill>
                <a:latin typeface="26" charset="0"/>
              </a:rPr>
              <a:t>AD 1000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54" grpId="0" animBg="1"/>
      <p:bldP spid="1559565" grpId="0"/>
      <p:bldP spid="155956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4146" name="Rectangle 12"/>
          <p:cNvSpPr>
            <a:spLocks noGrp="1" noChangeArrowheads="1"/>
          </p:cNvSpPr>
          <p:nvPr>
            <p:ph type="title" idx="4294967295"/>
          </p:nvPr>
        </p:nvSpPr>
        <p:spPr>
          <a:xfrm>
            <a:off x="228600" y="152400"/>
            <a:ext cx="4267200" cy="1981200"/>
          </a:xfrm>
        </p:spPr>
        <p:txBody>
          <a:bodyPr/>
          <a:lstStyle/>
          <a:p>
            <a:pPr eaLnBrk="1" hangingPunct="1"/>
            <a:r>
              <a:rPr lang="en-US">
                <a:latin typeface="Times New Roman" charset="0"/>
                <a:ea typeface="ＭＳ Ｐゴシック" charset="0"/>
                <a:cs typeface="ＭＳ Ｐゴシック" charset="0"/>
              </a:rPr>
              <a:t>Better Interpretation of Scripture</a:t>
            </a:r>
          </a:p>
        </p:txBody>
      </p:sp>
      <p:pic>
        <p:nvPicPr>
          <p:cNvPr id="13414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l="2898"/>
          <a:stretch>
            <a:fillRect/>
          </a:stretch>
        </p:blipFill>
        <p:spPr bwMode="auto">
          <a:xfrm>
            <a:off x="0" y="0"/>
            <a:ext cx="5106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azo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416425" y="0"/>
            <a:ext cx="4727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AutoShape 8"/>
          <p:cNvSpPr>
            <a:spLocks noChangeArrowheads="1"/>
          </p:cNvSpPr>
          <p:nvPr/>
        </p:nvSpPr>
        <p:spPr bwMode="auto">
          <a:xfrm>
            <a:off x="3124200" y="1524000"/>
            <a:ext cx="457200" cy="3048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4633" name="Rectangle 9"/>
          <p:cNvSpPr>
            <a:spLocks noChangeArrowheads="1"/>
          </p:cNvSpPr>
          <p:nvPr/>
        </p:nvSpPr>
        <p:spPr bwMode="auto">
          <a:xfrm>
            <a:off x="107504" y="381000"/>
            <a:ext cx="7312496" cy="990600"/>
          </a:xfrm>
          <a:prstGeom prst="rect">
            <a:avLst/>
          </a:prstGeom>
          <a:noFill/>
          <a:ln w="9525">
            <a:noFill/>
            <a:miter lim="800000"/>
            <a:headEnd/>
            <a:tailEnd/>
          </a:ln>
          <a:effectLst/>
        </p:spPr>
        <p:txBody>
          <a:bodyPr anchor="b"/>
          <a:lstStyle/>
          <a:p>
            <a:pPr algn="ctr">
              <a:defRPr/>
            </a:pPr>
            <a:r>
              <a:rPr lang="en-US" sz="4400" b="1" dirty="0">
                <a:solidFill>
                  <a:schemeClr val="bg1"/>
                </a:solidFill>
                <a:effectLst>
                  <a:glow rad="190500">
                    <a:schemeClr val="tx1"/>
                  </a:glow>
                </a:effectLst>
                <a:latin typeface="Arial Narrow" charset="0"/>
              </a:rPr>
              <a:t>Better Interpretation of Scripture</a:t>
            </a:r>
            <a:endParaRPr lang="en-US" sz="4400" b="1" dirty="0">
              <a:solidFill>
                <a:schemeClr val="bg1"/>
              </a:solidFill>
              <a:effectLst>
                <a:glow rad="190500">
                  <a:schemeClr val="tx1"/>
                </a:glow>
              </a:effectLst>
            </a:endParaRPr>
          </a:p>
        </p:txBody>
      </p:sp>
      <p:sp>
        <p:nvSpPr>
          <p:cNvPr id="154635" name="Text Box 11"/>
          <p:cNvSpPr txBox="1">
            <a:spLocks noChangeArrowheads="1"/>
          </p:cNvSpPr>
          <p:nvPr/>
        </p:nvSpPr>
        <p:spPr bwMode="auto">
          <a:xfrm>
            <a:off x="7620000" y="0"/>
            <a:ext cx="1524000" cy="457200"/>
          </a:xfrm>
          <a:prstGeom prst="rect">
            <a:avLst/>
          </a:prstGeom>
          <a:solidFill>
            <a:schemeClr val="accent2"/>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a:solidFill>
                  <a:schemeClr val="bg1"/>
                </a:solidFill>
                <a:effectLst>
                  <a:outerShdw blurRad="38100" dist="38100" dir="2700000" algn="tl">
                    <a:srgbClr val="000000"/>
                  </a:outerShdw>
                </a:effectLst>
                <a:latin typeface="Arial" charset="0"/>
                <a:cs typeface="Arial" charset="0"/>
              </a:rPr>
              <a:t>208 (b) 3</a:t>
            </a:r>
            <a:endParaRPr lang="en-US" sz="2800">
              <a:solidFill>
                <a:schemeClr val="bg1"/>
              </a:solidFill>
              <a:effectLst>
                <a:outerShdw blurRad="38100" dist="38100" dir="2700000" algn="tl">
                  <a:srgbClr val="000000"/>
                </a:outerShdw>
              </a:effectLst>
              <a:latin typeface="Arial" charset="0"/>
              <a:cs typeface="Arial" charset="0"/>
            </a:endParaRPr>
          </a:p>
        </p:txBody>
      </p:sp>
      <p:sp>
        <p:nvSpPr>
          <p:cNvPr id="154629" name="Text Box 5"/>
          <p:cNvSpPr txBox="1">
            <a:spLocks noChangeArrowheads="1"/>
          </p:cNvSpPr>
          <p:nvPr/>
        </p:nvSpPr>
        <p:spPr bwMode="auto">
          <a:xfrm rot="59249">
            <a:off x="3124200" y="1684338"/>
            <a:ext cx="1493838" cy="579437"/>
          </a:xfrm>
          <a:prstGeom prst="rect">
            <a:avLst/>
          </a:prstGeom>
          <a:noFill/>
          <a:ln w="9525">
            <a:noFill/>
            <a:miter lim="800000"/>
            <a:headEnd/>
            <a:tailEnd/>
          </a:ln>
          <a:effectLst/>
        </p:spPr>
        <p:txBody>
          <a:bodyPr>
            <a:spAutoFit/>
          </a:bodyPr>
          <a:lstStyle/>
          <a:p>
            <a:pPr>
              <a:spcBef>
                <a:spcPct val="50000"/>
              </a:spcBef>
              <a:defRPr/>
            </a:pPr>
            <a:r>
              <a:rPr lang="en-US" sz="3200" b="1" dirty="0" err="1">
                <a:solidFill>
                  <a:schemeClr val="bg1"/>
                </a:solidFill>
                <a:effectLst>
                  <a:glow rad="190500">
                    <a:schemeClr val="tx1"/>
                  </a:glow>
                </a:effectLst>
                <a:latin typeface="Arial"/>
                <a:ea typeface="+mn-ea"/>
                <a:cs typeface="Arial"/>
              </a:rPr>
              <a:t>Hazor</a:t>
            </a:r>
            <a:endParaRPr lang="en-US" sz="3200" b="1" dirty="0">
              <a:solidFill>
                <a:schemeClr val="bg1"/>
              </a:solidFill>
              <a:effectLst>
                <a:glow rad="190500">
                  <a:schemeClr val="tx1"/>
                </a:glow>
              </a:effectLst>
              <a:latin typeface="Arial"/>
              <a:ea typeface="+mn-ea"/>
              <a:cs typeface="Arial"/>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dissolve">
                                      <p:cBhvr>
                                        <p:cTn id="7" dur="500"/>
                                        <p:tgtEl>
                                          <p:spTgt spid="154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
          <p:cNvSpPr>
            <a:spLocks noGrp="1" noChangeArrowheads="1"/>
          </p:cNvSpPr>
          <p:nvPr>
            <p:ph type="title"/>
          </p:nvPr>
        </p:nvSpPr>
        <p:spPr>
          <a:xfrm>
            <a:off x="685800" y="304800"/>
            <a:ext cx="7772400" cy="1143000"/>
          </a:xfrm>
        </p:spPr>
        <p:txBody>
          <a:bodyPr/>
          <a:lstStyle/>
          <a:p>
            <a:pPr eaLnBrk="1" hangingPunct="1"/>
            <a:r>
              <a:rPr lang="en-US">
                <a:solidFill>
                  <a:schemeClr val="bg2"/>
                </a:solidFill>
                <a:latin typeface="Arial Narrow" charset="0"/>
                <a:ea typeface="ＭＳ Ｐゴシック" charset="0"/>
                <a:cs typeface="ＭＳ Ｐゴシック" charset="0"/>
              </a:rPr>
              <a:t>Value of Biblical Archaeology</a:t>
            </a:r>
          </a:p>
        </p:txBody>
      </p:sp>
      <p:pic>
        <p:nvPicPr>
          <p:cNvPr id="136194" name="Picture 5" descr="t1_main_image">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362575" y="2852738"/>
            <a:ext cx="3673475" cy="1836737"/>
          </a:xfrm>
        </p:spPr>
      </p:pic>
      <p:sp>
        <p:nvSpPr>
          <p:cNvPr id="81928" name="Rectangle 8"/>
          <p:cNvSpPr>
            <a:spLocks noChangeArrowheads="1"/>
          </p:cNvSpPr>
          <p:nvPr/>
        </p:nvSpPr>
        <p:spPr bwMode="auto">
          <a:xfrm>
            <a:off x="685800" y="609600"/>
            <a:ext cx="7772400" cy="762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defRPr/>
            </a:pPr>
            <a:r>
              <a:rPr lang="en-US" sz="4400">
                <a:solidFill>
                  <a:schemeClr val="tx2"/>
                </a:solidFill>
                <a:latin typeface="Arial Narrow" pitchFamily="-111" charset="0"/>
                <a:ea typeface="+mn-ea"/>
                <a:cs typeface="+mn-cs"/>
              </a:rPr>
              <a:t>Value of Biblical Archaeology</a:t>
            </a:r>
          </a:p>
        </p:txBody>
      </p:sp>
      <p:sp>
        <p:nvSpPr>
          <p:cNvPr id="81931" name="Text Box 11"/>
          <p:cNvSpPr txBox="1">
            <a:spLocks noChangeArrowheads="1"/>
          </p:cNvSpPr>
          <p:nvPr/>
        </p:nvSpPr>
        <p:spPr bwMode="auto">
          <a:xfrm>
            <a:off x="8101013" y="76200"/>
            <a:ext cx="990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a:effectLst>
                  <a:outerShdw blurRad="38100" dist="38100" dir="2700000" algn="tl">
                    <a:srgbClr val="000000"/>
                  </a:outerShdw>
                </a:effectLst>
                <a:latin typeface="Arial"/>
                <a:cs typeface="Arial"/>
              </a:rPr>
              <a:t>206-8</a:t>
            </a:r>
            <a:endParaRPr lang="en-US" sz="2800">
              <a:effectLst>
                <a:outerShdw blurRad="38100" dist="38100" dir="2700000" algn="tl">
                  <a:srgbClr val="000000"/>
                </a:outerShdw>
              </a:effectLst>
              <a:latin typeface="Arial"/>
              <a:cs typeface="Arial"/>
            </a:endParaRPr>
          </a:p>
        </p:txBody>
      </p:sp>
      <p:sp>
        <p:nvSpPr>
          <p:cNvPr id="81923" name="Rectangle 3"/>
          <p:cNvSpPr>
            <a:spLocks noGrp="1" noChangeArrowheads="1"/>
          </p:cNvSpPr>
          <p:nvPr>
            <p:ph type="body" sz="half" idx="1"/>
          </p:nvPr>
        </p:nvSpPr>
        <p:spPr>
          <a:xfrm>
            <a:off x="685800" y="1828800"/>
            <a:ext cx="5470525" cy="4913313"/>
          </a:xfrm>
        </p:spPr>
        <p:txBody>
          <a:bodyPr/>
          <a:lstStyle/>
          <a:p>
            <a:pPr marL="404813" indent="-404813" eaLnBrk="1" hangingPunct="1">
              <a:lnSpc>
                <a:spcPct val="90000"/>
              </a:lnSpc>
              <a:buClr>
                <a:schemeClr val="tx1"/>
              </a:buClr>
              <a:buFont typeface="+mj-lt"/>
              <a:buAutoNum type="arabicPeriod"/>
              <a:defRPr/>
            </a:pPr>
            <a:r>
              <a:rPr lang="en-US" sz="3600" b="1" dirty="0">
                <a:solidFill>
                  <a:srgbClr val="FFFFFF"/>
                </a:solidFill>
                <a:effectLst>
                  <a:outerShdw blurRad="50800" dist="63500" dir="2700000" algn="tl" rotWithShape="0">
                    <a:srgbClr val="000000"/>
                  </a:outerShdw>
                </a:effectLst>
                <a:ea typeface="+mn-ea"/>
                <a:cs typeface="+mn-cs"/>
              </a:rPr>
              <a:t>Confirmation of Biblical History (cf. OTB, 201-4)</a:t>
            </a:r>
          </a:p>
          <a:p>
            <a:pPr marL="404813" indent="-404813" eaLnBrk="1" hangingPunct="1">
              <a:lnSpc>
                <a:spcPct val="90000"/>
              </a:lnSpc>
              <a:buClr>
                <a:schemeClr val="tx1"/>
              </a:buClr>
              <a:buFont typeface="+mj-lt"/>
              <a:buAutoNum type="arabicPeriod"/>
              <a:defRPr/>
            </a:pPr>
            <a:r>
              <a:rPr lang="en-US" sz="3600" b="1" dirty="0">
                <a:solidFill>
                  <a:srgbClr val="FFFFFF"/>
                </a:solidFill>
                <a:effectLst>
                  <a:outerShdw blurRad="50800" dist="63500" dir="2700000" algn="tl" rotWithShape="0">
                    <a:srgbClr val="000000"/>
                  </a:outerShdw>
                </a:effectLst>
                <a:ea typeface="+mn-ea"/>
                <a:cs typeface="+mn-cs"/>
              </a:rPr>
              <a:t>Confirmation of Transmission of Scripture</a:t>
            </a:r>
          </a:p>
          <a:p>
            <a:pPr marL="404813" indent="-404813" eaLnBrk="1" hangingPunct="1">
              <a:lnSpc>
                <a:spcPct val="90000"/>
              </a:lnSpc>
              <a:buClr>
                <a:schemeClr val="tx1"/>
              </a:buClr>
              <a:buFont typeface="+mj-lt"/>
              <a:buAutoNum type="arabicPeriod"/>
              <a:defRPr/>
            </a:pPr>
            <a:r>
              <a:rPr lang="en-US" sz="3600" b="1" dirty="0">
                <a:solidFill>
                  <a:srgbClr val="FFFFFF"/>
                </a:solidFill>
                <a:effectLst>
                  <a:outerShdw blurRad="50800" dist="63500" dir="2700000" algn="tl" rotWithShape="0">
                    <a:srgbClr val="000000"/>
                  </a:outerShdw>
                </a:effectLst>
                <a:ea typeface="+mn-ea"/>
                <a:cs typeface="+mn-cs"/>
              </a:rPr>
              <a:t>Insight into Interpreting Scripture</a:t>
            </a:r>
          </a:p>
          <a:p>
            <a:pPr marL="404813" indent="-404813" eaLnBrk="1" hangingPunct="1">
              <a:lnSpc>
                <a:spcPct val="90000"/>
              </a:lnSpc>
              <a:buClr>
                <a:schemeClr val="tx1"/>
              </a:buClr>
              <a:buFont typeface="+mj-lt"/>
              <a:buAutoNum type="arabicPeriod"/>
              <a:defRPr/>
            </a:pPr>
            <a:r>
              <a:rPr lang="en-US" sz="3600" b="1" dirty="0">
                <a:solidFill>
                  <a:srgbClr val="FFFFFF"/>
                </a:solidFill>
                <a:effectLst>
                  <a:outerShdw blurRad="50800" dist="63500" dir="2700000" algn="tl" rotWithShape="0">
                    <a:srgbClr val="000000"/>
                  </a:outerShdw>
                </a:effectLst>
                <a:ea typeface="+mn-ea"/>
                <a:cs typeface="+mn-cs"/>
              </a:rPr>
              <a:t>Source of Revenue for Israel &amp; Her Neighbors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23">
                                            <p:txEl>
                                              <p:pRg st="0" end="0"/>
                                            </p:txEl>
                                          </p:spTgt>
                                        </p:tgtEl>
                                        <p:attrNameLst>
                                          <p:attrName>style.visibility</p:attrName>
                                        </p:attrNameLst>
                                      </p:cBhvr>
                                      <p:to>
                                        <p:strVal val="visible"/>
                                      </p:to>
                                    </p:set>
                                    <p:anim calcmode="discrete" valueType="clr">
                                      <p:cBhvr override="childStyle">
                                        <p:cTn id="7" dur="80"/>
                                        <p:tgtEl>
                                          <p:spTgt spid="819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2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1923">
                                            <p:txEl>
                                              <p:pRg st="1" end="1"/>
                                            </p:txEl>
                                          </p:spTgt>
                                        </p:tgtEl>
                                        <p:attrNameLst>
                                          <p:attrName>style.visibility</p:attrName>
                                        </p:attrNameLst>
                                      </p:cBhvr>
                                      <p:to>
                                        <p:strVal val="visible"/>
                                      </p:to>
                                    </p:set>
                                    <p:anim calcmode="discrete" valueType="clr">
                                      <p:cBhvr override="childStyle">
                                        <p:cTn id="14" dur="80"/>
                                        <p:tgtEl>
                                          <p:spTgt spid="819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192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1923">
                                            <p:txEl>
                                              <p:pRg st="2" end="2"/>
                                            </p:txEl>
                                          </p:spTgt>
                                        </p:tgtEl>
                                        <p:attrNameLst>
                                          <p:attrName>style.visibility</p:attrName>
                                        </p:attrNameLst>
                                      </p:cBhvr>
                                      <p:to>
                                        <p:strVal val="visible"/>
                                      </p:to>
                                    </p:set>
                                    <p:anim calcmode="discrete" valueType="clr">
                                      <p:cBhvr override="childStyle">
                                        <p:cTn id="21" dur="80"/>
                                        <p:tgtEl>
                                          <p:spTgt spid="819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19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192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1923">
                                            <p:txEl>
                                              <p:pRg st="3" end="3"/>
                                            </p:txEl>
                                          </p:spTgt>
                                        </p:tgtEl>
                                        <p:attrNameLst>
                                          <p:attrName>style.visibility</p:attrName>
                                        </p:attrNameLst>
                                      </p:cBhvr>
                                      <p:to>
                                        <p:strVal val="visible"/>
                                      </p:to>
                                    </p:set>
                                    <p:anim calcmode="discrete" valueType="clr">
                                      <p:cBhvr override="childStyle">
                                        <p:cTn id="28" dur="80"/>
                                        <p:tgtEl>
                                          <p:spTgt spid="819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192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8192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533400"/>
            <a:ext cx="6705600" cy="13716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Dangers of Biblical Archaeology</a:t>
            </a:r>
          </a:p>
        </p:txBody>
      </p:sp>
      <p:sp>
        <p:nvSpPr>
          <p:cNvPr id="88067" name="Rectangle 3"/>
          <p:cNvSpPr>
            <a:spLocks noGrp="1" noChangeArrowheads="1"/>
          </p:cNvSpPr>
          <p:nvPr>
            <p:ph type="body" sz="half" idx="1"/>
          </p:nvPr>
        </p:nvSpPr>
        <p:spPr>
          <a:xfrm>
            <a:off x="457200" y="2060848"/>
            <a:ext cx="8610600" cy="472095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04813" indent="-404813" eaLnBrk="1" hangingPunct="1">
              <a:lnSpc>
                <a:spcPct val="90000"/>
              </a:lnSpc>
              <a:buClr>
                <a:schemeClr val="tx1"/>
              </a:buClr>
              <a:buFont typeface="+mj-lt"/>
              <a:buAutoNum type="arabicPeriod"/>
            </a:pPr>
            <a:r>
              <a:rPr lang="en-US" sz="3600" b="1" dirty="0">
                <a:solidFill>
                  <a:srgbClr val="FFFF00"/>
                </a:solidFill>
                <a:effectLst>
                  <a:outerShdw blurRad="50800" dist="63500" dir="2700000" algn="tl" rotWithShape="0">
                    <a:srgbClr val="000000"/>
                  </a:outerShdw>
                </a:effectLst>
                <a:ea typeface="+mn-ea"/>
                <a:cs typeface="+mn-cs"/>
              </a:rPr>
              <a:t>Priority</a:t>
            </a:r>
            <a:r>
              <a:rPr lang="en-US" sz="3600" b="1" dirty="0">
                <a:solidFill>
                  <a:srgbClr val="FFFFFF"/>
                </a:solidFill>
                <a:effectLst>
                  <a:outerShdw blurRad="50800" dist="63500" dir="2700000" algn="tl" rotWithShape="0">
                    <a:srgbClr val="000000"/>
                  </a:outerShdw>
                </a:effectLst>
                <a:ea typeface="+mn-ea"/>
                <a:cs typeface="+mn-cs"/>
              </a:rPr>
              <a:t>: Will one first accept the Bible or archaeology?</a:t>
            </a:r>
          </a:p>
          <a:p>
            <a:pPr marL="404813" indent="-404813" eaLnBrk="1" hangingPunct="1">
              <a:lnSpc>
                <a:spcPct val="90000"/>
              </a:lnSpc>
              <a:buClr>
                <a:schemeClr val="tx1"/>
              </a:buClr>
              <a:buFont typeface="+mj-lt"/>
              <a:buAutoNum type="arabicPeriod"/>
            </a:pPr>
            <a:r>
              <a:rPr lang="en-US" sz="3600" b="1" dirty="0">
                <a:solidFill>
                  <a:srgbClr val="FFFF00"/>
                </a:solidFill>
                <a:effectLst>
                  <a:outerShdw blurRad="50800" dist="63500" dir="2700000" algn="tl" rotWithShape="0">
                    <a:srgbClr val="000000"/>
                  </a:outerShdw>
                </a:effectLst>
                <a:ea typeface="+mn-ea"/>
                <a:cs typeface="+mn-cs"/>
              </a:rPr>
              <a:t>Subjectivity</a:t>
            </a:r>
            <a:r>
              <a:rPr lang="en-US" sz="3600" b="1" dirty="0">
                <a:solidFill>
                  <a:srgbClr val="FFFFFF"/>
                </a:solidFill>
                <a:effectLst>
                  <a:outerShdw blurRad="50800" dist="63500" dir="2700000" algn="tl" rotWithShape="0">
                    <a:srgbClr val="000000"/>
                  </a:outerShdw>
                </a:effectLst>
                <a:ea typeface="+mn-ea"/>
                <a:cs typeface="+mn-cs"/>
              </a:rPr>
              <a:t>: Bias is a problem for liberal and conservative alike</a:t>
            </a:r>
          </a:p>
          <a:p>
            <a:pPr marL="404813" indent="-404813" eaLnBrk="1" hangingPunct="1">
              <a:lnSpc>
                <a:spcPct val="90000"/>
              </a:lnSpc>
              <a:buClr>
                <a:schemeClr val="tx1"/>
              </a:buClr>
              <a:buFont typeface="+mj-lt"/>
              <a:buAutoNum type="arabicPeriod"/>
            </a:pPr>
            <a:r>
              <a:rPr lang="en-US" sz="3600" b="1" dirty="0">
                <a:solidFill>
                  <a:srgbClr val="FFFF00"/>
                </a:solidFill>
                <a:effectLst>
                  <a:outerShdw blurRad="50800" dist="63500" dir="2700000" algn="tl" rotWithShape="0">
                    <a:srgbClr val="000000"/>
                  </a:outerShdw>
                </a:effectLst>
                <a:ea typeface="+mn-ea"/>
                <a:cs typeface="+mn-cs"/>
              </a:rPr>
              <a:t>Incomplete Record</a:t>
            </a:r>
            <a:r>
              <a:rPr lang="en-US" sz="3600" b="1" dirty="0">
                <a:solidFill>
                  <a:srgbClr val="FFFFFF"/>
                </a:solidFill>
                <a:effectLst>
                  <a:outerShdw blurRad="50800" dist="63500" dir="2700000" algn="tl" rotWithShape="0">
                    <a:srgbClr val="000000"/>
                  </a:outerShdw>
                </a:effectLst>
                <a:ea typeface="+mn-ea"/>
                <a:cs typeface="+mn-cs"/>
              </a:rPr>
              <a:t>: Most of the Bible cannot be proven by archaeology</a:t>
            </a:r>
          </a:p>
        </p:txBody>
      </p:sp>
      <p:sp>
        <p:nvSpPr>
          <p:cNvPr id="88070" name="Text Box 6"/>
          <p:cNvSpPr txBox="1">
            <a:spLocks noChangeArrowheads="1"/>
          </p:cNvSpPr>
          <p:nvPr/>
        </p:nvSpPr>
        <p:spPr bwMode="auto">
          <a:xfrm>
            <a:off x="7524328" y="76200"/>
            <a:ext cx="1619672"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panose="020B0604020202020204" pitchFamily="34" charset="0"/>
                <a:cs typeface="Arial" panose="020B0604020202020204" pitchFamily="34" charset="0"/>
              </a:rPr>
              <a:t>209-210</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5" name="Picture 8" descr="Ancient Archaeologist Logo PNG | PNG Play">
            <a:extLst>
              <a:ext uri="{FF2B5EF4-FFF2-40B4-BE49-F238E27FC236}">
                <a16:creationId xmlns:a16="http://schemas.microsoft.com/office/drawing/2014/main" id="{D96B05EF-E764-5645-9A46-5676BFB961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36296" y="391707"/>
            <a:ext cx="1513293" cy="15132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
                                        <p:tgtEl>
                                          <p:spTgt spid="88067">
                                            <p:txEl>
                                              <p:pRg st="0" end="0"/>
                                            </p:txEl>
                                          </p:spTgt>
                                        </p:tgtEl>
                                      </p:cBhvr>
                                    </p:animEffect>
                                    <p:anim calcmode="lin" valueType="num">
                                      <p:cBhvr>
                                        <p:cTn id="8" dur="4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806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8067">
                                            <p:txEl>
                                              <p:pRg st="1" end="1"/>
                                            </p:txEl>
                                          </p:spTgt>
                                        </p:tgtEl>
                                        <p:attrNameLst>
                                          <p:attrName>style.visibility</p:attrName>
                                        </p:attrNameLst>
                                      </p:cBhvr>
                                      <p:to>
                                        <p:strVal val="visible"/>
                                      </p:to>
                                    </p:set>
                                    <p:animEffect transition="in" filter="fade">
                                      <p:cBhvr>
                                        <p:cTn id="16" dur="100"/>
                                        <p:tgtEl>
                                          <p:spTgt spid="88067">
                                            <p:txEl>
                                              <p:pRg st="1" end="1"/>
                                            </p:txEl>
                                          </p:spTgt>
                                        </p:tgtEl>
                                      </p:cBhvr>
                                    </p:animEffect>
                                    <p:anim calcmode="lin" valueType="num">
                                      <p:cBhvr>
                                        <p:cTn id="17" dur="4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8806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80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80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88067">
                                            <p:txEl>
                                              <p:pRg st="2" end="2"/>
                                            </p:txEl>
                                          </p:spTgt>
                                        </p:tgtEl>
                                        <p:attrNameLst>
                                          <p:attrName>style.visibility</p:attrName>
                                        </p:attrNameLst>
                                      </p:cBhvr>
                                      <p:to>
                                        <p:strVal val="visible"/>
                                      </p:to>
                                    </p:set>
                                    <p:animEffect transition="in" filter="fade">
                                      <p:cBhvr>
                                        <p:cTn id="25" dur="100"/>
                                        <p:tgtEl>
                                          <p:spTgt spid="88067">
                                            <p:txEl>
                                              <p:pRg st="2" end="2"/>
                                            </p:txEl>
                                          </p:spTgt>
                                        </p:tgtEl>
                                      </p:cBhvr>
                                    </p:animEffect>
                                    <p:anim calcmode="lin" valueType="num">
                                      <p:cBhvr>
                                        <p:cTn id="26" dur="4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8806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880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880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75809" name="Object 2"/>
          <p:cNvGraphicFramePr>
            <a:graphicFrameLocks noChangeAspect="1"/>
          </p:cNvGraphicFramePr>
          <p:nvPr/>
        </p:nvGraphicFramePr>
        <p:xfrm>
          <a:off x="762000" y="76200"/>
          <a:ext cx="7924800" cy="6711950"/>
        </p:xfrm>
        <a:graphic>
          <a:graphicData uri="http://schemas.openxmlformats.org/presentationml/2006/ole">
            <mc:AlternateContent xmlns:mc="http://schemas.openxmlformats.org/markup-compatibility/2006">
              <mc:Choice xmlns:v="urn:schemas-microsoft-com:vml" Requires="v">
                <p:oleObj spid="_x0000_s141344" name="Photo Editor Photo" r:id="rId4" imgW="2743438" imgH="2324301" progId="MSPhotoEd.3">
                  <p:embed/>
                </p:oleObj>
              </mc:Choice>
              <mc:Fallback>
                <p:oleObj name="Photo Editor Photo" r:id="rId4" imgW="2743438" imgH="2324301" progId="MSPhotoEd.3">
                  <p:embed/>
                  <p:pic>
                    <p:nvPicPr>
                      <p:cNvPr id="375809"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6200"/>
                        <a:ext cx="7924800" cy="671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0115" name="Rectangle 3"/>
          <p:cNvSpPr>
            <a:spLocks noGrp="1" noChangeArrowheads="1"/>
          </p:cNvSpPr>
          <p:nvPr>
            <p:ph type="title" idx="4294967295"/>
          </p:nvPr>
        </p:nvSpPr>
        <p:spPr>
          <a:xfrm>
            <a:off x="609600" y="228600"/>
            <a:ext cx="7772400" cy="838200"/>
          </a:xfrm>
        </p:spPr>
        <p:txBody>
          <a:bodyPr/>
          <a:lstStyle/>
          <a:p>
            <a:pPr algn="ctr" eaLnBrk="1" hangingPunct="1"/>
            <a:r>
              <a:rPr lang="en-US" altLang="zh-CN" b="1" dirty="0">
                <a:solidFill>
                  <a:srgbClr val="000099"/>
                </a:solidFill>
                <a:latin typeface="Arial Narrow" charset="0"/>
              </a:rPr>
              <a:t>The Exodus Took Faith!</a:t>
            </a:r>
          </a:p>
        </p:txBody>
      </p:sp>
      <p:sp>
        <p:nvSpPr>
          <p:cNvPr id="4" name="Rectangle 3"/>
          <p:cNvSpPr txBox="1">
            <a:spLocks noChangeArrowheads="1"/>
          </p:cNvSpPr>
          <p:nvPr/>
        </p:nvSpPr>
        <p:spPr bwMode="auto">
          <a:xfrm>
            <a:off x="755576" y="5877272"/>
            <a:ext cx="7920880" cy="792088"/>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algn="ctr" defTabSz="914400" eaLnBrk="1" hangingPunct="1"/>
            <a:r>
              <a:rPr lang="en-US" altLang="zh-CN" sz="3200" b="1" dirty="0">
                <a:solidFill>
                  <a:srgbClr val="000099"/>
                </a:solidFill>
                <a:latin typeface="Arial Narrow" charset="0"/>
              </a:rPr>
              <a:t>I think you have some serious faith issues.</a:t>
            </a:r>
          </a:p>
        </p:txBody>
      </p:sp>
    </p:spTree>
    <p:extLst>
      <p:ext uri="{BB962C8B-B14F-4D97-AF65-F5344CB8AC3E}">
        <p14:creationId xmlns:p14="http://schemas.microsoft.com/office/powerpoint/2010/main" val="852188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75" fill="hold"/>
                                        <p:tgtEl>
                                          <p:spTgt spid="901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901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609600"/>
            <a:ext cx="6705600" cy="13716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Dangers of Biblical Archaeology</a:t>
            </a:r>
          </a:p>
        </p:txBody>
      </p:sp>
      <p:sp>
        <p:nvSpPr>
          <p:cNvPr id="82947" name="Rectangle 3"/>
          <p:cNvSpPr>
            <a:spLocks noGrp="1" noChangeArrowheads="1"/>
          </p:cNvSpPr>
          <p:nvPr>
            <p:ph type="body" sz="half" idx="1"/>
          </p:nvPr>
        </p:nvSpPr>
        <p:spPr>
          <a:xfrm>
            <a:off x="381000" y="1981200"/>
            <a:ext cx="8763000" cy="4876800"/>
          </a:xfrm>
        </p:spPr>
        <p:txBody>
          <a:bodyPr/>
          <a:lstStyle/>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Priority</a:t>
            </a:r>
            <a:r>
              <a:rPr lang="en-US" b="1" dirty="0">
                <a:effectLst>
                  <a:outerShdw blurRad="38100" dist="38100" dir="2700000" algn="tl">
                    <a:srgbClr val="000000">
                      <a:alpha val="43137"/>
                    </a:srgbClr>
                  </a:outerShdw>
                </a:effectLst>
                <a:ea typeface="+mn-ea"/>
                <a:cs typeface="+mn-cs"/>
              </a:rPr>
              <a:t>: Will one first accept the Bible or archaeology?</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Subjectivity</a:t>
            </a:r>
            <a:r>
              <a:rPr lang="en-US" b="1" dirty="0">
                <a:effectLst>
                  <a:outerShdw blurRad="38100" dist="38100" dir="2700000" algn="tl">
                    <a:srgbClr val="000000">
                      <a:alpha val="43137"/>
                    </a:srgbClr>
                  </a:outerShdw>
                </a:effectLst>
                <a:ea typeface="+mn-ea"/>
                <a:cs typeface="+mn-cs"/>
              </a:rPr>
              <a:t>: Bias is a problem for liberal and conservative alike</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Incomplete Record</a:t>
            </a:r>
            <a:r>
              <a:rPr lang="en-US" b="1" dirty="0">
                <a:effectLst>
                  <a:outerShdw blurRad="38100" dist="38100" dir="2700000" algn="tl">
                    <a:srgbClr val="000000">
                      <a:alpha val="43137"/>
                    </a:srgbClr>
                  </a:outerShdw>
                </a:effectLst>
                <a:ea typeface="+mn-ea"/>
                <a:cs typeface="+mn-cs"/>
              </a:rPr>
              <a:t>: Most of the Bible cannot be proven by archaeology</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Complexity</a:t>
            </a:r>
            <a:r>
              <a:rPr lang="en-US" b="1" dirty="0">
                <a:effectLst>
                  <a:outerShdw blurRad="38100" dist="38100" dir="2700000" algn="tl">
                    <a:srgbClr val="000000">
                      <a:alpha val="43137"/>
                    </a:srgbClr>
                  </a:outerShdw>
                </a:effectLst>
                <a:ea typeface="+mn-ea"/>
                <a:cs typeface="+mn-cs"/>
              </a:rPr>
              <a:t>: Biblical archaeology is the oldest, most complicated, most stratified, least substantiated type</a:t>
            </a:r>
          </a:p>
        </p:txBody>
      </p:sp>
      <p:sp>
        <p:nvSpPr>
          <p:cNvPr id="82950"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panose="020B0604020202020204" pitchFamily="34" charset="0"/>
                <a:cs typeface="Arial" panose="020B0604020202020204" pitchFamily="34" charset="0"/>
              </a:rPr>
              <a:t>211</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7" name="Picture 8" descr="Ancient Archaeologist Logo PNG | PNG Play">
            <a:extLst>
              <a:ext uri="{FF2B5EF4-FFF2-40B4-BE49-F238E27FC236}">
                <a16:creationId xmlns:a16="http://schemas.microsoft.com/office/drawing/2014/main" id="{8B8D6DBB-F324-344D-AEE1-03D4EAD4EEC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72027" y="496222"/>
            <a:ext cx="1460704" cy="14607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82947">
                                            <p:txEl>
                                              <p:pRg st="3" end="3"/>
                                            </p:txEl>
                                          </p:spTgt>
                                        </p:tgtEl>
                                        <p:attrNameLst>
                                          <p:attrName>style.visibility</p:attrName>
                                        </p:attrNameLst>
                                      </p:cBhvr>
                                      <p:to>
                                        <p:strVal val="visible"/>
                                      </p:to>
                                    </p:set>
                                    <p:animEffect transition="in" filter="fade">
                                      <p:cBhvr>
                                        <p:cTn id="7" dur="100"/>
                                        <p:tgtEl>
                                          <p:spTgt spid="82947">
                                            <p:txEl>
                                              <p:pRg st="3" end="3"/>
                                            </p:txEl>
                                          </p:spTgt>
                                        </p:tgtEl>
                                      </p:cBhvr>
                                    </p:animEffect>
                                    <p:anim calcmode="lin" valueType="num">
                                      <p:cBhvr>
                                        <p:cTn id="8" dur="400" fill="hold"/>
                                        <p:tgtEl>
                                          <p:spTgt spid="82947">
                                            <p:txEl>
                                              <p:pRg st="3" end="3"/>
                                            </p:txEl>
                                          </p:spTgt>
                                        </p:tgtEl>
                                        <p:attrNameLst>
                                          <p:attrName>ppt_x</p:attrName>
                                        </p:attrNameLst>
                                      </p:cBhvr>
                                      <p:tavLst>
                                        <p:tav tm="0">
                                          <p:val>
                                            <p:strVal val="#ppt_x"/>
                                          </p:val>
                                        </p:tav>
                                        <p:tav tm="100000">
                                          <p:val>
                                            <p:strVal val="#ppt_x"/>
                                          </p:val>
                                        </p:tav>
                                      </p:tavLst>
                                    </p:anim>
                                    <p:anim calcmode="lin" valueType="num">
                                      <p:cBhvr>
                                        <p:cTn id="9" dur="400" fill="hold"/>
                                        <p:tgtEl>
                                          <p:spTgt spid="82947">
                                            <p:txEl>
                                              <p:pRg st="3" end="3"/>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29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29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4/12</a:t>
            </a:r>
          </a:p>
        </p:txBody>
      </p:sp>
      <p:pic>
        <p:nvPicPr>
          <p:cNvPr id="6656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3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en-US" sz="4000" b="1" dirty="0">
                <a:solidFill>
                  <a:srgbClr val="FFFFFF"/>
                </a:solidFill>
                <a:effectLst>
                  <a:outerShdw blurRad="38100" dist="38100" dir="2700000" algn="tl">
                    <a:schemeClr val="tx1"/>
                  </a:outerShdw>
                </a:effectLst>
                <a:latin typeface="Arial Bold" charset="0"/>
              </a:rPr>
              <a:t>Mountains bow down</a:t>
            </a:r>
          </a:p>
          <a:p>
            <a:pPr algn="ctr" eaLnBrk="0" hangingPunct="0"/>
            <a:r>
              <a:rPr lang="en-US" sz="4000" b="1" dirty="0">
                <a:solidFill>
                  <a:srgbClr val="FFFFFF"/>
                </a:solidFill>
                <a:effectLst>
                  <a:outerShdw blurRad="38100" dist="38100" dir="2700000" algn="tl">
                    <a:schemeClr val="tx1"/>
                  </a:outerShdw>
                </a:effectLst>
                <a:latin typeface="Arial Bold" charset="0"/>
              </a:rPr>
              <a:t> and the seas will roar</a:t>
            </a:r>
          </a:p>
          <a:p>
            <a:pPr algn="ctr" eaLnBrk="0" hangingPunct="0"/>
            <a:r>
              <a:rPr lang="en-US" sz="4000" b="1" dirty="0">
                <a:solidFill>
                  <a:srgbClr val="FFFFFF"/>
                </a:solidFill>
                <a:effectLst>
                  <a:outerShdw blurRad="38100" dist="38100" dir="2700000" algn="tl">
                    <a:schemeClr val="tx1"/>
                  </a:outerShdw>
                </a:effectLst>
                <a:latin typeface="Arial Bold" charset="0"/>
              </a:rPr>
              <a:t>at the sound of Your name.</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filistin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81000"/>
            <a:ext cx="59436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6324600" y="554038"/>
            <a:ext cx="2819400" cy="1938337"/>
          </a:xfrm>
          <a:ln w="12700" cap="sq">
            <a:headEnd type="none" w="sm" len="sm"/>
            <a:tailEnd type="none" w="sm" len="sm"/>
          </a:ln>
        </p:spPr>
        <p:txBody>
          <a:bodyPr>
            <a:spAutoFit/>
          </a:bodyPr>
          <a:lstStyle/>
          <a:p>
            <a:pPr algn="ctr">
              <a:defRPr/>
            </a:pPr>
            <a:r>
              <a:rPr lang="en-US" sz="4000" b="1" dirty="0">
                <a:solidFill>
                  <a:schemeClr val="tx1"/>
                </a:solidFill>
                <a:effectLst>
                  <a:outerShdw blurRad="38100" dist="38100" dir="2700000" algn="tl">
                    <a:srgbClr val="000000"/>
                  </a:outerShdw>
                </a:effectLst>
                <a:latin typeface="Arial"/>
                <a:ea typeface="ＭＳ Ｐゴシック" charset="0"/>
                <a:cs typeface="Arial"/>
              </a:rPr>
              <a:t>The Temple of Dagan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115888"/>
            <a:ext cx="6705600" cy="792162"/>
          </a:xfrm>
          <a:effectLst>
            <a:outerShdw blurRad="63500" dist="38099" dir="2700000" algn="ctr" rotWithShape="0">
              <a:schemeClr val="bg2">
                <a:alpha val="74998"/>
              </a:schemeClr>
            </a:outerShdw>
          </a:effectLst>
        </p:spPr>
        <p:txBody>
          <a:bodyPr/>
          <a:lstStyle/>
          <a:p>
            <a:pPr eaLnBrk="1" hangingPunct="1">
              <a:defRPr/>
            </a:pPr>
            <a:r>
              <a:rPr lang="en-US" dirty="0">
                <a:ea typeface="+mj-ea"/>
                <a:cs typeface="+mj-cs"/>
              </a:rPr>
              <a:t>Dangers of Biblical Archaeology</a:t>
            </a:r>
          </a:p>
        </p:txBody>
      </p:sp>
      <p:sp>
        <p:nvSpPr>
          <p:cNvPr id="108547" name="Rectangle 3"/>
          <p:cNvSpPr>
            <a:spLocks noGrp="1" noChangeArrowheads="1"/>
          </p:cNvSpPr>
          <p:nvPr>
            <p:ph type="body" sz="half" idx="1"/>
          </p:nvPr>
        </p:nvSpPr>
        <p:spPr>
          <a:xfrm>
            <a:off x="381000" y="1055688"/>
            <a:ext cx="8763000" cy="5802312"/>
          </a:xfrm>
        </p:spPr>
        <p:txBody>
          <a:bodyPr/>
          <a:lstStyle/>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Priority</a:t>
            </a:r>
            <a:r>
              <a:rPr lang="en-US" b="1" dirty="0">
                <a:effectLst>
                  <a:outerShdw blurRad="38100" dist="38100" dir="2700000" algn="tl">
                    <a:srgbClr val="000000">
                      <a:alpha val="43137"/>
                    </a:srgbClr>
                  </a:outerShdw>
                </a:effectLst>
                <a:ea typeface="+mn-ea"/>
                <a:cs typeface="+mn-cs"/>
              </a:rPr>
              <a:t>: Will one first accept the Bible or archaeology?</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Subjectivity</a:t>
            </a:r>
            <a:r>
              <a:rPr lang="en-US" b="1" dirty="0">
                <a:effectLst>
                  <a:outerShdw blurRad="38100" dist="38100" dir="2700000" algn="tl">
                    <a:srgbClr val="000000">
                      <a:alpha val="43137"/>
                    </a:srgbClr>
                  </a:outerShdw>
                </a:effectLst>
                <a:ea typeface="+mn-ea"/>
                <a:cs typeface="+mn-cs"/>
              </a:rPr>
              <a:t>: Bias is a problem for liberal and conservative alike</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Incomplete Record</a:t>
            </a:r>
            <a:r>
              <a:rPr lang="en-US" b="1" dirty="0">
                <a:effectLst>
                  <a:outerShdw blurRad="38100" dist="38100" dir="2700000" algn="tl">
                    <a:srgbClr val="000000">
                      <a:alpha val="43137"/>
                    </a:srgbClr>
                  </a:outerShdw>
                </a:effectLst>
                <a:ea typeface="+mn-ea"/>
                <a:cs typeface="+mn-cs"/>
              </a:rPr>
              <a:t>: Most of the Bible cannot be proven by archaeology</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Complexity</a:t>
            </a:r>
            <a:r>
              <a:rPr lang="en-US" b="1" dirty="0">
                <a:effectLst>
                  <a:outerShdw blurRad="38100" dist="38100" dir="2700000" algn="tl">
                    <a:srgbClr val="000000">
                      <a:alpha val="43137"/>
                    </a:srgbClr>
                  </a:outerShdw>
                </a:effectLst>
                <a:ea typeface="+mn-ea"/>
                <a:cs typeface="+mn-cs"/>
              </a:rPr>
              <a:t>: Biblical archaeology is the oldest, most complicated, most stratified, least substantiated type</a:t>
            </a:r>
          </a:p>
          <a:p>
            <a:pPr eaLnBrk="1" hangingPunct="1">
              <a:buFont typeface="Wingdings" pitchFamily="-111" charset="2"/>
              <a:buBlip>
                <a:blip r:embed="rId3"/>
              </a:buBlip>
              <a:defRPr/>
            </a:pPr>
            <a:r>
              <a:rPr lang="en-US" b="1" dirty="0">
                <a:solidFill>
                  <a:srgbClr val="FFFF00"/>
                </a:solidFill>
                <a:effectLst>
                  <a:outerShdw blurRad="38100" dist="38100" dir="2700000" algn="tl">
                    <a:srgbClr val="000000">
                      <a:alpha val="43137"/>
                    </a:srgbClr>
                  </a:outerShdw>
                </a:effectLst>
                <a:ea typeface="+mn-ea"/>
                <a:cs typeface="+mn-cs"/>
              </a:rPr>
              <a:t>Limited Apologetic Value</a:t>
            </a:r>
            <a:r>
              <a:rPr lang="en-US" b="1" dirty="0">
                <a:effectLst>
                  <a:outerShdw blurRad="38100" dist="38100" dir="2700000" algn="tl">
                    <a:srgbClr val="000000">
                      <a:alpha val="43137"/>
                    </a:srgbClr>
                  </a:outerShdw>
                </a:effectLst>
                <a:ea typeface="+mn-ea"/>
                <a:cs typeface="+mn-cs"/>
              </a:rPr>
              <a:t>: It cannot prove God</a:t>
            </a:r>
            <a:r>
              <a:rPr lang="fr-FR" b="1" dirty="0">
                <a:effectLst>
                  <a:outerShdw blurRad="38100" dist="38100" dir="2700000" algn="tl">
                    <a:srgbClr val="000000">
                      <a:alpha val="43137"/>
                    </a:srgbClr>
                  </a:outerShdw>
                </a:effectLst>
                <a:ea typeface="+mn-ea"/>
                <a:cs typeface="+mn-cs"/>
              </a:rPr>
              <a:t>'</a:t>
            </a:r>
            <a:r>
              <a:rPr lang="en-US" b="1" dirty="0">
                <a:effectLst>
                  <a:outerShdw blurRad="38100" dist="38100" dir="2700000" algn="tl">
                    <a:srgbClr val="000000">
                      <a:alpha val="43137"/>
                    </a:srgbClr>
                  </a:outerShdw>
                </a:effectLst>
                <a:ea typeface="+mn-ea"/>
                <a:cs typeface="+mn-cs"/>
              </a:rPr>
              <a:t>s existence or create faith in Christ</a:t>
            </a:r>
          </a:p>
        </p:txBody>
      </p:sp>
      <p:sp>
        <p:nvSpPr>
          <p:cNvPr id="6" name="Text Box 6">
            <a:extLst>
              <a:ext uri="{FF2B5EF4-FFF2-40B4-BE49-F238E27FC236}">
                <a16:creationId xmlns:a16="http://schemas.microsoft.com/office/drawing/2014/main" id="{7C717663-6C89-714E-9833-868C6B7A53EB}"/>
              </a:ext>
            </a:extLst>
          </p:cNvPr>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panose="020B0604020202020204" pitchFamily="34" charset="0"/>
                <a:cs typeface="Arial" panose="020B0604020202020204" pitchFamily="34" charset="0"/>
              </a:rPr>
              <a:t>211</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7" name="Picture 8" descr="Ancient Archaeologist Logo PNG | PNG Play">
            <a:extLst>
              <a:ext uri="{FF2B5EF4-FFF2-40B4-BE49-F238E27FC236}">
                <a16:creationId xmlns:a16="http://schemas.microsoft.com/office/drawing/2014/main" id="{BFABCDFA-E16B-0342-85BC-C4F720FC962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31776" y="-43227"/>
            <a:ext cx="1153253" cy="1153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08547">
                                            <p:txEl>
                                              <p:pRg st="4" end="4"/>
                                            </p:txEl>
                                          </p:spTgt>
                                        </p:tgtEl>
                                        <p:attrNameLst>
                                          <p:attrName>style.visibility</p:attrName>
                                        </p:attrNameLst>
                                      </p:cBhvr>
                                      <p:to>
                                        <p:strVal val="visible"/>
                                      </p:to>
                                    </p:set>
                                    <p:animEffect transition="in" filter="fade">
                                      <p:cBhvr>
                                        <p:cTn id="7" dur="100"/>
                                        <p:tgtEl>
                                          <p:spTgt spid="108547">
                                            <p:txEl>
                                              <p:pRg st="4" end="4"/>
                                            </p:txEl>
                                          </p:spTgt>
                                        </p:tgtEl>
                                      </p:cBhvr>
                                    </p:animEffect>
                                    <p:anim calcmode="lin" valueType="num">
                                      <p:cBhvr>
                                        <p:cTn id="8" dur="4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p:cTn id="9" dur="400" fill="hold"/>
                                        <p:tgtEl>
                                          <p:spTgt spid="108547">
                                            <p:txEl>
                                              <p:pRg st="4" end="4"/>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854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854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Ten Commandments has been a springtime TV staple since 1968, with good  reason - Vox">
            <a:extLst>
              <a:ext uri="{FF2B5EF4-FFF2-40B4-BE49-F238E27FC236}">
                <a16:creationId xmlns:a16="http://schemas.microsoft.com/office/drawing/2014/main" id="{824DE568-8C01-5240-A9B6-6F4B9B4286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59"/>
          <a:stretch/>
        </p:blipFill>
        <p:spPr bwMode="auto">
          <a:xfrm>
            <a:off x="0" y="0"/>
            <a:ext cx="9180512" cy="6865876"/>
          </a:xfrm>
          <a:prstGeom prst="rect">
            <a:avLst/>
          </a:prstGeom>
          <a:noFill/>
          <a:extLst>
            <a:ext uri="{909E8E84-426E-40DD-AFC4-6F175D3DCCD1}">
              <a14:hiddenFill xmlns:a14="http://schemas.microsoft.com/office/drawing/2010/main">
                <a:solidFill>
                  <a:srgbClr val="FFFFFF"/>
                </a:solidFill>
              </a14:hiddenFill>
            </a:ext>
          </a:extLst>
        </p:spPr>
      </p:pic>
      <p:sp>
        <p:nvSpPr>
          <p:cNvPr id="96258" name="Rectangle 2"/>
          <p:cNvSpPr>
            <a:spLocks noGrp="1" noChangeArrowheads="1"/>
          </p:cNvSpPr>
          <p:nvPr>
            <p:ph type="title"/>
          </p:nvPr>
        </p:nvSpPr>
        <p:spPr>
          <a:xfrm>
            <a:off x="685800" y="260648"/>
            <a:ext cx="7772400" cy="1720552"/>
          </a:xfrm>
          <a:effectLst>
            <a:outerShdw blurRad="63500" dist="38099" dir="2700000" algn="ctr" rotWithShape="0">
              <a:schemeClr val="bg2">
                <a:alpha val="74998"/>
              </a:schemeClr>
            </a:outerShdw>
          </a:effectLst>
        </p:spPr>
        <p:txBody>
          <a:bodyPr anchor="t"/>
          <a:lstStyle/>
          <a:p>
            <a:pPr eaLnBrk="1" hangingPunct="1">
              <a:defRPr/>
            </a:pPr>
            <a:r>
              <a:rPr lang="en-US" sz="4000" b="1" dirty="0">
                <a:ea typeface="+mj-ea"/>
                <a:cs typeface="+mj-cs"/>
              </a:rPr>
              <a:t>Can archaeology prove Moses received the Ten Commandments?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0"/>
            <a:ext cx="4419600" cy="1524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Future of Biblical Archaeology</a:t>
            </a:r>
          </a:p>
        </p:txBody>
      </p:sp>
      <p:sp>
        <p:nvSpPr>
          <p:cNvPr id="122883" name="Rectangle 3"/>
          <p:cNvSpPr>
            <a:spLocks noGrp="1" noChangeArrowheads="1"/>
          </p:cNvSpPr>
          <p:nvPr>
            <p:ph type="body" idx="1"/>
          </p:nvPr>
        </p:nvSpPr>
        <p:spPr>
          <a:xfrm>
            <a:off x="754063" y="1741488"/>
            <a:ext cx="4033837" cy="4495800"/>
          </a:xfrm>
        </p:spPr>
        <p:txBody>
          <a:bodyPr/>
          <a:lstStyle/>
          <a:p>
            <a:pPr eaLnBrk="1" hangingPunct="1">
              <a:buFont typeface="Wingdings" pitchFamily="-111" charset="2"/>
              <a:buBlip>
                <a:blip r:embed="rId3"/>
              </a:buBlip>
              <a:defRPr/>
            </a:pPr>
            <a:r>
              <a:rPr lang="en-US" sz="3600" b="1" dirty="0">
                <a:effectLst>
                  <a:outerShdw blurRad="38100" dist="38100" dir="2700000" algn="tl">
                    <a:srgbClr val="000000">
                      <a:alpha val="43137"/>
                    </a:srgbClr>
                  </a:outerShdw>
                </a:effectLst>
                <a:ea typeface="+mn-ea"/>
                <a:cs typeface="+mn-cs"/>
              </a:rPr>
              <a:t>Excavating Jerusalem</a:t>
            </a:r>
            <a:r>
              <a:rPr lang="fr-FR" sz="3600" b="1" dirty="0">
                <a:effectLst>
                  <a:outerShdw blurRad="38100" dist="38100" dir="2700000" algn="tl">
                    <a:srgbClr val="000000">
                      <a:alpha val="43137"/>
                    </a:srgbClr>
                  </a:outerShdw>
                </a:effectLst>
                <a:ea typeface="+mn-ea"/>
                <a:cs typeface="+mn-cs"/>
              </a:rPr>
              <a:t>'</a:t>
            </a:r>
            <a:r>
              <a:rPr lang="en-US" sz="3600" b="1" dirty="0">
                <a:effectLst>
                  <a:outerShdw blurRad="38100" dist="38100" dir="2700000" algn="tl">
                    <a:srgbClr val="000000">
                      <a:alpha val="43137"/>
                    </a:srgbClr>
                  </a:outerShdw>
                </a:effectLst>
                <a:ea typeface="+mn-ea"/>
                <a:cs typeface="+mn-cs"/>
              </a:rPr>
              <a:t>s Western Wall</a:t>
            </a:r>
          </a:p>
          <a:p>
            <a:pPr eaLnBrk="1" hangingPunct="1">
              <a:buFont typeface="Wingdings" pitchFamily="-111" charset="2"/>
              <a:buBlip>
                <a:blip r:embed="rId3"/>
              </a:buBlip>
              <a:defRPr/>
            </a:pPr>
            <a:r>
              <a:rPr lang="en-US" sz="3600" b="1" dirty="0">
                <a:effectLst>
                  <a:outerShdw blurRad="38100" dist="38100" dir="2700000" algn="tl">
                    <a:srgbClr val="000000">
                      <a:alpha val="43137"/>
                    </a:srgbClr>
                  </a:outerShdw>
                </a:effectLst>
                <a:ea typeface="+mn-ea"/>
                <a:cs typeface="+mn-cs"/>
              </a:rPr>
              <a:t>Archaeology will never end</a:t>
            </a:r>
          </a:p>
        </p:txBody>
      </p:sp>
      <p:pic>
        <p:nvPicPr>
          <p:cNvPr id="122884" name="Picture 4" descr="archeologicalsite"/>
          <p:cNvPicPr>
            <a:picLocks noChangeAspect="1" noChangeArrowheads="1"/>
          </p:cNvPicPr>
          <p:nvPr/>
        </p:nvPicPr>
        <p:blipFill>
          <a:blip r:embed="rId4"/>
          <a:srcRect/>
          <a:stretch>
            <a:fillRect/>
          </a:stretch>
        </p:blipFill>
        <p:spPr bwMode="auto">
          <a:xfrm>
            <a:off x="5218113" y="0"/>
            <a:ext cx="4002087" cy="6858000"/>
          </a:xfrm>
          <a:prstGeom prst="rect">
            <a:avLst/>
          </a:prstGeom>
          <a:noFill/>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p:cTn id="7" dur="1000" fill="hold"/>
                                        <p:tgtEl>
                                          <p:spTgt spid="122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22883">
                                            <p:txEl>
                                              <p:pRg st="1" end="1"/>
                                            </p:txEl>
                                          </p:spTgt>
                                        </p:tgtEl>
                                        <p:attrNameLst>
                                          <p:attrName>style.visibility</p:attrName>
                                        </p:attrNameLst>
                                      </p:cBhvr>
                                      <p:to>
                                        <p:strVal val="visible"/>
                                      </p:to>
                                    </p:set>
                                    <p:anim calcmode="lin" valueType="num">
                                      <p:cBhvr>
                                        <p:cTn id="15" dur="1000" fill="hold"/>
                                        <p:tgtEl>
                                          <p:spTgt spid="122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410200" y="609600"/>
            <a:ext cx="3276600" cy="1143000"/>
          </a:xfrm>
          <a:effectLst>
            <a:outerShdw blurRad="63500" dist="38099" dir="2700000" algn="ctr" rotWithShape="0">
              <a:schemeClr val="bg2">
                <a:alpha val="74998"/>
              </a:schemeClr>
            </a:outerShdw>
          </a:effectLst>
        </p:spPr>
        <p:txBody>
          <a:bodyPr/>
          <a:lstStyle/>
          <a:p>
            <a:pPr eaLnBrk="1" hangingPunct="1">
              <a:defRPr/>
            </a:pPr>
            <a:r>
              <a:rPr lang="en-US" i="1">
                <a:ea typeface="+mj-ea"/>
                <a:cs typeface="+mj-cs"/>
              </a:rPr>
              <a:t>BAR</a:t>
            </a:r>
          </a:p>
        </p:txBody>
      </p:sp>
      <p:sp>
        <p:nvSpPr>
          <p:cNvPr id="125955" name="Rectangle 3"/>
          <p:cNvSpPr>
            <a:spLocks noGrp="1" noChangeArrowheads="1"/>
          </p:cNvSpPr>
          <p:nvPr>
            <p:ph type="body" idx="1"/>
          </p:nvPr>
        </p:nvSpPr>
        <p:spPr>
          <a:xfrm>
            <a:off x="5410200" y="1981200"/>
            <a:ext cx="3276600" cy="4114800"/>
          </a:xfrm>
          <a:effectLst>
            <a:outerShdw blurRad="63500" dist="38099" dir="2700000" algn="ctr" rotWithShape="0">
              <a:schemeClr val="bg2">
                <a:alpha val="74998"/>
              </a:schemeClr>
            </a:outerShdw>
          </a:effectLst>
        </p:spPr>
        <p:txBody>
          <a:bodyPr/>
          <a:lstStyle/>
          <a:p>
            <a:pPr eaLnBrk="1" hangingPunct="1">
              <a:buFont typeface="Wingdings" pitchFamily="-111" charset="2"/>
              <a:buBlip>
                <a:blip r:embed="rId3"/>
              </a:buBlip>
              <a:defRPr/>
            </a:pPr>
            <a:r>
              <a:rPr lang="en-US">
                <a:ea typeface="+mn-ea"/>
                <a:cs typeface="+mn-cs"/>
              </a:rPr>
              <a:t>The most popular archaeology magazine began in 1975</a:t>
            </a:r>
          </a:p>
        </p:txBody>
      </p:sp>
      <p:pic>
        <p:nvPicPr>
          <p:cNvPr id="125956" name="Picture 4"/>
          <p:cNvPicPr>
            <a:picLocks noChangeAspect="1" noChangeArrowheads="1"/>
          </p:cNvPicPr>
          <p:nvPr/>
        </p:nvPicPr>
        <p:blipFill>
          <a:blip r:embed="rId4"/>
          <a:srcRect/>
          <a:stretch>
            <a:fillRect/>
          </a:stretch>
        </p:blipFill>
        <p:spPr bwMode="auto">
          <a:xfrm rot="-641125">
            <a:off x="381000" y="152400"/>
            <a:ext cx="5157788" cy="70866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5957" name="Text Box 5"/>
          <p:cNvSpPr txBox="1">
            <a:spLocks noChangeArrowheads="1"/>
          </p:cNvSpPr>
          <p:nvPr/>
        </p:nvSpPr>
        <p:spPr bwMode="auto">
          <a:xfrm>
            <a:off x="8382000" y="76200"/>
            <a:ext cx="762000"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panose="020B0604020202020204" pitchFamily="34" charset="0"/>
                <a:cs typeface="Arial" panose="020B0604020202020204" pitchFamily="34" charset="0"/>
              </a:rPr>
              <a:t>216</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04048" y="620688"/>
            <a:ext cx="4139952" cy="1131912"/>
          </a:xfrm>
          <a:effectLst>
            <a:outerShdw blurRad="63500" dist="38099" dir="2700000" algn="ctr" rotWithShape="0">
              <a:schemeClr val="bg2">
                <a:alpha val="74998"/>
              </a:schemeClr>
            </a:outerShdw>
          </a:effectLst>
        </p:spPr>
        <p:txBody>
          <a:bodyPr anchor="t"/>
          <a:lstStyle/>
          <a:p>
            <a:pPr eaLnBrk="1" hangingPunct="1">
              <a:defRPr/>
            </a:pPr>
            <a:r>
              <a:rPr lang="en-US" dirty="0">
                <a:ea typeface="+mj-ea"/>
                <a:cs typeface="+mj-cs"/>
              </a:rPr>
              <a:t>10 Great Finds</a:t>
            </a:r>
          </a:p>
        </p:txBody>
      </p:sp>
      <p:sp>
        <p:nvSpPr>
          <p:cNvPr id="126979" name="Rectangle 3"/>
          <p:cNvSpPr>
            <a:spLocks noGrp="1" noChangeArrowheads="1"/>
          </p:cNvSpPr>
          <p:nvPr>
            <p:ph type="body" idx="1"/>
          </p:nvPr>
        </p:nvSpPr>
        <p:spPr>
          <a:xfrm>
            <a:off x="5181600" y="1752600"/>
            <a:ext cx="3710880" cy="4556720"/>
          </a:xfrm>
          <a:effectLst>
            <a:outerShdw blurRad="63500" dist="38099" dir="2700000" algn="ctr" rotWithShape="0">
              <a:schemeClr val="bg2">
                <a:alpha val="74998"/>
              </a:schemeClr>
            </a:outerShdw>
          </a:effectLst>
        </p:spPr>
        <p:txBody>
          <a:bodyPr/>
          <a:lstStyle/>
          <a:p>
            <a:pPr eaLnBrk="1" hangingPunct="1">
              <a:buFont typeface="Wingdings" pitchFamily="-111" charset="2"/>
              <a:buBlip>
                <a:blip r:embed="rId3"/>
              </a:buBlip>
              <a:defRPr/>
            </a:pPr>
            <a:r>
              <a:rPr lang="en-US" b="1" dirty="0">
                <a:ea typeface="+mn-ea"/>
                <a:cs typeface="+mn-cs"/>
              </a:rPr>
              <a:t>This </a:t>
            </a:r>
            <a:r>
              <a:rPr lang="en-US" b="1" i="1" dirty="0">
                <a:ea typeface="+mn-ea"/>
                <a:cs typeface="+mn-cs"/>
              </a:rPr>
              <a:t>BAR</a:t>
            </a:r>
            <a:r>
              <a:rPr lang="en-US" b="1" dirty="0">
                <a:ea typeface="+mn-ea"/>
                <a:cs typeface="+mn-cs"/>
              </a:rPr>
              <a:t> article by Michael D. Coogan highlights the ten most significant artifacts throughout the Middle East (May/June 1995)</a:t>
            </a:r>
          </a:p>
        </p:txBody>
      </p:sp>
      <p:pic>
        <p:nvPicPr>
          <p:cNvPr id="126981" name="Picture 5"/>
          <p:cNvPicPr>
            <a:picLocks noChangeAspect="1" noChangeArrowheads="1"/>
          </p:cNvPicPr>
          <p:nvPr/>
        </p:nvPicPr>
        <p:blipFill>
          <a:blip r:embed="rId4"/>
          <a:srcRect/>
          <a:stretch>
            <a:fillRect/>
          </a:stretch>
        </p:blipFill>
        <p:spPr bwMode="auto">
          <a:xfrm>
            <a:off x="0" y="-228600"/>
            <a:ext cx="48609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6982"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panose="020B0604020202020204" pitchFamily="34" charset="0"/>
                <a:cs typeface="Arial" panose="020B0604020202020204" pitchFamily="34" charset="0"/>
              </a:rPr>
              <a:t>216</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3"/>
          <a:srcRect/>
          <a:stretch>
            <a:fillRect/>
          </a:stretch>
        </p:blipFill>
        <p:spPr bwMode="auto">
          <a:xfrm>
            <a:off x="0" y="0"/>
            <a:ext cx="60166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8002" name="Rectangle 2"/>
          <p:cNvSpPr>
            <a:spLocks noGrp="1" noChangeArrowheads="1"/>
          </p:cNvSpPr>
          <p:nvPr>
            <p:ph type="title"/>
          </p:nvPr>
        </p:nvSpPr>
        <p:spPr>
          <a:xfrm>
            <a:off x="6019800" y="609600"/>
            <a:ext cx="3124200" cy="1079500"/>
          </a:xfrm>
          <a:effectLst>
            <a:outerShdw blurRad="63500" dist="38099" dir="2700000" algn="ctr" rotWithShape="0">
              <a:schemeClr val="bg2">
                <a:alpha val="74998"/>
              </a:schemeClr>
            </a:outerShdw>
          </a:effectLst>
        </p:spPr>
        <p:txBody>
          <a:bodyPr/>
          <a:lstStyle/>
          <a:p>
            <a:pPr eaLnBrk="1" hangingPunct="1">
              <a:defRPr/>
            </a:pPr>
            <a:r>
              <a:rPr lang="en-US" sz="4000">
                <a:ea typeface="+mj-ea"/>
                <a:cs typeface="+mj-cs"/>
              </a:rPr>
              <a:t>#1 Gilgamesh Epic Tablet XI</a:t>
            </a:r>
          </a:p>
        </p:txBody>
      </p:sp>
      <p:sp>
        <p:nvSpPr>
          <p:cNvPr id="128003" name="Rectangle 3"/>
          <p:cNvSpPr>
            <a:spLocks noGrp="1" noChangeArrowheads="1"/>
          </p:cNvSpPr>
          <p:nvPr>
            <p:ph type="body" idx="1"/>
          </p:nvPr>
        </p:nvSpPr>
        <p:spPr>
          <a:xfrm>
            <a:off x="6248400" y="1981200"/>
            <a:ext cx="2590800" cy="3886200"/>
          </a:xfrm>
        </p:spPr>
        <p:txBody>
          <a:bodyPr/>
          <a:lstStyle/>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Nineveh, Iraq</a:t>
            </a:r>
          </a:p>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650 BC</a:t>
            </a:r>
          </a:p>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Flood story similar to Gen. 6–9</a:t>
            </a:r>
          </a:p>
        </p:txBody>
      </p:sp>
      <p:sp>
        <p:nvSpPr>
          <p:cNvPr id="128005" name="Text Box 5"/>
          <p:cNvSpPr txBox="1">
            <a:spLocks noChangeArrowheads="1"/>
          </p:cNvSpPr>
          <p:nvPr/>
        </p:nvSpPr>
        <p:spPr bwMode="auto">
          <a:xfrm>
            <a:off x="8388424" y="44624"/>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panose="020B0604020202020204" pitchFamily="34" charset="0"/>
                <a:ea typeface="+mn-ea"/>
                <a:cs typeface="Arial" panose="020B0604020202020204" pitchFamily="34" charset="0"/>
              </a:rPr>
              <a:t>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to="" calcmode="lin" valueType="num">
                                      <p:cBhvr>
                                        <p:cTn id="7" dur="1" fill="hold"/>
                                        <p:tgtEl>
                                          <p:spTgt spid="12800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 to="" calcmode="lin" valueType="num">
                                      <p:cBhvr>
                                        <p:cTn id="12" dur="1" fill="hold"/>
                                        <p:tgtEl>
                                          <p:spTgt spid="12800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 to="" calcmode="lin" valueType="num">
                                      <p:cBhvr>
                                        <p:cTn id="17" dur="1" fill="hold"/>
                                        <p:tgtEl>
                                          <p:spTgt spid="12800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srcRect/>
          <a:stretch>
            <a:fillRect/>
          </a:stretch>
        </p:blipFill>
        <p:spPr bwMode="auto">
          <a:xfrm>
            <a:off x="0" y="979488"/>
            <a:ext cx="9144000" cy="2906712"/>
          </a:xfrm>
          <a:prstGeom prst="rect">
            <a:avLst/>
          </a:prstGeom>
          <a:noFill/>
          <a:ln w="9525">
            <a:noFill/>
            <a:miter lim="800000"/>
            <a:headEnd/>
            <a:tailEnd/>
          </a:ln>
          <a:effectLst>
            <a:outerShdw blurRad="63500" dist="38099" dir="2700000" algn="ctr" rotWithShape="0">
              <a:schemeClr val="bg2">
                <a:alpha val="74998"/>
              </a:schemeClr>
            </a:outerShdw>
          </a:effectLst>
        </p:spPr>
      </p:pic>
      <p:pic>
        <p:nvPicPr>
          <p:cNvPr id="165891" name="Picture 3"/>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533400" y="0"/>
            <a:ext cx="4845050" cy="1162050"/>
          </a:xfrm>
          <a:effectLst>
            <a:outerShdw blurRad="63500" dist="38099" dir="2700000" algn="ctr" rotWithShape="0">
              <a:schemeClr val="bg2">
                <a:alpha val="74998"/>
              </a:schemeClr>
            </a:outerShdw>
          </a:effectLst>
        </p:spPr>
        <p:txBody>
          <a:bodyPr anchor="t"/>
          <a:lstStyle/>
          <a:p>
            <a:pPr eaLnBrk="1" hangingPunct="1">
              <a:defRPr/>
            </a:pPr>
            <a:r>
              <a:rPr lang="en-US" dirty="0">
                <a:ea typeface="+mj-ea"/>
                <a:cs typeface="+mj-cs"/>
              </a:rPr>
              <a:t>#2 Beni Hasan Mural</a:t>
            </a:r>
          </a:p>
        </p:txBody>
      </p:sp>
      <p:sp>
        <p:nvSpPr>
          <p:cNvPr id="165893" name="Text Box 5"/>
          <p:cNvSpPr txBox="1">
            <a:spLocks noChangeArrowheads="1"/>
          </p:cNvSpPr>
          <p:nvPr/>
        </p:nvSpPr>
        <p:spPr bwMode="auto">
          <a:xfrm>
            <a:off x="8460432" y="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panose="020B0604020202020204" pitchFamily="34" charset="0"/>
                <a:ea typeface="+mn-ea"/>
                <a:cs typeface="Arial" panose="020B0604020202020204" pitchFamily="34" charset="0"/>
              </a:rPr>
              <a:t>219</a:t>
            </a:r>
          </a:p>
        </p:txBody>
      </p:sp>
      <p:sp>
        <p:nvSpPr>
          <p:cNvPr id="165894" name="Rectangle 6"/>
          <p:cNvSpPr>
            <a:spLocks noGrp="1" noChangeArrowheads="1"/>
          </p:cNvSpPr>
          <p:nvPr>
            <p:ph type="body" idx="1"/>
          </p:nvPr>
        </p:nvSpPr>
        <p:spPr>
          <a:xfrm>
            <a:off x="304800" y="990600"/>
            <a:ext cx="7696200" cy="2971800"/>
          </a:xfrm>
        </p:spPr>
        <p:txBody>
          <a:bodyPr/>
          <a:lstStyle/>
          <a:p>
            <a:pPr eaLnBrk="1" hangingPunct="1">
              <a:buFont typeface="Wingdings" pitchFamily="-111" charset="2"/>
              <a:buBlip>
                <a:blip r:embed="rId5"/>
              </a:buBlip>
              <a:defRPr/>
            </a:pPr>
            <a:r>
              <a:rPr lang="en-US" b="1" dirty="0">
                <a:effectLst>
                  <a:glow rad="279400">
                    <a:schemeClr val="bg2">
                      <a:alpha val="75000"/>
                    </a:schemeClr>
                  </a:glow>
                </a:effectLst>
                <a:ea typeface="+mn-ea"/>
                <a:cs typeface="+mn-cs"/>
              </a:rPr>
              <a:t>Egypt</a:t>
            </a:r>
          </a:p>
          <a:p>
            <a:pPr eaLnBrk="1" hangingPunct="1">
              <a:buFont typeface="Wingdings" pitchFamily="-111" charset="2"/>
              <a:buBlip>
                <a:blip r:embed="rId5"/>
              </a:buBlip>
              <a:defRPr/>
            </a:pPr>
            <a:r>
              <a:rPr lang="en-US" b="1" dirty="0">
                <a:effectLst>
                  <a:glow rad="279400">
                    <a:schemeClr val="bg2">
                      <a:alpha val="75000"/>
                    </a:schemeClr>
                  </a:glow>
                </a:effectLst>
                <a:ea typeface="+mn-ea"/>
                <a:cs typeface="+mn-cs"/>
              </a:rPr>
              <a:t>1850 BC</a:t>
            </a:r>
          </a:p>
          <a:p>
            <a:pPr eaLnBrk="1" hangingPunct="1">
              <a:buFont typeface="Wingdings" pitchFamily="-111" charset="2"/>
              <a:buBlip>
                <a:blip r:embed="rId5"/>
              </a:buBlip>
              <a:defRPr/>
            </a:pPr>
            <a:r>
              <a:rPr lang="en-US" b="1" dirty="0">
                <a:effectLst>
                  <a:glow rad="279400">
                    <a:schemeClr val="bg2">
                      <a:alpha val="75000"/>
                    </a:schemeClr>
                  </a:glow>
                </a:effectLst>
                <a:ea typeface="+mn-ea"/>
                <a:cs typeface="+mn-cs"/>
              </a:rPr>
              <a:t>Attests to Israelites trading in Egypt</a:t>
            </a:r>
          </a:p>
          <a:p>
            <a:pPr lvl="1" eaLnBrk="1" hangingPunct="1">
              <a:buFont typeface="Wingdings" pitchFamily="-111" charset="2"/>
              <a:buBlip>
                <a:blip r:embed="rId6"/>
              </a:buBlip>
              <a:defRPr/>
            </a:pPr>
            <a:r>
              <a:rPr lang="en-US" sz="3200" b="1" dirty="0">
                <a:effectLst>
                  <a:glow rad="279400">
                    <a:schemeClr val="bg2">
                      <a:alpha val="75000"/>
                    </a:schemeClr>
                  </a:glow>
                </a:effectLst>
              </a:rPr>
              <a:t>Joseph story (Gen. 37–50)</a:t>
            </a:r>
          </a:p>
          <a:p>
            <a:pPr lvl="1" eaLnBrk="1" hangingPunct="1">
              <a:buFont typeface="Wingdings" pitchFamily="-111" charset="2"/>
              <a:buBlip>
                <a:blip r:embed="rId6"/>
              </a:buBlip>
              <a:defRPr/>
            </a:pPr>
            <a:r>
              <a:rPr lang="en-US" sz="3200" b="1" dirty="0">
                <a:effectLst>
                  <a:glow rad="279400">
                    <a:schemeClr val="bg2">
                      <a:alpha val="75000"/>
                    </a:schemeClr>
                  </a:glow>
                </a:effectLst>
              </a:rPr>
              <a:t>Solomon</a:t>
            </a:r>
            <a:r>
              <a:rPr lang="fr-FR" sz="3200" b="1" dirty="0">
                <a:effectLst>
                  <a:glow rad="279400">
                    <a:schemeClr val="bg2">
                      <a:alpha val="75000"/>
                    </a:schemeClr>
                  </a:glow>
                </a:effectLst>
              </a:rPr>
              <a:t>'</a:t>
            </a:r>
            <a:r>
              <a:rPr lang="en-US" sz="3200" b="1" dirty="0">
                <a:effectLst>
                  <a:glow rad="279400">
                    <a:schemeClr val="bg2">
                      <a:alpha val="75000"/>
                    </a:schemeClr>
                  </a:glow>
                </a:effectLst>
              </a:rPr>
              <a:t>s wife (1 Kings 9:16), etc.</a:t>
            </a:r>
          </a:p>
        </p:txBody>
      </p:sp>
      <p:sp>
        <p:nvSpPr>
          <p:cNvPr id="165895" name="Freeform 7"/>
          <p:cNvSpPr>
            <a:spLocks/>
          </p:cNvSpPr>
          <p:nvPr/>
        </p:nvSpPr>
        <p:spPr bwMode="auto">
          <a:xfrm>
            <a:off x="5378450" y="1162050"/>
            <a:ext cx="3594100" cy="3070225"/>
          </a:xfrm>
          <a:custGeom>
            <a:avLst/>
            <a:gdLst>
              <a:gd name="T0" fmla="*/ 2147483647 w 2264"/>
              <a:gd name="T1" fmla="*/ 2147483647 h 1934"/>
              <a:gd name="T2" fmla="*/ 2147483647 w 2264"/>
              <a:gd name="T3" fmla="*/ 2147483647 h 1934"/>
              <a:gd name="T4" fmla="*/ 2147483647 w 2264"/>
              <a:gd name="T5" fmla="*/ 2147483647 h 1934"/>
              <a:gd name="T6" fmla="*/ 2147483647 w 2264"/>
              <a:gd name="T7" fmla="*/ 2147483647 h 1934"/>
              <a:gd name="T8" fmla="*/ 2147483647 w 2264"/>
              <a:gd name="T9" fmla="*/ 2147483647 h 1934"/>
              <a:gd name="T10" fmla="*/ 2147483647 w 2264"/>
              <a:gd name="T11" fmla="*/ 0 h 1934"/>
              <a:gd name="T12" fmla="*/ 2147483647 w 2264"/>
              <a:gd name="T13" fmla="*/ 2147483647 h 1934"/>
              <a:gd name="T14" fmla="*/ 2147483647 w 2264"/>
              <a:gd name="T15" fmla="*/ 2147483647 h 1934"/>
              <a:gd name="T16" fmla="*/ 2147483647 w 2264"/>
              <a:gd name="T17" fmla="*/ 2147483647 h 1934"/>
              <a:gd name="T18" fmla="*/ 2147483647 w 2264"/>
              <a:gd name="T19" fmla="*/ 2147483647 h 1934"/>
              <a:gd name="T20" fmla="*/ 2147483647 w 2264"/>
              <a:gd name="T21" fmla="*/ 2147483647 h 1934"/>
              <a:gd name="T22" fmla="*/ 2147483647 w 2264"/>
              <a:gd name="T23" fmla="*/ 2147483647 h 1934"/>
              <a:gd name="T24" fmla="*/ 2147483647 w 2264"/>
              <a:gd name="T25" fmla="*/ 2147483647 h 1934"/>
              <a:gd name="T26" fmla="*/ 2147483647 w 2264"/>
              <a:gd name="T27" fmla="*/ 2147483647 h 1934"/>
              <a:gd name="T28" fmla="*/ 2147483647 w 2264"/>
              <a:gd name="T29" fmla="*/ 2147483647 h 1934"/>
              <a:gd name="T30" fmla="*/ 2147483647 w 2264"/>
              <a:gd name="T31" fmla="*/ 2147483647 h 1934"/>
              <a:gd name="T32" fmla="*/ 2147483647 w 2264"/>
              <a:gd name="T33" fmla="*/ 2147483647 h 1934"/>
              <a:gd name="T34" fmla="*/ 2147483647 w 2264"/>
              <a:gd name="T35" fmla="*/ 2147483647 h 1934"/>
              <a:gd name="T36" fmla="*/ 2147483647 w 2264"/>
              <a:gd name="T37" fmla="*/ 2147483647 h 1934"/>
              <a:gd name="T38" fmla="*/ 2147483647 w 2264"/>
              <a:gd name="T39" fmla="*/ 2147483647 h 1934"/>
              <a:gd name="T40" fmla="*/ 2147483647 w 2264"/>
              <a:gd name="T41" fmla="*/ 2147483647 h 1934"/>
              <a:gd name="T42" fmla="*/ 2147483647 w 2264"/>
              <a:gd name="T43" fmla="*/ 2147483647 h 1934"/>
              <a:gd name="T44" fmla="*/ 2147483647 w 2264"/>
              <a:gd name="T45" fmla="*/ 2147483647 h 1934"/>
              <a:gd name="T46" fmla="*/ 2147483647 w 2264"/>
              <a:gd name="T47" fmla="*/ 2147483647 h 1934"/>
              <a:gd name="T48" fmla="*/ 2147483647 w 2264"/>
              <a:gd name="T49" fmla="*/ 2147483647 h 1934"/>
              <a:gd name="T50" fmla="*/ 2147483647 w 2264"/>
              <a:gd name="T51" fmla="*/ 2147483647 h 1934"/>
              <a:gd name="T52" fmla="*/ 2147483647 w 2264"/>
              <a:gd name="T53" fmla="*/ 2147483647 h 1934"/>
              <a:gd name="T54" fmla="*/ 2147483647 w 2264"/>
              <a:gd name="T55" fmla="*/ 2147483647 h 1934"/>
              <a:gd name="T56" fmla="*/ 2147483647 w 2264"/>
              <a:gd name="T57" fmla="*/ 2147483647 h 1934"/>
              <a:gd name="T58" fmla="*/ 2147483647 w 2264"/>
              <a:gd name="T59" fmla="*/ 2147483647 h 1934"/>
              <a:gd name="T60" fmla="*/ 2147483647 w 2264"/>
              <a:gd name="T61" fmla="*/ 2147483647 h 1934"/>
              <a:gd name="T62" fmla="*/ 2147483647 w 2264"/>
              <a:gd name="T63" fmla="*/ 2147483647 h 1934"/>
              <a:gd name="T64" fmla="*/ 2147483647 w 2264"/>
              <a:gd name="T65" fmla="*/ 2147483647 h 1934"/>
              <a:gd name="T66" fmla="*/ 2147483647 w 2264"/>
              <a:gd name="T67" fmla="*/ 2147483647 h 1934"/>
              <a:gd name="T68" fmla="*/ 2147483647 w 2264"/>
              <a:gd name="T69" fmla="*/ 2147483647 h 1934"/>
              <a:gd name="T70" fmla="*/ 2147483647 w 2264"/>
              <a:gd name="T71" fmla="*/ 2147483647 h 1934"/>
              <a:gd name="T72" fmla="*/ 2147483647 w 2264"/>
              <a:gd name="T73" fmla="*/ 2147483647 h 1934"/>
              <a:gd name="T74" fmla="*/ 2147483647 w 2264"/>
              <a:gd name="T75" fmla="*/ 2147483647 h 1934"/>
              <a:gd name="T76" fmla="*/ 2147483647 w 2264"/>
              <a:gd name="T77" fmla="*/ 2147483647 h 1934"/>
              <a:gd name="T78" fmla="*/ 2147483647 w 2264"/>
              <a:gd name="T79" fmla="*/ 2147483647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5896" name="Text Box 8"/>
          <p:cNvSpPr txBox="1">
            <a:spLocks noChangeArrowheads="1"/>
          </p:cNvSpPr>
          <p:nvPr/>
        </p:nvSpPr>
        <p:spPr bwMode="auto">
          <a:xfrm>
            <a:off x="5220072" y="0"/>
            <a:ext cx="3048000" cy="15525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defRPr/>
            </a:pPr>
            <a:r>
              <a:rPr lang="en-US" b="1" dirty="0">
                <a:latin typeface="Arial" pitchFamily="-111" charset="0"/>
                <a:ea typeface="+mn-ea"/>
                <a:cs typeface="+mn-cs"/>
              </a:rPr>
              <a:t>Two Egyptians lead the procession </a:t>
            </a:r>
          </a:p>
          <a:p>
            <a:pPr algn="ctr">
              <a:defRPr/>
            </a:pPr>
            <a:r>
              <a:rPr lang="en-US" b="1" dirty="0">
                <a:latin typeface="Arial" pitchFamily="-111" charset="0"/>
                <a:ea typeface="+mn-ea"/>
                <a:cs typeface="+mn-cs"/>
              </a:rPr>
              <a:t>(no beards)</a:t>
            </a:r>
          </a:p>
        </p:txBody>
      </p:sp>
      <p:sp>
        <p:nvSpPr>
          <p:cNvPr id="165897" name="Text Box 9"/>
          <p:cNvSpPr txBox="1">
            <a:spLocks noChangeArrowheads="1"/>
          </p:cNvSpPr>
          <p:nvPr/>
        </p:nvSpPr>
        <p:spPr bwMode="auto">
          <a:xfrm>
            <a:off x="1828800" y="3917950"/>
            <a:ext cx="35814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defPPr>
              <a:defRPr lang="en-US"/>
            </a:defPPr>
            <a:lvl1pPr algn="ctr">
              <a:defRPr sz="2000" b="1">
                <a:effectLst>
                  <a:glow rad="228600">
                    <a:schemeClr val="bg2">
                      <a:alpha val="40000"/>
                    </a:schemeClr>
                  </a:glow>
                  <a:outerShdw blurRad="50800" dist="38100" dir="16200000" rotWithShape="0">
                    <a:prstClr val="black">
                      <a:alpha val="92000"/>
                    </a:prstClr>
                  </a:outerShdw>
                </a:effectLst>
                <a:latin typeface="Arial" pitchFamily="-111" charset="0"/>
                <a:ea typeface="+mn-ea"/>
                <a:cs typeface="+mn-cs"/>
              </a:defRPr>
            </a:lvl1pPr>
          </a:lstStyle>
          <a:p>
            <a:r>
              <a:rPr lang="en-US" sz="2400" dirty="0"/>
              <a:t>8 wealthy Asiatic men &amp; 4 women follow</a:t>
            </a:r>
          </a:p>
          <a:p>
            <a:r>
              <a:rPr lang="en-US" sz="2400" dirty="0"/>
              <a:t>(note beards)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anim calcmode="lin" valueType="num">
                                      <p:cBhvr>
                                        <p:cTn id="9" dur="500" fill="hold"/>
                                        <p:tgtEl>
                                          <p:spTgt spid="165891"/>
                                        </p:tgtEl>
                                        <p:attrNameLst>
                                          <p:attrName>ppt_x</p:attrName>
                                        </p:attrNameLst>
                                      </p:cBhvr>
                                      <p:tavLst>
                                        <p:tav tm="0">
                                          <p:val>
                                            <p:fltVal val="0.5"/>
                                          </p:val>
                                        </p:tav>
                                        <p:tav tm="100000">
                                          <p:val>
                                            <p:strVal val="#ppt_x"/>
                                          </p:val>
                                        </p:tav>
                                      </p:tavLst>
                                    </p:anim>
                                    <p:anim calcmode="lin" valueType="num">
                                      <p:cBhvr>
                                        <p:cTn id="10" dur="500" fill="hold"/>
                                        <p:tgtEl>
                                          <p:spTgt spid="1658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65895"/>
                                        </p:tgtEl>
                                        <p:attrNameLst>
                                          <p:attrName>style.visibility</p:attrName>
                                        </p:attrNameLst>
                                      </p:cBhvr>
                                      <p:to>
                                        <p:strVal val="visible"/>
                                      </p:to>
                                    </p:set>
                                    <p:anim calcmode="lin" valueType="num">
                                      <p:cBhvr>
                                        <p:cTn id="15" dur="500" fill="hold"/>
                                        <p:tgtEl>
                                          <p:spTgt spid="165895"/>
                                        </p:tgtEl>
                                        <p:attrNameLst>
                                          <p:attrName>ppt_x</p:attrName>
                                        </p:attrNameLst>
                                      </p:cBhvr>
                                      <p:tavLst>
                                        <p:tav tm="0">
                                          <p:val>
                                            <p:strVal val="#ppt_x"/>
                                          </p:val>
                                        </p:tav>
                                        <p:tav tm="100000">
                                          <p:val>
                                            <p:strVal val="#ppt_x"/>
                                          </p:val>
                                        </p:tav>
                                      </p:tavLst>
                                    </p:anim>
                                    <p:anim calcmode="lin" valueType="num">
                                      <p:cBhvr>
                                        <p:cTn id="16" dur="500" fill="hold"/>
                                        <p:tgtEl>
                                          <p:spTgt spid="165895"/>
                                        </p:tgtEl>
                                        <p:attrNameLst>
                                          <p:attrName>ppt_y</p:attrName>
                                        </p:attrNameLst>
                                      </p:cBhvr>
                                      <p:tavLst>
                                        <p:tav tm="0">
                                          <p:val>
                                            <p:strVal val="#ppt_y-#ppt_h/2"/>
                                          </p:val>
                                        </p:tav>
                                        <p:tav tm="100000">
                                          <p:val>
                                            <p:strVal val="#ppt_y"/>
                                          </p:val>
                                        </p:tav>
                                      </p:tavLst>
                                    </p:anim>
                                    <p:anim calcmode="lin" valueType="num">
                                      <p:cBhvr>
                                        <p:cTn id="17" dur="500" fill="hold"/>
                                        <p:tgtEl>
                                          <p:spTgt spid="165895"/>
                                        </p:tgtEl>
                                        <p:attrNameLst>
                                          <p:attrName>ppt_w</p:attrName>
                                        </p:attrNameLst>
                                      </p:cBhvr>
                                      <p:tavLst>
                                        <p:tav tm="0">
                                          <p:val>
                                            <p:strVal val="#ppt_w"/>
                                          </p:val>
                                        </p:tav>
                                        <p:tav tm="100000">
                                          <p:val>
                                            <p:strVal val="#ppt_w"/>
                                          </p:val>
                                        </p:tav>
                                      </p:tavLst>
                                    </p:anim>
                                    <p:anim calcmode="lin" valueType="num">
                                      <p:cBhvr>
                                        <p:cTn id="18" dur="500" fill="hold"/>
                                        <p:tgtEl>
                                          <p:spTgt spid="16589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5896"/>
                                        </p:tgtEl>
                                        <p:attrNameLst>
                                          <p:attrName>style.visibility</p:attrName>
                                        </p:attrNameLst>
                                      </p:cBhvr>
                                      <p:to>
                                        <p:strVal val="visible"/>
                                      </p:to>
                                    </p:set>
                                    <p:anim calcmode="lin" valueType="num">
                                      <p:cBhvr additive="base">
                                        <p:cTn id="23" dur="500" fill="hold"/>
                                        <p:tgtEl>
                                          <p:spTgt spid="165896"/>
                                        </p:tgtEl>
                                        <p:attrNameLst>
                                          <p:attrName>ppt_x</p:attrName>
                                        </p:attrNameLst>
                                      </p:cBhvr>
                                      <p:tavLst>
                                        <p:tav tm="0">
                                          <p:val>
                                            <p:strVal val="#ppt_x"/>
                                          </p:val>
                                        </p:tav>
                                        <p:tav tm="100000">
                                          <p:val>
                                            <p:strVal val="#ppt_x"/>
                                          </p:val>
                                        </p:tav>
                                      </p:tavLst>
                                    </p:anim>
                                    <p:anim calcmode="lin" valueType="num">
                                      <p:cBhvr additive="base">
                                        <p:cTn id="24" dur="500" fill="hold"/>
                                        <p:tgtEl>
                                          <p:spTgt spid="16589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5897"/>
                                        </p:tgtEl>
                                        <p:attrNameLst>
                                          <p:attrName>style.visibility</p:attrName>
                                        </p:attrNameLst>
                                      </p:cBhvr>
                                      <p:to>
                                        <p:strVal val="visible"/>
                                      </p:to>
                                    </p:set>
                                    <p:anim calcmode="lin" valueType="num">
                                      <p:cBhvr>
                                        <p:cTn id="29" dur="500" fill="hold"/>
                                        <p:tgtEl>
                                          <p:spTgt spid="165897"/>
                                        </p:tgtEl>
                                        <p:attrNameLst>
                                          <p:attrName>ppt_w</p:attrName>
                                        </p:attrNameLst>
                                      </p:cBhvr>
                                      <p:tavLst>
                                        <p:tav tm="0">
                                          <p:val>
                                            <p:fltVal val="0"/>
                                          </p:val>
                                        </p:tav>
                                        <p:tav tm="100000">
                                          <p:val>
                                            <p:strVal val="#ppt_w"/>
                                          </p:val>
                                        </p:tav>
                                      </p:tavLst>
                                    </p:anim>
                                    <p:anim calcmode="lin" valueType="num">
                                      <p:cBhvr>
                                        <p:cTn id="30" dur="500" fill="hold"/>
                                        <p:tgtEl>
                                          <p:spTgt spid="165897"/>
                                        </p:tgtEl>
                                        <p:attrNameLst>
                                          <p:attrName>ppt_h</p:attrName>
                                        </p:attrNameLst>
                                      </p:cBhvr>
                                      <p:tavLst>
                                        <p:tav tm="0">
                                          <p:val>
                                            <p:fltVal val="0"/>
                                          </p:val>
                                        </p:tav>
                                        <p:tav tm="100000">
                                          <p:val>
                                            <p:strVal val="#ppt_h"/>
                                          </p:val>
                                        </p:tav>
                                      </p:tavLst>
                                    </p:anim>
                                    <p:anim calcmode="lin" valueType="num">
                                      <p:cBhvr>
                                        <p:cTn id="31" dur="500" fill="hold"/>
                                        <p:tgtEl>
                                          <p:spTgt spid="165897"/>
                                        </p:tgtEl>
                                        <p:attrNameLst>
                                          <p:attrName>ppt_x</p:attrName>
                                        </p:attrNameLst>
                                      </p:cBhvr>
                                      <p:tavLst>
                                        <p:tav tm="0">
                                          <p:val>
                                            <p:fltVal val="0.5"/>
                                          </p:val>
                                        </p:tav>
                                        <p:tav tm="100000">
                                          <p:val>
                                            <p:strVal val="#ppt_x"/>
                                          </p:val>
                                        </p:tav>
                                      </p:tavLst>
                                    </p:anim>
                                    <p:anim calcmode="lin" valueType="num">
                                      <p:cBhvr>
                                        <p:cTn id="32" dur="500" fill="hold"/>
                                        <p:tgtEl>
                                          <p:spTgt spid="16589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499"/>
                                          </p:stCondLst>
                                        </p:cTn>
                                        <p:tgtEl>
                                          <p:spTgt spid="165894"/>
                                        </p:tgtEl>
                                        <p:attrNameLst>
                                          <p:attrName>style.visibility</p:attrName>
                                        </p:attrNameLst>
                                      </p:cBhvr>
                                      <p:to>
                                        <p:strVal val="visible"/>
                                      </p:to>
                                    </p:set>
                                    <p:anim to="" calcmode="lin" valueType="num">
                                      <p:cBhvr>
                                        <p:cTn id="37" dur="1" fill="hold"/>
                                        <p:tgtEl>
                                          <p:spTgt spid="1658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animBg="1"/>
      <p:bldP spid="165896" grpId="0" autoUpdateAnimBg="0"/>
      <p:bldP spid="165897"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p:cNvPicPr>
            <a:picLocks noChangeAspect="1" noChangeArrowheads="1"/>
          </p:cNvPicPr>
          <p:nvPr/>
        </p:nvPicPr>
        <p:blipFill>
          <a:blip r:embed="rId3"/>
          <a:srcRect/>
          <a:stretch>
            <a:fillRect/>
          </a:stretch>
        </p:blipFill>
        <p:spPr bwMode="auto">
          <a:xfrm>
            <a:off x="0" y="-77788"/>
            <a:ext cx="9144000" cy="69357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5170" name="Rectangle 2"/>
          <p:cNvSpPr>
            <a:spLocks noGrp="1" noChangeArrowheads="1"/>
          </p:cNvSpPr>
          <p:nvPr>
            <p:ph type="title"/>
          </p:nvPr>
        </p:nvSpPr>
        <p:spPr>
          <a:xfrm>
            <a:off x="2339752" y="0"/>
            <a:ext cx="6575648" cy="1371600"/>
          </a:xfrm>
          <a:effectLst>
            <a:outerShdw blurRad="63500" dist="38099" dir="2700000" algn="ctr" rotWithShape="0">
              <a:schemeClr val="bg2">
                <a:alpha val="74998"/>
              </a:schemeClr>
            </a:outerShdw>
          </a:effectLst>
        </p:spPr>
        <p:txBody>
          <a:bodyPr anchor="t"/>
          <a:lstStyle/>
          <a:p>
            <a:pPr eaLnBrk="1" hangingPunct="1">
              <a:defRPr/>
            </a:pPr>
            <a:r>
              <a:rPr lang="en-US" dirty="0">
                <a:ea typeface="+mj-ea"/>
                <a:cs typeface="+mj-cs"/>
              </a:rPr>
              <a:t>#3 Gezer High Place</a:t>
            </a:r>
          </a:p>
        </p:txBody>
      </p:sp>
      <p:sp>
        <p:nvSpPr>
          <p:cNvPr id="135171" name="Rectangle 3"/>
          <p:cNvSpPr>
            <a:spLocks noGrp="1" noChangeArrowheads="1"/>
          </p:cNvSpPr>
          <p:nvPr>
            <p:ph type="body" idx="1"/>
          </p:nvPr>
        </p:nvSpPr>
        <p:spPr>
          <a:xfrm>
            <a:off x="2209800" y="1371600"/>
            <a:ext cx="67056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itchFamily="-111" charset="2"/>
            </a:pPr>
            <a:r>
              <a:rPr lang="en-US" b="1" dirty="0">
                <a:effectLst>
                  <a:glow rad="279400">
                    <a:schemeClr val="bg2">
                      <a:alpha val="75000"/>
                    </a:schemeClr>
                  </a:glow>
                </a:effectLst>
                <a:ea typeface="+mn-ea"/>
                <a:cs typeface="+mn-cs"/>
              </a:rPr>
              <a:t>Near Tel Aviv, Israel</a:t>
            </a:r>
          </a:p>
          <a:p>
            <a:pPr eaLnBrk="1" hangingPunct="1">
              <a:buFont typeface="Wingdings" pitchFamily="-111" charset="2"/>
            </a:pPr>
            <a:r>
              <a:rPr lang="en-US" b="1" dirty="0">
                <a:effectLst>
                  <a:glow rad="279400">
                    <a:schemeClr val="bg2">
                      <a:alpha val="75000"/>
                    </a:schemeClr>
                  </a:glow>
                </a:effectLst>
                <a:ea typeface="+mn-ea"/>
                <a:cs typeface="+mn-cs"/>
              </a:rPr>
              <a:t>1600 BC</a:t>
            </a:r>
          </a:p>
          <a:p>
            <a:pPr eaLnBrk="1" hangingPunct="1">
              <a:buFont typeface="Wingdings" pitchFamily="-111" charset="2"/>
            </a:pPr>
            <a:r>
              <a:rPr lang="en-US" b="1" dirty="0">
                <a:effectLst>
                  <a:glow rad="279400">
                    <a:schemeClr val="bg2">
                      <a:alpha val="75000"/>
                    </a:schemeClr>
                  </a:glow>
                </a:effectLst>
                <a:ea typeface="+mn-ea"/>
                <a:cs typeface="+mn-cs"/>
              </a:rPr>
              <a:t>Covenant made with stones</a:t>
            </a:r>
          </a:p>
          <a:p>
            <a:pPr lvl="1" eaLnBrk="1" hangingPunct="1">
              <a:buFont typeface="Wingdings" pitchFamily="-111" charset="2"/>
            </a:pPr>
            <a:r>
              <a:rPr lang="en-US" sz="3200" b="1" dirty="0">
                <a:effectLst>
                  <a:glow rad="279400">
                    <a:schemeClr val="bg2">
                      <a:alpha val="75000"/>
                    </a:schemeClr>
                  </a:glow>
                </a:effectLst>
              </a:rPr>
              <a:t>Jacob &amp; Laban (Gen. 31:43-54)</a:t>
            </a:r>
          </a:p>
          <a:p>
            <a:pPr lvl="1" eaLnBrk="1" hangingPunct="1">
              <a:buFont typeface="Wingdings" pitchFamily="-111" charset="2"/>
            </a:pPr>
            <a:r>
              <a:rPr lang="en-US" sz="3200" b="1" dirty="0">
                <a:effectLst>
                  <a:glow rad="279400">
                    <a:schemeClr val="bg2">
                      <a:alpha val="75000"/>
                    </a:schemeClr>
                  </a:glow>
                </a:effectLst>
              </a:rPr>
              <a:t>Joshua at covenant renewal (Josh. 24:25-27)</a:t>
            </a:r>
          </a:p>
        </p:txBody>
      </p:sp>
      <p:sp>
        <p:nvSpPr>
          <p:cNvPr id="135172" name="Text Box 4"/>
          <p:cNvSpPr txBox="1">
            <a:spLocks noChangeArrowheads="1"/>
          </p:cNvSpPr>
          <p:nvPr/>
        </p:nvSpPr>
        <p:spPr bwMode="auto">
          <a:xfrm>
            <a:off x="8460432" y="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panose="020B0604020202020204" pitchFamily="34" charset="0"/>
                <a:ea typeface="+mn-ea"/>
                <a:cs typeface="Arial" panose="020B0604020202020204" pitchFamily="34" charset="0"/>
              </a:rPr>
              <a:t>220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dissolve">
                                      <p:cBhvr>
                                        <p:cTn id="7" dur="500"/>
                                        <p:tgtEl>
                                          <p:spTgt spid="135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dissolve">
                                      <p:cBhvr>
                                        <p:cTn id="12" dur="500"/>
                                        <p:tgtEl>
                                          <p:spTgt spid="135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dissolve">
                                      <p:cBhvr>
                                        <p:cTn id="17" dur="500"/>
                                        <p:tgtEl>
                                          <p:spTgt spid="135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Effect transition="in" filter="dissolve">
                                      <p:cBhvr>
                                        <p:cTn id="22" dur="500"/>
                                        <p:tgtEl>
                                          <p:spTgt spid="135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Effect transition="in" filter="dissolve">
                                      <p:cBhvr>
                                        <p:cTn id="27" dur="500"/>
                                        <p:tgtEl>
                                          <p:spTgt spid="135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762000" y="53751"/>
            <a:ext cx="7696200" cy="1143001"/>
          </a:xfrm>
          <a:effectLst>
            <a:outerShdw blurRad="63500" dist="38099" dir="2700000" algn="ctr" rotWithShape="0">
              <a:schemeClr val="bg2">
                <a:alpha val="74998"/>
              </a:schemeClr>
            </a:outerShdw>
          </a:effectLst>
        </p:spPr>
        <p:txBody>
          <a:bodyPr anchor="t"/>
          <a:lstStyle/>
          <a:p>
            <a:pPr eaLnBrk="1" hangingPunct="1">
              <a:defRPr/>
            </a:pPr>
            <a:r>
              <a:rPr lang="en-US" dirty="0">
                <a:ea typeface="+mj-ea"/>
                <a:cs typeface="+mj-cs"/>
              </a:rPr>
              <a:t>#4 Knife handle</a:t>
            </a:r>
          </a:p>
        </p:txBody>
      </p:sp>
      <p:sp>
        <p:nvSpPr>
          <p:cNvPr id="136196" name="Text Box 4"/>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a:latin typeface="Arial"/>
                <a:ea typeface="+mn-ea"/>
                <a:cs typeface="Arial"/>
              </a:rPr>
              <a:t>221</a:t>
            </a:r>
          </a:p>
        </p:txBody>
      </p:sp>
      <p:pic>
        <p:nvPicPr>
          <p:cNvPr id="13619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t="3421"/>
          <a:stretch>
            <a:fillRect/>
          </a:stretch>
        </p:blipFill>
        <p:spPr bwMode="auto">
          <a:xfrm>
            <a:off x="22225" y="4724400"/>
            <a:ext cx="9121775" cy="2286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6195" name="Rectangle 3"/>
          <p:cNvSpPr>
            <a:spLocks noGrp="1" noChangeArrowheads="1"/>
          </p:cNvSpPr>
          <p:nvPr>
            <p:ph type="body" idx="1"/>
          </p:nvPr>
        </p:nvSpPr>
        <p:spPr>
          <a:xfrm>
            <a:off x="611188" y="1128713"/>
            <a:ext cx="8532812" cy="3556000"/>
          </a:xfrm>
        </p:spPr>
        <p:txBody>
          <a:bodyPr/>
          <a:lstStyle/>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Megiddo, Israel</a:t>
            </a:r>
          </a:p>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1250 BC</a:t>
            </a:r>
          </a:p>
          <a:p>
            <a:pPr eaLnBrk="1" hangingPunct="1">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Shows Egyptian control over Megiddo as well as the luxury of Canaanite royal courts akin to Solomon</a:t>
            </a:r>
            <a:r>
              <a:rPr lang="fr-FR" sz="3600" b="1" dirty="0">
                <a:effectLst>
                  <a:outerShdw blurRad="38100" dist="38100" dir="2700000" algn="tl">
                    <a:srgbClr val="000000">
                      <a:alpha val="43137"/>
                    </a:srgbClr>
                  </a:outerShdw>
                </a:effectLst>
                <a:ea typeface="+mn-ea"/>
                <a:cs typeface="+mn-cs"/>
              </a:rPr>
              <a:t>'</a:t>
            </a:r>
            <a:r>
              <a:rPr lang="en-US" sz="3600" b="1" dirty="0">
                <a:effectLst>
                  <a:outerShdw blurRad="38100" dist="38100" dir="2700000" algn="tl">
                    <a:srgbClr val="000000">
                      <a:alpha val="43137"/>
                    </a:srgbClr>
                  </a:outerShdw>
                </a:effectLst>
                <a:ea typeface="+mn-ea"/>
                <a:cs typeface="+mn-cs"/>
              </a:rPr>
              <a:t>s (1 Kings 6:23-28; Exod. 25:17-22)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10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61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6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6195">
                                            <p:txEl>
                                              <p:pRg st="1" end="1"/>
                                            </p:txEl>
                                          </p:spTgt>
                                        </p:tgtEl>
                                        <p:attrNameLst>
                                          <p:attrName>style.visibility</p:attrName>
                                        </p:attrNameLst>
                                      </p:cBhvr>
                                      <p:to>
                                        <p:strVal val="visible"/>
                                      </p:to>
                                    </p:set>
                                    <p:anim calcmode="lin" valueType="num">
                                      <p:cBhvr>
                                        <p:cTn id="15" dur="1000" fill="hold"/>
                                        <p:tgtEl>
                                          <p:spTgt spid="1361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61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61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61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6195">
                                            <p:txEl>
                                              <p:pRg st="2" end="2"/>
                                            </p:txEl>
                                          </p:spTgt>
                                        </p:tgtEl>
                                        <p:attrNameLst>
                                          <p:attrName>style.visibility</p:attrName>
                                        </p:attrNameLst>
                                      </p:cBhvr>
                                      <p:to>
                                        <p:strVal val="visible"/>
                                      </p:to>
                                    </p:set>
                                    <p:anim calcmode="lin" valueType="num">
                                      <p:cBhvr>
                                        <p:cTn id="23" dur="10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61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61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61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5/12</a:t>
            </a:r>
          </a:p>
        </p:txBody>
      </p:sp>
      <p:pic>
        <p:nvPicPr>
          <p:cNvPr id="68610"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t>I sing for joy</a:t>
            </a:r>
          </a:p>
          <a:p>
            <a:r>
              <a:rPr lang="en-US" dirty="0"/>
              <a:t>At the work of Your hands,</a:t>
            </a:r>
          </a:p>
          <a:p>
            <a:r>
              <a:rPr lang="en-US" dirty="0"/>
              <a:t>Forever I</a:t>
            </a:r>
            <a:r>
              <a:rPr lang="fr-FR" altLang="ja-JP" dirty="0"/>
              <a:t>'</a:t>
            </a:r>
            <a:r>
              <a:rPr lang="en-US" dirty="0" err="1"/>
              <a:t>ll</a:t>
            </a:r>
            <a:r>
              <a:rPr lang="en-US" dirty="0"/>
              <a:t> love You</a:t>
            </a:r>
          </a:p>
          <a:p>
            <a:r>
              <a:rPr lang="en-US" dirty="0"/>
              <a:t>Forever I</a:t>
            </a:r>
            <a:r>
              <a:rPr lang="fr-FR" altLang="ja-JP" dirty="0"/>
              <a:t>'</a:t>
            </a:r>
            <a:r>
              <a:rPr lang="en-US" dirty="0" err="1"/>
              <a:t>ll</a:t>
            </a:r>
            <a:r>
              <a:rPr lang="en-US" dirty="0"/>
              <a:t> stand,</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3500" y="0"/>
            <a:ext cx="400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0" y="0"/>
            <a:ext cx="5943600" cy="8382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sz="4000">
                <a:ea typeface="+mj-ea"/>
                <a:cs typeface="+mj-cs"/>
              </a:rPr>
              <a:t>#5 Fertility Goddess Pendant</a:t>
            </a:r>
          </a:p>
        </p:txBody>
      </p:sp>
      <p:sp>
        <p:nvSpPr>
          <p:cNvPr id="164867" name="Text Box 4"/>
          <p:cNvSpPr txBox="1">
            <a:spLocks noChangeArrowheads="1"/>
          </p:cNvSpPr>
          <p:nvPr/>
        </p:nvSpPr>
        <p:spPr bwMode="auto">
          <a:xfrm>
            <a:off x="8388350" y="1428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222</a:t>
            </a:r>
          </a:p>
        </p:txBody>
      </p:sp>
      <p:sp>
        <p:nvSpPr>
          <p:cNvPr id="3" name="TextBox 2"/>
          <p:cNvSpPr txBox="1"/>
          <p:nvPr/>
        </p:nvSpPr>
        <p:spPr>
          <a:xfrm>
            <a:off x="611188" y="1125538"/>
            <a:ext cx="4537075" cy="5692775"/>
          </a:xfrm>
          <a:prstGeom prst="rect">
            <a:avLst/>
          </a:prstGeom>
          <a:noFill/>
        </p:spPr>
        <p:txBody>
          <a:bodyPr>
            <a:spAutoFit/>
          </a:bodyPr>
          <a:lstStyle/>
          <a:p>
            <a:pPr marL="354013" indent="-354013">
              <a:buFont typeface="Wingdings" pitchFamily="-111" charset="2"/>
              <a:buBlip>
                <a:blip r:embed="rId4"/>
              </a:buBlip>
              <a:defRPr/>
            </a:pPr>
            <a:r>
              <a:rPr lang="en-US" sz="2800" b="1" dirty="0" err="1">
                <a:effectLst>
                  <a:outerShdw blurRad="247650" dist="101600" dir="2700000" algn="tl" rotWithShape="0">
                    <a:srgbClr val="000000">
                      <a:alpha val="90000"/>
                    </a:srgbClr>
                  </a:outerShdw>
                </a:effectLst>
                <a:latin typeface="Arial"/>
                <a:cs typeface="Arial"/>
              </a:rPr>
              <a:t>Ras</a:t>
            </a:r>
            <a:r>
              <a:rPr lang="en-US" sz="2800" b="1" dirty="0">
                <a:effectLst>
                  <a:outerShdw blurRad="247650" dist="101600" dir="2700000" algn="tl" rotWithShape="0">
                    <a:srgbClr val="000000">
                      <a:alpha val="90000"/>
                    </a:srgbClr>
                  </a:outerShdw>
                </a:effectLst>
                <a:latin typeface="Arial"/>
                <a:cs typeface="Arial"/>
              </a:rPr>
              <a:t> </a:t>
            </a:r>
            <a:r>
              <a:rPr lang="en-US" sz="2800" b="1" dirty="0" err="1">
                <a:effectLst>
                  <a:outerShdw blurRad="247650" dist="101600" dir="2700000" algn="tl" rotWithShape="0">
                    <a:srgbClr val="000000">
                      <a:alpha val="90000"/>
                    </a:srgbClr>
                  </a:outerShdw>
                </a:effectLst>
                <a:latin typeface="Arial"/>
                <a:cs typeface="Arial"/>
              </a:rPr>
              <a:t>Shamra</a:t>
            </a:r>
            <a:r>
              <a:rPr lang="en-US" sz="2800" b="1" dirty="0">
                <a:effectLst>
                  <a:outerShdw blurRad="247650" dist="101600" dir="2700000" algn="tl" rotWithShape="0">
                    <a:srgbClr val="000000">
                      <a:alpha val="90000"/>
                    </a:srgbClr>
                  </a:outerShdw>
                </a:effectLst>
                <a:latin typeface="Arial"/>
                <a:cs typeface="Arial"/>
              </a:rPr>
              <a:t>, Syria (ancient Ugarit)</a:t>
            </a:r>
          </a:p>
          <a:p>
            <a:pPr marL="354013" indent="-354013">
              <a:buFont typeface="Wingdings" pitchFamily="-111" charset="2"/>
              <a:buBlip>
                <a:blip r:embed="rId4"/>
              </a:buBlip>
              <a:defRPr/>
            </a:pPr>
            <a:r>
              <a:rPr lang="en-US" sz="2800" b="1" dirty="0">
                <a:effectLst>
                  <a:outerShdw blurRad="247650" dist="101600" dir="2700000" algn="tl" rotWithShape="0">
                    <a:srgbClr val="000000">
                      <a:alpha val="90000"/>
                    </a:srgbClr>
                  </a:outerShdw>
                </a:effectLst>
                <a:latin typeface="Arial"/>
                <a:cs typeface="Arial"/>
              </a:rPr>
              <a:t>1300 BC</a:t>
            </a:r>
          </a:p>
          <a:p>
            <a:pPr marL="354013" indent="-354013">
              <a:buFont typeface="Wingdings" pitchFamily="-111" charset="2"/>
              <a:buBlip>
                <a:blip r:embed="rId4"/>
              </a:buBlip>
              <a:defRPr/>
            </a:pPr>
            <a:r>
              <a:rPr lang="en-US" sz="2800" b="1" dirty="0">
                <a:effectLst>
                  <a:outerShdw blurRad="247650" dist="101600" dir="2700000" algn="tl" rotWithShape="0">
                    <a:srgbClr val="000000">
                      <a:alpha val="90000"/>
                    </a:srgbClr>
                  </a:outerShdw>
                </a:effectLst>
                <a:latin typeface="Arial"/>
                <a:cs typeface="Arial"/>
              </a:rPr>
              <a:t>Ugaritic discovery in 1928 shows close linkage of Northwest Semitic cultures</a:t>
            </a:r>
          </a:p>
          <a:p>
            <a:pPr marL="354013" indent="-354013">
              <a:buFont typeface="Wingdings" pitchFamily="-111" charset="2"/>
              <a:buBlip>
                <a:blip r:embed="rId4"/>
              </a:buBlip>
              <a:defRPr/>
            </a:pPr>
            <a:r>
              <a:rPr lang="en-US" sz="2800" b="1" dirty="0" err="1">
                <a:effectLst>
                  <a:outerShdw blurRad="247650" dist="101600" dir="2700000" algn="tl" rotWithShape="0">
                    <a:srgbClr val="000000">
                      <a:alpha val="90000"/>
                    </a:srgbClr>
                  </a:outerShdw>
                </a:effectLst>
                <a:latin typeface="Arial"/>
                <a:cs typeface="Arial"/>
              </a:rPr>
              <a:t>Ashtart</a:t>
            </a:r>
            <a:r>
              <a:rPr lang="en-US" sz="2800" b="1" dirty="0">
                <a:effectLst>
                  <a:outerShdw blurRad="247650" dist="101600" dir="2700000" algn="tl" rotWithShape="0">
                    <a:srgbClr val="000000">
                      <a:alpha val="90000"/>
                    </a:srgbClr>
                  </a:outerShdw>
                </a:effectLst>
                <a:latin typeface="Arial"/>
                <a:cs typeface="Arial"/>
              </a:rPr>
              <a:t> (holiness goddess) called “queen of heaven” worshipped in Israel (Jer. 7:18; 44:17-19)</a:t>
            </a:r>
          </a:p>
          <a:p>
            <a:pPr marL="354013" indent="-354013">
              <a:defRPr/>
            </a:pPr>
            <a:endParaRPr lang="en-US" sz="2800"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026"/>
          <p:cNvSpPr>
            <a:spLocks noGrp="1" noChangeArrowheads="1"/>
          </p:cNvSpPr>
          <p:nvPr>
            <p:ph type="title"/>
          </p:nvPr>
        </p:nvSpPr>
        <p:spPr>
          <a:xfrm>
            <a:off x="5791200" y="609600"/>
            <a:ext cx="3276600" cy="1143000"/>
          </a:xfrm>
          <a:effectLst>
            <a:outerShdw blurRad="63500" dist="38099" dir="2700000" algn="ctr" rotWithShape="0">
              <a:schemeClr val="bg2">
                <a:alpha val="74998"/>
              </a:schemeClr>
            </a:outerShdw>
          </a:effectLst>
        </p:spPr>
        <p:txBody>
          <a:bodyPr/>
          <a:lstStyle/>
          <a:p>
            <a:pPr eaLnBrk="1" hangingPunct="1">
              <a:defRPr/>
            </a:pPr>
            <a:r>
              <a:rPr lang="en-US" sz="4000">
                <a:ea typeface="+mj-ea"/>
                <a:cs typeface="+mj-cs"/>
              </a:rPr>
              <a:t>#6 Gibeon Pool</a:t>
            </a:r>
          </a:p>
        </p:txBody>
      </p:sp>
      <p:sp>
        <p:nvSpPr>
          <p:cNvPr id="138243" name="Rectangle 1027"/>
          <p:cNvSpPr>
            <a:spLocks noGrp="1" noChangeArrowheads="1"/>
          </p:cNvSpPr>
          <p:nvPr>
            <p:ph type="body" idx="1"/>
          </p:nvPr>
        </p:nvSpPr>
        <p:spPr>
          <a:xfrm>
            <a:off x="5791200" y="1981200"/>
            <a:ext cx="3352800" cy="4400550"/>
          </a:xfrm>
        </p:spPr>
        <p:txBody>
          <a:bodyPr rtlCol="0">
            <a:spAutoFit/>
          </a:bodyPr>
          <a:lstStyle/>
          <a:p>
            <a:pPr marL="354013" indent="-354013" eaLnBrk="1" hangingPunct="1">
              <a:spcBef>
                <a:spcPct val="0"/>
              </a:spcBef>
              <a:buFont typeface="Wingdings" pitchFamily="-111" charset="2"/>
              <a:buBlip>
                <a:blip r:embed="rId3"/>
              </a:buBlip>
              <a:defRPr/>
            </a:pPr>
            <a:r>
              <a:rPr lang="en-US" sz="2800" b="1" kern="1200" dirty="0">
                <a:effectLst>
                  <a:outerShdw blurRad="247650" dist="101600" dir="2700000" algn="tl" rotWithShape="0">
                    <a:srgbClr val="000000">
                      <a:alpha val="90000"/>
                    </a:srgbClr>
                  </a:outerShdw>
                </a:effectLst>
                <a:latin typeface="Arial"/>
                <a:ea typeface="ＭＳ Ｐゴシック" charset="0"/>
                <a:cs typeface="Arial"/>
              </a:rPr>
              <a:t>10 km north of Jerusalem</a:t>
            </a:r>
          </a:p>
          <a:p>
            <a:pPr marL="354013" indent="-354013" eaLnBrk="1" hangingPunct="1">
              <a:spcBef>
                <a:spcPct val="0"/>
              </a:spcBef>
              <a:buFont typeface="Wingdings" pitchFamily="-111" charset="2"/>
              <a:buBlip>
                <a:blip r:embed="rId3"/>
              </a:buBlip>
              <a:defRPr/>
            </a:pPr>
            <a:r>
              <a:rPr lang="en-US" sz="2800" b="1" kern="1200" dirty="0">
                <a:effectLst>
                  <a:outerShdw blurRad="247650" dist="101600" dir="2700000" algn="tl" rotWithShape="0">
                    <a:srgbClr val="000000">
                      <a:alpha val="90000"/>
                    </a:srgbClr>
                  </a:outerShdw>
                </a:effectLst>
                <a:latin typeface="Arial"/>
                <a:ea typeface="ＭＳ Ｐゴシック" charset="0"/>
                <a:cs typeface="Arial"/>
              </a:rPr>
              <a:t>1050 BC</a:t>
            </a:r>
          </a:p>
          <a:p>
            <a:pPr marL="354013" indent="-354013" eaLnBrk="1" hangingPunct="1">
              <a:spcBef>
                <a:spcPct val="0"/>
              </a:spcBef>
              <a:buFont typeface="Wingdings" pitchFamily="-111" charset="2"/>
              <a:buBlip>
                <a:blip r:embed="rId3"/>
              </a:buBlip>
              <a:defRPr/>
            </a:pPr>
            <a:r>
              <a:rPr lang="en-US" sz="2800" b="1" kern="1200" dirty="0">
                <a:effectLst>
                  <a:outerShdw blurRad="247650" dist="101600" dir="2700000" algn="tl" rotWithShape="0">
                    <a:srgbClr val="000000">
                      <a:alpha val="90000"/>
                    </a:srgbClr>
                  </a:outerShdw>
                </a:effectLst>
                <a:latin typeface="Arial"/>
                <a:ea typeface="ＭＳ Ｐゴシック" charset="0"/>
                <a:cs typeface="Arial"/>
              </a:rPr>
              <a:t>Pool noted in 2 Sam. 2:13; Jer. 41:12</a:t>
            </a:r>
          </a:p>
          <a:p>
            <a:pPr marL="354013" indent="-354013" eaLnBrk="1" hangingPunct="1">
              <a:spcBef>
                <a:spcPct val="0"/>
              </a:spcBef>
              <a:buFont typeface="Wingdings" pitchFamily="-111" charset="2"/>
              <a:buBlip>
                <a:blip r:embed="rId3"/>
              </a:buBlip>
              <a:defRPr/>
            </a:pPr>
            <a:r>
              <a:rPr lang="en-US" sz="2800" b="1" kern="1200" dirty="0">
                <a:effectLst>
                  <a:outerShdw blurRad="247650" dist="101600" dir="2700000" algn="tl" rotWithShape="0">
                    <a:srgbClr val="000000">
                      <a:alpha val="90000"/>
                    </a:srgbClr>
                  </a:outerShdw>
                </a:effectLst>
                <a:latin typeface="Arial"/>
                <a:ea typeface="ＭＳ Ｐゴシック" charset="0"/>
                <a:cs typeface="Arial"/>
              </a:rPr>
              <a:t>Shows advanced </a:t>
            </a:r>
            <a:r>
              <a:rPr lang="en-US" sz="2800" b="1" kern="1200" dirty="0" err="1">
                <a:effectLst>
                  <a:outerShdw blurRad="247650" dist="101600" dir="2700000" algn="tl" rotWithShape="0">
                    <a:srgbClr val="000000">
                      <a:alpha val="90000"/>
                    </a:srgbClr>
                  </a:outerShdw>
                </a:effectLst>
                <a:latin typeface="Arial"/>
                <a:ea typeface="ＭＳ Ｐゴシック" charset="0"/>
                <a:cs typeface="Arial"/>
              </a:rPr>
              <a:t>Gibeonite</a:t>
            </a:r>
            <a:r>
              <a:rPr lang="en-US" sz="2800" b="1" kern="1200" dirty="0">
                <a:effectLst>
                  <a:outerShdw blurRad="247650" dist="101600" dir="2700000" algn="tl" rotWithShape="0">
                    <a:srgbClr val="000000">
                      <a:alpha val="90000"/>
                    </a:srgbClr>
                  </a:outerShdw>
                </a:effectLst>
                <a:latin typeface="Arial"/>
                <a:ea typeface="ＭＳ Ｐゴシック" charset="0"/>
                <a:cs typeface="Arial"/>
              </a:rPr>
              <a:t> engineering</a:t>
            </a:r>
          </a:p>
        </p:txBody>
      </p:sp>
      <p:sp>
        <p:nvSpPr>
          <p:cNvPr id="138244" name="Text Box 1028"/>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a:ea typeface="+mn-ea"/>
                <a:cs typeface="Arial"/>
              </a:rPr>
              <a:t>223</a:t>
            </a:r>
          </a:p>
        </p:txBody>
      </p:sp>
      <p:pic>
        <p:nvPicPr>
          <p:cNvPr id="138245" name="Picture 10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786438" cy="6858000"/>
          </a:xfrm>
          <a:prstGeom prst="rect">
            <a:avLst/>
          </a:prstGeom>
          <a:noFill/>
          <a:ln w="9525">
            <a:noFill/>
            <a:miter lim="800000"/>
            <a:headEnd/>
            <a:tailEnd/>
          </a:ln>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10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824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8243">
                                            <p:txEl>
                                              <p:pRg st="1" end="1"/>
                                            </p:txEl>
                                          </p:spTgt>
                                        </p:tgtEl>
                                        <p:attrNameLst>
                                          <p:attrName>style.visibility</p:attrName>
                                        </p:attrNameLst>
                                      </p:cBhvr>
                                      <p:to>
                                        <p:strVal val="visible"/>
                                      </p:to>
                                    </p:set>
                                    <p:anim calcmode="lin" valueType="num">
                                      <p:cBhvr>
                                        <p:cTn id="15" dur="10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824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8243">
                                            <p:txEl>
                                              <p:pRg st="2" end="2"/>
                                            </p:txEl>
                                          </p:spTgt>
                                        </p:tgtEl>
                                        <p:attrNameLst>
                                          <p:attrName>style.visibility</p:attrName>
                                        </p:attrNameLst>
                                      </p:cBhvr>
                                      <p:to>
                                        <p:strVal val="visible"/>
                                      </p:to>
                                    </p:set>
                                    <p:anim calcmode="lin" valueType="num">
                                      <p:cBhvr>
                                        <p:cTn id="23" dur="10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824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38243">
                                            <p:txEl>
                                              <p:pRg st="3" end="3"/>
                                            </p:txEl>
                                          </p:spTgt>
                                        </p:tgtEl>
                                        <p:attrNameLst>
                                          <p:attrName>style.visibility</p:attrName>
                                        </p:attrNameLst>
                                      </p:cBhvr>
                                      <p:to>
                                        <p:strVal val="visible"/>
                                      </p:to>
                                    </p:set>
                                    <p:anim calcmode="lin" valueType="num">
                                      <p:cBhvr>
                                        <p:cTn id="31" dur="10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8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7772400" y="0"/>
            <a:ext cx="1371600" cy="68580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39268" name="Text Box 4"/>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a:latin typeface="Arial"/>
                <a:ea typeface="+mn-ea"/>
                <a:cs typeface="Arial"/>
              </a:rPr>
              <a:t>224</a:t>
            </a:r>
          </a:p>
        </p:txBody>
      </p:sp>
      <p:pic>
        <p:nvPicPr>
          <p:cNvPr id="139269" name="Picture 5"/>
          <p:cNvPicPr>
            <a:picLocks noChangeAspect="1" noChangeArrowheads="1"/>
          </p:cNvPicPr>
          <p:nvPr/>
        </p:nvPicPr>
        <p:blipFill>
          <a:blip r:embed="rId3"/>
          <a:srcRect/>
          <a:stretch>
            <a:fillRect/>
          </a:stretch>
        </p:blipFill>
        <p:spPr bwMode="auto">
          <a:xfrm>
            <a:off x="0" y="-26988"/>
            <a:ext cx="7969250" cy="6956426"/>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9266" name="Rectangle 2"/>
          <p:cNvSpPr>
            <a:spLocks noGrp="1" noChangeArrowheads="1"/>
          </p:cNvSpPr>
          <p:nvPr>
            <p:ph type="title"/>
          </p:nvPr>
        </p:nvSpPr>
        <p:spPr>
          <a:xfrm>
            <a:off x="0" y="1371600"/>
            <a:ext cx="4953000" cy="1143000"/>
          </a:xfrm>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#7 Beersheba Altar</a:t>
            </a:r>
          </a:p>
        </p:txBody>
      </p:sp>
      <p:sp>
        <p:nvSpPr>
          <p:cNvPr id="139267" name="Rectangle 3"/>
          <p:cNvSpPr>
            <a:spLocks noGrp="1" noChangeArrowheads="1"/>
          </p:cNvSpPr>
          <p:nvPr>
            <p:ph type="body" idx="1"/>
          </p:nvPr>
        </p:nvSpPr>
        <p:spPr>
          <a:xfrm>
            <a:off x="0" y="2743200"/>
            <a:ext cx="7235825" cy="4114800"/>
          </a:xfrm>
        </p:spPr>
        <p:txBody>
          <a:bodyPr/>
          <a:lstStyle/>
          <a:p>
            <a:pPr eaLnBrk="1" hangingPunct="1">
              <a:lnSpc>
                <a:spcPct val="90000"/>
              </a:lnSpc>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Near Beer-Sheba in ancient Israel</a:t>
            </a:r>
            <a:r>
              <a:rPr lang="fr-FR" sz="3600" b="1" dirty="0">
                <a:effectLst>
                  <a:outerShdw blurRad="38100" dist="38100" dir="2700000" algn="tl">
                    <a:srgbClr val="000000">
                      <a:alpha val="43137"/>
                    </a:srgbClr>
                  </a:outerShdw>
                </a:effectLst>
                <a:ea typeface="+mn-ea"/>
                <a:cs typeface="+mn-cs"/>
              </a:rPr>
              <a:t>'</a:t>
            </a:r>
            <a:r>
              <a:rPr lang="en-US" sz="3600" b="1" dirty="0">
                <a:effectLst>
                  <a:outerShdw blurRad="38100" dist="38100" dir="2700000" algn="tl">
                    <a:srgbClr val="000000">
                      <a:alpha val="43137"/>
                    </a:srgbClr>
                  </a:outerShdw>
                </a:effectLst>
                <a:ea typeface="+mn-ea"/>
                <a:cs typeface="+mn-cs"/>
              </a:rPr>
              <a:t>s far south</a:t>
            </a:r>
          </a:p>
          <a:p>
            <a:pPr eaLnBrk="1" hangingPunct="1">
              <a:lnSpc>
                <a:spcPct val="90000"/>
              </a:lnSpc>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750 BC</a:t>
            </a:r>
          </a:p>
          <a:p>
            <a:pPr eaLnBrk="1" hangingPunct="1">
              <a:lnSpc>
                <a:spcPct val="90000"/>
              </a:lnSpc>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Huge (63” x 63”) altar with horns (cf. Exod. 29:12; 1 Kings 1:51; 2:28)</a:t>
            </a:r>
          </a:p>
          <a:p>
            <a:pPr eaLnBrk="1" hangingPunct="1">
              <a:lnSpc>
                <a:spcPct val="90000"/>
              </a:lnSpc>
              <a:buFont typeface="Wingdings" pitchFamily="-111" charset="2"/>
              <a:buBlip>
                <a:blip r:embed="rId4"/>
              </a:buBlip>
              <a:defRPr/>
            </a:pPr>
            <a:r>
              <a:rPr lang="en-US" sz="3600" b="1" dirty="0">
                <a:effectLst>
                  <a:outerShdw blurRad="38100" dist="38100" dir="2700000" algn="tl">
                    <a:srgbClr val="000000">
                      <a:alpha val="43137"/>
                    </a:srgbClr>
                  </a:outerShdw>
                </a:effectLst>
                <a:ea typeface="+mn-ea"/>
                <a:cs typeface="+mn-cs"/>
              </a:rPr>
              <a:t>Pagan altar of hewn stones prohibited by Exodus 20:25</a:t>
            </a:r>
          </a:p>
        </p:txBody>
      </p:sp>
      <p:sp>
        <p:nvSpPr>
          <p:cNvPr id="168967" name="Rectangle 7"/>
          <p:cNvSpPr>
            <a:spLocks noChangeArrowheads="1"/>
          </p:cNvSpPr>
          <p:nvPr/>
        </p:nvSpPr>
        <p:spPr bwMode="auto">
          <a:xfrm>
            <a:off x="6477000" y="-152400"/>
            <a:ext cx="152400" cy="9906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blinds(horizontal)">
                                      <p:cBhvr>
                                        <p:cTn id="12" dur="500"/>
                                        <p:tgtEl>
                                          <p:spTgt spid="139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blinds(horizontal)">
                                      <p:cBhvr>
                                        <p:cTn id="17" dur="500"/>
                                        <p:tgtEl>
                                          <p:spTgt spid="139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39267">
                                            <p:txEl>
                                              <p:pRg st="3" end="3"/>
                                            </p:txEl>
                                          </p:spTgt>
                                        </p:tgtEl>
                                        <p:attrNameLst>
                                          <p:attrName>style.visibility</p:attrName>
                                        </p:attrNameLst>
                                      </p:cBhvr>
                                      <p:to>
                                        <p:strVal val="visible"/>
                                      </p:to>
                                    </p:set>
                                    <p:animEffect transition="in" filter="blinds(horizontal)">
                                      <p:cBhvr>
                                        <p:cTn id="22" dur="500"/>
                                        <p:tgtEl>
                                          <p:spTgt spid="139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8388350" y="92075"/>
            <a:ext cx="698500" cy="4603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a:latin typeface="Arial"/>
                <a:ea typeface="+mn-ea"/>
                <a:cs typeface="Arial"/>
              </a:rPr>
              <a:t>225</a:t>
            </a:r>
          </a:p>
        </p:txBody>
      </p:sp>
      <p:pic>
        <p:nvPicPr>
          <p:cNvPr id="140293" name="Picture 5"/>
          <p:cNvPicPr>
            <a:picLocks noChangeAspect="1" noChangeArrowheads="1"/>
          </p:cNvPicPr>
          <p:nvPr/>
        </p:nvPicPr>
        <p:blipFill>
          <a:blip r:embed="rId3"/>
          <a:srcRect/>
          <a:stretch>
            <a:fillRect/>
          </a:stretch>
        </p:blipFill>
        <p:spPr bwMode="auto">
          <a:xfrm>
            <a:off x="0" y="0"/>
            <a:ext cx="41370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0290" name="Rectangle 2"/>
          <p:cNvSpPr>
            <a:spLocks noGrp="1" noChangeArrowheads="1"/>
          </p:cNvSpPr>
          <p:nvPr>
            <p:ph type="title"/>
          </p:nvPr>
        </p:nvSpPr>
        <p:spPr>
          <a:xfrm>
            <a:off x="4572000" y="609600"/>
            <a:ext cx="4572000" cy="1143000"/>
          </a:xfrm>
          <a:effectLst>
            <a:outerShdw blurRad="63500" dist="38099" dir="2700000" algn="ctr" rotWithShape="0">
              <a:schemeClr val="bg2">
                <a:alpha val="74998"/>
              </a:schemeClr>
            </a:outerShdw>
          </a:effectLst>
        </p:spPr>
        <p:txBody>
          <a:bodyPr/>
          <a:lstStyle/>
          <a:p>
            <a:pPr eaLnBrk="1" hangingPunct="1">
              <a:defRPr/>
            </a:pPr>
            <a:r>
              <a:rPr lang="en-US" sz="4000">
                <a:ea typeface="+mj-ea"/>
                <a:cs typeface="+mj-cs"/>
              </a:rPr>
              <a:t>#8 Silver Scroll Amulet</a:t>
            </a:r>
          </a:p>
        </p:txBody>
      </p:sp>
      <p:sp>
        <p:nvSpPr>
          <p:cNvPr id="140291" name="Rectangle 3"/>
          <p:cNvSpPr>
            <a:spLocks noGrp="1" noChangeArrowheads="1"/>
          </p:cNvSpPr>
          <p:nvPr>
            <p:ph type="body" idx="1"/>
          </p:nvPr>
        </p:nvSpPr>
        <p:spPr>
          <a:xfrm>
            <a:off x="4724400" y="1981200"/>
            <a:ext cx="4095750" cy="3046413"/>
          </a:xfrm>
        </p:spPr>
        <p:txBody>
          <a:bodyPr rtlCol="0">
            <a:spAutoFit/>
          </a:bodyPr>
          <a:lstStyle/>
          <a:p>
            <a:pPr marL="354013" indent="-354013" eaLnBrk="1" hangingPunct="1">
              <a:spcBef>
                <a:spcPct val="0"/>
              </a:spcBef>
              <a:buFont typeface="Wingdings" pitchFamily="-111" charset="2"/>
              <a:buBlip>
                <a:blip r:embed="rId4"/>
              </a:buBlip>
              <a:defRPr/>
            </a:pPr>
            <a:r>
              <a:rPr lang="en-US" b="1" kern="1200" dirty="0" err="1">
                <a:effectLst>
                  <a:outerShdw blurRad="247650" dist="101600" dir="2700000" algn="tl" rotWithShape="0">
                    <a:srgbClr val="000000">
                      <a:alpha val="90000"/>
                    </a:srgbClr>
                  </a:outerShdw>
                </a:effectLst>
                <a:latin typeface="Arial"/>
                <a:ea typeface="ＭＳ Ｐゴシック" charset="0"/>
                <a:cs typeface="Arial"/>
              </a:rPr>
              <a:t>Ketef</a:t>
            </a:r>
            <a:r>
              <a:rPr lang="en-US" b="1" kern="1200" dirty="0">
                <a:effectLst>
                  <a:outerShdw blurRad="247650" dist="101600" dir="2700000" algn="tl" rotWithShape="0">
                    <a:srgbClr val="000000">
                      <a:alpha val="90000"/>
                    </a:srgbClr>
                  </a:outerShdw>
                </a:effectLst>
                <a:latin typeface="Arial"/>
                <a:ea typeface="ＭＳ Ｐゴシック" charset="0"/>
                <a:cs typeface="Arial"/>
              </a:rPr>
              <a:t> </a:t>
            </a:r>
            <a:r>
              <a:rPr lang="en-US" b="1" kern="1200" dirty="0" err="1">
                <a:effectLst>
                  <a:outerShdw blurRad="247650" dist="101600" dir="2700000" algn="tl" rotWithShape="0">
                    <a:srgbClr val="000000">
                      <a:alpha val="90000"/>
                    </a:srgbClr>
                  </a:outerShdw>
                </a:effectLst>
                <a:latin typeface="Arial"/>
                <a:ea typeface="ＭＳ Ｐゴシック" charset="0"/>
                <a:cs typeface="Arial"/>
              </a:rPr>
              <a:t>Hinnom</a:t>
            </a:r>
            <a:r>
              <a:rPr lang="en-US" b="1" kern="1200" dirty="0">
                <a:effectLst>
                  <a:outerShdw blurRad="247650" dist="101600" dir="2700000" algn="tl" rotWithShape="0">
                    <a:srgbClr val="000000">
                      <a:alpha val="90000"/>
                    </a:srgbClr>
                  </a:outerShdw>
                </a:effectLst>
                <a:latin typeface="Arial"/>
                <a:ea typeface="ＭＳ Ｐゴシック" charset="0"/>
                <a:cs typeface="Arial"/>
              </a:rPr>
              <a:t>, near Jerusalem</a:t>
            </a:r>
          </a:p>
          <a:p>
            <a:pPr marL="354013" indent="-354013" eaLnBrk="1" hangingPunct="1">
              <a:spcBef>
                <a:spcPct val="0"/>
              </a:spcBef>
              <a:buFont typeface="Wingdings" pitchFamily="-111" charset="2"/>
              <a:buBlip>
                <a:blip r:embed="rId4"/>
              </a:buBlip>
              <a:defRPr/>
            </a:pPr>
            <a:r>
              <a:rPr lang="en-US" b="1" kern="1200" dirty="0">
                <a:effectLst>
                  <a:outerShdw blurRad="247650" dist="101600" dir="2700000" algn="tl" rotWithShape="0">
                    <a:srgbClr val="000000">
                      <a:alpha val="90000"/>
                    </a:srgbClr>
                  </a:outerShdw>
                </a:effectLst>
                <a:latin typeface="Arial"/>
                <a:ea typeface="ＭＳ Ｐゴシック" charset="0"/>
                <a:cs typeface="Arial"/>
              </a:rPr>
              <a:t>650-400 BC</a:t>
            </a:r>
          </a:p>
          <a:p>
            <a:pPr marL="354013" indent="-354013" eaLnBrk="1" hangingPunct="1">
              <a:spcBef>
                <a:spcPct val="0"/>
              </a:spcBef>
              <a:buFont typeface="Wingdings" pitchFamily="-111" charset="2"/>
              <a:buBlip>
                <a:blip r:embed="rId4"/>
              </a:buBlip>
              <a:defRPr/>
            </a:pPr>
            <a:r>
              <a:rPr lang="en-US" b="1" kern="1200" dirty="0">
                <a:effectLst>
                  <a:outerShdw blurRad="247650" dist="101600" dir="2700000" algn="tl" rotWithShape="0">
                    <a:srgbClr val="000000">
                      <a:alpha val="90000"/>
                    </a:srgbClr>
                  </a:outerShdw>
                </a:effectLst>
                <a:latin typeface="Arial"/>
                <a:ea typeface="ＭＳ Ｐゴシック" charset="0"/>
                <a:cs typeface="Arial"/>
              </a:rPr>
              <a:t>Earliest inscription of a biblical text</a:t>
            </a:r>
          </a:p>
        </p:txBody>
      </p:sp>
      <p:sp>
        <p:nvSpPr>
          <p:cNvPr id="140295" name="Rectangle 7"/>
          <p:cNvSpPr>
            <a:spLocks noChangeArrowheads="1"/>
          </p:cNvSpPr>
          <p:nvPr/>
        </p:nvSpPr>
        <p:spPr bwMode="auto">
          <a:xfrm>
            <a:off x="0" y="0"/>
            <a:ext cx="4191000" cy="6858000"/>
          </a:xfrm>
          <a:prstGeom prst="rect">
            <a:avLst/>
          </a:prstGeom>
          <a:gradFill rotWithShape="0">
            <a:gsLst>
              <a:gs pos="0">
                <a:schemeClr val="bg2">
                  <a:alpha val="50000"/>
                </a:schemeClr>
              </a:gs>
              <a:gs pos="100000">
                <a:schemeClr val="bg2">
                  <a:gamma/>
                  <a:shade val="93725"/>
                  <a:invGamma/>
                  <a:alpha val="50000"/>
                </a:schemeClr>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140294" name="Text Box 6" descr="50%"/>
          <p:cNvSpPr txBox="1">
            <a:spLocks noChangeArrowheads="1"/>
          </p:cNvSpPr>
          <p:nvPr/>
        </p:nvSpPr>
        <p:spPr bwMode="auto">
          <a:xfrm rot="21575634">
            <a:off x="228600" y="319088"/>
            <a:ext cx="3886200" cy="62484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marL="461963" indent="-4619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Then the L</a:t>
            </a:r>
            <a:r>
              <a:rPr lang="en-US" sz="1800" b="1" dirty="0">
                <a:solidFill>
                  <a:srgbClr val="FFFFFF"/>
                </a:solidFill>
                <a:effectLst>
                  <a:outerShdw blurRad="38100" dist="38100" dir="2700000" algn="tl">
                    <a:srgbClr val="000000"/>
                  </a:outerShdw>
                </a:effectLst>
                <a:latin typeface="Arial" charset="0"/>
                <a:cs typeface="Arial" charset="0"/>
              </a:rPr>
              <a:t>ORD</a:t>
            </a:r>
            <a:r>
              <a:rPr lang="en-US" sz="2000" b="1" dirty="0">
                <a:solidFill>
                  <a:srgbClr val="FFFFFF"/>
                </a:solidFill>
                <a:effectLst>
                  <a:outerShdw blurRad="38100" dist="38100" dir="2700000" algn="tl">
                    <a:srgbClr val="000000"/>
                  </a:outerShdw>
                </a:effectLst>
                <a:latin typeface="Arial" charset="0"/>
                <a:cs typeface="Arial" charset="0"/>
              </a:rPr>
              <a:t> spoke to Moses, saying,</a:t>
            </a:r>
          </a:p>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"Speak to Aaron and to his sons, saying, </a:t>
            </a:r>
            <a:r>
              <a:rPr lang="fr-FR" sz="2000" b="1" dirty="0">
                <a:solidFill>
                  <a:srgbClr val="FFFFFF"/>
                </a:solidFill>
                <a:effectLst>
                  <a:outerShdw blurRad="38100" dist="38100" dir="2700000" algn="tl">
                    <a:srgbClr val="000000"/>
                  </a:outerShdw>
                </a:effectLst>
                <a:latin typeface="Arial" charset="0"/>
                <a:cs typeface="Arial" charset="0"/>
              </a:rPr>
              <a:t>'</a:t>
            </a:r>
            <a:r>
              <a:rPr lang="en-US" sz="2000" b="1" dirty="0">
                <a:solidFill>
                  <a:srgbClr val="FFFFFF"/>
                </a:solidFill>
                <a:effectLst>
                  <a:outerShdw blurRad="38100" dist="38100" dir="2700000" algn="tl">
                    <a:srgbClr val="000000"/>
                  </a:outerShdw>
                </a:effectLst>
                <a:latin typeface="Arial" charset="0"/>
                <a:cs typeface="Arial" charset="0"/>
              </a:rPr>
              <a:t>Thus you shall bless the sons of Israel. You shall say to them:</a:t>
            </a:r>
          </a:p>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The L</a:t>
            </a:r>
            <a:r>
              <a:rPr lang="en-US" sz="1800" b="1" dirty="0">
                <a:solidFill>
                  <a:srgbClr val="FFFFFF"/>
                </a:solidFill>
                <a:effectLst>
                  <a:outerShdw blurRad="38100" dist="38100" dir="2700000" algn="tl">
                    <a:srgbClr val="000000"/>
                  </a:outerShdw>
                </a:effectLst>
                <a:latin typeface="Arial" charset="0"/>
                <a:cs typeface="Arial" charset="0"/>
              </a:rPr>
              <a:t>ORD</a:t>
            </a:r>
            <a:r>
              <a:rPr lang="en-US" sz="2000" b="1" dirty="0">
                <a:solidFill>
                  <a:srgbClr val="FFFFFF"/>
                </a:solidFill>
                <a:effectLst>
                  <a:outerShdw blurRad="38100" dist="38100" dir="2700000" algn="tl">
                    <a:srgbClr val="000000"/>
                  </a:outerShdw>
                </a:effectLst>
                <a:latin typeface="Arial" charset="0"/>
                <a:cs typeface="Arial" charset="0"/>
              </a:rPr>
              <a:t> bless you, and keep you;</a:t>
            </a:r>
          </a:p>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The L</a:t>
            </a:r>
            <a:r>
              <a:rPr lang="en-US" sz="1800" b="1" dirty="0">
                <a:solidFill>
                  <a:srgbClr val="FFFFFF"/>
                </a:solidFill>
                <a:effectLst>
                  <a:outerShdw blurRad="38100" dist="38100" dir="2700000" algn="tl">
                    <a:srgbClr val="000000"/>
                  </a:outerShdw>
                </a:effectLst>
                <a:latin typeface="Arial" charset="0"/>
                <a:cs typeface="Arial" charset="0"/>
              </a:rPr>
              <a:t>ORD</a:t>
            </a:r>
            <a:r>
              <a:rPr lang="en-US" sz="2000" b="1" dirty="0">
                <a:solidFill>
                  <a:srgbClr val="FFFFFF"/>
                </a:solidFill>
                <a:effectLst>
                  <a:outerShdw blurRad="38100" dist="38100" dir="2700000" algn="tl">
                    <a:srgbClr val="000000"/>
                  </a:outerShdw>
                </a:effectLst>
                <a:latin typeface="Arial" charset="0"/>
                <a:cs typeface="Arial" charset="0"/>
              </a:rPr>
              <a:t> make His face shine on you, And be gracious to you;</a:t>
            </a:r>
          </a:p>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The L</a:t>
            </a:r>
            <a:r>
              <a:rPr lang="en-US" sz="1800" b="1" dirty="0">
                <a:solidFill>
                  <a:srgbClr val="FFFFFF"/>
                </a:solidFill>
                <a:effectLst>
                  <a:outerShdw blurRad="38100" dist="38100" dir="2700000" algn="tl">
                    <a:srgbClr val="000000"/>
                  </a:outerShdw>
                </a:effectLst>
                <a:latin typeface="Arial" charset="0"/>
                <a:cs typeface="Arial" charset="0"/>
              </a:rPr>
              <a:t>ORD</a:t>
            </a:r>
            <a:r>
              <a:rPr lang="en-US" sz="2000" b="1" dirty="0">
                <a:solidFill>
                  <a:srgbClr val="FFFFFF"/>
                </a:solidFill>
                <a:effectLst>
                  <a:outerShdw blurRad="38100" dist="38100" dir="2700000" algn="tl">
                    <a:srgbClr val="000000"/>
                  </a:outerShdw>
                </a:effectLst>
                <a:latin typeface="Arial" charset="0"/>
                <a:cs typeface="Arial" charset="0"/>
              </a:rPr>
              <a:t> lift up His countenance on you, And give you peace.</a:t>
            </a:r>
            <a:r>
              <a:rPr lang="fr-FR" sz="2000" b="1" dirty="0">
                <a:solidFill>
                  <a:srgbClr val="FFFFFF"/>
                </a:solidFill>
                <a:effectLst>
                  <a:outerShdw blurRad="38100" dist="38100" dir="2700000" algn="tl">
                    <a:srgbClr val="000000"/>
                  </a:outerShdw>
                </a:effectLst>
                <a:latin typeface="Arial" charset="0"/>
                <a:cs typeface="Arial" charset="0"/>
              </a:rPr>
              <a:t>'</a:t>
            </a:r>
            <a:endParaRPr lang="en-US" sz="2000" b="1" dirty="0">
              <a:solidFill>
                <a:srgbClr val="FFFFFF"/>
              </a:solidFill>
              <a:effectLst>
                <a:outerShdw blurRad="38100" dist="38100" dir="2700000" algn="tl">
                  <a:srgbClr val="000000"/>
                </a:outerShdw>
              </a:effectLst>
              <a:latin typeface="Arial" charset="0"/>
              <a:cs typeface="Arial" charset="0"/>
            </a:endParaRPr>
          </a:p>
          <a:p>
            <a:pP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"So they shall invoke My name on the sons of Israel, and I then will bless them."</a:t>
            </a:r>
          </a:p>
          <a:p>
            <a:pPr algn="r" eaLnBrk="1" hangingPunct="1">
              <a:defRPr/>
            </a:pPr>
            <a:r>
              <a:rPr lang="en-US" sz="2000" b="1" dirty="0">
                <a:solidFill>
                  <a:srgbClr val="FFFFFF"/>
                </a:solidFill>
                <a:effectLst>
                  <a:outerShdw blurRad="38100" dist="38100" dir="2700000" algn="tl">
                    <a:srgbClr val="000000"/>
                  </a:outerShdw>
                </a:effectLst>
                <a:latin typeface="Arial" charset="0"/>
                <a:cs typeface="Arial" charset="0"/>
              </a:rPr>
              <a:t>(Numbers 6:22-27)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295"/>
                                        </p:tgtEl>
                                        <p:attrNameLst>
                                          <p:attrName>style.visibility</p:attrName>
                                        </p:attrNameLst>
                                      </p:cBhvr>
                                      <p:to>
                                        <p:strVal val="visible"/>
                                      </p:to>
                                    </p:set>
                                    <p:animEffect transition="in" filter="fade">
                                      <p:cBhvr>
                                        <p:cTn id="11" dur="500"/>
                                        <p:tgtEl>
                                          <p:spTgt spid="140295"/>
                                        </p:tgtEl>
                                      </p:cBhvr>
                                    </p:animEffec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0294"/>
                                        </p:tgtEl>
                                        <p:attrNameLst>
                                          <p:attrName>style.visibility</p:attrName>
                                        </p:attrNameLst>
                                      </p:cBhvr>
                                      <p:to>
                                        <p:strVal val="visible"/>
                                      </p:to>
                                    </p:set>
                                    <p:animEffect transition="in" filter="fade">
                                      <p:cBhvr>
                                        <p:cTn id="15" dur="5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5" grpId="0" animBg="1"/>
      <p:bldP spid="14029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3">
            <a:lum bright="18000"/>
          </a:blip>
          <a:srcRect/>
          <a:stretch>
            <a:fillRect/>
          </a:stretch>
        </p:blipFill>
        <p:spPr bwMode="auto">
          <a:xfrm>
            <a:off x="4518025" y="0"/>
            <a:ext cx="470217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1314" name="Rectangle 2"/>
          <p:cNvSpPr>
            <a:spLocks noGrp="1" noChangeArrowheads="1"/>
          </p:cNvSpPr>
          <p:nvPr>
            <p:ph type="title"/>
          </p:nvPr>
        </p:nvSpPr>
        <p:spPr>
          <a:xfrm>
            <a:off x="761999" y="304800"/>
            <a:ext cx="3737705" cy="1251992"/>
          </a:xfrm>
          <a:effectLst>
            <a:outerShdw blurRad="63500" dist="38099" dir="2700000" algn="ctr" rotWithShape="0">
              <a:schemeClr val="bg2">
                <a:alpha val="74998"/>
              </a:schemeClr>
            </a:outerShdw>
          </a:effectLst>
        </p:spPr>
        <p:txBody>
          <a:bodyPr anchor="t"/>
          <a:lstStyle/>
          <a:p>
            <a:pPr eaLnBrk="1" hangingPunct="1">
              <a:defRPr/>
            </a:pPr>
            <a:r>
              <a:rPr lang="en-US" dirty="0">
                <a:ea typeface="+mj-ea"/>
                <a:cs typeface="+mj-cs"/>
              </a:rPr>
              <a:t>#9 Masada</a:t>
            </a:r>
          </a:p>
        </p:txBody>
      </p:sp>
      <p:sp>
        <p:nvSpPr>
          <p:cNvPr id="141315" name="Rectangle 3"/>
          <p:cNvSpPr>
            <a:spLocks noGrp="1" noChangeArrowheads="1"/>
          </p:cNvSpPr>
          <p:nvPr>
            <p:ph type="body" idx="1"/>
          </p:nvPr>
        </p:nvSpPr>
        <p:spPr>
          <a:xfrm>
            <a:off x="762000" y="1676400"/>
            <a:ext cx="3657600" cy="4191000"/>
          </a:xfrm>
        </p:spPr>
        <p:txBody>
          <a:bodyPr rtlCol="0">
            <a:spAutoFit/>
          </a:bodyPr>
          <a:lstStyle/>
          <a:p>
            <a:pPr marL="354013" indent="-354013" eaLnBrk="1" hangingPunct="1">
              <a:spcBef>
                <a:spcPct val="0"/>
              </a:spcBef>
              <a:buFont typeface="Wingdings" pitchFamily="-111" charset="2"/>
              <a:buBlip>
                <a:blip r:embed="rId4"/>
              </a:buBlip>
              <a:defRPr/>
            </a:pPr>
            <a:r>
              <a:rPr lang="en-US" b="1" kern="1200" dirty="0">
                <a:effectLst>
                  <a:outerShdw blurRad="247650" dist="101600" dir="2700000" algn="tl" rotWithShape="0">
                    <a:srgbClr val="000000">
                      <a:alpha val="90000"/>
                    </a:srgbClr>
                  </a:outerShdw>
                </a:effectLst>
                <a:latin typeface="Arial"/>
                <a:ea typeface="ＭＳ Ｐゴシック" charset="0"/>
                <a:cs typeface="Arial"/>
              </a:rPr>
              <a:t>Southwest shore of Dead Sea</a:t>
            </a:r>
          </a:p>
          <a:p>
            <a:pPr marL="354013" indent="-354013" eaLnBrk="1" hangingPunct="1">
              <a:spcBef>
                <a:spcPct val="0"/>
              </a:spcBef>
              <a:buFont typeface="Wingdings" pitchFamily="-111" charset="2"/>
              <a:buBlip>
                <a:blip r:embed="rId4"/>
              </a:buBlip>
              <a:defRPr/>
            </a:pPr>
            <a:r>
              <a:rPr lang="en-US" b="1" kern="1200" dirty="0">
                <a:effectLst>
                  <a:outerShdw blurRad="247650" dist="101600" dir="2700000" algn="tl" rotWithShape="0">
                    <a:srgbClr val="000000">
                      <a:alpha val="90000"/>
                    </a:srgbClr>
                  </a:outerShdw>
                </a:effectLst>
                <a:latin typeface="Arial"/>
                <a:ea typeface="ＭＳ Ｐゴシック" charset="0"/>
                <a:cs typeface="Arial"/>
              </a:rPr>
              <a:t>150 BC</a:t>
            </a:r>
          </a:p>
          <a:p>
            <a:pPr marL="354013" indent="-354013" eaLnBrk="1" hangingPunct="1">
              <a:spcBef>
                <a:spcPct val="0"/>
              </a:spcBef>
              <a:buFont typeface="Wingdings" pitchFamily="-111" charset="2"/>
              <a:buBlip>
                <a:blip r:embed="rId4"/>
              </a:buBlip>
              <a:defRPr/>
            </a:pPr>
            <a:r>
              <a:rPr lang="en-US" b="1" kern="1200" dirty="0">
                <a:effectLst>
                  <a:outerShdw blurRad="247650" dist="101600" dir="2700000" algn="tl" rotWithShape="0">
                    <a:srgbClr val="000000">
                      <a:alpha val="90000"/>
                    </a:srgbClr>
                  </a:outerShdw>
                </a:effectLst>
                <a:latin typeface="Arial"/>
                <a:ea typeface="ＭＳ Ｐゴシック" charset="0"/>
                <a:cs typeface="Arial"/>
              </a:rPr>
              <a:t>Probably David</a:t>
            </a:r>
            <a:r>
              <a:rPr lang="fr-FR" b="1" kern="1200" dirty="0">
                <a:effectLst>
                  <a:outerShdw blurRad="247650" dist="101600" dir="2700000" algn="tl" rotWithShape="0">
                    <a:srgbClr val="000000">
                      <a:alpha val="90000"/>
                    </a:srgbClr>
                  </a:outerShdw>
                </a:effectLst>
                <a:latin typeface="Arial"/>
                <a:ea typeface="ＭＳ Ｐゴシック" charset="0"/>
                <a:cs typeface="Arial"/>
              </a:rPr>
              <a:t>'</a:t>
            </a:r>
            <a:r>
              <a:rPr lang="en-US" b="1" kern="1200" dirty="0">
                <a:effectLst>
                  <a:outerShdw blurRad="247650" dist="101600" dir="2700000" algn="tl" rotWithShape="0">
                    <a:srgbClr val="000000">
                      <a:alpha val="90000"/>
                    </a:srgbClr>
                  </a:outerShdw>
                </a:effectLst>
                <a:latin typeface="Arial"/>
                <a:ea typeface="ＭＳ Ｐゴシック" charset="0"/>
                <a:cs typeface="Arial"/>
              </a:rPr>
              <a:t>s stronghold </a:t>
            </a:r>
            <a:br>
              <a:rPr lang="en-US" b="1" kern="1200" dirty="0">
                <a:effectLst>
                  <a:outerShdw blurRad="247650" dist="101600" dir="2700000" algn="tl" rotWithShape="0">
                    <a:srgbClr val="000000">
                      <a:alpha val="90000"/>
                    </a:srgbClr>
                  </a:outerShdw>
                </a:effectLst>
                <a:latin typeface="Arial"/>
                <a:ea typeface="ＭＳ Ｐゴシック" charset="0"/>
                <a:cs typeface="Arial"/>
              </a:rPr>
            </a:br>
            <a:r>
              <a:rPr lang="en-US" b="1" kern="1200" dirty="0">
                <a:effectLst>
                  <a:outerShdw blurRad="247650" dist="101600" dir="2700000" algn="tl" rotWithShape="0">
                    <a:srgbClr val="000000">
                      <a:alpha val="90000"/>
                    </a:srgbClr>
                  </a:outerShdw>
                </a:effectLst>
                <a:latin typeface="Arial"/>
                <a:ea typeface="ＭＳ Ｐゴシック" charset="0"/>
                <a:cs typeface="Arial"/>
              </a:rPr>
              <a:t>(1 Sam. 22:4-5)</a:t>
            </a:r>
          </a:p>
        </p:txBody>
      </p:sp>
      <p:sp>
        <p:nvSpPr>
          <p:cNvPr id="141316" name="Text Box 4"/>
          <p:cNvSpPr txBox="1">
            <a:spLocks noChangeArrowheads="1"/>
          </p:cNvSpPr>
          <p:nvPr/>
        </p:nvSpPr>
        <p:spPr bwMode="auto">
          <a:xfrm>
            <a:off x="8502650" y="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panose="020B0604020202020204" pitchFamily="34" charset="0"/>
                <a:ea typeface="+mn-ea"/>
                <a:cs typeface="Arial" panose="020B0604020202020204" pitchFamily="34" charset="0"/>
              </a:rPr>
              <a:t>226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500"/>
                                        <p:tgtEl>
                                          <p:spTgt spid="141315">
                                            <p:txEl>
                                              <p:pRg st="0" end="0"/>
                                            </p:txEl>
                                          </p:spTgt>
                                        </p:tgtEl>
                                      </p:cBhvr>
                                    </p:animEffect>
                                    <p:anim calcmode="lin" valueType="num">
                                      <p:cBhvr>
                                        <p:cTn id="8" dur="500" fill="hold"/>
                                        <p:tgtEl>
                                          <p:spTgt spid="141315">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1413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41315">
                                            <p:txEl>
                                              <p:pRg st="1" end="1"/>
                                            </p:txEl>
                                          </p:spTgt>
                                        </p:tgtEl>
                                        <p:attrNameLst>
                                          <p:attrName>style.visibility</p:attrName>
                                        </p:attrNameLst>
                                      </p:cBhvr>
                                      <p:to>
                                        <p:strVal val="visible"/>
                                      </p:to>
                                    </p:set>
                                    <p:animEffect transition="in" filter="fade">
                                      <p:cBhvr>
                                        <p:cTn id="14" dur="500"/>
                                        <p:tgtEl>
                                          <p:spTgt spid="141315">
                                            <p:txEl>
                                              <p:pRg st="1" end="1"/>
                                            </p:txEl>
                                          </p:spTgt>
                                        </p:tgtEl>
                                      </p:cBhvr>
                                    </p:animEffect>
                                    <p:anim calcmode="lin" valueType="num">
                                      <p:cBhvr>
                                        <p:cTn id="15" dur="500" fill="hold"/>
                                        <p:tgtEl>
                                          <p:spTgt spid="141315">
                                            <p:txEl>
                                              <p:pRg st="1" end="1"/>
                                            </p:txEl>
                                          </p:spTgt>
                                        </p:tgtEl>
                                        <p:attrNameLst>
                                          <p:attrName>ppt_w</p:attrName>
                                        </p:attrNameLst>
                                      </p:cBhvr>
                                      <p:tavLst>
                                        <p:tav tm="0" fmla="#ppt_w*sin(2.5*pi*$)">
                                          <p:val>
                                            <p:fltVal val="0"/>
                                          </p:val>
                                        </p:tav>
                                        <p:tav tm="100000">
                                          <p:val>
                                            <p:fltVal val="1"/>
                                          </p:val>
                                        </p:tav>
                                      </p:tavLst>
                                    </p:anim>
                                    <p:anim calcmode="lin" valueType="num">
                                      <p:cBhvr>
                                        <p:cTn id="16" dur="500" fill="hold"/>
                                        <p:tgtEl>
                                          <p:spTgt spid="14131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141315">
                                            <p:txEl>
                                              <p:pRg st="2" end="2"/>
                                            </p:txEl>
                                          </p:spTgt>
                                        </p:tgtEl>
                                        <p:attrNameLst>
                                          <p:attrName>style.visibility</p:attrName>
                                        </p:attrNameLst>
                                      </p:cBhvr>
                                      <p:to>
                                        <p:strVal val="visible"/>
                                      </p:to>
                                    </p:set>
                                    <p:animEffect transition="in" filter="fade">
                                      <p:cBhvr>
                                        <p:cTn id="21" dur="500"/>
                                        <p:tgtEl>
                                          <p:spTgt spid="141315">
                                            <p:txEl>
                                              <p:pRg st="2" end="2"/>
                                            </p:txEl>
                                          </p:spTgt>
                                        </p:tgtEl>
                                      </p:cBhvr>
                                    </p:animEffect>
                                    <p:anim calcmode="lin" valueType="num">
                                      <p:cBhvr>
                                        <p:cTn id="22" dur="500" fill="hold"/>
                                        <p:tgtEl>
                                          <p:spTgt spid="141315">
                                            <p:txEl>
                                              <p:pRg st="2" end="2"/>
                                            </p:txEl>
                                          </p:spTgt>
                                        </p:tgtEl>
                                        <p:attrNameLst>
                                          <p:attrName>ppt_w</p:attrName>
                                        </p:attrNameLst>
                                      </p:cBhvr>
                                      <p:tavLst>
                                        <p:tav tm="0" fmla="#ppt_w*sin(2.5*pi*$)">
                                          <p:val>
                                            <p:fltVal val="0"/>
                                          </p:val>
                                        </p:tav>
                                        <p:tav tm="100000">
                                          <p:val>
                                            <p:fltVal val="1"/>
                                          </p:val>
                                        </p:tav>
                                      </p:tavLst>
                                    </p:anim>
                                    <p:anim calcmode="lin" valueType="num">
                                      <p:cBhvr>
                                        <p:cTn id="23" dur="500" fill="hold"/>
                                        <p:tgtEl>
                                          <p:spTgt spid="14131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p:cNvPicPr>
            <a:picLocks noChangeAspect="1" noChangeArrowheads="1"/>
          </p:cNvPicPr>
          <p:nvPr/>
        </p:nvPicPr>
        <p:blipFill>
          <a:blip r:embed="rId3"/>
          <a:srcRect/>
          <a:stretch>
            <a:fillRect/>
          </a:stretch>
        </p:blipFill>
        <p:spPr bwMode="auto">
          <a:xfrm>
            <a:off x="0" y="0"/>
            <a:ext cx="9144000" cy="70500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2338" name="Rectangle 2"/>
          <p:cNvSpPr>
            <a:spLocks noGrp="1" noChangeArrowheads="1"/>
          </p:cNvSpPr>
          <p:nvPr>
            <p:ph type="title"/>
          </p:nvPr>
        </p:nvSpPr>
        <p:spPr>
          <a:xfrm>
            <a:off x="4038600" y="609600"/>
            <a:ext cx="3733800" cy="1143000"/>
          </a:xfrm>
          <a:effectLst>
            <a:outerShdw blurRad="63500" dist="38099" dir="2700000" algn="ctr" rotWithShape="0">
              <a:schemeClr val="bg2">
                <a:alpha val="74998"/>
              </a:schemeClr>
            </a:outerShdw>
          </a:effectLst>
        </p:spPr>
        <p:txBody>
          <a:bodyPr/>
          <a:lstStyle/>
          <a:p>
            <a:pPr eaLnBrk="1" hangingPunct="1">
              <a:defRPr/>
            </a:pPr>
            <a:r>
              <a:rPr lang="en-US" sz="4000">
                <a:ea typeface="+mj-ea"/>
                <a:cs typeface="+mj-cs"/>
              </a:rPr>
              <a:t>#10 Mosaic Map</a:t>
            </a:r>
          </a:p>
        </p:txBody>
      </p:sp>
      <p:sp>
        <p:nvSpPr>
          <p:cNvPr id="142339" name="Rectangle 3"/>
          <p:cNvSpPr>
            <a:spLocks noGrp="1" noChangeArrowheads="1"/>
          </p:cNvSpPr>
          <p:nvPr>
            <p:ph type="body" idx="1"/>
          </p:nvPr>
        </p:nvSpPr>
        <p:spPr>
          <a:xfrm>
            <a:off x="3924300" y="1981200"/>
            <a:ext cx="3557588" cy="3970338"/>
          </a:xfrm>
        </p:spPr>
        <p:txBody>
          <a:bodyPr rtlCol="0">
            <a:spAutoFit/>
          </a:bodyPr>
          <a:lstStyle/>
          <a:p>
            <a:pPr marL="354013" indent="-354013" eaLnBrk="1" hangingPunct="1">
              <a:spcBef>
                <a:spcPct val="0"/>
              </a:spcBef>
              <a:buFont typeface="Wingdings" pitchFamily="-111" charset="2"/>
              <a:buBlip>
                <a:blip r:embed="rId4"/>
              </a:buBlip>
              <a:defRPr/>
            </a:pPr>
            <a:r>
              <a:rPr lang="en-US" sz="3600" b="1" kern="1200">
                <a:effectLst>
                  <a:outerShdw blurRad="247650" dist="101600" dir="2700000" algn="tl" rotWithShape="0">
                    <a:srgbClr val="000000">
                      <a:alpha val="90000"/>
                    </a:srgbClr>
                  </a:outerShdw>
                </a:effectLst>
                <a:latin typeface="Arial"/>
                <a:ea typeface="ＭＳ Ｐゴシック" charset="0"/>
                <a:cs typeface="Arial"/>
              </a:rPr>
              <a:t>Madaba, Jordan</a:t>
            </a:r>
          </a:p>
          <a:p>
            <a:pPr marL="354013" indent="-354013" eaLnBrk="1" hangingPunct="1">
              <a:spcBef>
                <a:spcPct val="0"/>
              </a:spcBef>
              <a:buFont typeface="Wingdings" pitchFamily="-111" charset="2"/>
              <a:buBlip>
                <a:blip r:embed="rId4"/>
              </a:buBlip>
              <a:defRPr/>
            </a:pPr>
            <a:r>
              <a:rPr lang="en-US" sz="3600" b="1" kern="1200">
                <a:effectLst>
                  <a:outerShdw blurRad="247650" dist="101600" dir="2700000" algn="tl" rotWithShape="0">
                    <a:srgbClr val="000000">
                      <a:alpha val="90000"/>
                    </a:srgbClr>
                  </a:outerShdw>
                </a:effectLst>
                <a:latin typeface="Arial"/>
                <a:ea typeface="ＭＳ Ｐゴシック" charset="0"/>
                <a:cs typeface="Arial"/>
              </a:rPr>
              <a:t>AD 550</a:t>
            </a:r>
          </a:p>
          <a:p>
            <a:pPr marL="354013" indent="-354013" eaLnBrk="1" hangingPunct="1">
              <a:spcBef>
                <a:spcPct val="0"/>
              </a:spcBef>
              <a:buFont typeface="Wingdings" pitchFamily="-111" charset="2"/>
              <a:buBlip>
                <a:blip r:embed="rId4"/>
              </a:buBlip>
              <a:defRPr/>
            </a:pPr>
            <a:r>
              <a:rPr lang="en-US" sz="3600" b="1" kern="1200">
                <a:effectLst>
                  <a:outerShdw blurRad="247650" dist="101600" dir="2700000" algn="tl" rotWithShape="0">
                    <a:srgbClr val="000000">
                      <a:alpha val="90000"/>
                    </a:srgbClr>
                  </a:outerShdw>
                </a:effectLst>
                <a:latin typeface="Arial"/>
                <a:ea typeface="ＭＳ Ｐゴシック" charset="0"/>
                <a:cs typeface="Arial"/>
              </a:rPr>
              <a:t>Largest &amp; oldest map of Jerusalem, with Cardo</a:t>
            </a:r>
          </a:p>
        </p:txBody>
      </p:sp>
      <p:sp>
        <p:nvSpPr>
          <p:cNvPr id="142340" name="Text Box 4"/>
          <p:cNvSpPr txBox="1">
            <a:spLocks noChangeArrowheads="1"/>
          </p:cNvSpPr>
          <p:nvPr/>
        </p:nvSpPr>
        <p:spPr bwMode="auto">
          <a:xfrm>
            <a:off x="8459788" y="1905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chemeClr val="bg2"/>
                </a:solidFill>
                <a:latin typeface="Arial"/>
                <a:ea typeface="+mn-ea"/>
                <a:cs typeface="Arial"/>
              </a:rPr>
              <a:t>227</a:t>
            </a:r>
          </a:p>
        </p:txBody>
      </p:sp>
      <p:pic>
        <p:nvPicPr>
          <p:cNvPr id="175109" name="Picture 6" descr="card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to="" calcmode="lin" valueType="num">
                                      <p:cBhvr>
                                        <p:cTn id="7" dur="1" fill="hold"/>
                                        <p:tgtEl>
                                          <p:spTgt spid="14233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 to="" calcmode="lin" valueType="num">
                                      <p:cBhvr>
                                        <p:cTn id="12" dur="1" fill="hold"/>
                                        <p:tgtEl>
                                          <p:spTgt spid="14233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anim to="" calcmode="lin" valueType="num">
                                      <p:cBhvr>
                                        <p:cTn id="17" dur="1" fill="hold"/>
                                        <p:tgtEl>
                                          <p:spTgt spid="14233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33103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ChangeArrowheads="1"/>
          </p:cNvSpPr>
          <p:nvPr/>
        </p:nvSpPr>
        <p:spPr bwMode="auto">
          <a:xfrm>
            <a:off x="-76200" y="-76200"/>
            <a:ext cx="9448800" cy="7086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77154" name="Rectangle 3"/>
          <p:cNvSpPr>
            <a:spLocks noGrp="1" noChangeArrowheads="1"/>
          </p:cNvSpPr>
          <p:nvPr>
            <p:ph type="title" idx="4294967295"/>
          </p:nvPr>
        </p:nvSpPr>
        <p:spPr/>
        <p:txBody>
          <a:bodyPr/>
          <a:lstStyle/>
          <a:p>
            <a:pPr algn="ctr" eaLnBrk="1" hangingPunct="1"/>
            <a:r>
              <a:rPr lang="en-US">
                <a:solidFill>
                  <a:schemeClr val="bg2"/>
                </a:solidFill>
                <a:latin typeface="Arial Narrow" charset="0"/>
                <a:ea typeface="ＭＳ Ｐゴシック" charset="0"/>
                <a:cs typeface="ＭＳ Ｐゴシック" charset="0"/>
              </a:rPr>
              <a:t>Black</a:t>
            </a:r>
            <a:endParaRPr lang="en-US">
              <a:latin typeface="Arial Narrow" charset="0"/>
              <a:ea typeface="ＭＳ Ｐゴシック" charset="0"/>
              <a:cs typeface="ＭＳ Ｐゴシック" charset="0"/>
            </a:endParaRP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6/12</a:t>
            </a:r>
          </a:p>
        </p:txBody>
      </p:sp>
      <p:pic>
        <p:nvPicPr>
          <p:cNvPr id="70658"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9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Nothing compares </a:t>
            </a:r>
          </a:p>
          <a:p>
            <a:r>
              <a:rPr lang="en-US" dirty="0"/>
              <a:t>to the promise I have in You.</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7/12</a:t>
            </a:r>
          </a:p>
        </p:txBody>
      </p:sp>
      <p:pic>
        <p:nvPicPr>
          <p:cNvPr id="72706"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en-US" sz="4000" b="1" dirty="0">
                <a:solidFill>
                  <a:srgbClr val="FFFFFF"/>
                </a:solidFill>
                <a:effectLst>
                  <a:outerShdw blurRad="38100" dist="38100" dir="2700000" algn="tl">
                    <a:schemeClr val="tx1"/>
                  </a:outerShdw>
                </a:effectLst>
                <a:latin typeface="Arial Bold" charset="0"/>
              </a:rPr>
              <a:t>My Jesus, my Savior,</a:t>
            </a:r>
          </a:p>
          <a:p>
            <a:pPr algn="ctr" eaLnBrk="0" hangingPunct="0"/>
            <a:r>
              <a:rPr lang="en-US" sz="4000" b="1" dirty="0">
                <a:solidFill>
                  <a:srgbClr val="FFFFFF"/>
                </a:solidFill>
                <a:effectLst>
                  <a:outerShdw blurRad="38100" dist="38100" dir="2700000" algn="tl">
                    <a:schemeClr val="tx1"/>
                  </a:outerShdw>
                </a:effectLst>
                <a:latin typeface="Arial Bold" charset="0"/>
              </a:rPr>
              <a:t>Lord there is none like You;</a:t>
            </a:r>
          </a:p>
          <a:p>
            <a:pPr algn="ctr" eaLnBrk="0" hangingPunct="0"/>
            <a:r>
              <a:rPr lang="en-US" sz="4000" b="1" dirty="0">
                <a:solidFill>
                  <a:srgbClr val="FFFFFF"/>
                </a:solidFill>
                <a:effectLst>
                  <a:outerShdw blurRad="38100" dist="38100" dir="2700000" algn="tl">
                    <a:schemeClr val="tx1"/>
                  </a:outerShdw>
                </a:effectLst>
                <a:latin typeface="Arial Bold" charset="0"/>
              </a:rPr>
              <a:t>All of my days I want to praise</a:t>
            </a:r>
          </a:p>
          <a:p>
            <a:pPr algn="ctr" eaLnBrk="0" hangingPunct="0"/>
            <a:r>
              <a:rPr lang="en-US" sz="4000" b="1" dirty="0">
                <a:solidFill>
                  <a:srgbClr val="FFFFFF"/>
                </a:solidFill>
                <a:effectLst>
                  <a:outerShdw blurRad="38100" dist="38100" dir="2700000" algn="tl">
                    <a:schemeClr val="tx1"/>
                  </a:outerShdw>
                </a:effectLst>
                <a:latin typeface="Arial Bold" charset="0"/>
              </a:rPr>
              <a:t>the wonders of Your mighty love.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8/12</a:t>
            </a:r>
          </a:p>
        </p:txBody>
      </p:sp>
      <p:pic>
        <p:nvPicPr>
          <p:cNvPr id="74754"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en-US" sz="4000" b="1" dirty="0">
                <a:solidFill>
                  <a:srgbClr val="FFFFFF"/>
                </a:solidFill>
                <a:effectLst>
                  <a:outerShdw blurRad="38100" dist="38100" dir="2700000" algn="tl">
                    <a:schemeClr val="tx1"/>
                  </a:outerShdw>
                </a:effectLst>
                <a:latin typeface="Arial Bold" charset="0"/>
              </a:rPr>
              <a:t>My comfort, my shelter,</a:t>
            </a:r>
          </a:p>
          <a:p>
            <a:pPr algn="ctr" eaLnBrk="0" hangingPunct="0"/>
            <a:r>
              <a:rPr lang="en-US" sz="4000" b="1" dirty="0">
                <a:solidFill>
                  <a:srgbClr val="FFFFFF"/>
                </a:solidFill>
                <a:effectLst>
                  <a:outerShdw blurRad="38100" dist="38100" dir="2700000" algn="tl">
                    <a:schemeClr val="tx1"/>
                  </a:outerShdw>
                </a:effectLst>
                <a:latin typeface="Arial Bold" charset="0"/>
              </a:rPr>
              <a:t>Tower of refuge and strength;</a:t>
            </a:r>
          </a:p>
          <a:p>
            <a:pPr algn="ctr" eaLnBrk="0" hangingPunct="0"/>
            <a:r>
              <a:rPr lang="en-US" sz="4000" b="1" dirty="0">
                <a:solidFill>
                  <a:srgbClr val="FFFFFF"/>
                </a:solidFill>
                <a:effectLst>
                  <a:outerShdw blurRad="38100" dist="38100" dir="2700000" algn="tl">
                    <a:schemeClr val="tx1"/>
                  </a:outerShdw>
                </a:effectLst>
                <a:latin typeface="Arial Bold" charset="0"/>
              </a:rPr>
              <a:t>Let every breath, all that I am,</a:t>
            </a:r>
          </a:p>
          <a:p>
            <a:pPr algn="ctr" eaLnBrk="0" hangingPunct="0"/>
            <a:r>
              <a:rPr lang="en-US" sz="4000" b="1" dirty="0">
                <a:solidFill>
                  <a:srgbClr val="FFFFFF"/>
                </a:solidFill>
                <a:effectLst>
                  <a:outerShdw blurRad="38100" dist="38100" dir="2700000" algn="tl">
                    <a:schemeClr val="tx1"/>
                  </a:outerShdw>
                </a:effectLst>
                <a:latin typeface="Arial Bold" charset="0"/>
              </a:rPr>
              <a:t>never cease to worship You.</a:t>
            </a:r>
          </a:p>
        </p:txBody>
      </p:sp>
    </p:spTree>
  </p:cSld>
  <p:clrMapOvr>
    <a:masterClrMapping/>
  </p:clrMapOvr>
  <p:transition spd="med"/>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zure">
  <a:themeElements>
    <a:clrScheme name="">
      <a:dk1>
        <a:srgbClr val="000000"/>
      </a:dk1>
      <a:lt1>
        <a:srgbClr val="CCFFCC"/>
      </a:lt1>
      <a:dk2>
        <a:srgbClr val="000000"/>
      </a:dk2>
      <a:lt2>
        <a:srgbClr val="DDDDDD"/>
      </a:lt2>
      <a:accent1>
        <a:srgbClr val="00CCCC"/>
      </a:accent1>
      <a:accent2>
        <a:srgbClr val="CC99FF"/>
      </a:accent2>
      <a:accent3>
        <a:srgbClr val="E2FFE2"/>
      </a:accent3>
      <a:accent4>
        <a:srgbClr val="000000"/>
      </a:accent4>
      <a:accent5>
        <a:srgbClr val="AAE2E2"/>
      </a:accent5>
      <a:accent6>
        <a:srgbClr val="B98AE7"/>
      </a:accent6>
      <a:hlink>
        <a:srgbClr val="6600CC"/>
      </a:hlink>
      <a:folHlink>
        <a:srgbClr val="FFFF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6489</TotalTime>
  <Words>2283</Words>
  <Application>Microsoft Macintosh PowerPoint</Application>
  <PresentationFormat>On-screen Show (4:3)</PresentationFormat>
  <Paragraphs>373</Paragraphs>
  <Slides>67</Slides>
  <Notes>60</Notes>
  <HiddenSlides>0</HiddenSlides>
  <MMClips>0</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2</vt:i4>
      </vt:variant>
      <vt:variant>
        <vt:lpstr>Slide Titles</vt:lpstr>
      </vt:variant>
      <vt:variant>
        <vt:i4>67</vt:i4>
      </vt:variant>
    </vt:vector>
  </HeadingPairs>
  <TitlesOfParts>
    <vt:vector size="89" baseType="lpstr">
      <vt:lpstr>26</vt:lpstr>
      <vt:lpstr>Arial Bold</vt:lpstr>
      <vt:lpstr>BONES</vt:lpstr>
      <vt:lpstr>Arial</vt:lpstr>
      <vt:lpstr>Arial Narrow</vt:lpstr>
      <vt:lpstr>Bwgrkl</vt:lpstr>
      <vt:lpstr>Garamond</vt:lpstr>
      <vt:lpstr>Monotype Sorts</vt:lpstr>
      <vt:lpstr>Papyrus</vt:lpstr>
      <vt:lpstr>Stencil</vt:lpstr>
      <vt:lpstr>Times</vt:lpstr>
      <vt:lpstr>Times New Roman</vt:lpstr>
      <vt:lpstr>Wingdings</vt:lpstr>
      <vt:lpstr>Topo</vt:lpstr>
      <vt:lpstr>Default Design</vt:lpstr>
      <vt:lpstr>1_Azure</vt:lpstr>
      <vt:lpstr>14 Literary 2 - Dead Sea Scrolls</vt:lpstr>
      <vt:lpstr>Orbit</vt:lpstr>
      <vt:lpstr>1_Default Design</vt:lpstr>
      <vt:lpstr>1_Orbit</vt:lpstr>
      <vt:lpstr>Document</vt:lpstr>
      <vt:lpstr>Photo Editor Photo</vt:lpstr>
      <vt:lpstr>Biblical Archaeology</vt:lpstr>
      <vt:lpstr>Shout to the Lord 1/12</vt:lpstr>
      <vt:lpstr>Shout to the Lord 2/12</vt:lpstr>
      <vt:lpstr>Shout to the Lord 3/12</vt:lpstr>
      <vt:lpstr>Shout to the Lord 4/12</vt:lpstr>
      <vt:lpstr>Shout to the Lord 5/12</vt:lpstr>
      <vt:lpstr>Shout to the Lord 6/12</vt:lpstr>
      <vt:lpstr>Shout to the Lord 7/12</vt:lpstr>
      <vt:lpstr>Shout to the Lord 8/12</vt:lpstr>
      <vt:lpstr>Shout to the Lord 9/12</vt:lpstr>
      <vt:lpstr>Shout to the Lord 10/12</vt:lpstr>
      <vt:lpstr>Shout to the Lord 11/12</vt:lpstr>
      <vt:lpstr>Shout to the Lord 12/12</vt:lpstr>
      <vt:lpstr>Black</vt:lpstr>
      <vt:lpstr>Biblical Archaeology</vt:lpstr>
      <vt:lpstr>A Key Recent Discovery (BAR Nov/Dec 02)…</vt:lpstr>
      <vt:lpstr>Caiaphas Ossuary  (BAR Sept/Oct 1992)</vt:lpstr>
      <vt:lpstr>What is Archaeology?</vt:lpstr>
      <vt:lpstr>What is Biblical Archaeology?</vt:lpstr>
      <vt:lpstr>Archaeological Terms</vt:lpstr>
      <vt:lpstr>Archaeological Terms</vt:lpstr>
      <vt:lpstr>History of Biblical Archaeology</vt:lpstr>
      <vt:lpstr>The Rosetta Stone</vt:lpstr>
      <vt:lpstr>The Rosetta Stone</vt:lpstr>
      <vt:lpstr>The Rosetta Stone</vt:lpstr>
      <vt:lpstr>Hieroglyphs</vt:lpstr>
      <vt:lpstr>Hieroglyph Types</vt:lpstr>
      <vt:lpstr>How Hieroglyphs Were Deciphered</vt:lpstr>
      <vt:lpstr>Hieroglyphs and their cursive equivalents</vt:lpstr>
      <vt:lpstr>PowerPoint Presentation</vt:lpstr>
      <vt:lpstr>History of Biblical Archaeology</vt:lpstr>
      <vt:lpstr>Excavation Sites</vt:lpstr>
      <vt:lpstr>Methods</vt:lpstr>
      <vt:lpstr>Pottery Analysis</vt:lpstr>
      <vt:lpstr>Philistine Pottery</vt:lpstr>
      <vt:lpstr>Discovering Ancient Jericho</vt:lpstr>
      <vt:lpstr>Value of Biblical Archaeology</vt:lpstr>
      <vt:lpstr>Confirmation of Biblical History</vt:lpstr>
      <vt:lpstr>Confirmation of Biblical History</vt:lpstr>
      <vt:lpstr>Confirmation of Biblical History</vt:lpstr>
      <vt:lpstr>Hezekiah's Tunnel</vt:lpstr>
      <vt:lpstr>Warren's Shaft</vt:lpstr>
      <vt:lpstr>Transmission of Scripture</vt:lpstr>
      <vt:lpstr>ISAIAH: QUMRAN v. THE MASORETES</vt:lpstr>
      <vt:lpstr>Better Interpretation of Scripture</vt:lpstr>
      <vt:lpstr>Value of Biblical Archaeology</vt:lpstr>
      <vt:lpstr>Dangers of Biblical Archaeology</vt:lpstr>
      <vt:lpstr>The Exodus Took Faith!</vt:lpstr>
      <vt:lpstr>Dangers of Biblical Archaeology</vt:lpstr>
      <vt:lpstr>The Temple of Dagan</vt:lpstr>
      <vt:lpstr>Dangers of Biblical Archaeology</vt:lpstr>
      <vt:lpstr>Can archaeology prove Moses received the Ten Commandments?</vt:lpstr>
      <vt:lpstr>The Future of Biblical Archaeology</vt:lpstr>
      <vt:lpstr>BAR</vt:lpstr>
      <vt:lpstr>10 Great Finds</vt:lpstr>
      <vt:lpstr>#1 Gilgamesh Epic Tablet XI</vt:lpstr>
      <vt:lpstr>#2 Beni Hasan Mural</vt:lpstr>
      <vt:lpstr>#3 Gezer High Place</vt:lpstr>
      <vt:lpstr>#4 Knife handle</vt:lpstr>
      <vt:lpstr>#5 Fertility Goddess Pendant</vt:lpstr>
      <vt:lpstr>#6 Gibeon Pool</vt:lpstr>
      <vt:lpstr>#7 Beersheba Altar</vt:lpstr>
      <vt:lpstr>#8 Silver Scroll Amulet</vt:lpstr>
      <vt:lpstr>#9 Masada</vt:lpstr>
      <vt:lpstr>#10 Mosaic Map</vt:lpstr>
      <vt:lpstr>OT Backgrounds link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Archaeology</dc:title>
  <dc:creator>Rick Griffith</dc:creator>
  <cp:lastModifiedBy>Rick Griffith</cp:lastModifiedBy>
  <cp:revision>250</cp:revision>
  <cp:lastPrinted>2009-04-22T19:24:48Z</cp:lastPrinted>
  <dcterms:created xsi:type="dcterms:W3CDTF">2002-10-30T04:11:34Z</dcterms:created>
  <dcterms:modified xsi:type="dcterms:W3CDTF">2021-10-28T18:21:36Z</dcterms:modified>
</cp:coreProperties>
</file>