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 id="2147483668" r:id="rId5"/>
    <p:sldMasterId id="2147483785" r:id="rId6"/>
    <p:sldMasterId id="2147483842" r:id="rId7"/>
  </p:sldMasterIdLst>
  <p:notesMasterIdLst>
    <p:notesMasterId r:id="rId77"/>
  </p:notesMasterIdLst>
  <p:handoutMasterIdLst>
    <p:handoutMasterId r:id="rId78"/>
  </p:handoutMasterIdLst>
  <p:sldIdLst>
    <p:sldId id="292" r:id="rId8"/>
    <p:sldId id="360" r:id="rId9"/>
    <p:sldId id="299" r:id="rId10"/>
    <p:sldId id="300" r:id="rId11"/>
    <p:sldId id="259" r:id="rId12"/>
    <p:sldId id="301" r:id="rId13"/>
    <p:sldId id="337" r:id="rId14"/>
    <p:sldId id="351" r:id="rId15"/>
    <p:sldId id="338" r:id="rId16"/>
    <p:sldId id="302" r:id="rId17"/>
    <p:sldId id="303" r:id="rId18"/>
    <p:sldId id="304" r:id="rId19"/>
    <p:sldId id="305" r:id="rId20"/>
    <p:sldId id="306" r:id="rId21"/>
    <p:sldId id="355" r:id="rId22"/>
    <p:sldId id="356" r:id="rId23"/>
    <p:sldId id="357" r:id="rId24"/>
    <p:sldId id="296" r:id="rId25"/>
    <p:sldId id="264" r:id="rId26"/>
    <p:sldId id="265" r:id="rId27"/>
    <p:sldId id="307" r:id="rId28"/>
    <p:sldId id="308" r:id="rId29"/>
    <p:sldId id="309" r:id="rId30"/>
    <p:sldId id="310" r:id="rId31"/>
    <p:sldId id="311" r:id="rId32"/>
    <p:sldId id="312" r:id="rId33"/>
    <p:sldId id="313" r:id="rId34"/>
    <p:sldId id="314" r:id="rId35"/>
    <p:sldId id="315" r:id="rId36"/>
    <p:sldId id="316" r:id="rId37"/>
    <p:sldId id="317" r:id="rId38"/>
    <p:sldId id="330" r:id="rId39"/>
    <p:sldId id="346" r:id="rId40"/>
    <p:sldId id="318" r:id="rId41"/>
    <p:sldId id="319" r:id="rId42"/>
    <p:sldId id="320" r:id="rId43"/>
    <p:sldId id="333" r:id="rId44"/>
    <p:sldId id="321" r:id="rId45"/>
    <p:sldId id="340" r:id="rId46"/>
    <p:sldId id="341" r:id="rId47"/>
    <p:sldId id="342" r:id="rId48"/>
    <p:sldId id="343" r:id="rId49"/>
    <p:sldId id="344" r:id="rId50"/>
    <p:sldId id="345" r:id="rId51"/>
    <p:sldId id="347" r:id="rId52"/>
    <p:sldId id="348" r:id="rId53"/>
    <p:sldId id="350" r:id="rId54"/>
    <p:sldId id="349" r:id="rId55"/>
    <p:sldId id="322" r:id="rId56"/>
    <p:sldId id="359" r:id="rId57"/>
    <p:sldId id="324" r:id="rId58"/>
    <p:sldId id="326" r:id="rId59"/>
    <p:sldId id="325" r:id="rId60"/>
    <p:sldId id="335" r:id="rId61"/>
    <p:sldId id="334" r:id="rId62"/>
    <p:sldId id="352" r:id="rId63"/>
    <p:sldId id="257" r:id="rId64"/>
    <p:sldId id="287" r:id="rId65"/>
    <p:sldId id="289" r:id="rId66"/>
    <p:sldId id="288" r:id="rId67"/>
    <p:sldId id="290" r:id="rId68"/>
    <p:sldId id="297" r:id="rId69"/>
    <p:sldId id="298" r:id="rId70"/>
    <p:sldId id="329" r:id="rId71"/>
    <p:sldId id="328" r:id="rId72"/>
    <p:sldId id="353" r:id="rId73"/>
    <p:sldId id="336" r:id="rId74"/>
    <p:sldId id="267" r:id="rId75"/>
    <p:sldId id="358" r:id="rId76"/>
  </p:sldIdLst>
  <p:sldSz cx="9144000" cy="6858000" type="screen4x3"/>
  <p:notesSz cx="6881813" cy="100155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CC0066"/>
    <a:srgbClr val="FFCC00"/>
    <a:srgbClr val="FFFF66"/>
    <a:srgbClr val="FF6699"/>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2"/>
    <p:restoredTop sz="80908" autoAdjust="0"/>
  </p:normalViewPr>
  <p:slideViewPr>
    <p:cSldViewPr>
      <p:cViewPr varScale="1">
        <p:scale>
          <a:sx n="125" d="100"/>
          <a:sy n="125" d="100"/>
        </p:scale>
        <p:origin x="328" y="160"/>
      </p:cViewPr>
      <p:guideLst>
        <p:guide orient="horz" pos="2160"/>
        <p:guide pos="2880"/>
      </p:guideLst>
    </p:cSldViewPr>
  </p:slideViewPr>
  <p:outlineViewPr>
    <p:cViewPr>
      <p:scale>
        <a:sx n="33" d="100"/>
        <a:sy n="33" d="100"/>
      </p:scale>
      <p:origin x="0" y="736"/>
    </p:cViewPr>
  </p:outlineViewPr>
  <p:notesTextViewPr>
    <p:cViewPr>
      <p:scale>
        <a:sx n="100" d="100"/>
        <a:sy n="100" d="100"/>
      </p:scale>
      <p:origin x="0" y="0"/>
    </p:cViewPr>
  </p:notesTextViewPr>
  <p:sorterViewPr>
    <p:cViewPr>
      <p:scale>
        <a:sx n="60" d="100"/>
        <a:sy n="60" d="100"/>
      </p:scale>
      <p:origin x="0" y="84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97313" y="0"/>
            <a:ext cx="298291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9512300"/>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97313" y="9512300"/>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7BFED6F-F25A-D348-903C-22BCB93499A1}" type="slidenum">
              <a:rPr lang="en-US"/>
              <a:pPr>
                <a:defRPr/>
              </a:pPr>
              <a:t>‹#›</a:t>
            </a:fld>
            <a:endParaRPr lang="en-US"/>
          </a:p>
        </p:txBody>
      </p:sp>
    </p:spTree>
    <p:extLst>
      <p:ext uri="{BB962C8B-B14F-4D97-AF65-F5344CB8AC3E}">
        <p14:creationId xmlns:p14="http://schemas.microsoft.com/office/powerpoint/2010/main" val="382038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ea typeface="Arial" charset="0"/>
                <a:cs typeface="Arial" charset="0"/>
              </a:defRPr>
            </a:lvl1pPr>
          </a:lstStyle>
          <a:p>
            <a:pPr>
              <a:defRPr/>
            </a:pPr>
            <a:endParaRPr lang="en-US"/>
          </a:p>
        </p:txBody>
      </p:sp>
      <p:sp>
        <p:nvSpPr>
          <p:cNvPr id="3" name="Date Placeholder 2"/>
          <p:cNvSpPr>
            <a:spLocks noGrp="1"/>
          </p:cNvSpPr>
          <p:nvPr>
            <p:ph type="dt" idx="1"/>
          </p:nvPr>
        </p:nvSpPr>
        <p:spPr>
          <a:xfrm>
            <a:off x="3897313" y="0"/>
            <a:ext cx="2982912" cy="500063"/>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369CB92C-D57F-6B49-BCE7-531006A6D8ED}" type="datetime1">
              <a:rPr lang="en-US"/>
              <a:pPr>
                <a:defRPr/>
              </a:pPr>
              <a:t>12/19/23</a:t>
            </a:fld>
            <a:endParaRPr lang="en-US"/>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975" y="4757738"/>
            <a:ext cx="5505450" cy="45069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2300"/>
            <a:ext cx="2982913" cy="501650"/>
          </a:xfrm>
          <a:prstGeom prst="rect">
            <a:avLst/>
          </a:prstGeom>
        </p:spPr>
        <p:txBody>
          <a:bodyPr vert="horz" lIns="91440" tIns="45720" rIns="91440" bIns="45720" rtlCol="0" anchor="b"/>
          <a:lstStyle>
            <a:lvl1pPr algn="l">
              <a:defRPr sz="120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313" y="9512300"/>
            <a:ext cx="2982912" cy="5016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7BD5E8D-16B7-EF4E-9C41-75BFCBDCCC7E}" type="slidenum">
              <a:rPr lang="en-US"/>
              <a:pPr>
                <a:defRPr/>
              </a:pPr>
              <a:t>‹#›</a:t>
            </a:fld>
            <a:endParaRPr lang="en-US"/>
          </a:p>
        </p:txBody>
      </p:sp>
    </p:spTree>
    <p:extLst>
      <p:ext uri="{BB962C8B-B14F-4D97-AF65-F5344CB8AC3E}">
        <p14:creationId xmlns:p14="http://schemas.microsoft.com/office/powerpoint/2010/main" val="27161221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5DE975-F472-BA4C-A774-8264D4B0B4CD}" type="slidenum">
              <a:rPr kumimoji="0" lang="en-US" sz="13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a:solidFill>
                  <a:srgbClr val="0000CC"/>
                </a:solidFill>
                <a:latin typeface="Arial-BoldMT" charset="0"/>
                <a:ea typeface="ＭＳ Ｐゴシック" charset="0"/>
                <a:cs typeface="ＭＳ Ｐゴシック" charset="0"/>
              </a:rPr>
              <a:t>www.work4women.org/multimedia/ photos.cfm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506A6F-7B62-E74F-8442-A82E6D13B149}" type="slidenum">
              <a:rPr lang="en-US" sz="1200">
                <a:solidFill>
                  <a:srgbClr val="000000"/>
                </a:solidFill>
              </a:rPr>
              <a:pPr eaLnBrk="1" hangingPunct="1"/>
              <a:t>42</a:t>
            </a:fld>
            <a:endParaRPr lang="en-US" sz="1200">
              <a:solidFill>
                <a:srgbClr val="000000"/>
              </a:solidFill>
            </a:endParaRPr>
          </a:p>
        </p:txBody>
      </p:sp>
      <p:sp>
        <p:nvSpPr>
          <p:cNvPr id="901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9DAA2D1-11DE-7D40-B67C-D7F68611B124}" type="slidenum">
              <a:rPr lang="en-US" sz="1300">
                <a:solidFill>
                  <a:srgbClr val="000000"/>
                </a:solidFill>
              </a:rPr>
              <a:pPr algn="r"/>
              <a:t>43</a:t>
            </a:fld>
            <a:endParaRPr lang="en-US" sz="1300">
              <a:solidFill>
                <a:srgbClr val="000000"/>
              </a:solidFill>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0BF6E98-6A83-8640-823B-99B394FAE9C4}" type="slidenum">
              <a:rPr lang="en-US" sz="1300">
                <a:solidFill>
                  <a:srgbClr val="000000"/>
                </a:solidFill>
              </a:rPr>
              <a:pPr algn="r"/>
              <a:t>44</a:t>
            </a:fld>
            <a:endParaRPr lang="en-US" sz="1300">
              <a:solidFill>
                <a:srgbClr val="000000"/>
              </a:solidFill>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BD30E1E-718B-DA43-B0F6-13BC3BFF3443}" type="slidenum">
              <a:rPr lang="en-US" sz="1300">
                <a:solidFill>
                  <a:srgbClr val="000000"/>
                </a:solidFill>
              </a:rPr>
              <a:pPr algn="r"/>
              <a:t>45</a:t>
            </a:fld>
            <a:endParaRPr lang="en-US" sz="1300">
              <a:solidFill>
                <a:srgbClr val="000000"/>
              </a:solidFill>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DE0468-7640-D94F-9E91-B3ECA87657F5}" type="slidenum">
              <a:rPr lang="en-US" sz="1300">
                <a:solidFill>
                  <a:srgbClr val="000000"/>
                </a:solidFill>
              </a:rPr>
              <a:pPr algn="r"/>
              <a:t>46</a:t>
            </a:fld>
            <a:endParaRPr lang="en-US" sz="1300">
              <a:solidFill>
                <a:srgbClr val="000000"/>
              </a:solidFill>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EA908BC-77D0-2940-B7EE-BC39CA313993}" type="slidenum">
              <a:rPr lang="en-US" sz="1300">
                <a:solidFill>
                  <a:srgbClr val="000000"/>
                </a:solidFill>
              </a:rPr>
              <a:pPr algn="r"/>
              <a:t>47</a:t>
            </a:fld>
            <a:endParaRPr lang="en-US" sz="1300">
              <a:solidFill>
                <a:srgbClr val="000000"/>
              </a:solidFill>
            </a:endParaRPr>
          </a:p>
        </p:txBody>
      </p:sp>
      <p:sp>
        <p:nvSpPr>
          <p:cNvPr id="1003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73E5B85-D486-464D-8B96-48FD0609B871}" type="slidenum">
              <a:rPr lang="en-US" sz="1300">
                <a:solidFill>
                  <a:srgbClr val="000000"/>
                </a:solidFill>
              </a:rPr>
              <a:pPr algn="r"/>
              <a:t>48</a:t>
            </a:fld>
            <a:endParaRPr lang="en-US" sz="1300">
              <a:solidFill>
                <a:srgbClr val="000000"/>
              </a:solidFill>
            </a:endParaRPr>
          </a:p>
        </p:txBody>
      </p:sp>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06CEC72-5E9F-9944-BF50-5B7BC9A4CE2F}" type="slidenum">
              <a:rPr lang="en-US" sz="1300">
                <a:solidFill>
                  <a:srgbClr val="000000"/>
                </a:solidFill>
              </a:rPr>
              <a:pPr algn="r"/>
              <a:t>56</a:t>
            </a:fld>
            <a:endParaRPr lang="en-US" sz="1300">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b="0">
                <a:latin typeface="Arial" charset="0"/>
                <a:ea typeface="ＭＳ Ｐゴシック" charset="0"/>
                <a:cs typeface="Arial" charset="0"/>
              </a:rPr>
              <a:t>In 1998 a German town threw out their mayor [Read 1 Dec 98 </a:t>
            </a:r>
            <a:r>
              <a:rPr lang="en-US" b="0" i="1">
                <a:latin typeface="Arial" charset="0"/>
                <a:ea typeface="ＭＳ Ｐゴシック" charset="0"/>
                <a:cs typeface="Arial" charset="0"/>
              </a:rPr>
              <a:t>Straits Times </a:t>
            </a:r>
            <a:r>
              <a:rPr lang="en-US" b="0">
                <a:latin typeface="Arial" charset="0"/>
                <a:ea typeface="ＭＳ Ｐゴシック" charset="0"/>
                <a:cs typeface="Arial" charset="0"/>
              </a:rPr>
              <a:t>article].</a:t>
            </a:r>
          </a:p>
          <a:p>
            <a:pPr lvl="2" eaLnBrk="1" hangingPunct="1">
              <a:spcBef>
                <a:spcPct val="0"/>
              </a:spcBef>
            </a:pPr>
            <a:r>
              <a:rPr lang="en-US" b="0">
                <a:latin typeface="Arial" charset="0"/>
                <a:ea typeface="ＭＳ Ｐゴシック" charset="0"/>
                <a:cs typeface="Arial" charset="0"/>
              </a:rPr>
              <a:t>• Michaela</a:t>
            </a:r>
            <a:endParaRPr lang="en-US" sz="1800" b="0">
              <a:latin typeface="Arial" charset="0"/>
              <a:ea typeface="ＭＳ Ｐゴシック" charset="0"/>
              <a:cs typeface="Arial" charset="0"/>
            </a:endParaRPr>
          </a:p>
          <a:p>
            <a:pPr lvl="2" eaLnBrk="1" hangingPunct="1">
              <a:spcBef>
                <a:spcPct val="0"/>
              </a:spcBef>
            </a:pPr>
            <a:r>
              <a:rPr lang="en-US" b="0">
                <a:latin typeface="Arial" charset="0"/>
                <a:ea typeface="ＭＳ Ｐゴシック" charset="0"/>
                <a:cs typeface="Arial" charset="0"/>
              </a:rPr>
              <a:t>• Norbert</a:t>
            </a:r>
            <a:endParaRPr lang="en-US" sz="1800" b="0">
              <a:latin typeface="Arial" charset="0"/>
              <a:ea typeface="ＭＳ Ｐゴシック" charset="0"/>
              <a:cs typeface="Arial" charset="0"/>
            </a:endParaRPr>
          </a:p>
          <a:p>
            <a:pPr lvl="2" eaLnBrk="1" hangingPunct="1">
              <a:spcBef>
                <a:spcPct val="0"/>
              </a:spcBef>
            </a:pPr>
            <a:r>
              <a:rPr lang="en-US" b="0">
                <a:latin typeface="Arial" charset="0"/>
                <a:ea typeface="ＭＳ Ｐゴシック" charset="0"/>
                <a:cs typeface="Arial" charset="0"/>
              </a:rPr>
              <a:t>The article pictures him with long hair and a dress, looking somewhat masculine and feminine at the same time.  Later he had a so-called </a:t>
            </a:r>
            <a:r>
              <a:rPr lang="ru-RU" altLang="ja-JP" b="0">
                <a:latin typeface="Arial" charset="0"/>
                <a:ea typeface="ＭＳ Ｐゴシック" charset="0"/>
                <a:cs typeface="Arial" charset="0"/>
              </a:rPr>
              <a:t>"</a:t>
            </a:r>
            <a:r>
              <a:rPr lang="en-US" altLang="ja-JP" b="0">
                <a:latin typeface="Arial" charset="0"/>
                <a:ea typeface="ＭＳ Ｐゴシック" charset="0"/>
                <a:cs typeface="Arial" charset="0"/>
              </a:rPr>
              <a:t>sex change</a:t>
            </a:r>
            <a:r>
              <a:rPr lang="ru-RU" altLang="ja-JP" b="0">
                <a:latin typeface="Arial" charset="0"/>
                <a:ea typeface="ＭＳ Ｐゴシック" charset="0"/>
                <a:cs typeface="Arial" charset="0"/>
              </a:rPr>
              <a:t>"</a:t>
            </a:r>
            <a:r>
              <a:rPr lang="en-US" altLang="ja-JP" b="0">
                <a:latin typeface="Arial" charset="0"/>
                <a:ea typeface="ＭＳ Ｐゴシック" charset="0"/>
                <a:cs typeface="Arial" charset="0"/>
              </a:rPr>
              <a:t> operation. </a:t>
            </a:r>
          </a:p>
          <a:p>
            <a:pPr lvl="2" eaLnBrk="1" hangingPunct="1">
              <a:spcBef>
                <a:spcPct val="0"/>
              </a:spcBef>
            </a:pPr>
            <a:r>
              <a:rPr lang="en-US" b="0">
                <a:latin typeface="Arial" charset="0"/>
                <a:ea typeface="ＭＳ Ｐゴシック" charset="0"/>
                <a:cs typeface="Arial" charset="0"/>
              </a:rPr>
              <a:t>They simply voted what we all know—there is no such thing as a sex change!  God made us male or female.  Sure, we can take some hormones and undergo surgeries to convincingly change outward features, but every cell of our bodies tells us our sex.  For a real sex change, you need to change every second X or Y chromosome!</a:t>
            </a:r>
            <a:r>
              <a:rPr lang="en-US" b="0">
                <a:latin typeface="Calibri" charset="0"/>
                <a:ea typeface="ＭＳ Ｐゴシック" charset="0"/>
              </a:rPr>
              <a:t> </a:t>
            </a:r>
          </a:p>
          <a:p>
            <a:pPr eaLnBrk="1" hangingPunct="1">
              <a:spcBef>
                <a:spcPct val="0"/>
              </a:spcBef>
            </a:pPr>
            <a:endParaRPr lang="en-US" b="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a:t>
            </a:r>
            <a:r>
              <a:rPr lang="en-US" dirty="0" err="1">
                <a:latin typeface="Arial" charset="0"/>
                <a:ea typeface="ＭＳ Ｐゴシック" charset="0"/>
                <a:cs typeface="ＭＳ Ｐゴシック" charset="0"/>
              </a:rPr>
              <a:t>ch</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221411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864CE-A296-3240-AB7F-F9F865AC5B43}" type="slidenum">
              <a:rPr lang="en-US" sz="1200">
                <a:solidFill>
                  <a:srgbClr val="000000"/>
                </a:solidFill>
              </a:rPr>
              <a:pPr eaLnBrk="1" hangingPunct="1"/>
              <a:t>7</a:t>
            </a:fld>
            <a:endParaRPr lang="en-US" sz="1200">
              <a:solidFill>
                <a:srgbClr val="000000"/>
              </a:solidFill>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ea typeface="ＭＳ Ｐゴシック" charset="0"/>
                <a:cs typeface="ＭＳ Ｐゴシック" charset="0"/>
              </a:rPr>
              <a:t>Buddhism diminishes the differences between men and women to the extent that we cannot tell the sex of some of their teachers.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B7969-D3F1-B943-AF8F-7B7F1F3569B8}" type="slidenum">
              <a:rPr lang="en-US" sz="1200">
                <a:solidFill>
                  <a:srgbClr val="000000"/>
                </a:solidFill>
              </a:rPr>
              <a:pPr eaLnBrk="1" hangingPunct="1"/>
              <a:t>8</a:t>
            </a:fld>
            <a:endParaRPr lang="en-US" sz="1200">
              <a:solidFill>
                <a:srgbClr val="000000"/>
              </a:solidFill>
            </a:endParaRPr>
          </a:p>
        </p:txBody>
      </p:sp>
      <p:sp>
        <p:nvSpPr>
          <p:cNvPr id="481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D2A183-539A-B64C-BD41-0E6F1B5633BA}" type="slidenum">
              <a:rPr lang="en-US" sz="1200">
                <a:solidFill>
                  <a:srgbClr val="000000"/>
                </a:solidFill>
              </a:rPr>
              <a:pPr eaLnBrk="1" hangingPunct="1"/>
              <a:t>9</a:t>
            </a:fld>
            <a:endParaRPr lang="en-US" sz="1200">
              <a:solidFill>
                <a:srgbClr val="000000"/>
              </a:solidFill>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Egalitarians see no difference between men and women in their roles in the church so that women may serve equally as pastors, elders, etc.</a:t>
            </a:r>
          </a:p>
          <a:p>
            <a:r>
              <a:rPr lang="en-US">
                <a:latin typeface="Calibri" charset="0"/>
                <a:ea typeface="ＭＳ Ｐゴシック" charset="0"/>
                <a:cs typeface="ＭＳ Ｐゴシック" charset="0"/>
              </a:rPr>
              <a:t>Complementarians see women as complementing man</a:t>
            </a:r>
            <a:r>
              <a:rPr lang="uk-UA">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leadership roles as elders/pastors but not holding these positions themselves.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D8B50B-EE24-6A47-A4FE-1A4E4F4ECE76}" type="slidenum">
              <a:rPr lang="en-US" sz="1200">
                <a:solidFill>
                  <a:srgbClr val="EEECE1"/>
                </a:solidFill>
                <a:cs typeface="Arial" charset="0"/>
              </a:rPr>
              <a:pPr eaLnBrk="1" hangingPunct="1"/>
              <a:t>15</a:t>
            </a:fld>
            <a:endParaRPr lang="en-US" sz="1200">
              <a:solidFill>
                <a:srgbClr val="EEECE1"/>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F0C17-4D36-BA41-BA71-2AE9BD65D474}" type="slidenum">
              <a:rPr lang="en-US" sz="1200">
                <a:solidFill>
                  <a:srgbClr val="000000"/>
                </a:solidFill>
              </a:rPr>
              <a:pPr eaLnBrk="1" hangingPunct="1"/>
              <a:t>33</a:t>
            </a:fld>
            <a:endParaRPr lang="en-US" sz="1200">
              <a:solidFill>
                <a:srgbClr val="000000"/>
              </a:solidFill>
            </a:endParaRPr>
          </a:p>
        </p:txBody>
      </p:sp>
      <p:sp>
        <p:nvSpPr>
          <p:cNvPr id="7680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AA504-AD01-5644-B38B-3966E4C505E6}" type="slidenum">
              <a:rPr lang="en-US" sz="1200">
                <a:solidFill>
                  <a:srgbClr val="000000"/>
                </a:solidFill>
              </a:rPr>
              <a:pPr eaLnBrk="1" hangingPunct="1"/>
              <a:t>39</a:t>
            </a:fld>
            <a:endParaRPr lang="en-US" sz="1200">
              <a:solidFill>
                <a:srgbClr val="000000"/>
              </a:solidFill>
            </a:endParaRPr>
          </a:p>
        </p:txBody>
      </p:sp>
      <p:sp>
        <p:nvSpPr>
          <p:cNvPr id="8397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D21455-E64B-6349-8431-6F0BC749F414}" type="slidenum">
              <a:rPr lang="en-US" sz="1200">
                <a:solidFill>
                  <a:srgbClr val="000000"/>
                </a:solidFill>
              </a:rPr>
              <a:pPr eaLnBrk="1" hangingPunct="1"/>
              <a:t>40</a:t>
            </a:fld>
            <a:endParaRPr lang="en-US" sz="1200">
              <a:solidFill>
                <a:srgbClr val="000000"/>
              </a:solidFill>
            </a:endParaRPr>
          </a:p>
        </p:txBody>
      </p:sp>
      <p:sp>
        <p:nvSpPr>
          <p:cNvPr id="8601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7B1E68-D4B8-D549-A000-A2254DE366CB}" type="slidenum">
              <a:rPr lang="en-US" sz="1200">
                <a:solidFill>
                  <a:srgbClr val="000000"/>
                </a:solidFill>
              </a:rPr>
              <a:pPr eaLnBrk="1" hangingPunct="1"/>
              <a:t>41</a:t>
            </a:fld>
            <a:endParaRPr lang="en-US" sz="1200">
              <a:solidFill>
                <a:srgbClr val="000000"/>
              </a:solidFill>
            </a:endParaRPr>
          </a:p>
        </p:txBody>
      </p:sp>
      <p:sp>
        <p:nvSpPr>
          <p:cNvPr id="8806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36822-FB5B-B449-8377-58EDD3628598}" type="slidenum">
              <a:rPr lang="en-US"/>
              <a:pPr>
                <a:defRPr/>
              </a:pPr>
              <a:t>‹#›</a:t>
            </a:fld>
            <a:endParaRPr lang="en-US"/>
          </a:p>
        </p:txBody>
      </p:sp>
    </p:spTree>
    <p:extLst>
      <p:ext uri="{BB962C8B-B14F-4D97-AF65-F5344CB8AC3E}">
        <p14:creationId xmlns:p14="http://schemas.microsoft.com/office/powerpoint/2010/main" val="53026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14741-84E9-ED43-82EB-E3282D433AD3}" type="slidenum">
              <a:rPr lang="en-US"/>
              <a:pPr>
                <a:defRPr/>
              </a:pPr>
              <a:t>‹#›</a:t>
            </a:fld>
            <a:endParaRPr lang="en-US"/>
          </a:p>
        </p:txBody>
      </p:sp>
    </p:spTree>
    <p:extLst>
      <p:ext uri="{BB962C8B-B14F-4D97-AF65-F5344CB8AC3E}">
        <p14:creationId xmlns:p14="http://schemas.microsoft.com/office/powerpoint/2010/main" val="394983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7E167-194F-184B-BD4E-FD218C4A1FCD}" type="slidenum">
              <a:rPr lang="en-US"/>
              <a:pPr>
                <a:defRPr/>
              </a:pPr>
              <a:t>‹#›</a:t>
            </a:fld>
            <a:endParaRPr lang="en-US"/>
          </a:p>
        </p:txBody>
      </p:sp>
    </p:spTree>
    <p:extLst>
      <p:ext uri="{BB962C8B-B14F-4D97-AF65-F5344CB8AC3E}">
        <p14:creationId xmlns:p14="http://schemas.microsoft.com/office/powerpoint/2010/main" val="49659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7171"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lgn="l">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cs typeface="Arial" charset="0"/>
              </a:defRPr>
            </a:lvl1pPr>
          </a:lstStyle>
          <a:p>
            <a:pPr>
              <a:defRPr/>
            </a:pPr>
            <a:fld id="{4568F3F6-E1A0-A34E-828B-9368FE183F0B}" type="slidenum">
              <a:rPr lang="en-US"/>
              <a:pPr>
                <a:defRPr/>
              </a:pPr>
              <a:t>‹#›</a:t>
            </a:fld>
            <a:endParaRPr lang="en-US"/>
          </a:p>
        </p:txBody>
      </p:sp>
    </p:spTree>
    <p:extLst>
      <p:ext uri="{BB962C8B-B14F-4D97-AF65-F5344CB8AC3E}">
        <p14:creationId xmlns:p14="http://schemas.microsoft.com/office/powerpoint/2010/main" val="296129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97A9DF9D-ECA6-E840-B14F-D857FBBA0418}" type="slidenum">
              <a:rPr lang="en-US"/>
              <a:pPr>
                <a:defRPr/>
              </a:pPr>
              <a:t>‹#›</a:t>
            </a:fld>
            <a:endParaRPr lang="en-US"/>
          </a:p>
        </p:txBody>
      </p:sp>
    </p:spTree>
    <p:extLst>
      <p:ext uri="{BB962C8B-B14F-4D97-AF65-F5344CB8AC3E}">
        <p14:creationId xmlns:p14="http://schemas.microsoft.com/office/powerpoint/2010/main" val="16170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Arial" charset="0"/>
                <a:cs typeface="Arial" charset="0"/>
              </a:defRPr>
            </a:lvl1pPr>
          </a:lstStyle>
          <a:p>
            <a:pPr>
              <a:defRPr/>
            </a:pPr>
            <a:endParaRPr lang="en-US"/>
          </a:p>
        </p:txBody>
      </p:sp>
      <p:sp>
        <p:nvSpPr>
          <p:cNvPr id="3" name="Footer Placeholder 4"/>
          <p:cNvSpPr>
            <a:spLocks noGrp="1"/>
          </p:cNvSpPr>
          <p:nvPr>
            <p:ph type="ftr" sz="quarter" idx="11"/>
          </p:nvPr>
        </p:nvSpPr>
        <p:spPr/>
        <p:txBody>
          <a:bodyPr/>
          <a:lstStyle>
            <a:lvl1pPr>
              <a:defRPr>
                <a:ea typeface="Arial" charset="0"/>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ADDE7978-45DF-AC47-8989-CA54FBD1E7E6}" type="slidenum">
              <a:rPr lang="en-US"/>
              <a:pPr>
                <a:defRPr/>
              </a:pPr>
              <a:t>‹#›</a:t>
            </a:fld>
            <a:endParaRPr lang="en-US"/>
          </a:p>
        </p:txBody>
      </p:sp>
    </p:spTree>
    <p:extLst>
      <p:ext uri="{BB962C8B-B14F-4D97-AF65-F5344CB8AC3E}">
        <p14:creationId xmlns:p14="http://schemas.microsoft.com/office/powerpoint/2010/main" val="308648153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a:defRPr>
                <a:ea typeface="Arial" charset="0"/>
                <a:cs typeface="Arial"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ea typeface="Arial" charset="0"/>
                <a:cs typeface="Arial"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cs typeface="Arial" charset="0"/>
              </a:defRPr>
            </a:lvl1pPr>
          </a:lstStyle>
          <a:p>
            <a:pPr>
              <a:defRPr/>
            </a:pPr>
            <a:fld id="{521D7936-E6C1-B04A-A77A-787AEB07318F}" type="slidenum">
              <a:rPr lang="en-US"/>
              <a:pPr>
                <a:defRPr/>
              </a:pPr>
              <a:t>‹#›</a:t>
            </a:fld>
            <a:endParaRPr lang="en-US"/>
          </a:p>
        </p:txBody>
      </p:sp>
    </p:spTree>
    <p:extLst>
      <p:ext uri="{BB962C8B-B14F-4D97-AF65-F5344CB8AC3E}">
        <p14:creationId xmlns:p14="http://schemas.microsoft.com/office/powerpoint/2010/main" val="387938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defRPr>
                <a:ea typeface="Arial" charset="0"/>
                <a:cs typeface="Arial" charset="0"/>
              </a:defRPr>
            </a:lvl1pPr>
          </a:lstStyle>
          <a:p>
            <a:pPr>
              <a:defRPr/>
            </a:pPr>
            <a:endParaRPr lang="en-US"/>
          </a:p>
        </p:txBody>
      </p:sp>
      <p:sp>
        <p:nvSpPr>
          <p:cNvPr id="6" name="Rectangle 68"/>
          <p:cNvSpPr>
            <a:spLocks noGrp="1" noChangeArrowheads="1"/>
          </p:cNvSpPr>
          <p:nvPr>
            <p:ph type="ftr" sz="quarter" idx="11"/>
          </p:nvPr>
        </p:nvSpPr>
        <p:spPr/>
        <p:txBody>
          <a:bodyPr/>
          <a:lstStyle>
            <a:lvl1pPr>
              <a:defRPr>
                <a:ea typeface="Arial" charset="0"/>
                <a:cs typeface="Arial" charset="0"/>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cs typeface="Arial" charset="0"/>
              </a:defRPr>
            </a:lvl1pPr>
          </a:lstStyle>
          <a:p>
            <a:pPr>
              <a:defRPr/>
            </a:pPr>
            <a:fld id="{71FD937F-FD72-664F-BB57-B65E560E4546}" type="slidenum">
              <a:rPr lang="en-US"/>
              <a:pPr>
                <a:defRPr/>
              </a:pPr>
              <a:t>‹#›</a:t>
            </a:fld>
            <a:endParaRPr lang="en-US"/>
          </a:p>
        </p:txBody>
      </p:sp>
    </p:spTree>
    <p:extLst>
      <p:ext uri="{BB962C8B-B14F-4D97-AF65-F5344CB8AC3E}">
        <p14:creationId xmlns:p14="http://schemas.microsoft.com/office/powerpoint/2010/main" val="117619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ea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ea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C034AAF2-7C48-6542-A7B3-EA7CE5BCEB64}" type="slidenum">
              <a:rPr lang="en-US"/>
              <a:pPr>
                <a:defRPr/>
              </a:pPr>
              <a:t>‹#›</a:t>
            </a:fld>
            <a:endParaRPr lang="en-US"/>
          </a:p>
        </p:txBody>
      </p:sp>
    </p:spTree>
    <p:extLst>
      <p:ext uri="{BB962C8B-B14F-4D97-AF65-F5344CB8AC3E}">
        <p14:creationId xmlns:p14="http://schemas.microsoft.com/office/powerpoint/2010/main" val="48086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694F2B7-AD7F-F945-A336-517D481CBB2D}" type="datetimeFigureOut">
              <a:rPr lang="en-SG"/>
              <a:pPr>
                <a:defRPr/>
              </a:pPr>
              <a:t>19/12/23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24CAA9A2-3C5F-A44D-AC27-E0BED0A54AD8}" type="slidenum">
              <a:rPr lang="en-SG"/>
              <a:pPr>
                <a:defRPr/>
              </a:pPr>
              <a:t>‹#›</a:t>
            </a:fld>
            <a:endParaRPr lang="en-SG"/>
          </a:p>
        </p:txBody>
      </p:sp>
    </p:spTree>
    <p:extLst>
      <p:ext uri="{BB962C8B-B14F-4D97-AF65-F5344CB8AC3E}">
        <p14:creationId xmlns:p14="http://schemas.microsoft.com/office/powerpoint/2010/main" val="3440163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BA07633C-92FC-BF4D-8B63-417898276449}" type="datetimeFigureOut">
              <a:rPr lang="en-SG"/>
              <a:pPr>
                <a:defRPr/>
              </a:pPr>
              <a:t>19/12/23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156E799-A792-574E-9A78-F3FAF8F6B89F}" type="slidenum">
              <a:rPr lang="en-SG"/>
              <a:pPr>
                <a:defRPr/>
              </a:pPr>
              <a:t>‹#›</a:t>
            </a:fld>
            <a:endParaRPr lang="en-SG"/>
          </a:p>
        </p:txBody>
      </p:sp>
    </p:spTree>
    <p:extLst>
      <p:ext uri="{BB962C8B-B14F-4D97-AF65-F5344CB8AC3E}">
        <p14:creationId xmlns:p14="http://schemas.microsoft.com/office/powerpoint/2010/main" val="417794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60F06-E032-1F41-8E5B-3BBD4CECCBEA}" type="slidenum">
              <a:rPr lang="en-US"/>
              <a:pPr>
                <a:defRPr/>
              </a:pPr>
              <a:t>‹#›</a:t>
            </a:fld>
            <a:endParaRPr lang="en-US"/>
          </a:p>
        </p:txBody>
      </p:sp>
    </p:spTree>
    <p:extLst>
      <p:ext uri="{BB962C8B-B14F-4D97-AF65-F5344CB8AC3E}">
        <p14:creationId xmlns:p14="http://schemas.microsoft.com/office/powerpoint/2010/main" val="3228305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E74F7319-406B-894B-A3CF-339E2F7AA9F3}" type="datetimeFigureOut">
              <a:rPr lang="en-SG"/>
              <a:pPr>
                <a:defRPr/>
              </a:pPr>
              <a:t>19/12/23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F43EF4D-9621-CC47-923C-ED24D0063B1E}" type="slidenum">
              <a:rPr lang="en-SG"/>
              <a:pPr>
                <a:defRPr/>
              </a:pPr>
              <a:t>‹#›</a:t>
            </a:fld>
            <a:endParaRPr lang="en-SG"/>
          </a:p>
        </p:txBody>
      </p:sp>
    </p:spTree>
    <p:extLst>
      <p:ext uri="{BB962C8B-B14F-4D97-AF65-F5344CB8AC3E}">
        <p14:creationId xmlns:p14="http://schemas.microsoft.com/office/powerpoint/2010/main" val="1999801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05C6D20-F4B1-3146-BA3F-95013D33D5D0}" type="datetimeFigureOut">
              <a:rPr lang="en-SG"/>
              <a:pPr>
                <a:defRPr/>
              </a:pPr>
              <a:t>19/12/23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ADC3692-C310-5E42-A45C-F27AF1012134}" type="slidenum">
              <a:rPr lang="en-SG"/>
              <a:pPr>
                <a:defRPr/>
              </a:pPr>
              <a:t>‹#›</a:t>
            </a:fld>
            <a:endParaRPr lang="en-SG"/>
          </a:p>
        </p:txBody>
      </p:sp>
    </p:spTree>
    <p:extLst>
      <p:ext uri="{BB962C8B-B14F-4D97-AF65-F5344CB8AC3E}">
        <p14:creationId xmlns:p14="http://schemas.microsoft.com/office/powerpoint/2010/main" val="336702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37AE127-F3A5-6B4C-9F5E-32E8B7571D67}" type="datetimeFigureOut">
              <a:rPr lang="en-SG"/>
              <a:pPr>
                <a:defRPr/>
              </a:pPr>
              <a:t>19/12/23</a:t>
            </a:fld>
            <a:endParaRPr lang="en-SG"/>
          </a:p>
        </p:txBody>
      </p:sp>
      <p:sp>
        <p:nvSpPr>
          <p:cNvPr id="8" name="Footer Placehold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9" name="Slide Number Placeholder 8"/>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76C3EFD-A720-DF4E-8121-95926B0C5FD7}" type="slidenum">
              <a:rPr lang="en-SG"/>
              <a:pPr>
                <a:defRPr/>
              </a:pPr>
              <a:t>‹#›</a:t>
            </a:fld>
            <a:endParaRPr lang="en-SG"/>
          </a:p>
        </p:txBody>
      </p:sp>
    </p:spTree>
    <p:extLst>
      <p:ext uri="{BB962C8B-B14F-4D97-AF65-F5344CB8AC3E}">
        <p14:creationId xmlns:p14="http://schemas.microsoft.com/office/powerpoint/2010/main" val="412315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BD059C5-8020-C14F-8F00-B5DC0B910A37}" type="datetimeFigureOut">
              <a:rPr lang="en-SG"/>
              <a:pPr>
                <a:defRPr/>
              </a:pPr>
              <a:t>19/12/23</a:t>
            </a:fld>
            <a:endParaRPr lang="en-SG"/>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5" name="Slide Number Placeholder 4"/>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9C2BAB7-3128-8946-98BA-AA7F66482611}" type="slidenum">
              <a:rPr lang="en-SG"/>
              <a:pPr>
                <a:defRPr/>
              </a:pPr>
              <a:t>‹#›</a:t>
            </a:fld>
            <a:endParaRPr lang="en-SG"/>
          </a:p>
        </p:txBody>
      </p:sp>
    </p:spTree>
    <p:extLst>
      <p:ext uri="{BB962C8B-B14F-4D97-AF65-F5344CB8AC3E}">
        <p14:creationId xmlns:p14="http://schemas.microsoft.com/office/powerpoint/2010/main" val="679003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71B5CCC-C1A1-9645-8172-B65266652229}" type="datetimeFigureOut">
              <a:rPr lang="en-SG"/>
              <a:pPr>
                <a:defRPr/>
              </a:pPr>
              <a:t>19/12/23</a:t>
            </a:fld>
            <a:endParaRPr lang="en-SG"/>
          </a:p>
        </p:txBody>
      </p:sp>
      <p:sp>
        <p:nvSpPr>
          <p:cNvPr id="3" name="Footer Placehold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4" name="Slide Number Placeholder 3"/>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89150386-792E-B54F-A861-5A3C6449BD69}" type="slidenum">
              <a:rPr lang="en-SG"/>
              <a:pPr>
                <a:defRPr/>
              </a:pPr>
              <a:t>‹#›</a:t>
            </a:fld>
            <a:endParaRPr lang="en-SG"/>
          </a:p>
        </p:txBody>
      </p:sp>
    </p:spTree>
    <p:extLst>
      <p:ext uri="{BB962C8B-B14F-4D97-AF65-F5344CB8AC3E}">
        <p14:creationId xmlns:p14="http://schemas.microsoft.com/office/powerpoint/2010/main" val="2721430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F8A27A5-CD14-CC4D-BF77-295EB662C710}" type="datetimeFigureOut">
              <a:rPr lang="en-SG"/>
              <a:pPr>
                <a:defRPr/>
              </a:pPr>
              <a:t>19/12/23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E45F459A-71F4-D545-8120-F384BE5227F8}" type="slidenum">
              <a:rPr lang="en-SG"/>
              <a:pPr>
                <a:defRPr/>
              </a:pPr>
              <a:t>‹#›</a:t>
            </a:fld>
            <a:endParaRPr lang="en-SG"/>
          </a:p>
        </p:txBody>
      </p:sp>
    </p:spTree>
    <p:extLst>
      <p:ext uri="{BB962C8B-B14F-4D97-AF65-F5344CB8AC3E}">
        <p14:creationId xmlns:p14="http://schemas.microsoft.com/office/powerpoint/2010/main" val="528622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43B88A7-2F41-4A4A-A9E6-13D3E0ECACD6}" type="datetimeFigureOut">
              <a:rPr lang="en-SG"/>
              <a:pPr>
                <a:defRPr/>
              </a:pPr>
              <a:t>19/12/23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7905D559-8923-3946-B768-1AF8AC148462}" type="slidenum">
              <a:rPr lang="en-SG"/>
              <a:pPr>
                <a:defRPr/>
              </a:pPr>
              <a:t>‹#›</a:t>
            </a:fld>
            <a:endParaRPr lang="en-SG"/>
          </a:p>
        </p:txBody>
      </p:sp>
    </p:spTree>
    <p:extLst>
      <p:ext uri="{BB962C8B-B14F-4D97-AF65-F5344CB8AC3E}">
        <p14:creationId xmlns:p14="http://schemas.microsoft.com/office/powerpoint/2010/main" val="2050595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896F4BB8-9E50-8240-8848-218E9754BF1D}" type="datetimeFigureOut">
              <a:rPr lang="en-SG"/>
              <a:pPr>
                <a:defRPr/>
              </a:pPr>
              <a:t>19/12/23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A557463-FE6D-744F-8919-BC49A05FE7A3}" type="slidenum">
              <a:rPr lang="en-SG"/>
              <a:pPr>
                <a:defRPr/>
              </a:pPr>
              <a:t>‹#›</a:t>
            </a:fld>
            <a:endParaRPr lang="en-SG"/>
          </a:p>
        </p:txBody>
      </p:sp>
    </p:spTree>
    <p:extLst>
      <p:ext uri="{BB962C8B-B14F-4D97-AF65-F5344CB8AC3E}">
        <p14:creationId xmlns:p14="http://schemas.microsoft.com/office/powerpoint/2010/main" val="416532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BBD5C217-9ECD-FE4D-BF0D-5C841AE323C9}" type="datetimeFigureOut">
              <a:rPr lang="en-SG"/>
              <a:pPr>
                <a:defRPr/>
              </a:pPr>
              <a:t>19/12/23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D9E62980-4765-5A4D-B7FE-665C7E05C74A}" type="slidenum">
              <a:rPr lang="en-SG"/>
              <a:pPr>
                <a:defRPr/>
              </a:pPr>
              <a:t>‹#›</a:t>
            </a:fld>
            <a:endParaRPr lang="en-SG"/>
          </a:p>
        </p:txBody>
      </p:sp>
    </p:spTree>
    <p:extLst>
      <p:ext uri="{BB962C8B-B14F-4D97-AF65-F5344CB8AC3E}">
        <p14:creationId xmlns:p14="http://schemas.microsoft.com/office/powerpoint/2010/main" val="1633581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62980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EAD7E7-16BF-EE47-A047-0455ADEE1F9A}" type="slidenum">
              <a:rPr lang="en-US"/>
              <a:pPr>
                <a:defRPr/>
              </a:pPr>
              <a:t>‹#›</a:t>
            </a:fld>
            <a:endParaRPr lang="en-US"/>
          </a:p>
        </p:txBody>
      </p:sp>
    </p:spTree>
    <p:extLst>
      <p:ext uri="{BB962C8B-B14F-4D97-AF65-F5344CB8AC3E}">
        <p14:creationId xmlns:p14="http://schemas.microsoft.com/office/powerpoint/2010/main" val="1816122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89514681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69993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6722876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508252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423476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0898269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428394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1764613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73501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659770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97138-7B63-6943-8A59-DF03F0F469F4}" type="slidenum">
              <a:rPr lang="en-US"/>
              <a:pPr>
                <a:defRPr/>
              </a:pPr>
              <a:t>‹#›</a:t>
            </a:fld>
            <a:endParaRPr lang="en-US"/>
          </a:p>
        </p:txBody>
      </p:sp>
    </p:spTree>
    <p:extLst>
      <p:ext uri="{BB962C8B-B14F-4D97-AF65-F5344CB8AC3E}">
        <p14:creationId xmlns:p14="http://schemas.microsoft.com/office/powerpoint/2010/main" val="381965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2515DE-292D-E94E-94D7-8EEB75109502}" type="slidenum">
              <a:rPr lang="en-US"/>
              <a:pPr>
                <a:defRPr/>
              </a:pPr>
              <a:t>‹#›</a:t>
            </a:fld>
            <a:endParaRPr lang="en-US"/>
          </a:p>
        </p:txBody>
      </p:sp>
    </p:spTree>
    <p:extLst>
      <p:ext uri="{BB962C8B-B14F-4D97-AF65-F5344CB8AC3E}">
        <p14:creationId xmlns:p14="http://schemas.microsoft.com/office/powerpoint/2010/main" val="160632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2406BE-EAF7-BC48-AD94-287EFFC9AB2D}" type="slidenum">
              <a:rPr lang="en-US"/>
              <a:pPr>
                <a:defRPr/>
              </a:pPr>
              <a:t>‹#›</a:t>
            </a:fld>
            <a:endParaRPr lang="en-US"/>
          </a:p>
        </p:txBody>
      </p:sp>
    </p:spTree>
    <p:extLst>
      <p:ext uri="{BB962C8B-B14F-4D97-AF65-F5344CB8AC3E}">
        <p14:creationId xmlns:p14="http://schemas.microsoft.com/office/powerpoint/2010/main" val="361736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FC5336-FF97-464A-866D-19F9B4B6FF96}" type="slidenum">
              <a:rPr lang="en-US"/>
              <a:pPr>
                <a:defRPr/>
              </a:pPr>
              <a:t>‹#›</a:t>
            </a:fld>
            <a:endParaRPr lang="en-US"/>
          </a:p>
        </p:txBody>
      </p:sp>
    </p:spTree>
    <p:extLst>
      <p:ext uri="{BB962C8B-B14F-4D97-AF65-F5344CB8AC3E}">
        <p14:creationId xmlns:p14="http://schemas.microsoft.com/office/powerpoint/2010/main" val="74533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769A5-DC49-174B-9A3F-7D5EEA02D1A9}" type="slidenum">
              <a:rPr lang="en-US"/>
              <a:pPr>
                <a:defRPr/>
              </a:pPr>
              <a:t>‹#›</a:t>
            </a:fld>
            <a:endParaRPr lang="en-US"/>
          </a:p>
        </p:txBody>
      </p:sp>
    </p:spTree>
    <p:extLst>
      <p:ext uri="{BB962C8B-B14F-4D97-AF65-F5344CB8AC3E}">
        <p14:creationId xmlns:p14="http://schemas.microsoft.com/office/powerpoint/2010/main" val="6311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C5EDEF-B161-1F44-85C5-324E9B244E7F}" type="slidenum">
              <a:rPr lang="en-US"/>
              <a:pPr>
                <a:defRPr/>
              </a:pPr>
              <a:t>‹#›</a:t>
            </a:fld>
            <a:endParaRPr lang="en-US"/>
          </a:p>
        </p:txBody>
      </p:sp>
    </p:spTree>
    <p:extLst>
      <p:ext uri="{BB962C8B-B14F-4D97-AF65-F5344CB8AC3E}">
        <p14:creationId xmlns:p14="http://schemas.microsoft.com/office/powerpoint/2010/main" val="288978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E27AC61C-551D-7F4D-B749-87154A0CF3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3314"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sz="1400" b="0">
                <a:solidFill>
                  <a:srgbClr val="482400"/>
                </a:solidFill>
                <a:ea typeface="+mn-ea"/>
                <a:cs typeface="+mn-cs"/>
              </a:defRPr>
            </a:lvl1pPr>
          </a:lstStyle>
          <a:p>
            <a:pPr>
              <a:defRPr/>
            </a:pPr>
            <a:endParaRPr lang="en-US"/>
          </a:p>
        </p:txBody>
      </p:sp>
      <p:sp>
        <p:nvSpPr>
          <p:cNvPr id="6149"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b="0">
                <a:solidFill>
                  <a:srgbClr val="482400"/>
                </a:solidFill>
                <a:ea typeface="+mn-ea"/>
                <a:cs typeface="+mn-cs"/>
              </a:defRPr>
            </a:lvl1pPr>
          </a:lstStyle>
          <a:p>
            <a:pPr>
              <a:defRPr/>
            </a:pPr>
            <a:endParaRPr lang="en-US"/>
          </a:p>
        </p:txBody>
      </p:sp>
      <p:sp>
        <p:nvSpPr>
          <p:cNvPr id="6150"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400">
                <a:solidFill>
                  <a:srgbClr val="482400"/>
                </a:solidFill>
                <a:cs typeface="ＭＳ Ｐゴシック" charset="0"/>
              </a:defRPr>
            </a:lvl1pPr>
          </a:lstStyle>
          <a:p>
            <a:pPr>
              <a:defRPr/>
            </a:pPr>
            <a:fld id="{13012288-9E25-DF41-BF02-EF6A5ED831B0}" type="slidenum">
              <a:rPr lang="en-US"/>
              <a:pPr>
                <a:defRPr/>
              </a:pPr>
              <a:t>‹#›</a:t>
            </a:fld>
            <a:endParaRPr lang="en-US"/>
          </a:p>
        </p:txBody>
      </p:sp>
      <p:pic>
        <p:nvPicPr>
          <p:cNvPr id="13319"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7" descr="Golden Orchardcontentslide.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Text Placeholder 2"/>
          <p:cNvSpPr>
            <a:spLocks noGrp="1"/>
          </p:cNvSpPr>
          <p:nvPr>
            <p:ph type="body" idx="1"/>
          </p:nvPr>
        </p:nvSpPr>
        <p:spPr bwMode="auto">
          <a:xfrm>
            <a:off x="457200" y="1981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charset="0"/>
                <a:ea typeface="ＭＳ Ｐゴシック" charset="-128"/>
                <a:cs typeface="ＭＳ Ｐゴシック" charset="-128"/>
              </a:defRPr>
            </a:lvl1pPr>
          </a:lstStyle>
          <a:p>
            <a:pPr>
              <a:defRPr/>
            </a:pPr>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cs typeface="ＭＳ Ｐゴシック" charset="0"/>
              </a:defRPr>
            </a:lvl1pPr>
          </a:lstStyle>
          <a:p>
            <a:pPr>
              <a:defRPr/>
            </a:pPr>
            <a:fld id="{BD89053C-A433-A642-BE75-A90BF28D73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Lst>
  <p:transition>
    <p:fade thruBlk="1"/>
  </p:transition>
  <p:txStyles>
    <p:titleStyle>
      <a:lvl1pPr algn="ctr" rtl="0" eaLnBrk="0" fontAlgn="base" hangingPunct="0">
        <a:spcBef>
          <a:spcPct val="0"/>
        </a:spcBef>
        <a:spcAft>
          <a:spcPct val="0"/>
        </a:spcAft>
        <a:defRPr sz="4400">
          <a:solidFill>
            <a:srgbClr val="984807"/>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2pPr>
      <a:lvl3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3pPr>
      <a:lvl4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4pPr>
      <a:lvl5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5pPr>
      <a:lvl6pPr marL="457200" algn="ctr" rtl="0" fontAlgn="base">
        <a:spcBef>
          <a:spcPct val="0"/>
        </a:spcBef>
        <a:spcAft>
          <a:spcPct val="0"/>
        </a:spcAft>
        <a:defRPr sz="4400">
          <a:solidFill>
            <a:srgbClr val="984807"/>
          </a:solidFill>
          <a:latin typeface="Calibri" pitchFamily="-110" charset="0"/>
        </a:defRPr>
      </a:lvl6pPr>
      <a:lvl7pPr marL="914400" algn="ctr" rtl="0" fontAlgn="base">
        <a:spcBef>
          <a:spcPct val="0"/>
        </a:spcBef>
        <a:spcAft>
          <a:spcPct val="0"/>
        </a:spcAft>
        <a:defRPr sz="4400">
          <a:solidFill>
            <a:srgbClr val="984807"/>
          </a:solidFill>
          <a:latin typeface="Calibri" pitchFamily="-110" charset="0"/>
        </a:defRPr>
      </a:lvl7pPr>
      <a:lvl8pPr marL="1371600" algn="ctr" rtl="0" fontAlgn="base">
        <a:spcBef>
          <a:spcPct val="0"/>
        </a:spcBef>
        <a:spcAft>
          <a:spcPct val="0"/>
        </a:spcAft>
        <a:defRPr sz="4400">
          <a:solidFill>
            <a:srgbClr val="984807"/>
          </a:solidFill>
          <a:latin typeface="Calibri" pitchFamily="-110" charset="0"/>
        </a:defRPr>
      </a:lvl8pPr>
      <a:lvl9pPr marL="1828800" algn="ctr" rtl="0" fontAlgn="base">
        <a:spcBef>
          <a:spcPct val="0"/>
        </a:spcBef>
        <a:spcAft>
          <a:spcPct val="0"/>
        </a:spcAft>
        <a:defRPr sz="4400">
          <a:solidFill>
            <a:srgbClr val="984807"/>
          </a:solidFill>
          <a:latin typeface="Calibri" pitchFamily="-110" charset="0"/>
        </a:defRPr>
      </a:lvl9pPr>
    </p:titleStyle>
    <p:bodyStyle>
      <a:lvl1pPr marL="342900" indent="-342900" algn="l" rtl="0" eaLnBrk="0" fontAlgn="base" hangingPunct="0">
        <a:spcBef>
          <a:spcPct val="20000"/>
        </a:spcBef>
        <a:spcAft>
          <a:spcPct val="0"/>
        </a:spcAft>
        <a:buFont typeface="Arial" charset="0"/>
        <a:buChar char="•"/>
        <a:defRPr sz="3200">
          <a:solidFill>
            <a:srgbClr val="984807"/>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a:solidFill>
            <a:srgbClr val="984807"/>
          </a:solidFill>
          <a:latin typeface="+mn-lt"/>
          <a:ea typeface="ＭＳ Ｐゴシック" pitchFamily="-110" charset="-128"/>
        </a:defRPr>
      </a:lvl2pPr>
      <a:lvl3pPr marL="1143000" indent="-228600" algn="l" rtl="0" eaLnBrk="0" fontAlgn="base" hangingPunct="0">
        <a:spcBef>
          <a:spcPct val="20000"/>
        </a:spcBef>
        <a:spcAft>
          <a:spcPct val="0"/>
        </a:spcAft>
        <a:buFont typeface="Arial" charset="0"/>
        <a:buChar char="•"/>
        <a:defRPr sz="2400">
          <a:solidFill>
            <a:srgbClr val="984807"/>
          </a:solidFill>
          <a:latin typeface="+mn-lt"/>
          <a:ea typeface="ＭＳ Ｐゴシック" pitchFamily="-110" charset="-128"/>
        </a:defRPr>
      </a:lvl3pPr>
      <a:lvl4pPr marL="16002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4pPr>
      <a:lvl5pPr marL="20574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5pPr>
      <a:lvl6pPr marL="25146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6pPr>
      <a:lvl7pPr marL="29718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7pPr>
      <a:lvl8pPr marL="34290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8pPr>
      <a:lvl9pPr marL="38862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175" y="4267200"/>
            <a:ext cx="9140825" cy="2590800"/>
            <a:chOff x="2" y="2688"/>
            <a:chExt cx="5758" cy="1632"/>
          </a:xfrm>
        </p:grpSpPr>
        <p:sp>
          <p:nvSpPr>
            <p:cNvPr id="18440"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8441" name="Group 4"/>
            <p:cNvGrpSpPr>
              <a:grpSpLocks/>
            </p:cNvGrpSpPr>
            <p:nvPr/>
          </p:nvGrpSpPr>
          <p:grpSpPr bwMode="auto">
            <a:xfrm>
              <a:off x="1776" y="3024"/>
              <a:ext cx="3929" cy="1290"/>
              <a:chOff x="1776" y="3024"/>
              <a:chExt cx="3929" cy="1290"/>
            </a:xfrm>
          </p:grpSpPr>
          <p:grpSp>
            <p:nvGrpSpPr>
              <p:cNvPr id="18442"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58"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9"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63"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75" name="Freeform 46"/>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76"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77"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78"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79"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80" name="Freeform 51"/>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81"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nvGrpSpPr>
              <p:cNvPr id="18483"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grpSp>
            <p:nvGrpSpPr>
              <p:cNvPr id="18484" name="Group 61"/>
              <p:cNvGrpSpPr>
                <a:grpSpLocks/>
              </p:cNvGrpSpPr>
              <p:nvPr userDrawn="1"/>
            </p:nvGrpSpPr>
            <p:grpSpPr bwMode="auto">
              <a:xfrm>
                <a:off x="5381" y="3085"/>
                <a:ext cx="227" cy="132"/>
                <a:chOff x="5381" y="3085"/>
                <a:chExt cx="227" cy="132"/>
              </a:xfrm>
            </p:grpSpPr>
            <p:sp>
              <p:nvSpPr>
                <p:cNvPr id="18485"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6"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7"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8"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2400">
                    <a:solidFill>
                      <a:srgbClr val="FFFFFF"/>
                    </a:solidFill>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cs typeface="ＭＳ Ｐゴシック" charset="0"/>
              </a:defRPr>
            </a:lvl1pPr>
          </a:lstStyle>
          <a:p>
            <a:pPr>
              <a:defRPr/>
            </a:pPr>
            <a:fld id="{862C2FA1-E90E-3C47-AFAC-99C06B16C451}" type="slidenum">
              <a:rPr lang="en-US"/>
              <a:pPr>
                <a:defRPr/>
              </a:pPr>
              <a:t>‹#›</a:t>
            </a:fld>
            <a:endParaRPr lang="en-US"/>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28" r:id="rId1"/>
    <p:sldLayoutId id="2147483829" r:id="rId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a:defRPr/>
            </a:pPr>
            <a:endParaRPr lang="en-US"/>
          </a:p>
        </p:txBody>
      </p:sp>
      <p:sp>
        <p:nvSpPr>
          <p:cNvPr id="399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a:defRPr/>
            </a:pPr>
            <a:endParaRPr lang="en-US"/>
          </a:p>
        </p:txBody>
      </p:sp>
      <p:sp>
        <p:nvSpPr>
          <p:cNvPr id="399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FFFFFF"/>
                </a:solidFill>
                <a:cs typeface="ＭＳ Ｐゴシック" charset="0"/>
              </a:defRPr>
            </a:lvl1pPr>
          </a:lstStyle>
          <a:p>
            <a:pPr>
              <a:defRPr/>
            </a:pPr>
            <a:fld id="{9D17D4BA-E6B9-B345-8C91-ADCEADF386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0" r:id="rId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pitchFamily="-110" charset="0"/>
        </a:defRPr>
      </a:lvl6pPr>
      <a:lvl7pPr marL="914400" algn="l" rtl="0" eaLnBrk="0" fontAlgn="base" hangingPunct="0">
        <a:lnSpc>
          <a:spcPct val="90000"/>
        </a:lnSpc>
        <a:spcBef>
          <a:spcPct val="0"/>
        </a:spcBef>
        <a:spcAft>
          <a:spcPct val="0"/>
        </a:spcAft>
        <a:defRPr sz="4400">
          <a:solidFill>
            <a:schemeClr val="tx2"/>
          </a:solidFill>
          <a:latin typeface="Arial" pitchFamily="-110" charset="0"/>
        </a:defRPr>
      </a:lvl7pPr>
      <a:lvl8pPr marL="1371600" algn="l" rtl="0" eaLnBrk="0" fontAlgn="base" hangingPunct="0">
        <a:lnSpc>
          <a:spcPct val="90000"/>
        </a:lnSpc>
        <a:spcBef>
          <a:spcPct val="0"/>
        </a:spcBef>
        <a:spcAft>
          <a:spcPct val="0"/>
        </a:spcAft>
        <a:defRPr sz="4400">
          <a:solidFill>
            <a:schemeClr val="tx2"/>
          </a:solidFill>
          <a:latin typeface="Arial" pitchFamily="-110" charset="0"/>
        </a:defRPr>
      </a:lvl8pPr>
      <a:lvl9pPr marL="1828800" algn="l" rtl="0" eaLnBrk="0" fontAlgn="base" hangingPunct="0">
        <a:lnSpc>
          <a:spcPct val="90000"/>
        </a:lnSpc>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pitchFamily="-110"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pitchFamily="-110"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pitchFamily="-110"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pitchFamily="-110" charset="-128"/>
        </a:defRPr>
      </a:lvl5pPr>
      <a:lvl6pPr marL="25146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6pPr>
      <a:lvl7pPr marL="29718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7pPr>
      <a:lvl8pPr marL="34290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8pPr>
      <a:lvl9pPr marL="38862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ea typeface="+mn-ea"/>
                <a:cs typeface="+mn-cs"/>
              </a:defRPr>
            </a:lvl1pPr>
          </a:lstStyle>
          <a:p>
            <a:pPr>
              <a:defRPr/>
            </a:pPr>
            <a:fld id="{C15C8307-D88D-EC4F-8C6C-03A1F7D07A26}" type="datetimeFigureOut">
              <a:rPr lang="en-SG"/>
              <a:pPr>
                <a:defRPr/>
              </a:pPr>
              <a:t>19/12/23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ea typeface="+mn-ea"/>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ea typeface="+mn-ea"/>
                <a:cs typeface="+mn-cs"/>
              </a:defRPr>
            </a:lvl1pPr>
          </a:lstStyle>
          <a:p>
            <a:pPr>
              <a:defRPr/>
            </a:pPr>
            <a:fld id="{3D27A001-F5CB-FD47-BF52-3DC38E6D2947}"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5419026"/>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slide" Target="slide28.xml"/><Relationship Id="rId4" Type="http://schemas.openxmlformats.org/officeDocument/2006/relationships/slide" Target="slide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slide" Target="slide52.xml"/><Relationship Id="rId4" Type="http://schemas.openxmlformats.org/officeDocument/2006/relationships/slide" Target="slide50.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7891" name="Picture 2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6400800" cy="459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Line 6"/>
          <p:cNvSpPr>
            <a:spLocks noChangeShapeType="1"/>
          </p:cNvSpPr>
          <p:nvPr/>
        </p:nvSpPr>
        <p:spPr bwMode="auto">
          <a:xfrm>
            <a:off x="0" y="4365625"/>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893" name="AutoShape 7"/>
          <p:cNvSpPr>
            <a:spLocks noChangeArrowheads="1"/>
          </p:cNvSpPr>
          <p:nvPr/>
        </p:nvSpPr>
        <p:spPr bwMode="auto">
          <a:xfrm>
            <a:off x="2057400" y="3706813"/>
            <a:ext cx="6546850" cy="18049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en-US" sz="5000" b="1">
                <a:latin typeface="Arial Rounded MT Bold" charset="0"/>
                <a:cs typeface="Arial" charset="0"/>
              </a:rPr>
              <a:t>The Role of Women in the Church</a:t>
            </a:r>
          </a:p>
        </p:txBody>
      </p:sp>
      <p:sp>
        <p:nvSpPr>
          <p:cNvPr id="2" name="Rectangle 1">
            <a:extLst>
              <a:ext uri="{FF2B5EF4-FFF2-40B4-BE49-F238E27FC236}">
                <a16:creationId xmlns:a16="http://schemas.microsoft.com/office/drawing/2014/main" id="{CDC59A4A-8304-CFA3-3539-EAA9C99A1D83}"/>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1203"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5"/>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05" name="AutoShape 4"/>
          <p:cNvSpPr>
            <a:spLocks noChangeArrowheads="1"/>
          </p:cNvSpPr>
          <p:nvPr/>
        </p:nvSpPr>
        <p:spPr bwMode="auto">
          <a:xfrm>
            <a:off x="2700338" y="333375"/>
            <a:ext cx="5832475"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en-US" sz="6000" b="1">
                <a:latin typeface="Arial Rounded MT Bold" charset="0"/>
                <a:cs typeface="Arial" charset="0"/>
              </a:rPr>
              <a:t>1 Tim. 2:12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2227"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8"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229" name="AutoShape 6"/>
          <p:cNvSpPr>
            <a:spLocks noChangeArrowheads="1"/>
          </p:cNvSpPr>
          <p:nvPr/>
        </p:nvSpPr>
        <p:spPr bwMode="auto">
          <a:xfrm>
            <a:off x="1752600" y="333375"/>
            <a:ext cx="6780213"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ru-RU" sz="4000" b="1">
                <a:cs typeface="Arial" charset="0"/>
              </a:rPr>
              <a:t>"</a:t>
            </a:r>
            <a:r>
              <a:rPr lang="en-US" sz="4000" b="1">
                <a:cs typeface="Arial" charset="0"/>
              </a:rPr>
              <a:t>I do not permit a woman to teach or to have </a:t>
            </a:r>
            <a:r>
              <a:rPr lang="en-US" sz="4400" b="1">
                <a:cs typeface="Arial" charset="0"/>
              </a:rPr>
              <a:t>authority</a:t>
            </a:r>
            <a:r>
              <a:rPr lang="en-US" sz="4000" b="1">
                <a:cs typeface="Arial" charset="0"/>
              </a:rPr>
              <a:t> over a man; she must be silent.</a:t>
            </a:r>
            <a:r>
              <a:rPr lang="ru-RU" sz="4000" b="1">
                <a:cs typeface="Arial" charset="0"/>
              </a:rPr>
              <a:t>"</a:t>
            </a:r>
            <a:endParaRPr lang="en-US" altLang="ja-JP" sz="2800" b="1">
              <a:cs typeface="Arial" charset="0"/>
            </a:endParaRPr>
          </a:p>
          <a:p>
            <a:pPr algn="ctr"/>
            <a:endParaRPr lang="en-US" sz="2800" b="1">
              <a:cs typeface="Arial" charset="0"/>
            </a:endParaRPr>
          </a:p>
          <a:p>
            <a:pPr algn="ctr"/>
            <a:endParaRPr lang="en-US" sz="2800" b="1">
              <a:cs typeface="Arial" charset="0"/>
            </a:endParaRPr>
          </a:p>
          <a:p>
            <a:pPr algn="ctr"/>
            <a:r>
              <a:rPr lang="en-US" sz="2800" b="1">
                <a:cs typeface="Arial" charset="0"/>
              </a:rPr>
              <a:t>1 Tim. 2:12 NIV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3251"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2"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253" name="AutoShape 5"/>
          <p:cNvSpPr>
            <a:spLocks noChangeArrowheads="1"/>
          </p:cNvSpPr>
          <p:nvPr/>
        </p:nvSpPr>
        <p:spPr bwMode="auto">
          <a:xfrm>
            <a:off x="2700338" y="333375"/>
            <a:ext cx="5832475"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en-US" sz="5000" b="1">
                <a:latin typeface="Arial Rounded MT Bold" charset="0"/>
                <a:cs typeface="Arial" charset="0"/>
              </a:rPr>
              <a:t>1 Cor. 14:33-34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4275"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277" name="AutoShape 5"/>
          <p:cNvSpPr>
            <a:spLocks noChangeArrowheads="1"/>
          </p:cNvSpPr>
          <p:nvPr/>
        </p:nvSpPr>
        <p:spPr bwMode="auto">
          <a:xfrm>
            <a:off x="0" y="203200"/>
            <a:ext cx="9144000" cy="4292600"/>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ru-RU" altLang="ja-JP" sz="4000" b="1"/>
              <a:t>"</a:t>
            </a:r>
            <a:r>
              <a:rPr lang="en-US" altLang="ja-JP" sz="4000" b="1"/>
              <a:t>As in all the congregations of the saints, ﻿ women should remain silent in the churches. They are not allowed to speak, but must be in submission, as the Law says.</a:t>
            </a:r>
            <a:r>
              <a:rPr lang="ru-RU" altLang="ja-JP" sz="4000" b="1"/>
              <a:t>"</a:t>
            </a:r>
            <a:endParaRPr lang="en-US" altLang="ja-JP" sz="3200" b="1"/>
          </a:p>
          <a:p>
            <a:pPr algn="ctr"/>
            <a:endParaRPr lang="en-US" b="1"/>
          </a:p>
          <a:p>
            <a:pPr algn="ctr"/>
            <a:r>
              <a:rPr lang="en-US" sz="4000" b="1"/>
              <a:t>1 Cor. 14:33-34 NIV</a:t>
            </a:r>
            <a:endParaRPr lang="en-US" sz="3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299"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55300" name="Picture 7" descr="Grudem%202-78554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19438">
            <a:off x="-325438" y="2232025"/>
            <a:ext cx="4392613" cy="3933825"/>
          </a:xfrm>
          <a:prstGeom prst="rect">
            <a:avLst/>
          </a:prstGeom>
          <a:noFill/>
          <a:ln w="1270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5301" name="AutoShape 5"/>
          <p:cNvSpPr>
            <a:spLocks noChangeArrowheads="1"/>
          </p:cNvSpPr>
          <p:nvPr/>
        </p:nvSpPr>
        <p:spPr bwMode="auto">
          <a:xfrm rot="-142822">
            <a:off x="2928938" y="-72884"/>
            <a:ext cx="6518275" cy="4592638"/>
          </a:xfrm>
          <a:prstGeom prst="wedgeEllipseCallout">
            <a:avLst>
              <a:gd name="adj1" fmla="val -60616"/>
              <a:gd name="adj2" fmla="val 45884"/>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ru-RU" altLang="ja-JP" sz="3600" b="1" dirty="0"/>
              <a:t>"</a:t>
            </a:r>
            <a:r>
              <a:rPr lang="en-US" altLang="ja-JP" sz="3600" b="1" dirty="0"/>
              <a:t>My own  conclusion…                                  the Bible does not permit women to function in the role of pastor or elder within a church.</a:t>
            </a:r>
            <a:r>
              <a:rPr lang="ru-RU" altLang="ja-JP" sz="3600" b="1" dirty="0"/>
              <a:t>"</a:t>
            </a:r>
            <a:endParaRPr lang="en-US" altLang="ja-JP" sz="3600" b="1" dirty="0"/>
          </a:p>
          <a:p>
            <a:pPr algn="ctr"/>
            <a:endParaRPr lang="en-US" sz="3600" b="1" dirty="0"/>
          </a:p>
        </p:txBody>
      </p:sp>
      <p:sp>
        <p:nvSpPr>
          <p:cNvPr id="55302" name="Text Box 8"/>
          <p:cNvSpPr txBox="1">
            <a:spLocks noChangeArrowheads="1"/>
          </p:cNvSpPr>
          <p:nvPr/>
        </p:nvSpPr>
        <p:spPr bwMode="auto">
          <a:xfrm>
            <a:off x="4419600" y="5105400"/>
            <a:ext cx="4608513"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t>Wayne Grudem, </a:t>
            </a:r>
            <a:r>
              <a:rPr lang="en-US" sz="2800" b="1" i="1"/>
              <a:t>Systematic Theology</a:t>
            </a:r>
            <a:r>
              <a:rPr lang="en-US" sz="2800" b="1"/>
              <a:t>, Inter-Varsity Press, 937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8" descr="C:\Users\Adventure\Documents\gras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23850" y="260350"/>
            <a:ext cx="4186238" cy="1209675"/>
          </a:xfrm>
        </p:spPr>
        <p:txBody>
          <a:bodyPr rtlCol="0">
            <a:noAutofit/>
          </a:bodyPr>
          <a:lstStyle/>
          <a:p>
            <a:pPr eaLnBrk="1" fontAlgn="auto" hangingPunct="1">
              <a:spcAft>
                <a:spcPts val="0"/>
              </a:spcAft>
              <a:defRPr/>
            </a:pPr>
            <a:r>
              <a:rPr lang="en-US" sz="4000" b="1" dirty="0">
                <a:solidFill>
                  <a:schemeClr val="bg1"/>
                </a:solidFill>
                <a:effectLst>
                  <a:outerShdw blurRad="38100" dist="38100" dir="2700000" algn="tl">
                    <a:srgbClr val="000000">
                      <a:alpha val="43137"/>
                    </a:srgbClr>
                  </a:outerShdw>
                </a:effectLst>
                <a:latin typeface="Arial"/>
                <a:ea typeface="+mj-ea"/>
                <a:cs typeface="Arial"/>
              </a:rPr>
              <a:t>Egalitarians</a:t>
            </a:r>
            <a:endParaRPr lang="en-SG" sz="4000" b="1" dirty="0">
              <a:solidFill>
                <a:schemeClr val="bg1"/>
              </a:solidFill>
              <a:effectLst>
                <a:outerShdw blurRad="38100" dist="38100" dir="2700000" algn="tl">
                  <a:srgbClr val="000000">
                    <a:alpha val="43137"/>
                  </a:srgbClr>
                </a:outerShdw>
              </a:effectLst>
              <a:latin typeface="Arial"/>
              <a:ea typeface="+mj-ea"/>
              <a:cs typeface="Arial"/>
            </a:endParaRPr>
          </a:p>
        </p:txBody>
      </p:sp>
      <p:sp>
        <p:nvSpPr>
          <p:cNvPr id="3" name="Content Placeholder 2"/>
          <p:cNvSpPr>
            <a:spLocks noGrp="1"/>
          </p:cNvSpPr>
          <p:nvPr>
            <p:ph sz="half" idx="1"/>
          </p:nvPr>
        </p:nvSpPr>
        <p:spPr>
          <a:xfrm>
            <a:off x="32385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en-US" b="1" dirty="0">
                <a:latin typeface="Arial"/>
                <a:ea typeface="+mn-ea"/>
                <a:cs typeface="Arial"/>
              </a:rPr>
              <a:t>NT Wright </a:t>
            </a:r>
          </a:p>
          <a:p>
            <a:pPr algn="ctr" eaLnBrk="1" fontAlgn="auto" hangingPunct="1">
              <a:spcAft>
                <a:spcPts val="0"/>
              </a:spcAft>
              <a:buFont typeface="Arial" pitchFamily="34" charset="0"/>
              <a:buNone/>
              <a:defRPr/>
            </a:pPr>
            <a:r>
              <a:rPr lang="en-US" b="1" dirty="0">
                <a:latin typeface="Arial"/>
                <a:ea typeface="+mn-ea"/>
                <a:cs typeface="Arial"/>
              </a:rPr>
              <a:t>Ben </a:t>
            </a:r>
            <a:r>
              <a:rPr lang="en-US" b="1" dirty="0" err="1">
                <a:latin typeface="Arial"/>
                <a:ea typeface="+mn-ea"/>
                <a:cs typeface="Arial"/>
              </a:rPr>
              <a:t>Witherington</a:t>
            </a:r>
            <a:r>
              <a:rPr lang="en-US" b="1" dirty="0">
                <a:latin typeface="Arial"/>
                <a:ea typeface="+mn-ea"/>
                <a:cs typeface="Arial"/>
              </a:rPr>
              <a:t> III</a:t>
            </a:r>
            <a:endParaRPr lang="en-SG" b="1" dirty="0">
              <a:latin typeface="Arial"/>
              <a:ea typeface="+mn-ea"/>
              <a:cs typeface="Arial"/>
            </a:endParaRPr>
          </a:p>
          <a:p>
            <a:pPr algn="ctr" eaLnBrk="1" fontAlgn="auto" hangingPunct="1">
              <a:spcAft>
                <a:spcPts val="0"/>
              </a:spcAft>
              <a:buFont typeface="Arial" pitchFamily="34" charset="0"/>
              <a:buNone/>
              <a:defRPr/>
            </a:pPr>
            <a:r>
              <a:rPr lang="en-US" b="1" dirty="0">
                <a:latin typeface="Arial"/>
                <a:ea typeface="+mn-ea"/>
                <a:cs typeface="Arial"/>
              </a:rPr>
              <a:t>Gordon Fee</a:t>
            </a:r>
          </a:p>
          <a:p>
            <a:pPr algn="ctr" eaLnBrk="1" fontAlgn="auto" hangingPunct="1">
              <a:spcAft>
                <a:spcPts val="0"/>
              </a:spcAft>
              <a:buFont typeface="Arial" pitchFamily="34" charset="0"/>
              <a:buNone/>
              <a:defRPr/>
            </a:pPr>
            <a:r>
              <a:rPr lang="en-US" b="1" dirty="0">
                <a:latin typeface="Arial"/>
                <a:ea typeface="+mn-ea"/>
                <a:cs typeface="Arial"/>
              </a:rPr>
              <a:t>Scot McKnight</a:t>
            </a:r>
          </a:p>
          <a:p>
            <a:pPr algn="ctr" eaLnBrk="1" fontAlgn="auto" hangingPunct="1">
              <a:spcAft>
                <a:spcPts val="0"/>
              </a:spcAft>
              <a:buFont typeface="Arial" pitchFamily="34" charset="0"/>
              <a:buNone/>
              <a:defRPr/>
            </a:pPr>
            <a:r>
              <a:rPr lang="en-SG" b="1" dirty="0">
                <a:latin typeface="Arial"/>
                <a:ea typeface="+mn-ea"/>
                <a:cs typeface="Arial"/>
              </a:rPr>
              <a:t>Ruth A. Tucker</a:t>
            </a:r>
          </a:p>
          <a:p>
            <a:pPr algn="ctr" eaLnBrk="1" fontAlgn="auto" hangingPunct="1">
              <a:spcAft>
                <a:spcPts val="0"/>
              </a:spcAft>
              <a:buFont typeface="Arial" pitchFamily="34" charset="0"/>
              <a:buNone/>
              <a:defRPr/>
            </a:pPr>
            <a:r>
              <a:rPr lang="en-SG" b="1" dirty="0">
                <a:latin typeface="Arial"/>
                <a:ea typeface="+mn-ea"/>
                <a:cs typeface="Arial"/>
              </a:rPr>
              <a:t>Walter C. Kaiser</a:t>
            </a:r>
          </a:p>
          <a:p>
            <a:pPr algn="ctr" eaLnBrk="1" fontAlgn="auto" hangingPunct="1">
              <a:spcAft>
                <a:spcPts val="0"/>
              </a:spcAft>
              <a:buFont typeface="Arial" pitchFamily="34" charset="0"/>
              <a:buNone/>
              <a:defRPr/>
            </a:pPr>
            <a:r>
              <a:rPr lang="en-SG" b="1" dirty="0">
                <a:latin typeface="Arial"/>
                <a:ea typeface="+mn-ea"/>
                <a:cs typeface="Arial"/>
              </a:rPr>
              <a:t>Jim Wallis</a:t>
            </a:r>
            <a:endParaRPr lang="en-US" b="1" dirty="0">
              <a:latin typeface="Arial"/>
              <a:ea typeface="+mn-ea"/>
              <a:cs typeface="Arial"/>
            </a:endParaRPr>
          </a:p>
          <a:p>
            <a:pPr algn="ctr" eaLnBrk="1" fontAlgn="auto" hangingPunct="1">
              <a:spcAft>
                <a:spcPts val="0"/>
              </a:spcAft>
              <a:buFont typeface="Arial" pitchFamily="34" charset="0"/>
              <a:buNone/>
              <a:defRPr/>
            </a:pPr>
            <a:r>
              <a:rPr lang="en-US" b="1" dirty="0">
                <a:latin typeface="Arial"/>
                <a:ea typeface="+mn-ea"/>
                <a:cs typeface="Arial"/>
              </a:rPr>
              <a:t>Rachel Held Evans</a:t>
            </a:r>
          </a:p>
          <a:p>
            <a:pPr algn="ctr" eaLnBrk="1" fontAlgn="auto" hangingPunct="1">
              <a:spcAft>
                <a:spcPts val="0"/>
              </a:spcAft>
              <a:buFont typeface="Arial" pitchFamily="34" charset="0"/>
              <a:buNone/>
              <a:defRPr/>
            </a:pPr>
            <a:r>
              <a:rPr lang="en-US" b="1" dirty="0">
                <a:latin typeface="Arial"/>
                <a:ea typeface="+mn-ea"/>
                <a:cs typeface="Arial"/>
              </a:rPr>
              <a:t>Gilbert </a:t>
            </a:r>
            <a:r>
              <a:rPr lang="en-US" b="1" dirty="0" err="1">
                <a:latin typeface="Arial"/>
                <a:ea typeface="+mn-ea"/>
                <a:cs typeface="Arial"/>
              </a:rPr>
              <a:t>Bilezikian</a:t>
            </a:r>
            <a:endParaRPr lang="en-US" b="1" dirty="0">
              <a:latin typeface="Arial"/>
              <a:ea typeface="+mn-ea"/>
              <a:cs typeface="Arial"/>
            </a:endParaRPr>
          </a:p>
        </p:txBody>
      </p:sp>
      <p:sp>
        <p:nvSpPr>
          <p:cNvPr id="7" name="Content Placeholder 6"/>
          <p:cNvSpPr>
            <a:spLocks noGrp="1"/>
          </p:cNvSpPr>
          <p:nvPr>
            <p:ph sz="half" idx="2"/>
          </p:nvPr>
        </p:nvSpPr>
        <p:spPr>
          <a:xfrm>
            <a:off x="464820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en-SG" b="1" dirty="0">
                <a:latin typeface="Arial"/>
                <a:ea typeface="+mn-ea"/>
                <a:cs typeface="Arial"/>
              </a:rPr>
              <a:t>J.I. Packer </a:t>
            </a:r>
          </a:p>
          <a:p>
            <a:pPr algn="ctr" eaLnBrk="1" fontAlgn="auto" hangingPunct="1">
              <a:spcAft>
                <a:spcPts val="0"/>
              </a:spcAft>
              <a:buFont typeface="Arial" pitchFamily="34" charset="0"/>
              <a:buNone/>
              <a:defRPr/>
            </a:pPr>
            <a:r>
              <a:rPr lang="en-SG" b="1" dirty="0">
                <a:latin typeface="Arial"/>
                <a:ea typeface="+mn-ea"/>
                <a:cs typeface="Arial"/>
              </a:rPr>
              <a:t>Tim Keller </a:t>
            </a:r>
          </a:p>
          <a:p>
            <a:pPr algn="ctr" eaLnBrk="1" fontAlgn="auto" hangingPunct="1">
              <a:spcAft>
                <a:spcPts val="0"/>
              </a:spcAft>
              <a:buFont typeface="Arial" pitchFamily="34" charset="0"/>
              <a:buNone/>
              <a:defRPr/>
            </a:pPr>
            <a:r>
              <a:rPr lang="en-SG" b="1" dirty="0">
                <a:latin typeface="Arial"/>
                <a:ea typeface="+mn-ea"/>
                <a:cs typeface="Arial"/>
              </a:rPr>
              <a:t>John F. MacArthur </a:t>
            </a:r>
          </a:p>
          <a:p>
            <a:pPr algn="ctr" eaLnBrk="1" fontAlgn="auto" hangingPunct="1">
              <a:spcAft>
                <a:spcPts val="0"/>
              </a:spcAft>
              <a:buFont typeface="Arial" pitchFamily="34" charset="0"/>
              <a:buNone/>
              <a:defRPr/>
            </a:pPr>
            <a:r>
              <a:rPr lang="en-SG" b="1" dirty="0">
                <a:latin typeface="Arial"/>
                <a:ea typeface="+mn-ea"/>
                <a:cs typeface="Arial"/>
              </a:rPr>
              <a:t>C.S. Lewis </a:t>
            </a:r>
          </a:p>
          <a:p>
            <a:pPr algn="ctr" eaLnBrk="1" fontAlgn="auto" hangingPunct="1">
              <a:spcAft>
                <a:spcPts val="0"/>
              </a:spcAft>
              <a:buFont typeface="Arial" pitchFamily="34" charset="0"/>
              <a:buNone/>
              <a:defRPr/>
            </a:pPr>
            <a:r>
              <a:rPr lang="en-SG" b="1" dirty="0">
                <a:latin typeface="Arial"/>
                <a:ea typeface="+mn-ea"/>
                <a:cs typeface="Arial"/>
              </a:rPr>
              <a:t>John Piper </a:t>
            </a:r>
          </a:p>
          <a:p>
            <a:pPr algn="ctr" eaLnBrk="1" fontAlgn="auto" hangingPunct="1">
              <a:spcAft>
                <a:spcPts val="0"/>
              </a:spcAft>
              <a:buFont typeface="Arial" pitchFamily="34" charset="0"/>
              <a:buNone/>
              <a:defRPr/>
            </a:pPr>
            <a:r>
              <a:rPr lang="en-SG" b="1" dirty="0">
                <a:latin typeface="Arial"/>
                <a:ea typeface="+mn-ea"/>
                <a:cs typeface="Arial"/>
              </a:rPr>
              <a:t>John </a:t>
            </a:r>
            <a:r>
              <a:rPr lang="en-SG" b="1" dirty="0" err="1">
                <a:latin typeface="Arial"/>
                <a:ea typeface="+mn-ea"/>
                <a:cs typeface="Arial"/>
              </a:rPr>
              <a:t>Wimber</a:t>
            </a:r>
            <a:r>
              <a:rPr lang="en-SG" b="1" dirty="0">
                <a:latin typeface="Arial"/>
                <a:ea typeface="+mn-ea"/>
                <a:cs typeface="Arial"/>
              </a:rPr>
              <a:t> </a:t>
            </a:r>
          </a:p>
          <a:p>
            <a:pPr algn="ctr" eaLnBrk="1" fontAlgn="auto" hangingPunct="1">
              <a:spcAft>
                <a:spcPts val="0"/>
              </a:spcAft>
              <a:buFont typeface="Arial" pitchFamily="34" charset="0"/>
              <a:buNone/>
              <a:defRPr/>
            </a:pPr>
            <a:r>
              <a:rPr lang="en-US" b="1" dirty="0">
                <a:latin typeface="Arial"/>
                <a:ea typeface="+mn-ea"/>
                <a:cs typeface="Arial"/>
              </a:rPr>
              <a:t>Mark Driscoll </a:t>
            </a:r>
            <a:endParaRPr lang="en-SG" b="1" dirty="0">
              <a:latin typeface="Arial"/>
              <a:ea typeface="+mn-ea"/>
              <a:cs typeface="Arial"/>
            </a:endParaRPr>
          </a:p>
          <a:p>
            <a:pPr algn="ctr" eaLnBrk="1" fontAlgn="auto" hangingPunct="1">
              <a:spcAft>
                <a:spcPts val="0"/>
              </a:spcAft>
              <a:buFont typeface="Arial" pitchFamily="34" charset="0"/>
              <a:buNone/>
              <a:defRPr/>
            </a:pPr>
            <a:r>
              <a:rPr lang="en-SG" b="1" dirty="0">
                <a:latin typeface="Arial"/>
                <a:ea typeface="+mn-ea"/>
                <a:cs typeface="Arial"/>
              </a:rPr>
              <a:t>Elisabeth Elliot</a:t>
            </a:r>
          </a:p>
          <a:p>
            <a:pPr algn="ctr" eaLnBrk="1" fontAlgn="auto" hangingPunct="1">
              <a:spcAft>
                <a:spcPts val="0"/>
              </a:spcAft>
              <a:buFont typeface="Arial" pitchFamily="34" charset="0"/>
              <a:buNone/>
              <a:defRPr/>
            </a:pPr>
            <a:r>
              <a:rPr lang="en-SG" b="1" dirty="0">
                <a:latin typeface="Arial"/>
                <a:ea typeface="+mn-ea"/>
                <a:cs typeface="Arial"/>
              </a:rPr>
              <a:t>Wayne Grudem</a:t>
            </a:r>
          </a:p>
        </p:txBody>
      </p:sp>
      <p:sp>
        <p:nvSpPr>
          <p:cNvPr id="8" name="TextBox 7"/>
          <p:cNvSpPr txBox="1"/>
          <p:nvPr/>
        </p:nvSpPr>
        <p:spPr>
          <a:xfrm>
            <a:off x="4284663" y="500063"/>
            <a:ext cx="4895850" cy="708025"/>
          </a:xfrm>
          <a:prstGeom prst="rect">
            <a:avLst/>
          </a:prstGeom>
          <a:noFill/>
        </p:spPr>
        <p:txBody>
          <a:bodyPr>
            <a:spAutoFit/>
          </a:bodyPr>
          <a:lstStyle/>
          <a:p>
            <a:pPr fontAlgn="auto">
              <a:spcBef>
                <a:spcPts val="0"/>
              </a:spcBef>
              <a:spcAft>
                <a:spcPts val="0"/>
              </a:spcAft>
              <a:defRPr/>
            </a:pPr>
            <a:r>
              <a:rPr lang="en-US" sz="4000" b="1" dirty="0" err="1">
                <a:solidFill>
                  <a:prstClr val="white"/>
                </a:solidFill>
                <a:effectLst>
                  <a:outerShdw blurRad="38100" dist="38100" dir="2700000" algn="tl">
                    <a:srgbClr val="000000">
                      <a:alpha val="43137"/>
                    </a:srgbClr>
                  </a:outerShdw>
                </a:effectLst>
                <a:latin typeface="Arial"/>
                <a:cs typeface="Arial"/>
              </a:rPr>
              <a:t>Complementarians</a:t>
            </a:r>
            <a:endParaRPr lang="en-SG" sz="4000" b="1" dirty="0">
              <a:solidFill>
                <a:prstClr val="white"/>
              </a:solidFill>
              <a:effectLst>
                <a:outerShdw blurRad="38100" dist="38100" dir="2700000" algn="tl">
                  <a:srgbClr val="000000">
                    <a:alpha val="43137"/>
                  </a:srgbClr>
                </a:outerShdw>
              </a:effectLst>
              <a:latin typeface="Arial"/>
              <a:cs typeface="Arial"/>
            </a:endParaRPr>
          </a:p>
        </p:txBody>
      </p:sp>
      <p:sp>
        <p:nvSpPr>
          <p:cNvPr id="9" name="TextBox 8"/>
          <p:cNvSpPr txBox="1"/>
          <p:nvPr/>
        </p:nvSpPr>
        <p:spPr>
          <a:xfrm>
            <a:off x="3851275" y="2660650"/>
            <a:ext cx="1368425" cy="1200150"/>
          </a:xfrm>
          <a:prstGeom prst="rect">
            <a:avLst/>
          </a:prstGeom>
          <a:noFill/>
        </p:spPr>
        <p:txBody>
          <a:bodyPr>
            <a:spAutoFit/>
          </a:bodyPr>
          <a:lstStyle/>
          <a:p>
            <a:pPr algn="ctr" fontAlgn="auto">
              <a:spcBef>
                <a:spcPts val="0"/>
              </a:spcBef>
              <a:spcAft>
                <a:spcPts val="0"/>
              </a:spcAft>
              <a:defRPr/>
            </a:pPr>
            <a:r>
              <a:rPr lang="en-US" sz="7200" b="1" dirty="0" err="1">
                <a:solidFill>
                  <a:prstClr val="black"/>
                </a:solidFill>
                <a:effectLst>
                  <a:outerShdw blurRad="38100" dist="38100" dir="2700000" algn="tl">
                    <a:srgbClr val="000000">
                      <a:alpha val="43137"/>
                    </a:srgbClr>
                  </a:outerShdw>
                </a:effectLst>
                <a:latin typeface="Arial"/>
                <a:cs typeface="Arial"/>
              </a:rPr>
              <a:t>vs</a:t>
            </a:r>
            <a:endParaRPr lang="en-SG" sz="7200" b="1" dirty="0">
              <a:solidFill>
                <a:prstClr val="black"/>
              </a:solidFill>
              <a:effectLst>
                <a:outerShdw blurRad="38100" dist="38100" dir="2700000" algn="tl">
                  <a:srgbClr val="000000">
                    <a:alpha val="43137"/>
                  </a:srgbClr>
                </a:outerShdw>
              </a:effectLst>
              <a:latin typeface="Arial"/>
              <a:cs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C:\Users\Adventure\Documents\soil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title"/>
          </p:nvPr>
        </p:nvSpPr>
        <p:spPr>
          <a:xfrm>
            <a:off x="2268538" y="557213"/>
            <a:ext cx="4535487" cy="1143000"/>
          </a:xfr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en-US" dirty="0"/>
              <a:t>Common Ground</a:t>
            </a:r>
            <a:endParaRPr lang="en-SG" dirty="0"/>
          </a:p>
        </p:txBody>
      </p:sp>
      <p:sp>
        <p:nvSpPr>
          <p:cNvPr id="58371" name="Content Placeholder 14"/>
          <p:cNvSpPr>
            <a:spLocks noGrp="1"/>
          </p:cNvSpPr>
          <p:nvPr>
            <p:ph idx="1"/>
          </p:nvPr>
        </p:nvSpPr>
        <p:spPr>
          <a:xfrm>
            <a:off x="323850" y="2133600"/>
            <a:ext cx="8820150" cy="3167063"/>
          </a:xfrm>
        </p:spPr>
        <p:txBody>
          <a:bodyPr/>
          <a:lstStyle/>
          <a:p>
            <a:pPr eaLnBrk="1" hangingPunct="1"/>
            <a:r>
              <a:rPr lang="en-US" sz="3600" b="1">
                <a:solidFill>
                  <a:schemeClr val="bg1"/>
                </a:solidFill>
                <a:latin typeface="Calibri" charset="0"/>
              </a:rPr>
              <a:t>This isn</a:t>
            </a:r>
            <a:r>
              <a:rPr lang="uk-UA" sz="3600" b="1">
                <a:solidFill>
                  <a:schemeClr val="bg1"/>
                </a:solidFill>
                <a:latin typeface="Calibri" charset="0"/>
              </a:rPr>
              <a:t>'</a:t>
            </a:r>
            <a:r>
              <a:rPr lang="en-US" sz="3600" b="1">
                <a:solidFill>
                  <a:schemeClr val="bg1"/>
                </a:solidFill>
                <a:latin typeface="Calibri" charset="0"/>
              </a:rPr>
              <a:t>t as fundamental as the virgin birth, deity of Christ, salvation by grace…</a:t>
            </a:r>
          </a:p>
          <a:p>
            <a:pPr eaLnBrk="1" hangingPunct="1"/>
            <a:r>
              <a:rPr lang="en-US" sz="3600" b="1">
                <a:solidFill>
                  <a:schemeClr val="bg1"/>
                </a:solidFill>
                <a:latin typeface="Calibri" charset="0"/>
              </a:rPr>
              <a:t>We all agree to disagree in love</a:t>
            </a:r>
          </a:p>
          <a:p>
            <a:pPr eaLnBrk="1" hangingPunct="1"/>
            <a:r>
              <a:rPr lang="en-US" sz="3600" b="1">
                <a:solidFill>
                  <a:schemeClr val="bg1"/>
                </a:solidFill>
                <a:latin typeface="Calibri" charset="0"/>
              </a:rPr>
              <a:t>We all learn from God</a:t>
            </a:r>
            <a:r>
              <a:rPr lang="uk-UA" sz="3600" b="1">
                <a:solidFill>
                  <a:schemeClr val="bg1"/>
                </a:solidFill>
                <a:latin typeface="Calibri" charset="0"/>
              </a:rPr>
              <a:t>'</a:t>
            </a:r>
            <a:r>
              <a:rPr lang="en-US" sz="3600" b="1">
                <a:solidFill>
                  <a:schemeClr val="bg1"/>
                </a:solidFill>
                <a:latin typeface="Calibri" charset="0"/>
              </a:rPr>
              <a:t>s Word through others in public settings</a:t>
            </a: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p:nvPr>
        </p:nvSpPr>
        <p:spPr>
          <a:xfrm>
            <a:off x="0" y="908050"/>
            <a:ext cx="9144000" cy="2046288"/>
          </a:xfrm>
        </p:spPr>
        <p:txBody>
          <a:bodyPr/>
          <a:lstStyle/>
          <a:p>
            <a:pPr eaLnBrk="1" hangingPunct="1"/>
            <a:r>
              <a:rPr lang="ru-RU" sz="5400">
                <a:solidFill>
                  <a:schemeClr val="bg1"/>
                </a:solidFill>
                <a:latin typeface="Calibri" charset="0"/>
              </a:rPr>
              <a:t>"</a:t>
            </a:r>
            <a:r>
              <a:rPr lang="en-US" sz="5400">
                <a:solidFill>
                  <a:schemeClr val="bg1"/>
                </a:solidFill>
                <a:latin typeface="Calibri" charset="0"/>
              </a:rPr>
              <a:t>Beyond the Politics of Pandora</a:t>
            </a:r>
            <a:r>
              <a:rPr lang="uk-UA" sz="5400">
                <a:solidFill>
                  <a:schemeClr val="bg1"/>
                </a:solidFill>
                <a:latin typeface="Calibri" charset="0"/>
              </a:rPr>
              <a:t>'</a:t>
            </a:r>
            <a:r>
              <a:rPr lang="en-US" sz="5400">
                <a:solidFill>
                  <a:schemeClr val="bg1"/>
                </a:solidFill>
                <a:latin typeface="Calibri" charset="0"/>
              </a:rPr>
              <a:t>s Pulpit</a:t>
            </a:r>
            <a:r>
              <a:rPr lang="ru-RU" sz="5400">
                <a:solidFill>
                  <a:schemeClr val="bg1"/>
                </a:solidFill>
                <a:latin typeface="Calibri" charset="0"/>
              </a:rPr>
              <a:t>"</a:t>
            </a:r>
            <a:endParaRPr lang="en-US" sz="5400">
              <a:solidFill>
                <a:schemeClr val="bg1"/>
              </a:solidFill>
              <a:latin typeface="Calibri" charset="0"/>
            </a:endParaRPr>
          </a:p>
        </p:txBody>
      </p:sp>
      <p:sp>
        <p:nvSpPr>
          <p:cNvPr id="4" name="Subtitle 3"/>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SG">
              <a:ea typeface="+mn-ea"/>
              <a:cs typeface="+mn-cs"/>
            </a:endParaRPr>
          </a:p>
        </p:txBody>
      </p:sp>
      <p:pic>
        <p:nvPicPr>
          <p:cNvPr id="59395" name="Picture 2" descr="http://www.anglicantaonga.org.nz/var/taonga/storage/images/features/sermon/bishop-katherine-preaches-about-the-gift-and-responsibility-of-freedom-in-christ/39078-1-eng-AU/Bishop-Katherine-preaches-about-the-gift-and-responsibility-of-freedom-in-Christ_random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0688" y="3078163"/>
            <a:ext cx="4662487" cy="314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6" name="Picture 9" descr="C:\Users\Adventure\Images\Pandora's_Box_Legends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363" y="3078163"/>
            <a:ext cx="4211637"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7" descr="rman5679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83325">
            <a:off x="5514975" y="493713"/>
            <a:ext cx="3476625" cy="5111750"/>
          </a:xfrm>
          <a:prstGeom prst="rect">
            <a:avLst/>
          </a:prstGeom>
          <a:noFill/>
          <a:ln w="1270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43013" name="AutoShape 5">
            <a:hlinkClick r:id="rId3" action="ppaction://hlinksldjump"/>
          </p:cNvPr>
          <p:cNvSpPr>
            <a:spLocks noChangeArrowheads="1"/>
          </p:cNvSpPr>
          <p:nvPr/>
        </p:nvSpPr>
        <p:spPr bwMode="auto">
          <a:xfrm>
            <a:off x="250825" y="1166813"/>
            <a:ext cx="4321175" cy="28797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3200" b="1" dirty="0">
                <a:latin typeface="Tahoma" pitchFamily="34" charset="0"/>
                <a:ea typeface="+mn-ea"/>
                <a:cs typeface="Arial" charset="0"/>
              </a:rPr>
              <a:t>Women                     </a:t>
            </a:r>
            <a:r>
              <a:rPr lang="en-US" sz="3200" b="1" u="sng" dirty="0">
                <a:latin typeface="Tahoma" pitchFamily="34" charset="0"/>
                <a:ea typeface="+mn-ea"/>
                <a:cs typeface="Arial" charset="0"/>
              </a:rPr>
              <a:t>can and should</a:t>
            </a:r>
            <a:r>
              <a:rPr lang="en-US" sz="3200" b="1" dirty="0">
                <a:latin typeface="Tahoma" pitchFamily="34" charset="0"/>
                <a:ea typeface="+mn-ea"/>
                <a:cs typeface="Arial" charset="0"/>
              </a:rPr>
              <a:t> take the key leadership role in the church</a:t>
            </a:r>
          </a:p>
        </p:txBody>
      </p:sp>
      <p:sp>
        <p:nvSpPr>
          <p:cNvPr id="43014" name="AutoShape 6">
            <a:hlinkClick r:id="rId3" action="ppaction://hlinksldjump"/>
          </p:cNvPr>
          <p:cNvSpPr>
            <a:spLocks noChangeArrowheads="1"/>
          </p:cNvSpPr>
          <p:nvPr/>
        </p:nvSpPr>
        <p:spPr bwMode="auto">
          <a:xfrm>
            <a:off x="2700338" y="4149725"/>
            <a:ext cx="5327650" cy="2230438"/>
          </a:xfrm>
          <a:prstGeom prst="roundRect">
            <a:avLst>
              <a:gd name="adj" fmla="val 16667"/>
            </a:avLst>
          </a:prstGeom>
          <a:solidFill>
            <a:srgbClr val="CCECFF"/>
          </a:solidFill>
          <a:ln w="9525">
            <a:noFill/>
            <a:round/>
            <a:headEnd/>
            <a:tailEnd/>
          </a:ln>
          <a:effectLst>
            <a:outerShdw dist="35921" dir="2700000" algn="ctr" rotWithShape="0">
              <a:schemeClr val="tx1"/>
            </a:outerShdw>
          </a:effectLst>
        </p:spPr>
        <p:txBody>
          <a:bodyPr anchor="ctr"/>
          <a:lstStyle/>
          <a:p>
            <a:pPr algn="ctr">
              <a:defRPr/>
            </a:pPr>
            <a:r>
              <a:rPr lang="en-US" sz="3200" b="1" dirty="0">
                <a:latin typeface="Tahoma" pitchFamily="34" charset="0"/>
                <a:ea typeface="+mn-ea"/>
                <a:cs typeface="Arial" charset="0"/>
              </a:rPr>
              <a:t>Women </a:t>
            </a:r>
            <a:r>
              <a:rPr lang="en-US" sz="3200" b="1" u="sng" dirty="0">
                <a:latin typeface="Tahoma" pitchFamily="34" charset="0"/>
                <a:ea typeface="+mn-ea"/>
                <a:cs typeface="Arial" charset="0"/>
              </a:rPr>
              <a:t>should not</a:t>
            </a:r>
            <a:r>
              <a:rPr lang="en-US" sz="3200" b="1" dirty="0">
                <a:latin typeface="Tahoma" pitchFamily="34" charset="0"/>
                <a:ea typeface="+mn-ea"/>
                <a:cs typeface="Arial" charset="0"/>
              </a:rPr>
              <a:t> take the key leadership role in the church</a:t>
            </a:r>
          </a:p>
        </p:txBody>
      </p:sp>
      <p:sp>
        <p:nvSpPr>
          <p:cNvPr id="43016" name="WordArt 8"/>
          <p:cNvSpPr>
            <a:spLocks noChangeArrowheads="1" noChangeShapeType="1" noTextEdit="1"/>
          </p:cNvSpPr>
          <p:nvPr/>
        </p:nvSpPr>
        <p:spPr bwMode="auto">
          <a:xfrm rot="-180701">
            <a:off x="622300" y="3830638"/>
            <a:ext cx="1573213" cy="25114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Rounded MT Bold"/>
                <a:ea typeface="Arial Rounded MT Bold"/>
                <a:cs typeface="Arial Rounded MT Bold"/>
              </a:rPr>
              <a:t>?</a:t>
            </a:r>
            <a:endParaRPr lang="en-US" sz="3600" kern="10">
              <a:ln w="9525">
                <a:solidFill>
                  <a:srgbClr val="000000"/>
                </a:solidFill>
                <a:round/>
                <a:headEnd/>
                <a:tailEnd/>
              </a:ln>
              <a:solidFill>
                <a:srgbClr val="FFFFFF"/>
              </a:solidFill>
              <a:latin typeface="Arial Rounded MT Bold"/>
              <a:ea typeface="Arial Rounded MT Bold"/>
              <a:cs typeface="Arial Rounded MT Bold"/>
            </a:endParaRPr>
          </a:p>
        </p:txBody>
      </p:sp>
      <p:sp>
        <p:nvSpPr>
          <p:cNvPr id="60421" name="Title 1"/>
          <p:cNvSpPr>
            <a:spLocks noGrp="1"/>
          </p:cNvSpPr>
          <p:nvPr>
            <p:ph type="ctrTitle"/>
          </p:nvPr>
        </p:nvSpPr>
        <p:spPr>
          <a:xfrm>
            <a:off x="0" y="0"/>
            <a:ext cx="7772400" cy="1470025"/>
          </a:xfrm>
        </p:spPr>
        <p:txBody>
          <a:bodyPr/>
          <a:lstStyle/>
          <a:p>
            <a:pPr algn="l"/>
            <a:r>
              <a:rPr lang="en-US" sz="4000" b="1" i="1">
                <a:latin typeface="Arial" charset="0"/>
              </a:rPr>
              <a:t>A look at two sides…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animEffect transition="in" filter="fade">
                                      <p:cBhvr>
                                        <p:cTn id="9" dur="500"/>
                                        <p:tgtEl>
                                          <p:spTgt spid="430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p:cTn id="13" dur="500" fill="hold"/>
                                        <p:tgtEl>
                                          <p:spTgt spid="43014"/>
                                        </p:tgtEl>
                                        <p:attrNameLst>
                                          <p:attrName>ppt_w</p:attrName>
                                        </p:attrNameLst>
                                      </p:cBhvr>
                                      <p:tavLst>
                                        <p:tav tm="0">
                                          <p:val>
                                            <p:fltVal val="0"/>
                                          </p:val>
                                        </p:tav>
                                        <p:tav tm="100000">
                                          <p:val>
                                            <p:strVal val="#ppt_w"/>
                                          </p:val>
                                        </p:tav>
                                      </p:tavLst>
                                    </p:anim>
                                    <p:anim calcmode="lin" valueType="num">
                                      <p:cBhvr>
                                        <p:cTn id="14" dur="500" fill="hold"/>
                                        <p:tgtEl>
                                          <p:spTgt spid="43014"/>
                                        </p:tgtEl>
                                        <p:attrNameLst>
                                          <p:attrName>ppt_h</p:attrName>
                                        </p:attrNameLst>
                                      </p:cBhvr>
                                      <p:tavLst>
                                        <p:tav tm="0">
                                          <p:val>
                                            <p:fltVal val="0"/>
                                          </p:val>
                                        </p:tav>
                                        <p:tav tm="100000">
                                          <p:val>
                                            <p:strVal val="#ppt_h"/>
                                          </p:val>
                                        </p:tav>
                                      </p:tavLst>
                                    </p:anim>
                                    <p:animEffect transition="in" filter="fade">
                                      <p:cBhvr>
                                        <p:cTn id="15" dur="500"/>
                                        <p:tgtEl>
                                          <p:spTgt spid="43014"/>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43016"/>
                                        </p:tgtEl>
                                        <p:attrNameLst>
                                          <p:attrName>style.visibility</p:attrName>
                                        </p:attrNameLst>
                                      </p:cBhvr>
                                      <p:to>
                                        <p:strVal val="visible"/>
                                      </p:to>
                                    </p:set>
                                    <p:anim calcmode="lin" valueType="num">
                                      <p:cBhvr>
                                        <p:cTn id="19" dur="500" fill="hold"/>
                                        <p:tgtEl>
                                          <p:spTgt spid="43016"/>
                                        </p:tgtEl>
                                        <p:attrNameLst>
                                          <p:attrName>ppt_w</p:attrName>
                                        </p:attrNameLst>
                                      </p:cBhvr>
                                      <p:tavLst>
                                        <p:tav tm="0">
                                          <p:val>
                                            <p:fltVal val="0"/>
                                          </p:val>
                                        </p:tav>
                                        <p:tav tm="100000">
                                          <p:val>
                                            <p:strVal val="#ppt_w"/>
                                          </p:val>
                                        </p:tav>
                                      </p:tavLst>
                                    </p:anim>
                                    <p:anim calcmode="lin" valueType="num">
                                      <p:cBhvr>
                                        <p:cTn id="20" dur="500" fill="hold"/>
                                        <p:tgtEl>
                                          <p:spTgt spid="43016"/>
                                        </p:tgtEl>
                                        <p:attrNameLst>
                                          <p:attrName>ppt_h</p:attrName>
                                        </p:attrNameLst>
                                      </p:cBhvr>
                                      <p:tavLst>
                                        <p:tav tm="0">
                                          <p:val>
                                            <p:fltVal val="0"/>
                                          </p:val>
                                        </p:tav>
                                        <p:tav tm="100000">
                                          <p:val>
                                            <p:strVal val="#ppt_h"/>
                                          </p:val>
                                        </p:tav>
                                      </p:tavLst>
                                    </p:anim>
                                    <p:anim calcmode="lin" valueType="num">
                                      <p:cBhvr>
                                        <p:cTn id="21" dur="500" fill="hold"/>
                                        <p:tgtEl>
                                          <p:spTgt spid="43016"/>
                                        </p:tgtEl>
                                        <p:attrNameLst>
                                          <p:attrName>style.rotation</p:attrName>
                                        </p:attrNameLst>
                                      </p:cBhvr>
                                      <p:tavLst>
                                        <p:tav tm="0">
                                          <p:val>
                                            <p:fltVal val="360"/>
                                          </p:val>
                                        </p:tav>
                                        <p:tav tm="100000">
                                          <p:val>
                                            <p:fltVal val="0"/>
                                          </p:val>
                                        </p:tav>
                                      </p:tavLst>
                                    </p:anim>
                                    <p:animEffect transition="in" filter="fade">
                                      <p:cBhvr>
                                        <p:cTn id="22"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430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42" name="AutoShape 5">
            <a:hlinkClick r:id="rId2" action="ppaction://hlinksldjump"/>
          </p:cNvPr>
          <p:cNvSpPr>
            <a:spLocks noChangeArrowheads="1"/>
          </p:cNvSpPr>
          <p:nvPr/>
        </p:nvSpPr>
        <p:spPr bwMode="auto">
          <a:xfrm>
            <a:off x="4932363" y="2276475"/>
            <a:ext cx="3816350"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Basis</a:t>
            </a:r>
          </a:p>
        </p:txBody>
      </p:sp>
      <p:sp>
        <p:nvSpPr>
          <p:cNvPr id="61443" name="AutoShape 6">
            <a:hlinkClick r:id="rId3" action="ppaction://hlinksldjump"/>
          </p:cNvPr>
          <p:cNvSpPr>
            <a:spLocks noChangeArrowheads="1"/>
          </p:cNvSpPr>
          <p:nvPr/>
        </p:nvSpPr>
        <p:spPr bwMode="auto">
          <a:xfrm>
            <a:off x="4932363" y="3284538"/>
            <a:ext cx="3816350" cy="792162"/>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Strengths</a:t>
            </a:r>
          </a:p>
        </p:txBody>
      </p:sp>
      <p:sp>
        <p:nvSpPr>
          <p:cNvPr id="61444" name="AutoShape 7">
            <a:hlinkClick r:id="rId4" action="ppaction://hlinksldjump"/>
          </p:cNvPr>
          <p:cNvSpPr>
            <a:spLocks noChangeArrowheads="1"/>
          </p:cNvSpPr>
          <p:nvPr/>
        </p:nvSpPr>
        <p:spPr bwMode="auto">
          <a:xfrm>
            <a:off x="4932363" y="4292600"/>
            <a:ext cx="3816350"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Weaknesses</a:t>
            </a:r>
          </a:p>
        </p:txBody>
      </p:sp>
      <p:sp>
        <p:nvSpPr>
          <p:cNvPr id="61445" name="AutoShape 8">
            <a:hlinkClick r:id="rId5" action="ppaction://hlinksldjump"/>
          </p:cNvPr>
          <p:cNvSpPr>
            <a:spLocks noChangeArrowheads="1"/>
          </p:cNvSpPr>
          <p:nvPr/>
        </p:nvSpPr>
        <p:spPr bwMode="auto">
          <a:xfrm>
            <a:off x="4932363" y="5300663"/>
            <a:ext cx="3816350" cy="792162"/>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Implications</a:t>
            </a:r>
          </a:p>
        </p:txBody>
      </p:sp>
      <p:sp>
        <p:nvSpPr>
          <p:cNvPr id="10244" name="AutoShape 4"/>
          <p:cNvSpPr>
            <a:spLocks noChangeArrowheads="1"/>
          </p:cNvSpPr>
          <p:nvPr/>
        </p:nvSpPr>
        <p:spPr bwMode="auto">
          <a:xfrm>
            <a:off x="971550" y="188913"/>
            <a:ext cx="7343775" cy="15843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800" b="1" dirty="0">
                <a:latin typeface="Tahoma" pitchFamily="34" charset="0"/>
                <a:ea typeface="+mn-ea"/>
                <a:cs typeface="Arial" charset="0"/>
              </a:rPr>
              <a:t>Women </a:t>
            </a:r>
            <a:r>
              <a:rPr lang="en-US" sz="2800" b="1" u="sng" dirty="0">
                <a:latin typeface="Tahoma" pitchFamily="34" charset="0"/>
                <a:ea typeface="+mn-ea"/>
                <a:cs typeface="Arial" charset="0"/>
              </a:rPr>
              <a:t>can and should</a:t>
            </a:r>
            <a:r>
              <a:rPr lang="en-US" sz="2800" b="1" dirty="0">
                <a:latin typeface="Tahoma" pitchFamily="34" charset="0"/>
                <a:ea typeface="+mn-ea"/>
                <a:cs typeface="Arial" charset="0"/>
              </a:rPr>
              <a:t> take the key leadership role in the church</a:t>
            </a:r>
          </a:p>
        </p:txBody>
      </p:sp>
      <p:pic>
        <p:nvPicPr>
          <p:cNvPr id="61447" name="Picture 9" descr="rman5679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3325">
            <a:off x="746125" y="1916113"/>
            <a:ext cx="2889250" cy="4248150"/>
          </a:xfrm>
          <a:prstGeom prst="rect">
            <a:avLst/>
          </a:prstGeom>
          <a:noFill/>
          <a:ln w="1270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563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33400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Rectangle 3"/>
          <p:cNvSpPr>
            <a:spLocks noGrp="1" noChangeArrowheads="1"/>
          </p:cNvSpPr>
          <p:nvPr>
            <p:ph type="subTitle" idx="4294967295"/>
          </p:nvPr>
        </p:nvSpPr>
        <p:spPr>
          <a:xfrm>
            <a:off x="0" y="0"/>
            <a:ext cx="2286000" cy="457200"/>
          </a:xfrm>
          <a:effectLst>
            <a:outerShdw blurRad="63500" dist="35921" dir="2700000" algn="ctr" rotWithShape="0">
              <a:schemeClr val="tx1">
                <a:alpha val="74998"/>
              </a:schemeClr>
            </a:outerShdw>
          </a:effectLst>
        </p:spPr>
        <p:txBody>
          <a:bodyPr/>
          <a:lstStyle/>
          <a:p>
            <a:pPr marL="0" indent="0" algn="ctr" eaLnBrk="1" hangingPunct="1">
              <a:buFont typeface="Arial" charset="0"/>
              <a:buNone/>
              <a:defRPr/>
            </a:pPr>
            <a:r>
              <a:rPr lang="en-US" b="1">
                <a:solidFill>
                  <a:schemeClr val="bg1"/>
                </a:solidFill>
                <a:effectLst>
                  <a:glow rad="228600">
                    <a:schemeClr val="accent4">
                      <a:satMod val="175000"/>
                      <a:alpha val="82000"/>
                    </a:schemeClr>
                  </a:glow>
                </a:effectLst>
                <a:latin typeface="Arial" panose="020B0604020202020204" pitchFamily="34" charset="0"/>
                <a:cs typeface="Arial" panose="020B0604020202020204" pitchFamily="34" charset="0"/>
              </a:rPr>
              <a:t>Bricklayer</a:t>
            </a:r>
          </a:p>
        </p:txBody>
      </p:sp>
      <p:pic>
        <p:nvPicPr>
          <p:cNvPr id="5632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l="1958"/>
          <a:stretch>
            <a:fillRect/>
          </a:stretch>
        </p:blipFill>
        <p:spPr bwMode="auto">
          <a:xfrm>
            <a:off x="5105400" y="0"/>
            <a:ext cx="4038600"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5" name="Rectangle 5"/>
          <p:cNvSpPr>
            <a:spLocks noGrp="1" noChangeArrowheads="1"/>
          </p:cNvSpPr>
          <p:nvPr>
            <p:ph type="ctrTitle" idx="4294967295"/>
          </p:nvPr>
        </p:nvSpPr>
        <p:spPr>
          <a:xfrm>
            <a:off x="3200400" y="2286000"/>
            <a:ext cx="2667000" cy="685800"/>
          </a:xfrm>
          <a:effectLst>
            <a:outerShdw blurRad="63500" dist="35921" dir="2700000" algn="ctr" rotWithShape="0">
              <a:schemeClr val="tx1">
                <a:alpha val="74998"/>
              </a:schemeClr>
            </a:outerShdw>
          </a:effectLst>
        </p:spPr>
        <p:txBody>
          <a:bodyPr anchor="b" anchorCtr="1"/>
          <a:lstStyle/>
          <a:p>
            <a:pPr eaLnBrk="1" hangingPunct="1">
              <a:defRPr/>
            </a:pPr>
            <a:r>
              <a:rPr lang="en-US" sz="5400" b="1">
                <a:solidFill>
                  <a:schemeClr val="bg1"/>
                </a:solidFill>
                <a:effectLst>
                  <a:glow rad="228600">
                    <a:schemeClr val="accent4">
                      <a:satMod val="175000"/>
                      <a:alpha val="82000"/>
                    </a:schemeClr>
                  </a:glow>
                </a:effectLst>
                <a:latin typeface="Arial" panose="020B0604020202020204" pitchFamily="34" charset="0"/>
                <a:cs typeface="Arial" panose="020B0604020202020204" pitchFamily="34" charset="0"/>
              </a:rPr>
              <a:t>WOW</a:t>
            </a:r>
          </a:p>
        </p:txBody>
      </p:sp>
      <p:sp>
        <p:nvSpPr>
          <p:cNvPr id="56326" name="Rectangle 6"/>
          <p:cNvSpPr>
            <a:spLocks noChangeArrowheads="1"/>
          </p:cNvSpPr>
          <p:nvPr/>
        </p:nvSpPr>
        <p:spPr bwMode="black">
          <a:xfrm>
            <a:off x="6629400" y="3352800"/>
            <a:ext cx="22860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0000FF"/>
              </a:buClr>
              <a:buSzPct val="80000"/>
              <a:buFont typeface="Wingdings" charset="2"/>
              <a:buNone/>
              <a:tabLst/>
              <a:defRPr/>
            </a:pPr>
            <a:r>
              <a:rPr kumimoji="0" lang="en-US" sz="3200" b="1" i="0" u="none" strike="noStrike" kern="1200" cap="none" spc="0" normalizeH="0" baseline="0" noProof="0">
                <a:ln>
                  <a:noFill/>
                </a:ln>
                <a:solidFill>
                  <a:srgbClr val="FFFFFF"/>
                </a:solidFill>
                <a:effectLst>
                  <a:glow rad="228600">
                    <a:srgbClr val="000000">
                      <a:satMod val="175000"/>
                      <a:alpha val="82000"/>
                    </a:srgbClr>
                  </a:glow>
                </a:effectLst>
                <a:uLnTx/>
                <a:uFillTx/>
                <a:latin typeface="Arial" panose="020B0604020202020204" pitchFamily="34" charset="0"/>
                <a:ea typeface="ＭＳ Ｐゴシック" charset="-128"/>
                <a:cs typeface="Arial" panose="020B0604020202020204" pitchFamily="34" charset="0"/>
              </a:rPr>
              <a:t>Electrician</a:t>
            </a:r>
          </a:p>
        </p:txBody>
      </p:sp>
      <p:pic>
        <p:nvPicPr>
          <p:cNvPr id="56327"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l="2507"/>
          <a:stretch>
            <a:fillRect/>
          </a:stretch>
        </p:blipFill>
        <p:spPr bwMode="auto">
          <a:xfrm>
            <a:off x="0" y="3425825"/>
            <a:ext cx="4648200"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8" name="Rectangle 8"/>
          <p:cNvSpPr>
            <a:spLocks noChangeArrowheads="1"/>
          </p:cNvSpPr>
          <p:nvPr/>
        </p:nvSpPr>
        <p:spPr bwMode="black">
          <a:xfrm>
            <a:off x="228600" y="3581400"/>
            <a:ext cx="22860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0000FF"/>
              </a:buClr>
              <a:buSzPct val="80000"/>
              <a:buFont typeface="Wingdings" charset="2"/>
              <a:buNone/>
              <a:tabLst/>
              <a:defRPr/>
            </a:pPr>
            <a:r>
              <a:rPr kumimoji="0" lang="en-US" sz="3200" b="1" i="0" u="none" strike="noStrike" kern="1200" cap="none" spc="0" normalizeH="0" baseline="0" noProof="0">
                <a:ln>
                  <a:noFill/>
                </a:ln>
                <a:solidFill>
                  <a:srgbClr val="FFFFFF"/>
                </a:solidFill>
                <a:effectLst>
                  <a:glow rad="228600">
                    <a:srgbClr val="000000">
                      <a:satMod val="175000"/>
                      <a:alpha val="82000"/>
                    </a:srgbClr>
                  </a:glow>
                </a:effectLst>
                <a:uLnTx/>
                <a:uFillTx/>
                <a:latin typeface="Arial" panose="020B0604020202020204" pitchFamily="34" charset="0"/>
                <a:ea typeface="ＭＳ Ｐゴシック" charset="-128"/>
                <a:cs typeface="Arial" panose="020B0604020202020204" pitchFamily="34" charset="0"/>
              </a:rPr>
              <a:t>Carpenter</a:t>
            </a:r>
          </a:p>
        </p:txBody>
      </p:sp>
      <p:sp>
        <p:nvSpPr>
          <p:cNvPr id="56329" name="Rectangle 9"/>
          <p:cNvSpPr>
            <a:spLocks noChangeArrowheads="1"/>
          </p:cNvSpPr>
          <p:nvPr/>
        </p:nvSpPr>
        <p:spPr bwMode="black">
          <a:xfrm>
            <a:off x="762000" y="2362200"/>
            <a:ext cx="7772400" cy="990600"/>
          </a:xfrm>
          <a:prstGeom prst="rect">
            <a:avLst/>
          </a:prstGeom>
          <a:noFill/>
          <a:ln w="9525">
            <a:noFill/>
            <a:miter lim="800000"/>
            <a:headEnd/>
            <a:tailEnd/>
          </a:ln>
          <a:effectLst>
            <a:outerShdw blurRad="63500" dist="35921" dir="2700000" algn="ctr" rotWithShape="0">
              <a:schemeClr val="tx1">
                <a:alpha val="74998"/>
              </a:schemeClr>
            </a:outerShdw>
          </a:effectLst>
        </p:spPr>
        <p:txBody>
          <a:bodyPr anchor="b"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glow rad="228600">
                    <a:srgbClr val="000000">
                      <a:satMod val="175000"/>
                      <a:alpha val="82000"/>
                    </a:srgbClr>
                  </a:glow>
                </a:effectLst>
                <a:uLnTx/>
                <a:uFillTx/>
                <a:latin typeface="Arial" panose="020B0604020202020204" pitchFamily="34" charset="0"/>
                <a:ea typeface="ＭＳ Ｐゴシック" charset="-128"/>
                <a:cs typeface="Arial" panose="020B0604020202020204" pitchFamily="34" charset="0"/>
              </a:rPr>
              <a:t>(Wider Opportunities for Women)</a:t>
            </a:r>
          </a:p>
        </p:txBody>
      </p:sp>
      <p:pic>
        <p:nvPicPr>
          <p:cNvPr id="56330"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43400" y="3429000"/>
            <a:ext cx="2233613"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31" name="Rectangle 11"/>
          <p:cNvSpPr>
            <a:spLocks noChangeArrowheads="1"/>
          </p:cNvSpPr>
          <p:nvPr/>
        </p:nvSpPr>
        <p:spPr bwMode="black">
          <a:xfrm>
            <a:off x="4495800" y="6172200"/>
            <a:ext cx="19050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0000FF"/>
              </a:buClr>
              <a:buSzPct val="80000"/>
              <a:buFont typeface="Wingdings" charset="2"/>
              <a:buNone/>
              <a:tabLst/>
              <a:defRPr/>
            </a:pPr>
            <a:r>
              <a:rPr kumimoji="0" lang="en-US" sz="3200" b="1" i="0" u="none" strike="noStrike" kern="1200" cap="none" spc="0" normalizeH="0" baseline="0" noProof="0">
                <a:ln>
                  <a:noFill/>
                </a:ln>
                <a:solidFill>
                  <a:srgbClr val="FFFFFF"/>
                </a:solidFill>
                <a:effectLst>
                  <a:glow rad="228600">
                    <a:srgbClr val="000000">
                      <a:satMod val="175000"/>
                      <a:alpha val="82000"/>
                    </a:srgbClr>
                  </a:glow>
                </a:effectLst>
                <a:uLnTx/>
                <a:uFillTx/>
                <a:latin typeface="Arial" panose="020B0604020202020204" pitchFamily="34" charset="0"/>
                <a:ea typeface="ＭＳ Ｐゴシック" charset="-128"/>
                <a:cs typeface="Arial" panose="020B0604020202020204" pitchFamily="34" charset="0"/>
              </a:rPr>
              <a:t>Coach</a:t>
            </a:r>
          </a:p>
        </p:txBody>
      </p:sp>
      <p:pic>
        <p:nvPicPr>
          <p:cNvPr id="56332" name="Picture 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42050" y="3886200"/>
            <a:ext cx="290195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32"/>
                                        </p:tgtEl>
                                        <p:attrNameLst>
                                          <p:attrName>style.visibility</p:attrName>
                                        </p:attrNameLst>
                                      </p:cBhvr>
                                      <p:to>
                                        <p:strVal val="visible"/>
                                      </p:to>
                                    </p:set>
                                    <p:animEffect transition="in" filter="fade">
                                      <p:cBhvr>
                                        <p:cTn id="7" dur="500"/>
                                        <p:tgtEl>
                                          <p:spTgt spid="5633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fade">
                                      <p:cBhvr>
                                        <p:cTn id="11" dur="500"/>
                                        <p:tgtEl>
                                          <p:spTgt spid="5632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Effect transition="in" filter="fade">
                                      <p:cBhvr>
                                        <p:cTn id="15" dur="500"/>
                                        <p:tgtEl>
                                          <p:spTgt spid="56323">
                                            <p:txEl>
                                              <p:pRg st="0" end="0"/>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6324"/>
                                        </p:tgtEl>
                                        <p:attrNameLst>
                                          <p:attrName>style.visibility</p:attrName>
                                        </p:attrNameLst>
                                      </p:cBhvr>
                                      <p:to>
                                        <p:strVal val="visible"/>
                                      </p:to>
                                    </p:set>
                                    <p:animEffect transition="in" filter="fade">
                                      <p:cBhvr>
                                        <p:cTn id="19" dur="500"/>
                                        <p:tgtEl>
                                          <p:spTgt spid="5632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326"/>
                                        </p:tgtEl>
                                        <p:attrNameLst>
                                          <p:attrName>style.visibility</p:attrName>
                                        </p:attrNameLst>
                                      </p:cBhvr>
                                      <p:to>
                                        <p:strVal val="visible"/>
                                      </p:to>
                                    </p:set>
                                    <p:animEffect transition="in" filter="fade">
                                      <p:cBhvr>
                                        <p:cTn id="23" dur="500"/>
                                        <p:tgtEl>
                                          <p:spTgt spid="56326"/>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327"/>
                                        </p:tgtEl>
                                        <p:attrNameLst>
                                          <p:attrName>style.visibility</p:attrName>
                                        </p:attrNameLst>
                                      </p:cBhvr>
                                      <p:to>
                                        <p:strVal val="visible"/>
                                      </p:to>
                                    </p:set>
                                    <p:animEffect transition="in" filter="fade">
                                      <p:cBhvr>
                                        <p:cTn id="27" dur="500"/>
                                        <p:tgtEl>
                                          <p:spTgt spid="56327"/>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328"/>
                                        </p:tgtEl>
                                        <p:attrNameLst>
                                          <p:attrName>style.visibility</p:attrName>
                                        </p:attrNameLst>
                                      </p:cBhvr>
                                      <p:to>
                                        <p:strVal val="visible"/>
                                      </p:to>
                                    </p:set>
                                    <p:animEffect transition="in" filter="fade">
                                      <p:cBhvr>
                                        <p:cTn id="31" dur="500"/>
                                        <p:tgtEl>
                                          <p:spTgt spid="56328"/>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56330"/>
                                        </p:tgtEl>
                                        <p:attrNameLst>
                                          <p:attrName>style.visibility</p:attrName>
                                        </p:attrNameLst>
                                      </p:cBhvr>
                                      <p:to>
                                        <p:strVal val="visible"/>
                                      </p:to>
                                    </p:set>
                                    <p:animEffect transition="in" filter="fade">
                                      <p:cBhvr>
                                        <p:cTn id="35" dur="500"/>
                                        <p:tgtEl>
                                          <p:spTgt spid="5633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6331"/>
                                        </p:tgtEl>
                                        <p:attrNameLst>
                                          <p:attrName>style.visibility</p:attrName>
                                        </p:attrNameLst>
                                      </p:cBhvr>
                                      <p:to>
                                        <p:strVal val="visible"/>
                                      </p:to>
                                    </p:set>
                                    <p:animEffect transition="in" filter="fade">
                                      <p:cBhvr>
                                        <p:cTn id="39" dur="5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6" grpId="0" autoUpdateAnimBg="0"/>
      <p:bldP spid="56328" grpId="0" autoUpdateAnimBg="0"/>
      <p:bldP spid="5633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66" name="AutoShape 5"/>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2467"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3200" b="1" i="1">
                <a:cs typeface="Arial" charset="0"/>
              </a:rPr>
              <a:t>In the beginning ….</a:t>
            </a:r>
          </a:p>
          <a:p>
            <a:endParaRPr lang="en-US" sz="3200" b="1" i="1">
              <a:cs typeface="Arial" charset="0"/>
            </a:endParaRPr>
          </a:p>
          <a:p>
            <a:r>
              <a:rPr lang="en-US" sz="3200" b="1">
                <a:cs typeface="Arial" charset="0"/>
              </a:rPr>
              <a:t>God created man                                and woman equal.</a:t>
            </a:r>
          </a:p>
          <a:p>
            <a:endParaRPr lang="en-US" sz="3200" b="1">
              <a:cs typeface="Arial" charset="0"/>
            </a:endParaRPr>
          </a:p>
          <a:p>
            <a:r>
              <a:rPr lang="en-US" sz="3200" b="1">
                <a:cs typeface="Arial" charset="0"/>
              </a:rPr>
              <a:t>Genesis 1:27</a:t>
            </a:r>
          </a:p>
        </p:txBody>
      </p:sp>
      <p:sp>
        <p:nvSpPr>
          <p:cNvPr id="11274" name="AutoShape 10">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2469" name="Picture 11"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27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p:cTn id="7" dur="500" fill="hold"/>
                                        <p:tgtEl>
                                          <p:spTgt spid="11277"/>
                                        </p:tgtEl>
                                        <p:attrNameLst>
                                          <p:attrName>ppt_w</p:attrName>
                                        </p:attrNameLst>
                                      </p:cBhvr>
                                      <p:tavLst>
                                        <p:tav tm="0">
                                          <p:val>
                                            <p:fltVal val="0"/>
                                          </p:val>
                                        </p:tav>
                                        <p:tav tm="100000">
                                          <p:val>
                                            <p:strVal val="#ppt_w"/>
                                          </p:val>
                                        </p:tav>
                                      </p:tavLst>
                                    </p:anim>
                                    <p:anim calcmode="lin" valueType="num">
                                      <p:cBhvr>
                                        <p:cTn id="8" dur="500" fill="hold"/>
                                        <p:tgtEl>
                                          <p:spTgt spid="11277"/>
                                        </p:tgtEl>
                                        <p:attrNameLst>
                                          <p:attrName>ppt_h</p:attrName>
                                        </p:attrNameLst>
                                      </p:cBhvr>
                                      <p:tavLst>
                                        <p:tav tm="0">
                                          <p:val>
                                            <p:fltVal val="0"/>
                                          </p:val>
                                        </p:tav>
                                        <p:tav tm="100000">
                                          <p:val>
                                            <p:strVal val="#ppt_h"/>
                                          </p:val>
                                        </p:tav>
                                      </p:tavLst>
                                    </p:anim>
                                    <p:animEffect transition="in" filter="fade">
                                      <p:cBhvr>
                                        <p:cTn id="9"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3491"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2800" b="1" i="1"/>
          </a:p>
          <a:p>
            <a:r>
              <a:rPr lang="en-US" sz="2800" b="1" i="1"/>
              <a:t>God commanded ….</a:t>
            </a:r>
          </a:p>
          <a:p>
            <a:endParaRPr lang="en-US" sz="2800" b="1"/>
          </a:p>
          <a:p>
            <a:r>
              <a:rPr lang="en-US" sz="2800" b="1"/>
              <a:t>man and </a:t>
            </a:r>
            <a:r>
              <a:rPr lang="en-US" sz="2800" b="1" u="sng"/>
              <a:t>woman</a:t>
            </a:r>
            <a:r>
              <a:rPr lang="en-US" sz="2800" b="1"/>
              <a:t>                                                to rule over the earth. </a:t>
            </a:r>
          </a:p>
          <a:p>
            <a:endParaRPr lang="en-US" sz="2800" b="1"/>
          </a:p>
          <a:p>
            <a:r>
              <a:rPr lang="en-US" sz="2800" b="1"/>
              <a:t>Genesis 1:26</a:t>
            </a:r>
          </a:p>
          <a:p>
            <a:pPr algn="ctr"/>
            <a:endParaRPr lang="en-US" sz="2800" b="1"/>
          </a:p>
        </p:txBody>
      </p:sp>
      <p:sp>
        <p:nvSpPr>
          <p:cNvPr id="5530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349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349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514"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4515"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2800" b="1" i="1"/>
          </a:p>
          <a:p>
            <a:r>
              <a:rPr lang="en-US" sz="2800" b="1" i="1"/>
              <a:t>When man sinned ….</a:t>
            </a:r>
          </a:p>
          <a:p>
            <a:endParaRPr lang="en-US" sz="2800" b="1"/>
          </a:p>
          <a:p>
            <a:r>
              <a:rPr lang="en-US" sz="2800" b="1"/>
              <a:t>there was a change </a:t>
            </a:r>
          </a:p>
          <a:p>
            <a:r>
              <a:rPr lang="en-US" sz="2800" b="1"/>
              <a:t>in </a:t>
            </a:r>
            <a:r>
              <a:rPr lang="en-US" sz="2800" b="1" u="sng"/>
              <a:t>relationship</a:t>
            </a:r>
            <a:r>
              <a:rPr lang="en-US" sz="2800" b="1"/>
              <a:t>, </a:t>
            </a:r>
          </a:p>
          <a:p>
            <a:r>
              <a:rPr lang="en-US" sz="2800" b="1"/>
              <a:t>but not in </a:t>
            </a:r>
            <a:r>
              <a:rPr lang="en-US" sz="2800" b="1" u="sng"/>
              <a:t>authority</a:t>
            </a:r>
            <a:r>
              <a:rPr lang="en-US" sz="2800" b="1"/>
              <a:t>.  </a:t>
            </a:r>
          </a:p>
          <a:p>
            <a:endParaRPr lang="en-US" sz="2800" b="1"/>
          </a:p>
          <a:p>
            <a:r>
              <a:rPr lang="en-US" sz="2800" b="1"/>
              <a:t>Genesis 3:16</a:t>
            </a:r>
          </a:p>
          <a:p>
            <a:endParaRPr lang="en-US" sz="2800" b="1"/>
          </a:p>
        </p:txBody>
      </p:sp>
      <p:sp>
        <p:nvSpPr>
          <p:cNvPr id="5632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451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451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6329" name="Freeform 9"/>
          <p:cNvSpPr>
            <a:spLocks/>
          </p:cNvSpPr>
          <p:nvPr/>
        </p:nvSpPr>
        <p:spPr bwMode="auto">
          <a:xfrm>
            <a:off x="7007225" y="3141663"/>
            <a:ext cx="325438" cy="3455987"/>
          </a:xfrm>
          <a:custGeom>
            <a:avLst/>
            <a:gdLst>
              <a:gd name="T0" fmla="*/ 2147483647 w 205"/>
              <a:gd name="T1" fmla="*/ 0 h 2177"/>
              <a:gd name="T2" fmla="*/ 2147483647 w 205"/>
              <a:gd name="T3" fmla="*/ 2147483647 h 2177"/>
              <a:gd name="T4" fmla="*/ 2147483647 w 205"/>
              <a:gd name="T5" fmla="*/ 2147483647 h 2177"/>
              <a:gd name="T6" fmla="*/ 2147483647 w 205"/>
              <a:gd name="T7" fmla="*/ 2147483647 h 2177"/>
              <a:gd name="T8" fmla="*/ 2147483647 w 205"/>
              <a:gd name="T9" fmla="*/ 2147483647 h 2177"/>
              <a:gd name="T10" fmla="*/ 2147483647 w 205"/>
              <a:gd name="T11" fmla="*/ 2147483647 h 2177"/>
              <a:gd name="T12" fmla="*/ 2147483647 w 205"/>
              <a:gd name="T13" fmla="*/ 2147483647 h 2177"/>
              <a:gd name="T14" fmla="*/ 2147483647 w 205"/>
              <a:gd name="T15" fmla="*/ 2147483647 h 2177"/>
              <a:gd name="T16" fmla="*/ 2147483647 w 205"/>
              <a:gd name="T17" fmla="*/ 2147483647 h 2177"/>
              <a:gd name="T18" fmla="*/ 2147483647 w 205"/>
              <a:gd name="T19" fmla="*/ 2147483647 h 2177"/>
              <a:gd name="T20" fmla="*/ 2147483647 w 205"/>
              <a:gd name="T21" fmla="*/ 2147483647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177"/>
              <a:gd name="T35" fmla="*/ 205 w 205"/>
              <a:gd name="T36" fmla="*/ 2177 h 2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177">
                <a:moveTo>
                  <a:pt x="190" y="0"/>
                </a:moveTo>
                <a:cubicBezTo>
                  <a:pt x="197" y="139"/>
                  <a:pt x="205" y="279"/>
                  <a:pt x="190" y="362"/>
                </a:cubicBezTo>
                <a:cubicBezTo>
                  <a:pt x="175" y="445"/>
                  <a:pt x="107" y="439"/>
                  <a:pt x="99" y="499"/>
                </a:cubicBezTo>
                <a:cubicBezTo>
                  <a:pt x="91" y="559"/>
                  <a:pt x="159" y="642"/>
                  <a:pt x="144" y="725"/>
                </a:cubicBezTo>
                <a:cubicBezTo>
                  <a:pt x="129" y="808"/>
                  <a:pt x="16" y="906"/>
                  <a:pt x="8" y="997"/>
                </a:cubicBezTo>
                <a:cubicBezTo>
                  <a:pt x="0" y="1088"/>
                  <a:pt x="99" y="1172"/>
                  <a:pt x="99" y="1270"/>
                </a:cubicBezTo>
                <a:cubicBezTo>
                  <a:pt x="99" y="1368"/>
                  <a:pt x="8" y="1504"/>
                  <a:pt x="8" y="1587"/>
                </a:cubicBezTo>
                <a:cubicBezTo>
                  <a:pt x="8" y="1670"/>
                  <a:pt x="99" y="1701"/>
                  <a:pt x="99" y="1769"/>
                </a:cubicBezTo>
                <a:cubicBezTo>
                  <a:pt x="99" y="1837"/>
                  <a:pt x="16" y="1935"/>
                  <a:pt x="8" y="1995"/>
                </a:cubicBezTo>
                <a:cubicBezTo>
                  <a:pt x="0" y="2055"/>
                  <a:pt x="54" y="2101"/>
                  <a:pt x="54" y="2131"/>
                </a:cubicBezTo>
                <a:cubicBezTo>
                  <a:pt x="54" y="2161"/>
                  <a:pt x="31" y="2169"/>
                  <a:pt x="8" y="2177"/>
                </a:cubicBezTo>
              </a:path>
            </a:pathLst>
          </a:custGeom>
          <a:noFill/>
          <a:ln w="1016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wipe(up)">
                                      <p:cBhvr>
                                        <p:cTn id="7"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3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5539"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2800" b="1" i="1"/>
          </a:p>
          <a:p>
            <a:endParaRPr lang="en-US" sz="2800" b="1" i="1"/>
          </a:p>
          <a:p>
            <a:r>
              <a:rPr lang="en-US" sz="2800" b="1" i="1"/>
              <a:t>In the Old Testament…</a:t>
            </a:r>
          </a:p>
          <a:p>
            <a:endParaRPr lang="en-US" sz="2800" b="1"/>
          </a:p>
          <a:p>
            <a:r>
              <a:rPr lang="en-US" sz="2800" b="1"/>
              <a:t>there were</a:t>
            </a:r>
          </a:p>
          <a:p>
            <a:r>
              <a:rPr lang="en-US" sz="2800" b="1"/>
              <a:t>women leaders </a:t>
            </a:r>
          </a:p>
          <a:p>
            <a:r>
              <a:rPr lang="en-US" sz="2800" b="1"/>
              <a:t>(e.g., Miriam, </a:t>
            </a:r>
          </a:p>
          <a:p>
            <a:r>
              <a:rPr lang="en-US" sz="2800" b="1"/>
              <a:t>Deborah, Esther)</a:t>
            </a:r>
          </a:p>
          <a:p>
            <a:endParaRPr lang="en-US" sz="2800" b="1"/>
          </a:p>
          <a:p>
            <a:endParaRPr lang="en-US" sz="2800" b="1"/>
          </a:p>
        </p:txBody>
      </p:sp>
      <p:sp>
        <p:nvSpPr>
          <p:cNvPr id="5734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5541"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7355"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3430">
            <a:off x="4089400" y="2668588"/>
            <a:ext cx="2346325" cy="318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3"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10790">
            <a:off x="6359525" y="971550"/>
            <a:ext cx="2436813" cy="329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4" name="Picture 10" descr="Esth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457735">
            <a:off x="6381750" y="3868738"/>
            <a:ext cx="2206625" cy="277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ppt_w</p:attrName>
                                        </p:attrNameLst>
                                      </p:cBhvr>
                                      <p:tavLst>
                                        <p:tav tm="0">
                                          <p:val>
                                            <p:fltVal val="0"/>
                                          </p:val>
                                        </p:tav>
                                        <p:tav tm="100000">
                                          <p:val>
                                            <p:strVal val="#ppt_w"/>
                                          </p:val>
                                        </p:tav>
                                      </p:tavLst>
                                    </p:anim>
                                    <p:anim calcmode="lin" valueType="num">
                                      <p:cBhvr>
                                        <p:cTn id="8" dur="500" fill="hold"/>
                                        <p:tgtEl>
                                          <p:spTgt spid="57355"/>
                                        </p:tgtEl>
                                        <p:attrNameLst>
                                          <p:attrName>ppt_h</p:attrName>
                                        </p:attrNameLst>
                                      </p:cBhvr>
                                      <p:tavLst>
                                        <p:tav tm="0">
                                          <p:val>
                                            <p:fltVal val="0"/>
                                          </p:val>
                                        </p:tav>
                                        <p:tav tm="100000">
                                          <p:val>
                                            <p:strVal val="#ppt_h"/>
                                          </p:val>
                                        </p:tav>
                                      </p:tavLst>
                                    </p:anim>
                                    <p:animEffect transition="in" filter="fade">
                                      <p:cBhvr>
                                        <p:cTn id="9" dur="500"/>
                                        <p:tgtEl>
                                          <p:spTgt spid="57355"/>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7353"/>
                                        </p:tgtEl>
                                        <p:attrNameLst>
                                          <p:attrName>style.visibility</p:attrName>
                                        </p:attrNameLst>
                                      </p:cBhvr>
                                      <p:to>
                                        <p:strVal val="visible"/>
                                      </p:to>
                                    </p:set>
                                    <p:anim calcmode="lin" valueType="num">
                                      <p:cBhvr>
                                        <p:cTn id="13" dur="500" fill="hold"/>
                                        <p:tgtEl>
                                          <p:spTgt spid="57353"/>
                                        </p:tgtEl>
                                        <p:attrNameLst>
                                          <p:attrName>ppt_w</p:attrName>
                                        </p:attrNameLst>
                                      </p:cBhvr>
                                      <p:tavLst>
                                        <p:tav tm="0">
                                          <p:val>
                                            <p:fltVal val="0"/>
                                          </p:val>
                                        </p:tav>
                                        <p:tav tm="100000">
                                          <p:val>
                                            <p:strVal val="#ppt_w"/>
                                          </p:val>
                                        </p:tav>
                                      </p:tavLst>
                                    </p:anim>
                                    <p:anim calcmode="lin" valueType="num">
                                      <p:cBhvr>
                                        <p:cTn id="14" dur="500" fill="hold"/>
                                        <p:tgtEl>
                                          <p:spTgt spid="57353"/>
                                        </p:tgtEl>
                                        <p:attrNameLst>
                                          <p:attrName>ppt_h</p:attrName>
                                        </p:attrNameLst>
                                      </p:cBhvr>
                                      <p:tavLst>
                                        <p:tav tm="0">
                                          <p:val>
                                            <p:fltVal val="0"/>
                                          </p:val>
                                        </p:tav>
                                        <p:tav tm="100000">
                                          <p:val>
                                            <p:strVal val="#ppt_h"/>
                                          </p:val>
                                        </p:tav>
                                      </p:tavLst>
                                    </p:anim>
                                    <p:animEffect transition="in" filter="fade">
                                      <p:cBhvr>
                                        <p:cTn id="15" dur="500"/>
                                        <p:tgtEl>
                                          <p:spTgt spid="57353"/>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57354"/>
                                        </p:tgtEl>
                                        <p:attrNameLst>
                                          <p:attrName>style.visibility</p:attrName>
                                        </p:attrNameLst>
                                      </p:cBhvr>
                                      <p:to>
                                        <p:strVal val="visible"/>
                                      </p:to>
                                    </p:set>
                                    <p:anim calcmode="lin" valueType="num">
                                      <p:cBhvr>
                                        <p:cTn id="19" dur="500" fill="hold"/>
                                        <p:tgtEl>
                                          <p:spTgt spid="57354"/>
                                        </p:tgtEl>
                                        <p:attrNameLst>
                                          <p:attrName>ppt_w</p:attrName>
                                        </p:attrNameLst>
                                      </p:cBhvr>
                                      <p:tavLst>
                                        <p:tav tm="0">
                                          <p:val>
                                            <p:fltVal val="0"/>
                                          </p:val>
                                        </p:tav>
                                        <p:tav tm="100000">
                                          <p:val>
                                            <p:strVal val="#ppt_w"/>
                                          </p:val>
                                        </p:tav>
                                      </p:tavLst>
                                    </p:anim>
                                    <p:anim calcmode="lin" valueType="num">
                                      <p:cBhvr>
                                        <p:cTn id="20" dur="500" fill="hold"/>
                                        <p:tgtEl>
                                          <p:spTgt spid="57354"/>
                                        </p:tgtEl>
                                        <p:attrNameLst>
                                          <p:attrName>ppt_h</p:attrName>
                                        </p:attrNameLst>
                                      </p:cBhvr>
                                      <p:tavLst>
                                        <p:tav tm="0">
                                          <p:val>
                                            <p:fltVal val="0"/>
                                          </p:val>
                                        </p:tav>
                                        <p:tav tm="100000">
                                          <p:val>
                                            <p:strVal val="#ppt_h"/>
                                          </p:val>
                                        </p:tav>
                                      </p:tavLst>
                                    </p:anim>
                                    <p:animEffect transition="in" filter="fade">
                                      <p:cBhvr>
                                        <p:cTn id="21"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56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6563"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2800" b="1" i="1"/>
          </a:p>
          <a:p>
            <a:endParaRPr lang="en-US" sz="2800" b="1" i="1"/>
          </a:p>
          <a:p>
            <a:r>
              <a:rPr lang="en-US" sz="2800" b="1" i="1"/>
              <a:t>In the New Testament…</a:t>
            </a:r>
          </a:p>
          <a:p>
            <a:endParaRPr lang="en-US" sz="2800" b="1"/>
          </a:p>
          <a:p>
            <a:r>
              <a:rPr lang="en-US" sz="2800" b="1"/>
              <a:t>there are                                    </a:t>
            </a:r>
          </a:p>
          <a:p>
            <a:r>
              <a:rPr lang="en-US" sz="2800" b="1"/>
              <a:t>women leaders</a:t>
            </a:r>
          </a:p>
          <a:p>
            <a:r>
              <a:rPr lang="en-US" sz="2800" b="1"/>
              <a:t>(e.g. Mary, Priscilla,                  </a:t>
            </a:r>
          </a:p>
          <a:p>
            <a:r>
              <a:rPr lang="en-US" sz="2800" b="1"/>
              <a:t>Junia)</a:t>
            </a:r>
          </a:p>
          <a:p>
            <a:endParaRPr lang="en-US" sz="2800" b="1"/>
          </a:p>
          <a:p>
            <a:endParaRPr lang="en-US" sz="2800" b="1"/>
          </a:p>
        </p:txBody>
      </p:sp>
      <p:sp>
        <p:nvSpPr>
          <p:cNvPr id="58373"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6565"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8380" name="Picture 12" descr="Aquila and Priscill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78303">
            <a:off x="5857875" y="1223963"/>
            <a:ext cx="3203575" cy="329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9" name="Picture 11" descr="jesus-mary-marth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53152">
            <a:off x="4570413" y="3454400"/>
            <a:ext cx="3498850" cy="4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p:cTn id="7" dur="500" fill="hold"/>
                                        <p:tgtEl>
                                          <p:spTgt spid="58380"/>
                                        </p:tgtEl>
                                        <p:attrNameLst>
                                          <p:attrName>ppt_w</p:attrName>
                                        </p:attrNameLst>
                                      </p:cBhvr>
                                      <p:tavLst>
                                        <p:tav tm="0">
                                          <p:val>
                                            <p:fltVal val="0"/>
                                          </p:val>
                                        </p:tav>
                                        <p:tav tm="100000">
                                          <p:val>
                                            <p:strVal val="#ppt_w"/>
                                          </p:val>
                                        </p:tav>
                                      </p:tavLst>
                                    </p:anim>
                                    <p:anim calcmode="lin" valueType="num">
                                      <p:cBhvr>
                                        <p:cTn id="8" dur="500" fill="hold"/>
                                        <p:tgtEl>
                                          <p:spTgt spid="58380"/>
                                        </p:tgtEl>
                                        <p:attrNameLst>
                                          <p:attrName>ppt_h</p:attrName>
                                        </p:attrNameLst>
                                      </p:cBhvr>
                                      <p:tavLst>
                                        <p:tav tm="0">
                                          <p:val>
                                            <p:fltVal val="0"/>
                                          </p:val>
                                        </p:tav>
                                        <p:tav tm="100000">
                                          <p:val>
                                            <p:strVal val="#ppt_h"/>
                                          </p:val>
                                        </p:tav>
                                      </p:tavLst>
                                    </p:anim>
                                    <p:animEffect transition="in" filter="fade">
                                      <p:cBhvr>
                                        <p:cTn id="9" dur="500"/>
                                        <p:tgtEl>
                                          <p:spTgt spid="5838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8379"/>
                                        </p:tgtEl>
                                        <p:attrNameLst>
                                          <p:attrName>style.visibility</p:attrName>
                                        </p:attrNameLst>
                                      </p:cBhvr>
                                      <p:to>
                                        <p:strVal val="visible"/>
                                      </p:to>
                                    </p:set>
                                    <p:anim calcmode="lin" valueType="num">
                                      <p:cBhvr>
                                        <p:cTn id="13" dur="500" fill="hold"/>
                                        <p:tgtEl>
                                          <p:spTgt spid="58379"/>
                                        </p:tgtEl>
                                        <p:attrNameLst>
                                          <p:attrName>ppt_w</p:attrName>
                                        </p:attrNameLst>
                                      </p:cBhvr>
                                      <p:tavLst>
                                        <p:tav tm="0">
                                          <p:val>
                                            <p:fltVal val="0"/>
                                          </p:val>
                                        </p:tav>
                                        <p:tav tm="100000">
                                          <p:val>
                                            <p:strVal val="#ppt_w"/>
                                          </p:val>
                                        </p:tav>
                                      </p:tavLst>
                                    </p:anim>
                                    <p:anim calcmode="lin" valueType="num">
                                      <p:cBhvr>
                                        <p:cTn id="14" dur="500" fill="hold"/>
                                        <p:tgtEl>
                                          <p:spTgt spid="58379"/>
                                        </p:tgtEl>
                                        <p:attrNameLst>
                                          <p:attrName>ppt_h</p:attrName>
                                        </p:attrNameLst>
                                      </p:cBhvr>
                                      <p:tavLst>
                                        <p:tav tm="0">
                                          <p:val>
                                            <p:fltVal val="0"/>
                                          </p:val>
                                        </p:tav>
                                        <p:tav tm="100000">
                                          <p:val>
                                            <p:strVal val="#ppt_h"/>
                                          </p:val>
                                        </p:tav>
                                      </p:tavLst>
                                    </p:anim>
                                    <p:animEffect transition="in" filter="fade">
                                      <p:cBhvr>
                                        <p:cTn id="15"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7587"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2800" b="1" i="1"/>
          </a:p>
          <a:p>
            <a:pPr algn="ctr"/>
            <a:r>
              <a:rPr lang="en-US" sz="2800" b="1" i="1"/>
              <a:t>Father – Jesus relationship …</a:t>
            </a:r>
          </a:p>
          <a:p>
            <a:pPr algn="ctr"/>
            <a:endParaRPr lang="en-US" sz="2800" b="1"/>
          </a:p>
          <a:p>
            <a:pPr algn="ctr"/>
            <a:r>
              <a:rPr lang="en-US" sz="2800" b="1"/>
              <a:t> = man – woman relationship.</a:t>
            </a:r>
          </a:p>
          <a:p>
            <a:endParaRPr lang="en-US" sz="2800" b="1"/>
          </a:p>
        </p:txBody>
      </p:sp>
      <p:sp>
        <p:nvSpPr>
          <p:cNvPr id="5939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758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Strengths</a:t>
            </a:r>
          </a:p>
        </p:txBody>
      </p:sp>
      <p:sp>
        <p:nvSpPr>
          <p:cNvPr id="60420" name="AutoShape 4"/>
          <p:cNvSpPr>
            <a:spLocks noChangeArrowheads="1"/>
          </p:cNvSpPr>
          <p:nvPr/>
        </p:nvSpPr>
        <p:spPr bwMode="auto">
          <a:xfrm>
            <a:off x="827088" y="1628775"/>
            <a:ext cx="5113337" cy="1223963"/>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3200" b="1" i="1"/>
          </a:p>
          <a:p>
            <a:r>
              <a:rPr lang="en-US" sz="3200" b="1"/>
              <a:t>Church can benefit from many gifted women.</a:t>
            </a:r>
          </a:p>
          <a:p>
            <a:endParaRPr lang="en-US" sz="3200" b="1"/>
          </a:p>
        </p:txBody>
      </p:sp>
      <p:sp>
        <p:nvSpPr>
          <p:cNvPr id="6042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861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60424" name="AutoShape 8"/>
          <p:cNvSpPr>
            <a:spLocks noChangeArrowheads="1"/>
          </p:cNvSpPr>
          <p:nvPr/>
        </p:nvSpPr>
        <p:spPr bwMode="auto">
          <a:xfrm>
            <a:off x="3419475" y="4005263"/>
            <a:ext cx="5402263" cy="19446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200" b="1"/>
              <a:t>+ women leaders show:</a:t>
            </a:r>
          </a:p>
          <a:p>
            <a:pPr algn="ctr"/>
            <a:endParaRPr lang="en-US" sz="3200" b="1"/>
          </a:p>
          <a:p>
            <a:pPr algn="ctr"/>
            <a:r>
              <a:rPr lang="en-US" sz="3200" b="1"/>
              <a:t>endurance</a:t>
            </a:r>
          </a:p>
          <a:p>
            <a:pPr algn="ctr"/>
            <a:r>
              <a:rPr lang="en-US" sz="3200" b="1"/>
              <a:t>caring</a:t>
            </a:r>
          </a:p>
          <a:p>
            <a:pPr algn="ctr"/>
            <a:r>
              <a:rPr lang="en-US" sz="3200" b="1"/>
              <a:t>intuition</a:t>
            </a:r>
          </a:p>
          <a:p>
            <a:pPr algn="ctr"/>
            <a:endParaRPr lang="en-US" sz="3200" b="1"/>
          </a:p>
          <a:p>
            <a:pPr algn="ct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ipe(left)">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0424"/>
                                        </p:tgtEl>
                                        <p:attrNameLst>
                                          <p:attrName>style.visibility</p:attrName>
                                        </p:attrNameLst>
                                      </p:cBhvr>
                                      <p:to>
                                        <p:strVal val="visible"/>
                                      </p:to>
                                    </p:set>
                                    <p:animEffect transition="in" filter="wipe(right)">
                                      <p:cBhvr>
                                        <p:cTn id="1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8"/>
          <p:cNvSpPr>
            <a:spLocks noChangeArrowheads="1"/>
          </p:cNvSpPr>
          <p:nvPr/>
        </p:nvSpPr>
        <p:spPr bwMode="auto">
          <a:xfrm>
            <a:off x="1042988" y="1557338"/>
            <a:ext cx="5761037" cy="2447925"/>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endParaRPr lang="en-US" sz="2800" b="1"/>
          </a:p>
          <a:p>
            <a:pPr algn="ctr"/>
            <a:r>
              <a:rPr lang="en-US" sz="2800" b="1"/>
              <a:t>Paul opposed women</a:t>
            </a:r>
            <a:r>
              <a:rPr lang="uk-UA" altLang="ja-JP" sz="2800" b="1"/>
              <a:t>'</a:t>
            </a:r>
            <a:r>
              <a:rPr lang="en-US" sz="2800" b="1"/>
              <a:t>s leadership in the church.</a:t>
            </a:r>
          </a:p>
          <a:p>
            <a:pPr algn="ctr"/>
            <a:endParaRPr lang="en-US" sz="2800" b="1"/>
          </a:p>
          <a:p>
            <a:pPr algn="ctr"/>
            <a:r>
              <a:rPr lang="en-US" sz="2800" b="1"/>
              <a:t>1 Corinthians 14:34-35</a:t>
            </a:r>
          </a:p>
          <a:p>
            <a:pPr algn="ctr"/>
            <a:r>
              <a:rPr lang="en-US" sz="2800" b="1"/>
              <a:t>1 Timothy 2:11-14</a:t>
            </a:r>
          </a:p>
          <a:p>
            <a:pPr algn="ctr"/>
            <a:endParaRPr lang="en-US" sz="2800" b="1"/>
          </a:p>
          <a:p>
            <a:pPr algn="ctr"/>
            <a:endParaRPr lang="en-US" sz="2800" b="1"/>
          </a:p>
          <a:p>
            <a:pPr algn="ctr"/>
            <a:endParaRPr lang="en-US" sz="2800" b="1"/>
          </a:p>
        </p:txBody>
      </p:sp>
      <p:sp>
        <p:nvSpPr>
          <p:cNvPr id="69634"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5"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Weaknesses</a:t>
            </a:r>
          </a:p>
        </p:txBody>
      </p:sp>
      <p:sp>
        <p:nvSpPr>
          <p:cNvPr id="6144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963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61447" name="AutoShape 7"/>
          <p:cNvSpPr>
            <a:spLocks noChangeArrowheads="1"/>
          </p:cNvSpPr>
          <p:nvPr/>
        </p:nvSpPr>
        <p:spPr bwMode="auto">
          <a:xfrm>
            <a:off x="2743200" y="4221163"/>
            <a:ext cx="6400800" cy="17287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 They lacked biblical instruction?</a:t>
            </a:r>
          </a:p>
          <a:p>
            <a:pPr algn="ctr"/>
            <a:r>
              <a:rPr lang="en-US" sz="2800" b="1"/>
              <a:t>Too emotional?</a:t>
            </a:r>
          </a:p>
          <a:p>
            <a:pPr algn="ctr"/>
            <a:r>
              <a:rPr lang="en-US" sz="2800" b="1"/>
              <a:t>No public acceptance?</a:t>
            </a:r>
          </a:p>
          <a:p>
            <a:pPr algn="ctr"/>
            <a:endParaRPr lang="en-US" sz="2800" b="1"/>
          </a:p>
          <a:p>
            <a:pPr algn="ct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wipe(right)">
                                      <p:cBhvr>
                                        <p:cTn id="7"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8"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Implications</a:t>
            </a:r>
          </a:p>
        </p:txBody>
      </p:sp>
      <p:sp>
        <p:nvSpPr>
          <p:cNvPr id="6246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70660"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62473" name="Rectangle 9"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62474" name="Rectangle 10"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
        <p:nvSpPr>
          <p:cNvPr id="70663" name="AutoShape 8"/>
          <p:cNvSpPr>
            <a:spLocks noChangeArrowheads="1"/>
          </p:cNvSpPr>
          <p:nvPr/>
        </p:nvSpPr>
        <p:spPr bwMode="auto">
          <a:xfrm>
            <a:off x="323850" y="1773238"/>
            <a:ext cx="5400675" cy="3095625"/>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Women can become :</a:t>
            </a:r>
          </a:p>
          <a:p>
            <a:pPr algn="ctr"/>
            <a:endParaRPr lang="en-US" sz="2800" b="1"/>
          </a:p>
          <a:p>
            <a:pPr algn="ctr"/>
            <a:r>
              <a:rPr lang="en-US" sz="2800" b="1"/>
              <a:t>Worship Leader</a:t>
            </a:r>
          </a:p>
          <a:p>
            <a:pPr algn="ctr"/>
            <a:r>
              <a:rPr lang="en-US" sz="2800" b="1"/>
              <a:t>Pastor/Teacher</a:t>
            </a:r>
          </a:p>
          <a:p>
            <a:pPr algn="ctr"/>
            <a:r>
              <a:rPr lang="en-US" sz="2800" b="1"/>
              <a:t>Elder</a:t>
            </a:r>
          </a:p>
          <a:p>
            <a:pPr algn="ctr"/>
            <a:r>
              <a:rPr lang="en-US" sz="2800" b="1"/>
              <a:t>Deacon </a:t>
            </a:r>
          </a:p>
          <a:p>
            <a:pPr algn="ctr"/>
            <a:endParaRPr lang="en-US" sz="2800" b="1"/>
          </a:p>
          <a:p>
            <a:pPr algn="ct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73"/>
                                        </p:tgtEl>
                                        <p:attrNameLst>
                                          <p:attrName>style.visibility</p:attrName>
                                        </p:attrNameLst>
                                      </p:cBhvr>
                                      <p:to>
                                        <p:strVal val="visible"/>
                                      </p:to>
                                    </p:set>
                                    <p:anim calcmode="lin" valueType="num">
                                      <p:cBhvr>
                                        <p:cTn id="7" dur="500" fill="hold"/>
                                        <p:tgtEl>
                                          <p:spTgt spid="62473"/>
                                        </p:tgtEl>
                                        <p:attrNameLst>
                                          <p:attrName>ppt_w</p:attrName>
                                        </p:attrNameLst>
                                      </p:cBhvr>
                                      <p:tavLst>
                                        <p:tav tm="0">
                                          <p:val>
                                            <p:fltVal val="0"/>
                                          </p:val>
                                        </p:tav>
                                        <p:tav tm="100000">
                                          <p:val>
                                            <p:strVal val="#ppt_w"/>
                                          </p:val>
                                        </p:tav>
                                      </p:tavLst>
                                    </p:anim>
                                    <p:anim calcmode="lin" valueType="num">
                                      <p:cBhvr>
                                        <p:cTn id="8" dur="500" fill="hold"/>
                                        <p:tgtEl>
                                          <p:spTgt spid="62473"/>
                                        </p:tgtEl>
                                        <p:attrNameLst>
                                          <p:attrName>ppt_h</p:attrName>
                                        </p:attrNameLst>
                                      </p:cBhvr>
                                      <p:tavLst>
                                        <p:tav tm="0">
                                          <p:val>
                                            <p:fltVal val="0"/>
                                          </p:val>
                                        </p:tav>
                                        <p:tav tm="100000">
                                          <p:val>
                                            <p:strVal val="#ppt_h"/>
                                          </p:val>
                                        </p:tav>
                                      </p:tavLst>
                                    </p:anim>
                                    <p:animEffect transition="in" filter="fade">
                                      <p:cBhvr>
                                        <p:cTn id="9" dur="500"/>
                                        <p:tgtEl>
                                          <p:spTgt spid="6247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2474"/>
                                        </p:tgtEl>
                                        <p:attrNameLst>
                                          <p:attrName>style.visibility</p:attrName>
                                        </p:attrNameLst>
                                      </p:cBhvr>
                                      <p:to>
                                        <p:strVal val="visible"/>
                                      </p:to>
                                    </p:set>
                                    <p:anim calcmode="lin" valueType="num">
                                      <p:cBhvr>
                                        <p:cTn id="13" dur="500" fill="hold"/>
                                        <p:tgtEl>
                                          <p:spTgt spid="62474"/>
                                        </p:tgtEl>
                                        <p:attrNameLst>
                                          <p:attrName>ppt_w</p:attrName>
                                        </p:attrNameLst>
                                      </p:cBhvr>
                                      <p:tavLst>
                                        <p:tav tm="0">
                                          <p:val>
                                            <p:fltVal val="0"/>
                                          </p:val>
                                        </p:tav>
                                        <p:tav tm="100000">
                                          <p:val>
                                            <p:strVal val="#ppt_w"/>
                                          </p:val>
                                        </p:tav>
                                      </p:tavLst>
                                    </p:anim>
                                    <p:anim calcmode="lin" valueType="num">
                                      <p:cBhvr>
                                        <p:cTn id="14" dur="500" fill="hold"/>
                                        <p:tgtEl>
                                          <p:spTgt spid="62474"/>
                                        </p:tgtEl>
                                        <p:attrNameLst>
                                          <p:attrName>ppt_h</p:attrName>
                                        </p:attrNameLst>
                                      </p:cBhvr>
                                      <p:tavLst>
                                        <p:tav tm="0">
                                          <p:val>
                                            <p:fltVal val="0"/>
                                          </p:val>
                                        </p:tav>
                                        <p:tav tm="100000">
                                          <p:val>
                                            <p:strVal val="#ppt_h"/>
                                          </p:val>
                                        </p:tav>
                                      </p:tavLst>
                                    </p:anim>
                                    <p:animEffect transition="in" filter="fade">
                                      <p:cBhvr>
                                        <p:cTn id="15"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82" name="AutoShape 3">
            <a:hlinkClick r:id="rId2" action="ppaction://hlinksldjump"/>
          </p:cNvPr>
          <p:cNvSpPr>
            <a:spLocks noChangeArrowheads="1"/>
          </p:cNvSpPr>
          <p:nvPr/>
        </p:nvSpPr>
        <p:spPr bwMode="auto">
          <a:xfrm>
            <a:off x="4932363" y="2276475"/>
            <a:ext cx="3816350"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Basis</a:t>
            </a:r>
          </a:p>
        </p:txBody>
      </p:sp>
      <p:sp>
        <p:nvSpPr>
          <p:cNvPr id="71683" name="AutoShape 4">
            <a:hlinkClick r:id="rId3" action="ppaction://hlinksldjump"/>
          </p:cNvPr>
          <p:cNvSpPr>
            <a:spLocks noChangeArrowheads="1"/>
          </p:cNvSpPr>
          <p:nvPr/>
        </p:nvSpPr>
        <p:spPr bwMode="auto">
          <a:xfrm>
            <a:off x="4932363" y="3284538"/>
            <a:ext cx="3816350" cy="792162"/>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Strengths</a:t>
            </a:r>
          </a:p>
        </p:txBody>
      </p:sp>
      <p:sp>
        <p:nvSpPr>
          <p:cNvPr id="71684" name="AutoShape 5">
            <a:hlinkClick r:id="rId4" action="ppaction://hlinksldjump"/>
          </p:cNvPr>
          <p:cNvSpPr>
            <a:spLocks noChangeArrowheads="1"/>
          </p:cNvSpPr>
          <p:nvPr/>
        </p:nvSpPr>
        <p:spPr bwMode="auto">
          <a:xfrm>
            <a:off x="4932363" y="4292600"/>
            <a:ext cx="3816350"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Weaknesses</a:t>
            </a:r>
          </a:p>
        </p:txBody>
      </p:sp>
      <p:sp>
        <p:nvSpPr>
          <p:cNvPr id="71685" name="AutoShape 6">
            <a:hlinkClick r:id="rId5" action="ppaction://hlinksldjump"/>
          </p:cNvPr>
          <p:cNvSpPr>
            <a:spLocks noChangeArrowheads="1"/>
          </p:cNvSpPr>
          <p:nvPr/>
        </p:nvSpPr>
        <p:spPr bwMode="auto">
          <a:xfrm>
            <a:off x="4932363" y="5300663"/>
            <a:ext cx="3816350" cy="792162"/>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Implications</a:t>
            </a:r>
          </a:p>
        </p:txBody>
      </p:sp>
      <p:sp>
        <p:nvSpPr>
          <p:cNvPr id="63495" name="AutoShape 7"/>
          <p:cNvSpPr>
            <a:spLocks noChangeArrowheads="1"/>
          </p:cNvSpPr>
          <p:nvPr/>
        </p:nvSpPr>
        <p:spPr bwMode="auto">
          <a:xfrm>
            <a:off x="971550" y="188913"/>
            <a:ext cx="7343775" cy="15843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800" b="1" dirty="0">
                <a:latin typeface="Tahoma" pitchFamily="34" charset="0"/>
                <a:ea typeface="+mn-ea"/>
                <a:cs typeface="Arial" charset="0"/>
              </a:rPr>
              <a:t>Women </a:t>
            </a:r>
            <a:r>
              <a:rPr lang="en-US" sz="2800" b="1" u="sng" dirty="0">
                <a:latin typeface="Tahoma" pitchFamily="34" charset="0"/>
                <a:ea typeface="+mn-ea"/>
                <a:cs typeface="Arial" charset="0"/>
              </a:rPr>
              <a:t>should not</a:t>
            </a:r>
            <a:r>
              <a:rPr lang="en-US" sz="2800" b="1" dirty="0">
                <a:latin typeface="Tahoma" pitchFamily="34" charset="0"/>
                <a:ea typeface="+mn-ea"/>
                <a:cs typeface="Arial" charset="0"/>
              </a:rPr>
              <a:t> take the key leadership role in the church</a:t>
            </a:r>
          </a:p>
        </p:txBody>
      </p:sp>
      <p:pic>
        <p:nvPicPr>
          <p:cNvPr id="71687" name="Picture 8" descr="rman5679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3325">
            <a:off x="746125" y="1916113"/>
            <a:ext cx="2889250" cy="4248150"/>
          </a:xfrm>
          <a:prstGeom prst="rect">
            <a:avLst/>
          </a:prstGeom>
          <a:noFill/>
          <a:ln w="1270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63497" name="Line 9"/>
          <p:cNvSpPr>
            <a:spLocks noChangeShapeType="1"/>
          </p:cNvSpPr>
          <p:nvPr/>
        </p:nvSpPr>
        <p:spPr bwMode="auto">
          <a:xfrm>
            <a:off x="971550" y="2349500"/>
            <a:ext cx="2808288" cy="3095625"/>
          </a:xfrm>
          <a:prstGeom prst="line">
            <a:avLst/>
          </a:prstGeom>
          <a:noFill/>
          <a:ln w="1270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8" name="Line 10"/>
          <p:cNvSpPr>
            <a:spLocks noChangeShapeType="1"/>
          </p:cNvSpPr>
          <p:nvPr/>
        </p:nvSpPr>
        <p:spPr bwMode="auto">
          <a:xfrm rot="4031962">
            <a:off x="970757" y="2564606"/>
            <a:ext cx="2808288" cy="3095625"/>
          </a:xfrm>
          <a:prstGeom prst="line">
            <a:avLst/>
          </a:prstGeom>
          <a:noFill/>
          <a:ln w="1270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wipe(up)">
                                      <p:cBhvr>
                                        <p:cTn id="7" dur="500"/>
                                        <p:tgtEl>
                                          <p:spTgt spid="634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497"/>
                                        </p:tgtEl>
                                        <p:attrNameLst>
                                          <p:attrName>style.visibility</p:attrName>
                                        </p:attrNameLst>
                                      </p:cBhvr>
                                      <p:to>
                                        <p:strVal val="visible"/>
                                      </p:to>
                                    </p:set>
                                    <p:animEffect transition="in" filter="wipe(up)">
                                      <p:cBhvr>
                                        <p:cTn id="11"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6"/>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088" name="AutoShape 8"/>
          <p:cNvSpPr>
            <a:spLocks noChangeArrowheads="1"/>
          </p:cNvSpPr>
          <p:nvPr/>
        </p:nvSpPr>
        <p:spPr bwMode="auto">
          <a:xfrm rot="-843514">
            <a:off x="323850" y="260350"/>
            <a:ext cx="2306638" cy="1724025"/>
          </a:xfrm>
          <a:prstGeom prst="roundRect">
            <a:avLst>
              <a:gd name="adj" fmla="val 16667"/>
            </a:avLst>
          </a:prstGeom>
          <a:solidFill>
            <a:schemeClr val="bg1"/>
          </a:solidFill>
          <a:ln w="9525">
            <a:solidFill>
              <a:schemeClr val="tx1"/>
            </a:solidFill>
            <a:round/>
            <a:headEnd/>
            <a:tailEnd/>
          </a:ln>
          <a:effectLst>
            <a:outerShdw dist="99190" dir="7788334" algn="ctr" rotWithShape="0">
              <a:schemeClr val="tx1"/>
            </a:outerShdw>
          </a:effectLst>
        </p:spPr>
        <p:txBody>
          <a:bodyPr>
            <a:spAutoFit/>
          </a:bodyPr>
          <a:lstStyle/>
          <a:p>
            <a:pPr algn="ctr">
              <a:spcBef>
                <a:spcPct val="50000"/>
              </a:spcBef>
              <a:defRPr/>
            </a:pPr>
            <a:r>
              <a:rPr lang="en-US" sz="4800">
                <a:latin typeface="Impact" pitchFamily="34" charset="0"/>
                <a:ea typeface="+mn-ea"/>
                <a:cs typeface="Arial" charset="0"/>
              </a:rPr>
              <a:t>in the society</a:t>
            </a:r>
          </a:p>
        </p:txBody>
      </p:sp>
      <p:sp>
        <p:nvSpPr>
          <p:cNvPr id="46098" name="Rectangle 18" descr="royal_queen"/>
          <p:cNvSpPr>
            <a:spLocks noChangeArrowheads="1"/>
          </p:cNvSpPr>
          <p:nvPr/>
        </p:nvSpPr>
        <p:spPr bwMode="auto">
          <a:xfrm rot="296013">
            <a:off x="3059113" y="1052513"/>
            <a:ext cx="2376487" cy="3024187"/>
          </a:xfrm>
          <a:prstGeom prst="rect">
            <a:avLst/>
          </a:prstGeom>
          <a:blipFill dpi="0" rotWithShape="1">
            <a:blip r:embed="rId2"/>
            <a:srcRect/>
            <a:stretch>
              <a:fillRect/>
            </a:stretch>
          </a:blipFill>
          <a:ln w="76200">
            <a:solidFill>
              <a:srgbClr val="800000"/>
            </a:solidFill>
            <a:miter lim="800000"/>
            <a:headEnd/>
            <a:tailEnd/>
          </a:ln>
        </p:spPr>
        <p:txBody>
          <a:bodyPr wrap="none" anchor="ctr"/>
          <a:lstStyle/>
          <a:p>
            <a:endParaRPr lang="en-US"/>
          </a:p>
        </p:txBody>
      </p:sp>
      <p:sp>
        <p:nvSpPr>
          <p:cNvPr id="46097" name="Rectangle 17" descr="83DD6E34E9CE7B20D3F872617D963E"/>
          <p:cNvSpPr>
            <a:spLocks noChangeArrowheads="1"/>
          </p:cNvSpPr>
          <p:nvPr/>
        </p:nvSpPr>
        <p:spPr bwMode="auto">
          <a:xfrm rot="364084">
            <a:off x="827088" y="2060575"/>
            <a:ext cx="1943100" cy="2879725"/>
          </a:xfrm>
          <a:prstGeom prst="rect">
            <a:avLst/>
          </a:prstGeom>
          <a:blipFill dpi="0" rotWithShape="1">
            <a:blip r:embed="rId3"/>
            <a:srcRect/>
            <a:stretch>
              <a:fillRect/>
            </a:stretch>
          </a:blipFill>
          <a:ln w="76200">
            <a:solidFill>
              <a:srgbClr val="800000"/>
            </a:solidFill>
            <a:miter lim="800000"/>
            <a:headEnd/>
            <a:tailEnd/>
          </a:ln>
        </p:spPr>
        <p:txBody>
          <a:bodyPr wrap="none" anchor="ctr"/>
          <a:lstStyle/>
          <a:p>
            <a:endParaRPr lang="en-US"/>
          </a:p>
        </p:txBody>
      </p:sp>
      <p:sp>
        <p:nvSpPr>
          <p:cNvPr id="46099" name="Rectangle 19" descr="14479962_2-SoniaGandhi"/>
          <p:cNvSpPr>
            <a:spLocks noChangeArrowheads="1"/>
          </p:cNvSpPr>
          <p:nvPr/>
        </p:nvSpPr>
        <p:spPr bwMode="auto">
          <a:xfrm rot="-477360">
            <a:off x="6804025" y="2576513"/>
            <a:ext cx="2143125" cy="2690812"/>
          </a:xfrm>
          <a:prstGeom prst="rect">
            <a:avLst/>
          </a:prstGeom>
          <a:blipFill dpi="0" rotWithShape="1">
            <a:blip r:embed="rId4"/>
            <a:srcRect/>
            <a:stretch>
              <a:fillRect/>
            </a:stretch>
          </a:blipFill>
          <a:ln w="76200">
            <a:solidFill>
              <a:srgbClr val="800000"/>
            </a:solidFill>
            <a:miter lim="800000"/>
            <a:headEnd/>
            <a:tailEnd/>
          </a:ln>
        </p:spPr>
        <p:txBody>
          <a:bodyPr wrap="none" anchor="ctr"/>
          <a:lstStyle/>
          <a:p>
            <a:endParaRPr lang="en-US"/>
          </a:p>
        </p:txBody>
      </p:sp>
      <p:sp>
        <p:nvSpPr>
          <p:cNvPr id="46100" name="Rectangle 20" descr="sarah_palin"/>
          <p:cNvSpPr>
            <a:spLocks noChangeArrowheads="1"/>
          </p:cNvSpPr>
          <p:nvPr/>
        </p:nvSpPr>
        <p:spPr bwMode="auto">
          <a:xfrm rot="255623">
            <a:off x="7156409" y="246650"/>
            <a:ext cx="1731383" cy="217611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76200">
            <a:solidFill>
              <a:srgbClr val="800000"/>
            </a:solidFill>
            <a:miter lim="800000"/>
            <a:headEnd/>
            <a:tailEnd/>
          </a:ln>
        </p:spPr>
        <p:txBody>
          <a:bodyPr wrap="none" anchor="ctr"/>
          <a:lstStyle/>
          <a:p>
            <a:endParaRPr lang="en-US"/>
          </a:p>
        </p:txBody>
      </p:sp>
      <p:sp>
        <p:nvSpPr>
          <p:cNvPr id="46101" name="Rectangle 21" descr="DASSK2"/>
          <p:cNvSpPr>
            <a:spLocks noChangeArrowheads="1"/>
          </p:cNvSpPr>
          <p:nvPr/>
        </p:nvSpPr>
        <p:spPr bwMode="auto">
          <a:xfrm rot="-212057">
            <a:off x="323850" y="4437063"/>
            <a:ext cx="1654175" cy="208915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76200">
            <a:solidFill>
              <a:srgbClr val="800000"/>
            </a:solidFill>
            <a:miter lim="800000"/>
            <a:headEnd/>
            <a:tailEnd/>
          </a:ln>
        </p:spPr>
        <p:txBody>
          <a:bodyPr wrap="none" anchor="ctr"/>
          <a:lstStyle/>
          <a:p>
            <a:endParaRPr lang="en-US"/>
          </a:p>
        </p:txBody>
      </p:sp>
      <p:sp>
        <p:nvSpPr>
          <p:cNvPr id="46102" name="Rectangle 22" descr="megawati-sukarnoputri-1-sized"/>
          <p:cNvSpPr>
            <a:spLocks noChangeArrowheads="1"/>
          </p:cNvSpPr>
          <p:nvPr/>
        </p:nvSpPr>
        <p:spPr bwMode="auto">
          <a:xfrm rot="-479724">
            <a:off x="2484438" y="3213100"/>
            <a:ext cx="1728787" cy="2303463"/>
          </a:xfrm>
          <a:prstGeom prst="rect">
            <a:avLst/>
          </a:prstGeom>
          <a:blipFill dpi="0" rotWithShape="1">
            <a:blip r:embed="rId7"/>
            <a:srcRect/>
            <a:stretch>
              <a:fillRect/>
            </a:stretch>
          </a:blipFill>
          <a:ln w="76200">
            <a:solidFill>
              <a:srgbClr val="800000"/>
            </a:solidFill>
            <a:miter lim="800000"/>
            <a:headEnd/>
            <a:tailEnd/>
          </a:ln>
        </p:spPr>
        <p:txBody>
          <a:bodyPr wrap="none" anchor="ctr"/>
          <a:lstStyle/>
          <a:p>
            <a:endParaRPr lang="en-US"/>
          </a:p>
        </p:txBody>
      </p:sp>
      <p:sp>
        <p:nvSpPr>
          <p:cNvPr id="46103" name="Rectangle 23" descr="gloria-arroyo"/>
          <p:cNvSpPr>
            <a:spLocks noChangeArrowheads="1"/>
          </p:cNvSpPr>
          <p:nvPr/>
        </p:nvSpPr>
        <p:spPr bwMode="auto">
          <a:xfrm>
            <a:off x="4284663" y="4292600"/>
            <a:ext cx="3024187" cy="2305050"/>
          </a:xfrm>
          <a:prstGeom prst="rect">
            <a:avLst/>
          </a:prstGeom>
          <a:blipFill dpi="0" rotWithShape="1">
            <a:blip r:embed="rId8"/>
            <a:srcRect/>
            <a:stretch>
              <a:fillRect/>
            </a:stretch>
          </a:blipFill>
          <a:ln w="101600">
            <a:solidFill>
              <a:srgbClr val="800000"/>
            </a:solidFill>
            <a:miter lim="800000"/>
            <a:headEnd/>
            <a:tailEnd/>
          </a:ln>
        </p:spPr>
        <p:txBody>
          <a:bodyPr wrap="none" anchor="ctr"/>
          <a:lstStyle/>
          <a:p>
            <a:endParaRPr lang="en-US"/>
          </a:p>
        </p:txBody>
      </p:sp>
      <p:sp>
        <p:nvSpPr>
          <p:cNvPr id="46104" name="Rectangle 24" descr="480px-condoleezza_rice"/>
          <p:cNvSpPr>
            <a:spLocks noChangeArrowheads="1"/>
          </p:cNvSpPr>
          <p:nvPr/>
        </p:nvSpPr>
        <p:spPr bwMode="auto">
          <a:xfrm rot="-339462">
            <a:off x="5292725" y="981075"/>
            <a:ext cx="1871663" cy="2520950"/>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88900">
            <a:solidFill>
              <a:srgbClr val="800000"/>
            </a:solidFill>
            <a:miter lim="800000"/>
            <a:headEnd/>
            <a:tailEnd/>
          </a:ln>
        </p:spPr>
        <p:txBody>
          <a:bodyPr wrap="none" anchor="ctr"/>
          <a:lstStyle/>
          <a:p>
            <a:endParaRPr lang="en-US"/>
          </a:p>
        </p:txBody>
      </p:sp>
      <p:sp>
        <p:nvSpPr>
          <p:cNvPr id="46105" name="AutoShape 25"/>
          <p:cNvSpPr>
            <a:spLocks noChangeArrowheads="1"/>
          </p:cNvSpPr>
          <p:nvPr/>
        </p:nvSpPr>
        <p:spPr bwMode="auto">
          <a:xfrm>
            <a:off x="611188" y="5876925"/>
            <a:ext cx="8316912" cy="720725"/>
          </a:xfrm>
          <a:prstGeom prst="roundRect">
            <a:avLst>
              <a:gd name="adj" fmla="val 16667"/>
            </a:avLst>
          </a:prstGeom>
          <a:solidFill>
            <a:schemeClr val="tx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000" b="1">
                <a:solidFill>
                  <a:schemeClr val="bg1"/>
                </a:solidFill>
                <a:cs typeface="Arial" charset="0"/>
              </a:rPr>
              <a:t>…there are more and more women leaders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6098"/>
                                        </p:tgtEl>
                                        <p:attrNameLst>
                                          <p:attrName>style.visibility</p:attrName>
                                        </p:attrNameLst>
                                      </p:cBhvr>
                                      <p:to>
                                        <p:strVal val="visible"/>
                                      </p:to>
                                    </p:set>
                                    <p:anim calcmode="lin" valueType="num">
                                      <p:cBhvr>
                                        <p:cTn id="7" dur="500" fill="hold"/>
                                        <p:tgtEl>
                                          <p:spTgt spid="46098"/>
                                        </p:tgtEl>
                                        <p:attrNameLst>
                                          <p:attrName>ppt_w</p:attrName>
                                        </p:attrNameLst>
                                      </p:cBhvr>
                                      <p:tavLst>
                                        <p:tav tm="0">
                                          <p:val>
                                            <p:fltVal val="0"/>
                                          </p:val>
                                        </p:tav>
                                        <p:tav tm="100000">
                                          <p:val>
                                            <p:strVal val="#ppt_w"/>
                                          </p:val>
                                        </p:tav>
                                      </p:tavLst>
                                    </p:anim>
                                    <p:anim calcmode="lin" valueType="num">
                                      <p:cBhvr>
                                        <p:cTn id="8" dur="500" fill="hold"/>
                                        <p:tgtEl>
                                          <p:spTgt spid="46098"/>
                                        </p:tgtEl>
                                        <p:attrNameLst>
                                          <p:attrName>ppt_h</p:attrName>
                                        </p:attrNameLst>
                                      </p:cBhvr>
                                      <p:tavLst>
                                        <p:tav tm="0">
                                          <p:val>
                                            <p:fltVal val="0"/>
                                          </p:val>
                                        </p:tav>
                                        <p:tav tm="100000">
                                          <p:val>
                                            <p:strVal val="#ppt_h"/>
                                          </p:val>
                                        </p:tav>
                                      </p:tavLst>
                                    </p:anim>
                                    <p:animEffect transition="in" filter="fade">
                                      <p:cBhvr>
                                        <p:cTn id="9" dur="500"/>
                                        <p:tgtEl>
                                          <p:spTgt spid="4609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6099"/>
                                        </p:tgtEl>
                                        <p:attrNameLst>
                                          <p:attrName>style.visibility</p:attrName>
                                        </p:attrNameLst>
                                      </p:cBhvr>
                                      <p:to>
                                        <p:strVal val="visible"/>
                                      </p:to>
                                    </p:set>
                                    <p:anim calcmode="lin" valueType="num">
                                      <p:cBhvr>
                                        <p:cTn id="13" dur="500" fill="hold"/>
                                        <p:tgtEl>
                                          <p:spTgt spid="46099"/>
                                        </p:tgtEl>
                                        <p:attrNameLst>
                                          <p:attrName>ppt_w</p:attrName>
                                        </p:attrNameLst>
                                      </p:cBhvr>
                                      <p:tavLst>
                                        <p:tav tm="0">
                                          <p:val>
                                            <p:fltVal val="0"/>
                                          </p:val>
                                        </p:tav>
                                        <p:tav tm="100000">
                                          <p:val>
                                            <p:strVal val="#ppt_w"/>
                                          </p:val>
                                        </p:tav>
                                      </p:tavLst>
                                    </p:anim>
                                    <p:anim calcmode="lin" valueType="num">
                                      <p:cBhvr>
                                        <p:cTn id="14" dur="500" fill="hold"/>
                                        <p:tgtEl>
                                          <p:spTgt spid="46099"/>
                                        </p:tgtEl>
                                        <p:attrNameLst>
                                          <p:attrName>ppt_h</p:attrName>
                                        </p:attrNameLst>
                                      </p:cBhvr>
                                      <p:tavLst>
                                        <p:tav tm="0">
                                          <p:val>
                                            <p:fltVal val="0"/>
                                          </p:val>
                                        </p:tav>
                                        <p:tav tm="100000">
                                          <p:val>
                                            <p:strVal val="#ppt_h"/>
                                          </p:val>
                                        </p:tav>
                                      </p:tavLst>
                                    </p:anim>
                                    <p:animEffect transition="in" filter="fade">
                                      <p:cBhvr>
                                        <p:cTn id="15" dur="500"/>
                                        <p:tgtEl>
                                          <p:spTgt spid="46099"/>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6103"/>
                                        </p:tgtEl>
                                        <p:attrNameLst>
                                          <p:attrName>style.visibility</p:attrName>
                                        </p:attrNameLst>
                                      </p:cBhvr>
                                      <p:to>
                                        <p:strVal val="visible"/>
                                      </p:to>
                                    </p:set>
                                    <p:anim calcmode="lin" valueType="num">
                                      <p:cBhvr>
                                        <p:cTn id="19" dur="500" fill="hold"/>
                                        <p:tgtEl>
                                          <p:spTgt spid="46103"/>
                                        </p:tgtEl>
                                        <p:attrNameLst>
                                          <p:attrName>ppt_w</p:attrName>
                                        </p:attrNameLst>
                                      </p:cBhvr>
                                      <p:tavLst>
                                        <p:tav tm="0">
                                          <p:val>
                                            <p:fltVal val="0"/>
                                          </p:val>
                                        </p:tav>
                                        <p:tav tm="100000">
                                          <p:val>
                                            <p:strVal val="#ppt_w"/>
                                          </p:val>
                                        </p:tav>
                                      </p:tavLst>
                                    </p:anim>
                                    <p:anim calcmode="lin" valueType="num">
                                      <p:cBhvr>
                                        <p:cTn id="20" dur="500" fill="hold"/>
                                        <p:tgtEl>
                                          <p:spTgt spid="46103"/>
                                        </p:tgtEl>
                                        <p:attrNameLst>
                                          <p:attrName>ppt_h</p:attrName>
                                        </p:attrNameLst>
                                      </p:cBhvr>
                                      <p:tavLst>
                                        <p:tav tm="0">
                                          <p:val>
                                            <p:fltVal val="0"/>
                                          </p:val>
                                        </p:tav>
                                        <p:tav tm="100000">
                                          <p:val>
                                            <p:strVal val="#ppt_h"/>
                                          </p:val>
                                        </p:tav>
                                      </p:tavLst>
                                    </p:anim>
                                    <p:animEffect transition="in" filter="fade">
                                      <p:cBhvr>
                                        <p:cTn id="21" dur="500"/>
                                        <p:tgtEl>
                                          <p:spTgt spid="46103"/>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6104"/>
                                        </p:tgtEl>
                                        <p:attrNameLst>
                                          <p:attrName>style.visibility</p:attrName>
                                        </p:attrNameLst>
                                      </p:cBhvr>
                                      <p:to>
                                        <p:strVal val="visible"/>
                                      </p:to>
                                    </p:set>
                                    <p:anim calcmode="lin" valueType="num">
                                      <p:cBhvr>
                                        <p:cTn id="25" dur="500" fill="hold"/>
                                        <p:tgtEl>
                                          <p:spTgt spid="46104"/>
                                        </p:tgtEl>
                                        <p:attrNameLst>
                                          <p:attrName>ppt_w</p:attrName>
                                        </p:attrNameLst>
                                      </p:cBhvr>
                                      <p:tavLst>
                                        <p:tav tm="0">
                                          <p:val>
                                            <p:fltVal val="0"/>
                                          </p:val>
                                        </p:tav>
                                        <p:tav tm="100000">
                                          <p:val>
                                            <p:strVal val="#ppt_w"/>
                                          </p:val>
                                        </p:tav>
                                      </p:tavLst>
                                    </p:anim>
                                    <p:anim calcmode="lin" valueType="num">
                                      <p:cBhvr>
                                        <p:cTn id="26" dur="500" fill="hold"/>
                                        <p:tgtEl>
                                          <p:spTgt spid="46104"/>
                                        </p:tgtEl>
                                        <p:attrNameLst>
                                          <p:attrName>ppt_h</p:attrName>
                                        </p:attrNameLst>
                                      </p:cBhvr>
                                      <p:tavLst>
                                        <p:tav tm="0">
                                          <p:val>
                                            <p:fltVal val="0"/>
                                          </p:val>
                                        </p:tav>
                                        <p:tav tm="100000">
                                          <p:val>
                                            <p:strVal val="#ppt_h"/>
                                          </p:val>
                                        </p:tav>
                                      </p:tavLst>
                                    </p:anim>
                                    <p:animEffect transition="in" filter="fade">
                                      <p:cBhvr>
                                        <p:cTn id="27" dur="500"/>
                                        <p:tgtEl>
                                          <p:spTgt spid="46104"/>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6097"/>
                                        </p:tgtEl>
                                        <p:attrNameLst>
                                          <p:attrName>style.visibility</p:attrName>
                                        </p:attrNameLst>
                                      </p:cBhvr>
                                      <p:to>
                                        <p:strVal val="visible"/>
                                      </p:to>
                                    </p:set>
                                    <p:anim calcmode="lin" valueType="num">
                                      <p:cBhvr>
                                        <p:cTn id="31" dur="500" fill="hold"/>
                                        <p:tgtEl>
                                          <p:spTgt spid="46097"/>
                                        </p:tgtEl>
                                        <p:attrNameLst>
                                          <p:attrName>ppt_w</p:attrName>
                                        </p:attrNameLst>
                                      </p:cBhvr>
                                      <p:tavLst>
                                        <p:tav tm="0">
                                          <p:val>
                                            <p:fltVal val="0"/>
                                          </p:val>
                                        </p:tav>
                                        <p:tav tm="100000">
                                          <p:val>
                                            <p:strVal val="#ppt_w"/>
                                          </p:val>
                                        </p:tav>
                                      </p:tavLst>
                                    </p:anim>
                                    <p:anim calcmode="lin" valueType="num">
                                      <p:cBhvr>
                                        <p:cTn id="32" dur="500" fill="hold"/>
                                        <p:tgtEl>
                                          <p:spTgt spid="46097"/>
                                        </p:tgtEl>
                                        <p:attrNameLst>
                                          <p:attrName>ppt_h</p:attrName>
                                        </p:attrNameLst>
                                      </p:cBhvr>
                                      <p:tavLst>
                                        <p:tav tm="0">
                                          <p:val>
                                            <p:fltVal val="0"/>
                                          </p:val>
                                        </p:tav>
                                        <p:tav tm="100000">
                                          <p:val>
                                            <p:strVal val="#ppt_h"/>
                                          </p:val>
                                        </p:tav>
                                      </p:tavLst>
                                    </p:anim>
                                    <p:animEffect transition="in" filter="fade">
                                      <p:cBhvr>
                                        <p:cTn id="33" dur="500"/>
                                        <p:tgtEl>
                                          <p:spTgt spid="46097"/>
                                        </p:tgtEl>
                                      </p:cBhvr>
                                    </p:animEffect>
                                  </p:childTnLst>
                                </p:cTn>
                              </p:par>
                            </p:childTnLst>
                          </p:cTn>
                        </p:par>
                        <p:par>
                          <p:cTn id="34" fill="hold" nodeType="afterGroup">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46100"/>
                                        </p:tgtEl>
                                        <p:attrNameLst>
                                          <p:attrName>style.visibility</p:attrName>
                                        </p:attrNameLst>
                                      </p:cBhvr>
                                      <p:to>
                                        <p:strVal val="visible"/>
                                      </p:to>
                                    </p:set>
                                    <p:anim calcmode="lin" valueType="num">
                                      <p:cBhvr>
                                        <p:cTn id="37" dur="500" fill="hold"/>
                                        <p:tgtEl>
                                          <p:spTgt spid="46100"/>
                                        </p:tgtEl>
                                        <p:attrNameLst>
                                          <p:attrName>ppt_w</p:attrName>
                                        </p:attrNameLst>
                                      </p:cBhvr>
                                      <p:tavLst>
                                        <p:tav tm="0">
                                          <p:val>
                                            <p:fltVal val="0"/>
                                          </p:val>
                                        </p:tav>
                                        <p:tav tm="100000">
                                          <p:val>
                                            <p:strVal val="#ppt_w"/>
                                          </p:val>
                                        </p:tav>
                                      </p:tavLst>
                                    </p:anim>
                                    <p:anim calcmode="lin" valueType="num">
                                      <p:cBhvr>
                                        <p:cTn id="38" dur="500" fill="hold"/>
                                        <p:tgtEl>
                                          <p:spTgt spid="46100"/>
                                        </p:tgtEl>
                                        <p:attrNameLst>
                                          <p:attrName>ppt_h</p:attrName>
                                        </p:attrNameLst>
                                      </p:cBhvr>
                                      <p:tavLst>
                                        <p:tav tm="0">
                                          <p:val>
                                            <p:fltVal val="0"/>
                                          </p:val>
                                        </p:tav>
                                        <p:tav tm="100000">
                                          <p:val>
                                            <p:strVal val="#ppt_h"/>
                                          </p:val>
                                        </p:tav>
                                      </p:tavLst>
                                    </p:anim>
                                    <p:animEffect transition="in" filter="fade">
                                      <p:cBhvr>
                                        <p:cTn id="39" dur="500"/>
                                        <p:tgtEl>
                                          <p:spTgt spid="46100"/>
                                        </p:tgtEl>
                                      </p:cBhvr>
                                    </p:animEffect>
                                  </p:childTnLst>
                                </p:cTn>
                              </p:par>
                            </p:childTnLst>
                          </p:cTn>
                        </p:par>
                        <p:par>
                          <p:cTn id="40" fill="hold" nodeType="afterGroup">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46102"/>
                                        </p:tgtEl>
                                        <p:attrNameLst>
                                          <p:attrName>style.visibility</p:attrName>
                                        </p:attrNameLst>
                                      </p:cBhvr>
                                      <p:to>
                                        <p:strVal val="visible"/>
                                      </p:to>
                                    </p:set>
                                    <p:anim calcmode="lin" valueType="num">
                                      <p:cBhvr>
                                        <p:cTn id="43" dur="500" fill="hold"/>
                                        <p:tgtEl>
                                          <p:spTgt spid="46102"/>
                                        </p:tgtEl>
                                        <p:attrNameLst>
                                          <p:attrName>ppt_w</p:attrName>
                                        </p:attrNameLst>
                                      </p:cBhvr>
                                      <p:tavLst>
                                        <p:tav tm="0">
                                          <p:val>
                                            <p:fltVal val="0"/>
                                          </p:val>
                                        </p:tav>
                                        <p:tav tm="100000">
                                          <p:val>
                                            <p:strVal val="#ppt_w"/>
                                          </p:val>
                                        </p:tav>
                                      </p:tavLst>
                                    </p:anim>
                                    <p:anim calcmode="lin" valueType="num">
                                      <p:cBhvr>
                                        <p:cTn id="44" dur="500" fill="hold"/>
                                        <p:tgtEl>
                                          <p:spTgt spid="46102"/>
                                        </p:tgtEl>
                                        <p:attrNameLst>
                                          <p:attrName>ppt_h</p:attrName>
                                        </p:attrNameLst>
                                      </p:cBhvr>
                                      <p:tavLst>
                                        <p:tav tm="0">
                                          <p:val>
                                            <p:fltVal val="0"/>
                                          </p:val>
                                        </p:tav>
                                        <p:tav tm="100000">
                                          <p:val>
                                            <p:strVal val="#ppt_h"/>
                                          </p:val>
                                        </p:tav>
                                      </p:tavLst>
                                    </p:anim>
                                    <p:animEffect transition="in" filter="fade">
                                      <p:cBhvr>
                                        <p:cTn id="45" dur="500"/>
                                        <p:tgtEl>
                                          <p:spTgt spid="46102"/>
                                        </p:tgtEl>
                                      </p:cBhvr>
                                    </p:animEffect>
                                  </p:childTnLst>
                                </p:cTn>
                              </p:par>
                            </p:childTnLst>
                          </p:cTn>
                        </p:par>
                        <p:par>
                          <p:cTn id="46" fill="hold" nodeType="afterGroup">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46101"/>
                                        </p:tgtEl>
                                        <p:attrNameLst>
                                          <p:attrName>style.visibility</p:attrName>
                                        </p:attrNameLst>
                                      </p:cBhvr>
                                      <p:to>
                                        <p:strVal val="visible"/>
                                      </p:to>
                                    </p:set>
                                    <p:anim calcmode="lin" valueType="num">
                                      <p:cBhvr>
                                        <p:cTn id="49" dur="500" fill="hold"/>
                                        <p:tgtEl>
                                          <p:spTgt spid="46101"/>
                                        </p:tgtEl>
                                        <p:attrNameLst>
                                          <p:attrName>ppt_w</p:attrName>
                                        </p:attrNameLst>
                                      </p:cBhvr>
                                      <p:tavLst>
                                        <p:tav tm="0">
                                          <p:val>
                                            <p:fltVal val="0"/>
                                          </p:val>
                                        </p:tav>
                                        <p:tav tm="100000">
                                          <p:val>
                                            <p:strVal val="#ppt_w"/>
                                          </p:val>
                                        </p:tav>
                                      </p:tavLst>
                                    </p:anim>
                                    <p:anim calcmode="lin" valueType="num">
                                      <p:cBhvr>
                                        <p:cTn id="50" dur="500" fill="hold"/>
                                        <p:tgtEl>
                                          <p:spTgt spid="46101"/>
                                        </p:tgtEl>
                                        <p:attrNameLst>
                                          <p:attrName>ppt_h</p:attrName>
                                        </p:attrNameLst>
                                      </p:cBhvr>
                                      <p:tavLst>
                                        <p:tav tm="0">
                                          <p:val>
                                            <p:fltVal val="0"/>
                                          </p:val>
                                        </p:tav>
                                        <p:tav tm="100000">
                                          <p:val>
                                            <p:strVal val="#ppt_h"/>
                                          </p:val>
                                        </p:tav>
                                      </p:tavLst>
                                    </p:anim>
                                    <p:animEffect transition="in" filter="fade">
                                      <p:cBhvr>
                                        <p:cTn id="51" dur="500"/>
                                        <p:tgtEl>
                                          <p:spTgt spid="46101"/>
                                        </p:tgtEl>
                                      </p:cBhvr>
                                    </p:animEffect>
                                  </p:childTnLst>
                                </p:cTn>
                              </p:par>
                            </p:childTnLst>
                          </p:cTn>
                        </p:par>
                        <p:par>
                          <p:cTn id="52" fill="hold" nodeType="afterGroup">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46105"/>
                                        </p:tgtEl>
                                        <p:attrNameLst>
                                          <p:attrName>style.visibility</p:attrName>
                                        </p:attrNameLst>
                                      </p:cBhvr>
                                      <p:to>
                                        <p:strVal val="visible"/>
                                      </p:to>
                                    </p:set>
                                    <p:animEffect transition="in" filter="wipe(left)">
                                      <p:cBhvr>
                                        <p:cTn id="55" dur="500"/>
                                        <p:tgtEl>
                                          <p:spTgt spid="4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animBg="1"/>
      <p:bldP spid="46097" grpId="0" animBg="1"/>
      <p:bldP spid="46099" grpId="0" animBg="1"/>
      <p:bldP spid="46100" grpId="0" animBg="1"/>
      <p:bldP spid="46101" grpId="0" animBg="1"/>
      <p:bldP spid="46102" grpId="0" animBg="1"/>
      <p:bldP spid="46103" grpId="0" animBg="1"/>
      <p:bldP spid="46104" grpId="0" animBg="1"/>
      <p:bldP spid="46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13"/>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3200" b="1" i="1"/>
              <a:t>In the beginning ….</a:t>
            </a:r>
          </a:p>
          <a:p>
            <a:br>
              <a:rPr lang="en-US" sz="3200" b="1"/>
            </a:br>
            <a:r>
              <a:rPr lang="en-US" sz="3200" b="1"/>
              <a:t>God created Adam first, then Eve.</a:t>
            </a:r>
          </a:p>
          <a:p>
            <a:r>
              <a:rPr lang="en-US" sz="3200" b="1"/>
              <a:t>God created woman </a:t>
            </a:r>
            <a:br>
              <a:rPr lang="en-US" sz="3200" b="1"/>
            </a:br>
            <a:r>
              <a:rPr lang="en-US" sz="3200" b="1"/>
              <a:t>from man and for man</a:t>
            </a:r>
          </a:p>
          <a:p>
            <a:br>
              <a:rPr lang="en-US" sz="3200" b="1"/>
            </a:br>
            <a:r>
              <a:rPr lang="en-US" sz="3200" b="1"/>
              <a:t>Genesis 2:18, 21 </a:t>
            </a:r>
            <a:br>
              <a:rPr lang="en-US" sz="3200" b="1"/>
            </a:br>
            <a:r>
              <a:rPr lang="en-US" sz="3200" b="1"/>
              <a:t>1 Tim. 2:13, 1 Cor. 11:8-9</a:t>
            </a:r>
          </a:p>
        </p:txBody>
      </p:sp>
      <p:sp>
        <p:nvSpPr>
          <p:cNvPr id="72706"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707"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451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270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2710" name="Group 10"/>
          <p:cNvGrpSpPr>
            <a:grpSpLocks/>
          </p:cNvGrpSpPr>
          <p:nvPr/>
        </p:nvGrpSpPr>
        <p:grpSpPr bwMode="auto">
          <a:xfrm>
            <a:off x="468313" y="333375"/>
            <a:ext cx="1008062" cy="1008063"/>
            <a:chOff x="521" y="1480"/>
            <a:chExt cx="1950" cy="1995"/>
          </a:xfrm>
        </p:grpSpPr>
        <p:sp>
          <p:nvSpPr>
            <p:cNvPr id="72712" name="Line 11"/>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713" name="Line 12"/>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64526" name="Pictur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943600" y="3068638"/>
            <a:ext cx="3221038" cy="3384550"/>
          </a:xfrm>
          <a:prstGeom prst="rect">
            <a:avLst/>
          </a:prstGeom>
          <a:noFill/>
          <a:ln w="635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526"/>
                                        </p:tgtEl>
                                        <p:attrNameLst>
                                          <p:attrName>style.visibility</p:attrName>
                                        </p:attrNameLst>
                                      </p:cBhvr>
                                      <p:to>
                                        <p:strVal val="visible"/>
                                      </p:to>
                                    </p:set>
                                    <p:anim calcmode="lin" valueType="num">
                                      <p:cBhvr>
                                        <p:cTn id="7" dur="500" fill="hold"/>
                                        <p:tgtEl>
                                          <p:spTgt spid="64526"/>
                                        </p:tgtEl>
                                        <p:attrNameLst>
                                          <p:attrName>ppt_w</p:attrName>
                                        </p:attrNameLst>
                                      </p:cBhvr>
                                      <p:tavLst>
                                        <p:tav tm="0">
                                          <p:val>
                                            <p:fltVal val="0"/>
                                          </p:val>
                                        </p:tav>
                                        <p:tav tm="100000">
                                          <p:val>
                                            <p:strVal val="#ppt_w"/>
                                          </p:val>
                                        </p:tav>
                                      </p:tavLst>
                                    </p:anim>
                                    <p:anim calcmode="lin" valueType="num">
                                      <p:cBhvr>
                                        <p:cTn id="8" dur="500" fill="hold"/>
                                        <p:tgtEl>
                                          <p:spTgt spid="64526"/>
                                        </p:tgtEl>
                                        <p:attrNameLst>
                                          <p:attrName>ppt_h</p:attrName>
                                        </p:attrNameLst>
                                      </p:cBhvr>
                                      <p:tavLst>
                                        <p:tav tm="0">
                                          <p:val>
                                            <p:fltVal val="0"/>
                                          </p:val>
                                        </p:tav>
                                        <p:tav tm="100000">
                                          <p:val>
                                            <p:strVal val="#ppt_h"/>
                                          </p:val>
                                        </p:tav>
                                      </p:tavLst>
                                    </p:anim>
                                    <p:animEffect transition="in" filter="fade">
                                      <p:cBhvr>
                                        <p:cTn id="9"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2800" b="1" i="1">
                <a:cs typeface="Arial" charset="0"/>
              </a:rPr>
              <a:t>God commanded…</a:t>
            </a:r>
          </a:p>
          <a:p>
            <a:endParaRPr lang="en-US" sz="2800" b="1">
              <a:cs typeface="Arial" charset="0"/>
            </a:endParaRPr>
          </a:p>
          <a:p>
            <a:r>
              <a:rPr lang="en-US" sz="2800" b="1">
                <a:cs typeface="Arial" charset="0"/>
              </a:rPr>
              <a:t>man and woman </a:t>
            </a:r>
          </a:p>
          <a:p>
            <a:r>
              <a:rPr lang="en-US" sz="2800" b="1">
                <a:cs typeface="Arial" charset="0"/>
              </a:rPr>
              <a:t>to rule over the earth, </a:t>
            </a:r>
          </a:p>
          <a:p>
            <a:r>
              <a:rPr lang="en-US" sz="2800" b="1">
                <a:cs typeface="Arial" charset="0"/>
              </a:rPr>
              <a:t>but it does not imply </a:t>
            </a:r>
          </a:p>
          <a:p>
            <a:r>
              <a:rPr lang="en-US" sz="2800" b="1">
                <a:cs typeface="Arial" charset="0"/>
              </a:rPr>
              <a:t>that they have the same </a:t>
            </a:r>
            <a:br>
              <a:rPr lang="en-US" sz="2800" b="1">
                <a:cs typeface="Arial" charset="0"/>
              </a:rPr>
            </a:br>
            <a:r>
              <a:rPr lang="en-US" sz="2800" b="1">
                <a:cs typeface="Arial" charset="0"/>
              </a:rPr>
              <a:t>roles.</a:t>
            </a:r>
          </a:p>
          <a:p>
            <a:endParaRPr lang="en-US" sz="2800" b="1">
              <a:cs typeface="Arial" charset="0"/>
            </a:endParaRPr>
          </a:p>
          <a:p>
            <a:r>
              <a:rPr lang="en-US" sz="2800" b="1">
                <a:cs typeface="Arial" charset="0"/>
              </a:rPr>
              <a:t>Genesis 1:26</a:t>
            </a:r>
          </a:p>
        </p:txBody>
      </p:sp>
      <p:sp>
        <p:nvSpPr>
          <p:cNvPr id="73730"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1"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554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373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3734" name="Group 7"/>
          <p:cNvGrpSpPr>
            <a:grpSpLocks/>
          </p:cNvGrpSpPr>
          <p:nvPr/>
        </p:nvGrpSpPr>
        <p:grpSpPr bwMode="auto">
          <a:xfrm>
            <a:off x="468313" y="333375"/>
            <a:ext cx="1008062" cy="1008063"/>
            <a:chOff x="521" y="1480"/>
            <a:chExt cx="1950" cy="1995"/>
          </a:xfrm>
        </p:grpSpPr>
        <p:sp>
          <p:nvSpPr>
            <p:cNvPr id="73736"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7"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6554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p:cTn id="7" dur="500" fill="hold"/>
                                        <p:tgtEl>
                                          <p:spTgt spid="65546"/>
                                        </p:tgtEl>
                                        <p:attrNameLst>
                                          <p:attrName>ppt_w</p:attrName>
                                        </p:attrNameLst>
                                      </p:cBhvr>
                                      <p:tavLst>
                                        <p:tav tm="0">
                                          <p:val>
                                            <p:fltVal val="0"/>
                                          </p:val>
                                        </p:tav>
                                        <p:tav tm="100000">
                                          <p:val>
                                            <p:strVal val="#ppt_w"/>
                                          </p:val>
                                        </p:tav>
                                      </p:tavLst>
                                    </p:anim>
                                    <p:anim calcmode="lin" valueType="num">
                                      <p:cBhvr>
                                        <p:cTn id="8" dur="500" fill="hold"/>
                                        <p:tgtEl>
                                          <p:spTgt spid="65546"/>
                                        </p:tgtEl>
                                        <p:attrNameLst>
                                          <p:attrName>ppt_h</p:attrName>
                                        </p:attrNameLst>
                                      </p:cBhvr>
                                      <p:tavLst>
                                        <p:tav tm="0">
                                          <p:val>
                                            <p:fltVal val="0"/>
                                          </p:val>
                                        </p:tav>
                                        <p:tav tm="100000">
                                          <p:val>
                                            <p:strVal val="#ppt_h"/>
                                          </p:val>
                                        </p:tav>
                                      </p:tavLst>
                                    </p:anim>
                                    <p:animEffect transition="in" filter="fade">
                                      <p:cBhvr>
                                        <p:cTn id="9"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2800" b="1" i="1">
                <a:cs typeface="Arial" charset="0"/>
              </a:rPr>
              <a:t>In the beginning…</a:t>
            </a:r>
          </a:p>
          <a:p>
            <a:endParaRPr lang="en-US" sz="2800" b="1">
              <a:cs typeface="Arial" charset="0"/>
            </a:endParaRPr>
          </a:p>
          <a:p>
            <a:r>
              <a:rPr lang="en-US" sz="2800" b="1">
                <a:cs typeface="Arial" charset="0"/>
              </a:rPr>
              <a:t>women was deceived by </a:t>
            </a:r>
            <a:br>
              <a:rPr lang="en-US" sz="2800" b="1">
                <a:cs typeface="Arial" charset="0"/>
              </a:rPr>
            </a:br>
            <a:r>
              <a:rPr lang="en-US" sz="2800" b="1">
                <a:cs typeface="Arial" charset="0"/>
              </a:rPr>
              <a:t>Satan first, not man.</a:t>
            </a:r>
          </a:p>
          <a:p>
            <a:endParaRPr lang="en-US" sz="2800" b="1">
              <a:cs typeface="Arial" charset="0"/>
            </a:endParaRPr>
          </a:p>
          <a:p>
            <a:r>
              <a:rPr lang="en-US" sz="2800" b="1">
                <a:cs typeface="Arial" charset="0"/>
              </a:rPr>
              <a:t>1 Timothy 2:14</a:t>
            </a:r>
          </a:p>
        </p:txBody>
      </p:sp>
      <p:sp>
        <p:nvSpPr>
          <p:cNvPr id="74754"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55"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7987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475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4758" name="Group 7"/>
          <p:cNvGrpSpPr>
            <a:grpSpLocks/>
          </p:cNvGrpSpPr>
          <p:nvPr/>
        </p:nvGrpSpPr>
        <p:grpSpPr bwMode="auto">
          <a:xfrm>
            <a:off x="468313" y="333375"/>
            <a:ext cx="1008062" cy="1008063"/>
            <a:chOff x="521" y="1480"/>
            <a:chExt cx="1950" cy="1995"/>
          </a:xfrm>
        </p:grpSpPr>
        <p:sp>
          <p:nvSpPr>
            <p:cNvPr id="74760"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61"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79882" name="Picture 10" descr="Genesis-Z03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610225" y="3213100"/>
            <a:ext cx="3221038" cy="3384550"/>
          </a:xfrm>
          <a:prstGeom prst="rect">
            <a:avLst/>
          </a:prstGeom>
          <a:blipFill dpi="0" rotWithShape="1">
            <a:blip r:embed="rId5"/>
            <a:srcRect/>
            <a:stretch>
              <a:fillRect/>
            </a:stretch>
          </a:blipFill>
          <a:ln w="635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9882"/>
                                        </p:tgtEl>
                                        <p:attrNameLst>
                                          <p:attrName>style.visibility</p:attrName>
                                        </p:attrNameLst>
                                      </p:cBhvr>
                                      <p:to>
                                        <p:strVal val="visible"/>
                                      </p:to>
                                    </p:set>
                                    <p:anim calcmode="lin" valueType="num">
                                      <p:cBhvr>
                                        <p:cTn id="7" dur="500" fill="hold"/>
                                        <p:tgtEl>
                                          <p:spTgt spid="79882"/>
                                        </p:tgtEl>
                                        <p:attrNameLst>
                                          <p:attrName>ppt_w</p:attrName>
                                        </p:attrNameLst>
                                      </p:cBhvr>
                                      <p:tavLst>
                                        <p:tav tm="0">
                                          <p:val>
                                            <p:fltVal val="0"/>
                                          </p:val>
                                        </p:tav>
                                        <p:tav tm="100000">
                                          <p:val>
                                            <p:strVal val="#ppt_w"/>
                                          </p:val>
                                        </p:tav>
                                      </p:tavLst>
                                    </p:anim>
                                    <p:anim calcmode="lin" valueType="num">
                                      <p:cBhvr>
                                        <p:cTn id="8" dur="500" fill="hold"/>
                                        <p:tgtEl>
                                          <p:spTgt spid="79882"/>
                                        </p:tgtEl>
                                        <p:attrNameLst>
                                          <p:attrName>ppt_h</p:attrName>
                                        </p:attrNameLst>
                                      </p:cBhvr>
                                      <p:tavLst>
                                        <p:tav tm="0">
                                          <p:val>
                                            <p:fltVal val="0"/>
                                          </p:val>
                                        </p:tav>
                                        <p:tav tm="100000">
                                          <p:val>
                                            <p:strVal val="#ppt_h"/>
                                          </p:val>
                                        </p:tav>
                                      </p:tavLst>
                                    </p:anim>
                                    <p:animEffect transition="in" filter="fade">
                                      <p:cBhvr>
                                        <p:cTn id="9"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7772400" cy="1139825"/>
          </a:xfrm>
          <a:solidFill>
            <a:schemeClr val="bg2"/>
          </a:solidFill>
          <a:effectLst>
            <a:outerShdw blurRad="63500" dist="38099" dir="2700000" algn="ctr" rotWithShape="0">
              <a:srgbClr val="000902">
                <a:alpha val="74998"/>
              </a:srgbClr>
            </a:outerShdw>
          </a:effectLst>
        </p:spPr>
        <p:txBody>
          <a:bodyPr/>
          <a:lstStyle/>
          <a:p>
            <a:pPr eaLnBrk="1" hangingPunct="1">
              <a:defRPr/>
            </a:pPr>
            <a:r>
              <a:rPr lang="en-US" sz="4000">
                <a:solidFill>
                  <a:schemeClr val="tx1"/>
                </a:solidFill>
                <a:effectLst>
                  <a:outerShdw blurRad="38100" dist="38100" dir="2700000" algn="tl">
                    <a:srgbClr val="000203"/>
                  </a:outerShdw>
                </a:effectLst>
                <a:latin typeface="Geneva" charset="0"/>
                <a:ea typeface="ＭＳ Ｐゴシック" charset="0"/>
                <a:cs typeface="ＭＳ Ｐゴシック" charset="0"/>
              </a:rPr>
              <a:t>1 Timothy 2:11-15</a:t>
            </a:r>
          </a:p>
        </p:txBody>
      </p:sp>
      <p:pic>
        <p:nvPicPr>
          <p:cNvPr id="7577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20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7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18288" y="3276600"/>
            <a:ext cx="2525712"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Rectangle 5"/>
          <p:cNvSpPr>
            <a:spLocks noChangeArrowheads="1"/>
          </p:cNvSpPr>
          <p:nvPr/>
        </p:nvSpPr>
        <p:spPr bwMode="black">
          <a:xfrm>
            <a:off x="-228600" y="3200400"/>
            <a:ext cx="6858000" cy="3505200"/>
          </a:xfrm>
          <a:prstGeom prst="rect">
            <a:avLst/>
          </a:prstGeom>
          <a:noFill/>
          <a:ln w="9525">
            <a:noFill/>
            <a:miter lim="800000"/>
            <a:headEnd/>
            <a:tailEnd/>
          </a:ln>
          <a:effectLst>
            <a:outerShdw blurRad="63500" dist="38099" dir="2700000" algn="ctr" rotWithShape="0">
              <a:srgbClr val="000902">
                <a:alpha val="74998"/>
              </a:srgbClr>
            </a:outerShdw>
          </a:effectLst>
        </p:spPr>
        <p:txBody>
          <a:bodyPr/>
          <a:lstStyle/>
          <a:p>
            <a:pPr marL="342900" indent="-1588">
              <a:spcBef>
                <a:spcPct val="20000"/>
              </a:spcBef>
              <a:buClr>
                <a:schemeClr val="hlink"/>
              </a:buClr>
              <a:buSzPct val="80000"/>
              <a:defRPr/>
            </a:pPr>
            <a:r>
              <a:rPr lang="en-US" sz="2800" b="1" baseline="30000">
                <a:effectLst>
                  <a:outerShdw blurRad="38100" dist="38100" dir="2700000" algn="tl">
                    <a:srgbClr val="000000"/>
                  </a:outerShdw>
                </a:effectLst>
                <a:latin typeface="Geneva" charset="0"/>
              </a:rPr>
              <a:t>13</a:t>
            </a:r>
            <a:r>
              <a:rPr lang="en-US" sz="2800" b="1">
                <a:effectLst>
                  <a:outerShdw blurRad="38100" dist="38100" dir="2700000" algn="tl">
                    <a:srgbClr val="000000"/>
                  </a:outerShdw>
                </a:effectLst>
                <a:latin typeface="Geneva" charset="0"/>
              </a:rPr>
              <a:t>For Adam was formed first, then Eve.  </a:t>
            </a:r>
            <a:r>
              <a:rPr lang="en-US" sz="2800" b="1" baseline="30000">
                <a:effectLst>
                  <a:outerShdw blurRad="38100" dist="38100" dir="2700000" algn="tl">
                    <a:srgbClr val="000000"/>
                  </a:outerShdw>
                </a:effectLst>
                <a:latin typeface="Geneva" charset="0"/>
              </a:rPr>
              <a:t>14</a:t>
            </a:r>
            <a:r>
              <a:rPr lang="en-US" sz="2800" b="1">
                <a:effectLst>
                  <a:outerShdw blurRad="38100" dist="38100" dir="2700000" algn="tl">
                    <a:srgbClr val="000000"/>
                  </a:outerShdw>
                </a:effectLst>
                <a:latin typeface="Geneva" charset="0"/>
              </a:rPr>
              <a:t>And Adam was not the one deceived; it was the woman who was deceived and became a sinner.  </a:t>
            </a:r>
            <a:r>
              <a:rPr lang="en-US" sz="2800" b="1" baseline="30000">
                <a:effectLst>
                  <a:outerShdw blurRad="38100" dist="38100" dir="2700000" algn="tl">
                    <a:srgbClr val="000000"/>
                  </a:outerShdw>
                </a:effectLst>
                <a:latin typeface="Geneva" charset="0"/>
              </a:rPr>
              <a:t>15</a:t>
            </a:r>
            <a:r>
              <a:rPr lang="en-US" sz="2800" b="1">
                <a:effectLst>
                  <a:outerShdw blurRad="38100" dist="38100" dir="2700000" algn="tl">
                    <a:srgbClr val="000000"/>
                  </a:outerShdw>
                </a:effectLst>
                <a:latin typeface="Geneva" charset="0"/>
              </a:rPr>
              <a:t>But women {Gr. she} will be saved {or restored} through childbearing-- if they continue in faith, love and holiness with propriety.</a:t>
            </a:r>
          </a:p>
        </p:txBody>
      </p:sp>
      <p:sp>
        <p:nvSpPr>
          <p:cNvPr id="96262" name="Rectangle 6"/>
          <p:cNvSpPr>
            <a:spLocks noGrp="1" noChangeArrowheads="1"/>
          </p:cNvSpPr>
          <p:nvPr>
            <p:ph type="body" idx="1"/>
          </p:nvPr>
        </p:nvSpPr>
        <p:spPr>
          <a:xfrm>
            <a:off x="-228600" y="1565275"/>
            <a:ext cx="9601200" cy="1635125"/>
          </a:xfrm>
          <a:effectLst>
            <a:outerShdw blurRad="63500" dist="38099" dir="2700000" algn="ctr" rotWithShape="0">
              <a:srgbClr val="000902">
                <a:alpha val="74998"/>
              </a:srgbClr>
            </a:outerShdw>
          </a:effectLst>
        </p:spPr>
        <p:txBody>
          <a:bodyPr/>
          <a:lstStyle/>
          <a:p>
            <a:pPr indent="-1588" eaLnBrk="1" hangingPunct="1">
              <a:buFont typeface="Wingdings" charset="0"/>
              <a:buNone/>
              <a:defRPr/>
            </a:pPr>
            <a:r>
              <a:rPr lang="en-US" sz="2800" b="1" baseline="30000">
                <a:latin typeface="Geneva" charset="0"/>
                <a:ea typeface="ＭＳ Ｐゴシック" charset="0"/>
                <a:cs typeface="ＭＳ Ｐゴシック" charset="0"/>
              </a:rPr>
              <a:t>11</a:t>
            </a:r>
            <a:r>
              <a:rPr lang="en-US" sz="2800" b="1">
                <a:latin typeface="Geneva" charset="0"/>
                <a:ea typeface="ＭＳ Ｐゴシック" charset="0"/>
                <a:cs typeface="ＭＳ Ｐゴシック" charset="0"/>
              </a:rPr>
              <a:t>A woman should learn in quietness and full submission.  </a:t>
            </a:r>
            <a:r>
              <a:rPr lang="en-US" sz="2800" b="1" baseline="30000">
                <a:latin typeface="Geneva" charset="0"/>
                <a:ea typeface="ＭＳ Ｐゴシック" charset="0"/>
                <a:cs typeface="ＭＳ Ｐゴシック" charset="0"/>
              </a:rPr>
              <a:t>12</a:t>
            </a:r>
            <a:r>
              <a:rPr lang="en-US" sz="2800" b="1">
                <a:latin typeface="Geneva" charset="0"/>
                <a:ea typeface="ＭＳ Ｐゴシック" charset="0"/>
                <a:cs typeface="ＭＳ Ｐゴシック" charset="0"/>
              </a:rPr>
              <a:t>I do not permit a woman to teach or to have authority over a man; she must be silent.  </a:t>
            </a:r>
          </a:p>
        </p:txBody>
      </p:sp>
      <p:sp>
        <p:nvSpPr>
          <p:cNvPr id="7" name="Text Box 1026"/>
          <p:cNvSpPr txBox="1">
            <a:spLocks noChangeArrowheads="1"/>
          </p:cNvSpPr>
          <p:nvPr/>
        </p:nvSpPr>
        <p:spPr bwMode="auto">
          <a:xfrm>
            <a:off x="8355013" y="0"/>
            <a:ext cx="698500"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defRPr/>
            </a:pPr>
            <a:r>
              <a:rPr lang="en-US" b="1">
                <a:solidFill>
                  <a:srgbClr val="FFFFFF"/>
                </a:solidFill>
                <a:effectLst>
                  <a:outerShdw blurRad="38100" dist="38100" dir="2700000" algn="tl">
                    <a:srgbClr val="000000"/>
                  </a:outerShdw>
                </a:effectLst>
              </a:rPr>
              <a:t>142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2800" b="1" i="1">
                <a:cs typeface="Arial" charset="0"/>
              </a:rPr>
              <a:t>When man and woman sinned…</a:t>
            </a:r>
          </a:p>
          <a:p>
            <a:endParaRPr lang="en-US" sz="2800" b="1">
              <a:cs typeface="Arial" charset="0"/>
            </a:endParaRPr>
          </a:p>
          <a:p>
            <a:r>
              <a:rPr lang="en-US" sz="2800" b="1">
                <a:cs typeface="Arial" charset="0"/>
              </a:rPr>
              <a:t>God asked </a:t>
            </a:r>
          </a:p>
          <a:p>
            <a:r>
              <a:rPr lang="en-US" sz="2800" b="1">
                <a:cs typeface="Arial" charset="0"/>
              </a:rPr>
              <a:t>the man first </a:t>
            </a:r>
          </a:p>
          <a:p>
            <a:r>
              <a:rPr lang="en-US" sz="2800" b="1">
                <a:cs typeface="Arial" charset="0"/>
              </a:rPr>
              <a:t>(assuming man </a:t>
            </a:r>
          </a:p>
          <a:p>
            <a:r>
              <a:rPr lang="en-US" sz="2800" b="1">
                <a:cs typeface="Arial" charset="0"/>
              </a:rPr>
              <a:t>as the leader)</a:t>
            </a:r>
          </a:p>
          <a:p>
            <a:endParaRPr lang="en-US" sz="2800" b="1">
              <a:cs typeface="Arial" charset="0"/>
            </a:endParaRPr>
          </a:p>
          <a:p>
            <a:r>
              <a:rPr lang="en-US" sz="2800" b="1">
                <a:cs typeface="Arial" charset="0"/>
              </a:rPr>
              <a:t>Genesis 3:9</a:t>
            </a:r>
          </a:p>
        </p:txBody>
      </p:sp>
      <p:sp>
        <p:nvSpPr>
          <p:cNvPr id="77826"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27"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656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782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7830" name="Group 7"/>
          <p:cNvGrpSpPr>
            <a:grpSpLocks/>
          </p:cNvGrpSpPr>
          <p:nvPr/>
        </p:nvGrpSpPr>
        <p:grpSpPr bwMode="auto">
          <a:xfrm>
            <a:off x="468313" y="333375"/>
            <a:ext cx="1008062" cy="1008063"/>
            <a:chOff x="521" y="1480"/>
            <a:chExt cx="1950" cy="1995"/>
          </a:xfrm>
        </p:grpSpPr>
        <p:sp>
          <p:nvSpPr>
            <p:cNvPr id="77833"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4"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66570"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71" name="Freeform 11"/>
          <p:cNvSpPr>
            <a:spLocks/>
          </p:cNvSpPr>
          <p:nvPr/>
        </p:nvSpPr>
        <p:spPr bwMode="auto">
          <a:xfrm>
            <a:off x="7007225" y="3141663"/>
            <a:ext cx="325438" cy="3455987"/>
          </a:xfrm>
          <a:custGeom>
            <a:avLst/>
            <a:gdLst>
              <a:gd name="T0" fmla="*/ 2147483647 w 205"/>
              <a:gd name="T1" fmla="*/ 0 h 2177"/>
              <a:gd name="T2" fmla="*/ 2147483647 w 205"/>
              <a:gd name="T3" fmla="*/ 2147483647 h 2177"/>
              <a:gd name="T4" fmla="*/ 2147483647 w 205"/>
              <a:gd name="T5" fmla="*/ 2147483647 h 2177"/>
              <a:gd name="T6" fmla="*/ 2147483647 w 205"/>
              <a:gd name="T7" fmla="*/ 2147483647 h 2177"/>
              <a:gd name="T8" fmla="*/ 2147483647 w 205"/>
              <a:gd name="T9" fmla="*/ 2147483647 h 2177"/>
              <a:gd name="T10" fmla="*/ 2147483647 w 205"/>
              <a:gd name="T11" fmla="*/ 2147483647 h 2177"/>
              <a:gd name="T12" fmla="*/ 2147483647 w 205"/>
              <a:gd name="T13" fmla="*/ 2147483647 h 2177"/>
              <a:gd name="T14" fmla="*/ 2147483647 w 205"/>
              <a:gd name="T15" fmla="*/ 2147483647 h 2177"/>
              <a:gd name="T16" fmla="*/ 2147483647 w 205"/>
              <a:gd name="T17" fmla="*/ 2147483647 h 2177"/>
              <a:gd name="T18" fmla="*/ 2147483647 w 205"/>
              <a:gd name="T19" fmla="*/ 2147483647 h 2177"/>
              <a:gd name="T20" fmla="*/ 2147483647 w 205"/>
              <a:gd name="T21" fmla="*/ 2147483647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177"/>
              <a:gd name="T35" fmla="*/ 205 w 205"/>
              <a:gd name="T36" fmla="*/ 2177 h 2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177">
                <a:moveTo>
                  <a:pt x="190" y="0"/>
                </a:moveTo>
                <a:cubicBezTo>
                  <a:pt x="197" y="139"/>
                  <a:pt x="205" y="279"/>
                  <a:pt x="190" y="362"/>
                </a:cubicBezTo>
                <a:cubicBezTo>
                  <a:pt x="175" y="445"/>
                  <a:pt x="107" y="439"/>
                  <a:pt x="99" y="499"/>
                </a:cubicBezTo>
                <a:cubicBezTo>
                  <a:pt x="91" y="559"/>
                  <a:pt x="159" y="642"/>
                  <a:pt x="144" y="725"/>
                </a:cubicBezTo>
                <a:cubicBezTo>
                  <a:pt x="129" y="808"/>
                  <a:pt x="16" y="906"/>
                  <a:pt x="8" y="997"/>
                </a:cubicBezTo>
                <a:cubicBezTo>
                  <a:pt x="0" y="1088"/>
                  <a:pt x="99" y="1172"/>
                  <a:pt x="99" y="1270"/>
                </a:cubicBezTo>
                <a:cubicBezTo>
                  <a:pt x="99" y="1368"/>
                  <a:pt x="8" y="1504"/>
                  <a:pt x="8" y="1587"/>
                </a:cubicBezTo>
                <a:cubicBezTo>
                  <a:pt x="8" y="1670"/>
                  <a:pt x="99" y="1701"/>
                  <a:pt x="99" y="1769"/>
                </a:cubicBezTo>
                <a:cubicBezTo>
                  <a:pt x="99" y="1837"/>
                  <a:pt x="16" y="1935"/>
                  <a:pt x="8" y="1995"/>
                </a:cubicBezTo>
                <a:cubicBezTo>
                  <a:pt x="0" y="2055"/>
                  <a:pt x="54" y="2101"/>
                  <a:pt x="54" y="2131"/>
                </a:cubicBezTo>
                <a:cubicBezTo>
                  <a:pt x="54" y="2161"/>
                  <a:pt x="31" y="2169"/>
                  <a:pt x="8" y="2177"/>
                </a:cubicBezTo>
              </a:path>
            </a:pathLst>
          </a:custGeom>
          <a:noFill/>
          <a:ln w="1016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p:cTn id="7" dur="500" fill="hold"/>
                                        <p:tgtEl>
                                          <p:spTgt spid="66570"/>
                                        </p:tgtEl>
                                        <p:attrNameLst>
                                          <p:attrName>ppt_w</p:attrName>
                                        </p:attrNameLst>
                                      </p:cBhvr>
                                      <p:tavLst>
                                        <p:tav tm="0">
                                          <p:val>
                                            <p:fltVal val="0"/>
                                          </p:val>
                                        </p:tav>
                                        <p:tav tm="100000">
                                          <p:val>
                                            <p:strVal val="#ppt_w"/>
                                          </p:val>
                                        </p:tav>
                                      </p:tavLst>
                                    </p:anim>
                                    <p:anim calcmode="lin" valueType="num">
                                      <p:cBhvr>
                                        <p:cTn id="8" dur="500" fill="hold"/>
                                        <p:tgtEl>
                                          <p:spTgt spid="66570"/>
                                        </p:tgtEl>
                                        <p:attrNameLst>
                                          <p:attrName>ppt_h</p:attrName>
                                        </p:attrNameLst>
                                      </p:cBhvr>
                                      <p:tavLst>
                                        <p:tav tm="0">
                                          <p:val>
                                            <p:fltVal val="0"/>
                                          </p:val>
                                        </p:tav>
                                        <p:tav tm="100000">
                                          <p:val>
                                            <p:strVal val="#ppt_h"/>
                                          </p:val>
                                        </p:tav>
                                      </p:tavLst>
                                    </p:anim>
                                    <p:animEffect transition="in" filter="fade">
                                      <p:cBhvr>
                                        <p:cTn id="9" dur="500"/>
                                        <p:tgtEl>
                                          <p:spTgt spid="665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6571"/>
                                        </p:tgtEl>
                                        <p:attrNameLst>
                                          <p:attrName>style.visibility</p:attrName>
                                        </p:attrNameLst>
                                      </p:cBhvr>
                                      <p:to>
                                        <p:strVal val="visible"/>
                                      </p:to>
                                    </p:set>
                                    <p:animEffect transition="in" filter="wipe(up)">
                                      <p:cBhvr>
                                        <p:cTn id="14"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50"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758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8852"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8853" name="Group 7"/>
          <p:cNvGrpSpPr>
            <a:grpSpLocks/>
          </p:cNvGrpSpPr>
          <p:nvPr/>
        </p:nvGrpSpPr>
        <p:grpSpPr bwMode="auto">
          <a:xfrm>
            <a:off x="468313" y="333375"/>
            <a:ext cx="1008062" cy="1008063"/>
            <a:chOff x="521" y="1480"/>
            <a:chExt cx="1950" cy="1995"/>
          </a:xfrm>
        </p:grpSpPr>
        <p:sp>
          <p:nvSpPr>
            <p:cNvPr id="78858"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59"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8854" name="AutoShape 16"/>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2800" b="1" i="1"/>
          </a:p>
          <a:p>
            <a:r>
              <a:rPr lang="en-US" sz="2800" b="1" i="1"/>
              <a:t>In the Old Testament…</a:t>
            </a:r>
          </a:p>
          <a:p>
            <a:endParaRPr lang="en-US" sz="2800" b="1"/>
          </a:p>
          <a:p>
            <a:r>
              <a:rPr lang="en-US" sz="2800" b="1"/>
              <a:t>women took </a:t>
            </a:r>
          </a:p>
          <a:p>
            <a:r>
              <a:rPr lang="en-US" sz="2800" b="1"/>
              <a:t>the main leadership </a:t>
            </a:r>
            <a:br>
              <a:rPr lang="en-US" sz="2800" b="1"/>
            </a:br>
            <a:r>
              <a:rPr lang="en-US" sz="2800" b="1"/>
              <a:t>role only for </a:t>
            </a:r>
          </a:p>
          <a:p>
            <a:r>
              <a:rPr lang="en-US" sz="2800" b="1"/>
              <a:t>special cases.</a:t>
            </a:r>
          </a:p>
          <a:p>
            <a:endParaRPr lang="en-US" sz="2800" b="1"/>
          </a:p>
        </p:txBody>
      </p:sp>
      <p:pic>
        <p:nvPicPr>
          <p:cNvPr id="67601" name="Picture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3430">
            <a:off x="4414838" y="4011613"/>
            <a:ext cx="208915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2"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10790">
            <a:off x="6016625" y="1436688"/>
            <a:ext cx="25527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3" name="Picture 19" descr="Esth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457735">
            <a:off x="6521450" y="4400550"/>
            <a:ext cx="1976438"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7601"/>
                                        </p:tgtEl>
                                        <p:attrNameLst>
                                          <p:attrName>style.visibility</p:attrName>
                                        </p:attrNameLst>
                                      </p:cBhvr>
                                      <p:to>
                                        <p:strVal val="visible"/>
                                      </p:to>
                                    </p:set>
                                    <p:anim calcmode="lin" valueType="num">
                                      <p:cBhvr>
                                        <p:cTn id="7" dur="500" fill="hold"/>
                                        <p:tgtEl>
                                          <p:spTgt spid="67601"/>
                                        </p:tgtEl>
                                        <p:attrNameLst>
                                          <p:attrName>ppt_w</p:attrName>
                                        </p:attrNameLst>
                                      </p:cBhvr>
                                      <p:tavLst>
                                        <p:tav tm="0">
                                          <p:val>
                                            <p:fltVal val="0"/>
                                          </p:val>
                                        </p:tav>
                                        <p:tav tm="100000">
                                          <p:val>
                                            <p:strVal val="#ppt_w"/>
                                          </p:val>
                                        </p:tav>
                                      </p:tavLst>
                                    </p:anim>
                                    <p:anim calcmode="lin" valueType="num">
                                      <p:cBhvr>
                                        <p:cTn id="8" dur="500" fill="hold"/>
                                        <p:tgtEl>
                                          <p:spTgt spid="67601"/>
                                        </p:tgtEl>
                                        <p:attrNameLst>
                                          <p:attrName>ppt_h</p:attrName>
                                        </p:attrNameLst>
                                      </p:cBhvr>
                                      <p:tavLst>
                                        <p:tav tm="0">
                                          <p:val>
                                            <p:fltVal val="0"/>
                                          </p:val>
                                        </p:tav>
                                        <p:tav tm="100000">
                                          <p:val>
                                            <p:strVal val="#ppt_h"/>
                                          </p:val>
                                        </p:tav>
                                      </p:tavLst>
                                    </p:anim>
                                    <p:animEffect transition="in" filter="fade">
                                      <p:cBhvr>
                                        <p:cTn id="9" dur="500"/>
                                        <p:tgtEl>
                                          <p:spTgt spid="67601"/>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67602"/>
                                        </p:tgtEl>
                                        <p:attrNameLst>
                                          <p:attrName>style.visibility</p:attrName>
                                        </p:attrNameLst>
                                      </p:cBhvr>
                                      <p:to>
                                        <p:strVal val="visible"/>
                                      </p:to>
                                    </p:set>
                                    <p:anim calcmode="lin" valueType="num">
                                      <p:cBhvr>
                                        <p:cTn id="13" dur="500" fill="hold"/>
                                        <p:tgtEl>
                                          <p:spTgt spid="67602"/>
                                        </p:tgtEl>
                                        <p:attrNameLst>
                                          <p:attrName>ppt_w</p:attrName>
                                        </p:attrNameLst>
                                      </p:cBhvr>
                                      <p:tavLst>
                                        <p:tav tm="0">
                                          <p:val>
                                            <p:fltVal val="0"/>
                                          </p:val>
                                        </p:tav>
                                        <p:tav tm="100000">
                                          <p:val>
                                            <p:strVal val="#ppt_w"/>
                                          </p:val>
                                        </p:tav>
                                      </p:tavLst>
                                    </p:anim>
                                    <p:anim calcmode="lin" valueType="num">
                                      <p:cBhvr>
                                        <p:cTn id="14" dur="500" fill="hold"/>
                                        <p:tgtEl>
                                          <p:spTgt spid="67602"/>
                                        </p:tgtEl>
                                        <p:attrNameLst>
                                          <p:attrName>ppt_h</p:attrName>
                                        </p:attrNameLst>
                                      </p:cBhvr>
                                      <p:tavLst>
                                        <p:tav tm="0">
                                          <p:val>
                                            <p:fltVal val="0"/>
                                          </p:val>
                                        </p:tav>
                                        <p:tav tm="100000">
                                          <p:val>
                                            <p:strVal val="#ppt_h"/>
                                          </p:val>
                                        </p:tav>
                                      </p:tavLst>
                                    </p:anim>
                                    <p:animEffect transition="in" filter="fade">
                                      <p:cBhvr>
                                        <p:cTn id="15" dur="500"/>
                                        <p:tgtEl>
                                          <p:spTgt spid="67602"/>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67603"/>
                                        </p:tgtEl>
                                        <p:attrNameLst>
                                          <p:attrName>style.visibility</p:attrName>
                                        </p:attrNameLst>
                                      </p:cBhvr>
                                      <p:to>
                                        <p:strVal val="visible"/>
                                      </p:to>
                                    </p:set>
                                    <p:anim calcmode="lin" valueType="num">
                                      <p:cBhvr>
                                        <p:cTn id="19" dur="500" fill="hold"/>
                                        <p:tgtEl>
                                          <p:spTgt spid="67603"/>
                                        </p:tgtEl>
                                        <p:attrNameLst>
                                          <p:attrName>ppt_w</p:attrName>
                                        </p:attrNameLst>
                                      </p:cBhvr>
                                      <p:tavLst>
                                        <p:tav tm="0">
                                          <p:val>
                                            <p:fltVal val="0"/>
                                          </p:val>
                                        </p:tav>
                                        <p:tav tm="100000">
                                          <p:val>
                                            <p:strVal val="#ppt_w"/>
                                          </p:val>
                                        </p:tav>
                                      </p:tavLst>
                                    </p:anim>
                                    <p:anim calcmode="lin" valueType="num">
                                      <p:cBhvr>
                                        <p:cTn id="20" dur="500" fill="hold"/>
                                        <p:tgtEl>
                                          <p:spTgt spid="67603"/>
                                        </p:tgtEl>
                                        <p:attrNameLst>
                                          <p:attrName>ppt_h</p:attrName>
                                        </p:attrNameLst>
                                      </p:cBhvr>
                                      <p:tavLst>
                                        <p:tav tm="0">
                                          <p:val>
                                            <p:fltVal val="0"/>
                                          </p:val>
                                        </p:tav>
                                        <p:tav tm="100000">
                                          <p:val>
                                            <p:strVal val="#ppt_h"/>
                                          </p:val>
                                        </p:tav>
                                      </p:tavLst>
                                    </p:anim>
                                    <p:animEffect transition="in" filter="fade">
                                      <p:cBhvr>
                                        <p:cTn id="21" dur="500"/>
                                        <p:tgtEl>
                                          <p:spTgt spid="67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74"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8612"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9876"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9877" name="Group 6"/>
          <p:cNvGrpSpPr>
            <a:grpSpLocks/>
          </p:cNvGrpSpPr>
          <p:nvPr/>
        </p:nvGrpSpPr>
        <p:grpSpPr bwMode="auto">
          <a:xfrm>
            <a:off x="468313" y="333375"/>
            <a:ext cx="1008062" cy="1008063"/>
            <a:chOff x="521" y="1480"/>
            <a:chExt cx="1950" cy="1995"/>
          </a:xfrm>
        </p:grpSpPr>
        <p:sp>
          <p:nvSpPr>
            <p:cNvPr id="79880"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1"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9878"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2800" b="1" i="1">
                <a:cs typeface="Arial" charset="0"/>
              </a:rPr>
              <a:t>In the New Testament…</a:t>
            </a:r>
          </a:p>
          <a:p>
            <a:endParaRPr lang="en-US" sz="2800" b="1">
              <a:cs typeface="Arial" charset="0"/>
            </a:endParaRPr>
          </a:p>
          <a:p>
            <a:r>
              <a:rPr lang="en-US" sz="2800" b="1">
                <a:cs typeface="Arial" charset="0"/>
              </a:rPr>
              <a:t>Paul did not allow</a:t>
            </a:r>
          </a:p>
          <a:p>
            <a:r>
              <a:rPr lang="en-US" sz="2800" b="1">
                <a:cs typeface="Arial" charset="0"/>
              </a:rPr>
              <a:t>women teachers in the </a:t>
            </a:r>
            <a:br>
              <a:rPr lang="en-US" sz="2800" b="1">
                <a:cs typeface="Arial" charset="0"/>
              </a:rPr>
            </a:br>
            <a:r>
              <a:rPr lang="en-US" sz="2800" b="1">
                <a:cs typeface="Arial" charset="0"/>
              </a:rPr>
              <a:t>congregational worship or</a:t>
            </a:r>
            <a:br>
              <a:rPr lang="en-US" sz="2800" b="1">
                <a:cs typeface="Arial" charset="0"/>
              </a:rPr>
            </a:br>
            <a:r>
              <a:rPr lang="en-US" sz="2800" b="1">
                <a:cs typeface="Arial" charset="0"/>
              </a:rPr>
              <a:t>women elders.</a:t>
            </a:r>
          </a:p>
          <a:p>
            <a:endParaRPr lang="en-US" sz="2800" b="1">
              <a:cs typeface="Arial" charset="0"/>
            </a:endParaRPr>
          </a:p>
          <a:p>
            <a:r>
              <a:rPr lang="en-US" sz="2800" b="1">
                <a:cs typeface="Arial" charset="0"/>
              </a:rPr>
              <a:t>1 Corinthians 14:34-35</a:t>
            </a:r>
          </a:p>
          <a:p>
            <a:r>
              <a:rPr lang="en-US" sz="2800" b="1">
                <a:cs typeface="Arial" charset="0"/>
              </a:rPr>
              <a:t>1 Timothy 2:11-15–3:2</a:t>
            </a:r>
          </a:p>
        </p:txBody>
      </p:sp>
      <p:pic>
        <p:nvPicPr>
          <p:cNvPr id="68622" name="Picture 14" descr="paul_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91327">
            <a:off x="5868528" y="2141538"/>
            <a:ext cx="2913062" cy="378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p:cTn id="7" dur="500" fill="hold"/>
                                        <p:tgtEl>
                                          <p:spTgt spid="68622"/>
                                        </p:tgtEl>
                                        <p:attrNameLst>
                                          <p:attrName>ppt_w</p:attrName>
                                        </p:attrNameLst>
                                      </p:cBhvr>
                                      <p:tavLst>
                                        <p:tav tm="0">
                                          <p:val>
                                            <p:fltVal val="0"/>
                                          </p:val>
                                        </p:tav>
                                        <p:tav tm="100000">
                                          <p:val>
                                            <p:strVal val="#ppt_w"/>
                                          </p:val>
                                        </p:tav>
                                      </p:tavLst>
                                    </p:anim>
                                    <p:anim calcmode="lin" valueType="num">
                                      <p:cBhvr>
                                        <p:cTn id="8" dur="500" fill="hold"/>
                                        <p:tgtEl>
                                          <p:spTgt spid="68622"/>
                                        </p:tgtEl>
                                        <p:attrNameLst>
                                          <p:attrName>ppt_h</p:attrName>
                                        </p:attrNameLst>
                                      </p:cBhvr>
                                      <p:tavLst>
                                        <p:tav tm="0">
                                          <p:val>
                                            <p:fltVal val="0"/>
                                          </p:val>
                                        </p:tav>
                                        <p:tav tm="100000">
                                          <p:val>
                                            <p:strVal val="#ppt_h"/>
                                          </p:val>
                                        </p:tav>
                                      </p:tavLst>
                                    </p:anim>
                                    <p:animEffect transition="in" filter="fade">
                                      <p:cBhvr>
                                        <p:cTn id="9"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89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82948" name="AutoShape 4">
            <a:hlinkClick r:id="rId2" action="ppaction://hlinksldjump"/>
          </p:cNvPr>
          <p:cNvSpPr>
            <a:spLocks noChangeArrowheads="1"/>
          </p:cNvSpPr>
          <p:nvPr/>
        </p:nvSpPr>
        <p:spPr bwMode="auto">
          <a:xfrm>
            <a:off x="971550" y="3492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80900"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80901" name="Group 6"/>
          <p:cNvGrpSpPr>
            <a:grpSpLocks/>
          </p:cNvGrpSpPr>
          <p:nvPr/>
        </p:nvGrpSpPr>
        <p:grpSpPr bwMode="auto">
          <a:xfrm>
            <a:off x="468313" y="333375"/>
            <a:ext cx="1008062" cy="1008063"/>
            <a:chOff x="521" y="1480"/>
            <a:chExt cx="1950" cy="1995"/>
          </a:xfrm>
        </p:grpSpPr>
        <p:sp>
          <p:nvSpPr>
            <p:cNvPr id="80904"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905"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0902"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2800" b="1" i="1"/>
              <a:t>Another reason might be…</a:t>
            </a:r>
          </a:p>
          <a:p>
            <a:endParaRPr lang="en-US" sz="2800" b="1"/>
          </a:p>
          <a:p>
            <a:r>
              <a:rPr lang="en-US" sz="2800" b="1"/>
              <a:t>Woman can also be </a:t>
            </a:r>
            <a:br>
              <a:rPr lang="en-US" sz="2800" b="1"/>
            </a:br>
            <a:r>
              <a:rPr lang="en-US" sz="2800" b="1"/>
              <a:t>enticers or enticed </a:t>
            </a:r>
            <a:br>
              <a:rPr lang="en-US" sz="2800" b="1"/>
            </a:br>
            <a:r>
              <a:rPr lang="en-US" sz="2800" b="1"/>
              <a:t>to evil, but men can</a:t>
            </a:r>
            <a:br>
              <a:rPr lang="en-US" sz="2800" b="1"/>
            </a:br>
            <a:r>
              <a:rPr lang="en-US" sz="2800" b="1"/>
              <a:t>be equally enticed.</a:t>
            </a:r>
          </a:p>
          <a:p>
            <a:endParaRPr lang="en-US" sz="2800" b="1"/>
          </a:p>
          <a:p>
            <a:endParaRPr lang="en-US" sz="2800" b="1"/>
          </a:p>
        </p:txBody>
      </p:sp>
      <p:sp>
        <p:nvSpPr>
          <p:cNvPr id="82955" name="Oval 11"/>
          <p:cNvSpPr>
            <a:spLocks noChangeArrowheads="1"/>
          </p:cNvSpPr>
          <p:nvPr/>
        </p:nvSpPr>
        <p:spPr bwMode="auto">
          <a:xfrm>
            <a:off x="4500563" y="3573463"/>
            <a:ext cx="2808287" cy="1584325"/>
          </a:xfrm>
          <a:prstGeom prst="ellipse">
            <a:avLst/>
          </a:prstGeom>
          <a:solidFill>
            <a:schemeClr val="accent1"/>
          </a:solidFill>
          <a:ln w="9525">
            <a:solidFill>
              <a:schemeClr val="tx1"/>
            </a:solidFill>
            <a:round/>
            <a:headEnd/>
            <a:tailEnd/>
          </a:ln>
        </p:spPr>
        <p:txBody>
          <a:bodyPr wrap="none" anchor="ctr"/>
          <a:lstStyle/>
          <a:p>
            <a:pPr algn="ctr"/>
            <a:r>
              <a:rPr lang="en-US" sz="2800" b="1"/>
              <a:t>Isaiah 3:16</a:t>
            </a:r>
            <a:br>
              <a:rPr lang="en-US" sz="2800" b="1"/>
            </a:br>
            <a:r>
              <a:rPr lang="en-US" sz="2800" b="1"/>
              <a:t>Acts 13:50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955"/>
                                        </p:tgtEl>
                                        <p:attrNameLst>
                                          <p:attrName>style.visibility</p:attrName>
                                        </p:attrNameLst>
                                      </p:cBhvr>
                                      <p:to>
                                        <p:strVal val="visible"/>
                                      </p:to>
                                    </p:set>
                                    <p:animEffect transition="in" filter="slide(fromBottom)">
                                      <p:cBhvr>
                                        <p:cTn id="7"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Basis</a:t>
            </a:r>
          </a:p>
        </p:txBody>
      </p:sp>
      <p:sp>
        <p:nvSpPr>
          <p:cNvPr id="6963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81924"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81925" name="Group 6"/>
          <p:cNvGrpSpPr>
            <a:grpSpLocks/>
          </p:cNvGrpSpPr>
          <p:nvPr/>
        </p:nvGrpSpPr>
        <p:grpSpPr bwMode="auto">
          <a:xfrm>
            <a:off x="468313" y="333375"/>
            <a:ext cx="1008062" cy="1008063"/>
            <a:chOff x="521" y="1480"/>
            <a:chExt cx="1950" cy="1995"/>
          </a:xfrm>
        </p:grpSpPr>
        <p:sp>
          <p:nvSpPr>
            <p:cNvPr id="81928"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9"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1926"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r>
              <a:rPr lang="en-US" sz="2800" b="1" i="1">
                <a:cs typeface="Arial" charset="0"/>
              </a:rPr>
              <a:t>… in a marriage </a:t>
            </a:r>
          </a:p>
          <a:p>
            <a:endParaRPr lang="en-US" sz="2800" b="1">
              <a:cs typeface="Arial" charset="0"/>
            </a:endParaRPr>
          </a:p>
          <a:p>
            <a:r>
              <a:rPr lang="en-US" sz="2800" b="1">
                <a:cs typeface="Arial" charset="0"/>
              </a:rPr>
              <a:t>husband (man) </a:t>
            </a:r>
          </a:p>
          <a:p>
            <a:r>
              <a:rPr lang="en-US" sz="2800" b="1">
                <a:cs typeface="Arial" charset="0"/>
              </a:rPr>
              <a:t>is the head </a:t>
            </a:r>
          </a:p>
          <a:p>
            <a:r>
              <a:rPr lang="en-US" sz="2800" b="1">
                <a:cs typeface="Arial" charset="0"/>
              </a:rPr>
              <a:t>of the wife (woman).</a:t>
            </a:r>
          </a:p>
          <a:p>
            <a:endParaRPr lang="en-US" sz="2800" b="1">
              <a:cs typeface="Arial" charset="0"/>
            </a:endParaRPr>
          </a:p>
          <a:p>
            <a:r>
              <a:rPr lang="en-US" sz="2800" b="1">
                <a:cs typeface="Arial" charset="0"/>
              </a:rPr>
              <a:t>Ephesians 5:22-23</a:t>
            </a:r>
          </a:p>
        </p:txBody>
      </p:sp>
      <p:pic>
        <p:nvPicPr>
          <p:cNvPr id="69644" name="Picture 12" descr="wedding_carto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2226">
            <a:off x="5618163" y="2009775"/>
            <a:ext cx="2722562" cy="3914775"/>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slide(fromRight)">
                                      <p:cBhvr>
                                        <p:cTn id="7"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2"/>
          <p:cNvGrpSpPr>
            <a:grpSpLocks/>
          </p:cNvGrpSpPr>
          <p:nvPr/>
        </p:nvGrpSpPr>
        <p:grpSpPr bwMode="auto">
          <a:xfrm>
            <a:off x="0" y="0"/>
            <a:ext cx="5791200" cy="6858000"/>
            <a:chOff x="0" y="0"/>
            <a:chExt cx="3648" cy="4320"/>
          </a:xfrm>
        </p:grpSpPr>
        <p:pic>
          <p:nvPicPr>
            <p:cNvPr id="8295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64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3" name="Rectangle 4"/>
            <p:cNvSpPr>
              <a:spLocks noChangeArrowheads="1"/>
            </p:cNvSpPr>
            <p:nvPr/>
          </p:nvSpPr>
          <p:spPr bwMode="auto">
            <a:xfrm>
              <a:off x="1920" y="2832"/>
              <a:ext cx="1728" cy="14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endParaRPr>
            </a:p>
          </p:txBody>
        </p:sp>
        <p:sp>
          <p:nvSpPr>
            <p:cNvPr id="82954" name="Rectangle 5"/>
            <p:cNvSpPr>
              <a:spLocks noChangeArrowheads="1"/>
            </p:cNvSpPr>
            <p:nvPr/>
          </p:nvSpPr>
          <p:spPr bwMode="auto">
            <a:xfrm>
              <a:off x="1824" y="0"/>
              <a:ext cx="1824" cy="201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endParaRPr>
            </a:p>
          </p:txBody>
        </p:sp>
      </p:grpSp>
      <p:sp>
        <p:nvSpPr>
          <p:cNvPr id="82946" name="Rectangle 6"/>
          <p:cNvSpPr>
            <a:spLocks noChangeArrowheads="1"/>
          </p:cNvSpPr>
          <p:nvPr/>
        </p:nvSpPr>
        <p:spPr bwMode="auto">
          <a:xfrm>
            <a:off x="3048000" y="838200"/>
            <a:ext cx="2743200" cy="2362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endParaRPr>
          </a:p>
        </p:txBody>
      </p:sp>
      <p:sp>
        <p:nvSpPr>
          <p:cNvPr id="82947" name="Rectangle 7"/>
          <p:cNvSpPr>
            <a:spLocks noChangeArrowheads="1"/>
          </p:cNvSpPr>
          <p:nvPr/>
        </p:nvSpPr>
        <p:spPr bwMode="auto">
          <a:xfrm>
            <a:off x="2971800" y="0"/>
            <a:ext cx="6172200"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endParaRPr>
          </a:p>
        </p:txBody>
      </p:sp>
      <p:sp>
        <p:nvSpPr>
          <p:cNvPr id="116744" name="Rectangle 8"/>
          <p:cNvSpPr>
            <a:spLocks noGrp="1" noChangeArrowheads="1"/>
          </p:cNvSpPr>
          <p:nvPr>
            <p:ph type="title"/>
          </p:nvPr>
        </p:nvSpPr>
        <p:spPr>
          <a:xfrm>
            <a:off x="2895600" y="201613"/>
            <a:ext cx="6096000" cy="865187"/>
          </a:xfrm>
        </p:spPr>
        <p:txBody>
          <a:bodyPr/>
          <a:lstStyle/>
          <a:p>
            <a:pPr eaLnBrk="1" hangingPunct="1">
              <a:defRPr/>
            </a:pPr>
            <a:r>
              <a:rPr lang="en-US" sz="3600" i="1" dirty="0">
                <a:latin typeface="Arial" charset="0"/>
                <a:ea typeface="ＭＳ Ｐゴシック" charset="0"/>
                <a:cs typeface="ＭＳ Ｐゴシック" charset="0"/>
              </a:rPr>
              <a:t>Paul</a:t>
            </a:r>
            <a:r>
              <a:rPr lang="uk-UA" altLang="ja-JP" sz="3600" i="1" dirty="0">
                <a:latin typeface="Arial" charset="0"/>
                <a:ea typeface="ＭＳ Ｐゴシック" charset="0"/>
                <a:cs typeface="ＭＳ Ｐゴシック" charset="0"/>
              </a:rPr>
              <a:t>'</a:t>
            </a:r>
            <a:r>
              <a:rPr lang="en-US" sz="3600" i="1" dirty="0">
                <a:latin typeface="Arial" charset="0"/>
                <a:ea typeface="ＭＳ Ｐゴシック" charset="0"/>
                <a:cs typeface="ＭＳ Ｐゴシック" charset="0"/>
              </a:rPr>
              <a:t>s Teaching...</a:t>
            </a:r>
            <a:endParaRPr lang="en-US" dirty="0">
              <a:latin typeface="Arial" charset="0"/>
              <a:ea typeface="ＭＳ Ｐゴシック" charset="0"/>
              <a:cs typeface="ＭＳ Ｐゴシック" charset="0"/>
            </a:endParaRPr>
          </a:p>
        </p:txBody>
      </p:sp>
      <p:sp>
        <p:nvSpPr>
          <p:cNvPr id="116745" name="Rectangle 9"/>
          <p:cNvSpPr>
            <a:spLocks noGrp="1" noChangeArrowheads="1"/>
          </p:cNvSpPr>
          <p:nvPr>
            <p:ph type="body" idx="1"/>
          </p:nvPr>
        </p:nvSpPr>
        <p:spPr>
          <a:xfrm>
            <a:off x="3009900" y="1524000"/>
            <a:ext cx="5867400" cy="3352800"/>
          </a:xfrm>
        </p:spPr>
        <p:txBody>
          <a:bodyPr/>
          <a:lstStyle/>
          <a:p>
            <a:pPr marL="0" indent="0" algn="ctr" eaLnBrk="1" hangingPunct="1">
              <a:lnSpc>
                <a:spcPct val="90000"/>
              </a:lnSpc>
              <a:buFont typeface="Wingdings" charset="0"/>
              <a:buNone/>
              <a:defRPr/>
            </a:pPr>
            <a:r>
              <a:rPr lang="en-US" sz="4400" b="1">
                <a:latin typeface="Arial" charset="0"/>
                <a:ea typeface="ＭＳ Ｐゴシック" charset="0"/>
                <a:cs typeface="ＭＳ Ｐゴシック" charset="0"/>
              </a:rPr>
              <a:t>Men and women are equal but different--so the church must maintain these sexual distinctions.</a:t>
            </a:r>
          </a:p>
        </p:txBody>
      </p:sp>
      <p:sp>
        <p:nvSpPr>
          <p:cNvPr id="93191" name="WordArt 11"/>
          <p:cNvSpPr>
            <a:spLocks noChangeArrowheads="1" noChangeShapeType="1" noTextEdit="1"/>
          </p:cNvSpPr>
          <p:nvPr/>
        </p:nvSpPr>
        <p:spPr bwMode="auto">
          <a:xfrm>
            <a:off x="4495800" y="4876800"/>
            <a:ext cx="3276600" cy="11049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But why?</a:t>
            </a:r>
          </a:p>
        </p:txBody>
      </p:sp>
      <p:sp>
        <p:nvSpPr>
          <p:cNvPr id="2" name="Rectangle 8"/>
          <p:cNvSpPr>
            <a:spLocks noChangeArrowheads="1"/>
          </p:cNvSpPr>
          <p:nvPr/>
        </p:nvSpPr>
        <p:spPr bwMode="black">
          <a:xfrm>
            <a:off x="5943600" y="6248400"/>
            <a:ext cx="3200400" cy="609600"/>
          </a:xfrm>
          <a:prstGeom prst="rect">
            <a:avLst/>
          </a:prstGeom>
          <a:noFill/>
          <a:ln w="9525">
            <a:noFill/>
            <a:miter lim="800000"/>
            <a:headEnd/>
            <a:tailEnd/>
          </a:ln>
        </p:spPr>
        <p:txBody>
          <a:bodyPr anchor="ctr" anchorCtr="1"/>
          <a:lstStyle/>
          <a:p>
            <a:pPr>
              <a:defRPr/>
            </a:pPr>
            <a:r>
              <a:rPr lang="en-US" sz="2800" b="1" i="1">
                <a:solidFill>
                  <a:srgbClr val="CCECFF"/>
                </a:solidFill>
                <a:effectLst>
                  <a:outerShdw blurRad="38100" dist="38100" dir="2700000" algn="tl">
                    <a:srgbClr val="000000"/>
                  </a:outerShdw>
                </a:effectLst>
              </a:rPr>
              <a:t>1 Corinthians 11</a:t>
            </a:r>
            <a:endParaRPr lang="en-US" sz="3600" b="1">
              <a:solidFill>
                <a:srgbClr val="CCEC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wipe(left)">
                                      <p:cBhvr>
                                        <p:cTn id="7" dur="500"/>
                                        <p:tgtEl>
                                          <p:spTgt spid="931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6"/>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11" name="AutoShape 7"/>
          <p:cNvSpPr>
            <a:spLocks noChangeArrowheads="1"/>
          </p:cNvSpPr>
          <p:nvPr/>
        </p:nvSpPr>
        <p:spPr bwMode="auto">
          <a:xfrm rot="-843514">
            <a:off x="323850" y="260350"/>
            <a:ext cx="2306638" cy="1724025"/>
          </a:xfrm>
          <a:prstGeom prst="roundRect">
            <a:avLst>
              <a:gd name="adj" fmla="val 16667"/>
            </a:avLst>
          </a:prstGeom>
          <a:solidFill>
            <a:schemeClr val="bg1"/>
          </a:solidFill>
          <a:ln w="9525">
            <a:solidFill>
              <a:schemeClr val="tx1"/>
            </a:solidFill>
            <a:round/>
            <a:headEnd/>
            <a:tailEnd/>
          </a:ln>
          <a:effectLst>
            <a:outerShdw dist="99190" dir="7788334" algn="ctr" rotWithShape="0">
              <a:schemeClr val="tx1"/>
            </a:outerShdw>
          </a:effectLst>
        </p:spPr>
        <p:txBody>
          <a:bodyPr>
            <a:spAutoFit/>
          </a:bodyPr>
          <a:lstStyle/>
          <a:p>
            <a:pPr algn="ctr">
              <a:spcBef>
                <a:spcPct val="50000"/>
              </a:spcBef>
              <a:defRPr/>
            </a:pPr>
            <a:r>
              <a:rPr lang="en-US" sz="4800">
                <a:latin typeface="Impact" pitchFamily="34" charset="0"/>
                <a:ea typeface="+mn-ea"/>
                <a:cs typeface="Arial" charset="0"/>
              </a:rPr>
              <a:t>in the church</a:t>
            </a:r>
          </a:p>
        </p:txBody>
      </p:sp>
      <p:sp>
        <p:nvSpPr>
          <p:cNvPr id="47112" name="AutoShape 8"/>
          <p:cNvSpPr>
            <a:spLocks noChangeArrowheads="1"/>
          </p:cNvSpPr>
          <p:nvPr/>
        </p:nvSpPr>
        <p:spPr bwMode="auto">
          <a:xfrm>
            <a:off x="3779838" y="260350"/>
            <a:ext cx="5111750" cy="1441450"/>
          </a:xfrm>
          <a:prstGeom prst="roundRect">
            <a:avLst>
              <a:gd name="adj" fmla="val 16667"/>
            </a:avLst>
          </a:prstGeom>
          <a:solidFill>
            <a:schemeClr val="tx1"/>
          </a:solidFill>
          <a:ln w="9525">
            <a:solidFill>
              <a:schemeClr val="tx1"/>
            </a:solidFill>
            <a:round/>
            <a:headEnd/>
            <a:tailEnd/>
          </a:ln>
          <a:effectLst>
            <a:outerShdw dist="35921" dir="2700000" algn="ctr" rotWithShape="0">
              <a:schemeClr val="tx1"/>
            </a:outerShdw>
          </a:effectLst>
        </p:spPr>
        <p:txBody>
          <a:bodyPr anchor="ctr"/>
          <a:lstStyle/>
          <a:p>
            <a:pPr algn="ctr"/>
            <a:r>
              <a:rPr lang="en-US" sz="3000" b="1">
                <a:solidFill>
                  <a:schemeClr val="bg1"/>
                </a:solidFill>
                <a:cs typeface="Arial" charset="0"/>
              </a:rPr>
              <a:t>… we also have many women leaders!</a:t>
            </a:r>
          </a:p>
        </p:txBody>
      </p:sp>
      <p:pic>
        <p:nvPicPr>
          <p:cNvPr id="47113" name="Picture 9" descr="teacher_in_classro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86119">
            <a:off x="468313" y="4005263"/>
            <a:ext cx="2879725" cy="2320925"/>
          </a:xfrm>
          <a:prstGeom prst="rect">
            <a:avLst/>
          </a:prstGeom>
          <a:noFill/>
          <a:ln w="1143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7106" name="Rectangle 2" descr="joyce_meyer_pastor"/>
          <p:cNvSpPr>
            <a:spLocks noChangeArrowheads="1"/>
          </p:cNvSpPr>
          <p:nvPr/>
        </p:nvSpPr>
        <p:spPr bwMode="auto">
          <a:xfrm>
            <a:off x="1979613" y="1844675"/>
            <a:ext cx="3313112" cy="2592388"/>
          </a:xfrm>
          <a:prstGeom prst="rect">
            <a:avLst/>
          </a:prstGeom>
          <a:blipFill dpi="0" rotWithShape="0">
            <a:blip r:embed="rId3"/>
            <a:srcRect/>
            <a:stretch>
              <a:fillRect/>
            </a:stretch>
          </a:blipFill>
          <a:ln w="88900">
            <a:solidFill>
              <a:srgbClr val="FFFFFF"/>
            </a:solidFill>
            <a:miter lim="800000"/>
            <a:headEnd/>
            <a:tailEnd/>
          </a:ln>
        </p:spPr>
        <p:txBody>
          <a:bodyPr wrap="none" anchor="ctr"/>
          <a:lstStyle/>
          <a:p>
            <a:endParaRPr lang="en-US"/>
          </a:p>
        </p:txBody>
      </p:sp>
      <p:sp>
        <p:nvSpPr>
          <p:cNvPr id="47107" name="Rectangle 3" descr="darlene"/>
          <p:cNvSpPr>
            <a:spLocks noChangeArrowheads="1"/>
          </p:cNvSpPr>
          <p:nvPr/>
        </p:nvSpPr>
        <p:spPr bwMode="auto">
          <a:xfrm rot="-255610">
            <a:off x="3492500" y="3284538"/>
            <a:ext cx="4048125" cy="2998787"/>
          </a:xfrm>
          <a:prstGeom prst="rect">
            <a:avLst/>
          </a:prstGeom>
          <a:blipFill dpi="0" rotWithShape="1">
            <a:blip r:embed="rId4"/>
            <a:srcRect/>
            <a:stretch>
              <a:fillRect/>
            </a:stretch>
          </a:blipFill>
          <a:ln w="88900">
            <a:solidFill>
              <a:schemeClr val="bg1"/>
            </a:solidFill>
            <a:miter lim="800000"/>
            <a:headEnd/>
            <a:tailEnd/>
          </a:ln>
        </p:spPr>
        <p:txBody>
          <a:bodyPr wrap="none" anchor="ctr"/>
          <a:lstStyle/>
          <a:p>
            <a:endParaRPr lang="en-US"/>
          </a:p>
        </p:txBody>
      </p:sp>
      <p:sp>
        <p:nvSpPr>
          <p:cNvPr id="47109" name="Rectangle 5" descr="paula-white2"/>
          <p:cNvSpPr>
            <a:spLocks noChangeArrowheads="1"/>
          </p:cNvSpPr>
          <p:nvPr/>
        </p:nvSpPr>
        <p:spPr bwMode="auto">
          <a:xfrm rot="-139040">
            <a:off x="6659563" y="1700213"/>
            <a:ext cx="1939925" cy="3106737"/>
          </a:xfrm>
          <a:prstGeom prst="rect">
            <a:avLst/>
          </a:prstGeom>
          <a:blipFill dpi="0" rotWithShape="1">
            <a:blip r:embed="rId5"/>
            <a:srcRect/>
            <a:stretch>
              <a:fillRect/>
            </a:stretch>
          </a:blipFill>
          <a:ln w="101600">
            <a:solidFill>
              <a:schemeClr val="bg1"/>
            </a:solidFill>
            <a:miter lim="800000"/>
            <a:headEnd/>
            <a:tailEnd/>
          </a:ln>
        </p:spPr>
        <p:txBody>
          <a:bodyPr wrap="none" anchor="ctr"/>
          <a:lstStyle/>
          <a:p>
            <a:endParaRPr lang="en-US"/>
          </a:p>
        </p:txBody>
      </p:sp>
      <p:sp>
        <p:nvSpPr>
          <p:cNvPr id="47108" name="Rectangle 4" descr="lotzsmall"/>
          <p:cNvSpPr>
            <a:spLocks noChangeArrowheads="1"/>
          </p:cNvSpPr>
          <p:nvPr/>
        </p:nvSpPr>
        <p:spPr bwMode="auto">
          <a:xfrm rot="-244525">
            <a:off x="6262688" y="4267200"/>
            <a:ext cx="2881312" cy="2590800"/>
          </a:xfrm>
          <a:prstGeom prst="rect">
            <a:avLst/>
          </a:prstGeom>
          <a:blipFill dpi="0" rotWithShape="1">
            <a:blip r:embed="rId6"/>
            <a:srcRect/>
            <a:stretch>
              <a:fillRect/>
            </a:stretch>
          </a:blipFill>
          <a:ln w="1016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p:cTn id="7" dur="500" fill="hold"/>
                                        <p:tgtEl>
                                          <p:spTgt spid="47113"/>
                                        </p:tgtEl>
                                        <p:attrNameLst>
                                          <p:attrName>ppt_w</p:attrName>
                                        </p:attrNameLst>
                                      </p:cBhvr>
                                      <p:tavLst>
                                        <p:tav tm="0">
                                          <p:val>
                                            <p:fltVal val="0"/>
                                          </p:val>
                                        </p:tav>
                                        <p:tav tm="100000">
                                          <p:val>
                                            <p:strVal val="#ppt_w"/>
                                          </p:val>
                                        </p:tav>
                                      </p:tavLst>
                                    </p:anim>
                                    <p:anim calcmode="lin" valueType="num">
                                      <p:cBhvr>
                                        <p:cTn id="8" dur="500" fill="hold"/>
                                        <p:tgtEl>
                                          <p:spTgt spid="47113"/>
                                        </p:tgtEl>
                                        <p:attrNameLst>
                                          <p:attrName>ppt_h</p:attrName>
                                        </p:attrNameLst>
                                      </p:cBhvr>
                                      <p:tavLst>
                                        <p:tav tm="0">
                                          <p:val>
                                            <p:fltVal val="0"/>
                                          </p:val>
                                        </p:tav>
                                        <p:tav tm="100000">
                                          <p:val>
                                            <p:strVal val="#ppt_h"/>
                                          </p:val>
                                        </p:tav>
                                      </p:tavLst>
                                    </p:anim>
                                    <p:animEffect transition="in" filter="fade">
                                      <p:cBhvr>
                                        <p:cTn id="9" dur="500"/>
                                        <p:tgtEl>
                                          <p:spTgt spid="471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7106"/>
                                        </p:tgtEl>
                                        <p:attrNameLst>
                                          <p:attrName>style.visibility</p:attrName>
                                        </p:attrNameLst>
                                      </p:cBhvr>
                                      <p:to>
                                        <p:strVal val="visible"/>
                                      </p:to>
                                    </p:set>
                                    <p:anim calcmode="lin" valueType="num">
                                      <p:cBhvr>
                                        <p:cTn id="13" dur="500" fill="hold"/>
                                        <p:tgtEl>
                                          <p:spTgt spid="47106"/>
                                        </p:tgtEl>
                                        <p:attrNameLst>
                                          <p:attrName>ppt_w</p:attrName>
                                        </p:attrNameLst>
                                      </p:cBhvr>
                                      <p:tavLst>
                                        <p:tav tm="0">
                                          <p:val>
                                            <p:fltVal val="0"/>
                                          </p:val>
                                        </p:tav>
                                        <p:tav tm="100000">
                                          <p:val>
                                            <p:strVal val="#ppt_w"/>
                                          </p:val>
                                        </p:tav>
                                      </p:tavLst>
                                    </p:anim>
                                    <p:anim calcmode="lin" valueType="num">
                                      <p:cBhvr>
                                        <p:cTn id="14" dur="500" fill="hold"/>
                                        <p:tgtEl>
                                          <p:spTgt spid="47106"/>
                                        </p:tgtEl>
                                        <p:attrNameLst>
                                          <p:attrName>ppt_h</p:attrName>
                                        </p:attrNameLst>
                                      </p:cBhvr>
                                      <p:tavLst>
                                        <p:tav tm="0">
                                          <p:val>
                                            <p:fltVal val="0"/>
                                          </p:val>
                                        </p:tav>
                                        <p:tav tm="100000">
                                          <p:val>
                                            <p:strVal val="#ppt_h"/>
                                          </p:val>
                                        </p:tav>
                                      </p:tavLst>
                                    </p:anim>
                                    <p:animEffect transition="in" filter="fade">
                                      <p:cBhvr>
                                        <p:cTn id="15" dur="500"/>
                                        <p:tgtEl>
                                          <p:spTgt spid="4710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7107"/>
                                        </p:tgtEl>
                                        <p:attrNameLst>
                                          <p:attrName>style.visibility</p:attrName>
                                        </p:attrNameLst>
                                      </p:cBhvr>
                                      <p:to>
                                        <p:strVal val="visible"/>
                                      </p:to>
                                    </p:set>
                                    <p:anim calcmode="lin" valueType="num">
                                      <p:cBhvr>
                                        <p:cTn id="19" dur="500" fill="hold"/>
                                        <p:tgtEl>
                                          <p:spTgt spid="47107"/>
                                        </p:tgtEl>
                                        <p:attrNameLst>
                                          <p:attrName>ppt_w</p:attrName>
                                        </p:attrNameLst>
                                      </p:cBhvr>
                                      <p:tavLst>
                                        <p:tav tm="0">
                                          <p:val>
                                            <p:fltVal val="0"/>
                                          </p:val>
                                        </p:tav>
                                        <p:tav tm="100000">
                                          <p:val>
                                            <p:strVal val="#ppt_w"/>
                                          </p:val>
                                        </p:tav>
                                      </p:tavLst>
                                    </p:anim>
                                    <p:anim calcmode="lin" valueType="num">
                                      <p:cBhvr>
                                        <p:cTn id="20" dur="500" fill="hold"/>
                                        <p:tgtEl>
                                          <p:spTgt spid="47107"/>
                                        </p:tgtEl>
                                        <p:attrNameLst>
                                          <p:attrName>ppt_h</p:attrName>
                                        </p:attrNameLst>
                                      </p:cBhvr>
                                      <p:tavLst>
                                        <p:tav tm="0">
                                          <p:val>
                                            <p:fltVal val="0"/>
                                          </p:val>
                                        </p:tav>
                                        <p:tav tm="100000">
                                          <p:val>
                                            <p:strVal val="#ppt_h"/>
                                          </p:val>
                                        </p:tav>
                                      </p:tavLst>
                                    </p:anim>
                                    <p:animEffect transition="in" filter="fade">
                                      <p:cBhvr>
                                        <p:cTn id="21" dur="500"/>
                                        <p:tgtEl>
                                          <p:spTgt spid="47107"/>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7108"/>
                                        </p:tgtEl>
                                        <p:attrNameLst>
                                          <p:attrName>style.visibility</p:attrName>
                                        </p:attrNameLst>
                                      </p:cBhvr>
                                      <p:to>
                                        <p:strVal val="visible"/>
                                      </p:to>
                                    </p:set>
                                    <p:anim calcmode="lin" valueType="num">
                                      <p:cBhvr>
                                        <p:cTn id="25" dur="500" fill="hold"/>
                                        <p:tgtEl>
                                          <p:spTgt spid="47108"/>
                                        </p:tgtEl>
                                        <p:attrNameLst>
                                          <p:attrName>ppt_w</p:attrName>
                                        </p:attrNameLst>
                                      </p:cBhvr>
                                      <p:tavLst>
                                        <p:tav tm="0">
                                          <p:val>
                                            <p:fltVal val="0"/>
                                          </p:val>
                                        </p:tav>
                                        <p:tav tm="100000">
                                          <p:val>
                                            <p:strVal val="#ppt_w"/>
                                          </p:val>
                                        </p:tav>
                                      </p:tavLst>
                                    </p:anim>
                                    <p:anim calcmode="lin" valueType="num">
                                      <p:cBhvr>
                                        <p:cTn id="26" dur="500" fill="hold"/>
                                        <p:tgtEl>
                                          <p:spTgt spid="47108"/>
                                        </p:tgtEl>
                                        <p:attrNameLst>
                                          <p:attrName>ppt_h</p:attrName>
                                        </p:attrNameLst>
                                      </p:cBhvr>
                                      <p:tavLst>
                                        <p:tav tm="0">
                                          <p:val>
                                            <p:fltVal val="0"/>
                                          </p:val>
                                        </p:tav>
                                        <p:tav tm="100000">
                                          <p:val>
                                            <p:strVal val="#ppt_h"/>
                                          </p:val>
                                        </p:tav>
                                      </p:tavLst>
                                    </p:anim>
                                    <p:animEffect transition="in" filter="fade">
                                      <p:cBhvr>
                                        <p:cTn id="27" dur="500"/>
                                        <p:tgtEl>
                                          <p:spTgt spid="47108"/>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7109"/>
                                        </p:tgtEl>
                                        <p:attrNameLst>
                                          <p:attrName>style.visibility</p:attrName>
                                        </p:attrNameLst>
                                      </p:cBhvr>
                                      <p:to>
                                        <p:strVal val="visible"/>
                                      </p:to>
                                    </p:set>
                                    <p:anim calcmode="lin" valueType="num">
                                      <p:cBhvr>
                                        <p:cTn id="31" dur="500" fill="hold"/>
                                        <p:tgtEl>
                                          <p:spTgt spid="47109"/>
                                        </p:tgtEl>
                                        <p:attrNameLst>
                                          <p:attrName>ppt_w</p:attrName>
                                        </p:attrNameLst>
                                      </p:cBhvr>
                                      <p:tavLst>
                                        <p:tav tm="0">
                                          <p:val>
                                            <p:fltVal val="0"/>
                                          </p:val>
                                        </p:tav>
                                        <p:tav tm="100000">
                                          <p:val>
                                            <p:strVal val="#ppt_w"/>
                                          </p:val>
                                        </p:tav>
                                      </p:tavLst>
                                    </p:anim>
                                    <p:anim calcmode="lin" valueType="num">
                                      <p:cBhvr>
                                        <p:cTn id="32" dur="500" fill="hold"/>
                                        <p:tgtEl>
                                          <p:spTgt spid="47109"/>
                                        </p:tgtEl>
                                        <p:attrNameLst>
                                          <p:attrName>ppt_h</p:attrName>
                                        </p:attrNameLst>
                                      </p:cBhvr>
                                      <p:tavLst>
                                        <p:tav tm="0">
                                          <p:val>
                                            <p:fltVal val="0"/>
                                          </p:val>
                                        </p:tav>
                                        <p:tav tm="100000">
                                          <p:val>
                                            <p:strVal val="#ppt_h"/>
                                          </p:val>
                                        </p:tav>
                                      </p:tavLst>
                                    </p:anim>
                                    <p:animEffect transition="in" filter="fade">
                                      <p:cBhvr>
                                        <p:cTn id="33" dur="500"/>
                                        <p:tgtEl>
                                          <p:spTgt spid="47109"/>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wipe(left)">
                                      <p:cBhvr>
                                        <p:cTn id="3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P spid="47106" grpId="0" animBg="1"/>
      <p:bldP spid="47107" grpId="0" animBg="1"/>
      <p:bldP spid="47109" grpId="0" animBg="1"/>
      <p:bldP spid="471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FFFFFF"/>
              </a:solidFill>
            </a:endParaRPr>
          </a:p>
        </p:txBody>
      </p:sp>
      <p:pic>
        <p:nvPicPr>
          <p:cNvPr id="84994"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905000" y="2895600"/>
            <a:ext cx="4084638" cy="3879850"/>
          </a:xfrm>
        </p:spPr>
      </p:pic>
      <p:sp>
        <p:nvSpPr>
          <p:cNvPr id="84995" name="Rectangle 3"/>
          <p:cNvSpPr>
            <a:spLocks noChangeArrowheads="1"/>
          </p:cNvSpPr>
          <p:nvPr/>
        </p:nvSpPr>
        <p:spPr bwMode="black">
          <a:xfrm>
            <a:off x="0" y="0"/>
            <a:ext cx="5029200" cy="6858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a:r>
              <a:rPr lang="en-US" sz="2800" b="1">
                <a:solidFill>
                  <a:srgbClr val="FFFFFF"/>
                </a:solidFill>
              </a:rPr>
              <a:t>Why maintain distinctions?</a:t>
            </a:r>
          </a:p>
        </p:txBody>
      </p:sp>
      <p:sp>
        <p:nvSpPr>
          <p:cNvPr id="95239" name="Rectangle 7"/>
          <p:cNvSpPr>
            <a:spLocks noGrp="1" noChangeArrowheads="1"/>
          </p:cNvSpPr>
          <p:nvPr>
            <p:ph type="title" idx="4294967295"/>
          </p:nvPr>
        </p:nvSpPr>
        <p:spPr>
          <a:xfrm>
            <a:off x="457200" y="1143000"/>
            <a:ext cx="8229600" cy="1524000"/>
          </a:xfrm>
        </p:spPr>
        <p:txBody>
          <a:bodyPr/>
          <a:lstStyle/>
          <a:p>
            <a:pPr>
              <a:defRPr/>
            </a:pPr>
            <a:r>
              <a:rPr lang="en-US" sz="4800">
                <a:solidFill>
                  <a:srgbClr val="993717"/>
                </a:solidFill>
                <a:latin typeface="Arial" charset="0"/>
                <a:ea typeface="ＭＳ Ｐゴシック" charset="0"/>
                <a:cs typeface="ＭＳ Ｐゴシック" charset="0"/>
              </a:rPr>
              <a:t>Resisting sex distinctions </a:t>
            </a:r>
            <a:r>
              <a:rPr lang="en-US" sz="4800">
                <a:solidFill>
                  <a:srgbClr val="0088E4"/>
                </a:solidFill>
                <a:latin typeface="Arial" charset="0"/>
                <a:ea typeface="ＭＳ Ｐゴシック" charset="0"/>
                <a:cs typeface="ＭＳ Ｐゴシック" charset="0"/>
              </a:rPr>
              <a:t>shames</a:t>
            </a:r>
            <a:r>
              <a:rPr lang="en-US" sz="4800">
                <a:solidFill>
                  <a:srgbClr val="993717"/>
                </a:solidFill>
                <a:latin typeface="Arial" charset="0"/>
                <a:ea typeface="ＭＳ Ｐゴシック" charset="0"/>
                <a:cs typeface="ＭＳ Ｐゴシック" charset="0"/>
              </a:rPr>
              <a:t> our authorities.</a:t>
            </a:r>
            <a:endParaRPr lang="en-US" sz="4800" b="0">
              <a:solidFill>
                <a:schemeClr val="tx1"/>
              </a:solidFill>
              <a:effectLst/>
              <a:latin typeface="Times"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0"/>
          <p:cNvSpPr>
            <a:spLocks noChangeArrowheads="1"/>
          </p:cNvSpPr>
          <p:nvPr/>
        </p:nvSpPr>
        <p:spPr bwMode="auto">
          <a:xfrm>
            <a:off x="0" y="0"/>
            <a:ext cx="9144000" cy="6858000"/>
          </a:xfrm>
          <a:prstGeom prst="rect">
            <a:avLst/>
          </a:prstGeom>
          <a:solidFill>
            <a:srgbClr val="E5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endParaRPr>
          </a:p>
        </p:txBody>
      </p:sp>
      <p:sp>
        <p:nvSpPr>
          <p:cNvPr id="87042" name="Rectangle 3"/>
          <p:cNvSpPr>
            <a:spLocks noGrp="1" noChangeArrowheads="1"/>
          </p:cNvSpPr>
          <p:nvPr>
            <p:ph type="title"/>
          </p:nvPr>
        </p:nvSpPr>
        <p:spPr>
          <a:xfrm>
            <a:off x="0" y="0"/>
            <a:ext cx="5029200" cy="685800"/>
          </a:xfrm>
          <a:solidFill>
            <a:schemeClr val="bg2"/>
          </a:solidFill>
        </p:spPr>
        <p:txBody>
          <a:bodyPr/>
          <a:lstStyle/>
          <a:p>
            <a:pPr eaLnBrk="1" hangingPunct="1"/>
            <a:r>
              <a:rPr lang="en-US" sz="2800">
                <a:solidFill>
                  <a:schemeClr val="tx1"/>
                </a:solidFill>
                <a:effectLst/>
                <a:latin typeface="Arial" charset="0"/>
                <a:ea typeface="ＭＳ Ｐゴシック" charset="0"/>
                <a:cs typeface="ＭＳ Ｐゴシック" charset="0"/>
              </a:rPr>
              <a:t>Why maintain distinctions?</a:t>
            </a:r>
          </a:p>
        </p:txBody>
      </p:sp>
      <p:pic>
        <p:nvPicPr>
          <p:cNvPr id="87043" name="Picture 19" descr="solidheadbandcolor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524000"/>
            <a:ext cx="4648200" cy="419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23" name="Rectangle 11"/>
          <p:cNvSpPr>
            <a:spLocks noChangeArrowheads="1"/>
          </p:cNvSpPr>
          <p:nvPr/>
        </p:nvSpPr>
        <p:spPr bwMode="black">
          <a:xfrm>
            <a:off x="152400" y="914400"/>
            <a:ext cx="4114800" cy="5943600"/>
          </a:xfrm>
          <a:prstGeom prst="rect">
            <a:avLst/>
          </a:prstGeom>
          <a:noFill/>
          <a:ln w="9525">
            <a:noFill/>
            <a:miter lim="800000"/>
            <a:headEnd/>
            <a:tailEnd/>
          </a:ln>
          <a:effectLst>
            <a:outerShdw blurRad="63500" dist="71842" dir="2700000" algn="ctr" rotWithShape="0">
              <a:schemeClr val="tx1">
                <a:alpha val="74998"/>
              </a:schemeClr>
            </a:outerShdw>
          </a:effectLst>
        </p:spPr>
        <p:txBody>
          <a:bodyPr/>
          <a:lstStyle/>
          <a:p>
            <a:pPr>
              <a:spcBef>
                <a:spcPct val="20000"/>
              </a:spcBef>
              <a:buClr>
                <a:srgbClr val="99FF99"/>
              </a:buClr>
              <a:buSzPct val="80000"/>
              <a:buFont typeface="Wingdings" charset="0"/>
              <a:buNone/>
              <a:defRPr/>
            </a:pPr>
            <a:r>
              <a:rPr lang="en-US" sz="4000" b="1">
                <a:solidFill>
                  <a:srgbClr val="993717"/>
                </a:solidFill>
                <a:effectLst>
                  <a:outerShdw blurRad="38100" dist="38100" dir="2700000" algn="tl">
                    <a:srgbClr val="000000"/>
                  </a:outerShdw>
                </a:effectLst>
              </a:rPr>
              <a:t>Wrong use of a head covering at the church of Corinth shamed their authorities </a:t>
            </a:r>
            <a:br>
              <a:rPr lang="en-US" sz="4000" b="1">
                <a:solidFill>
                  <a:srgbClr val="993717"/>
                </a:solidFill>
                <a:effectLst>
                  <a:outerShdw blurRad="38100" dist="38100" dir="2700000" algn="tl">
                    <a:srgbClr val="000000"/>
                  </a:outerShdw>
                </a:effectLst>
              </a:rPr>
            </a:br>
            <a:r>
              <a:rPr lang="en-US" sz="4000" b="1">
                <a:solidFill>
                  <a:srgbClr val="993717"/>
                </a:solidFill>
                <a:effectLst>
                  <a:outerShdw blurRad="38100" dist="38100" dir="2700000" algn="tl">
                    <a:srgbClr val="000000"/>
                  </a:outerShdw>
                </a:effectLst>
              </a:rPr>
              <a:t>(1 Cor. 11:3-6).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endParaRPr>
          </a:p>
        </p:txBody>
      </p:sp>
      <p:sp>
        <p:nvSpPr>
          <p:cNvPr id="110595" name="Rectangle 3"/>
          <p:cNvSpPr>
            <a:spLocks noGrp="1" noChangeArrowheads="1"/>
          </p:cNvSpPr>
          <p:nvPr>
            <p:ph type="title"/>
          </p:nvPr>
        </p:nvSpPr>
        <p:spPr>
          <a:xfrm>
            <a:off x="5105400" y="0"/>
            <a:ext cx="3886200" cy="2693988"/>
          </a:xfrm>
        </p:spPr>
        <p:txBody>
          <a:bodyPr/>
          <a:lstStyle/>
          <a:p>
            <a:pPr eaLnBrk="1" hangingPunct="1">
              <a:defRPr/>
            </a:pPr>
            <a:r>
              <a:rPr lang="en-US" dirty="0">
                <a:latin typeface="Arial" charset="0"/>
                <a:ea typeface="ＭＳ Ｐゴシック" charset="0"/>
                <a:cs typeface="ＭＳ Ｐゴシック" charset="0"/>
              </a:rPr>
              <a:t>God</a:t>
            </a:r>
            <a:r>
              <a:rPr lang="uk-UA" altLang="ja-JP"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s Authority Structure</a:t>
            </a:r>
          </a:p>
        </p:txBody>
      </p:sp>
      <p:sp>
        <p:nvSpPr>
          <p:cNvPr id="110596" name="Rectangle 4"/>
          <p:cNvSpPr>
            <a:spLocks noGrp="1" noChangeArrowheads="1"/>
          </p:cNvSpPr>
          <p:nvPr>
            <p:ph type="body" idx="1"/>
          </p:nvPr>
        </p:nvSpPr>
        <p:spPr>
          <a:xfrm>
            <a:off x="1752600" y="3962400"/>
            <a:ext cx="2819400" cy="914400"/>
          </a:xfrm>
        </p:spPr>
        <p:txBody>
          <a:bodyPr/>
          <a:lstStyle/>
          <a:p>
            <a:pPr algn="ctr" eaLnBrk="1" hangingPunct="1">
              <a:lnSpc>
                <a:spcPct val="90000"/>
              </a:lnSpc>
              <a:buFont typeface="Wingdings" charset="0"/>
              <a:buNone/>
              <a:defRPr/>
            </a:pPr>
            <a:r>
              <a:rPr lang="en-US" sz="4400" b="1">
                <a:latin typeface="Arial" charset="0"/>
                <a:ea typeface="ＭＳ Ｐゴシック" charset="0"/>
                <a:cs typeface="ＭＳ Ｐゴシック" charset="0"/>
              </a:rPr>
              <a:t>Husband</a:t>
            </a:r>
          </a:p>
        </p:txBody>
      </p:sp>
      <p:pic>
        <p:nvPicPr>
          <p:cNvPr id="101381" name="Picture 7" descr="RickNov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05200"/>
            <a:ext cx="1465263"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17"/>
          <p:cNvGrpSpPr>
            <a:grpSpLocks/>
          </p:cNvGrpSpPr>
          <p:nvPr/>
        </p:nvGrpSpPr>
        <p:grpSpPr bwMode="auto">
          <a:xfrm>
            <a:off x="0" y="5183188"/>
            <a:ext cx="4572000" cy="1674812"/>
            <a:chOff x="0" y="3265"/>
            <a:chExt cx="2880" cy="1055"/>
          </a:xfrm>
        </p:grpSpPr>
        <p:pic>
          <p:nvPicPr>
            <p:cNvPr id="89104" name="Picture 8" descr="SusanDec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65"/>
              <a:ext cx="925" cy="1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4" name="Rectangle 12"/>
            <p:cNvSpPr>
              <a:spLocks noChangeArrowheads="1"/>
            </p:cNvSpPr>
            <p:nvPr/>
          </p:nvSpPr>
          <p:spPr bwMode="black">
            <a:xfrm>
              <a:off x="1104" y="3600"/>
              <a:ext cx="1776" cy="576"/>
            </a:xfrm>
            <a:prstGeom prst="rect">
              <a:avLst/>
            </a:prstGeom>
            <a:noFill/>
            <a:ln w="9525">
              <a:noFill/>
              <a:miter lim="800000"/>
              <a:headEnd/>
              <a:tailEnd/>
            </a:ln>
            <a:effectLst/>
          </p:spPr>
          <p:txBody>
            <a:bodyPr/>
            <a:lstStyle/>
            <a:p>
              <a:pPr marL="342900" indent="-342900" algn="ctr">
                <a:lnSpc>
                  <a:spcPct val="90000"/>
                </a:lnSpc>
                <a:spcBef>
                  <a:spcPct val="20000"/>
                </a:spcBef>
                <a:buClr>
                  <a:srgbClr val="99FF99"/>
                </a:buClr>
                <a:buSzPct val="80000"/>
                <a:buFont typeface="Wingdings" charset="0"/>
                <a:buNone/>
                <a:defRPr/>
              </a:pPr>
              <a:r>
                <a:rPr lang="en-US" sz="4400" b="1">
                  <a:solidFill>
                    <a:srgbClr val="FFFFFF"/>
                  </a:solidFill>
                  <a:effectLst>
                    <a:outerShdw blurRad="38100" dist="38100" dir="2700000" algn="tl">
                      <a:srgbClr val="000000"/>
                    </a:outerShdw>
                  </a:effectLst>
                </a:rPr>
                <a:t>Wife</a:t>
              </a:r>
            </a:p>
          </p:txBody>
        </p:sp>
      </p:grpSp>
      <p:grpSp>
        <p:nvGrpSpPr>
          <p:cNvPr id="5" name="Group 16"/>
          <p:cNvGrpSpPr>
            <a:grpSpLocks/>
          </p:cNvGrpSpPr>
          <p:nvPr/>
        </p:nvGrpSpPr>
        <p:grpSpPr bwMode="auto">
          <a:xfrm>
            <a:off x="0" y="1600200"/>
            <a:ext cx="4572000" cy="1828800"/>
            <a:chOff x="0" y="1008"/>
            <a:chExt cx="2880" cy="1152"/>
          </a:xfrm>
        </p:grpSpPr>
        <p:pic>
          <p:nvPicPr>
            <p:cNvPr id="89102" name="Picture 10" descr="Jes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008"/>
              <a:ext cx="934"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5" name="Rectangle 13"/>
            <p:cNvSpPr>
              <a:spLocks noChangeArrowheads="1"/>
            </p:cNvSpPr>
            <p:nvPr/>
          </p:nvSpPr>
          <p:spPr bwMode="black">
            <a:xfrm>
              <a:off x="1104" y="1392"/>
              <a:ext cx="1776" cy="576"/>
            </a:xfrm>
            <a:prstGeom prst="rect">
              <a:avLst/>
            </a:prstGeom>
            <a:noFill/>
            <a:ln w="9525">
              <a:noFill/>
              <a:miter lim="800000"/>
              <a:headEnd/>
              <a:tailEnd/>
            </a:ln>
            <a:effectLst/>
          </p:spPr>
          <p:txBody>
            <a:bodyPr/>
            <a:lstStyle/>
            <a:p>
              <a:pPr marL="342900" indent="-342900" algn="ctr">
                <a:lnSpc>
                  <a:spcPct val="90000"/>
                </a:lnSpc>
                <a:spcBef>
                  <a:spcPct val="20000"/>
                </a:spcBef>
                <a:buClr>
                  <a:srgbClr val="99FF99"/>
                </a:buClr>
                <a:buSzPct val="80000"/>
                <a:buFont typeface="Wingdings" charset="0"/>
                <a:buNone/>
                <a:defRPr/>
              </a:pPr>
              <a:r>
                <a:rPr lang="en-US" sz="4400" b="1">
                  <a:solidFill>
                    <a:srgbClr val="FFFFFF"/>
                  </a:solidFill>
                  <a:effectLst>
                    <a:outerShdw blurRad="38100" dist="38100" dir="2700000" algn="tl">
                      <a:srgbClr val="000000"/>
                    </a:outerShdw>
                  </a:effectLst>
                </a:rPr>
                <a:t>Christ</a:t>
              </a:r>
            </a:p>
          </p:txBody>
        </p:sp>
      </p:grpSp>
      <p:grpSp>
        <p:nvGrpSpPr>
          <p:cNvPr id="6" name="Group 15"/>
          <p:cNvGrpSpPr>
            <a:grpSpLocks/>
          </p:cNvGrpSpPr>
          <p:nvPr/>
        </p:nvGrpSpPr>
        <p:grpSpPr bwMode="auto">
          <a:xfrm>
            <a:off x="0" y="0"/>
            <a:ext cx="4572000" cy="1600200"/>
            <a:chOff x="0" y="0"/>
            <a:chExt cx="2880" cy="1008"/>
          </a:xfrm>
        </p:grpSpPr>
        <p:pic>
          <p:nvPicPr>
            <p:cNvPr id="89100" name="Picture 11" descr="Eye of Go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1008" cy="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6" name="Rectangle 14"/>
            <p:cNvSpPr>
              <a:spLocks noChangeArrowheads="1"/>
            </p:cNvSpPr>
            <p:nvPr/>
          </p:nvSpPr>
          <p:spPr bwMode="black">
            <a:xfrm>
              <a:off x="1104" y="288"/>
              <a:ext cx="1776" cy="576"/>
            </a:xfrm>
            <a:prstGeom prst="rect">
              <a:avLst/>
            </a:prstGeom>
            <a:noFill/>
            <a:ln w="9525">
              <a:noFill/>
              <a:miter lim="800000"/>
              <a:headEnd/>
              <a:tailEnd/>
            </a:ln>
            <a:effectLst/>
          </p:spPr>
          <p:txBody>
            <a:bodyPr/>
            <a:lstStyle/>
            <a:p>
              <a:pPr marL="342900" indent="-342900" algn="ctr">
                <a:lnSpc>
                  <a:spcPct val="90000"/>
                </a:lnSpc>
                <a:spcBef>
                  <a:spcPct val="20000"/>
                </a:spcBef>
                <a:buClr>
                  <a:srgbClr val="99FF99"/>
                </a:buClr>
                <a:buSzPct val="80000"/>
                <a:buFont typeface="Wingdings" charset="0"/>
                <a:buNone/>
                <a:defRPr/>
              </a:pPr>
              <a:r>
                <a:rPr lang="en-US" sz="4400" b="1">
                  <a:solidFill>
                    <a:srgbClr val="FFFFFF"/>
                  </a:solidFill>
                  <a:effectLst>
                    <a:outerShdw blurRad="38100" dist="38100" dir="2700000" algn="tl">
                      <a:srgbClr val="000000"/>
                    </a:outerShdw>
                  </a:effectLst>
                </a:rPr>
                <a:t>God</a:t>
              </a:r>
            </a:p>
          </p:txBody>
        </p:sp>
      </p:grpSp>
      <p:sp>
        <p:nvSpPr>
          <p:cNvPr id="110607" name="AutoShape 15"/>
          <p:cNvSpPr>
            <a:spLocks noChangeArrowheads="1"/>
          </p:cNvSpPr>
          <p:nvPr/>
        </p:nvSpPr>
        <p:spPr bwMode="auto">
          <a:xfrm>
            <a:off x="2781300" y="49149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0" hangingPunct="0"/>
            <a:endParaRPr lang="en-US" sz="2400">
              <a:solidFill>
                <a:srgbClr val="FFFFFF"/>
              </a:solidFill>
            </a:endParaRPr>
          </a:p>
        </p:txBody>
      </p:sp>
      <p:sp>
        <p:nvSpPr>
          <p:cNvPr id="2" name="AutoShape 15"/>
          <p:cNvSpPr>
            <a:spLocks noChangeArrowheads="1"/>
          </p:cNvSpPr>
          <p:nvPr/>
        </p:nvSpPr>
        <p:spPr bwMode="auto">
          <a:xfrm>
            <a:off x="2781300" y="31623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0" hangingPunct="0"/>
            <a:endParaRPr lang="en-US" sz="2400">
              <a:solidFill>
                <a:srgbClr val="FFFFFF"/>
              </a:solidFill>
            </a:endParaRPr>
          </a:p>
        </p:txBody>
      </p:sp>
      <p:sp>
        <p:nvSpPr>
          <p:cNvPr id="3" name="AutoShape 15"/>
          <p:cNvSpPr>
            <a:spLocks noChangeArrowheads="1"/>
          </p:cNvSpPr>
          <p:nvPr/>
        </p:nvSpPr>
        <p:spPr bwMode="auto">
          <a:xfrm>
            <a:off x="2781300" y="14097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0" hangingPunct="0"/>
            <a:endParaRPr lang="en-US" sz="2400">
              <a:solidFill>
                <a:srgbClr val="FFFFFF"/>
              </a:solidFill>
            </a:endParaRPr>
          </a:p>
        </p:txBody>
      </p:sp>
      <p:sp>
        <p:nvSpPr>
          <p:cNvPr id="89099" name="Text Box 18"/>
          <p:cNvSpPr txBox="1">
            <a:spLocks noChangeArrowheads="1"/>
          </p:cNvSpPr>
          <p:nvPr/>
        </p:nvSpPr>
        <p:spPr bwMode="auto">
          <a:xfrm>
            <a:off x="5318125" y="3095625"/>
            <a:ext cx="3368675"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ru-RU" altLang="ja-JP" sz="3200">
                <a:solidFill>
                  <a:srgbClr val="FFFFFF"/>
                </a:solidFill>
              </a:rPr>
              <a:t>"</a:t>
            </a:r>
            <a:r>
              <a:rPr lang="en-US" altLang="ja-JP" sz="3200">
                <a:solidFill>
                  <a:srgbClr val="FFFFFF"/>
                </a:solidFill>
              </a:rPr>
              <a:t>The head of every man is Christ, the head of woman is man, and the head of Christ is God</a:t>
            </a:r>
            <a:r>
              <a:rPr lang="ru-RU" altLang="ja-JP" sz="3200">
                <a:solidFill>
                  <a:srgbClr val="FFFFFF"/>
                </a:solidFill>
              </a:rPr>
              <a:t>"</a:t>
            </a:r>
            <a:r>
              <a:rPr lang="en-US" altLang="ja-JP" sz="3200">
                <a:solidFill>
                  <a:srgbClr val="FFFFFF"/>
                </a:solidFill>
              </a:rPr>
              <a:t> </a:t>
            </a:r>
            <a:br>
              <a:rPr lang="en-US" altLang="ja-JP" sz="3200">
                <a:solidFill>
                  <a:srgbClr val="FFFFFF"/>
                </a:solidFill>
              </a:rPr>
            </a:br>
            <a:r>
              <a:rPr lang="en-US" altLang="ja-JP" sz="3200">
                <a:solidFill>
                  <a:srgbClr val="FFFFFF"/>
                </a:solidFill>
              </a:rPr>
              <a:t>(1 Cor. 11:3</a:t>
            </a:r>
            <a:r>
              <a:rPr lang="en-US" altLang="ja-JP" sz="3200">
                <a:solidFill>
                  <a:srgbClr val="C900CB"/>
                </a:solidFill>
                <a:latin typeface="Calibri" charset="0"/>
              </a:rPr>
              <a:t> </a:t>
            </a:r>
            <a:r>
              <a:rPr lang="en-US" altLang="ja-JP" sz="3200">
                <a:solidFill>
                  <a:srgbClr val="FFFFFF"/>
                </a:solidFill>
                <a:latin typeface="Calibri" charset="0"/>
              </a:rPr>
              <a:t>NLT</a:t>
            </a:r>
            <a:r>
              <a:rPr lang="en-US" altLang="ja-JP" sz="3200">
                <a:solidFill>
                  <a:srgbClr val="FFFFFF"/>
                </a:solidFill>
              </a:rPr>
              <a:t>)</a:t>
            </a:r>
            <a:endParaRPr lang="en-US" sz="3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0607"/>
                                        </p:tgtEl>
                                        <p:attrNameLst>
                                          <p:attrName>style.visibility</p:attrName>
                                        </p:attrNameLst>
                                      </p:cBhvr>
                                      <p:to>
                                        <p:strVal val="visible"/>
                                      </p:to>
                                    </p:set>
                                    <p:animEffect transition="in" filter="wipe(down)">
                                      <p:cBhvr>
                                        <p:cTn id="11" dur="500"/>
                                        <p:tgtEl>
                                          <p:spTgt spid="110607"/>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101381"/>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10596">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P spid="110607" grpId="0" animBg="1"/>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ChangeArrowheads="1"/>
          </p:cNvSpPr>
          <p:nvPr/>
        </p:nvSpPr>
        <p:spPr bwMode="auto">
          <a:xfrm>
            <a:off x="0" y="0"/>
            <a:ext cx="9144000" cy="6858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000000"/>
              </a:solidFill>
            </a:endParaRPr>
          </a:p>
        </p:txBody>
      </p:sp>
      <p:pic>
        <p:nvPicPr>
          <p:cNvPr id="91138" name="Picture 9" descr="head_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524000"/>
            <a:ext cx="57912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0163" name="Rectangle 3"/>
          <p:cNvSpPr>
            <a:spLocks noGrp="1"/>
          </p:cNvSpPr>
          <p:nvPr>
            <p:ph type="ctrTitle" idx="4294967295"/>
          </p:nvPr>
        </p:nvSpPr>
        <p:spPr>
          <a:xfrm>
            <a:off x="838200" y="76200"/>
            <a:ext cx="7772400" cy="762000"/>
          </a:xfrm>
          <a:effectLst>
            <a:outerShdw blurRad="63500" dist="35921" dir="2700000" algn="ctr" rotWithShape="0">
              <a:srgbClr val="000000">
                <a:alpha val="74998"/>
              </a:srgbClr>
            </a:outerShdw>
          </a:effectLst>
        </p:spPr>
        <p:txBody>
          <a:bodyPr/>
          <a:lstStyle/>
          <a:p>
            <a:pPr eaLnBrk="1" hangingPunct="1">
              <a:defRPr/>
            </a:pPr>
            <a:r>
              <a:rPr lang="en-US" sz="4800" dirty="0">
                <a:solidFill>
                  <a:schemeClr val="bg1"/>
                </a:solidFill>
                <a:latin typeface="Calibri" charset="0"/>
                <a:ea typeface="ＭＳ Ｐゴシック" charset="0"/>
                <a:cs typeface="ＭＳ Ｐゴシック" charset="0"/>
              </a:rPr>
              <a:t>What does </a:t>
            </a:r>
            <a:r>
              <a:rPr lang="ru-RU" altLang="ja-JP" sz="4800" dirty="0">
                <a:solidFill>
                  <a:schemeClr val="bg1"/>
                </a:solidFill>
                <a:latin typeface="Calibri" charset="0"/>
                <a:ea typeface="ＭＳ Ｐゴシック" charset="0"/>
                <a:cs typeface="ＭＳ Ｐゴシック" charset="0"/>
              </a:rPr>
              <a:t>"</a:t>
            </a:r>
            <a:r>
              <a:rPr lang="en-US" sz="4800" dirty="0">
                <a:solidFill>
                  <a:schemeClr val="bg1"/>
                </a:solidFill>
                <a:latin typeface="Calibri" charset="0"/>
                <a:ea typeface="ＭＳ Ｐゴシック" charset="0"/>
                <a:cs typeface="ＭＳ Ｐゴシック" charset="0"/>
              </a:rPr>
              <a:t>head</a:t>
            </a:r>
            <a:r>
              <a:rPr lang="ru-RU" altLang="ja-JP" sz="4800" dirty="0">
                <a:solidFill>
                  <a:schemeClr val="bg1"/>
                </a:solidFill>
                <a:latin typeface="Calibri" charset="0"/>
                <a:ea typeface="ＭＳ Ｐゴシック" charset="0"/>
                <a:cs typeface="ＭＳ Ｐゴシック" charset="0"/>
              </a:rPr>
              <a:t>"</a:t>
            </a:r>
            <a:r>
              <a:rPr lang="en-US" sz="4800" dirty="0">
                <a:solidFill>
                  <a:schemeClr val="bg1"/>
                </a:solidFill>
                <a:latin typeface="Calibri" charset="0"/>
                <a:ea typeface="ＭＳ Ｐゴシック" charset="0"/>
                <a:cs typeface="ＭＳ Ｐゴシック" charset="0"/>
              </a:rPr>
              <a:t> mean?</a:t>
            </a:r>
            <a:endParaRPr lang="en-US" sz="4000" dirty="0">
              <a:solidFill>
                <a:schemeClr val="bg1"/>
              </a:solidFill>
              <a:latin typeface="Calibri" charset="0"/>
              <a:ea typeface="ＭＳ Ｐゴシック" charset="0"/>
              <a:cs typeface="ＭＳ Ｐゴシック" charset="0"/>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defRPr/>
            </a:pPr>
            <a:endParaRPr lang="en-US" sz="2400" b="1">
              <a:solidFill>
                <a:srgbClr val="000000"/>
              </a:solidFill>
              <a:effectLst>
                <a:glow rad="165100">
                  <a:schemeClr val="tx1"/>
                </a:glow>
              </a:effectLst>
            </a:endParaRPr>
          </a:p>
        </p:txBody>
      </p:sp>
      <p:sp>
        <p:nvSpPr>
          <p:cNvPr id="222212" name="Rectangle 3"/>
          <p:cNvSpPr>
            <a:spLocks noGrp="1"/>
          </p:cNvSpPr>
          <p:nvPr>
            <p:ph type="ctrTitle" idx="4294967295"/>
          </p:nvPr>
        </p:nvSpPr>
        <p:spPr>
          <a:xfrm>
            <a:off x="838200" y="76200"/>
            <a:ext cx="7772400" cy="762000"/>
          </a:xfrm>
          <a:effectLst>
            <a:outerShdw blurRad="63500" dist="35921" dir="2700000" algn="ctr" rotWithShape="0">
              <a:srgbClr val="000000">
                <a:alpha val="74998"/>
              </a:srgbClr>
            </a:outerShdw>
          </a:effectLst>
        </p:spPr>
        <p:txBody>
          <a:bodyPr/>
          <a:lstStyle/>
          <a:p>
            <a:pPr eaLnBrk="1" hangingPunct="1">
              <a:defRPr/>
            </a:pPr>
            <a:r>
              <a:rPr lang="en-US" sz="4800" b="1" dirty="0">
                <a:solidFill>
                  <a:schemeClr val="bg1"/>
                </a:solidFill>
                <a:effectLst>
                  <a:glow rad="165100">
                    <a:schemeClr val="tx1"/>
                  </a:glow>
                </a:effectLst>
                <a:latin typeface="Calibri" charset="0"/>
                <a:ea typeface="ＭＳ Ｐゴシック" charset="0"/>
                <a:cs typeface="ＭＳ Ｐゴシック" charset="0"/>
              </a:rPr>
              <a:t>What does </a:t>
            </a:r>
            <a:r>
              <a:rPr lang="ru-RU" altLang="ja-JP" sz="4800" b="1" dirty="0">
                <a:solidFill>
                  <a:schemeClr val="bg1"/>
                </a:solidFill>
                <a:effectLst>
                  <a:glow rad="165100">
                    <a:schemeClr val="tx1"/>
                  </a:glow>
                </a:effectLst>
                <a:latin typeface="Calibri" charset="0"/>
                <a:ea typeface="ＭＳ Ｐゴシック" charset="0"/>
                <a:cs typeface="ＭＳ Ｐゴシック" charset="0"/>
              </a:rPr>
              <a:t>"</a:t>
            </a:r>
            <a:r>
              <a:rPr lang="en-US" sz="4800" b="1" dirty="0">
                <a:solidFill>
                  <a:schemeClr val="bg1"/>
                </a:solidFill>
                <a:effectLst>
                  <a:glow rad="165100">
                    <a:schemeClr val="tx1"/>
                  </a:glow>
                </a:effectLst>
                <a:latin typeface="Calibri" charset="0"/>
                <a:ea typeface="ＭＳ Ｐゴシック" charset="0"/>
                <a:cs typeface="ＭＳ Ｐゴシック" charset="0"/>
              </a:rPr>
              <a:t>head</a:t>
            </a:r>
            <a:r>
              <a:rPr lang="ru-RU" altLang="ja-JP" sz="4800" b="1" dirty="0">
                <a:solidFill>
                  <a:schemeClr val="bg1"/>
                </a:solidFill>
                <a:effectLst>
                  <a:glow rad="165100">
                    <a:schemeClr val="tx1"/>
                  </a:glow>
                </a:effectLst>
                <a:latin typeface="Calibri" charset="0"/>
                <a:ea typeface="ＭＳ Ｐゴシック" charset="0"/>
                <a:cs typeface="ＭＳ Ｐゴシック" charset="0"/>
              </a:rPr>
              <a:t>"</a:t>
            </a:r>
            <a:r>
              <a:rPr lang="en-US" sz="4800" b="1" dirty="0">
                <a:solidFill>
                  <a:schemeClr val="bg1"/>
                </a:solidFill>
                <a:effectLst>
                  <a:glow rad="165100">
                    <a:schemeClr val="tx1"/>
                  </a:glow>
                </a:effectLst>
                <a:latin typeface="Calibri" charset="0"/>
                <a:ea typeface="ＭＳ Ｐゴシック" charset="0"/>
                <a:cs typeface="ＭＳ Ｐゴシック" charset="0"/>
              </a:rPr>
              <a:t> mean?</a:t>
            </a:r>
            <a:endParaRPr lang="en-US" sz="4000" b="1" dirty="0">
              <a:solidFill>
                <a:schemeClr val="bg1"/>
              </a:solidFill>
              <a:effectLst>
                <a:glow rad="165100">
                  <a:schemeClr val="tx1"/>
                </a:glow>
              </a:effectLst>
              <a:latin typeface="Calibri" charset="0"/>
              <a:ea typeface="ＭＳ Ｐゴシック" charset="0"/>
              <a:cs typeface="ＭＳ Ｐゴシック" charset="0"/>
            </a:endParaRPr>
          </a:p>
        </p:txBody>
      </p:sp>
      <p:pic>
        <p:nvPicPr>
          <p:cNvPr id="93187" name="Picture 8" descr="hik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2188"/>
            <a:ext cx="9144000" cy="586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p:cNvSpPr>
          <p:nvPr/>
        </p:nvSpPr>
        <p:spPr bwMode="auto">
          <a:xfrm>
            <a:off x="0" y="2286000"/>
            <a:ext cx="3276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ru-RU" altLang="ja-JP" sz="4000" b="1" dirty="0">
                <a:solidFill>
                  <a:srgbClr val="FFFFFF"/>
                </a:solidFill>
                <a:effectLst>
                  <a:glow rad="165100">
                    <a:schemeClr val="tx1"/>
                  </a:glow>
                </a:effectLst>
              </a:rPr>
              <a:t>"</a:t>
            </a:r>
            <a:r>
              <a:rPr lang="en-US" altLang="ja-JP" sz="4000" b="1" dirty="0">
                <a:solidFill>
                  <a:srgbClr val="FFFFFF"/>
                </a:solidFill>
                <a:effectLst>
                  <a:glow rad="165100">
                    <a:schemeClr val="tx1"/>
                  </a:glow>
                </a:effectLst>
              </a:rPr>
              <a:t>source</a:t>
            </a:r>
            <a:r>
              <a:rPr lang="ru-RU" altLang="ja-JP" sz="4000" b="1" dirty="0">
                <a:solidFill>
                  <a:srgbClr val="FFFFFF"/>
                </a:solidFill>
                <a:effectLst>
                  <a:glow rad="165100">
                    <a:schemeClr val="tx1"/>
                  </a:glow>
                </a:effectLst>
              </a:rPr>
              <a:t>"</a:t>
            </a:r>
            <a:r>
              <a:rPr lang="en-US" altLang="ja-JP" sz="4000" b="1" dirty="0">
                <a:solidFill>
                  <a:srgbClr val="FFFFFF"/>
                </a:solidFill>
                <a:effectLst>
                  <a:glow rad="165100">
                    <a:schemeClr val="tx1"/>
                  </a:glow>
                </a:effectLst>
              </a:rPr>
              <a:t>?</a:t>
            </a:r>
            <a:endParaRPr lang="en-US" sz="4000" b="1" dirty="0">
              <a:solidFill>
                <a:srgbClr val="FFFFFF"/>
              </a:solidFill>
              <a:effectLst>
                <a:glow rad="165100">
                  <a:schemeClr val="tx1"/>
                </a:glow>
              </a:effectLst>
            </a:endParaRPr>
          </a:p>
        </p:txBody>
      </p:sp>
      <p:pic>
        <p:nvPicPr>
          <p:cNvPr id="93189" name="Picture 6" descr="headofchrist-72339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1143000"/>
            <a:ext cx="2195513" cy="250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3"/>
          <p:cNvSpPr txBox="1">
            <a:spLocks/>
          </p:cNvSpPr>
          <p:nvPr/>
        </p:nvSpPr>
        <p:spPr bwMode="auto">
          <a:xfrm>
            <a:off x="5638800" y="2286000"/>
            <a:ext cx="3276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ru-RU" altLang="ja-JP" sz="4000" b="1" dirty="0">
                <a:solidFill>
                  <a:srgbClr val="FFFFFF"/>
                </a:solidFill>
                <a:effectLst>
                  <a:glow rad="165100">
                    <a:schemeClr val="tx1"/>
                  </a:glow>
                </a:effectLst>
              </a:rPr>
              <a:t>"</a:t>
            </a:r>
            <a:r>
              <a:rPr lang="en-US" altLang="ja-JP" sz="4000" b="1" dirty="0">
                <a:solidFill>
                  <a:srgbClr val="FFFFFF"/>
                </a:solidFill>
                <a:effectLst>
                  <a:glow rad="165100">
                    <a:schemeClr val="tx1"/>
                  </a:glow>
                </a:effectLst>
              </a:rPr>
              <a:t>authority</a:t>
            </a:r>
            <a:r>
              <a:rPr lang="ru-RU" altLang="ja-JP" sz="4000" b="1" dirty="0">
                <a:solidFill>
                  <a:srgbClr val="FFFFFF"/>
                </a:solidFill>
                <a:effectLst>
                  <a:glow rad="165100">
                    <a:schemeClr val="tx1"/>
                  </a:glow>
                </a:effectLst>
              </a:rPr>
              <a:t>"</a:t>
            </a:r>
            <a:r>
              <a:rPr lang="en-US" altLang="ja-JP" sz="4000" b="1" dirty="0">
                <a:solidFill>
                  <a:srgbClr val="FFFFFF"/>
                </a:solidFill>
                <a:effectLst>
                  <a:glow rad="165100">
                    <a:schemeClr val="tx1"/>
                  </a:glow>
                </a:effectLst>
              </a:rPr>
              <a:t>?</a:t>
            </a:r>
            <a:endParaRPr lang="en-US" sz="4000" b="1" dirty="0">
              <a:solidFill>
                <a:srgbClr val="FFFFFF"/>
              </a:solidFill>
              <a:effectLst>
                <a:glow rad="165100">
                  <a:schemeClr val="tx1"/>
                </a:glow>
              </a:effectLst>
            </a:endParaRPr>
          </a:p>
        </p:txBody>
      </p:sp>
      <p:sp>
        <p:nvSpPr>
          <p:cNvPr id="8" name="Freeform 7"/>
          <p:cNvSpPr>
            <a:spLocks noChangeArrowheads="1"/>
          </p:cNvSpPr>
          <p:nvPr/>
        </p:nvSpPr>
        <p:spPr bwMode="auto">
          <a:xfrm>
            <a:off x="566738" y="1963738"/>
            <a:ext cx="1719262" cy="1800225"/>
          </a:xfrm>
          <a:custGeom>
            <a:avLst/>
            <a:gdLst>
              <a:gd name="T0" fmla="*/ 0 w 1719737"/>
              <a:gd name="T1" fmla="*/ 0 h 1800483"/>
              <a:gd name="T2" fmla="*/ 152739 w 1719737"/>
              <a:gd name="T3" fmla="*/ 23507 h 1800483"/>
              <a:gd name="T4" fmla="*/ 305479 w 1719737"/>
              <a:gd name="T5" fmla="*/ 141039 h 1800483"/>
              <a:gd name="T6" fmla="*/ 352475 w 1719737"/>
              <a:gd name="T7" fmla="*/ 164543 h 1800483"/>
              <a:gd name="T8" fmla="*/ 387722 w 1719737"/>
              <a:gd name="T9" fmla="*/ 199803 h 1800483"/>
              <a:gd name="T10" fmla="*/ 458215 w 1719737"/>
              <a:gd name="T11" fmla="*/ 293830 h 1800483"/>
              <a:gd name="T12" fmla="*/ 516961 w 1719737"/>
              <a:gd name="T13" fmla="*/ 399609 h 1800483"/>
              <a:gd name="T14" fmla="*/ 528711 w 1719737"/>
              <a:gd name="T15" fmla="*/ 434869 h 1800483"/>
              <a:gd name="T16" fmla="*/ 563958 w 1719737"/>
              <a:gd name="T17" fmla="*/ 481881 h 1800483"/>
              <a:gd name="T18" fmla="*/ 599205 w 1719737"/>
              <a:gd name="T19" fmla="*/ 540648 h 1800483"/>
              <a:gd name="T20" fmla="*/ 657951 w 1719737"/>
              <a:gd name="T21" fmla="*/ 669932 h 1800483"/>
              <a:gd name="T22" fmla="*/ 716697 w 1719737"/>
              <a:gd name="T23" fmla="*/ 763957 h 1800483"/>
              <a:gd name="T24" fmla="*/ 740194 w 1719737"/>
              <a:gd name="T25" fmla="*/ 834476 h 1800483"/>
              <a:gd name="T26" fmla="*/ 822440 w 1719737"/>
              <a:gd name="T27" fmla="*/ 940255 h 1800483"/>
              <a:gd name="T28" fmla="*/ 845937 w 1719737"/>
              <a:gd name="T29" fmla="*/ 987268 h 1800483"/>
              <a:gd name="T30" fmla="*/ 892934 w 1719737"/>
              <a:gd name="T31" fmla="*/ 1057787 h 1800483"/>
              <a:gd name="T32" fmla="*/ 916433 w 1719737"/>
              <a:gd name="T33" fmla="*/ 1104802 h 1800483"/>
              <a:gd name="T34" fmla="*/ 986927 w 1719737"/>
              <a:gd name="T35" fmla="*/ 1163566 h 1800483"/>
              <a:gd name="T36" fmla="*/ 1080920 w 1719737"/>
              <a:gd name="T37" fmla="*/ 1316357 h 1800483"/>
              <a:gd name="T38" fmla="*/ 1139666 w 1719737"/>
              <a:gd name="T39" fmla="*/ 1375124 h 1800483"/>
              <a:gd name="T40" fmla="*/ 1233659 w 1719737"/>
              <a:gd name="T41" fmla="*/ 1480904 h 1800483"/>
              <a:gd name="T42" fmla="*/ 1280656 w 1719737"/>
              <a:gd name="T43" fmla="*/ 1504408 h 1800483"/>
              <a:gd name="T44" fmla="*/ 1339402 w 1719737"/>
              <a:gd name="T45" fmla="*/ 1551423 h 1800483"/>
              <a:gd name="T46" fmla="*/ 1456892 w 1719737"/>
              <a:gd name="T47" fmla="*/ 1610187 h 1800483"/>
              <a:gd name="T48" fmla="*/ 1574385 w 1719737"/>
              <a:gd name="T49" fmla="*/ 1668955 h 1800483"/>
              <a:gd name="T50" fmla="*/ 1656628 w 1719737"/>
              <a:gd name="T51" fmla="*/ 1727719 h 1800483"/>
              <a:gd name="T52" fmla="*/ 1703624 w 1719737"/>
              <a:gd name="T53" fmla="*/ 1786486 h 18004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9737"/>
              <a:gd name="T82" fmla="*/ 0 h 1800483"/>
              <a:gd name="T83" fmla="*/ 1719737 w 1719737"/>
              <a:gd name="T84" fmla="*/ 1800483 h 18004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9737" h="1800483">
                <a:moveTo>
                  <a:pt x="0" y="0"/>
                </a:moveTo>
                <a:cubicBezTo>
                  <a:pt x="50955" y="7839"/>
                  <a:pt x="104855" y="4731"/>
                  <a:pt x="152865" y="23516"/>
                </a:cubicBezTo>
                <a:cubicBezTo>
                  <a:pt x="334560" y="94610"/>
                  <a:pt x="219076" y="79206"/>
                  <a:pt x="305731" y="141099"/>
                </a:cubicBezTo>
                <a:cubicBezTo>
                  <a:pt x="319995" y="151287"/>
                  <a:pt x="337088" y="156776"/>
                  <a:pt x="352766" y="164615"/>
                </a:cubicBezTo>
                <a:cubicBezTo>
                  <a:pt x="364525" y="176373"/>
                  <a:pt x="377512" y="187020"/>
                  <a:pt x="388043" y="199890"/>
                </a:cubicBezTo>
                <a:cubicBezTo>
                  <a:pt x="412863" y="230225"/>
                  <a:pt x="458596" y="293956"/>
                  <a:pt x="458596" y="293956"/>
                </a:cubicBezTo>
                <a:cubicBezTo>
                  <a:pt x="487373" y="380281"/>
                  <a:pt x="464585" y="346978"/>
                  <a:pt x="517390" y="399780"/>
                </a:cubicBezTo>
                <a:cubicBezTo>
                  <a:pt x="521310" y="411538"/>
                  <a:pt x="522999" y="424294"/>
                  <a:pt x="529149" y="435055"/>
                </a:cubicBezTo>
                <a:cubicBezTo>
                  <a:pt x="538873" y="452070"/>
                  <a:pt x="553555" y="465782"/>
                  <a:pt x="564426" y="482088"/>
                </a:cubicBezTo>
                <a:cubicBezTo>
                  <a:pt x="577104" y="501104"/>
                  <a:pt x="588604" y="520902"/>
                  <a:pt x="599703" y="540880"/>
                </a:cubicBezTo>
                <a:cubicBezTo>
                  <a:pt x="640979" y="615173"/>
                  <a:pt x="608806" y="570845"/>
                  <a:pt x="658497" y="670220"/>
                </a:cubicBezTo>
                <a:cubicBezTo>
                  <a:pt x="715015" y="783248"/>
                  <a:pt x="641879" y="598388"/>
                  <a:pt x="717291" y="764286"/>
                </a:cubicBezTo>
                <a:cubicBezTo>
                  <a:pt x="727549" y="786853"/>
                  <a:pt x="730741" y="812184"/>
                  <a:pt x="740809" y="834836"/>
                </a:cubicBezTo>
                <a:cubicBezTo>
                  <a:pt x="753045" y="862366"/>
                  <a:pt x="816501" y="931204"/>
                  <a:pt x="823121" y="940660"/>
                </a:cubicBezTo>
                <a:cubicBezTo>
                  <a:pt x="833173" y="955020"/>
                  <a:pt x="837620" y="972663"/>
                  <a:pt x="846639" y="987693"/>
                </a:cubicBezTo>
                <a:cubicBezTo>
                  <a:pt x="861181" y="1011929"/>
                  <a:pt x="881035" y="1032963"/>
                  <a:pt x="893675" y="1058243"/>
                </a:cubicBezTo>
                <a:cubicBezTo>
                  <a:pt x="901514" y="1073921"/>
                  <a:pt x="907004" y="1091013"/>
                  <a:pt x="917192" y="1105276"/>
                </a:cubicBezTo>
                <a:cubicBezTo>
                  <a:pt x="937767" y="1134080"/>
                  <a:pt x="959620" y="1145317"/>
                  <a:pt x="987746" y="1164067"/>
                </a:cubicBezTo>
                <a:cubicBezTo>
                  <a:pt x="1013630" y="1215834"/>
                  <a:pt x="1041674" y="1276783"/>
                  <a:pt x="1081817" y="1316924"/>
                </a:cubicBezTo>
                <a:cubicBezTo>
                  <a:pt x="1101415" y="1336521"/>
                  <a:pt x="1122360" y="1354858"/>
                  <a:pt x="1140611" y="1375715"/>
                </a:cubicBezTo>
                <a:cubicBezTo>
                  <a:pt x="1179272" y="1419896"/>
                  <a:pt x="1161917" y="1445161"/>
                  <a:pt x="1234682" y="1481540"/>
                </a:cubicBezTo>
                <a:cubicBezTo>
                  <a:pt x="1250361" y="1489379"/>
                  <a:pt x="1267133" y="1495333"/>
                  <a:pt x="1281718" y="1505056"/>
                </a:cubicBezTo>
                <a:cubicBezTo>
                  <a:pt x="1302601" y="1518977"/>
                  <a:pt x="1318991" y="1539177"/>
                  <a:pt x="1340512" y="1552089"/>
                </a:cubicBezTo>
                <a:cubicBezTo>
                  <a:pt x="1378090" y="1574634"/>
                  <a:pt x="1421638" y="1586573"/>
                  <a:pt x="1458101" y="1610880"/>
                </a:cubicBezTo>
                <a:cubicBezTo>
                  <a:pt x="1542101" y="1666877"/>
                  <a:pt x="1501234" y="1651058"/>
                  <a:pt x="1575690" y="1669672"/>
                </a:cubicBezTo>
                <a:cubicBezTo>
                  <a:pt x="1592215" y="1680688"/>
                  <a:pt x="1648278" y="1717119"/>
                  <a:pt x="1658002" y="1728463"/>
                </a:cubicBezTo>
                <a:cubicBezTo>
                  <a:pt x="1719737" y="1800483"/>
                  <a:pt x="1648693" y="1759083"/>
                  <a:pt x="1705037" y="1787254"/>
                </a:cubicBezTo>
              </a:path>
            </a:pathLst>
          </a:custGeom>
          <a:noFill/>
          <a:ln w="762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b="1">
              <a:effectLst>
                <a:glow rad="165100">
                  <a:schemeClr val="tx1"/>
                </a:glow>
              </a:effectLst>
            </a:endParaRPr>
          </a:p>
        </p:txBody>
      </p:sp>
      <p:sp>
        <p:nvSpPr>
          <p:cNvPr id="9" name="Freeform 8"/>
          <p:cNvSpPr>
            <a:spLocks noChangeArrowheads="1"/>
          </p:cNvSpPr>
          <p:nvPr/>
        </p:nvSpPr>
        <p:spPr bwMode="auto">
          <a:xfrm rot="-5400000">
            <a:off x="573088" y="1981200"/>
            <a:ext cx="1720850" cy="1800225"/>
          </a:xfrm>
          <a:custGeom>
            <a:avLst/>
            <a:gdLst>
              <a:gd name="T0" fmla="*/ 0 w 1719737"/>
              <a:gd name="T1" fmla="*/ 0 h 1800483"/>
              <a:gd name="T2" fmla="*/ 153162 w 1719737"/>
              <a:gd name="T3" fmla="*/ 23507 h 1800483"/>
              <a:gd name="T4" fmla="*/ 306325 w 1719737"/>
              <a:gd name="T5" fmla="*/ 141039 h 1800483"/>
              <a:gd name="T6" fmla="*/ 353451 w 1719737"/>
              <a:gd name="T7" fmla="*/ 164543 h 1800483"/>
              <a:gd name="T8" fmla="*/ 388796 w 1719737"/>
              <a:gd name="T9" fmla="*/ 199803 h 1800483"/>
              <a:gd name="T10" fmla="*/ 459487 w 1719737"/>
              <a:gd name="T11" fmla="*/ 293830 h 1800483"/>
              <a:gd name="T12" fmla="*/ 518395 w 1719737"/>
              <a:gd name="T13" fmla="*/ 399609 h 1800483"/>
              <a:gd name="T14" fmla="*/ 530177 w 1719737"/>
              <a:gd name="T15" fmla="*/ 434869 h 1800483"/>
              <a:gd name="T16" fmla="*/ 565523 w 1719737"/>
              <a:gd name="T17" fmla="*/ 481881 h 1800483"/>
              <a:gd name="T18" fmla="*/ 600868 w 1719737"/>
              <a:gd name="T19" fmla="*/ 540648 h 1800483"/>
              <a:gd name="T20" fmla="*/ 659776 w 1719737"/>
              <a:gd name="T21" fmla="*/ 669932 h 1800483"/>
              <a:gd name="T22" fmla="*/ 718685 w 1719737"/>
              <a:gd name="T23" fmla="*/ 763957 h 1800483"/>
              <a:gd name="T24" fmla="*/ 742248 w 1719737"/>
              <a:gd name="T25" fmla="*/ 834476 h 1800483"/>
              <a:gd name="T26" fmla="*/ 824720 w 1719737"/>
              <a:gd name="T27" fmla="*/ 940255 h 1800483"/>
              <a:gd name="T28" fmla="*/ 848284 w 1719737"/>
              <a:gd name="T29" fmla="*/ 987268 h 1800483"/>
              <a:gd name="T30" fmla="*/ 895411 w 1719737"/>
              <a:gd name="T31" fmla="*/ 1057787 h 1800483"/>
              <a:gd name="T32" fmla="*/ 918974 w 1719737"/>
              <a:gd name="T33" fmla="*/ 1104802 h 1800483"/>
              <a:gd name="T34" fmla="*/ 989665 w 1719737"/>
              <a:gd name="T35" fmla="*/ 1163566 h 1800483"/>
              <a:gd name="T36" fmla="*/ 1083919 w 1719737"/>
              <a:gd name="T37" fmla="*/ 1316357 h 1800483"/>
              <a:gd name="T38" fmla="*/ 1142827 w 1719737"/>
              <a:gd name="T39" fmla="*/ 1375124 h 1800483"/>
              <a:gd name="T40" fmla="*/ 1237081 w 1719737"/>
              <a:gd name="T41" fmla="*/ 1480904 h 1800483"/>
              <a:gd name="T42" fmla="*/ 1284209 w 1719737"/>
              <a:gd name="T43" fmla="*/ 1504408 h 1800483"/>
              <a:gd name="T44" fmla="*/ 1343117 w 1719737"/>
              <a:gd name="T45" fmla="*/ 1551423 h 1800483"/>
              <a:gd name="T46" fmla="*/ 1460934 w 1719737"/>
              <a:gd name="T47" fmla="*/ 1610187 h 1800483"/>
              <a:gd name="T48" fmla="*/ 1578751 w 1719737"/>
              <a:gd name="T49" fmla="*/ 1668955 h 1800483"/>
              <a:gd name="T50" fmla="*/ 1661223 w 1719737"/>
              <a:gd name="T51" fmla="*/ 1727719 h 1800483"/>
              <a:gd name="T52" fmla="*/ 1708349 w 1719737"/>
              <a:gd name="T53" fmla="*/ 1786486 h 18004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9737"/>
              <a:gd name="T82" fmla="*/ 0 h 1800483"/>
              <a:gd name="T83" fmla="*/ 1719737 w 1719737"/>
              <a:gd name="T84" fmla="*/ 1800483 h 18004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9737" h="1800483">
                <a:moveTo>
                  <a:pt x="0" y="0"/>
                </a:moveTo>
                <a:cubicBezTo>
                  <a:pt x="50955" y="7839"/>
                  <a:pt x="104855" y="4731"/>
                  <a:pt x="152865" y="23516"/>
                </a:cubicBezTo>
                <a:cubicBezTo>
                  <a:pt x="334560" y="94610"/>
                  <a:pt x="219076" y="79206"/>
                  <a:pt x="305731" y="141099"/>
                </a:cubicBezTo>
                <a:cubicBezTo>
                  <a:pt x="319995" y="151287"/>
                  <a:pt x="337088" y="156776"/>
                  <a:pt x="352766" y="164615"/>
                </a:cubicBezTo>
                <a:cubicBezTo>
                  <a:pt x="364525" y="176373"/>
                  <a:pt x="377512" y="187020"/>
                  <a:pt x="388043" y="199890"/>
                </a:cubicBezTo>
                <a:cubicBezTo>
                  <a:pt x="412863" y="230225"/>
                  <a:pt x="458596" y="293956"/>
                  <a:pt x="458596" y="293956"/>
                </a:cubicBezTo>
                <a:cubicBezTo>
                  <a:pt x="487373" y="380281"/>
                  <a:pt x="464585" y="346978"/>
                  <a:pt x="517390" y="399780"/>
                </a:cubicBezTo>
                <a:cubicBezTo>
                  <a:pt x="521310" y="411538"/>
                  <a:pt x="522999" y="424294"/>
                  <a:pt x="529149" y="435055"/>
                </a:cubicBezTo>
                <a:cubicBezTo>
                  <a:pt x="538873" y="452070"/>
                  <a:pt x="553555" y="465782"/>
                  <a:pt x="564426" y="482088"/>
                </a:cubicBezTo>
                <a:cubicBezTo>
                  <a:pt x="577104" y="501104"/>
                  <a:pt x="588604" y="520902"/>
                  <a:pt x="599703" y="540880"/>
                </a:cubicBezTo>
                <a:cubicBezTo>
                  <a:pt x="640979" y="615173"/>
                  <a:pt x="608806" y="570845"/>
                  <a:pt x="658497" y="670220"/>
                </a:cubicBezTo>
                <a:cubicBezTo>
                  <a:pt x="715015" y="783248"/>
                  <a:pt x="641879" y="598388"/>
                  <a:pt x="717291" y="764286"/>
                </a:cubicBezTo>
                <a:cubicBezTo>
                  <a:pt x="727549" y="786853"/>
                  <a:pt x="730741" y="812184"/>
                  <a:pt x="740809" y="834836"/>
                </a:cubicBezTo>
                <a:cubicBezTo>
                  <a:pt x="753045" y="862366"/>
                  <a:pt x="816501" y="931204"/>
                  <a:pt x="823121" y="940660"/>
                </a:cubicBezTo>
                <a:cubicBezTo>
                  <a:pt x="833173" y="955020"/>
                  <a:pt x="837620" y="972663"/>
                  <a:pt x="846639" y="987693"/>
                </a:cubicBezTo>
                <a:cubicBezTo>
                  <a:pt x="861181" y="1011929"/>
                  <a:pt x="881035" y="1032963"/>
                  <a:pt x="893675" y="1058243"/>
                </a:cubicBezTo>
                <a:cubicBezTo>
                  <a:pt x="901514" y="1073921"/>
                  <a:pt x="907004" y="1091013"/>
                  <a:pt x="917192" y="1105276"/>
                </a:cubicBezTo>
                <a:cubicBezTo>
                  <a:pt x="937767" y="1134080"/>
                  <a:pt x="959620" y="1145317"/>
                  <a:pt x="987746" y="1164067"/>
                </a:cubicBezTo>
                <a:cubicBezTo>
                  <a:pt x="1013630" y="1215834"/>
                  <a:pt x="1041674" y="1276783"/>
                  <a:pt x="1081817" y="1316924"/>
                </a:cubicBezTo>
                <a:cubicBezTo>
                  <a:pt x="1101415" y="1336521"/>
                  <a:pt x="1122360" y="1354858"/>
                  <a:pt x="1140611" y="1375715"/>
                </a:cubicBezTo>
                <a:cubicBezTo>
                  <a:pt x="1179272" y="1419896"/>
                  <a:pt x="1161917" y="1445161"/>
                  <a:pt x="1234682" y="1481540"/>
                </a:cubicBezTo>
                <a:cubicBezTo>
                  <a:pt x="1250361" y="1489379"/>
                  <a:pt x="1267133" y="1495333"/>
                  <a:pt x="1281718" y="1505056"/>
                </a:cubicBezTo>
                <a:cubicBezTo>
                  <a:pt x="1302601" y="1518977"/>
                  <a:pt x="1318991" y="1539177"/>
                  <a:pt x="1340512" y="1552089"/>
                </a:cubicBezTo>
                <a:cubicBezTo>
                  <a:pt x="1378090" y="1574634"/>
                  <a:pt x="1421638" y="1586573"/>
                  <a:pt x="1458101" y="1610880"/>
                </a:cubicBezTo>
                <a:cubicBezTo>
                  <a:pt x="1542101" y="1666877"/>
                  <a:pt x="1501234" y="1651058"/>
                  <a:pt x="1575690" y="1669672"/>
                </a:cubicBezTo>
                <a:cubicBezTo>
                  <a:pt x="1592215" y="1680688"/>
                  <a:pt x="1648278" y="1717119"/>
                  <a:pt x="1658002" y="1728463"/>
                </a:cubicBezTo>
                <a:cubicBezTo>
                  <a:pt x="1719737" y="1800483"/>
                  <a:pt x="1648693" y="1759083"/>
                  <a:pt x="1705037" y="1787254"/>
                </a:cubicBezTo>
              </a:path>
            </a:pathLst>
          </a:custGeom>
          <a:noFill/>
          <a:ln w="762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b="1">
              <a:effectLst>
                <a:glow rad="165100">
                  <a:schemeClr val="tx1"/>
                </a:glow>
              </a:effectLst>
            </a:endParaRPr>
          </a:p>
        </p:txBody>
      </p:sp>
      <p:sp>
        <p:nvSpPr>
          <p:cNvPr id="10" name="Rectangle 3"/>
          <p:cNvSpPr txBox="1">
            <a:spLocks/>
          </p:cNvSpPr>
          <p:nvPr/>
        </p:nvSpPr>
        <p:spPr bwMode="auto">
          <a:xfrm>
            <a:off x="7042" y="4221088"/>
            <a:ext cx="9136958" cy="2276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tLang="ja-JP" sz="3200" b="1" dirty="0">
                <a:solidFill>
                  <a:srgbClr val="FFFFFF"/>
                </a:solidFill>
                <a:effectLst>
                  <a:glow rad="165100">
                    <a:schemeClr val="tx1"/>
                  </a:glow>
                </a:effectLst>
              </a:rPr>
              <a:t>But </a:t>
            </a:r>
            <a:r>
              <a:rPr lang="en-US" altLang="ja-JP" sz="3200" b="1" dirty="0">
                <a:solidFill>
                  <a:srgbClr val="FFFF00"/>
                </a:solidFill>
                <a:effectLst>
                  <a:glow rad="165100">
                    <a:schemeClr val="tx1"/>
                  </a:glow>
                </a:effectLst>
              </a:rPr>
              <a:t>no</a:t>
            </a:r>
            <a:r>
              <a:rPr lang="en-US" altLang="ja-JP" sz="3200" b="1" dirty="0">
                <a:solidFill>
                  <a:srgbClr val="FFFFFF"/>
                </a:solidFill>
                <a:effectLst>
                  <a:glow rad="165100">
                    <a:schemeClr val="tx1"/>
                  </a:glow>
                </a:effectLst>
              </a:rPr>
              <a:t> Greek lexicons support the meaning of </a:t>
            </a:r>
            <a:r>
              <a:rPr lang="ru-RU" altLang="ja-JP" sz="3200" b="1" dirty="0">
                <a:solidFill>
                  <a:srgbClr val="FFFFFF"/>
                </a:solidFill>
                <a:effectLst>
                  <a:glow rad="165100">
                    <a:schemeClr val="tx1"/>
                  </a:glow>
                </a:effectLst>
              </a:rPr>
              <a:t>"</a:t>
            </a:r>
            <a:r>
              <a:rPr lang="en-US" altLang="ja-JP" sz="3200" b="1" dirty="0">
                <a:solidFill>
                  <a:srgbClr val="FFFFFF"/>
                </a:solidFill>
                <a:effectLst>
                  <a:glow rad="165100">
                    <a:schemeClr val="tx1"/>
                  </a:glow>
                </a:effectLst>
              </a:rPr>
              <a:t>source without authority</a:t>
            </a:r>
            <a:r>
              <a:rPr lang="ru-RU" altLang="ja-JP" sz="3200" b="1" dirty="0">
                <a:solidFill>
                  <a:srgbClr val="FFFFFF"/>
                </a:solidFill>
                <a:effectLst>
                  <a:glow rad="165100">
                    <a:schemeClr val="tx1"/>
                  </a:glow>
                </a:effectLst>
              </a:rPr>
              <a:t>"</a:t>
            </a:r>
            <a:r>
              <a:rPr lang="en-US" altLang="ja-JP" sz="3200" b="1" dirty="0">
                <a:solidFill>
                  <a:srgbClr val="FFFFFF"/>
                </a:solidFill>
                <a:effectLst>
                  <a:glow rad="165100">
                    <a:schemeClr val="tx1"/>
                  </a:glow>
                </a:effectLst>
              </a:rPr>
              <a:t> in the 2,336 occurences of this word in all Greek literature!  The consistent meaning is </a:t>
            </a:r>
            <a:r>
              <a:rPr lang="ru-RU" altLang="ja-JP" sz="3200" b="1" dirty="0">
                <a:solidFill>
                  <a:srgbClr val="FFFFFF"/>
                </a:solidFill>
                <a:effectLst>
                  <a:glow rad="165100">
                    <a:schemeClr val="tx1"/>
                  </a:glow>
                </a:effectLst>
              </a:rPr>
              <a:t>"</a:t>
            </a:r>
            <a:r>
              <a:rPr lang="en-US" altLang="ja-JP" sz="3200" b="1" dirty="0">
                <a:solidFill>
                  <a:srgbClr val="FFFFFF"/>
                </a:solidFill>
                <a:effectLst>
                  <a:glow rad="165100">
                    <a:schemeClr val="tx1"/>
                  </a:glow>
                </a:effectLst>
              </a:rPr>
              <a:t>authority over, ruler, leader.</a:t>
            </a:r>
            <a:r>
              <a:rPr lang="ru-RU" altLang="ja-JP" sz="3200" b="1" dirty="0">
                <a:solidFill>
                  <a:srgbClr val="FFFFFF"/>
                </a:solidFill>
                <a:effectLst>
                  <a:glow rad="165100">
                    <a:schemeClr val="tx1"/>
                  </a:glow>
                </a:effectLst>
              </a:rPr>
              <a:t>"</a:t>
            </a:r>
            <a:endParaRPr lang="en-US" sz="3200" b="1" dirty="0">
              <a:solidFill>
                <a:srgbClr val="FFFFFF"/>
              </a:solidFill>
              <a:effectLst>
                <a:glow rad="165100">
                  <a:schemeClr val="tx1"/>
                </a:glo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dissolve">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2" grpId="0" build="p" autoUpdateAnimBg="0"/>
      <p:bldP spid="8" grpId="0" animBg="1"/>
      <p:bldP spid="9" grpId="0" animBg="1"/>
      <p:bldP spid="1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5" descr="bible000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4" name="Rectangle 3"/>
          <p:cNvSpPr>
            <a:spLocks noGrp="1"/>
          </p:cNvSpPr>
          <p:nvPr>
            <p:ph type="ctrTitle" idx="4294967295"/>
          </p:nvPr>
        </p:nvSpPr>
        <p:spPr>
          <a:xfrm>
            <a:off x="838200" y="228600"/>
            <a:ext cx="7772400" cy="762000"/>
          </a:xfrm>
        </p:spPr>
        <p:txBody>
          <a:bodyPr/>
          <a:lstStyle/>
          <a:p>
            <a:pPr eaLnBrk="1" hangingPunct="1"/>
            <a:r>
              <a:rPr lang="en-US" sz="4000" b="1">
                <a:solidFill>
                  <a:schemeClr val="bg1"/>
                </a:solidFill>
                <a:effectLst>
                  <a:glow rad="228600">
                    <a:schemeClr val="tx1"/>
                  </a:glow>
                </a:effectLst>
                <a:latin typeface="Calibri" charset="0"/>
                <a:ea typeface="ＭＳ Ｐゴシック" charset="0"/>
                <a:cs typeface="ＭＳ Ｐゴシック" charset="0"/>
              </a:rPr>
              <a:t>1 Corinthians 11:5-6</a:t>
            </a:r>
            <a:r>
              <a:rPr lang="en-US" sz="3200" b="1">
                <a:solidFill>
                  <a:schemeClr val="bg1"/>
                </a:solidFill>
                <a:effectLst>
                  <a:glow rad="228600">
                    <a:schemeClr val="tx1"/>
                  </a:glow>
                </a:effectLst>
                <a:latin typeface="Calibri" charset="0"/>
                <a:ea typeface="ＭＳ Ｐゴシック" charset="0"/>
                <a:cs typeface="ＭＳ Ｐゴシック" charset="0"/>
              </a:rPr>
              <a:t> NLT</a:t>
            </a:r>
          </a:p>
        </p:txBody>
      </p:sp>
      <p:sp>
        <p:nvSpPr>
          <p:cNvPr id="7" name="Rectangle 3"/>
          <p:cNvSpPr txBox="1">
            <a:spLocks/>
          </p:cNvSpPr>
          <p:nvPr/>
        </p:nvSpPr>
        <p:spPr bwMode="auto">
          <a:xfrm>
            <a:off x="2590800" y="1052736"/>
            <a:ext cx="6400800" cy="541020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algn="ctr">
              <a:defRPr/>
            </a:pPr>
            <a:r>
              <a:rPr lang="ru-RU" sz="3200" b="1">
                <a:solidFill>
                  <a:srgbClr val="FFFFFF"/>
                </a:solidFill>
                <a:effectLst>
                  <a:glow rad="228600">
                    <a:schemeClr val="tx1"/>
                  </a:glow>
                </a:effectLst>
                <a:ea typeface="ＭＳ Ｐゴシック" charset="-128"/>
                <a:cs typeface="ＭＳ Ｐゴシック" charset="-128"/>
              </a:rPr>
              <a:t>"</a:t>
            </a:r>
            <a:r>
              <a:rPr lang="en-US" sz="3200" b="1">
                <a:solidFill>
                  <a:srgbClr val="FFFFFF"/>
                </a:solidFill>
                <a:effectLst>
                  <a:glow rad="228600">
                    <a:schemeClr val="tx1"/>
                  </a:glow>
                </a:effectLst>
                <a:ea typeface="ＭＳ Ｐゴシック" charset="-128"/>
                <a:cs typeface="ＭＳ Ｐゴシック" charset="-128"/>
              </a:rPr>
              <a:t>But a woman dishonors her head if she prays or prophesies without a covering on her head, for this is the same as shaving her head. </a:t>
            </a:r>
            <a:r>
              <a:rPr lang="en-US" sz="3200" b="1" baseline="30000">
                <a:solidFill>
                  <a:srgbClr val="FFFFFF"/>
                </a:solidFill>
                <a:effectLst>
                  <a:glow rad="228600">
                    <a:schemeClr val="tx1"/>
                  </a:glow>
                </a:effectLst>
                <a:ea typeface="ＭＳ Ｐゴシック" charset="-128"/>
                <a:cs typeface="ＭＳ Ｐゴシック" charset="-128"/>
              </a:rPr>
              <a:t>6</a:t>
            </a:r>
            <a:r>
              <a:rPr lang="en-US" sz="3200" b="1">
                <a:solidFill>
                  <a:srgbClr val="FFFFFF"/>
                </a:solidFill>
                <a:effectLst>
                  <a:glow rad="228600">
                    <a:schemeClr val="tx1"/>
                  </a:glow>
                </a:effectLst>
                <a:ea typeface="ＭＳ Ｐゴシック" charset="-128"/>
                <a:cs typeface="ＭＳ Ｐゴシック" charset="-128"/>
              </a:rPr>
              <a:t>Yes, if she refuses to wear a head covering, she should cut off all her hair! But since it is shameful for a woman to have her hair cut or her head shaved, she should wear a covering.</a:t>
            </a:r>
            <a:r>
              <a:rPr lang="ru-RU" sz="3200" b="1">
                <a:solidFill>
                  <a:srgbClr val="FFFFFF"/>
                </a:solidFill>
                <a:effectLst>
                  <a:glow rad="228600">
                    <a:schemeClr val="tx1"/>
                  </a:glow>
                </a:effectLst>
                <a:ea typeface="ＭＳ Ｐゴシック" charset="-128"/>
                <a:cs typeface="ＭＳ Ｐゴシック" charset="-128"/>
              </a:rPr>
              <a:t>"</a:t>
            </a:r>
            <a:endParaRPr lang="en-US" sz="3200" b="1">
              <a:solidFill>
                <a:srgbClr val="FFFFFF"/>
              </a:solidFill>
              <a:effectLst>
                <a:glow rad="228600">
                  <a:schemeClr val="tx1"/>
                </a:glow>
              </a:effectLst>
              <a:ea typeface="ＭＳ Ｐゴシック" charset="-128"/>
              <a:cs typeface="ＭＳ Ｐゴシック" charset="-128"/>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sp>
        <p:nvSpPr>
          <p:cNvPr id="97282"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Flowing Hair</a:t>
            </a:r>
            <a:endParaRPr lang="en-US">
              <a:latin typeface="Calibri" charset="0"/>
              <a:ea typeface="ＭＳ Ｐゴシック" charset="0"/>
              <a:cs typeface="ＭＳ Ｐゴシック" charset="0"/>
            </a:endParaRPr>
          </a:p>
        </p:txBody>
      </p:sp>
      <p:pic>
        <p:nvPicPr>
          <p:cNvPr id="97283" name="Picture 4" descr="Woman with Flowing H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0"/>
            <a:ext cx="68183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sp>
        <p:nvSpPr>
          <p:cNvPr id="99330"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Bald Hair</a:t>
            </a:r>
            <a:endParaRPr lang="en-US">
              <a:latin typeface="Calibri" charset="0"/>
              <a:ea typeface="ＭＳ Ｐゴシック" charset="0"/>
              <a:cs typeface="ＭＳ Ｐゴシック" charset="0"/>
            </a:endParaRPr>
          </a:p>
        </p:txBody>
      </p:sp>
      <p:pic>
        <p:nvPicPr>
          <p:cNvPr id="99331" name="Picture 5" descr="baldw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0"/>
            <a:ext cx="6292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Bald Mona Lisa</a:t>
            </a:r>
            <a:endParaRPr lang="en-US">
              <a:latin typeface="Calibri" charset="0"/>
              <a:ea typeface="ＭＳ Ｐゴシック" charset="0"/>
              <a:cs typeface="ＭＳ Ｐゴシック" charset="0"/>
            </a:endParaRPr>
          </a:p>
        </p:txBody>
      </p:sp>
      <p:sp>
        <p:nvSpPr>
          <p:cNvPr id="10137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pic>
        <p:nvPicPr>
          <p:cNvPr id="101379" name="Picture 7" descr="baldmona_lisa_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5425" y="76200"/>
            <a:ext cx="6297613"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42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Strengths</a:t>
            </a:r>
          </a:p>
        </p:txBody>
      </p:sp>
      <p:sp>
        <p:nvSpPr>
          <p:cNvPr id="70660"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3428"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3429" name="Group 6"/>
          <p:cNvGrpSpPr>
            <a:grpSpLocks/>
          </p:cNvGrpSpPr>
          <p:nvPr/>
        </p:nvGrpSpPr>
        <p:grpSpPr bwMode="auto">
          <a:xfrm>
            <a:off x="468313" y="333375"/>
            <a:ext cx="1008062" cy="1008063"/>
            <a:chOff x="521" y="1480"/>
            <a:chExt cx="1950" cy="1995"/>
          </a:xfrm>
        </p:grpSpPr>
        <p:sp>
          <p:nvSpPr>
            <p:cNvPr id="103433"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434"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0667" name="AutoShape 11"/>
          <p:cNvSpPr>
            <a:spLocks noChangeArrowheads="1"/>
          </p:cNvSpPr>
          <p:nvPr/>
        </p:nvSpPr>
        <p:spPr bwMode="auto">
          <a:xfrm>
            <a:off x="611188" y="1844675"/>
            <a:ext cx="5402262" cy="1152525"/>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en-US" sz="3200" b="1"/>
          </a:p>
          <a:p>
            <a:endParaRPr lang="en-US" sz="3200" b="1"/>
          </a:p>
          <a:p>
            <a:r>
              <a:rPr lang="en-US" sz="3200" b="1"/>
              <a:t>Based on the practice in the Bible...</a:t>
            </a:r>
          </a:p>
          <a:p>
            <a:endParaRPr lang="en-US" b="1"/>
          </a:p>
          <a:p>
            <a:endParaRPr lang="en-US" sz="3200" b="1"/>
          </a:p>
          <a:p>
            <a:r>
              <a:rPr lang="en-US" sz="3200"/>
              <a:t> </a:t>
            </a:r>
          </a:p>
        </p:txBody>
      </p:sp>
      <p:sp>
        <p:nvSpPr>
          <p:cNvPr id="70668" name="AutoShape 12"/>
          <p:cNvSpPr>
            <a:spLocks noChangeArrowheads="1"/>
          </p:cNvSpPr>
          <p:nvPr/>
        </p:nvSpPr>
        <p:spPr bwMode="auto">
          <a:xfrm>
            <a:off x="2051050" y="3141663"/>
            <a:ext cx="5873750" cy="1439862"/>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200" b="1"/>
              <a:t>...women can support the leadership more effectively...</a:t>
            </a:r>
            <a:endParaRPr lang="en-US" b="1"/>
          </a:p>
        </p:txBody>
      </p:sp>
      <p:sp>
        <p:nvSpPr>
          <p:cNvPr id="70669" name="AutoShape 13"/>
          <p:cNvSpPr>
            <a:spLocks noChangeArrowheads="1"/>
          </p:cNvSpPr>
          <p:nvPr/>
        </p:nvSpPr>
        <p:spPr bwMode="auto">
          <a:xfrm>
            <a:off x="3276600" y="4797425"/>
            <a:ext cx="5399088" cy="1225550"/>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3200" b="1"/>
          </a:p>
          <a:p>
            <a:pPr algn="ctr"/>
            <a:endParaRPr lang="en-US" b="1"/>
          </a:p>
          <a:p>
            <a:pPr algn="ctr"/>
            <a:r>
              <a:rPr lang="en-US" sz="3200" b="1"/>
              <a:t>...and this is more accepted by the people</a:t>
            </a:r>
          </a:p>
          <a:p>
            <a:pPr algn="ctr"/>
            <a:endParaRPr lang="en-US" sz="3200" b="1"/>
          </a:p>
          <a:p>
            <a:pPr algn="ct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left)">
                                      <p:cBhvr>
                                        <p:cTn id="7" dur="500"/>
                                        <p:tgtEl>
                                          <p:spTgt spid="70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left)">
                                      <p:cBhvr>
                                        <p:cTn id="12" dur="500"/>
                                        <p:tgtEl>
                                          <p:spTgt spid="70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69"/>
                                        </p:tgtEl>
                                        <p:attrNameLst>
                                          <p:attrName>style.visibility</p:attrName>
                                        </p:attrNameLst>
                                      </p:cBhvr>
                                      <p:to>
                                        <p:strVal val="visible"/>
                                      </p:to>
                                    </p:set>
                                    <p:animEffect transition="in" filter="wipe(left)">
                                      <p:cBhvr>
                                        <p:cTn id="17" dur="500"/>
                                        <p:tgtEl>
                                          <p:spTgt spid="70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animBg="1"/>
      <p:bldP spid="70668" grpId="0" animBg="1"/>
      <p:bldP spid="706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 name="Group 5">
            <a:extLst>
              <a:ext uri="{FF2B5EF4-FFF2-40B4-BE49-F238E27FC236}">
                <a16:creationId xmlns:a16="http://schemas.microsoft.com/office/drawing/2014/main" id="{3D0C6831-0EDB-E68A-CA3B-9A3214E592BE}"/>
              </a:ext>
            </a:extLst>
          </p:cNvPr>
          <p:cNvGrpSpPr/>
          <p:nvPr/>
        </p:nvGrpSpPr>
        <p:grpSpPr>
          <a:xfrm>
            <a:off x="1187450" y="333375"/>
            <a:ext cx="6769100" cy="5467350"/>
            <a:chOff x="1187450" y="333375"/>
            <a:chExt cx="6769100" cy="5467350"/>
          </a:xfrm>
        </p:grpSpPr>
        <p:pic>
          <p:nvPicPr>
            <p:cNvPr id="43010" name="Picture 5" descr="cpa0081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333375"/>
              <a:ext cx="6769100" cy="5467350"/>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E6C45FD1-8474-FD84-B6DF-16694427D732}"/>
                </a:ext>
              </a:extLst>
            </p:cNvPr>
            <p:cNvSpPr/>
            <p:nvPr/>
          </p:nvSpPr>
          <p:spPr>
            <a:xfrm>
              <a:off x="1999461" y="5013176"/>
              <a:ext cx="4929054" cy="748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5" name="AutoShape 3">
            <a:extLst>
              <a:ext uri="{FF2B5EF4-FFF2-40B4-BE49-F238E27FC236}">
                <a16:creationId xmlns:a16="http://schemas.microsoft.com/office/drawing/2014/main" id="{27011C77-23CE-E66C-BAAE-221821943D48}"/>
              </a:ext>
            </a:extLst>
          </p:cNvPr>
          <p:cNvSpPr>
            <a:spLocks noChangeArrowheads="1"/>
          </p:cNvSpPr>
          <p:nvPr/>
        </p:nvSpPr>
        <p:spPr bwMode="auto">
          <a:xfrm>
            <a:off x="1691680" y="4918974"/>
            <a:ext cx="5954670" cy="936571"/>
          </a:xfrm>
          <a:prstGeom prst="roundRect">
            <a:avLst>
              <a:gd name="adj" fmla="val 16667"/>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"Brethren and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Sisteren</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out there in Congregational Land!"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 name="Group 3">
            <a:extLst>
              <a:ext uri="{FF2B5EF4-FFF2-40B4-BE49-F238E27FC236}">
                <a16:creationId xmlns:a16="http://schemas.microsoft.com/office/drawing/2014/main" id="{EC5493C3-99AF-47C8-8AAB-44F63C1118EC}"/>
              </a:ext>
            </a:extLst>
          </p:cNvPr>
          <p:cNvGrpSpPr/>
          <p:nvPr/>
        </p:nvGrpSpPr>
        <p:grpSpPr>
          <a:xfrm>
            <a:off x="2909888" y="865188"/>
            <a:ext cx="5910262" cy="5630862"/>
            <a:chOff x="2909888" y="865188"/>
            <a:chExt cx="5910262" cy="5630862"/>
          </a:xfrm>
        </p:grpSpPr>
        <p:pic>
          <p:nvPicPr>
            <p:cNvPr id="71692" name="Picture 12" descr="ano0016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25557">
              <a:off x="2909888" y="865188"/>
              <a:ext cx="5910262" cy="5630862"/>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id="{3FC074D7-EC0A-3F4D-7ABE-23B00E6C1677}"/>
                </a:ext>
              </a:extLst>
            </p:cNvPr>
            <p:cNvSpPr/>
            <p:nvPr/>
          </p:nvSpPr>
          <p:spPr>
            <a:xfrm rot="234206">
              <a:off x="3491880" y="5307817"/>
              <a:ext cx="4464496" cy="1152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104451"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Weaknesses</a:t>
            </a:r>
          </a:p>
        </p:txBody>
      </p:sp>
      <p:sp>
        <p:nvSpPr>
          <p:cNvPr id="71684" name="AutoShape 4">
            <a:hlinkClick r:id="rId3"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Women </a:t>
            </a:r>
            <a:r>
              <a:rPr kumimoji="0" lang="en-US"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should not</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take                                  the key leadership role in the church</a:t>
            </a:r>
          </a:p>
        </p:txBody>
      </p:sp>
      <p:pic>
        <p:nvPicPr>
          <p:cNvPr id="104453" name="Picture 5" descr="rman5679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4454" name="Group 6"/>
          <p:cNvGrpSpPr>
            <a:grpSpLocks/>
          </p:cNvGrpSpPr>
          <p:nvPr/>
        </p:nvGrpSpPr>
        <p:grpSpPr bwMode="auto">
          <a:xfrm>
            <a:off x="468313" y="333375"/>
            <a:ext cx="1008062" cy="1008063"/>
            <a:chOff x="521" y="1480"/>
            <a:chExt cx="1950" cy="1995"/>
          </a:xfrm>
        </p:grpSpPr>
        <p:sp>
          <p:nvSpPr>
            <p:cNvPr id="104456"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457"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71689" name="AutoShape 9"/>
          <p:cNvSpPr>
            <a:spLocks noChangeArrowheads="1"/>
          </p:cNvSpPr>
          <p:nvPr/>
        </p:nvSpPr>
        <p:spPr bwMode="auto">
          <a:xfrm>
            <a:off x="152400" y="1916113"/>
            <a:ext cx="3200400" cy="27320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It can have an imbalanced leadership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2" name="AutoShape 3">
            <a:extLst>
              <a:ext uri="{FF2B5EF4-FFF2-40B4-BE49-F238E27FC236}">
                <a16:creationId xmlns:a16="http://schemas.microsoft.com/office/drawing/2014/main" id="{BA33C194-20B7-872E-FEAA-7279A0D53590}"/>
              </a:ext>
            </a:extLst>
          </p:cNvPr>
          <p:cNvSpPr>
            <a:spLocks noChangeArrowheads="1"/>
          </p:cNvSpPr>
          <p:nvPr/>
        </p:nvSpPr>
        <p:spPr bwMode="auto">
          <a:xfrm rot="183078">
            <a:off x="2726411" y="5442536"/>
            <a:ext cx="5954670" cy="936571"/>
          </a:xfrm>
          <a:prstGeom prst="roundRect">
            <a:avLst>
              <a:gd name="adj" fmla="val 16667"/>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"If you appoint a woman apostle, you'll have a better-balanced team and avoid a lot of future bitterness and discord…"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ipe(left)">
                                      <p:cBhvr>
                                        <p:cTn id="7"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474"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Weaknesses</a:t>
            </a:r>
          </a:p>
        </p:txBody>
      </p:sp>
      <p:sp>
        <p:nvSpPr>
          <p:cNvPr id="7270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5476"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5477" name="Group 7"/>
          <p:cNvGrpSpPr>
            <a:grpSpLocks/>
          </p:cNvGrpSpPr>
          <p:nvPr/>
        </p:nvGrpSpPr>
        <p:grpSpPr bwMode="auto">
          <a:xfrm>
            <a:off x="468313" y="333375"/>
            <a:ext cx="1008062" cy="1008063"/>
            <a:chOff x="521" y="1480"/>
            <a:chExt cx="1950" cy="1995"/>
          </a:xfrm>
        </p:grpSpPr>
        <p:sp>
          <p:nvSpPr>
            <p:cNvPr id="105480"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481"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2714" name="AutoShape 10"/>
          <p:cNvSpPr>
            <a:spLocks noChangeArrowheads="1"/>
          </p:cNvSpPr>
          <p:nvPr/>
        </p:nvSpPr>
        <p:spPr bwMode="auto">
          <a:xfrm>
            <a:off x="152400" y="1916113"/>
            <a:ext cx="3276600" cy="23764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3200" b="1"/>
          </a:p>
          <a:p>
            <a:pPr algn="ctr"/>
            <a:endParaRPr lang="en-US" sz="3200" b="1"/>
          </a:p>
          <a:p>
            <a:pPr algn="ctr"/>
            <a:r>
              <a:rPr lang="en-US" sz="3200" b="1"/>
              <a:t>The church lacks capable male leaders</a:t>
            </a:r>
          </a:p>
          <a:p>
            <a:pPr algn="ctr"/>
            <a:endParaRPr lang="en-US" b="1"/>
          </a:p>
          <a:p>
            <a:pPr algn="ctr"/>
            <a:endParaRPr lang="en-US" sz="3200" b="1"/>
          </a:p>
          <a:p>
            <a:pPr algn="ctr"/>
            <a:r>
              <a:rPr lang="en-US" sz="3200"/>
              <a:t> </a:t>
            </a:r>
          </a:p>
        </p:txBody>
      </p:sp>
      <p:grpSp>
        <p:nvGrpSpPr>
          <p:cNvPr id="6" name="Group 5">
            <a:extLst>
              <a:ext uri="{FF2B5EF4-FFF2-40B4-BE49-F238E27FC236}">
                <a16:creationId xmlns:a16="http://schemas.microsoft.com/office/drawing/2014/main" id="{0EEFC221-8027-474B-DE6F-BBAC70A1D567}"/>
              </a:ext>
            </a:extLst>
          </p:cNvPr>
          <p:cNvGrpSpPr/>
          <p:nvPr/>
        </p:nvGrpSpPr>
        <p:grpSpPr>
          <a:xfrm>
            <a:off x="3563938" y="1557338"/>
            <a:ext cx="5321300" cy="5543550"/>
            <a:chOff x="3563938" y="1557338"/>
            <a:chExt cx="5321300" cy="5543550"/>
          </a:xfrm>
        </p:grpSpPr>
        <p:pic>
          <p:nvPicPr>
            <p:cNvPr id="72716" name="Picture 12" descr="forn237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50185">
              <a:off x="3563938" y="1557338"/>
              <a:ext cx="5321300"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7FB23DA3-A2FE-2DDF-C6B1-39A0BAE092EB}"/>
                </a:ext>
              </a:extLst>
            </p:cNvPr>
            <p:cNvSpPr/>
            <p:nvPr/>
          </p:nvSpPr>
          <p:spPr>
            <a:xfrm rot="21335831">
              <a:off x="3673868" y="1864610"/>
              <a:ext cx="4236762" cy="1152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5" name="AutoShape 3">
            <a:extLst>
              <a:ext uri="{FF2B5EF4-FFF2-40B4-BE49-F238E27FC236}">
                <a16:creationId xmlns:a16="http://schemas.microsoft.com/office/drawing/2014/main" id="{7B05126F-5AB4-89F8-E832-AE576103F81E}"/>
              </a:ext>
            </a:extLst>
          </p:cNvPr>
          <p:cNvSpPr>
            <a:spLocks noChangeArrowheads="1"/>
          </p:cNvSpPr>
          <p:nvPr/>
        </p:nvSpPr>
        <p:spPr bwMode="auto">
          <a:xfrm rot="21338106">
            <a:off x="3630038" y="1650995"/>
            <a:ext cx="4482994" cy="1609742"/>
          </a:xfrm>
          <a:prstGeom prst="roundRect">
            <a:avLst>
              <a:gd name="adj" fmla="val 16667"/>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The report is damning about the lack of strong leadership… I think we need a policy sub-committee to look at our options…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wipe(left)">
                                      <p:cBhvr>
                                        <p:cTn id="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49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Implications</a:t>
            </a:r>
          </a:p>
        </p:txBody>
      </p:sp>
      <p:sp>
        <p:nvSpPr>
          <p:cNvPr id="75780"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6500"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6501" name="Group 6"/>
          <p:cNvGrpSpPr>
            <a:grpSpLocks/>
          </p:cNvGrpSpPr>
          <p:nvPr/>
        </p:nvGrpSpPr>
        <p:grpSpPr bwMode="auto">
          <a:xfrm>
            <a:off x="468313" y="333375"/>
            <a:ext cx="1008062" cy="1008063"/>
            <a:chOff x="521" y="1480"/>
            <a:chExt cx="1950" cy="1995"/>
          </a:xfrm>
        </p:grpSpPr>
        <p:sp>
          <p:nvSpPr>
            <p:cNvPr id="106507"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08"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6502" name="AutoShape 9"/>
          <p:cNvSpPr>
            <a:spLocks noChangeArrowheads="1"/>
          </p:cNvSpPr>
          <p:nvPr/>
        </p:nvSpPr>
        <p:spPr bwMode="auto">
          <a:xfrm>
            <a:off x="1116013" y="1628775"/>
            <a:ext cx="4608512"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Women shall not take initiative to be:</a:t>
            </a:r>
          </a:p>
          <a:p>
            <a:pPr algn="ctr"/>
            <a:endParaRPr lang="en-US" sz="2800" b="1"/>
          </a:p>
          <a:p>
            <a:pPr algn="ctr"/>
            <a:r>
              <a:rPr lang="en-US" sz="2800" b="1"/>
              <a:t>pastor </a:t>
            </a:r>
          </a:p>
          <a:p>
            <a:pPr algn="ctr"/>
            <a:r>
              <a:rPr lang="en-US" sz="2000" b="1"/>
              <a:t>(esp. senior pastor!)</a:t>
            </a:r>
          </a:p>
          <a:p>
            <a:pPr algn="ctr"/>
            <a:endParaRPr lang="en-US" sz="2800" b="1"/>
          </a:p>
          <a:p>
            <a:pPr algn="ctr"/>
            <a:r>
              <a:rPr lang="en-US" sz="2800" b="1"/>
              <a:t>preacher</a:t>
            </a:r>
          </a:p>
          <a:p>
            <a:pPr algn="ctr"/>
            <a:r>
              <a:rPr lang="en-US" sz="2800" b="1"/>
              <a:t>elder</a:t>
            </a:r>
          </a:p>
          <a:p>
            <a:pPr algn="ctr"/>
            <a:r>
              <a:rPr lang="en-US" sz="2800" b="1">
                <a:solidFill>
                  <a:schemeClr val="bg1"/>
                </a:solidFill>
              </a:rPr>
              <a:t>worship leader</a:t>
            </a:r>
          </a:p>
          <a:p>
            <a:pPr algn="ctr"/>
            <a:endParaRPr lang="en-US" sz="2800" b="1"/>
          </a:p>
          <a:p>
            <a:pPr algn="ctr"/>
            <a:endParaRPr lang="en-US" sz="2800" b="1"/>
          </a:p>
        </p:txBody>
      </p:sp>
      <p:sp>
        <p:nvSpPr>
          <p:cNvPr id="75786" name="Rectangle 10"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75787" name="Rectangle 11"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
        <p:nvSpPr>
          <p:cNvPr id="75788" name="Line 12"/>
          <p:cNvSpPr>
            <a:spLocks noChangeShapeType="1"/>
          </p:cNvSpPr>
          <p:nvPr/>
        </p:nvSpPr>
        <p:spPr bwMode="auto">
          <a:xfrm>
            <a:off x="5867400" y="2565400"/>
            <a:ext cx="2808288" cy="3095625"/>
          </a:xfrm>
          <a:prstGeom prst="line">
            <a:avLst/>
          </a:prstGeom>
          <a:noFill/>
          <a:ln w="1270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89" name="Line 13"/>
          <p:cNvSpPr>
            <a:spLocks noChangeShapeType="1"/>
          </p:cNvSpPr>
          <p:nvPr/>
        </p:nvSpPr>
        <p:spPr bwMode="auto">
          <a:xfrm rot="4031962">
            <a:off x="5866607" y="2780506"/>
            <a:ext cx="2808288" cy="3095625"/>
          </a:xfrm>
          <a:prstGeom prst="line">
            <a:avLst/>
          </a:prstGeom>
          <a:noFill/>
          <a:ln w="1270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500" fill="hold"/>
                                        <p:tgtEl>
                                          <p:spTgt spid="75786"/>
                                        </p:tgtEl>
                                        <p:attrNameLst>
                                          <p:attrName>ppt_w</p:attrName>
                                        </p:attrNameLst>
                                      </p:cBhvr>
                                      <p:tavLst>
                                        <p:tav tm="0">
                                          <p:val>
                                            <p:fltVal val="0"/>
                                          </p:val>
                                        </p:tav>
                                        <p:tav tm="100000">
                                          <p:val>
                                            <p:strVal val="#ppt_w"/>
                                          </p:val>
                                        </p:tav>
                                      </p:tavLst>
                                    </p:anim>
                                    <p:anim calcmode="lin" valueType="num">
                                      <p:cBhvr>
                                        <p:cTn id="8" dur="500" fill="hold"/>
                                        <p:tgtEl>
                                          <p:spTgt spid="75786"/>
                                        </p:tgtEl>
                                        <p:attrNameLst>
                                          <p:attrName>ppt_h</p:attrName>
                                        </p:attrNameLst>
                                      </p:cBhvr>
                                      <p:tavLst>
                                        <p:tav tm="0">
                                          <p:val>
                                            <p:fltVal val="0"/>
                                          </p:val>
                                        </p:tav>
                                        <p:tav tm="100000">
                                          <p:val>
                                            <p:strVal val="#ppt_h"/>
                                          </p:val>
                                        </p:tav>
                                      </p:tavLst>
                                    </p:anim>
                                    <p:animEffect transition="in" filter="fade">
                                      <p:cBhvr>
                                        <p:cTn id="9" dur="500"/>
                                        <p:tgtEl>
                                          <p:spTgt spid="7578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5787"/>
                                        </p:tgtEl>
                                        <p:attrNameLst>
                                          <p:attrName>style.visibility</p:attrName>
                                        </p:attrNameLst>
                                      </p:cBhvr>
                                      <p:to>
                                        <p:strVal val="visible"/>
                                      </p:to>
                                    </p:set>
                                    <p:anim calcmode="lin" valueType="num">
                                      <p:cBhvr>
                                        <p:cTn id="13" dur="500" fill="hold"/>
                                        <p:tgtEl>
                                          <p:spTgt spid="75787"/>
                                        </p:tgtEl>
                                        <p:attrNameLst>
                                          <p:attrName>ppt_w</p:attrName>
                                        </p:attrNameLst>
                                      </p:cBhvr>
                                      <p:tavLst>
                                        <p:tav tm="0">
                                          <p:val>
                                            <p:fltVal val="0"/>
                                          </p:val>
                                        </p:tav>
                                        <p:tav tm="100000">
                                          <p:val>
                                            <p:strVal val="#ppt_w"/>
                                          </p:val>
                                        </p:tav>
                                      </p:tavLst>
                                    </p:anim>
                                    <p:anim calcmode="lin" valueType="num">
                                      <p:cBhvr>
                                        <p:cTn id="14" dur="500" fill="hold"/>
                                        <p:tgtEl>
                                          <p:spTgt spid="75787"/>
                                        </p:tgtEl>
                                        <p:attrNameLst>
                                          <p:attrName>ppt_h</p:attrName>
                                        </p:attrNameLst>
                                      </p:cBhvr>
                                      <p:tavLst>
                                        <p:tav tm="0">
                                          <p:val>
                                            <p:fltVal val="0"/>
                                          </p:val>
                                        </p:tav>
                                        <p:tav tm="100000">
                                          <p:val>
                                            <p:strVal val="#ppt_h"/>
                                          </p:val>
                                        </p:tav>
                                      </p:tavLst>
                                    </p:anim>
                                    <p:animEffect transition="in" filter="fade">
                                      <p:cBhvr>
                                        <p:cTn id="15" dur="500"/>
                                        <p:tgtEl>
                                          <p:spTgt spid="7578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5789"/>
                                        </p:tgtEl>
                                        <p:attrNameLst>
                                          <p:attrName>style.visibility</p:attrName>
                                        </p:attrNameLst>
                                      </p:cBhvr>
                                      <p:to>
                                        <p:strVal val="visible"/>
                                      </p:to>
                                    </p:set>
                                    <p:animEffect transition="in" filter="wipe(up)">
                                      <p:cBhvr>
                                        <p:cTn id="19" dur="500"/>
                                        <p:tgtEl>
                                          <p:spTgt spid="75789"/>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5788"/>
                                        </p:tgtEl>
                                        <p:attrNameLst>
                                          <p:attrName>style.visibility</p:attrName>
                                        </p:attrNameLst>
                                      </p:cBhvr>
                                      <p:to>
                                        <p:strVal val="visible"/>
                                      </p:to>
                                    </p:set>
                                    <p:animEffect transition="in" filter="wipe(up)">
                                      <p:cBhvr>
                                        <p:cTn id="23" dur="5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animBg="1"/>
      <p:bldP spid="75787" grpId="0" animBg="1"/>
      <p:bldP spid="75788" grpId="0" animBg="1"/>
      <p:bldP spid="7578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52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Implications</a:t>
            </a:r>
          </a:p>
        </p:txBody>
      </p:sp>
      <p:sp>
        <p:nvSpPr>
          <p:cNvPr id="7475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7524"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7525" name="Group 6"/>
          <p:cNvGrpSpPr>
            <a:grpSpLocks/>
          </p:cNvGrpSpPr>
          <p:nvPr/>
        </p:nvGrpSpPr>
        <p:grpSpPr bwMode="auto">
          <a:xfrm>
            <a:off x="468313" y="333375"/>
            <a:ext cx="1008062" cy="1008063"/>
            <a:chOff x="521" y="1480"/>
            <a:chExt cx="1950" cy="1995"/>
          </a:xfrm>
        </p:grpSpPr>
        <p:sp>
          <p:nvSpPr>
            <p:cNvPr id="107529"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530"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526" name="AutoShape 11"/>
          <p:cNvSpPr>
            <a:spLocks noChangeArrowheads="1"/>
          </p:cNvSpPr>
          <p:nvPr/>
        </p:nvSpPr>
        <p:spPr bwMode="auto">
          <a:xfrm>
            <a:off x="684213" y="1771650"/>
            <a:ext cx="4608512"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endParaRPr lang="en-US" sz="2800" b="1"/>
          </a:p>
          <a:p>
            <a:pPr algn="ctr"/>
            <a:r>
              <a:rPr lang="en-US" sz="2800" b="1"/>
              <a:t>For special cases:</a:t>
            </a:r>
          </a:p>
          <a:p>
            <a:pPr algn="ctr"/>
            <a:endParaRPr lang="en-US" sz="2800" b="1"/>
          </a:p>
          <a:p>
            <a:pPr algn="ctr"/>
            <a:r>
              <a:rPr lang="en-US" sz="2800" b="1"/>
              <a:t>women can take the key leadership role temporarily…</a:t>
            </a:r>
          </a:p>
          <a:p>
            <a:pPr algn="ctr"/>
            <a:endParaRPr lang="en-US" sz="2800" b="1"/>
          </a:p>
          <a:p>
            <a:pPr algn="ctr"/>
            <a:r>
              <a:rPr lang="en-US" sz="2800" b="1"/>
              <a:t>…while training capable male leaders </a:t>
            </a:r>
          </a:p>
          <a:p>
            <a:pPr algn="ctr"/>
            <a:endParaRPr lang="en-US" sz="2800" b="1"/>
          </a:p>
          <a:p>
            <a:pPr algn="ctr"/>
            <a:endParaRPr lang="en-US" sz="2800" b="1"/>
          </a:p>
          <a:p>
            <a:pPr algn="ctr"/>
            <a:endParaRPr lang="en-US" sz="2800" b="1"/>
          </a:p>
        </p:txBody>
      </p:sp>
      <p:sp>
        <p:nvSpPr>
          <p:cNvPr id="74764" name="Rectangle 12"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74765" name="Rectangle 13"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p:cTn id="7" dur="500" fill="hold"/>
                                        <p:tgtEl>
                                          <p:spTgt spid="74764"/>
                                        </p:tgtEl>
                                        <p:attrNameLst>
                                          <p:attrName>ppt_w</p:attrName>
                                        </p:attrNameLst>
                                      </p:cBhvr>
                                      <p:tavLst>
                                        <p:tav tm="0">
                                          <p:val>
                                            <p:fltVal val="0"/>
                                          </p:val>
                                        </p:tav>
                                        <p:tav tm="100000">
                                          <p:val>
                                            <p:strVal val="#ppt_w"/>
                                          </p:val>
                                        </p:tav>
                                      </p:tavLst>
                                    </p:anim>
                                    <p:anim calcmode="lin" valueType="num">
                                      <p:cBhvr>
                                        <p:cTn id="8" dur="500" fill="hold"/>
                                        <p:tgtEl>
                                          <p:spTgt spid="74764"/>
                                        </p:tgtEl>
                                        <p:attrNameLst>
                                          <p:attrName>ppt_h</p:attrName>
                                        </p:attrNameLst>
                                      </p:cBhvr>
                                      <p:tavLst>
                                        <p:tav tm="0">
                                          <p:val>
                                            <p:fltVal val="0"/>
                                          </p:val>
                                        </p:tav>
                                        <p:tav tm="100000">
                                          <p:val>
                                            <p:strVal val="#ppt_h"/>
                                          </p:val>
                                        </p:tav>
                                      </p:tavLst>
                                    </p:anim>
                                    <p:animEffect transition="in" filter="fade">
                                      <p:cBhvr>
                                        <p:cTn id="9" dur="500"/>
                                        <p:tgtEl>
                                          <p:spTgt spid="747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4765"/>
                                        </p:tgtEl>
                                        <p:attrNameLst>
                                          <p:attrName>style.visibility</p:attrName>
                                        </p:attrNameLst>
                                      </p:cBhvr>
                                      <p:to>
                                        <p:strVal val="visible"/>
                                      </p:to>
                                    </p:set>
                                    <p:anim calcmode="lin" valueType="num">
                                      <p:cBhvr>
                                        <p:cTn id="13" dur="500" fill="hold"/>
                                        <p:tgtEl>
                                          <p:spTgt spid="74765"/>
                                        </p:tgtEl>
                                        <p:attrNameLst>
                                          <p:attrName>ppt_w</p:attrName>
                                        </p:attrNameLst>
                                      </p:cBhvr>
                                      <p:tavLst>
                                        <p:tav tm="0">
                                          <p:val>
                                            <p:fltVal val="0"/>
                                          </p:val>
                                        </p:tav>
                                        <p:tav tm="100000">
                                          <p:val>
                                            <p:strVal val="#ppt_w"/>
                                          </p:val>
                                        </p:tav>
                                      </p:tavLst>
                                    </p:anim>
                                    <p:anim calcmode="lin" valueType="num">
                                      <p:cBhvr>
                                        <p:cTn id="14" dur="500" fill="hold"/>
                                        <p:tgtEl>
                                          <p:spTgt spid="74765"/>
                                        </p:tgtEl>
                                        <p:attrNameLst>
                                          <p:attrName>ppt_h</p:attrName>
                                        </p:attrNameLst>
                                      </p:cBhvr>
                                      <p:tavLst>
                                        <p:tav tm="0">
                                          <p:val>
                                            <p:fltVal val="0"/>
                                          </p:val>
                                        </p:tav>
                                        <p:tav tm="100000">
                                          <p:val>
                                            <p:strVal val="#ppt_h"/>
                                          </p:val>
                                        </p:tav>
                                      </p:tavLst>
                                    </p:anim>
                                    <p:animEffect transition="in" filter="fade">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animBg="1"/>
      <p:bldP spid="7476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4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Implications</a:t>
            </a:r>
          </a:p>
        </p:txBody>
      </p:sp>
      <p:sp>
        <p:nvSpPr>
          <p:cNvPr id="7475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8548"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8549" name="Group 6"/>
          <p:cNvGrpSpPr>
            <a:grpSpLocks/>
          </p:cNvGrpSpPr>
          <p:nvPr/>
        </p:nvGrpSpPr>
        <p:grpSpPr bwMode="auto">
          <a:xfrm>
            <a:off x="468313" y="333375"/>
            <a:ext cx="1008062" cy="1008063"/>
            <a:chOff x="521" y="1480"/>
            <a:chExt cx="1950" cy="1995"/>
          </a:xfrm>
        </p:grpSpPr>
        <p:sp>
          <p:nvSpPr>
            <p:cNvPr id="108554"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55"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8550" name="AutoShape 11"/>
          <p:cNvSpPr>
            <a:spLocks noChangeArrowheads="1"/>
          </p:cNvSpPr>
          <p:nvPr/>
        </p:nvSpPr>
        <p:spPr bwMode="auto">
          <a:xfrm>
            <a:off x="228600" y="1844675"/>
            <a:ext cx="5064125"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r>
              <a:rPr lang="ru-RU" altLang="ja-JP" sz="2800" b="1" i="1"/>
              <a:t>"</a:t>
            </a:r>
            <a:r>
              <a:rPr lang="en-US" altLang="ja-JP" sz="2400" b="1" i="1"/>
              <a:t>When there are simply </a:t>
            </a:r>
            <a:br>
              <a:rPr lang="en-US" altLang="ja-JP" sz="2400" b="1" i="1"/>
            </a:br>
            <a:r>
              <a:rPr lang="en-US" altLang="ja-JP" sz="2400" b="1" i="1"/>
              <a:t>no men to do the work… </a:t>
            </a:r>
            <a:br>
              <a:rPr lang="en-US" altLang="ja-JP" sz="2400" b="1" i="1"/>
            </a:br>
            <a:r>
              <a:rPr lang="en-US" altLang="ja-JP" sz="2400" b="1" i="1"/>
              <a:t>However, women must be </a:t>
            </a:r>
            <a:br>
              <a:rPr lang="en-US" altLang="ja-JP" sz="2400" b="1" i="1"/>
            </a:br>
            <a:r>
              <a:rPr lang="en-US" altLang="ja-JP" sz="2400" b="1" i="1"/>
              <a:t>cautioned against continuing </a:t>
            </a:r>
            <a:br>
              <a:rPr lang="en-US" altLang="ja-JP" sz="2400" b="1" i="1"/>
            </a:br>
            <a:r>
              <a:rPr lang="en-US" altLang="ja-JP" sz="2400" b="1" i="1"/>
              <a:t>in such work after </a:t>
            </a:r>
            <a:br>
              <a:rPr lang="en-US" altLang="ja-JP" sz="2400" b="1" i="1"/>
            </a:br>
            <a:r>
              <a:rPr lang="en-US" altLang="ja-JP" sz="2400" b="1" i="1"/>
              <a:t>there are trained men </a:t>
            </a:r>
            <a:br>
              <a:rPr lang="en-US" altLang="ja-JP" sz="2400" b="1" i="1"/>
            </a:br>
            <a:r>
              <a:rPr lang="en-US" altLang="ja-JP" sz="2400" b="1" i="1"/>
              <a:t>available for the job</a:t>
            </a:r>
            <a:r>
              <a:rPr lang="ru-RU" altLang="ja-JP" sz="2400" b="1" i="1"/>
              <a:t>"</a:t>
            </a:r>
            <a:br>
              <a:rPr lang="en-US" altLang="ja-JP" sz="2400" b="1"/>
            </a:br>
            <a:endParaRPr lang="en-US" altLang="ja-JP" sz="2400" b="1"/>
          </a:p>
          <a:p>
            <a:pPr algn="ctr"/>
            <a:r>
              <a:rPr lang="en-US" b="1"/>
              <a:t>Charles Ryrie, </a:t>
            </a:r>
            <a:br>
              <a:rPr lang="en-US" b="1"/>
            </a:br>
            <a:r>
              <a:rPr lang="en-US" b="1" i="1"/>
              <a:t>The Role of Women in the Church</a:t>
            </a:r>
            <a:r>
              <a:rPr lang="en-US" b="1"/>
              <a:t>, 80</a:t>
            </a:r>
          </a:p>
          <a:p>
            <a:pPr algn="ctr"/>
            <a:endParaRPr lang="en-US" b="1"/>
          </a:p>
          <a:p>
            <a:pPr algn="ctr"/>
            <a:endParaRPr lang="en-US" b="1"/>
          </a:p>
          <a:p>
            <a:pPr algn="ctr"/>
            <a:endParaRPr lang="en-US" sz="2800" b="1"/>
          </a:p>
        </p:txBody>
      </p:sp>
      <p:sp>
        <p:nvSpPr>
          <p:cNvPr id="74764" name="Rectangle 12"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74765" name="Rectangle 13"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
        <p:nvSpPr>
          <p:cNvPr id="108553" name="TextBox 1"/>
          <p:cNvSpPr txBox="1">
            <a:spLocks noChangeArrowheads="1"/>
          </p:cNvSpPr>
          <p:nvPr/>
        </p:nvSpPr>
        <p:spPr bwMode="auto">
          <a:xfrm>
            <a:off x="8410575" y="4445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140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p:cTn id="7" dur="500" fill="hold"/>
                                        <p:tgtEl>
                                          <p:spTgt spid="74764"/>
                                        </p:tgtEl>
                                        <p:attrNameLst>
                                          <p:attrName>ppt_w</p:attrName>
                                        </p:attrNameLst>
                                      </p:cBhvr>
                                      <p:tavLst>
                                        <p:tav tm="0">
                                          <p:val>
                                            <p:fltVal val="0"/>
                                          </p:val>
                                        </p:tav>
                                        <p:tav tm="100000">
                                          <p:val>
                                            <p:strVal val="#ppt_w"/>
                                          </p:val>
                                        </p:tav>
                                      </p:tavLst>
                                    </p:anim>
                                    <p:anim calcmode="lin" valueType="num">
                                      <p:cBhvr>
                                        <p:cTn id="8" dur="500" fill="hold"/>
                                        <p:tgtEl>
                                          <p:spTgt spid="74764"/>
                                        </p:tgtEl>
                                        <p:attrNameLst>
                                          <p:attrName>ppt_h</p:attrName>
                                        </p:attrNameLst>
                                      </p:cBhvr>
                                      <p:tavLst>
                                        <p:tav tm="0">
                                          <p:val>
                                            <p:fltVal val="0"/>
                                          </p:val>
                                        </p:tav>
                                        <p:tav tm="100000">
                                          <p:val>
                                            <p:strVal val="#ppt_h"/>
                                          </p:val>
                                        </p:tav>
                                      </p:tavLst>
                                    </p:anim>
                                    <p:animEffect transition="in" filter="fade">
                                      <p:cBhvr>
                                        <p:cTn id="9" dur="500"/>
                                        <p:tgtEl>
                                          <p:spTgt spid="747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4765"/>
                                        </p:tgtEl>
                                        <p:attrNameLst>
                                          <p:attrName>style.visibility</p:attrName>
                                        </p:attrNameLst>
                                      </p:cBhvr>
                                      <p:to>
                                        <p:strVal val="visible"/>
                                      </p:to>
                                    </p:set>
                                    <p:anim calcmode="lin" valueType="num">
                                      <p:cBhvr>
                                        <p:cTn id="13" dur="500" fill="hold"/>
                                        <p:tgtEl>
                                          <p:spTgt spid="74765"/>
                                        </p:tgtEl>
                                        <p:attrNameLst>
                                          <p:attrName>ppt_w</p:attrName>
                                        </p:attrNameLst>
                                      </p:cBhvr>
                                      <p:tavLst>
                                        <p:tav tm="0">
                                          <p:val>
                                            <p:fltVal val="0"/>
                                          </p:val>
                                        </p:tav>
                                        <p:tav tm="100000">
                                          <p:val>
                                            <p:strVal val="#ppt_w"/>
                                          </p:val>
                                        </p:tav>
                                      </p:tavLst>
                                    </p:anim>
                                    <p:anim calcmode="lin" valueType="num">
                                      <p:cBhvr>
                                        <p:cTn id="14" dur="500" fill="hold"/>
                                        <p:tgtEl>
                                          <p:spTgt spid="74765"/>
                                        </p:tgtEl>
                                        <p:attrNameLst>
                                          <p:attrName>ppt_h</p:attrName>
                                        </p:attrNameLst>
                                      </p:cBhvr>
                                      <p:tavLst>
                                        <p:tav tm="0">
                                          <p:val>
                                            <p:fltVal val="0"/>
                                          </p:val>
                                        </p:tav>
                                        <p:tav tm="100000">
                                          <p:val>
                                            <p:strVal val="#ppt_h"/>
                                          </p:val>
                                        </p:tav>
                                      </p:tavLst>
                                    </p:anim>
                                    <p:animEffect transition="in" filter="fade">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animBg="1"/>
      <p:bldP spid="7476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7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800" b="1">
                <a:latin typeface="Tahoma" charset="0"/>
              </a:rPr>
              <a:t>Implications</a:t>
            </a:r>
          </a:p>
        </p:txBody>
      </p:sp>
      <p:sp>
        <p:nvSpPr>
          <p:cNvPr id="83972"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9572"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09573" name="Group 6"/>
          <p:cNvGrpSpPr>
            <a:grpSpLocks/>
          </p:cNvGrpSpPr>
          <p:nvPr/>
        </p:nvGrpSpPr>
        <p:grpSpPr bwMode="auto">
          <a:xfrm>
            <a:off x="468313" y="333375"/>
            <a:ext cx="1008062" cy="1008063"/>
            <a:chOff x="521" y="1480"/>
            <a:chExt cx="1950" cy="1995"/>
          </a:xfrm>
        </p:grpSpPr>
        <p:sp>
          <p:nvSpPr>
            <p:cNvPr id="109577"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78"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9574" name="AutoShape 9"/>
          <p:cNvSpPr>
            <a:spLocks noChangeArrowheads="1"/>
          </p:cNvSpPr>
          <p:nvPr/>
        </p:nvSpPr>
        <p:spPr bwMode="auto">
          <a:xfrm>
            <a:off x="533400" y="1771650"/>
            <a:ext cx="4759325"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endParaRPr lang="en-US" sz="2800" b="1"/>
          </a:p>
          <a:p>
            <a:pPr algn="ctr"/>
            <a:r>
              <a:rPr lang="en-US" sz="2800" b="1"/>
              <a:t>In church, the main leadership roles are assigned to men. </a:t>
            </a:r>
          </a:p>
          <a:p>
            <a:pPr algn="ctr"/>
            <a:endParaRPr lang="en-US" sz="2800" b="1"/>
          </a:p>
          <a:p>
            <a:pPr algn="ctr"/>
            <a:r>
              <a:rPr lang="en-US" sz="2800" b="1"/>
              <a:t>Supportive roles are delegated to women.</a:t>
            </a:r>
          </a:p>
          <a:p>
            <a:pPr algn="ctr"/>
            <a:endParaRPr lang="en-US" sz="2800" b="1"/>
          </a:p>
          <a:p>
            <a:pPr algn="ctr"/>
            <a:endParaRPr lang="en-US" sz="2800" b="1"/>
          </a:p>
          <a:p>
            <a:pPr algn="ctr"/>
            <a:endParaRPr lang="en-US" sz="2800" b="1"/>
          </a:p>
          <a:p>
            <a:pPr algn="ctr"/>
            <a:endParaRPr lang="en-US" sz="2800" b="1"/>
          </a:p>
          <a:p>
            <a:pPr algn="ctr"/>
            <a:endParaRPr lang="en-US" sz="2800" b="1"/>
          </a:p>
        </p:txBody>
      </p:sp>
      <p:sp>
        <p:nvSpPr>
          <p:cNvPr id="83978" name="Rectangle 10"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83979" name="Rectangle 11"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3978"/>
                                        </p:tgtEl>
                                        <p:attrNameLst>
                                          <p:attrName>style.visibility</p:attrName>
                                        </p:attrNameLst>
                                      </p:cBhvr>
                                      <p:to>
                                        <p:strVal val="visible"/>
                                      </p:to>
                                    </p:set>
                                    <p:anim calcmode="lin" valueType="num">
                                      <p:cBhvr>
                                        <p:cTn id="7" dur="500" fill="hold"/>
                                        <p:tgtEl>
                                          <p:spTgt spid="83978"/>
                                        </p:tgtEl>
                                        <p:attrNameLst>
                                          <p:attrName>ppt_w</p:attrName>
                                        </p:attrNameLst>
                                      </p:cBhvr>
                                      <p:tavLst>
                                        <p:tav tm="0">
                                          <p:val>
                                            <p:fltVal val="0"/>
                                          </p:val>
                                        </p:tav>
                                        <p:tav tm="100000">
                                          <p:val>
                                            <p:strVal val="#ppt_w"/>
                                          </p:val>
                                        </p:tav>
                                      </p:tavLst>
                                    </p:anim>
                                    <p:anim calcmode="lin" valueType="num">
                                      <p:cBhvr>
                                        <p:cTn id="8" dur="500" fill="hold"/>
                                        <p:tgtEl>
                                          <p:spTgt spid="83978"/>
                                        </p:tgtEl>
                                        <p:attrNameLst>
                                          <p:attrName>ppt_h</p:attrName>
                                        </p:attrNameLst>
                                      </p:cBhvr>
                                      <p:tavLst>
                                        <p:tav tm="0">
                                          <p:val>
                                            <p:fltVal val="0"/>
                                          </p:val>
                                        </p:tav>
                                        <p:tav tm="100000">
                                          <p:val>
                                            <p:strVal val="#ppt_h"/>
                                          </p:val>
                                        </p:tav>
                                      </p:tavLst>
                                    </p:anim>
                                    <p:animEffect transition="in" filter="fade">
                                      <p:cBhvr>
                                        <p:cTn id="9" dur="500"/>
                                        <p:tgtEl>
                                          <p:spTgt spid="8397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3979"/>
                                        </p:tgtEl>
                                        <p:attrNameLst>
                                          <p:attrName>style.visibility</p:attrName>
                                        </p:attrNameLst>
                                      </p:cBhvr>
                                      <p:to>
                                        <p:strVal val="visible"/>
                                      </p:to>
                                    </p:set>
                                    <p:anim calcmode="lin" valueType="num">
                                      <p:cBhvr>
                                        <p:cTn id="13" dur="500" fill="hold"/>
                                        <p:tgtEl>
                                          <p:spTgt spid="83979"/>
                                        </p:tgtEl>
                                        <p:attrNameLst>
                                          <p:attrName>ppt_w</p:attrName>
                                        </p:attrNameLst>
                                      </p:cBhvr>
                                      <p:tavLst>
                                        <p:tav tm="0">
                                          <p:val>
                                            <p:fltVal val="0"/>
                                          </p:val>
                                        </p:tav>
                                        <p:tav tm="100000">
                                          <p:val>
                                            <p:strVal val="#ppt_w"/>
                                          </p:val>
                                        </p:tav>
                                      </p:tavLst>
                                    </p:anim>
                                    <p:anim calcmode="lin" valueType="num">
                                      <p:cBhvr>
                                        <p:cTn id="14" dur="500" fill="hold"/>
                                        <p:tgtEl>
                                          <p:spTgt spid="83979"/>
                                        </p:tgtEl>
                                        <p:attrNameLst>
                                          <p:attrName>ppt_h</p:attrName>
                                        </p:attrNameLst>
                                      </p:cBhvr>
                                      <p:tavLst>
                                        <p:tav tm="0">
                                          <p:val>
                                            <p:fltVal val="0"/>
                                          </p:val>
                                        </p:tav>
                                        <p:tav tm="100000">
                                          <p:val>
                                            <p:strVal val="#ppt_h"/>
                                          </p:val>
                                        </p:tav>
                                      </p:tavLst>
                                    </p:anim>
                                    <p:animEffect transition="in" filter="fade">
                                      <p:cBhvr>
                                        <p:cTn id="15" dur="5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397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solidFill>
            <a:srgbClr val="4248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000000"/>
              </a:solidFill>
            </a:endParaRPr>
          </a:p>
        </p:txBody>
      </p:sp>
      <p:sp>
        <p:nvSpPr>
          <p:cNvPr id="110594" name="Rectangle 3"/>
          <p:cNvSpPr>
            <a:spLocks noGrp="1"/>
          </p:cNvSpPr>
          <p:nvPr>
            <p:ph type="ctrTitle" idx="4294967295"/>
          </p:nvPr>
        </p:nvSpPr>
        <p:spPr>
          <a:xfrm>
            <a:off x="381000" y="304800"/>
            <a:ext cx="8534400" cy="1143000"/>
          </a:xfrm>
        </p:spPr>
        <p:txBody>
          <a:bodyPr/>
          <a:lstStyle/>
          <a:p>
            <a:pPr eaLnBrk="1" hangingPunct="1"/>
            <a:r>
              <a:rPr lang="en-US">
                <a:solidFill>
                  <a:schemeClr val="bg1"/>
                </a:solidFill>
                <a:latin typeface="Arial" charset="0"/>
              </a:rPr>
              <a:t>Quellendorf, Germany</a:t>
            </a:r>
          </a:p>
        </p:txBody>
      </p:sp>
      <p:pic>
        <p:nvPicPr>
          <p:cNvPr id="269318" name="Picture 6" descr="lind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5500" y="1752600"/>
            <a:ext cx="2411413" cy="425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319" name="Picture 7" descr="lindner20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320" name="Picture 8" descr="Michaela_Lindner_Fall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0200" y="3581400"/>
            <a:ext cx="1981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321" name="Picture 9" descr="michaelalindner_12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8200" y="1828800"/>
            <a:ext cx="1524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9" name="Rectangle 3"/>
          <p:cNvSpPr>
            <a:spLocks/>
          </p:cNvSpPr>
          <p:nvPr/>
        </p:nvSpPr>
        <p:spPr bwMode="auto">
          <a:xfrm>
            <a:off x="152400" y="3810000"/>
            <a:ext cx="2667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a:solidFill>
                  <a:srgbClr val="FFFFFF"/>
                </a:solidFill>
                <a:latin typeface="Calibri" charset="0"/>
              </a:rPr>
              <a:t>Mr. Norbert Lindner</a:t>
            </a:r>
          </a:p>
        </p:txBody>
      </p:sp>
      <p:sp>
        <p:nvSpPr>
          <p:cNvPr id="269323" name="Rectangle 3"/>
          <p:cNvSpPr>
            <a:spLocks/>
          </p:cNvSpPr>
          <p:nvPr/>
        </p:nvSpPr>
        <p:spPr bwMode="auto">
          <a:xfrm>
            <a:off x="6096000" y="1524000"/>
            <a:ext cx="2667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a:solidFill>
                  <a:srgbClr val="FFFFFF"/>
                </a:solidFill>
                <a:latin typeface="Calibri" charset="0"/>
              </a:rPr>
              <a:t>Mr. Michaela Lindner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69321"/>
                                        </p:tgtEl>
                                        <p:attrNameLst>
                                          <p:attrName>style.visibility</p:attrName>
                                        </p:attrNameLst>
                                      </p:cBhvr>
                                      <p:to>
                                        <p:strVal val="visible"/>
                                      </p:to>
                                    </p:set>
                                    <p:animEffect transition="in" filter="dissolve">
                                      <p:cBhvr>
                                        <p:cTn id="11" dur="500"/>
                                        <p:tgtEl>
                                          <p:spTgt spid="269321"/>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69320"/>
                                        </p:tgtEl>
                                        <p:attrNameLst>
                                          <p:attrName>style.visibility</p:attrName>
                                        </p:attrNameLst>
                                      </p:cBhvr>
                                      <p:to>
                                        <p:strVal val="visible"/>
                                      </p:to>
                                    </p:set>
                                    <p:animEffect transition="in" filter="dissolve">
                                      <p:cBhvr>
                                        <p:cTn id="15" dur="500"/>
                                        <p:tgtEl>
                                          <p:spTgt spid="269320"/>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269318"/>
                                        </p:tgtEl>
                                        <p:attrNameLst>
                                          <p:attrName>style.visibility</p:attrName>
                                        </p:attrNameLst>
                                      </p:cBhvr>
                                      <p:to>
                                        <p:strVal val="visible"/>
                                      </p:to>
                                    </p:set>
                                    <p:animEffect transition="in" filter="dissolve">
                                      <p:cBhvr>
                                        <p:cTn id="19" dur="500"/>
                                        <p:tgtEl>
                                          <p:spTgt spid="269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69319"/>
                                        </p:tgtEl>
                                        <p:attrNameLst>
                                          <p:attrName>style.visibility</p:attrName>
                                        </p:attrNameLst>
                                      </p:cBhvr>
                                      <p:to>
                                        <p:strVal val="visible"/>
                                      </p:to>
                                    </p:set>
                                    <p:animEffect transition="in" filter="dissolve">
                                      <p:cBhvr>
                                        <p:cTn id="24" dur="500"/>
                                        <p:tgtEl>
                                          <p:spTgt spid="269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AutoShape 5"/>
          <p:cNvSpPr>
            <a:spLocks noChangeArrowheads="1"/>
          </p:cNvSpPr>
          <p:nvPr/>
        </p:nvSpPr>
        <p:spPr bwMode="auto">
          <a:xfrm>
            <a:off x="2195513" y="1196975"/>
            <a:ext cx="5113337" cy="5183188"/>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4000" b="1">
              <a:latin typeface="Tahoma" charset="0"/>
            </a:endParaRPr>
          </a:p>
        </p:txBody>
      </p:sp>
      <p:sp>
        <p:nvSpPr>
          <p:cNvPr id="112642" name="AutoShape 11"/>
          <p:cNvSpPr>
            <a:spLocks noChangeArrowheads="1"/>
          </p:cNvSpPr>
          <p:nvPr/>
        </p:nvSpPr>
        <p:spPr bwMode="auto">
          <a:xfrm>
            <a:off x="2555875" y="1484313"/>
            <a:ext cx="4464050" cy="4608512"/>
          </a:xfrm>
          <a:prstGeom prst="roundRect">
            <a:avLst>
              <a:gd name="adj" fmla="val 16667"/>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2643" name="Line 4"/>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 name="AutoShape 2"/>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2645" name="AutoShape 10"/>
          <p:cNvSpPr>
            <a:spLocks noChangeArrowheads="1"/>
          </p:cNvSpPr>
          <p:nvPr/>
        </p:nvSpPr>
        <p:spPr bwMode="auto">
          <a:xfrm>
            <a:off x="2700338" y="1700213"/>
            <a:ext cx="4176712" cy="4176712"/>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000" b="1"/>
              <a:t>Leadership </a:t>
            </a:r>
          </a:p>
          <a:p>
            <a:pPr algn="ctr"/>
            <a:r>
              <a:rPr lang="en-US" sz="4000" b="1"/>
              <a:t>in the </a:t>
            </a:r>
          </a:p>
          <a:p>
            <a:pPr algn="ctr"/>
            <a:r>
              <a:rPr lang="en-US" sz="4000" b="1"/>
              <a:t>church …</a:t>
            </a:r>
          </a:p>
        </p:txBody>
      </p:sp>
      <p:sp>
        <p:nvSpPr>
          <p:cNvPr id="3078" name="Rectangle 6" descr="Julie_Pennington_Russell"/>
          <p:cNvSpPr>
            <a:spLocks noChangeArrowheads="1"/>
          </p:cNvSpPr>
          <p:nvPr/>
        </p:nvSpPr>
        <p:spPr bwMode="auto">
          <a:xfrm rot="551651">
            <a:off x="6327775" y="3460750"/>
            <a:ext cx="2087563" cy="288131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0">
            <a:solidFill>
              <a:srgbClr val="800000"/>
            </a:solidFill>
            <a:miter lim="800000"/>
            <a:headEnd/>
            <a:tailEnd/>
          </a:ln>
        </p:spPr>
        <p:txBody>
          <a:bodyPr wrap="none" anchor="ctr"/>
          <a:lstStyle/>
          <a:p>
            <a:endParaRPr lang="en-US"/>
          </a:p>
        </p:txBody>
      </p:sp>
      <p:sp>
        <p:nvSpPr>
          <p:cNvPr id="3079" name="Rectangle 7" descr="preacher-460x360"/>
          <p:cNvSpPr>
            <a:spLocks noChangeArrowheads="1"/>
          </p:cNvSpPr>
          <p:nvPr/>
        </p:nvSpPr>
        <p:spPr bwMode="auto">
          <a:xfrm rot="-628737">
            <a:off x="539750" y="549275"/>
            <a:ext cx="2297113" cy="2592388"/>
          </a:xfrm>
          <a:prstGeom prst="rect">
            <a:avLst/>
          </a:prstGeom>
          <a:blipFill dpi="0" rotWithShape="1">
            <a:blip r:embed="rId3"/>
            <a:srcRect/>
            <a:stretch>
              <a:fillRect/>
            </a:stretch>
          </a:blipFill>
          <a:ln w="127000">
            <a:solidFill>
              <a:srgbClr val="800000"/>
            </a:solidFill>
            <a:miter lim="800000"/>
            <a:headEnd/>
            <a:tailEnd/>
          </a:ln>
        </p:spPr>
        <p:txBody>
          <a:bodyPr wrap="none" anchor="ctr"/>
          <a:lstStyle/>
          <a:p>
            <a:endParaRPr lang="en-US"/>
          </a:p>
        </p:txBody>
      </p:sp>
      <p:sp>
        <p:nvSpPr>
          <p:cNvPr id="3081" name="WordArt 9"/>
          <p:cNvSpPr>
            <a:spLocks noChangeArrowheads="1" noChangeShapeType="1" noTextEdit="1"/>
          </p:cNvSpPr>
          <p:nvPr/>
        </p:nvSpPr>
        <p:spPr bwMode="auto">
          <a:xfrm rot="-1085066">
            <a:off x="1438275" y="674688"/>
            <a:ext cx="576263" cy="1008062"/>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FFFFFF"/>
                </a:solidFill>
                <a:latin typeface="Arial Rounded MT Bold"/>
                <a:ea typeface="Arial Rounded MT Bold"/>
                <a:cs typeface="Arial Rounded MT Bold"/>
              </a:rPr>
              <a:t>?</a:t>
            </a:r>
            <a:endParaRPr lang="en-US" sz="3600" kern="10">
              <a:solidFill>
                <a:srgbClr val="FFFFFF"/>
              </a:solidFill>
              <a:latin typeface="Arial Rounded MT Bold"/>
              <a:ea typeface="Arial Rounded MT Bold"/>
              <a:cs typeface="Arial Rounded MT Bold"/>
            </a:endParaRPr>
          </a:p>
        </p:txBody>
      </p:sp>
      <p:sp>
        <p:nvSpPr>
          <p:cNvPr id="3080" name="WordArt 8"/>
          <p:cNvSpPr>
            <a:spLocks noChangeArrowheads="1" noChangeShapeType="1" noTextEdit="1"/>
          </p:cNvSpPr>
          <p:nvPr/>
        </p:nvSpPr>
        <p:spPr bwMode="auto">
          <a:xfrm>
            <a:off x="6553200" y="3657600"/>
            <a:ext cx="576263" cy="1008063"/>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FFFFFF"/>
                </a:solidFill>
                <a:latin typeface="Arial Rounded MT Bold"/>
                <a:ea typeface="Arial Rounded MT Bold"/>
                <a:cs typeface="Arial Rounded MT Bold"/>
              </a:rPr>
              <a:t>?</a:t>
            </a:r>
            <a:endParaRPr lang="en-US" sz="3600" kern="10">
              <a:solidFill>
                <a:srgbClr val="FFFFFF"/>
              </a:solidFill>
              <a:latin typeface="Arial Rounded MT Bold"/>
              <a:ea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animEffect transition="in" filter="fade">
                                      <p:cBhvr>
                                        <p:cTn id="9" dur="500"/>
                                        <p:tgtEl>
                                          <p:spTgt spid="307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500" fill="hold"/>
                                        <p:tgtEl>
                                          <p:spTgt spid="3078"/>
                                        </p:tgtEl>
                                        <p:attrNameLst>
                                          <p:attrName>ppt_w</p:attrName>
                                        </p:attrNameLst>
                                      </p:cBhvr>
                                      <p:tavLst>
                                        <p:tav tm="0">
                                          <p:val>
                                            <p:fltVal val="0"/>
                                          </p:val>
                                        </p:tav>
                                        <p:tav tm="100000">
                                          <p:val>
                                            <p:strVal val="#ppt_w"/>
                                          </p:val>
                                        </p:tav>
                                      </p:tavLst>
                                    </p:anim>
                                    <p:anim calcmode="lin" valueType="num">
                                      <p:cBhvr>
                                        <p:cTn id="14" dur="500" fill="hold"/>
                                        <p:tgtEl>
                                          <p:spTgt spid="3078"/>
                                        </p:tgtEl>
                                        <p:attrNameLst>
                                          <p:attrName>ppt_h</p:attrName>
                                        </p:attrNameLst>
                                      </p:cBhvr>
                                      <p:tavLst>
                                        <p:tav tm="0">
                                          <p:val>
                                            <p:fltVal val="0"/>
                                          </p:val>
                                        </p:tav>
                                        <p:tav tm="100000">
                                          <p:val>
                                            <p:strVal val="#ppt_h"/>
                                          </p:val>
                                        </p:tav>
                                      </p:tavLst>
                                    </p:anim>
                                    <p:animEffect transition="in" filter="fade">
                                      <p:cBhvr>
                                        <p:cTn id="15" dur="500"/>
                                        <p:tgtEl>
                                          <p:spTgt spid="3078"/>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p:cTn id="19" dur="500" fill="hold"/>
                                        <p:tgtEl>
                                          <p:spTgt spid="3081"/>
                                        </p:tgtEl>
                                        <p:attrNameLst>
                                          <p:attrName>ppt_w</p:attrName>
                                        </p:attrNameLst>
                                      </p:cBhvr>
                                      <p:tavLst>
                                        <p:tav tm="0">
                                          <p:val>
                                            <p:fltVal val="0"/>
                                          </p:val>
                                        </p:tav>
                                        <p:tav tm="100000">
                                          <p:val>
                                            <p:strVal val="#ppt_w"/>
                                          </p:val>
                                        </p:tav>
                                      </p:tavLst>
                                    </p:anim>
                                    <p:anim calcmode="lin" valueType="num">
                                      <p:cBhvr>
                                        <p:cTn id="20" dur="500" fill="hold"/>
                                        <p:tgtEl>
                                          <p:spTgt spid="3081"/>
                                        </p:tgtEl>
                                        <p:attrNameLst>
                                          <p:attrName>ppt_h</p:attrName>
                                        </p:attrNameLst>
                                      </p:cBhvr>
                                      <p:tavLst>
                                        <p:tav tm="0">
                                          <p:val>
                                            <p:fltVal val="0"/>
                                          </p:val>
                                        </p:tav>
                                        <p:tav tm="100000">
                                          <p:val>
                                            <p:strVal val="#ppt_h"/>
                                          </p:val>
                                        </p:tav>
                                      </p:tavLst>
                                    </p:anim>
                                    <p:animEffect transition="in" filter="fade">
                                      <p:cBhvr>
                                        <p:cTn id="21" dur="500"/>
                                        <p:tgtEl>
                                          <p:spTgt spid="308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080"/>
                                        </p:tgtEl>
                                        <p:attrNameLst>
                                          <p:attrName>style.visibility</p:attrName>
                                        </p:attrNameLst>
                                      </p:cBhvr>
                                      <p:to>
                                        <p:strVal val="visible"/>
                                      </p:to>
                                    </p:set>
                                    <p:anim calcmode="lin" valueType="num">
                                      <p:cBhvr>
                                        <p:cTn id="24" dur="500" fill="hold"/>
                                        <p:tgtEl>
                                          <p:spTgt spid="3080"/>
                                        </p:tgtEl>
                                        <p:attrNameLst>
                                          <p:attrName>ppt_w</p:attrName>
                                        </p:attrNameLst>
                                      </p:cBhvr>
                                      <p:tavLst>
                                        <p:tav tm="0">
                                          <p:val>
                                            <p:fltVal val="0"/>
                                          </p:val>
                                        </p:tav>
                                        <p:tav tm="100000">
                                          <p:val>
                                            <p:strVal val="#ppt_w"/>
                                          </p:val>
                                        </p:tav>
                                      </p:tavLst>
                                    </p:anim>
                                    <p:anim calcmode="lin" valueType="num">
                                      <p:cBhvr>
                                        <p:cTn id="25" dur="500" fill="hold"/>
                                        <p:tgtEl>
                                          <p:spTgt spid="3080"/>
                                        </p:tgtEl>
                                        <p:attrNameLst>
                                          <p:attrName>ppt_h</p:attrName>
                                        </p:attrNameLst>
                                      </p:cBhvr>
                                      <p:tavLst>
                                        <p:tav tm="0">
                                          <p:val>
                                            <p:fltVal val="0"/>
                                          </p:val>
                                        </p:tav>
                                        <p:tav tm="100000">
                                          <p:val>
                                            <p:strVal val="#ppt_h"/>
                                          </p:val>
                                        </p:tav>
                                      </p:tavLst>
                                    </p:anim>
                                    <p:animEffect transition="in" filter="fade">
                                      <p:cBhvr>
                                        <p:cTn id="2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P spid="3081" grpId="0" animBg="1"/>
      <p:bldP spid="308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795"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3667"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4000" b="1">
                <a:cs typeface="Arial" charset="0"/>
              </a:rPr>
              <a:t>…is not to show who has more authority (men or women)</a:t>
            </a:r>
          </a:p>
          <a:p>
            <a:pPr algn="ctr"/>
            <a:endParaRPr lang="en-US" sz="4000" b="1">
              <a:cs typeface="Arial" charset="0"/>
            </a:endParaRPr>
          </a:p>
        </p:txBody>
      </p:sp>
      <p:sp>
        <p:nvSpPr>
          <p:cNvPr id="113668" name="AutoShape 5"/>
          <p:cNvSpPr>
            <a:spLocks noChangeArrowheads="1"/>
          </p:cNvSpPr>
          <p:nvPr/>
        </p:nvSpPr>
        <p:spPr bwMode="auto">
          <a:xfrm>
            <a:off x="1676400" y="5013325"/>
            <a:ext cx="7143750" cy="1582738"/>
          </a:xfrm>
          <a:prstGeom prst="roundRect">
            <a:avLst>
              <a:gd name="adj" fmla="val 16667"/>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400" b="1">
                <a:solidFill>
                  <a:schemeClr val="bg1"/>
                </a:solidFill>
              </a:rPr>
              <a:t>Each of you should look not only to your own interests, but also to the interests of others.</a:t>
            </a:r>
            <a:r>
              <a:rPr lang="en-US" sz="2400">
                <a:solidFill>
                  <a:schemeClr val="bg1"/>
                </a:solidFill>
              </a:rPr>
              <a:t> </a:t>
            </a:r>
            <a:endParaRPr lang="en-US" sz="2400" b="1">
              <a:solidFill>
                <a:schemeClr val="bg1"/>
              </a:solidFill>
            </a:endParaRPr>
          </a:p>
          <a:p>
            <a:pPr algn="ctr"/>
            <a:r>
              <a:rPr lang="en-US" sz="2400" b="1" i="1">
                <a:solidFill>
                  <a:schemeClr val="bg1"/>
                </a:solidFill>
              </a:rPr>
              <a:t>Philippians 2:3</a:t>
            </a:r>
          </a:p>
        </p:txBody>
      </p:sp>
      <p:sp>
        <p:nvSpPr>
          <p:cNvPr id="113669" name="Rectangle 7" descr="BG"/>
          <p:cNvSpPr>
            <a:spLocks noChangeArrowheads="1"/>
          </p:cNvSpPr>
          <p:nvPr/>
        </p:nvSpPr>
        <p:spPr bwMode="auto">
          <a:xfrm rot="20933848" flipH="1">
            <a:off x="6070600" y="1598613"/>
            <a:ext cx="1655763" cy="1828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63500">
            <a:solidFill>
              <a:srgbClr val="800000"/>
            </a:solidFill>
            <a:miter lim="800000"/>
            <a:headEnd/>
            <a:tailEnd/>
          </a:ln>
        </p:spPr>
        <p:txBody>
          <a:bodyPr wrap="none" anchor="ctr"/>
          <a:lstStyle/>
          <a:p>
            <a:endParaRPr lang="en-US"/>
          </a:p>
        </p:txBody>
      </p:sp>
      <p:sp>
        <p:nvSpPr>
          <p:cNvPr id="113670" name="Rectangle 8" descr="Julie_Pennington_Russell"/>
          <p:cNvSpPr>
            <a:spLocks noChangeArrowheads="1"/>
          </p:cNvSpPr>
          <p:nvPr/>
        </p:nvSpPr>
        <p:spPr bwMode="auto">
          <a:xfrm rot="551651">
            <a:off x="7092950" y="2706688"/>
            <a:ext cx="1582738" cy="20891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63500">
            <a:solidFill>
              <a:srgbClr val="800000"/>
            </a:solidFill>
            <a:miter lim="800000"/>
            <a:headEnd/>
            <a:tailEnd/>
          </a:ln>
        </p:spPr>
        <p:txBody>
          <a:bodyPr wrap="none" anchor="ctr"/>
          <a:lstStyle/>
          <a:p>
            <a:endParaRPr lang="en-US"/>
          </a:p>
        </p:txBody>
      </p:sp>
      <p:sp>
        <p:nvSpPr>
          <p:cNvPr id="113671"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2800" b="1" i="1"/>
              <a:t>Leadership in the church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43"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4691"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4000" b="1">
                <a:cs typeface="Arial" charset="0"/>
              </a:rPr>
              <a:t>…should not destroy the church unity</a:t>
            </a:r>
          </a:p>
          <a:p>
            <a:pPr algn="ctr"/>
            <a:endParaRPr lang="en-US" sz="4000" b="1">
              <a:cs typeface="Arial" charset="0"/>
            </a:endParaRPr>
          </a:p>
        </p:txBody>
      </p:sp>
      <p:sp>
        <p:nvSpPr>
          <p:cNvPr id="114692" name="AutoShape 5"/>
          <p:cNvSpPr>
            <a:spLocks noChangeArrowheads="1"/>
          </p:cNvSpPr>
          <p:nvPr/>
        </p:nvSpPr>
        <p:spPr bwMode="auto">
          <a:xfrm>
            <a:off x="1979613" y="5013325"/>
            <a:ext cx="6840537" cy="1582738"/>
          </a:xfrm>
          <a:prstGeom prst="roundRect">
            <a:avLst>
              <a:gd name="adj" fmla="val 16667"/>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400" b="1">
                <a:solidFill>
                  <a:schemeClr val="bg1"/>
                </a:solidFill>
              </a:rPr>
              <a:t>Make every effort to keep the unity of the Spirit through the bond of peace</a:t>
            </a:r>
            <a:r>
              <a:rPr lang="en-US" sz="2400">
                <a:solidFill>
                  <a:schemeClr val="bg1"/>
                </a:solidFill>
              </a:rPr>
              <a:t> </a:t>
            </a:r>
            <a:endParaRPr lang="en-US" sz="2400" b="1">
              <a:solidFill>
                <a:schemeClr val="bg1"/>
              </a:solidFill>
            </a:endParaRPr>
          </a:p>
          <a:p>
            <a:pPr algn="ctr"/>
            <a:r>
              <a:rPr lang="en-US" sz="2400" b="1" i="1">
                <a:solidFill>
                  <a:schemeClr val="bg1"/>
                </a:solidFill>
              </a:rPr>
              <a:t>Ephesians 4:3</a:t>
            </a:r>
          </a:p>
        </p:txBody>
      </p:sp>
      <p:sp>
        <p:nvSpPr>
          <p:cNvPr id="35849" name="Rectangle 9" descr="OurChurchGraphic"/>
          <p:cNvSpPr>
            <a:spLocks noChangeArrowheads="1"/>
          </p:cNvSpPr>
          <p:nvPr/>
        </p:nvSpPr>
        <p:spPr bwMode="auto">
          <a:xfrm rot="275117">
            <a:off x="6084888" y="1196975"/>
            <a:ext cx="2376487" cy="381476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0">
            <a:solidFill>
              <a:srgbClr val="800000"/>
            </a:solidFill>
            <a:miter lim="800000"/>
            <a:headEnd/>
            <a:tailEnd/>
          </a:ln>
        </p:spPr>
        <p:txBody>
          <a:bodyPr wrap="none" anchor="ctr"/>
          <a:lstStyle/>
          <a:p>
            <a:endParaRPr lang="en-US"/>
          </a:p>
        </p:txBody>
      </p:sp>
      <p:sp>
        <p:nvSpPr>
          <p:cNvPr id="114694"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2800" b="1" i="1"/>
              <a:t>Leadership in the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1+#ppt_w/2"/>
                                          </p:val>
                                        </p:tav>
                                        <p:tav tm="100000">
                                          <p:val>
                                            <p:strVal val="#ppt_x"/>
                                          </p:val>
                                        </p:tav>
                                      </p:tavLst>
                                    </p:anim>
                                    <p:anim calcmode="lin" valueType="num">
                                      <p:cBhvr additive="base">
                                        <p:cTn id="8" dur="500" fill="hold"/>
                                        <p:tgtEl>
                                          <p:spTgt spid="358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44034" name="Picture 5" descr="untitl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AutoShape 4"/>
          <p:cNvSpPr>
            <a:spLocks noChangeArrowheads="1"/>
          </p:cNvSpPr>
          <p:nvPr/>
        </p:nvSpPr>
        <p:spPr bwMode="auto">
          <a:xfrm>
            <a:off x="3995738" y="3429000"/>
            <a:ext cx="4537075" cy="3024188"/>
          </a:xfrm>
          <a:prstGeom prst="roundRect">
            <a:avLst>
              <a:gd name="adj" fmla="val 16667"/>
            </a:avLst>
          </a:prstGeom>
          <a:gradFill rotWithShape="1">
            <a:gsLst>
              <a:gs pos="0">
                <a:schemeClr val="bg1"/>
              </a:gs>
              <a:gs pos="100000">
                <a:srgbClr val="FF66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3600" b="1">
                <a:latin typeface="Tahoma" charset="0"/>
              </a:rPr>
              <a:t>Do men and women have the same roles in the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high_prie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49635">
            <a:off x="6011863" y="1484313"/>
            <a:ext cx="2222500" cy="4032250"/>
          </a:xfrm>
          <a:prstGeom prst="rect">
            <a:avLst/>
          </a:prstGeom>
          <a:noFill/>
          <a:ln w="1270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5714"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4000" b="1">
                <a:latin typeface="Tahoma" charset="0"/>
              </a:rPr>
              <a:t>…is not necessary to serve God</a:t>
            </a:r>
          </a:p>
          <a:p>
            <a:pPr algn="ctr"/>
            <a:endParaRPr lang="en-US" sz="4000" b="1">
              <a:latin typeface="Tahoma" charset="0"/>
            </a:endParaRPr>
          </a:p>
        </p:txBody>
      </p:sp>
      <p:sp>
        <p:nvSpPr>
          <p:cNvPr id="115715"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19"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5717" name="AutoShape 5"/>
          <p:cNvSpPr>
            <a:spLocks noChangeArrowheads="1"/>
          </p:cNvSpPr>
          <p:nvPr/>
        </p:nvSpPr>
        <p:spPr bwMode="auto">
          <a:xfrm>
            <a:off x="1979613" y="5013325"/>
            <a:ext cx="6840537" cy="1582738"/>
          </a:xfrm>
          <a:prstGeom prst="roundRect">
            <a:avLst>
              <a:gd name="adj" fmla="val 16667"/>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en-US" sz="2400" b="1">
                <a:solidFill>
                  <a:schemeClr val="bg1"/>
                </a:solidFill>
              </a:rPr>
              <a:t>Whatever you do, work at it with all your heart, as working for the Lord, not for men.</a:t>
            </a:r>
          </a:p>
          <a:p>
            <a:pPr algn="ctr"/>
            <a:r>
              <a:rPr lang="en-US" sz="2400" b="1" i="1">
                <a:solidFill>
                  <a:schemeClr val="bg1"/>
                </a:solidFill>
              </a:rPr>
              <a:t>Colossians 3:23</a:t>
            </a:r>
          </a:p>
        </p:txBody>
      </p:sp>
      <p:sp>
        <p:nvSpPr>
          <p:cNvPr id="115718"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2800" b="1" i="1"/>
              <a:t>Leadership in the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slide(fromBottom)">
                                      <p:cBhvr>
                                        <p:cTn id="7"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67"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Application</a:t>
            </a:r>
          </a:p>
        </p:txBody>
      </p:sp>
      <p:sp>
        <p:nvSpPr>
          <p:cNvPr id="36868" name="AutoShape 4"/>
          <p:cNvSpPr>
            <a:spLocks noChangeArrowheads="1"/>
          </p:cNvSpPr>
          <p:nvPr/>
        </p:nvSpPr>
        <p:spPr bwMode="auto">
          <a:xfrm>
            <a:off x="1295400" y="1752600"/>
            <a:ext cx="7897813" cy="4411663"/>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r"/>
            <a:r>
              <a:rPr lang="en-US" sz="3200" b="1">
                <a:solidFill>
                  <a:srgbClr val="FF0000"/>
                </a:solidFill>
                <a:latin typeface="Tahoma" charset="0"/>
              </a:rPr>
              <a:t>women</a:t>
            </a:r>
            <a:r>
              <a:rPr lang="uk-UA" altLang="ja-JP" sz="3200" b="1">
                <a:solidFill>
                  <a:srgbClr val="FF0000"/>
                </a:solidFill>
                <a:latin typeface="Tahoma" charset="0"/>
              </a:rPr>
              <a:t>'</a:t>
            </a:r>
            <a:r>
              <a:rPr lang="en-US" sz="3200" b="1">
                <a:solidFill>
                  <a:srgbClr val="FF0000"/>
                </a:solidFill>
                <a:latin typeface="Tahoma" charset="0"/>
              </a:rPr>
              <a:t>s ministry</a:t>
            </a:r>
            <a:r>
              <a:rPr lang="en-US" sz="3200" b="1">
                <a:latin typeface="Tahoma" charset="0"/>
              </a:rPr>
              <a:t> </a:t>
            </a:r>
            <a:br>
              <a:rPr lang="en-US" sz="3200" b="1">
                <a:latin typeface="Tahoma" charset="0"/>
              </a:rPr>
            </a:br>
            <a:r>
              <a:rPr lang="en-US" sz="3200" b="1">
                <a:solidFill>
                  <a:schemeClr val="folHlink"/>
                </a:solidFill>
                <a:latin typeface="Tahoma" charset="0"/>
              </a:rPr>
              <a:t>children</a:t>
            </a:r>
            <a:r>
              <a:rPr lang="uk-UA" altLang="ja-JP" sz="3200" b="1">
                <a:solidFill>
                  <a:schemeClr val="folHlink"/>
                </a:solidFill>
                <a:latin typeface="Tahoma" charset="0"/>
              </a:rPr>
              <a:t>'</a:t>
            </a:r>
            <a:r>
              <a:rPr lang="en-US" sz="3200" b="1">
                <a:solidFill>
                  <a:schemeClr val="folHlink"/>
                </a:solidFill>
                <a:latin typeface="Tahoma" charset="0"/>
              </a:rPr>
              <a:t>s  ministry</a:t>
            </a:r>
          </a:p>
          <a:p>
            <a:pPr algn="r"/>
            <a:r>
              <a:rPr lang="en-US" sz="3200" b="1">
                <a:solidFill>
                  <a:srgbClr val="CC6600"/>
                </a:solidFill>
                <a:latin typeface="Tahoma" charset="0"/>
              </a:rPr>
              <a:t>administration</a:t>
            </a:r>
            <a:r>
              <a:rPr lang="en-US" sz="3200" b="1">
                <a:solidFill>
                  <a:schemeClr val="hlink"/>
                </a:solidFill>
                <a:latin typeface="Tahoma" charset="0"/>
              </a:rPr>
              <a:t> youth ministry </a:t>
            </a:r>
            <a:r>
              <a:rPr lang="en-US" sz="3200" b="1">
                <a:solidFill>
                  <a:srgbClr val="0000FF"/>
                </a:solidFill>
                <a:latin typeface="Tahoma" charset="0"/>
              </a:rPr>
              <a:t>visitation</a:t>
            </a:r>
            <a:r>
              <a:rPr lang="en-US" sz="3200" b="1">
                <a:solidFill>
                  <a:schemeClr val="hlink"/>
                </a:solidFill>
                <a:latin typeface="Tahoma" charset="0"/>
              </a:rPr>
              <a:t> </a:t>
            </a:r>
            <a:r>
              <a:rPr lang="en-US" sz="3200" b="1">
                <a:solidFill>
                  <a:srgbClr val="CC66FF"/>
                </a:solidFill>
                <a:latin typeface="Tahoma" charset="0"/>
              </a:rPr>
              <a:t>church bulletin</a:t>
            </a:r>
            <a:r>
              <a:rPr lang="en-US" sz="3200" b="1">
                <a:solidFill>
                  <a:schemeClr val="hlink"/>
                </a:solidFill>
                <a:latin typeface="Tahoma" charset="0"/>
              </a:rPr>
              <a:t> </a:t>
            </a:r>
            <a:r>
              <a:rPr lang="en-US" sz="3200" b="1">
                <a:solidFill>
                  <a:srgbClr val="CC0066"/>
                </a:solidFill>
                <a:latin typeface="Tahoma" charset="0"/>
              </a:rPr>
              <a:t>choir</a:t>
            </a:r>
            <a:r>
              <a:rPr lang="en-US" sz="3200" b="1">
                <a:solidFill>
                  <a:schemeClr val="hlink"/>
                </a:solidFill>
                <a:latin typeface="Tahoma" charset="0"/>
              </a:rPr>
              <a:t> </a:t>
            </a:r>
            <a:r>
              <a:rPr lang="en-US" sz="3200" b="1">
                <a:solidFill>
                  <a:srgbClr val="CC0066"/>
                </a:solidFill>
                <a:latin typeface="Tahoma" charset="0"/>
              </a:rPr>
              <a:t>music</a:t>
            </a:r>
            <a:r>
              <a:rPr lang="en-US" sz="3200" b="1">
                <a:solidFill>
                  <a:schemeClr val="hlink"/>
                </a:solidFill>
                <a:latin typeface="Tahoma" charset="0"/>
              </a:rPr>
              <a:t> </a:t>
            </a:r>
            <a:r>
              <a:rPr lang="en-US" sz="3200" b="1">
                <a:solidFill>
                  <a:srgbClr val="006600"/>
                </a:solidFill>
                <a:latin typeface="Tahoma" charset="0"/>
              </a:rPr>
              <a:t>cell-group</a:t>
            </a:r>
            <a:r>
              <a:rPr lang="en-US" sz="3200" b="1">
                <a:solidFill>
                  <a:srgbClr val="0000FF"/>
                </a:solidFill>
                <a:latin typeface="Tahoma" charset="0"/>
              </a:rPr>
              <a:t> </a:t>
            </a:r>
            <a:r>
              <a:rPr lang="en-US" sz="3200" b="1">
                <a:solidFill>
                  <a:srgbClr val="FF3300"/>
                </a:solidFill>
                <a:latin typeface="Tahoma" charset="0"/>
              </a:rPr>
              <a:t>mission-team</a:t>
            </a:r>
            <a:r>
              <a:rPr lang="en-US" sz="3200" b="1">
                <a:solidFill>
                  <a:srgbClr val="FF9966"/>
                </a:solidFill>
                <a:latin typeface="Tahoma" charset="0"/>
              </a:rPr>
              <a:t> </a:t>
            </a:r>
            <a:r>
              <a:rPr lang="en-US" sz="3200" b="1">
                <a:solidFill>
                  <a:srgbClr val="3333CC"/>
                </a:solidFill>
                <a:latin typeface="Tahoma" charset="0"/>
              </a:rPr>
              <a:t>counselling</a:t>
            </a:r>
            <a:r>
              <a:rPr lang="en-US" sz="3200" b="1">
                <a:solidFill>
                  <a:srgbClr val="FF9966"/>
                </a:solidFill>
                <a:latin typeface="Tahoma" charset="0"/>
              </a:rPr>
              <a:t> </a:t>
            </a:r>
            <a:r>
              <a:rPr lang="en-US" sz="3200" b="1">
                <a:solidFill>
                  <a:srgbClr val="660033"/>
                </a:solidFill>
                <a:latin typeface="Tahoma" charset="0"/>
              </a:rPr>
              <a:t>prayer meeting </a:t>
            </a:r>
            <a:r>
              <a:rPr lang="en-US" sz="3200" b="1">
                <a:solidFill>
                  <a:srgbClr val="FF3300"/>
                </a:solidFill>
                <a:latin typeface="Tahoma" charset="0"/>
              </a:rPr>
              <a:t>preparing teaching materials</a:t>
            </a:r>
          </a:p>
          <a:p>
            <a:pPr algn="r"/>
            <a:endParaRPr lang="en-US" sz="3200" b="1">
              <a:latin typeface="Tahoma" charset="0"/>
            </a:endParaRPr>
          </a:p>
        </p:txBody>
      </p:sp>
      <p:sp>
        <p:nvSpPr>
          <p:cNvPr id="116740" name="Text Box 8"/>
          <p:cNvSpPr txBox="1">
            <a:spLocks noChangeArrowheads="1"/>
          </p:cNvSpPr>
          <p:nvPr/>
        </p:nvSpPr>
        <p:spPr bwMode="auto">
          <a:xfrm>
            <a:off x="900113" y="1196975"/>
            <a:ext cx="72009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b="1"/>
              <a:t>What can women do in the church? </a:t>
            </a:r>
          </a:p>
        </p:txBody>
      </p:sp>
      <p:pic>
        <p:nvPicPr>
          <p:cNvPr id="116741" name="Picture 12" descr="business_woman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413" y="2565400"/>
            <a:ext cx="3079751" cy="463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2" name="Line 13"/>
          <p:cNvSpPr>
            <a:spLocks noChangeShapeType="1"/>
          </p:cNvSpPr>
          <p:nvPr/>
        </p:nvSpPr>
        <p:spPr bwMode="auto">
          <a:xfrm>
            <a:off x="0" y="6813550"/>
            <a:ext cx="9144000" cy="0"/>
          </a:xfrm>
          <a:prstGeom prst="line">
            <a:avLst/>
          </a:prstGeom>
          <a:noFill/>
          <a:ln w="317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8" name="AutoShape 14"/>
          <p:cNvSpPr>
            <a:spLocks noChangeArrowheads="1"/>
          </p:cNvSpPr>
          <p:nvPr/>
        </p:nvSpPr>
        <p:spPr bwMode="auto">
          <a:xfrm>
            <a:off x="2555875" y="5516563"/>
            <a:ext cx="5545138" cy="1268412"/>
          </a:xfrm>
          <a:prstGeom prst="roundRect">
            <a:avLst>
              <a:gd name="adj" fmla="val 16667"/>
            </a:avLst>
          </a:prstGeom>
          <a:solidFill>
            <a:schemeClr val="accent1"/>
          </a:solidFill>
          <a:ln>
            <a:noFill/>
          </a:ln>
          <a:effectLst>
            <a:outerShdw dist="74053" dir="12657825"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000" b="1">
                <a:cs typeface="Arial" charset="0"/>
              </a:rPr>
              <a:t>… a lot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dissolve">
                                      <p:cBhvr>
                                        <p:cTn id="7" dur="500"/>
                                        <p:tgtEl>
                                          <p:spTgt spid="36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dissolve">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4" descr="business_woman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413" y="2565400"/>
            <a:ext cx="3079751" cy="463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2"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7763" name="Text Box 9"/>
          <p:cNvSpPr txBox="1">
            <a:spLocks noChangeArrowheads="1"/>
          </p:cNvSpPr>
          <p:nvPr/>
        </p:nvSpPr>
        <p:spPr bwMode="auto">
          <a:xfrm>
            <a:off x="900113" y="1268413"/>
            <a:ext cx="72009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p>
        </p:txBody>
      </p:sp>
      <p:sp>
        <p:nvSpPr>
          <p:cNvPr id="117764" name="AutoShape 12"/>
          <p:cNvSpPr>
            <a:spLocks noChangeArrowheads="1"/>
          </p:cNvSpPr>
          <p:nvPr/>
        </p:nvSpPr>
        <p:spPr bwMode="auto">
          <a:xfrm>
            <a:off x="1042988" y="549275"/>
            <a:ext cx="3744912" cy="2232025"/>
          </a:xfrm>
          <a:prstGeom prst="wedgeEllipseCallout">
            <a:avLst>
              <a:gd name="adj1" fmla="val -23380"/>
              <a:gd name="adj2" fmla="val 82931"/>
            </a:avLst>
          </a:prstGeom>
          <a:solidFill>
            <a:schemeClr val="accent1"/>
          </a:solidFill>
          <a:ln w="9525">
            <a:solidFill>
              <a:schemeClr val="tx1"/>
            </a:solidFill>
            <a:miter lim="800000"/>
            <a:headEnd/>
            <a:tailEnd/>
          </a:ln>
        </p:spPr>
        <p:txBody>
          <a:bodyPr/>
          <a:lstStyle/>
          <a:p>
            <a:pPr algn="ctr"/>
            <a:r>
              <a:rPr lang="en-US" sz="2800" b="1"/>
              <a:t>This is what women should not do … </a:t>
            </a:r>
            <a:r>
              <a:rPr lang="en-US" sz="2800" b="1">
                <a:sym typeface="Wingdings" charset="0"/>
              </a:rPr>
              <a:t></a:t>
            </a:r>
            <a:endParaRPr lang="en-US" sz="2800" b="1"/>
          </a:p>
        </p:txBody>
      </p:sp>
      <p:pic>
        <p:nvPicPr>
          <p:cNvPr id="44045" name="Picture 13" descr="42-173926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50117">
            <a:off x="4932363" y="404813"/>
            <a:ext cx="3889375" cy="3889375"/>
          </a:xfrm>
          <a:prstGeom prst="rect">
            <a:avLst/>
          </a:prstGeom>
          <a:noFill/>
          <a:ln w="127000">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7766" name="Line 15"/>
          <p:cNvSpPr>
            <a:spLocks noChangeShapeType="1"/>
          </p:cNvSpPr>
          <p:nvPr/>
        </p:nvSpPr>
        <p:spPr bwMode="auto">
          <a:xfrm>
            <a:off x="0" y="6813550"/>
            <a:ext cx="9144000" cy="0"/>
          </a:xfrm>
          <a:prstGeom prst="line">
            <a:avLst/>
          </a:prstGeom>
          <a:noFill/>
          <a:ln w="317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0" name="AutoShape 8"/>
          <p:cNvSpPr>
            <a:spLocks noChangeArrowheads="1"/>
          </p:cNvSpPr>
          <p:nvPr/>
        </p:nvSpPr>
        <p:spPr bwMode="auto">
          <a:xfrm>
            <a:off x="2700338" y="4608513"/>
            <a:ext cx="6121400" cy="2133600"/>
          </a:xfrm>
          <a:prstGeom prst="roundRect">
            <a:avLst>
              <a:gd name="adj" fmla="val 16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r>
              <a:rPr lang="ru-RU" altLang="ja-JP" sz="2800" b="1"/>
              <a:t>"</a:t>
            </a:r>
            <a:r>
              <a:rPr lang="en-US" altLang="ja-JP" sz="2800" b="1"/>
              <a:t>But I suffer not a woman to teach, nor </a:t>
            </a:r>
            <a:r>
              <a:rPr lang="en-US" altLang="ja-JP" sz="2800" b="1" u="sng"/>
              <a:t>to usurp authority</a:t>
            </a:r>
            <a:r>
              <a:rPr lang="en-US" altLang="ja-JP" sz="2800" b="1"/>
              <a:t> over the man, but to be in silence</a:t>
            </a:r>
            <a:r>
              <a:rPr lang="ru-RU" altLang="ja-JP" sz="2800" b="1"/>
              <a:t>"</a:t>
            </a:r>
            <a:br>
              <a:rPr lang="en-US" altLang="ja-JP" sz="2400" b="1"/>
            </a:br>
            <a:endParaRPr lang="en-US" altLang="ja-JP" sz="2400" b="1"/>
          </a:p>
          <a:p>
            <a:pPr algn="ctr"/>
            <a:r>
              <a:rPr lang="en-US" sz="2400" b="1"/>
              <a:t>1 Tim. 2:12 KJV 1769 ed.</a:t>
            </a:r>
            <a:endParaRPr lang="en-US" sz="1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dissolve">
                                      <p:cBhvr>
                                        <p:cTn id="7" dur="500"/>
                                        <p:tgtEl>
                                          <p:spTgt spid="44040"/>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44045"/>
                                        </p:tgtEl>
                                        <p:attrNameLst>
                                          <p:attrName>style.visibility</p:attrName>
                                        </p:attrNameLst>
                                      </p:cBhvr>
                                      <p:to>
                                        <p:strVal val="visible"/>
                                      </p:to>
                                    </p:set>
                                    <p:anim calcmode="lin" valueType="num">
                                      <p:cBhvr additive="base">
                                        <p:cTn id="11" dur="500" fill="hold"/>
                                        <p:tgtEl>
                                          <p:spTgt spid="44045"/>
                                        </p:tgtEl>
                                        <p:attrNameLst>
                                          <p:attrName>ppt_x</p:attrName>
                                        </p:attrNameLst>
                                      </p:cBhvr>
                                      <p:tavLst>
                                        <p:tav tm="0">
                                          <p:val>
                                            <p:strVal val="#ppt_x"/>
                                          </p:val>
                                        </p:tav>
                                        <p:tav tm="100000">
                                          <p:val>
                                            <p:strVal val="#ppt_x"/>
                                          </p:val>
                                        </p:tav>
                                      </p:tavLst>
                                    </p:anim>
                                    <p:anim calcmode="lin" valueType="num">
                                      <p:cBhvr additive="base">
                                        <p:cTn id="12" dur="500" fill="hold"/>
                                        <p:tgtEl>
                                          <p:spTgt spid="440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AutoShape 4"/>
          <p:cNvSpPr>
            <a:spLocks noChangeArrowheads="1"/>
          </p:cNvSpPr>
          <p:nvPr/>
        </p:nvSpPr>
        <p:spPr bwMode="auto">
          <a:xfrm>
            <a:off x="611188" y="333375"/>
            <a:ext cx="7993062" cy="2735263"/>
          </a:xfrm>
          <a:prstGeom prst="roundRect">
            <a:avLst>
              <a:gd name="adj" fmla="val 16667"/>
            </a:avLst>
          </a:prstGeom>
          <a:solidFill>
            <a:schemeClr val="bg1"/>
          </a:solidFill>
          <a:ln>
            <a:noFill/>
          </a:ln>
          <a:effectLst>
            <a:outerShdw dist="35921" dir="2700000"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3200" b="1"/>
          </a:p>
          <a:p>
            <a:pPr algn="ctr"/>
            <a:endParaRPr lang="en-US" sz="3200" b="1"/>
          </a:p>
          <a:p>
            <a:pPr algn="ctr"/>
            <a:r>
              <a:rPr lang="en-US" sz="3200" b="1"/>
              <a:t>There is neither Jew nor Greek, </a:t>
            </a:r>
          </a:p>
          <a:p>
            <a:pPr algn="ctr"/>
            <a:r>
              <a:rPr lang="en-US" sz="3200" b="1"/>
              <a:t>slave nor free, male nor female, </a:t>
            </a:r>
          </a:p>
          <a:p>
            <a:pPr algn="ctr"/>
            <a:r>
              <a:rPr lang="en-US" sz="3200" b="1"/>
              <a:t>for you are all one in Christ Jesus.</a:t>
            </a:r>
            <a:r>
              <a:rPr lang="en-US" sz="1400" b="1"/>
              <a:t> </a:t>
            </a:r>
          </a:p>
          <a:p>
            <a:pPr algn="ctr"/>
            <a:endParaRPr lang="en-US" sz="1400" b="1"/>
          </a:p>
          <a:p>
            <a:pPr algn="ctr"/>
            <a:r>
              <a:rPr lang="en-US" sz="3200" b="1"/>
              <a:t>Galatians 3:28 NIV</a:t>
            </a:r>
            <a:endParaRPr lang="en-US" sz="2800" b="1"/>
          </a:p>
          <a:p>
            <a:pPr algn="ctr"/>
            <a:endParaRPr lang="en-US" sz="3200" b="1"/>
          </a:p>
          <a:p>
            <a:pPr algn="ctr"/>
            <a:endParaRPr lang="en-US" sz="3200" b="1"/>
          </a:p>
          <a:p>
            <a:pPr algn="ctr"/>
            <a:endParaRPr lang="en-US" sz="3200" b="1"/>
          </a:p>
        </p:txBody>
      </p:sp>
      <p:pic>
        <p:nvPicPr>
          <p:cNvPr id="118786" name="Picture 6" descr="business_woman_with_group"/>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550" y="2420938"/>
            <a:ext cx="704850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AutoShape 2"/>
          <p:cNvSpPr>
            <a:spLocks noChangeArrowheads="1"/>
          </p:cNvSpPr>
          <p:nvPr/>
        </p:nvSpPr>
        <p:spPr bwMode="auto">
          <a:xfrm>
            <a:off x="611188" y="333375"/>
            <a:ext cx="7993062" cy="2735263"/>
          </a:xfrm>
          <a:prstGeom prst="roundRect">
            <a:avLst>
              <a:gd name="adj" fmla="val 16667"/>
            </a:avLst>
          </a:prstGeom>
          <a:solidFill>
            <a:schemeClr val="bg1"/>
          </a:solidFill>
          <a:ln>
            <a:noFill/>
          </a:ln>
          <a:effectLst>
            <a:outerShdw dist="35921" dir="2700000" algn="ctr" rotWithShape="0">
              <a:schemeClr val="tx1"/>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Whatever role you have in the church, </a:t>
            </a:r>
          </a:p>
          <a:p>
            <a:pPr algn="ctr"/>
            <a:r>
              <a:rPr lang="en-US" sz="2800" b="1"/>
              <a:t>we are to serve the LORD !!!</a:t>
            </a:r>
          </a:p>
          <a:p>
            <a:pPr algn="ctr"/>
            <a:endParaRPr lang="en-US" sz="2800" b="1"/>
          </a:p>
          <a:p>
            <a:pPr algn="ctr"/>
            <a:endParaRPr lang="en-US" sz="2800" b="1"/>
          </a:p>
          <a:p>
            <a:pPr algn="ctr"/>
            <a:endParaRPr lang="en-US" sz="2800" b="1"/>
          </a:p>
        </p:txBody>
      </p:sp>
      <p:pic>
        <p:nvPicPr>
          <p:cNvPr id="119810" name="Picture 3" descr="business_woman_with_group"/>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550" y="2420938"/>
            <a:ext cx="704850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6" descr="Business-woman-victorywe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4" name="AutoShape 3"/>
          <p:cNvSpPr>
            <a:spLocks noChangeArrowheads="1"/>
          </p:cNvSpPr>
          <p:nvPr/>
        </p:nvSpPr>
        <p:spPr bwMode="auto">
          <a:xfrm>
            <a:off x="5778500" y="333375"/>
            <a:ext cx="2970213" cy="1341438"/>
          </a:xfrm>
          <a:prstGeom prst="wedgeEllipseCallout">
            <a:avLst>
              <a:gd name="adj1" fmla="val -25306"/>
              <a:gd name="adj2" fmla="val 119597"/>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en-US" sz="2800" b="1"/>
              <a:t>To GOD be the glory…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21858" name="Picture 2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475" y="-171450"/>
            <a:ext cx="640080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59" name="Line 6"/>
          <p:cNvSpPr>
            <a:spLocks noChangeShapeType="1"/>
          </p:cNvSpPr>
          <p:nvPr/>
        </p:nvSpPr>
        <p:spPr bwMode="auto">
          <a:xfrm>
            <a:off x="0" y="4365625"/>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1860" name="AutoShape 7"/>
          <p:cNvSpPr>
            <a:spLocks noChangeArrowheads="1"/>
          </p:cNvSpPr>
          <p:nvPr/>
        </p:nvSpPr>
        <p:spPr bwMode="auto">
          <a:xfrm>
            <a:off x="2057400" y="3706813"/>
            <a:ext cx="6546850" cy="18049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en-US" sz="5000" b="1">
                <a:latin typeface="Arial Rounded MT Bold" charset="0"/>
                <a:cs typeface="Arial" charset="0"/>
              </a:rPr>
              <a:t>The Role of Women in the Church</a:t>
            </a:r>
          </a:p>
        </p:txBody>
      </p:sp>
      <p:sp>
        <p:nvSpPr>
          <p:cNvPr id="121861" name="Text Box 10"/>
          <p:cNvSpPr txBox="1">
            <a:spLocks noChangeArrowheads="1"/>
          </p:cNvSpPr>
          <p:nvPr/>
        </p:nvSpPr>
        <p:spPr bwMode="auto">
          <a:xfrm>
            <a:off x="6192838" y="685800"/>
            <a:ext cx="2951162"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Arial Narrow" charset="0"/>
              </a:rPr>
              <a:t>Adapted from:</a:t>
            </a:r>
          </a:p>
          <a:p>
            <a:pPr eaLnBrk="1" hangingPunct="1">
              <a:spcBef>
                <a:spcPct val="50000"/>
              </a:spcBef>
            </a:pPr>
            <a:r>
              <a:rPr lang="en-US" b="1" i="1">
                <a:latin typeface="Arial Narrow" charset="0"/>
              </a:rPr>
              <a:t>William Siew           Tran Thi Xuan Thuy Chumbeni Odyuo Elisabeth Chandra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22883" name="Picture 22" descr="worl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325" y="2438400"/>
            <a:ext cx="3024188"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4" name="Line 6"/>
          <p:cNvSpPr>
            <a:spLocks noChangeShapeType="1"/>
          </p:cNvSpPr>
          <p:nvPr/>
        </p:nvSpPr>
        <p:spPr bwMode="auto">
          <a:xfrm>
            <a:off x="0" y="692150"/>
            <a:ext cx="9144000" cy="0"/>
          </a:xfrm>
          <a:prstGeom prst="line">
            <a:avLst/>
          </a:prstGeom>
          <a:noFill/>
          <a:ln w="190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885" name="AutoShape 7"/>
          <p:cNvSpPr>
            <a:spLocks noChangeArrowheads="1"/>
          </p:cNvSpPr>
          <p:nvPr/>
        </p:nvSpPr>
        <p:spPr bwMode="auto">
          <a:xfrm>
            <a:off x="0" y="188913"/>
            <a:ext cx="6553200" cy="9540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en-US" sz="5000" b="1">
                <a:latin typeface="Arial Rounded MT Bold" charset="0"/>
                <a:cs typeface="Arial" charset="0"/>
              </a:rPr>
              <a:t>The Role of Women</a:t>
            </a:r>
          </a:p>
        </p:txBody>
      </p:sp>
      <p:sp>
        <p:nvSpPr>
          <p:cNvPr id="122886" name="Text Box 10"/>
          <p:cNvSpPr txBox="1">
            <a:spLocks noChangeArrowheads="1"/>
          </p:cNvSpPr>
          <p:nvPr/>
        </p:nvSpPr>
        <p:spPr bwMode="auto">
          <a:xfrm>
            <a:off x="250825" y="1268413"/>
            <a:ext cx="6626225" cy="517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t>Bibliography</a:t>
            </a:r>
          </a:p>
          <a:p>
            <a:pPr algn="ctr" eaLnBrk="1" hangingPunct="1">
              <a:spcBef>
                <a:spcPct val="50000"/>
              </a:spcBef>
            </a:pPr>
            <a:endParaRPr lang="en-US" b="1"/>
          </a:p>
          <a:p>
            <a:pPr eaLnBrk="1" hangingPunct="1">
              <a:spcBef>
                <a:spcPct val="50000"/>
              </a:spcBef>
            </a:pPr>
            <a:r>
              <a:rPr lang="en-US" sz="2000"/>
              <a:t>Barclay</a:t>
            </a:r>
            <a:r>
              <a:rPr lang="en-US" sz="2000" i="1"/>
              <a:t>, </a:t>
            </a:r>
            <a:r>
              <a:rPr lang="en-US" sz="2000"/>
              <a:t>Oliver R. </a:t>
            </a:r>
            <a:r>
              <a:rPr lang="en-US" sz="2000" i="1"/>
              <a:t>The Role Of Women: Leceister, England. IVP, 1984</a:t>
            </a:r>
            <a:endParaRPr lang="en-US" sz="2000"/>
          </a:p>
          <a:p>
            <a:pPr eaLnBrk="1" hangingPunct="1">
              <a:spcBef>
                <a:spcPct val="50000"/>
              </a:spcBef>
            </a:pPr>
            <a:r>
              <a:rPr lang="en-US" sz="2000"/>
              <a:t>Grudem, Wayne.</a:t>
            </a:r>
            <a:r>
              <a:rPr lang="en-US" sz="2000" i="1"/>
              <a:t> Systematic Theology – An Introduction to Biblical Doctrine. IVP</a:t>
            </a:r>
          </a:p>
          <a:p>
            <a:pPr eaLnBrk="1" hangingPunct="1">
              <a:spcBef>
                <a:spcPct val="50000"/>
              </a:spcBef>
            </a:pPr>
            <a:r>
              <a:rPr lang="en-US" sz="2000"/>
              <a:t>Husbands, Mark and Timothy Larsen. </a:t>
            </a:r>
            <a:r>
              <a:rPr lang="en-US" sz="2000" i="1"/>
              <a:t>Women, Ministry and the Gospel – Exploring New Paradigms. IVP, 2007</a:t>
            </a:r>
          </a:p>
          <a:p>
            <a:pPr eaLnBrk="1" hangingPunct="1">
              <a:spcBef>
                <a:spcPct val="50000"/>
              </a:spcBef>
            </a:pPr>
            <a:r>
              <a:rPr lang="en-US" sz="2000"/>
              <a:t>Jewett</a:t>
            </a:r>
            <a:r>
              <a:rPr lang="en-US" sz="1800"/>
              <a:t>, </a:t>
            </a:r>
            <a:r>
              <a:rPr lang="en-US" sz="2000"/>
              <a:t>Paul K. </a:t>
            </a:r>
            <a:r>
              <a:rPr lang="en-US" sz="2000" i="1"/>
              <a:t>The Ordination of Women. Grand Rapids, Eerdmans, 1980</a:t>
            </a:r>
          </a:p>
          <a:p>
            <a:pPr eaLnBrk="1" hangingPunct="1">
              <a:spcBef>
                <a:spcPct val="50000"/>
              </a:spcBef>
            </a:pPr>
            <a:r>
              <a:rPr lang="en-US" sz="2000"/>
              <a:t>Ryrie, Charles C. </a:t>
            </a:r>
            <a:r>
              <a:rPr lang="en-US" sz="2000" i="1"/>
              <a:t>The Role of Women in the Church. Chicago, Moody.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3067766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Church (Ecclesiology)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565430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87D66C-FD94-5244-8942-87490066BA78}" type="slidenum">
              <a:rPr lang="en-US" sz="1400">
                <a:solidFill>
                  <a:srgbClr val="482400"/>
                </a:solidFill>
              </a:rPr>
              <a:pPr eaLnBrk="1" hangingPunct="1"/>
              <a:t>7</a:t>
            </a:fld>
            <a:endParaRPr lang="en-US" sz="1400">
              <a:solidFill>
                <a:srgbClr val="482400"/>
              </a:solidFill>
            </a:endParaRPr>
          </a:p>
        </p:txBody>
      </p:sp>
      <p:sp>
        <p:nvSpPr>
          <p:cNvPr id="48130" name="Rectangle 2"/>
          <p:cNvSpPr>
            <a:spLocks noGrp="1" noChangeArrowheads="1"/>
          </p:cNvSpPr>
          <p:nvPr>
            <p:ph type="ctrTitle"/>
          </p:nvPr>
        </p:nvSpPr>
        <p:spPr>
          <a:xfrm>
            <a:off x="5486400" y="381000"/>
            <a:ext cx="3276600" cy="609600"/>
          </a:xfrm>
          <a:ln w="9525" cmpd="sng"/>
        </p:spPr>
        <p:txBody>
          <a:bodyPr/>
          <a:lstStyle/>
          <a:p>
            <a:pPr eaLnBrk="1" hangingPunct="1"/>
            <a:r>
              <a:rPr lang="en-US" sz="4000">
                <a:latin typeface="Arial" charset="0"/>
                <a:ea typeface="ＭＳ Ｐゴシック" charset="0"/>
                <a:cs typeface="Arial" charset="0"/>
              </a:rPr>
              <a:t>Androgyny </a:t>
            </a:r>
          </a:p>
        </p:txBody>
      </p:sp>
      <p:sp>
        <p:nvSpPr>
          <p:cNvPr id="48131" name="Rectangle 3"/>
          <p:cNvSpPr>
            <a:spLocks noGrp="1" noChangeArrowheads="1"/>
          </p:cNvSpPr>
          <p:nvPr>
            <p:ph type="subTitle" idx="1"/>
          </p:nvPr>
        </p:nvSpPr>
        <p:spPr>
          <a:xfrm>
            <a:off x="5334000" y="3733800"/>
            <a:ext cx="3733800" cy="2209800"/>
          </a:xfrm>
          <a:ln w="9525"/>
        </p:spPr>
        <p:txBody>
          <a:bodyPr/>
          <a:lstStyle/>
          <a:p>
            <a:pPr eaLnBrk="1" hangingPunct="1"/>
            <a:r>
              <a:rPr lang="en-US">
                <a:latin typeface="Arial" charset="0"/>
                <a:ea typeface="ＭＳ Ｐゴシック" charset="0"/>
                <a:cs typeface="Arial" charset="0"/>
              </a:rPr>
              <a:t>Should men and women have different roles in the church and society?</a:t>
            </a:r>
          </a:p>
        </p:txBody>
      </p:sp>
      <p:pic>
        <p:nvPicPr>
          <p:cNvPr id="45060" name="Picture 4" descr="Androgen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0"/>
            <a:ext cx="45418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Rectangle 5"/>
          <p:cNvSpPr>
            <a:spLocks noChangeArrowheads="1"/>
          </p:cNvSpPr>
          <p:nvPr/>
        </p:nvSpPr>
        <p:spPr bwMode="auto">
          <a:xfrm rot="-692613">
            <a:off x="5078127" y="1442854"/>
            <a:ext cx="3429000" cy="1708192"/>
          </a:xfrm>
          <a:prstGeom prst="rect">
            <a:avLst/>
          </a:prstGeom>
          <a:solidFill>
            <a:srgbClr val="00009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a:lstStyle/>
          <a:p>
            <a:pPr algn="ctr">
              <a:spcBef>
                <a:spcPct val="20000"/>
              </a:spcBef>
            </a:pPr>
            <a:r>
              <a:rPr lang="en-US" sz="3200" dirty="0">
                <a:solidFill>
                  <a:srgbClr val="FFFFFF"/>
                </a:solidFill>
              </a:rPr>
              <a:t>In Corinth and many nations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to="" calcmode="lin" valueType="num">
                                      <p:cBhvr>
                                        <p:cTn id="7" dur="1" fill="hold"/>
                                        <p:tgtEl>
                                          <p:spTgt spid="4813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to="" calcmode="lin" valueType="num">
                                      <p:cBhvr>
                                        <p:cTn id="12" dur="1" fill="hold"/>
                                        <p:tgtEl>
                                          <p:spTgt spid="4813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 to="" calcmode="lin" valueType="num">
                                      <p:cBhvr>
                                        <p:cTn id="17" dur="1" fill="hold"/>
                                        <p:tgtEl>
                                          <p:spTgt spid="481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481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85800"/>
            <a:ext cx="7772400" cy="762000"/>
          </a:xfrm>
          <a:effectLst/>
        </p:spPr>
        <p:txBody>
          <a:bodyPr/>
          <a:lstStyle/>
          <a:p>
            <a:pPr>
              <a:defRPr/>
            </a:pPr>
            <a:r>
              <a:rPr lang="en-US" sz="3600" b="1" i="1">
                <a:effectLst>
                  <a:outerShdw blurRad="50800" dist="101600" dir="2700000" algn="tl" rotWithShape="0">
                    <a:srgbClr val="000000"/>
                  </a:outerShdw>
                </a:effectLst>
                <a:latin typeface="Arial" charset="0"/>
                <a:ea typeface="ＭＳ Ｐゴシック" charset="0"/>
                <a:cs typeface="Arial" charset="0"/>
              </a:rPr>
              <a:t>My, how language has changed…</a:t>
            </a:r>
            <a:endParaRPr lang="en-US">
              <a:effectLst>
                <a:outerShdw blurRad="50800" dist="101600" dir="2700000" algn="tl" rotWithShape="0">
                  <a:srgbClr val="000000"/>
                </a:outerShdw>
              </a:effectLst>
              <a:latin typeface="Arial" charset="0"/>
              <a:ea typeface="ＭＳ Ｐゴシック" charset="0"/>
              <a:cs typeface="Arial" charset="0"/>
            </a:endParaRPr>
          </a:p>
        </p:txBody>
      </p:sp>
      <p:sp>
        <p:nvSpPr>
          <p:cNvPr id="41987" name="Rectangle 3"/>
          <p:cNvSpPr>
            <a:spLocks noGrp="1" noChangeArrowheads="1"/>
          </p:cNvSpPr>
          <p:nvPr>
            <p:ph type="body" sz="half" idx="1"/>
          </p:nvPr>
        </p:nvSpPr>
        <p:spPr>
          <a:xfrm>
            <a:off x="914400" y="1828800"/>
            <a:ext cx="3276600" cy="533400"/>
          </a:xfrm>
          <a:effectLst/>
        </p:spPr>
        <p:txBody>
          <a:bodyPr/>
          <a:lstStyle/>
          <a:p>
            <a:pPr marL="533400" indent="-533400">
              <a:buFont typeface="Arial" charset="0"/>
              <a:buNone/>
              <a:defRPr/>
            </a:pPr>
            <a:r>
              <a:rPr lang="en-US" sz="3200">
                <a:effectLst>
                  <a:outerShdw blurRad="50800" dist="101600" dir="2700000" algn="tl" rotWithShape="0">
                    <a:srgbClr val="000000"/>
                  </a:outerShdw>
                </a:effectLst>
                <a:latin typeface="Arial"/>
                <a:cs typeface="Arial"/>
              </a:rPr>
              <a:t>Mankind</a:t>
            </a:r>
          </a:p>
        </p:txBody>
      </p:sp>
      <p:sp>
        <p:nvSpPr>
          <p:cNvPr id="41988" name="Rectangle 4"/>
          <p:cNvSpPr>
            <a:spLocks noGrp="1" noChangeArrowheads="1"/>
          </p:cNvSpPr>
          <p:nvPr>
            <p:ph type="body" sz="half" idx="2"/>
          </p:nvPr>
        </p:nvSpPr>
        <p:spPr>
          <a:xfrm>
            <a:off x="5029200" y="1828800"/>
            <a:ext cx="3352800" cy="533400"/>
          </a:xfrm>
          <a:effectLst/>
        </p:spPr>
        <p:txBody>
          <a:bodyPr/>
          <a:lstStyle/>
          <a:p>
            <a:pPr marL="533400" indent="-533400">
              <a:buFont typeface="Arial" charset="0"/>
              <a:buNone/>
              <a:defRPr/>
            </a:pPr>
            <a:r>
              <a:rPr lang="en-US" sz="3200">
                <a:effectLst>
                  <a:outerShdw blurRad="50800" dist="101600" dir="2700000" algn="tl" rotWithShape="0">
                    <a:srgbClr val="000000"/>
                  </a:outerShdw>
                </a:effectLst>
                <a:latin typeface="Arial"/>
                <a:cs typeface="Arial"/>
              </a:rPr>
              <a:t>Humankind</a:t>
            </a:r>
          </a:p>
        </p:txBody>
      </p:sp>
      <p:sp>
        <p:nvSpPr>
          <p:cNvPr id="34821" name="Text Box 5"/>
          <p:cNvSpPr txBox="1">
            <a:spLocks noChangeArrowheads="1"/>
          </p:cNvSpPr>
          <p:nvPr/>
        </p:nvSpPr>
        <p:spPr bwMode="auto">
          <a:xfrm rot="-5400000">
            <a:off x="-1977232" y="3393282"/>
            <a:ext cx="4951413" cy="762000"/>
          </a:xfrm>
          <a:prstGeom prst="rect">
            <a:avLst/>
          </a:prstGeom>
          <a:solidFill>
            <a:schemeClr val="bg2"/>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4400" b="1">
                <a:solidFill>
                  <a:srgbClr val="FFFFFF"/>
                </a:solidFill>
                <a:effectLst>
                  <a:outerShdw blurRad="50800" dist="101600" dir="2700000" algn="tl" rotWithShape="0">
                    <a:srgbClr val="000000"/>
                  </a:outerShdw>
                </a:effectLst>
                <a:cs typeface="ＭＳ Ｐゴシック" charset="0"/>
              </a:rPr>
              <a:t>The Past</a:t>
            </a:r>
          </a:p>
        </p:txBody>
      </p:sp>
      <p:sp>
        <p:nvSpPr>
          <p:cNvPr id="34822" name="Text Box 6"/>
          <p:cNvSpPr txBox="1">
            <a:spLocks noChangeArrowheads="1"/>
          </p:cNvSpPr>
          <p:nvPr/>
        </p:nvSpPr>
        <p:spPr bwMode="auto">
          <a:xfrm rot="-5400000">
            <a:off x="2181225" y="3430588"/>
            <a:ext cx="4870450" cy="762000"/>
          </a:xfrm>
          <a:prstGeom prst="rect">
            <a:avLst/>
          </a:prstGeom>
          <a:solidFill>
            <a:schemeClr val="bg2"/>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4400" b="1">
                <a:solidFill>
                  <a:srgbClr val="FFFFFF"/>
                </a:solidFill>
                <a:effectLst>
                  <a:outerShdw blurRad="50800" dist="101600" dir="2700000" algn="tl" rotWithShape="0">
                    <a:srgbClr val="000000"/>
                  </a:outerShdw>
                </a:effectLst>
                <a:cs typeface="ＭＳ Ｐゴシック" charset="0"/>
              </a:rPr>
              <a:t>The Present</a:t>
            </a:r>
          </a:p>
        </p:txBody>
      </p:sp>
      <p:sp>
        <p:nvSpPr>
          <p:cNvPr id="41992" name="Rectangle 8"/>
          <p:cNvSpPr>
            <a:spLocks noChangeArrowheads="1"/>
          </p:cNvSpPr>
          <p:nvPr/>
        </p:nvSpPr>
        <p:spPr bwMode="auto">
          <a:xfrm>
            <a:off x="914400" y="2609850"/>
            <a:ext cx="32766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Stewardess</a:t>
            </a:r>
          </a:p>
        </p:txBody>
      </p:sp>
      <p:sp>
        <p:nvSpPr>
          <p:cNvPr id="41993" name="Rectangle 9"/>
          <p:cNvSpPr>
            <a:spLocks noChangeArrowheads="1"/>
          </p:cNvSpPr>
          <p:nvPr/>
        </p:nvSpPr>
        <p:spPr bwMode="auto">
          <a:xfrm>
            <a:off x="5029200" y="2609850"/>
            <a:ext cx="33528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Flight Attendant</a:t>
            </a:r>
          </a:p>
        </p:txBody>
      </p:sp>
      <p:sp>
        <p:nvSpPr>
          <p:cNvPr id="41994" name="Rectangle 10"/>
          <p:cNvSpPr>
            <a:spLocks noChangeArrowheads="1"/>
          </p:cNvSpPr>
          <p:nvPr/>
        </p:nvSpPr>
        <p:spPr bwMode="auto">
          <a:xfrm>
            <a:off x="914400" y="3390900"/>
            <a:ext cx="32766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Fireman</a:t>
            </a:r>
          </a:p>
        </p:txBody>
      </p:sp>
      <p:sp>
        <p:nvSpPr>
          <p:cNvPr id="41995" name="Rectangle 11"/>
          <p:cNvSpPr>
            <a:spLocks noChangeArrowheads="1"/>
          </p:cNvSpPr>
          <p:nvPr/>
        </p:nvSpPr>
        <p:spPr bwMode="auto">
          <a:xfrm>
            <a:off x="5029200" y="3390900"/>
            <a:ext cx="33528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Fire Fighter</a:t>
            </a:r>
          </a:p>
        </p:txBody>
      </p:sp>
      <p:sp>
        <p:nvSpPr>
          <p:cNvPr id="41996" name="Rectangle 12"/>
          <p:cNvSpPr>
            <a:spLocks noChangeArrowheads="1"/>
          </p:cNvSpPr>
          <p:nvPr/>
        </p:nvSpPr>
        <p:spPr bwMode="auto">
          <a:xfrm>
            <a:off x="914400" y="4171950"/>
            <a:ext cx="32766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Policeman</a:t>
            </a:r>
          </a:p>
        </p:txBody>
      </p:sp>
      <p:sp>
        <p:nvSpPr>
          <p:cNvPr id="41997" name="Rectangle 13"/>
          <p:cNvSpPr>
            <a:spLocks noChangeArrowheads="1"/>
          </p:cNvSpPr>
          <p:nvPr/>
        </p:nvSpPr>
        <p:spPr bwMode="auto">
          <a:xfrm>
            <a:off x="5029200" y="4171950"/>
            <a:ext cx="33528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ea typeface="ＭＳ Ｐゴシック" charset="-128"/>
                <a:cs typeface="ＭＳ Ｐゴシック" charset="-128"/>
              </a:rPr>
              <a:t>Police Officer</a:t>
            </a:r>
          </a:p>
        </p:txBody>
      </p:sp>
      <p:sp>
        <p:nvSpPr>
          <p:cNvPr id="41998" name="Rectangle 14"/>
          <p:cNvSpPr>
            <a:spLocks noChangeArrowheads="1"/>
          </p:cNvSpPr>
          <p:nvPr/>
        </p:nvSpPr>
        <p:spPr bwMode="auto">
          <a:xfrm>
            <a:off x="914400" y="4953000"/>
            <a:ext cx="32766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Boss</a:t>
            </a:r>
          </a:p>
        </p:txBody>
      </p:sp>
      <p:sp>
        <p:nvSpPr>
          <p:cNvPr id="41999" name="Rectangle 15"/>
          <p:cNvSpPr>
            <a:spLocks noChangeArrowheads="1"/>
          </p:cNvSpPr>
          <p:nvPr/>
        </p:nvSpPr>
        <p:spPr bwMode="auto">
          <a:xfrm>
            <a:off x="5029200" y="4953000"/>
            <a:ext cx="3352800" cy="533400"/>
          </a:xfrm>
          <a:prstGeom prst="rect">
            <a:avLst/>
          </a:prstGeom>
          <a:noFill/>
          <a:ln w="9525">
            <a:noFill/>
            <a:miter lim="800000"/>
            <a:headEnd/>
            <a:tailEnd/>
          </a:ln>
          <a:effectLst/>
        </p:spPr>
        <p:txBody>
          <a:bodyPr/>
          <a:lstStyle/>
          <a:p>
            <a:pPr marL="533400" indent="-533400" eaLnBrk="0" hangingPunct="0">
              <a:lnSpc>
                <a:spcPct val="90000"/>
              </a:lnSpc>
              <a:spcBef>
                <a:spcPct val="20000"/>
              </a:spcBef>
              <a:buSzPct val="80000"/>
              <a:buFont typeface="Arial" charset="0"/>
              <a:buNone/>
              <a:defRPr/>
            </a:pPr>
            <a:r>
              <a:rPr lang="en-US" sz="3200" b="1" i="1">
                <a:solidFill>
                  <a:srgbClr val="FFFFFF"/>
                </a:solidFill>
                <a:effectLst>
                  <a:outerShdw blurRad="50800" dist="101600" dir="2700000" algn="tl" rotWithShape="0">
                    <a:srgbClr val="000000"/>
                  </a:outerShdw>
                </a:effectLst>
                <a:latin typeface="Arial"/>
                <a:ea typeface="ＭＳ Ｐゴシック" charset="-128"/>
                <a:cs typeface="Arial"/>
              </a:rPr>
              <a:t>Bosset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9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9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9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9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99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199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19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8" grpId="0" build="p" autoUpdateAnimBg="0"/>
      <p:bldP spid="41992" grpId="0" build="p" autoUpdateAnimBg="0"/>
      <p:bldP spid="41993" grpId="0" build="p" autoUpdateAnimBg="0"/>
      <p:bldP spid="41994" grpId="0" build="p" autoUpdateAnimBg="0"/>
      <p:bldP spid="41995" grpId="0" build="p" autoUpdateAnimBg="0"/>
      <p:bldP spid="41996" grpId="0" build="p" autoUpdateAnimBg="0"/>
      <p:bldP spid="41997" grpId="0" build="p" autoUpdateAnimBg="0"/>
      <p:bldP spid="41998" grpId="0" build="p" autoUpdateAnimBg="0"/>
      <p:bldP spid="419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2"/>
          <p:cNvSpPr>
            <a:spLocks noChangeArrowheads="1"/>
          </p:cNvSpPr>
          <p:nvPr/>
        </p:nvSpPr>
        <p:spPr bwMode="auto">
          <a:xfrm>
            <a:off x="0" y="0"/>
            <a:ext cx="9144000" cy="6858000"/>
          </a:xfrm>
          <a:prstGeom prst="rect">
            <a:avLst/>
          </a:prstGeom>
          <a:solidFill>
            <a:srgbClr val="000090"/>
          </a:solidFill>
          <a:ln w="9525">
            <a:solidFill>
              <a:schemeClr val="tx1"/>
            </a:solidFill>
            <a:round/>
            <a:headEnd/>
            <a:tailEnd/>
          </a:ln>
        </p:spPr>
        <p:txBody>
          <a:bodyPr/>
          <a:lstStyle/>
          <a:p>
            <a:pPr algn="ctr"/>
            <a:endParaRPr lang="en-US" sz="2400" b="1">
              <a:solidFill>
                <a:srgbClr val="000000"/>
              </a:solidFill>
            </a:endParaRPr>
          </a:p>
        </p:txBody>
      </p:sp>
      <p:sp>
        <p:nvSpPr>
          <p:cNvPr id="49154" name="Rectangle 1029"/>
          <p:cNvSpPr>
            <a:spLocks noGrp="1" noChangeArrowheads="1"/>
          </p:cNvSpPr>
          <p:nvPr>
            <p:ph type="title" idx="4294967295"/>
          </p:nvPr>
        </p:nvSpPr>
        <p:spPr>
          <a:xfrm>
            <a:off x="0" y="0"/>
            <a:ext cx="9144000" cy="685800"/>
          </a:xfrm>
          <a:solidFill>
            <a:schemeClr val="tx1"/>
          </a:solidFill>
        </p:spPr>
        <p:txBody>
          <a:bodyPr/>
          <a:lstStyle/>
          <a:p>
            <a:pPr algn="ctr" eaLnBrk="1" hangingPunct="1"/>
            <a:r>
              <a:rPr lang="en-US" b="1">
                <a:solidFill>
                  <a:srgbClr val="FFFFFF"/>
                </a:solidFill>
                <a:latin typeface="Arial" charset="0"/>
                <a:ea typeface="ＭＳ Ｐゴシック" charset="0"/>
                <a:cs typeface="Arial" charset="0"/>
              </a:rPr>
              <a:t>What</a:t>
            </a:r>
            <a:r>
              <a:rPr lang="uk-UA" altLang="ja-JP" b="1">
                <a:solidFill>
                  <a:srgbClr val="FFFFFF"/>
                </a:solidFill>
                <a:latin typeface="Arial" charset="0"/>
                <a:ea typeface="ＭＳ Ｐゴシック" charset="0"/>
                <a:cs typeface="Arial" charset="0"/>
              </a:rPr>
              <a:t>'</a:t>
            </a:r>
            <a:r>
              <a:rPr lang="en-US" altLang="ja-JP" b="1">
                <a:solidFill>
                  <a:srgbClr val="FFFFFF"/>
                </a:solidFill>
                <a:latin typeface="Arial" charset="0"/>
                <a:ea typeface="ＭＳ Ｐゴシック" charset="0"/>
                <a:cs typeface="Arial" charset="0"/>
              </a:rPr>
              <a:t>s a Woman to Do?</a:t>
            </a:r>
            <a:endParaRPr lang="en-US" b="1">
              <a:solidFill>
                <a:srgbClr val="FFFFFF"/>
              </a:solidFill>
              <a:latin typeface="Arial" charset="0"/>
              <a:ea typeface="ＭＳ Ｐゴシック" charset="0"/>
              <a:cs typeface="Arial" charset="0"/>
            </a:endParaRPr>
          </a:p>
        </p:txBody>
      </p:sp>
      <p:sp>
        <p:nvSpPr>
          <p:cNvPr id="49155" name="Text Box 1026"/>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138</a:t>
            </a:r>
          </a:p>
        </p:txBody>
      </p:sp>
      <p:sp>
        <p:nvSpPr>
          <p:cNvPr id="5" name="Rectangle 1029"/>
          <p:cNvSpPr txBox="1">
            <a:spLocks noChangeArrowheads="1"/>
          </p:cNvSpPr>
          <p:nvPr/>
        </p:nvSpPr>
        <p:spPr bwMode="auto">
          <a:xfrm>
            <a:off x="0" y="762000"/>
            <a:ext cx="9144000" cy="381000"/>
          </a:xfrm>
          <a:prstGeom prst="rect">
            <a:avLst/>
          </a:prstGeom>
          <a:noFill/>
          <a:ln w="9525">
            <a:noFill/>
            <a:miter lim="800000"/>
            <a:headEnd/>
            <a:tailEnd/>
          </a:ln>
        </p:spPr>
        <p:txBody>
          <a:bodyPr anchor="b"/>
          <a:lstStyle/>
          <a:p>
            <a:pPr algn="ctr">
              <a:defRPr/>
            </a:pPr>
            <a:r>
              <a:rPr lang="en-US" sz="2000" b="1" kern="0" dirty="0">
                <a:solidFill>
                  <a:srgbClr val="FFFFFF"/>
                </a:solidFill>
                <a:latin typeface="Arial"/>
                <a:ea typeface="ＭＳ Ｐゴシック" charset="-128"/>
                <a:cs typeface="Arial"/>
              </a:rPr>
              <a:t>Note: The context of all three passages below is public worship.</a:t>
            </a:r>
          </a:p>
        </p:txBody>
      </p:sp>
      <p:sp>
        <p:nvSpPr>
          <p:cNvPr id="6" name="Rectangle 1029"/>
          <p:cNvSpPr txBox="1">
            <a:spLocks noChangeArrowheads="1"/>
          </p:cNvSpPr>
          <p:nvPr/>
        </p:nvSpPr>
        <p:spPr bwMode="auto">
          <a:xfrm>
            <a:off x="0" y="1143000"/>
            <a:ext cx="9144000" cy="381000"/>
          </a:xfrm>
          <a:prstGeom prst="rect">
            <a:avLst/>
          </a:prstGeom>
          <a:noFill/>
          <a:ln w="9525">
            <a:noFill/>
            <a:miter lim="800000"/>
            <a:headEnd/>
            <a:tailEnd/>
          </a:ln>
        </p:spPr>
        <p:txBody>
          <a:bodyPr anchor="b"/>
          <a:lstStyle/>
          <a:p>
            <a:pPr algn="ctr">
              <a:defRPr/>
            </a:pPr>
            <a:r>
              <a:rPr lang="en-US" sz="2000" b="1" kern="0" dirty="0">
                <a:solidFill>
                  <a:srgbClr val="FFFFFF"/>
                </a:solidFill>
                <a:latin typeface="Arial"/>
                <a:ea typeface="ＭＳ Ｐゴシック" charset="-128"/>
                <a:cs typeface="Arial"/>
              </a:rPr>
              <a:t>It looks like 1 Cor. 11 contradicts 1 Cor. 14 and 1 Tim. 2.</a:t>
            </a:r>
          </a:p>
        </p:txBody>
      </p:sp>
      <p:graphicFrame>
        <p:nvGraphicFramePr>
          <p:cNvPr id="7" name="Table 6"/>
          <p:cNvGraphicFramePr>
            <a:graphicFrameLocks noGrp="1"/>
          </p:cNvGraphicFramePr>
          <p:nvPr/>
        </p:nvGraphicFramePr>
        <p:xfrm>
          <a:off x="0" y="1600200"/>
          <a:ext cx="9144000" cy="4365625"/>
        </p:xfrm>
        <a:graphic>
          <a:graphicData uri="http://schemas.openxmlformats.org/drawingml/2006/table">
            <a:tbl>
              <a:tblPr/>
              <a:tblGrid>
                <a:gridCol w="3200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charset="0"/>
                          <a:cs typeface="Arial" charset="0"/>
                        </a:rPr>
                        <a:t>1 Cor. 11</a:t>
                      </a:r>
                    </a:p>
                  </a:txBody>
                  <a:tcPr marT="45726" marB="45726" horzOverflow="overflow">
                    <a:lnL>
                      <a:noFill/>
                    </a:lnL>
                    <a:lnR w="12700" cap="flat" cmpd="sng" algn="ctr">
                      <a:solidFill>
                        <a:srgbClr val="000000"/>
                      </a:solidFill>
                      <a:prstDash val="solid"/>
                      <a:round/>
                      <a:headEnd type="none" w="med" len="med"/>
                      <a:tailEnd type="none" w="med" len="med"/>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Arial" charset="0"/>
                        </a:rPr>
                        <a:t>1 Cor. 14</a:t>
                      </a:r>
                    </a:p>
                  </a:txBody>
                  <a:tcPr marT="45726" marB="45726" horzOverflow="overflow">
                    <a:lnL w="12700" cap="flat" cmpd="sng" algn="ctr">
                      <a:solidFill>
                        <a:srgbClr val="000000"/>
                      </a:solidFill>
                      <a:prstDash val="solid"/>
                      <a:round/>
                      <a:headEnd type="none" w="med" len="med"/>
                      <a:tailEnd type="none" w="med" len="med"/>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cs typeface="Arial" charset="0"/>
                        </a:rPr>
                        <a:t>1 Tim. 2</a:t>
                      </a:r>
                    </a:p>
                  </a:txBody>
                  <a:tcPr marT="45726" marB="45726"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01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Can pray publicly (11:5, 13)</a:t>
                      </a:r>
                    </a:p>
                  </a:txBody>
                  <a:tcPr marT="45726" marB="45726" horzOverflow="overflow">
                    <a:lnL>
                      <a:noFill/>
                    </a:lnL>
                    <a:lnR w="12700" cap="flat" cmpd="sng" algn="ctr">
                      <a:solidFill>
                        <a:srgbClr val="000000"/>
                      </a:solidFill>
                      <a:prstDash val="solid"/>
                      <a:round/>
                      <a:headEnd type="none" w="med" len="med"/>
                      <a:tailEnd type="none" w="med" len="med"/>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Public prayer for men only (2:8)</a:t>
                      </a:r>
                    </a:p>
                  </a:txBody>
                  <a:tcPr marT="45726" marB="45726"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extLst>
                  <a:ext uri="{0D108BD9-81ED-4DB2-BD59-A6C34878D82A}">
                    <a16:rowId xmlns:a16="http://schemas.microsoft.com/office/drawing/2014/main" val="10001"/>
                  </a:ext>
                </a:extLst>
              </a:tr>
              <a:tr h="6401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Can prophesy (11:5)</a:t>
                      </a: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Speaking is prohibited (14:34)</a:t>
                      </a: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Must be silent (2:12c)</a:t>
                      </a:r>
                    </a:p>
                  </a:txBody>
                  <a:tcPr marT="45726" marB="45726"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2"/>
                  </a:ext>
                </a:extLst>
              </a:tr>
              <a:tr h="6401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Speaking is OK (implied)</a:t>
                      </a: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Speaking is disgraceful (14:35)</a:t>
                      </a: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3"/>
                  </a:ext>
                </a:extLst>
              </a:tr>
              <a:tr h="3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Can</a:t>
                      </a:r>
                      <a:r>
                        <a:rPr kumimoji="0" lang="uk-UA" altLang="ja-JP" sz="1800" b="1" i="0" u="none" strike="noStrike" cap="none" normalizeH="0" baseline="0" dirty="0">
                          <a:ln>
                            <a:noFill/>
                          </a:ln>
                          <a:solidFill>
                            <a:srgbClr val="000000"/>
                          </a:solidFill>
                          <a:effectLst/>
                          <a:latin typeface="Arial" charset="0"/>
                          <a:ea typeface="ＭＳ Ｐゴシック" charset="0"/>
                          <a:cs typeface="Arial" charset="0"/>
                        </a:rPr>
                        <a:t>'</a:t>
                      </a:r>
                      <a:r>
                        <a:rPr kumimoji="0" lang="en-US" altLang="ja-JP" sz="1800" b="1" i="0" u="none" strike="noStrike" cap="none" normalizeH="0" baseline="0" dirty="0">
                          <a:ln>
                            <a:noFill/>
                          </a:ln>
                          <a:solidFill>
                            <a:srgbClr val="000000"/>
                          </a:solidFill>
                          <a:effectLst/>
                          <a:latin typeface="Arial" charset="0"/>
                          <a:ea typeface="ＭＳ Ｐゴシック" charset="0"/>
                          <a:cs typeface="Arial" charset="0"/>
                        </a:rPr>
                        <a:t>t teach men (2:12a)</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4"/>
                  </a:ext>
                </a:extLst>
              </a:tr>
              <a:tr h="6906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Can</a:t>
                      </a:r>
                      <a:r>
                        <a:rPr kumimoji="0" lang="uk-UA" altLang="ja-JP" sz="1800" b="1" i="0" u="none" strike="noStrike" cap="none" normalizeH="0" baseline="0" dirty="0">
                          <a:ln>
                            <a:noFill/>
                          </a:ln>
                          <a:solidFill>
                            <a:srgbClr val="000000"/>
                          </a:solidFill>
                          <a:effectLst/>
                          <a:latin typeface="Arial" charset="0"/>
                          <a:ea typeface="ＭＳ Ｐゴシック" charset="0"/>
                          <a:cs typeface="Arial" charset="0"/>
                        </a:rPr>
                        <a:t>'</a:t>
                      </a:r>
                      <a:r>
                        <a:rPr kumimoji="0" lang="en-US" altLang="ja-JP" sz="1800" b="1" i="0" u="none" strike="noStrike" cap="none" normalizeH="0" baseline="0" dirty="0">
                          <a:ln>
                            <a:noFill/>
                          </a:ln>
                          <a:solidFill>
                            <a:srgbClr val="000000"/>
                          </a:solidFill>
                          <a:effectLst/>
                          <a:latin typeface="Arial" charset="0"/>
                          <a:ea typeface="ＭＳ Ｐゴシック" charset="0"/>
                          <a:cs typeface="Arial" charset="0"/>
                        </a:rPr>
                        <a:t>t have authority over men (2:12b)</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5"/>
                  </a:ext>
                </a:extLst>
              </a:tr>
              <a:tr h="3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6"/>
                  </a:ext>
                </a:extLst>
              </a:tr>
              <a:tr h="6401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Veils universal practice (11:16)</a:t>
                      </a: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Silence universal practice (14:33)</a:t>
                      </a: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Men praying universal practice (2:8)</a:t>
                      </a:r>
                    </a:p>
                  </a:txBody>
                  <a:tcPr marT="45726" marB="45726"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7"/>
                  </a:ext>
                </a:extLst>
              </a:tr>
            </a:tbl>
          </a:graphicData>
        </a:graphic>
      </p:graphicFrame>
      <p:sp>
        <p:nvSpPr>
          <p:cNvPr id="9" name="Rectangle 1029"/>
          <p:cNvSpPr txBox="1">
            <a:spLocks noChangeArrowheads="1"/>
          </p:cNvSpPr>
          <p:nvPr/>
        </p:nvSpPr>
        <p:spPr bwMode="auto">
          <a:xfrm>
            <a:off x="0" y="4953000"/>
            <a:ext cx="9144000" cy="381000"/>
          </a:xfrm>
          <a:prstGeom prst="rect">
            <a:avLst/>
          </a:prstGeom>
          <a:noFill/>
          <a:ln w="9525">
            <a:noFill/>
            <a:miter lim="800000"/>
            <a:headEnd/>
            <a:tailEnd/>
          </a:ln>
        </p:spPr>
        <p:txBody>
          <a:bodyPr anchor="b"/>
          <a:lstStyle/>
          <a:p>
            <a:pPr algn="ctr">
              <a:defRPr/>
            </a:pPr>
            <a:r>
              <a:rPr lang="en-US" sz="2000" b="1" i="1" kern="0" dirty="0">
                <a:solidFill>
                  <a:srgbClr val="000000"/>
                </a:solidFill>
                <a:latin typeface="Arial"/>
                <a:ea typeface="ＭＳ Ｐゴシック" charset="-128"/>
                <a:cs typeface="Arial"/>
              </a:rPr>
              <a:t>Which text is the general rule (norm) and which is the exception?</a:t>
            </a:r>
          </a:p>
        </p:txBody>
      </p:sp>
      <p:sp>
        <p:nvSpPr>
          <p:cNvPr id="10" name="Rectangle 1029"/>
          <p:cNvSpPr txBox="1">
            <a:spLocks noChangeArrowheads="1"/>
          </p:cNvSpPr>
          <p:nvPr/>
        </p:nvSpPr>
        <p:spPr bwMode="auto">
          <a:xfrm>
            <a:off x="457200" y="5943600"/>
            <a:ext cx="8382000" cy="381000"/>
          </a:xfrm>
          <a:prstGeom prst="rect">
            <a:avLst/>
          </a:prstGeom>
          <a:noFill/>
          <a:ln w="9525">
            <a:noFill/>
            <a:miter lim="800000"/>
            <a:headEnd/>
            <a:tailEnd/>
          </a:ln>
        </p:spPr>
        <p:txBody>
          <a:bodyPr anchor="b"/>
          <a:lstStyle/>
          <a:p>
            <a:pPr algn="ctr">
              <a:defRPr/>
            </a:pPr>
            <a:endParaRPr lang="en-US" sz="2000" b="1" kern="0" dirty="0">
              <a:solidFill>
                <a:srgbClr val="482400"/>
              </a:solidFill>
              <a:latin typeface="Arial"/>
              <a:ea typeface="ＭＳ Ｐゴシック" charset="-128"/>
              <a:cs typeface="Arial"/>
            </a:endParaRPr>
          </a:p>
        </p:txBody>
      </p:sp>
      <p:sp>
        <p:nvSpPr>
          <p:cNvPr id="11" name="Rectangle 1029"/>
          <p:cNvSpPr txBox="1">
            <a:spLocks noChangeArrowheads="1"/>
          </p:cNvSpPr>
          <p:nvPr/>
        </p:nvSpPr>
        <p:spPr bwMode="auto">
          <a:xfrm>
            <a:off x="0" y="6172200"/>
            <a:ext cx="9144000" cy="609600"/>
          </a:xfrm>
          <a:prstGeom prst="rect">
            <a:avLst/>
          </a:prstGeom>
          <a:noFill/>
          <a:ln w="9525">
            <a:noFill/>
            <a:miter lim="800000"/>
            <a:headEnd/>
            <a:tailEnd/>
          </a:ln>
        </p:spPr>
        <p:txBody>
          <a:bodyPr anchor="b"/>
          <a:lstStyle/>
          <a:p>
            <a:pPr algn="ctr">
              <a:defRPr/>
            </a:pPr>
            <a:r>
              <a:rPr lang="en-US" sz="2000" b="1" kern="0" dirty="0">
                <a:solidFill>
                  <a:srgbClr val="FFFFFF"/>
                </a:solidFill>
                <a:latin typeface="Arial"/>
                <a:ea typeface="ＭＳ Ｐゴシック" charset="-128"/>
                <a:cs typeface="Arial"/>
              </a:rPr>
              <a:t>To see how people have tried to solve these apparent contradictions, </a:t>
            </a:r>
            <a:br>
              <a:rPr lang="en-US" sz="2000" b="1" kern="0" dirty="0">
                <a:solidFill>
                  <a:srgbClr val="FFFFFF"/>
                </a:solidFill>
                <a:latin typeface="Arial"/>
                <a:ea typeface="ＭＳ Ｐゴシック" charset="-128"/>
                <a:cs typeface="Arial"/>
              </a:rPr>
            </a:br>
            <a:r>
              <a:rPr lang="en-US" sz="2000" b="1" kern="0" dirty="0">
                <a:solidFill>
                  <a:srgbClr val="FFFFFF"/>
                </a:solidFill>
                <a:latin typeface="Arial"/>
                <a:ea typeface="ＭＳ Ｐゴシック" charset="-128"/>
                <a:cs typeface="Arial"/>
              </a:rPr>
              <a:t>see the next 7 pages of the notes!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3124</TotalTime>
  <Words>2366</Words>
  <Application>Microsoft Macintosh PowerPoint</Application>
  <PresentationFormat>On-screen Show (4:3)</PresentationFormat>
  <Paragraphs>443</Paragraphs>
  <Slides>69</Slides>
  <Notes>18</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69</vt:i4>
      </vt:variant>
    </vt:vector>
  </HeadingPairs>
  <TitlesOfParts>
    <vt:vector size="89" baseType="lpstr">
      <vt:lpstr>Arial-BoldMT</vt:lpstr>
      <vt:lpstr>ＭＳ Ｐゴシック</vt:lpstr>
      <vt:lpstr>Times</vt:lpstr>
      <vt:lpstr>Arial</vt:lpstr>
      <vt:lpstr>Arial Black</vt:lpstr>
      <vt:lpstr>Arial Narrow</vt:lpstr>
      <vt:lpstr>Arial Rounded MT Bold</vt:lpstr>
      <vt:lpstr>Calibri</vt:lpstr>
      <vt:lpstr>Geneva</vt:lpstr>
      <vt:lpstr>Impact</vt:lpstr>
      <vt:lpstr>Tahoma</vt:lpstr>
      <vt:lpstr>Times New Roman</vt:lpstr>
      <vt:lpstr>Wingdings</vt:lpstr>
      <vt:lpstr>Default Design</vt:lpstr>
      <vt:lpstr>Expedition</vt:lpstr>
      <vt:lpstr>1_Office Theme</vt:lpstr>
      <vt:lpstr>Ripple</vt:lpstr>
      <vt:lpstr>Frame</vt:lpstr>
      <vt:lpstr>Office Theme</vt:lpstr>
      <vt:lpstr>Orbit</vt:lpstr>
      <vt:lpstr>PowerPoint Presentation</vt:lpstr>
      <vt:lpstr>WOW</vt:lpstr>
      <vt:lpstr>PowerPoint Presentation</vt:lpstr>
      <vt:lpstr>PowerPoint Presentation</vt:lpstr>
      <vt:lpstr>PowerPoint Presentation</vt:lpstr>
      <vt:lpstr>PowerPoint Presentation</vt:lpstr>
      <vt:lpstr>Androgyny </vt:lpstr>
      <vt:lpstr>My, how language has changed…</vt:lpstr>
      <vt:lpstr>What's a Woman to Do?</vt:lpstr>
      <vt:lpstr>PowerPoint Presentation</vt:lpstr>
      <vt:lpstr>PowerPoint Presentation</vt:lpstr>
      <vt:lpstr>PowerPoint Presentation</vt:lpstr>
      <vt:lpstr>PowerPoint Presentation</vt:lpstr>
      <vt:lpstr>PowerPoint Presentation</vt:lpstr>
      <vt:lpstr>Egalitarians</vt:lpstr>
      <vt:lpstr>Common Ground</vt:lpstr>
      <vt:lpstr>"Beyond the Politics of Pandora's Pulpit"</vt:lpstr>
      <vt:lpstr>A look at two sides…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Timothy 2:11-15</vt:lpstr>
      <vt:lpstr>PowerPoint Presentation</vt:lpstr>
      <vt:lpstr>PowerPoint Presentation</vt:lpstr>
      <vt:lpstr>PowerPoint Presentation</vt:lpstr>
      <vt:lpstr>PowerPoint Presentation</vt:lpstr>
      <vt:lpstr>PowerPoint Presentation</vt:lpstr>
      <vt:lpstr>Paul's Teaching...</vt:lpstr>
      <vt:lpstr>Resisting sex distinctions shames our authorities.</vt:lpstr>
      <vt:lpstr>Why maintain distinctions?</vt:lpstr>
      <vt:lpstr>God's Authority Structure</vt:lpstr>
      <vt:lpstr>What does "head" mean?</vt:lpstr>
      <vt:lpstr>What does "head" mean?</vt:lpstr>
      <vt:lpstr>1 Corinthians 11:5-6 NLT</vt:lpstr>
      <vt:lpstr>Flowing Hair</vt:lpstr>
      <vt:lpstr>Bald Hair</vt:lpstr>
      <vt:lpstr>Bald Mona Lisa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Quellendorf,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Church (Ecclesiology) link at BibleStudyDownloads.org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THUY</dc:creator>
  <cp:lastModifiedBy>Rick Griffith</cp:lastModifiedBy>
  <cp:revision>45</cp:revision>
  <dcterms:created xsi:type="dcterms:W3CDTF">2009-01-13T06:59:06Z</dcterms:created>
  <dcterms:modified xsi:type="dcterms:W3CDTF">2023-12-19T18:47:27Z</dcterms:modified>
</cp:coreProperties>
</file>