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4029" r:id="rId2"/>
    <p:sldMasterId id="2147484043" r:id="rId3"/>
    <p:sldMasterId id="2147484084" r:id="rId4"/>
    <p:sldMasterId id="2147484098" r:id="rId5"/>
    <p:sldMasterId id="2147484150" r:id="rId6"/>
    <p:sldMasterId id="2147484576" r:id="rId7"/>
  </p:sldMasterIdLst>
  <p:notesMasterIdLst>
    <p:notesMasterId r:id="rId64"/>
  </p:notesMasterIdLst>
  <p:sldIdLst>
    <p:sldId id="486" r:id="rId8"/>
    <p:sldId id="487" r:id="rId9"/>
    <p:sldId id="559" r:id="rId10"/>
    <p:sldId id="489" r:id="rId11"/>
    <p:sldId id="490" r:id="rId12"/>
    <p:sldId id="491" r:id="rId13"/>
    <p:sldId id="492" r:id="rId14"/>
    <p:sldId id="560" r:id="rId15"/>
    <p:sldId id="494" r:id="rId16"/>
    <p:sldId id="496" r:id="rId17"/>
    <p:sldId id="495" r:id="rId18"/>
    <p:sldId id="497" r:id="rId19"/>
    <p:sldId id="498" r:id="rId20"/>
    <p:sldId id="499" r:id="rId21"/>
    <p:sldId id="500" r:id="rId22"/>
    <p:sldId id="501" r:id="rId23"/>
    <p:sldId id="502" r:id="rId24"/>
    <p:sldId id="503" r:id="rId25"/>
    <p:sldId id="504" r:id="rId26"/>
    <p:sldId id="306" r:id="rId27"/>
    <p:sldId id="505" r:id="rId28"/>
    <p:sldId id="506" r:id="rId29"/>
    <p:sldId id="507" r:id="rId30"/>
    <p:sldId id="304" r:id="rId31"/>
    <p:sldId id="508" r:id="rId32"/>
    <p:sldId id="509" r:id="rId33"/>
    <p:sldId id="510" r:id="rId34"/>
    <p:sldId id="511" r:id="rId35"/>
    <p:sldId id="512" r:id="rId36"/>
    <p:sldId id="513" r:id="rId37"/>
    <p:sldId id="514" r:id="rId38"/>
    <p:sldId id="515" r:id="rId39"/>
    <p:sldId id="516" r:id="rId40"/>
    <p:sldId id="517" r:id="rId41"/>
    <p:sldId id="518" r:id="rId42"/>
    <p:sldId id="519" r:id="rId43"/>
    <p:sldId id="520" r:id="rId44"/>
    <p:sldId id="521" r:id="rId45"/>
    <p:sldId id="522" r:id="rId46"/>
    <p:sldId id="523" r:id="rId47"/>
    <p:sldId id="524" r:id="rId48"/>
    <p:sldId id="525" r:id="rId49"/>
    <p:sldId id="526" r:id="rId50"/>
    <p:sldId id="527" r:id="rId51"/>
    <p:sldId id="528" r:id="rId52"/>
    <p:sldId id="529" r:id="rId53"/>
    <p:sldId id="530" r:id="rId54"/>
    <p:sldId id="531" r:id="rId55"/>
    <p:sldId id="532" r:id="rId56"/>
    <p:sldId id="533" r:id="rId57"/>
    <p:sldId id="534" r:id="rId58"/>
    <p:sldId id="535" r:id="rId59"/>
    <p:sldId id="557" r:id="rId60"/>
    <p:sldId id="558" r:id="rId61"/>
    <p:sldId id="1256" r:id="rId62"/>
    <p:sldId id="39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9" autoAdjust="0"/>
    <p:restoredTop sz="53173" autoAdjust="0"/>
  </p:normalViewPr>
  <p:slideViewPr>
    <p:cSldViewPr snapToGrid="0" snapToObjects="1">
      <p:cViewPr varScale="1">
        <p:scale>
          <a:sx n="78" d="100"/>
          <a:sy n="78" d="100"/>
        </p:scale>
        <p:origin x="168" y="200"/>
      </p:cViewPr>
      <p:guideLst>
        <p:guide orient="horz" pos="2160"/>
        <p:guide pos="2880"/>
      </p:guideLst>
    </p:cSldViewPr>
  </p:slideViewPr>
  <p:outlineViewPr>
    <p:cViewPr>
      <p:scale>
        <a:sx n="33" d="100"/>
        <a:sy n="33" d="100"/>
      </p:scale>
      <p:origin x="0" y="50840"/>
    </p:cViewPr>
  </p:outlineViewPr>
  <p:notesTextViewPr>
    <p:cViewPr>
      <p:scale>
        <a:sx n="100" d="100"/>
        <a:sy n="100" d="100"/>
      </p:scale>
      <p:origin x="0" y="0"/>
    </p:cViewPr>
  </p:notesTextViewPr>
  <p:sorterViewPr>
    <p:cViewPr varScale="1">
      <p:scale>
        <a:sx n="50" d="100"/>
        <a:sy n="50" d="100"/>
      </p:scale>
      <p:origin x="0" y="88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C70B-4A85-8B4D-B214-CF401386D928}" type="datetimeFigureOut">
              <a:rPr lang="en-US" smtClean="0"/>
              <a:t>1/6/24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F8870-0D80-EB46-A624-35084CC4C115}" type="slidenum">
              <a:rPr lang="en-US" smtClean="0"/>
              <a:t>‹#›</a:t>
            </a:fld>
            <a:endParaRPr lang="en-US"/>
          </a:p>
        </p:txBody>
      </p:sp>
    </p:spTree>
    <p:extLst>
      <p:ext uri="{BB962C8B-B14F-4D97-AF65-F5344CB8AC3E}">
        <p14:creationId xmlns:p14="http://schemas.microsoft.com/office/powerpoint/2010/main" val="721049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6EC6C50-4653-AC44-8425-199CF18EFC5A}" type="slidenum">
              <a:rPr lang="en-US" sz="1200">
                <a:solidFill>
                  <a:prstClr val="black"/>
                </a:solidFill>
                <a:latin typeface="Arial" charset="0"/>
              </a:rPr>
              <a:pPr eaLnBrk="1" hangingPunct="1"/>
              <a:t>1</a:t>
            </a:fld>
            <a:endParaRPr lang="en-US" sz="1200">
              <a:solidFill>
                <a:prstClr val="black"/>
              </a:solidFill>
              <a:latin typeface="Arial" charset="0"/>
            </a:endParaRPr>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NC-13-Preterism-1</a:t>
            </a:r>
          </a:p>
          <a:p>
            <a:r>
              <a:rPr lang="en-US" dirty="0">
                <a:latin typeface="Times New Roman" charset="0"/>
                <a:ea typeface="ＭＳ Ｐゴシック" charset="0"/>
                <a:cs typeface="ＭＳ Ｐゴシック" charset="0"/>
              </a:rPr>
              <a:t>NS-27-Rev20-22</a:t>
            </a:r>
            <a:r>
              <a:rPr lang="en-US">
                <a:latin typeface="Times New Roman" charset="0"/>
                <a:ea typeface="ＭＳ Ｐゴシック" charset="0"/>
                <a:cs typeface="ＭＳ Ｐゴシック" charset="0"/>
              </a:rPr>
              <a:t>—slide 367</a:t>
            </a:r>
            <a:endParaRPr lang="en-US" dirty="0">
              <a:latin typeface="Times New Roman" charset="0"/>
              <a:ea typeface="ＭＳ Ｐゴシック" charset="0"/>
              <a:cs typeface="ＭＳ Ｐゴシック" charset="0"/>
            </a:endParaRPr>
          </a:p>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2D6BEF-2B00-4D49-A2F7-7EF12D61C458}" type="slidenum">
              <a:rPr lang="en-US" sz="1200">
                <a:solidFill>
                  <a:prstClr val="black"/>
                </a:solidFill>
                <a:latin typeface="Arial" charset="0"/>
              </a:rPr>
              <a:pPr eaLnBrk="1" hangingPunct="1"/>
              <a:t>10</a:t>
            </a:fld>
            <a:endParaRPr lang="en-US" sz="120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Historically, there is a general agreement that the first systematic Preterist exposition of prophecy was written in 1614 by the Spanish Jesuit named Luis De Alcasar.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—Alan Johnson, “Revelation.” In </a:t>
            </a:r>
            <a:r>
              <a:rPr lang="en-US" sz="1800" i="1" dirty="0">
                <a:effectLst/>
                <a:latin typeface="Times New Roman" panose="02020603050405020304" pitchFamily="18" charset="0"/>
                <a:ea typeface="Times New Roman" panose="02020603050405020304" pitchFamily="18" charset="0"/>
              </a:rPr>
              <a:t>Expositors Bible Commentary</a:t>
            </a:r>
            <a:r>
              <a:rPr lang="en-US" sz="1800" dirty="0">
                <a:effectLst/>
                <a:latin typeface="Times New Roman" panose="02020603050405020304" pitchFamily="18" charset="0"/>
                <a:ea typeface="Times New Roman" panose="02020603050405020304" pitchFamily="18" charset="0"/>
              </a:rPr>
              <a:t>, Vol. 12, Edited by Frank E. Gaebelein, 397-603 (Grand Rapids: Zondervan, 1981), 409.</a:t>
            </a: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86A657-7795-F646-9FC9-F79166D11929}" type="slidenum">
              <a:rPr lang="en-US" sz="1200">
                <a:solidFill>
                  <a:prstClr val="black"/>
                </a:solidFill>
                <a:latin typeface="Arial" charset="0"/>
              </a:rPr>
              <a:pPr eaLnBrk="1" hangingPunct="1"/>
              <a:t>11</a:t>
            </a:fld>
            <a:endParaRPr lang="en-US" sz="1200">
              <a:solidFill>
                <a:prstClr val="black"/>
              </a:solidFill>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Gentry, a modern preterist, has defined preterism as follows: “The word ‘preterist’ is based on the Latin term </a:t>
            </a:r>
            <a:r>
              <a:rPr lang="en-US" sz="1800" i="1" dirty="0">
                <a:effectLst/>
                <a:latin typeface="Times New Roman" panose="02020603050405020304" pitchFamily="18" charset="0"/>
                <a:ea typeface="Times New Roman" panose="02020603050405020304" pitchFamily="18" charset="0"/>
              </a:rPr>
              <a:t>praeteritus</a:t>
            </a:r>
            <a:r>
              <a:rPr lang="en-US" sz="1800" dirty="0">
                <a:effectLst/>
                <a:latin typeface="Times New Roman" panose="02020603050405020304" pitchFamily="18" charset="0"/>
                <a:ea typeface="Times New Roman" panose="02020603050405020304" pitchFamily="18" charset="0"/>
              </a:rPr>
              <a:t>, which means ‘gone by,’ or past. Preterism holds that the tribulation prophecies (of Matthew and Revelation) occurred in the first century, thus in our past.”</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The view of the Preterist is not new to the prophetic debate. Proponents of Preterism argue that this position was the original eschatological understanding of the early Christian church. This claim, of course, is contested by the historicists and others as well. Some other Preterists, however, hold that the view was developed in the 17</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century. This brings us to the variants of Preterism but this shall be introduced in just a short while.</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Gentry claimed that the preterist view had a powerful influence in the last few centuries and many writings by famous scholars such as John Calvin (1509-1564), Hugo Grotius (1583-1645), Henry Hammond (1605-1660), Thomas Scott (1747-1821), Moses Stuart (1780-1852) and Milton Terry (1840-1914) have been found.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L. Gentry Jr. &amp; Thomas Ice, </a:t>
            </a:r>
            <a:r>
              <a:rPr lang="en-US" sz="1800" i="1" dirty="0">
                <a:effectLst/>
                <a:latin typeface="Times New Roman" panose="02020603050405020304" pitchFamily="18" charset="0"/>
                <a:ea typeface="Times New Roman" panose="02020603050405020304" pitchFamily="18" charset="0"/>
              </a:rPr>
              <a:t>The Great Tribulation: Past or Future?</a:t>
            </a:r>
            <a:r>
              <a:rPr lang="en-US" sz="1800" dirty="0">
                <a:effectLst/>
                <a:latin typeface="Times New Roman" panose="02020603050405020304" pitchFamily="18" charset="0"/>
                <a:ea typeface="Times New Roman" panose="02020603050405020304" pitchFamily="18" charset="0"/>
              </a:rPr>
              <a:t> (Grand Rapids: Kregel, 1999), 13.</a:t>
            </a:r>
          </a:p>
          <a:p>
            <a:pPr marL="0" marR="0" indent="4572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—Kenneth L. Gentry Jr. &amp; Thomas Ice, </a:t>
            </a:r>
            <a:r>
              <a:rPr lang="en-US" sz="1800" i="1" dirty="0">
                <a:effectLst/>
                <a:latin typeface="Times New Roman" panose="02020603050405020304" pitchFamily="18" charset="0"/>
                <a:ea typeface="Times New Roman" panose="02020603050405020304" pitchFamily="18" charset="0"/>
              </a:rPr>
              <a:t>The Great Tribulation: Past or Future?</a:t>
            </a:r>
            <a:r>
              <a:rPr lang="en-US" sz="1800" dirty="0">
                <a:effectLst/>
                <a:latin typeface="Times New Roman" panose="02020603050405020304" pitchFamily="18" charset="0"/>
                <a:ea typeface="Times New Roman" panose="02020603050405020304" pitchFamily="18" charset="0"/>
              </a:rPr>
              <a:t> (Grand Rapids: Kregel, 1999), 13.</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3AA216F-2A93-174F-8F33-10AE61240D45}" type="slidenum">
              <a:rPr lang="en-US" sz="1200">
                <a:solidFill>
                  <a:prstClr val="black"/>
                </a:solidFill>
                <a:latin typeface="Arial" charset="0"/>
              </a:rPr>
              <a:pPr eaLnBrk="1" hangingPunct="1"/>
              <a:t>12</a:t>
            </a:fld>
            <a:endParaRPr lang="en-US" sz="1200">
              <a:solidFill>
                <a:prstClr val="black"/>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200" dirty="0">
                <a:effectLst/>
                <a:latin typeface="Times New Roman" panose="02020603050405020304" pitchFamily="18" charset="0"/>
                <a:ea typeface="Times New Roman" panose="02020603050405020304" pitchFamily="18" charset="0"/>
              </a:rPr>
              <a:t>Preterists can be classified into three broad categories. There are the Extreme Preterists, the Mild Preterists and the Moderate Preterists</a:t>
            </a:r>
          </a:p>
          <a:p>
            <a:pPr marL="0" marR="0">
              <a:spcBef>
                <a:spcPts val="0"/>
              </a:spcBef>
              <a:spcAft>
                <a:spcPts val="0"/>
              </a:spcAft>
              <a:tabLst>
                <a:tab pos="2743200" algn="ctr"/>
                <a:tab pos="5486400" algn="r"/>
                <a:tab pos="457200" algn="l"/>
              </a:tabLs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Extreme Preterists</a:t>
            </a:r>
            <a:r>
              <a:rPr lang="en-US" sz="1200" dirty="0">
                <a:effectLst/>
                <a:latin typeface="Times New Roman" panose="02020603050405020304" pitchFamily="18" charset="0"/>
                <a:ea typeface="Times New Roman" panose="02020603050405020304" pitchFamily="18" charset="0"/>
              </a:rPr>
              <a:t>: They are also known as Radical Preterists, Full Preterists or Consistent Preterists. They believe that all events predicted in the Scripture, including the Second Coming, the resurrection of the dead and the final judgments have already taken place. Sproul writes concerning them, “Radical Preterism sees all future prophecies of the New Testament as having already taken place.” The Moderate Preterists and the non-Preterists see Radical Preterists as outside of Christian orthodoxy.</a:t>
            </a:r>
          </a:p>
          <a:p>
            <a:pPr marL="762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Mild Preterists</a:t>
            </a:r>
            <a:r>
              <a:rPr lang="en-US" sz="1200" dirty="0">
                <a:effectLst/>
                <a:latin typeface="Times New Roman" panose="02020603050405020304" pitchFamily="18" charset="0"/>
                <a:ea typeface="Times New Roman" panose="02020603050405020304" pitchFamily="18" charset="0"/>
              </a:rPr>
              <a:t>: The Mild Preterists believe that the tribulation was fulfilled within the first 300 years of Christianity when God judged His two enemies: (1) the Jews in A.D. 70 and (2) Rome by A.D. 313.  However, these adherents still look towards the future Second Coming of Jesus Christ.</a:t>
            </a: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742950" marR="0" lvl="1" indent="-285750">
              <a:spcBef>
                <a:spcPts val="0"/>
              </a:spcBef>
              <a:spcAft>
                <a:spcPts val="0"/>
              </a:spcAft>
              <a:buFont typeface="+mj-lt"/>
              <a:buAutoNum type="alphaUcPeriod"/>
              <a:tabLst>
                <a:tab pos="304800" algn="l"/>
              </a:tabLst>
            </a:pPr>
            <a:r>
              <a:rPr lang="en-US" sz="1200" u="sng" dirty="0">
                <a:effectLst/>
                <a:latin typeface="Times New Roman" panose="02020603050405020304" pitchFamily="18" charset="0"/>
                <a:ea typeface="Times New Roman" panose="02020603050405020304" pitchFamily="18" charset="0"/>
              </a:rPr>
              <a:t>Moderate Preterists</a:t>
            </a:r>
            <a:r>
              <a:rPr lang="en-US" sz="1200" dirty="0">
                <a:effectLst/>
                <a:latin typeface="Times New Roman" panose="02020603050405020304" pitchFamily="18" charset="0"/>
                <a:ea typeface="Times New Roman" panose="02020603050405020304" pitchFamily="18" charset="0"/>
              </a:rPr>
              <a:t>: They are also known as Partial Preterists. They teach that almost all prophecies have been fulfilled in the destruction of Jerusalem in A.D. 70, but they also hold to a future Second Coming and bodily resurrection. Some of the proponents of Moderate Preterists are R C Sproul, Kenneth Gentry, etc.</a:t>
            </a:r>
          </a:p>
          <a:p>
            <a:pPr marL="76200" marR="0">
              <a:spcBef>
                <a:spcPts val="0"/>
              </a:spcBef>
              <a:spcAft>
                <a:spcPts val="0"/>
              </a:spcAft>
            </a:pPr>
            <a:r>
              <a:rPr lang="en-US" sz="1200" u="none" strike="noStrike"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Alan Johnson responds to the presupposition of the Preterists that Revelation 4-22 are events contemporary to John’s time, “This approach identifies the book with the Jewish apocalyptic method of producing ‘tracts for the times’ to encourage faithfulness during intense persecution.” It needs to be noted that even if these prophecies were written to bring comfort and encouragement to those who are going through suffering, it does not rule out the fulfillment of the prophetic contents of God’s word in the near or distant future.</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200" dirty="0">
                <a:effectLst/>
                <a:latin typeface="Times New Roman" panose="02020603050405020304" pitchFamily="18" charset="0"/>
                <a:ea typeface="Times New Roman" panose="02020603050405020304" pitchFamily="18" charset="0"/>
              </a:rPr>
              <a:t>For the sake of our presentation today, we will discuss some of the key issues that go across the various views of Preterists by analyzing their arguments and our responses.</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Paul N. Benware, </a:t>
            </a:r>
            <a:r>
              <a:rPr lang="en-US" sz="1000" i="1" dirty="0">
                <a:effectLst/>
                <a:latin typeface="Times New Roman" panose="02020603050405020304" pitchFamily="18" charset="0"/>
                <a:ea typeface="Times New Roman" panose="02020603050405020304" pitchFamily="18" charset="0"/>
              </a:rPr>
              <a:t>Understanding End Times Prophecy: A Comprehensive Approach</a:t>
            </a:r>
            <a:r>
              <a:rPr lang="en-US" sz="1000" dirty="0">
                <a:effectLst/>
                <a:latin typeface="Times New Roman" panose="02020603050405020304" pitchFamily="18" charset="0"/>
                <a:ea typeface="Times New Roman" panose="02020603050405020304" pitchFamily="18" charset="0"/>
              </a:rPr>
              <a:t> (Chicago: Moody Publishers, 1995, 2006), 156.</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R.C. Sproul, The Last Days According to Jesus (Grand Rapids: Baker Books, 1998, 2000), 24.</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Benware, </a:t>
            </a:r>
            <a:r>
              <a:rPr lang="en-US" sz="1000" i="1" dirty="0">
                <a:effectLst/>
                <a:latin typeface="Times New Roman" panose="02020603050405020304" pitchFamily="18" charset="0"/>
                <a:ea typeface="Times New Roman" panose="02020603050405020304" pitchFamily="18" charset="0"/>
              </a:rPr>
              <a:t>Understanding End Times Prophecy</a:t>
            </a:r>
            <a:r>
              <a:rPr lang="en-US" sz="1000" dirty="0">
                <a:effectLst/>
                <a:latin typeface="Times New Roman" panose="02020603050405020304" pitchFamily="18" charset="0"/>
                <a:ea typeface="Times New Roman" panose="02020603050405020304" pitchFamily="18" charset="0"/>
              </a:rPr>
              <a:t>, 157.</a:t>
            </a: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rPr>
              <a:t>Johnson, Revelation, 409. Johnson affirms that liberal interpreters have taken this particular methodology. He gives a bibliography of the books written by the Preterists and for further studies on Preterism, one can look it up at page 412.</a:t>
            </a:r>
          </a:p>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87F2CFB-7427-D245-BB51-A4096AA68698}" type="slidenum">
              <a:rPr lang="en-US" sz="1200">
                <a:solidFill>
                  <a:prstClr val="black"/>
                </a:solidFill>
                <a:latin typeface="Arial" charset="0"/>
              </a:rPr>
              <a:pPr eaLnBrk="1" hangingPunct="1"/>
              <a:t>13</a:t>
            </a:fld>
            <a:endParaRPr lang="en-US" sz="1200">
              <a:solidFill>
                <a:prstClr val="black"/>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presentation cannot cover all the views for supporting the Preterists of various forms, but we will highlight a few critical areas that would be important for our discussion.</a:t>
            </a: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6A3DD64-5D8A-4C45-8DD4-4387289E982A}" type="slidenum">
              <a:rPr lang="en-US" sz="1200">
                <a:solidFill>
                  <a:prstClr val="black"/>
                </a:solidFill>
                <a:latin typeface="Arial" charset="0"/>
              </a:rPr>
              <a:pPr eaLnBrk="1" hangingPunct="1"/>
              <a:t>14</a:t>
            </a:fld>
            <a:endParaRPr lang="en-US" sz="1200">
              <a:solidFill>
                <a:prstClr val="black"/>
              </a:solidFill>
              <a:latin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0480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A.  The dating of Revelation: External evidence</a:t>
            </a:r>
            <a:r>
              <a:rPr lang="en-US" sz="1800" dirty="0">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Critical to the position of the Radical Preterists is that they need to hold the dating of Revelation before A.D. 70 to affirm that all the prophecies of the book of Revelation and the Olivet Discourse of Matthew 23–24 have been fulfilled by A.D. 70. It is also important to note that Preterists believe that “when John wrote Revelation, it was prophecy.” 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164.</a:t>
            </a: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700CAC8-F12F-6540-973A-D303A3629484}" type="slidenum">
              <a:rPr lang="en-US" sz="1200">
                <a:solidFill>
                  <a:prstClr val="black"/>
                </a:solidFill>
                <a:latin typeface="Arial" charset="0"/>
              </a:rPr>
              <a:pPr eaLnBrk="1" hangingPunct="1"/>
              <a:t>15</a:t>
            </a:fld>
            <a:endParaRPr lang="en-US" sz="1200">
              <a:solidFill>
                <a:prstClr val="black"/>
              </a:solidFill>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David Chilton supported an early dating of Revelation based on the conclusion that the “second-century church Father Irenaeus and most other ancient witnesses were wrong in dating the book.” Chilton further cites “Athanasius as proof of the canon’s completion by A.D. 70.” Thomas critiques Chilton’s view by writing, “Careful scrutiny of Athanasius’ quotation, his comment on Gabriel’s words in Daniel 9:24, reflects that Chilton’s interpretation of it is quite forced.”</a:t>
            </a:r>
            <a:r>
              <a:rPr lang="en-US" dirty="0">
                <a:effectLst/>
              </a:rPr>
              <a:t> </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——Robert L. Thomas, </a:t>
            </a:r>
            <a:r>
              <a:rPr lang="en-US" sz="1800" i="1" dirty="0">
                <a:effectLst/>
                <a:latin typeface="Times New Roman" panose="02020603050405020304" pitchFamily="18" charset="0"/>
                <a:ea typeface="Times New Roman" panose="02020603050405020304" pitchFamily="18" charset="0"/>
              </a:rPr>
              <a:t>Revelation 1-7</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Wycliff Exegetical Commentary</a:t>
            </a:r>
            <a:r>
              <a:rPr lang="en-US" sz="1800" dirty="0">
                <a:effectLst/>
                <a:latin typeface="Times New Roman" panose="02020603050405020304" pitchFamily="18" charset="0"/>
                <a:ea typeface="Times New Roman" panose="02020603050405020304" pitchFamily="18" charset="0"/>
              </a:rPr>
              <a:t>, Vol.1 (Chicago: Moody, 1992), 21.</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Ibid.</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35256E-E48A-5042-8B24-21CD96F6EFD2}" type="slidenum">
              <a:rPr lang="en-US" sz="1200">
                <a:solidFill>
                  <a:prstClr val="black"/>
                </a:solidFill>
                <a:latin typeface="Arial" charset="0"/>
              </a:rPr>
              <a:pPr eaLnBrk="1" hangingPunct="1"/>
              <a:t>16</a:t>
            </a:fld>
            <a:endParaRPr lang="en-US" sz="1200">
              <a:solidFill>
                <a:prstClr val="black"/>
              </a:solidFill>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The traditional view of the dating of Revelation is around A.D. 95/96. Irenaeus states that the time when the apostle John wrote the book of Revelation was during the reign of the Roman Emperor Domitian. Eusebius quotes Irenaeus and confirms the same. Most of the early Church fathers agree with Eusebius and Irenaeus, such as Tertullian, Clement of Alexandria, Jerome and numerous others, also dating the book of Revelation in the reign of Domitian, the Roman Emperor. Beale affirms as well that “the difference of dating could alter the interpretation of the book, since the occasion prompting John to write might be different.” Thomas affirms the same that “most modern scholars concur” with the view that Revelation was written around A.D. 95/96.</a:t>
            </a:r>
          </a:p>
          <a:p>
            <a:pPr marL="342900" marR="0" lvl="0" indent="-34290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With such a vast testimony to the dating of Revelation in the A.D. 90s, the Full Preterists’ basis of the argument that the tribulations of Rev. 6–19 (particularly the seal, trumpet, and bowl judgments as well as the “beast of the book of Revelation”) to have occurred during the time of Nero stands unjustified for the simple fact that Revelation was not yet written at that point of time.</a:t>
            </a:r>
          </a:p>
          <a:p>
            <a:pPr marL="3048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533400" algn="l"/>
              </a:tabLst>
            </a:pPr>
            <a:r>
              <a:rPr lang="en-US" sz="1800" dirty="0">
                <a:effectLst/>
                <a:latin typeface="Times New Roman" panose="02020603050405020304" pitchFamily="18" charset="0"/>
                <a:ea typeface="Times New Roman" panose="02020603050405020304" pitchFamily="18" charset="0"/>
              </a:rPr>
              <a:t>The argument of the Full Preterists that the Second Coming, the resurrection of the dead, and the final judgment have taken place finds no scriptural support and most, if not all, of the other eschatological persuasions would deem the view held by them as unorthodox and unbiblical.</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Eusebius, </a:t>
            </a:r>
            <a:r>
              <a:rPr lang="en-US" sz="1800" i="1" dirty="0">
                <a:effectLst/>
                <a:latin typeface="Times New Roman" panose="02020603050405020304" pitchFamily="18" charset="0"/>
                <a:ea typeface="Times New Roman" panose="02020603050405020304" pitchFamily="18" charset="0"/>
              </a:rPr>
              <a:t>The History of the Church</a:t>
            </a:r>
            <a:r>
              <a:rPr lang="en-US" sz="1800" dirty="0">
                <a:effectLst/>
                <a:latin typeface="Times New Roman" panose="02020603050405020304" pitchFamily="18" charset="0"/>
                <a:ea typeface="Times New Roman" panose="02020603050405020304" pitchFamily="18" charset="0"/>
              </a:rPr>
              <a:t>, trans. By G.A. Williamson (New York, Penguin, 1989), 81. Eusebius noted that “There is ample evidence that at that time the apostle and evangelist John was still alive.”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164.</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G. K. Beale, </a:t>
            </a:r>
            <a:r>
              <a:rPr lang="en-US" sz="1800" i="1" dirty="0">
                <a:effectLst/>
                <a:latin typeface="Times New Roman" panose="02020603050405020304" pitchFamily="18" charset="0"/>
                <a:ea typeface="Times New Roman" panose="02020603050405020304" pitchFamily="18" charset="0"/>
              </a:rPr>
              <a:t>The Book of Revelation: A Commentary on the Greek Text </a:t>
            </a:r>
            <a:r>
              <a:rPr lang="en-US" sz="1800" dirty="0">
                <a:effectLst/>
                <a:latin typeface="Times New Roman" panose="02020603050405020304" pitchFamily="18" charset="0"/>
                <a:ea typeface="Times New Roman" panose="02020603050405020304" pitchFamily="18" charset="0"/>
              </a:rPr>
              <a:t>(Grand Rapids: Eerdmans, 1999), 4. Beale dated the book around 95 A.D. and affirmed that this is the current scholarly opinion. This view is held broadly across various eschatological views and there is a consensus on the same.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Thomas, </a:t>
            </a:r>
            <a:r>
              <a:rPr lang="en-US" sz="1800" i="1" dirty="0">
                <a:effectLst/>
                <a:latin typeface="Times New Roman" panose="02020603050405020304" pitchFamily="18" charset="0"/>
                <a:ea typeface="Times New Roman" panose="02020603050405020304" pitchFamily="18" charset="0"/>
              </a:rPr>
              <a:t>Revelation 1-7</a:t>
            </a:r>
            <a:r>
              <a:rPr lang="en-US" sz="1800" dirty="0">
                <a:effectLst/>
                <a:latin typeface="Times New Roman" panose="02020603050405020304" pitchFamily="18" charset="0"/>
                <a:ea typeface="Times New Roman" panose="02020603050405020304" pitchFamily="18" charset="0"/>
              </a:rPr>
              <a:t>, 21. He clarified that if Irenaeus had been wrong, later church fathers and witnesses would have corrected him. Aune also discussed the external evidence for the dating of Revelation in his introduction to his commentary on Revelation 1-5 and affirmed from early church fathers like Justin Martyr, Polycarp and others that the book has to be dated during the reign of Domitian. For further details see, David E. Aune, </a:t>
            </a:r>
            <a:r>
              <a:rPr lang="en-US" sz="1800" i="1" dirty="0">
                <a:effectLst/>
                <a:latin typeface="Times New Roman" panose="02020603050405020304" pitchFamily="18" charset="0"/>
                <a:ea typeface="Times New Roman" panose="02020603050405020304" pitchFamily="18" charset="0"/>
              </a:rPr>
              <a:t>Revelation 1-5, Word Biblical Commentary</a:t>
            </a:r>
            <a:r>
              <a:rPr lang="en-US" sz="1800" dirty="0">
                <a:effectLst/>
                <a:latin typeface="Times New Roman" panose="02020603050405020304" pitchFamily="18" charset="0"/>
                <a:ea typeface="Times New Roman" panose="02020603050405020304" pitchFamily="18" charset="0"/>
              </a:rPr>
              <a:t>, Vol.52 (Waco, Texas: Word Books, 1997), lviii-lx.</a:t>
            </a:r>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687AC0C9-9843-9940-8507-ACEBAC00A233}" type="slidenum">
              <a:rPr lang="en-US" sz="1200">
                <a:solidFill>
                  <a:prstClr val="black"/>
                </a:solidFill>
                <a:latin typeface="Arial" charset="0"/>
              </a:rPr>
              <a:pPr eaLnBrk="1" hangingPunct="1"/>
              <a:t>17</a:t>
            </a:fld>
            <a:endParaRPr lang="en-US" sz="1200">
              <a:solidFill>
                <a:prstClr val="black"/>
              </a:solidFill>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70A5C7E-13C7-1C4E-A438-374290570C44}" type="slidenum">
              <a:rPr lang="en-US" sz="1200">
                <a:solidFill>
                  <a:prstClr val="black"/>
                </a:solidFill>
                <a:latin typeface="Arial" charset="0"/>
              </a:rPr>
              <a:pPr eaLnBrk="1" hangingPunct="1"/>
              <a:t>18</a:t>
            </a:fld>
            <a:endParaRPr lang="en-US" sz="1200">
              <a:solidFill>
                <a:prstClr val="black"/>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In Revelation 11:1-2, according to the Preterists, John mentions the temple as standing when he was given the vision. So, in their view, if the temple was still standing when John recorded his vision, then the book of Revelation must have been written before the temple was destroyed in A.D. 70. Sproul, a moderate Preterist, does acknowledge that that “this is an argument from silence, but the silence is deafening.”</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Kim Riddlebager, </a:t>
            </a:r>
            <a:r>
              <a:rPr lang="en-US" sz="1800" i="1" dirty="0">
                <a:effectLst/>
                <a:latin typeface="Times New Roman" panose="02020603050405020304" pitchFamily="18" charset="0"/>
                <a:ea typeface="Times New Roman" panose="02020603050405020304" pitchFamily="18" charset="0"/>
              </a:rPr>
              <a:t>The Man of Sin: Uncovering the Truth about Antichrist</a:t>
            </a:r>
            <a:r>
              <a:rPr lang="en-US" sz="1800" dirty="0">
                <a:effectLst/>
                <a:latin typeface="Times New Roman" panose="02020603050405020304" pitchFamily="18" charset="0"/>
                <a:ea typeface="Times New Roman" panose="02020603050405020304" pitchFamily="18" charset="0"/>
              </a:rPr>
              <a:t> (Grand Rapids: Baker Books, 2006), 181. Benware also advanced this as one of the three main arguments from the internal evidence that seems to favor the Preterist view of the dating of Revelation before A.D. 70. For further details, see 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167. Beale brilliantly covers the arguments and responds to the early dating based on internal evidence in his commentary (Beale, </a:t>
            </a:r>
            <a:r>
              <a:rPr lang="en-US" sz="1800" i="1" dirty="0">
                <a:effectLst/>
                <a:latin typeface="Times New Roman" panose="02020603050405020304" pitchFamily="18" charset="0"/>
                <a:ea typeface="Times New Roman" panose="02020603050405020304" pitchFamily="18" charset="0"/>
              </a:rPr>
              <a:t>The Book of Revelation</a:t>
            </a:r>
            <a:r>
              <a:rPr lang="en-US" sz="1800" dirty="0">
                <a:effectLst/>
                <a:latin typeface="Times New Roman" panose="02020603050405020304" pitchFamily="18" charset="0"/>
                <a:ea typeface="Times New Roman" panose="02020603050405020304" pitchFamily="18" charset="0"/>
              </a:rPr>
              <a:t>, 20-27). Beale responds based on his idealistic eschatological view that they were symbolic and that it does not refer to any literal temple, neither to Herod’s nor to any future temple.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R.C. Sproul, </a:t>
            </a:r>
            <a:r>
              <a:rPr lang="en-US" sz="1800" i="1" dirty="0">
                <a:effectLst/>
                <a:latin typeface="Times New Roman" panose="02020603050405020304" pitchFamily="18" charset="0"/>
                <a:ea typeface="Times New Roman" panose="02020603050405020304" pitchFamily="18" charset="0"/>
              </a:rPr>
              <a:t>The Last Days According to Jesus</a:t>
            </a:r>
            <a:r>
              <a:rPr lang="en-US" sz="1800" dirty="0">
                <a:effectLst/>
                <a:latin typeface="Times New Roman" panose="02020603050405020304" pitchFamily="18" charset="0"/>
                <a:ea typeface="Times New Roman" panose="02020603050405020304" pitchFamily="18" charset="0"/>
              </a:rPr>
              <a:t> (Grand Rapids: Baker Books, 1998), 147. Sproul admits that it would seem strange for the author of Revelation not to mention the destruction of Jerusalem had it been destroyed in A.D. 70 and the book was written in A.D. 96. This seems like a strong argument for the Preterists, but as we shall see, the internal evidence and the background setting of Revelation favors the dating of the 90s.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9838CFD-7777-6A45-8777-0F0E7020C4FE}" type="slidenum">
              <a:rPr lang="en-US" sz="1200">
                <a:solidFill>
                  <a:prstClr val="black"/>
                </a:solidFill>
                <a:latin typeface="Arial" charset="0"/>
              </a:rPr>
              <a:pPr eaLnBrk="1" hangingPunct="1"/>
              <a:t>19</a:t>
            </a:fld>
            <a:endParaRPr lang="en-US" sz="1200">
              <a:solidFill>
                <a:prstClr val="black"/>
              </a:solidFill>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presuppositions of various eschatological viewpoints greatly affect one’s interpretation of the book of Revelation. This affects whether we see the book of Revelation symbolically, allegorically, literally, historically or as a mixture of some of these hermeneutical presuppositions. It is therefore beneficial to study the fulfillment of the OT texts, especially those that pertain to prophecy and how they have been fulfilled literally. For example, a literal fulfillment would see that kings would come from Abraham’s loins (Gen. 17:6) and Micah’s prophecy tells where Jesus would be born (Micah 5:2). Since there is literal fulfillment of OT prophecies, it would seem reasonable to assume a literal fulfillment of prophecies in the New Testament as well.</a:t>
            </a:r>
          </a:p>
          <a:p>
            <a:pPr marL="3429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simple response formulated by Benware seems to be the most appropriate. When Ezekiel had the vision of the Temple in Ezekiel 40–48, the temple in Jerusalem was already destroyed in 586 B.C. In the same way, it is not necessary for the temple to be standing for John to measure it.  Herod’s temple was destroyed in A.D. 70 and John received this prophetic vision during the reign of Domitian. Hitchcock, after analyzing in detail the temple passages from Ezekiel, Daniel, and Revelation, concludes that John was not measuring Herod’s temple anyway: “In light of Revelation 11:3-13 and the parallels in Daniel and Ezekiel it is best to view the temple in Revelation 11:1-2 as a future, reconstituted temple.”</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—Mark L. Hitchcock, ‘A Critique of the Preterist view of the Temple in Revelation 11:1-2,’ </a:t>
            </a:r>
            <a:r>
              <a:rPr lang="en-US" sz="1800" i="1" dirty="0">
                <a:effectLst/>
                <a:latin typeface="Times New Roman" panose="02020603050405020304" pitchFamily="18" charset="0"/>
                <a:ea typeface="Times New Roman" panose="02020603050405020304" pitchFamily="18" charset="0"/>
              </a:rPr>
              <a:t>Bibliotheca Sacra </a:t>
            </a:r>
            <a:r>
              <a:rPr lang="en-US" sz="1800" dirty="0">
                <a:effectLst/>
                <a:latin typeface="Times New Roman" panose="02020603050405020304" pitchFamily="18" charset="0"/>
                <a:ea typeface="Times New Roman" panose="02020603050405020304" pitchFamily="18" charset="0"/>
              </a:rPr>
              <a:t>164 (2007): 219-236 (236).</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9DEFD7E-9C1E-2849-8899-1C94FE589B23}" type="slidenum">
              <a:rPr lang="en-US" sz="1200">
                <a:solidFill>
                  <a:prstClr val="black"/>
                </a:solidFill>
                <a:latin typeface="Arial" charset="0"/>
              </a:rPr>
              <a:pPr eaLnBrk="1" hangingPunct="1"/>
              <a:t>2</a:t>
            </a:fld>
            <a:endParaRPr lang="en-US" sz="1200">
              <a:solidFill>
                <a:prstClr val="black"/>
              </a:solidFill>
              <a:latin typeface="Arial"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NC-13-Preterism-20</a:t>
            </a:r>
          </a:p>
          <a:p>
            <a:r>
              <a:rPr lang="en-US" dirty="0">
                <a:latin typeface="Times New Roman" charset="0"/>
                <a:ea typeface="ＭＳ Ｐゴシック" charset="0"/>
                <a:cs typeface="ＭＳ Ｐゴシック" charset="0"/>
              </a:rPr>
              <a:t>NS-27-Rev1 Intro-72</a:t>
            </a:r>
          </a:p>
        </p:txBody>
      </p:sp>
    </p:spTree>
    <p:extLst>
      <p:ext uri="{BB962C8B-B14F-4D97-AF65-F5344CB8AC3E}">
        <p14:creationId xmlns:p14="http://schemas.microsoft.com/office/powerpoint/2010/main" val="3022781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B9F8556-7162-4341-A041-5F4C19CE71B6}" type="slidenum">
              <a:rPr lang="en-US" sz="1200">
                <a:solidFill>
                  <a:prstClr val="black"/>
                </a:solidFill>
                <a:latin typeface="Arial" charset="0"/>
              </a:rPr>
              <a:pPr eaLnBrk="1" hangingPunct="1"/>
              <a:t>21</a:t>
            </a:fld>
            <a:endParaRPr lang="en-US" sz="1200">
              <a:solidFill>
                <a:prstClr val="black"/>
              </a:solidFill>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A second line of defense for the Preterists is the number of the beast, which is 666 in Rev. 13:18. This number is said to be the numerical value of Nero’s name and hence, Revelation must have been written during Nero’s time.</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168.</a:t>
            </a:r>
          </a:p>
          <a:p>
            <a:pPr eaLnBrk="1" hangingPunct="1"/>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8B16021-BC7C-1243-A502-F2EC32B17AD4}" type="slidenum">
              <a:rPr lang="en-US" sz="1200">
                <a:solidFill>
                  <a:prstClr val="black"/>
                </a:solidFill>
                <a:latin typeface="Arial" charset="0"/>
              </a:rPr>
              <a:pPr eaLnBrk="1" hangingPunct="1"/>
              <a:t>22</a:t>
            </a:fld>
            <a:endParaRPr lang="en-US" sz="1200">
              <a:solidFill>
                <a:prstClr val="black"/>
              </a:solidFill>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As discussed above, since Revelation was written in the A.D. 90s, this removes the possibility of linking the number of the beast back to Nero. Some eschatological groups that consider Revelation as history and not prophetic may also point it back to Nero as a possible point of argument. However, the statement in Rev. 1:1 and 4:1 which states that the author of Revelation would be shown “what must </a:t>
            </a:r>
            <a:r>
              <a:rPr lang="en-US" sz="1800" i="1" dirty="0">
                <a:solidFill>
                  <a:srgbClr val="000000"/>
                </a:solidFill>
                <a:effectLst/>
                <a:latin typeface="Times New Roman" panose="02020603050405020304" pitchFamily="18" charset="0"/>
                <a:ea typeface="Times New Roman" panose="02020603050405020304" pitchFamily="18" charset="0"/>
              </a:rPr>
              <a:t>soon</a:t>
            </a:r>
            <a:r>
              <a:rPr lang="en-US" sz="1800" dirty="0">
                <a:solidFill>
                  <a:srgbClr val="000000"/>
                </a:solidFill>
                <a:effectLst/>
                <a:latin typeface="Times New Roman" panose="02020603050405020304" pitchFamily="18" charset="0"/>
                <a:ea typeface="Times New Roman" panose="02020603050405020304" pitchFamily="18" charset="0"/>
              </a:rPr>
              <a:t> take place” or “what must take place </a:t>
            </a:r>
            <a:r>
              <a:rPr lang="en-US" sz="1800" i="1" dirty="0">
                <a:solidFill>
                  <a:srgbClr val="000000"/>
                </a:solidFill>
                <a:effectLst/>
                <a:latin typeface="Times New Roman" panose="02020603050405020304" pitchFamily="18" charset="0"/>
                <a:ea typeface="Times New Roman" panose="02020603050405020304" pitchFamily="18" charset="0"/>
              </a:rPr>
              <a:t>after this</a:t>
            </a:r>
            <a:r>
              <a:rPr lang="en-US" sz="1800" dirty="0">
                <a:solidFill>
                  <a:srgbClr val="000000"/>
                </a:solidFill>
                <a:effectLst/>
                <a:latin typeface="Times New Roman" panose="02020603050405020304" pitchFamily="18" charset="0"/>
                <a:ea typeface="Times New Roman" panose="02020603050405020304" pitchFamily="18" charset="0"/>
              </a:rPr>
              <a:t>,” shows that the number of the beast must be future and not past or present. This is one of the contextual arguments for Revelation 13:18 favoring a future view.</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Secondly, as Benware points out, “nowhere in Scripture is any number given specific theological meaning.” The text surrounding Rev. 13 about the beast which exercises authority for “forty-two months” (Rev. 13:5) must be interpreted with other similar texts in Scripture. One must go to Daniel 9:24-27 and consider the context of that chapter. Nero did not exercise authority for just “forty-two months” and neither did any other Roman emperor in the first three centuries. Neither did “all inhabitants of the earth” worship Nero or other Roman emperors (Rev. 13:8). Hence Rev. 13:8 does not refer to Nero or any Roman emperor, but it has a future referent.</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168. Benware, quoting John J. Davis, further explained that such methodologies of giving theological values is of Greek origin and finds its development primarily among the Gnostics, Neo-Pythagoreans, and Jewish allegorists. Furthermore, he also points to the inconsistency of the Preterists as to why they should take the number of the beasts literally whilst the other numbers and judgments in Revelation are taken symbolically or allegorically.</a:t>
            </a:r>
          </a:p>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2CB5E8D-9F71-134A-9FF8-AA72EB05CE2E}" type="slidenum">
              <a:rPr lang="en-US" sz="1200">
                <a:solidFill>
                  <a:prstClr val="black"/>
                </a:solidFill>
                <a:latin typeface="Arial" charset="0"/>
              </a:rPr>
              <a:pPr eaLnBrk="1" hangingPunct="1"/>
              <a:t>23</a:t>
            </a:fld>
            <a:endParaRPr lang="en-US" sz="1200">
              <a:solidFill>
                <a:prstClr val="black"/>
              </a:solidFill>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third internal evidence for Preterists for dating Revelation before A.D. 70 is Rev. 17:10. Preterists see the “seven kings” as describing seven Roman kings from the first century. Then they argue that the sixth king is Nero.</a:t>
            </a:r>
          </a:p>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58B6DD-2455-9549-95D9-CBED7D8C458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p>
          <a:p>
            <a:r>
              <a:rPr lang="en-US" baseline="0" dirty="0">
                <a:latin typeface="Times New Roman" charset="0"/>
                <a:ea typeface="ＭＳ Ｐゴシック" charset="0"/>
                <a:cs typeface="ＭＳ Ｐゴシック" charset="0"/>
              </a:rPr>
              <a:t>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NB-06-Politics3 Roman Emperors-40</a:t>
            </a:r>
          </a:p>
          <a:p>
            <a:r>
              <a:rPr lang="en-US" dirty="0">
                <a:latin typeface="Times New Roman" charset="0"/>
                <a:ea typeface="ＭＳ Ｐゴシック" charset="0"/>
                <a:cs typeface="ＭＳ Ｐゴシック" charset="0"/>
              </a:rPr>
              <a:t>NC-13-Preterism-24</a:t>
            </a:r>
          </a:p>
          <a:p>
            <a:r>
              <a:rPr lang="en-US" baseline="0" dirty="0">
                <a:latin typeface="Times New Roman" charset="0"/>
                <a:ea typeface="ＭＳ Ｐゴシック" charset="0"/>
                <a:cs typeface="ＭＳ Ｐゴシック" charset="0"/>
              </a:rPr>
              <a:t>NS-21-1 Peter-63</a:t>
            </a:r>
          </a:p>
          <a:p>
            <a:r>
              <a:rPr lang="en-US" baseline="0" dirty="0">
                <a:latin typeface="Times New Roman" charset="0"/>
                <a:ea typeface="ＭＳ Ｐゴシック" charset="0"/>
                <a:cs typeface="ＭＳ Ｐゴシック" charset="0"/>
              </a:rPr>
              <a:t>NS-27_Rev1-slide 94</a:t>
            </a:r>
          </a:p>
          <a:p>
            <a:r>
              <a:rPr lang="en-US" baseline="0" dirty="0">
                <a:latin typeface="Times New Roman" charset="0"/>
                <a:ea typeface="ＭＳ Ｐゴシック" charset="0"/>
                <a:cs typeface="ＭＳ Ｐゴシック" charset="0"/>
              </a:rPr>
              <a:t>NS-27-Rev4-6-slide 36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ACF62DB8-2493-BB46-99A6-725B405056A7}" type="slidenum">
              <a:rPr lang="en-US" sz="1200">
                <a:solidFill>
                  <a:prstClr val="black"/>
                </a:solidFill>
                <a:latin typeface="Arial" charset="0"/>
              </a:rPr>
              <a:pPr eaLnBrk="1" hangingPunct="1"/>
              <a:t>25</a:t>
            </a:fld>
            <a:endParaRPr lang="en-US" sz="1200">
              <a:solidFill>
                <a:prstClr val="black"/>
              </a:solidFill>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Preterist exegesis and hermeneutics become creative here. “In order for Nero to be the sixth king, certain kings were not counted.” They also ignore other scriptural texts like the prophecies of Daniel, which form the basis for this prophecy. Some do not want to connect Daniel’s prophecy with the book of Revelation as it weakens their theological persuasion. Osborne has a warning for such an approach to the Scripture. He writes, “Do not impose your theological system upon the text.” He further notes, “Non-dispensationalists stress the symbolic more.” It will be important to note that OT prophets repeat similar judgments on the nations and Israel, and similar language like the “day of the Lord” is commonly used. It would be hermeneutical suicide to ignore other Scriptures that bear high similarity, especially those that pertain to end times.</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__________</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169.</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Grant R. Osborne, </a:t>
            </a:r>
            <a:r>
              <a:rPr lang="en-US" sz="1800" i="1" dirty="0">
                <a:effectLst/>
                <a:latin typeface="Times New Roman" panose="02020603050405020304" pitchFamily="18" charset="0"/>
                <a:ea typeface="Times New Roman" panose="02020603050405020304" pitchFamily="18" charset="0"/>
              </a:rPr>
              <a:t>The Hermeneutical Spiral: A Comprehensive Introduction to Biblical Interpretation </a:t>
            </a:r>
            <a:r>
              <a:rPr lang="en-US" sz="1800" dirty="0">
                <a:effectLst/>
                <a:latin typeface="Times New Roman" panose="02020603050405020304" pitchFamily="18" charset="0"/>
                <a:ea typeface="Times New Roman" panose="02020603050405020304" pitchFamily="18" charset="0"/>
              </a:rPr>
              <a:t>(Downers Grove: InterVarsity, 1991), 219.</a:t>
            </a:r>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8186D4A-B50F-8C4A-B06D-5F8B1CC57FBF}" type="slidenum">
              <a:rPr lang="en-US" sz="1200">
                <a:solidFill>
                  <a:prstClr val="black"/>
                </a:solidFill>
                <a:latin typeface="Arial" charset="0"/>
              </a:rPr>
              <a:pPr eaLnBrk="1" hangingPunct="1"/>
              <a:t>26</a:t>
            </a:fld>
            <a:endParaRPr lang="en-US" sz="1200">
              <a:solidFill>
                <a:prstClr val="black"/>
              </a:solidFill>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Hitchcock draws a parallel between Daniel and Revelation, showing successive kingdoms rather than interpreting them symbolically.</a:t>
            </a:r>
            <a:endParaRPr lang="en-US" sz="1800" dirty="0"/>
          </a:p>
          <a:p>
            <a:pPr eaLnBrk="1" hangingPunct="1"/>
            <a:r>
              <a:rPr lang="en-US" sz="1800" dirty="0"/>
              <a:t>_________</a:t>
            </a:r>
          </a:p>
          <a:p>
            <a:pPr eaLnBrk="1" hangingPunct="1"/>
            <a:r>
              <a:rPr lang="en-US" sz="1800" dirty="0"/>
              <a:t>OS-27-Daniel-312</a:t>
            </a:r>
          </a:p>
          <a:p>
            <a:pPr eaLnBrk="1" hangingPunct="1"/>
            <a:r>
              <a:rPr lang="en-US" sz="1800" dirty="0"/>
              <a:t>NC-13-Preterism-24</a:t>
            </a:r>
          </a:p>
          <a:p>
            <a:pPr eaLnBrk="1" hangingPunct="1"/>
            <a:r>
              <a:rPr lang="en-US" sz="1800" dirty="0"/>
              <a:t>NS-27-Rev13-19—slide 118</a:t>
            </a:r>
          </a:p>
          <a:p>
            <a:endParaRPr lang="en-US" sz="18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B9952E8-2469-E74B-B0ED-CDF0BF564C72}" type="slidenum">
              <a:rPr lang="en-US" sz="1200">
                <a:solidFill>
                  <a:prstClr val="black"/>
                </a:solidFill>
                <a:latin typeface="Arial" charset="0"/>
              </a:rPr>
              <a:pPr eaLnBrk="1" hangingPunct="1"/>
              <a:t>27</a:t>
            </a:fld>
            <a:endParaRPr lang="en-US" sz="1200">
              <a:solidFill>
                <a:prstClr val="black"/>
              </a:solidFill>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8BB5BD7-129B-AD44-AEBD-93EDE3D90969}" type="slidenum">
              <a:rPr lang="en-US" sz="1200">
                <a:solidFill>
                  <a:prstClr val="black"/>
                </a:solidFill>
                <a:latin typeface="Arial" charset="0"/>
              </a:rPr>
              <a:pPr eaLnBrk="1" hangingPunct="1"/>
              <a:t>28</a:t>
            </a:fld>
            <a:endParaRPr lang="en-US" sz="1200">
              <a:solidFill>
                <a:prstClr val="black"/>
              </a:solidFill>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0D9A368-4DBE-274B-8381-ED40ECBD103F}" type="slidenum">
              <a:rPr lang="en-US" sz="1200">
                <a:solidFill>
                  <a:prstClr val="black"/>
                </a:solidFill>
                <a:latin typeface="Arial" charset="0"/>
              </a:rPr>
              <a:pPr eaLnBrk="1" hangingPunct="1"/>
              <a:t>29</a:t>
            </a:fld>
            <a:endParaRPr lang="en-US" sz="1200">
              <a:solidFill>
                <a:prstClr val="black"/>
              </a:solidFill>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lgn="ctr">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Rev. 17:10 has no reference to Nero or Domitian as Beale affirms. It is best to see it considering the book of Daniel and Rev. 1:1 and 4:1 as in the future.</a:t>
            </a:r>
          </a:p>
          <a:p>
            <a:pPr marL="0" marR="0" indent="34290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Beale, </a:t>
            </a:r>
            <a:r>
              <a:rPr lang="en-US" sz="1800" i="1" dirty="0">
                <a:effectLst/>
                <a:latin typeface="Times New Roman" panose="02020603050405020304" pitchFamily="18" charset="0"/>
                <a:ea typeface="Times New Roman" panose="02020603050405020304" pitchFamily="18" charset="0"/>
              </a:rPr>
              <a:t>The Book of Revelation</a:t>
            </a:r>
            <a:r>
              <a:rPr lang="en-US" sz="1800" dirty="0">
                <a:effectLst/>
                <a:latin typeface="Times New Roman" panose="02020603050405020304" pitchFamily="18" charset="0"/>
                <a:ea typeface="Times New Roman" panose="02020603050405020304" pitchFamily="18" charset="0"/>
              </a:rPr>
              <a:t>, 870-875.</a:t>
            </a:r>
          </a:p>
          <a:p>
            <a:pPr algn="ct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6CF454-4338-B540-A278-3F23660AE11E}" type="slidenum">
              <a:rPr lang="en-US" sz="1200">
                <a:solidFill>
                  <a:prstClr val="black"/>
                </a:solidFill>
                <a:latin typeface="Arial" charset="0"/>
              </a:rPr>
              <a:pPr eaLnBrk="1" hangingPunct="1"/>
              <a:t>3</a:t>
            </a:fld>
            <a:endParaRPr lang="en-US" sz="1200">
              <a:solidFill>
                <a:prstClr val="black"/>
              </a:solidFill>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What is meant by the term "Tribulation"? Is it the burning of Jerusalem's temple in AD 70?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3673B0-DD8D-2849-8076-5308F817F5FA}" type="slidenum">
              <a:rPr lang="en-US" sz="1200">
                <a:solidFill>
                  <a:prstClr val="black"/>
                </a:solidFill>
                <a:latin typeface="Arial" charset="0"/>
              </a:rPr>
              <a:pPr eaLnBrk="1" hangingPunct="1"/>
              <a:t>30</a:t>
            </a:fld>
            <a:endParaRPr lang="en-US" sz="1200">
              <a:solidFill>
                <a:prstClr val="black"/>
              </a:solidFill>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It is very important to Preterists who accept the A.D. 96 dating for the book of Revelation that the prophecies will be fulfilled very soon. Their support lies in the phrase “must shortly take place” (Rev. 1:1, etc.).  Preterists will see the words like “shortly” or “soon” to be relating to a short time and will see the fulfillment of the many prophecies of Revelation as taking place during the first three centuries. This helps them to conclude the prophetic fulfillment of Revelation in the first three centuries.</a:t>
            </a:r>
          </a:p>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A08049-7A9C-1A45-A6E5-2CA1BBAAB63F}" type="slidenum">
              <a:rPr lang="en-US" sz="1200">
                <a:solidFill>
                  <a:prstClr val="black"/>
                </a:solidFill>
                <a:latin typeface="Arial" charset="0"/>
              </a:rPr>
              <a:pPr eaLnBrk="1" hangingPunct="1"/>
              <a:t>31</a:t>
            </a:fld>
            <a:endParaRPr lang="en-US" sz="1200">
              <a:solidFill>
                <a:prstClr val="black"/>
              </a:solidFill>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CC1C61C-1587-3B4F-B5FC-3787717A3CFA}" type="slidenum">
              <a:rPr lang="en-US" sz="1200">
                <a:solidFill>
                  <a:prstClr val="black"/>
                </a:solidFill>
                <a:latin typeface="Arial" charset="0"/>
              </a:rPr>
              <a:pPr eaLnBrk="1" hangingPunct="1"/>
              <a:t>32</a:t>
            </a:fld>
            <a:endParaRPr lang="en-US" sz="1200">
              <a:solidFill>
                <a:prstClr val="black"/>
              </a:solidFill>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Preterists are inconsistent in their arguments. On one hand, they reiterate the literal view of “shortly coming.” On the other, they cannot explain the phrase “I am coming quickly” (Rev. 2:16; 3:11; 22:7, 12, 20). All Preterists (other than the Full Preterist) await the Second Coming.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When Osborne writes, “Prophecies of future events occur frequently,” he is not just referring to an immediate future, but also to a distant future. A good example is the promise of the “seed” in Genesis 3:15 which was realized in Christ thousands of years later.</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Secondly, they are not consistent in using the principles of hermeneutics as they use a literal understanding for phrases like “shortly,” while they employ symbolism for the Rev. 6–19 judgments within the same genre. Hitchcock argues from grammatical and syntactical analysis, concluding that the usage of words like “soon” in prophetic literature does not mean “immediate future” but it has the sense of the type of the “soon return of Christ” which can be distant future.</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Thirdly, as noted above, bodily resurrection, the Second Coming and the “wrath of God” (Rev. 6:17) through the seal, trumpet, and bowl judgments have not occurred yet and are future events. For a commentator to see these judgments as symbolic and current ongoing events requires high creativity. They must also draw in a lot of extra-biblical sources and pagan background literature to back up their claims.</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Osborne, </a:t>
            </a:r>
            <a:r>
              <a:rPr lang="en-US" sz="1800" i="1" dirty="0">
                <a:effectLst/>
                <a:latin typeface="Times New Roman" panose="02020603050405020304" pitchFamily="18" charset="0"/>
                <a:ea typeface="Times New Roman" panose="02020603050405020304" pitchFamily="18" charset="0"/>
              </a:rPr>
              <a:t>The Hermeneutical Spiral</a:t>
            </a:r>
            <a:r>
              <a:rPr lang="en-US" sz="1800" dirty="0">
                <a:effectLst/>
                <a:latin typeface="Times New Roman" panose="02020603050405020304" pitchFamily="18" charset="0"/>
                <a:ea typeface="Times New Roman" panose="02020603050405020304" pitchFamily="18" charset="0"/>
              </a:rPr>
              <a:t>, 212.</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Mark L. Hitchcock, ‘A Critique of the Preterist view of “soon” and “near” in Revelation,’ </a:t>
            </a:r>
            <a:r>
              <a:rPr lang="en-US" sz="1800" i="1" dirty="0">
                <a:effectLst/>
                <a:latin typeface="Times New Roman" panose="02020603050405020304" pitchFamily="18" charset="0"/>
                <a:ea typeface="Times New Roman" panose="02020603050405020304" pitchFamily="18" charset="0"/>
              </a:rPr>
              <a:t>Bibliotheca Sacra 163 </a:t>
            </a:r>
            <a:r>
              <a:rPr lang="en-US" sz="1800" dirty="0">
                <a:effectLst/>
                <a:latin typeface="Times New Roman" panose="02020603050405020304" pitchFamily="18" charset="0"/>
                <a:ea typeface="Times New Roman" panose="02020603050405020304" pitchFamily="18" charset="0"/>
              </a:rPr>
              <a:t>(2006): 467-478 (470-473).</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ACF860-46B6-8B4C-8986-E955F2AC8D64}" type="slidenum">
              <a:rPr lang="en-US" sz="1200">
                <a:solidFill>
                  <a:prstClr val="black"/>
                </a:solidFill>
                <a:latin typeface="Arial" charset="0"/>
              </a:rPr>
              <a:pPr eaLnBrk="1" hangingPunct="1"/>
              <a:t>33</a:t>
            </a:fld>
            <a:endParaRPr lang="en-US" sz="1200">
              <a:solidFill>
                <a:prstClr val="black"/>
              </a:solidFill>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Important to the Preterists’ position is their understanding of the texts in Matthew. Matthew 10:23 says, “You shall not finish going through the cities of the land of Israel, until the Son of man comes.” In Matt. 16:28, Jesus declares to his listeners that some of them would “not taste death until they see the Son of Man coming in His kingdom.” These two verses coupled with “this generation” of Matt. 24:34 are understood by the Radical Preterists to “prove that the Lord had to have come in the first century.”</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173-174.</a:t>
            </a:r>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C55AB1E-51DE-C345-9FDD-484B3813370C}" type="slidenum">
              <a:rPr lang="en-US" sz="1200">
                <a:solidFill>
                  <a:prstClr val="black"/>
                </a:solidFill>
                <a:latin typeface="Arial" charset="0"/>
              </a:rPr>
              <a:pPr eaLnBrk="1" hangingPunct="1"/>
              <a:t>34</a:t>
            </a:fld>
            <a:endParaRPr lang="en-US" sz="1200">
              <a:solidFill>
                <a:prstClr val="black"/>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C25F11E-6389-AD47-AED8-A724C2A4C009}" type="slidenum">
              <a:rPr lang="en-US" sz="1200">
                <a:solidFill>
                  <a:prstClr val="black"/>
                </a:solidFill>
                <a:latin typeface="Arial" charset="0"/>
              </a:rPr>
              <a:pPr eaLnBrk="1" hangingPunct="1"/>
              <a:t>35</a:t>
            </a:fld>
            <a:endParaRPr lang="en-US" sz="1200">
              <a:solidFill>
                <a:prstClr val="black"/>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The text in Matt 10:23 is understood in its larger context to mean “the evangelization of the rebellious nation of Israel will not be finished by them but will await His return, which is the point made by Paul (cf. Rom. 11:25-29) and the prophets (Zech. 12:10).” It is true that some portions of the text in Matt. 10:16-22 had been fulfilled in that generation. However, those persecutions cannot be equated with the tribulation of Revelation, which will initiate the millennium.</a:t>
            </a: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175.</a:t>
            </a:r>
          </a:p>
          <a:p>
            <a:pPr eaLnBrk="1" hangingPunct="1"/>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B086023E-8F89-4B4B-9D5F-44B04600748A}" type="slidenum">
              <a:rPr lang="en-US" sz="1200">
                <a:solidFill>
                  <a:prstClr val="black"/>
                </a:solidFill>
                <a:latin typeface="Arial" charset="0"/>
              </a:rPr>
              <a:pPr eaLnBrk="1" hangingPunct="1"/>
              <a:t>36</a:t>
            </a:fld>
            <a:endParaRPr lang="en-US" sz="1200">
              <a:solidFill>
                <a:prstClr val="black"/>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The context of Matthew 16:28 is the “Son of Man coming in His kingdom.” In order to understand what kingdom Jesus is referring to, one must connect this with Matt. 22–25 and Revelation 19–20. Then this must be compared with OT texts like Isa. 9, 11; Daniel 2, 9 and the Davidic covenant in 2 Sam. 7.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434FD17-DAA9-094E-8F68-5270A6799A87}" type="slidenum">
              <a:rPr lang="en-US" sz="1200">
                <a:solidFill>
                  <a:prstClr val="black"/>
                </a:solidFill>
                <a:latin typeface="Arial" charset="0"/>
              </a:rPr>
              <a:pPr eaLnBrk="1" hangingPunct="1"/>
              <a:t>37</a:t>
            </a:fld>
            <a:endParaRPr lang="en-US" sz="1200">
              <a:solidFill>
                <a:prstClr val="black"/>
              </a:solidFill>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dirty="0">
                <a:effectLst/>
                <a:latin typeface="Times New Roman" panose="02020603050405020304" pitchFamily="18" charset="0"/>
                <a:ea typeface="Times New Roman" panose="02020603050405020304" pitchFamily="18" charset="0"/>
              </a:rPr>
              <a:t>Putting these texts together in their respective contexts, the “kingdom” refers to the unscheduled future after Daniel’s Seventieth Week and specifically refers to the millennium. The burden of proof lies with the Preterists to demonstrate the reality that the Son of Man has come. The text further says that we will “see” the Son of Man coming, and it is in our judgment that it has not taken place. This kingdom does not refer to the spiritual kingdom but one that will be established at the coming of the Son of Man.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4601FAF-2463-F943-8E4A-C5379AB1510E}" type="slidenum">
              <a:rPr lang="en-US" sz="1200">
                <a:solidFill>
                  <a:prstClr val="black"/>
                </a:solidFill>
                <a:latin typeface="Arial" charset="0"/>
              </a:rPr>
              <a:pPr eaLnBrk="1" hangingPunct="1"/>
              <a:t>38</a:t>
            </a:fld>
            <a:endParaRPr lang="en-US" sz="1200">
              <a:solidFill>
                <a:prstClr val="black"/>
              </a:solidFill>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F9CB9E5B-4075-1347-AA22-D795DE78E55A}" type="slidenum">
              <a:rPr lang="en-US" sz="1200">
                <a:solidFill>
                  <a:prstClr val="black"/>
                </a:solidFill>
                <a:latin typeface="Arial" charset="0"/>
              </a:rPr>
              <a:pPr eaLnBrk="1" hangingPunct="1"/>
              <a:t>39</a:t>
            </a:fld>
            <a:endParaRPr lang="en-US" sz="1200">
              <a:solidFill>
                <a:prstClr val="black"/>
              </a:solidFill>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rtl="0">
              <a:spcBef>
                <a:spcPts val="0"/>
              </a:spcBef>
              <a:spcAft>
                <a:spcPts val="0"/>
              </a:spcAft>
              <a:buFontTx/>
              <a:buNone/>
              <a:tabLst>
                <a:tab pos="571500" algn="l"/>
              </a:tabLst>
            </a:pPr>
            <a:r>
              <a:rPr lang="en-US" sz="1800" dirty="0">
                <a:effectLst/>
                <a:latin typeface="Times New Roman" panose="02020603050405020304" pitchFamily="18" charset="0"/>
                <a:ea typeface="Times New Roman" panose="02020603050405020304" pitchFamily="18" charset="0"/>
              </a:rPr>
              <a:t>“This generation” of Matt. 24:34 does not refer to that generation who heard Jesus. Its preceding and following passages give the context of what Jesus was trying to say. “This generation” refers to a time when the “birth pain begins” (Matt. 24:8). It will continue until “the gospel is preached to the whole world” (Matt. 24:14), the “abomination of desolation” spoken of by Daniel (Matt. 24:15; cf. Dan. 9:24-27) has taken place, the “great tribulation” (Matt. 24:21) has happened and the “the Son of Man will come” (Matt. 24:27). There are partial fulfillments of this prophecy at the destruction of the Jerusalem Temple in A.D. 70, but it does not parallel the complete prophetic data given and hence, it awaits future fulfillment. This is consistent with prophetic literature, as the prophets would integrate immediate present prophecy with distant future prophetic utterances. A case in point would be Isa. 61:1ff, which Jesus Himself reads in Luke 4:18-19a but stops at “… to proclaim the year of the Lord’s favor” (Luke 4:19a; cf. Isa. 61:1-2a). He sees Isa. 61:2bff as future. This would not have been obvious to the Jews in the OT times. Hence to draw on Jewish “apocalyptic understanding” can be off tangent, considering the total revelation in the Canon.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C3862-32D5-7541-9EBE-9CB9576B1C2A}" type="slidenum">
              <a:rPr lang="en-US" sz="1200">
                <a:solidFill>
                  <a:prstClr val="black"/>
                </a:solidFill>
                <a:latin typeface="Arial" charset="0"/>
              </a:rPr>
              <a:pPr eaLnBrk="1" hangingPunct="1"/>
              <a:t>4</a:t>
            </a:fld>
            <a:endParaRPr lang="en-US" sz="1200">
              <a:solidFill>
                <a:prstClr val="black"/>
              </a:solidFill>
              <a:latin typeface="Arial"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Sometimes we use the term loosely even to describe not being able to find a parking space!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683493C-7074-5C4C-81AF-21E53116E10A}" type="slidenum">
              <a:rPr lang="en-US" sz="1200">
                <a:solidFill>
                  <a:prstClr val="black"/>
                </a:solidFill>
                <a:latin typeface="Arial" charset="0"/>
              </a:rPr>
              <a:pPr eaLnBrk="1" hangingPunct="1"/>
              <a:t>40</a:t>
            </a:fld>
            <a:endParaRPr lang="en-US" sz="1200">
              <a:solidFill>
                <a:prstClr val="black"/>
              </a:solidFill>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Central to Preterist position is their interpretation of the Olivet Discourse of Matthew 24–25. They view all or most of these prophecies as fulfilled in the destruction of the Temple in A.D. 70. They would strongly depend on the phrase “this generation” of Matt. 24:34 to mean that generation who heard the Olivet Discourse. We have addressed some issues from Matthew above.</a:t>
            </a:r>
          </a:p>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09A9B8-A24D-DB4A-BEB1-643F815FFB42}" type="slidenum">
              <a:rPr lang="en-US" sz="1200">
                <a:solidFill>
                  <a:prstClr val="black"/>
                </a:solidFill>
                <a:latin typeface="Arial" charset="0"/>
              </a:rPr>
              <a:pPr eaLnBrk="1" hangingPunct="1"/>
              <a:t>41</a:t>
            </a:fld>
            <a:endParaRPr lang="en-US" sz="1200">
              <a:solidFill>
                <a:prstClr val="black"/>
              </a:solidFill>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800" dirty="0">
                <a:effectLst/>
                <a:latin typeface="Times New Roman" panose="02020603050405020304" pitchFamily="18" charset="0"/>
                <a:ea typeface="Times New Roman" panose="02020603050405020304" pitchFamily="18" charset="0"/>
              </a:rPr>
              <a:t>Some </a:t>
            </a:r>
            <a:r>
              <a:rPr lang="en-US" sz="1800" dirty="0">
                <a:solidFill>
                  <a:srgbClr val="000000"/>
                </a:solidFill>
                <a:effectLst/>
                <a:latin typeface="Times New Roman" panose="02020603050405020304" pitchFamily="18" charset="0"/>
                <a:ea typeface="Times New Roman" panose="02020603050405020304" pitchFamily="18" charset="0"/>
              </a:rPr>
              <a:t>important</a:t>
            </a:r>
            <a:r>
              <a:rPr lang="en-US" sz="1800" dirty="0">
                <a:effectLst/>
                <a:latin typeface="Times New Roman" panose="02020603050405020304" pitchFamily="18" charset="0"/>
                <a:ea typeface="Times New Roman" panose="02020603050405020304" pitchFamily="18" charset="0"/>
              </a:rPr>
              <a:t> points to this text are addressed above. Some further contextual observations are necessary.  Benware rightly points out that the preceding section of Matt. 23:35-39 clearly demonstrates Christ telling the Jews that the Jerusalem temple would be destroyed.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1B4F50D-8886-2C42-B3A0-CD3BE0A786BA}" type="slidenum">
              <a:rPr lang="en-US" sz="1200">
                <a:solidFill>
                  <a:prstClr val="black"/>
                </a:solidFill>
                <a:latin typeface="Arial" charset="0"/>
              </a:rPr>
              <a:pPr eaLnBrk="1" hangingPunct="1"/>
              <a:t>42</a:t>
            </a:fld>
            <a:endParaRPr lang="en-US" sz="1200">
              <a:solidFill>
                <a:prstClr val="black"/>
              </a:solidFill>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342900" marR="0" lvl="0" indent="-342900" rtl="0">
              <a:spcBef>
                <a:spcPts val="0"/>
              </a:spcBef>
              <a:spcAft>
                <a:spcPts val="0"/>
              </a:spcAft>
              <a:buFont typeface="+mj-lt"/>
              <a:buAutoNum type="arabicPeriod"/>
              <a:tabLst>
                <a:tab pos="571500" algn="l"/>
              </a:tabLst>
            </a:pPr>
            <a:r>
              <a:rPr lang="en-US" sz="1800" dirty="0">
                <a:effectLst/>
                <a:latin typeface="Times New Roman" panose="02020603050405020304" pitchFamily="18" charset="0"/>
                <a:ea typeface="Times New Roman" panose="02020603050405020304" pitchFamily="18" charset="0"/>
              </a:rPr>
              <a:t>However, Matt. 23:39 also looks into the future to a time when Israel will welcome the Messiah. The OT prophets foresaw into the future a time when Israel, as a nation, would be restored to their land.</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The texts are too numerous but we will highlight a few sample texts without priority or importance given to the order. Many texts see Israel restored in the future, such as Isa. 54 where God affirms an eternal covenant of peace. Ezekiel 36–48 sees Israel in the restored Temple worship. It is strange that we should bring our modern understanding into the text of this temple vision and make it symbolic. It needs to be noted that the vision of the ark and the holy place given to Moses was done exactly according to the given measurements (Exod. 39:32). It would seem even stranger to a non-Christian scholar to change the methodology of interpretation for Ezekiel’s vision of the temple within the same OT Canon.</a:t>
            </a:r>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0E3D16CD-5627-0243-9590-59AF0F12A470}" type="slidenum">
              <a:rPr lang="en-US" sz="1200">
                <a:solidFill>
                  <a:prstClr val="black"/>
                </a:solidFill>
                <a:latin typeface="Arial" charset="0"/>
              </a:rPr>
              <a:pPr eaLnBrk="1" hangingPunct="1"/>
              <a:t>43</a:t>
            </a:fld>
            <a:endParaRPr lang="en-US" sz="1200">
              <a:solidFill>
                <a:prstClr val="black"/>
              </a:solidFill>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B5B71C2-A30F-0742-919A-CE27644E241B}" type="slidenum">
              <a:rPr lang="en-US" sz="1200">
                <a:solidFill>
                  <a:prstClr val="black"/>
                </a:solidFill>
                <a:latin typeface="Arial" charset="0"/>
              </a:rPr>
              <a:pPr eaLnBrk="1" hangingPunct="1"/>
              <a:t>44</a:t>
            </a:fld>
            <a:endParaRPr lang="en-US" sz="1200">
              <a:solidFill>
                <a:prstClr val="black"/>
              </a:solidFill>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rtl="0">
              <a:spcBef>
                <a:spcPts val="0"/>
              </a:spcBef>
              <a:spcAft>
                <a:spcPts val="0"/>
              </a:spcAft>
              <a:buFontTx/>
              <a:buNone/>
              <a:tabLst>
                <a:tab pos="571500" algn="l"/>
              </a:tabLst>
            </a:pPr>
            <a:r>
              <a:rPr lang="en-US" sz="1800" dirty="0">
                <a:effectLst/>
                <a:latin typeface="Times New Roman" panose="02020603050405020304" pitchFamily="18" charset="0"/>
                <a:ea typeface="Times New Roman" panose="02020603050405020304" pitchFamily="18" charset="0"/>
              </a:rPr>
              <a:t>The “abomination of desolation” in Matt. 24:15 is seen to have occurred by the Preterists during the temple destruction in A.D. 70 by the Romans. However, Benware points out that the “differences between Matthew 24 and Vespasian’s destruction of the temple are great.” The incidence and the texts surrounding Matthew 24 and Daniel 9 need to be taken into consideration. The background to the text lies in the three questions posed by the disciples in Matt. 24:3. </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342900">
              <a:spcBef>
                <a:spcPts val="0"/>
              </a:spcBef>
              <a:spcAft>
                <a:spcPts val="0"/>
              </a:spcAft>
            </a:pPr>
            <a:r>
              <a:rPr lang="en-US" sz="1800" dirty="0">
                <a:effectLst/>
                <a:latin typeface="Times New Roman" panose="02020603050405020304" pitchFamily="18" charset="0"/>
                <a:ea typeface="Times New Roman" panose="02020603050405020304" pitchFamily="18" charset="0"/>
              </a:rPr>
              <a:t>—Benware, </a:t>
            </a:r>
            <a:r>
              <a:rPr lang="en-US" sz="1800" i="1" dirty="0">
                <a:effectLst/>
                <a:latin typeface="Times New Roman" panose="02020603050405020304" pitchFamily="18" charset="0"/>
                <a:ea typeface="Times New Roman" panose="02020603050405020304" pitchFamily="18" charset="0"/>
              </a:rPr>
              <a:t>Understanding End Times Prophecy</a:t>
            </a:r>
            <a:r>
              <a:rPr lang="en-US" sz="1800" dirty="0">
                <a:effectLst/>
                <a:latin typeface="Times New Roman" panose="02020603050405020304" pitchFamily="18" charset="0"/>
                <a:ea typeface="Times New Roman" panose="02020603050405020304" pitchFamily="18" charset="0"/>
              </a:rPr>
              <a:t>, 179.</a:t>
            </a:r>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72956B66-035F-7B4D-A810-8A7F81344C25}" type="slidenum">
              <a:rPr lang="en-US" sz="1200">
                <a:solidFill>
                  <a:prstClr val="black"/>
                </a:solidFill>
                <a:latin typeface="Arial" charset="0"/>
              </a:rPr>
              <a:pPr eaLnBrk="1" hangingPunct="1"/>
              <a:t>45</a:t>
            </a:fld>
            <a:endParaRPr lang="en-US" sz="1200">
              <a:solidFill>
                <a:prstClr val="black"/>
              </a:solidFill>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First, they ask Him, “Tell us, when will all these things take place?” “These things” refers to Matt. 24:1-2. The answers Jesus gave here move into the far distant future just the way Daniel had asked concerning the seventy years of captivity (Dan. 9:1-2). As he was praying and confessing (Dan. 9:20), the angel Gabriel came and revealed the plan of God till the “end of sin,” which brings “everlasting righteousness” (Daniel 9:24ff).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second question was “what will be the sign of your coming?” (Matt. 24:3). Jesus responded by giving the signs of His Second Coming that highly parallel Daniel 9 and others.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p>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third question raised was, “What will be the end of the age?” These last two questions are interlinked, and this is the whole purpose of the Olivet Discourse. Deviation from the context of the disciples’ questions in dealing with these chapters will surely give one a wrong conclusion of the meaning of the text and the timing of its occurrence. The “abomination of desolation” is to be particularly understood with the breaking of the covenant at midpoint of the tribulation (Daniel 9:27) necessitating further outpouring of God’s wrath in the bowl judgments of Revelation. The “abomination of desolation” must not be confused with the destruction of Jerusalem in A.D. 70. The similarities must not mislead us into ignoring the differences between them. Differences, even if there was only one, must be given due consideration in prophetic literature.</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3515E786-0E26-4745-9B48-3BB18F15DDF2}" type="slidenum">
              <a:rPr lang="en-US" sz="1200">
                <a:solidFill>
                  <a:prstClr val="black"/>
                </a:solidFill>
                <a:latin typeface="Arial" charset="0"/>
              </a:rPr>
              <a:pPr eaLnBrk="1" hangingPunct="1"/>
              <a:t>46</a:t>
            </a:fld>
            <a:endParaRPr lang="en-US" sz="1200">
              <a:solidFill>
                <a:prstClr val="black"/>
              </a:solidFill>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575945" marR="0" indent="490855">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coming of Jesus has been dealt with above. Preterists would see the “signs in heaven” of Matt. 24:29-31 as a dramatic way of expressing national calamity or victory in battle.” The dangers of such symbolism or allegorizing of the text are very much present in the “health and wealth” gospel today. Spiritualizing such texts would legitimize the modern-day gospel preachers and would do damage to the authority of the Scripture. It would then become a post-modernist way of looking at the text.</a:t>
            </a:r>
          </a:p>
          <a:p>
            <a:pPr marL="0" marR="0" indent="34290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5D3A727-ED0F-FD42-B6B6-F4F4CE9390E9}" type="slidenum">
              <a:rPr lang="en-US" sz="1200">
                <a:solidFill>
                  <a:prstClr val="black"/>
                </a:solidFill>
                <a:latin typeface="Arial" charset="0"/>
              </a:rPr>
              <a:pPr eaLnBrk="1" hangingPunct="1"/>
              <a:t>47</a:t>
            </a:fld>
            <a:endParaRPr lang="en-US" sz="1200">
              <a:solidFill>
                <a:prstClr val="black"/>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593A80AD-ACF1-514E-8EF9-0D504F93B2B7}" type="slidenum">
              <a:rPr lang="en-US" sz="1200">
                <a:solidFill>
                  <a:prstClr val="black"/>
                </a:solidFill>
                <a:latin typeface="Arial" charset="0"/>
              </a:rPr>
              <a:pPr eaLnBrk="1" hangingPunct="1"/>
              <a:t>48</a:t>
            </a:fld>
            <a:endParaRPr lang="en-US" sz="1200">
              <a:solidFill>
                <a:prstClr val="black"/>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Footnote: Gentry and Ice, </a:t>
            </a:r>
            <a:r>
              <a:rPr lang="en-US" sz="1200" i="1" dirty="0">
                <a:effectLst/>
                <a:latin typeface="Times New Roman" panose="02020603050405020304" pitchFamily="18" charset="0"/>
                <a:ea typeface="Times New Roman" panose="02020603050405020304" pitchFamily="18" charset="0"/>
              </a:rPr>
              <a:t>The Great Tribulation</a:t>
            </a:r>
            <a:r>
              <a:rPr lang="en-US" sz="1200" dirty="0">
                <a:effectLst/>
                <a:latin typeface="Times New Roman" panose="02020603050405020304" pitchFamily="18" charset="0"/>
                <a:ea typeface="Times New Roman" panose="02020603050405020304" pitchFamily="18" charset="0"/>
              </a:rPr>
              <a:t>, 55. Their line of defense seems reasonable in light of OT texts like “the mountains quake at the presence of the Lord,” where in reality the mountains may not have quaked.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AB06558-EF61-3C43-84DA-A8433F6E2622}" type="slidenum">
              <a:rPr lang="en-US" sz="1200">
                <a:solidFill>
                  <a:prstClr val="black"/>
                </a:solidFill>
                <a:latin typeface="Arial" charset="0"/>
              </a:rPr>
              <a:pPr eaLnBrk="1" hangingPunct="1"/>
              <a:t>49</a:t>
            </a:fld>
            <a:endParaRPr lang="en-US" sz="1200">
              <a:solidFill>
                <a:prstClr val="black"/>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This line of argument is taken up by the Preterists. Gentry further comments, “Prophets often express national catastrophes in terms of cosmic destruction.”. </a:t>
            </a:r>
          </a:p>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DAE03AF3-68F3-5A43-A230-44BB24A78C6F}" type="slidenum">
              <a:rPr lang="en-US" sz="1200">
                <a:solidFill>
                  <a:prstClr val="black"/>
                </a:solidFill>
                <a:latin typeface="Arial" charset="0"/>
              </a:rPr>
              <a:pPr eaLnBrk="1" hangingPunct="1"/>
              <a:t>5</a:t>
            </a:fld>
            <a:endParaRPr 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Certainly, 9/11 was a tribulation for the Americans.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EFDD6EB0-EB03-D544-A6E2-65A8296DEC6F}" type="slidenum">
              <a:rPr lang="en-US" sz="1200">
                <a:solidFill>
                  <a:prstClr val="black"/>
                </a:solidFill>
                <a:latin typeface="Arial" charset="0"/>
              </a:rPr>
              <a:pPr eaLnBrk="1" hangingPunct="1"/>
              <a:t>50</a:t>
            </a:fld>
            <a:endParaRPr lang="en-US" sz="1200">
              <a:solidFill>
                <a:prstClr val="black"/>
              </a:solidFill>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dirty="0">
                <a:effectLst/>
                <a:latin typeface="Times New Roman" panose="02020603050405020304" pitchFamily="18" charset="0"/>
                <a:ea typeface="Times New Roman" panose="02020603050405020304" pitchFamily="18" charset="0"/>
              </a:rPr>
              <a:t>This point is well taken but what they fail to recognize is that the context of whether the cosmic disturbance is referring typologically to some national destruction, or it is actually referring to actual cosmic disturbances. Contextual understanding and usage of such words by the prophets in view of the culmination of history with texts in Daniel and Revelation would affirm a real occurrence of such cosmic disturbance of immense proportion. Matthew 24:21 makes it clear that this “great tribulation,” referring to great cosmic disturbances, is perfectly in tandem with Revelation judgments, which “has not been from the beginning of the world until now, no and never will be.” No doubt there have been great calamities such as the flood, destruction of Sodom and Gomorrah, the rise and fall of nations in history, world wars, Jewish massacre by Hitler and Stalin, the recent Tsunami and the 9/11 bombings. These have happened, but they are not </a:t>
            </a:r>
            <a:r>
              <a:rPr lang="en-US" sz="1200" i="1" dirty="0">
                <a:effectLst/>
                <a:latin typeface="Times New Roman" panose="02020603050405020304" pitchFamily="18" charset="0"/>
                <a:ea typeface="Times New Roman" panose="02020603050405020304" pitchFamily="18" charset="0"/>
              </a:rPr>
              <a:t>the</a:t>
            </a:r>
            <a:r>
              <a:rPr lang="en-US" sz="1200" dirty="0">
                <a:effectLst/>
                <a:latin typeface="Times New Roman" panose="02020603050405020304" pitchFamily="18" charset="0"/>
                <a:ea typeface="Times New Roman" panose="02020603050405020304" pitchFamily="18" charset="0"/>
              </a:rPr>
              <a:t> “tribulation” referred to in Revelation 6–19 and Matthew 23–24</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1ED09A41-3533-3344-B9ED-89360803F2F8}" type="slidenum">
              <a:rPr lang="en-US" sz="1200">
                <a:solidFill>
                  <a:prstClr val="black"/>
                </a:solidFill>
                <a:latin typeface="Arial" charset="0"/>
              </a:rPr>
              <a:pPr eaLnBrk="1" hangingPunct="1"/>
              <a:t>51</a:t>
            </a:fld>
            <a:endParaRPr lang="en-US" sz="1200">
              <a:solidFill>
                <a:prstClr val="black"/>
              </a:solidFill>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marR="0">
              <a:spcBef>
                <a:spcPts val="0"/>
              </a:spcBef>
              <a:spcAft>
                <a:spcPts val="0"/>
              </a:spcAft>
            </a:pPr>
            <a:r>
              <a:rPr lang="en-US" sz="1200" dirty="0">
                <a:effectLst/>
                <a:latin typeface="Times New Roman" panose="02020603050405020304" pitchFamily="18" charset="0"/>
                <a:ea typeface="Times New Roman" panose="02020603050405020304" pitchFamily="18" charset="0"/>
              </a:rPr>
              <a:t>Although there is a tendency for Preterists to be eclectic in their hermeneutical approach, we must not totally disregard their view.  It can be helpful to see another interpretation or understanding of Scripture. </a:t>
            </a:r>
          </a:p>
          <a:p>
            <a:pPr marL="22860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22860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That understanding is not there for us to criticize or fight about but for us to learn to see things from a different angle than our own. Paul, in his second letter to Timothy, reiterated, “The Lord’s bondservant must not be quarrelsome” (2 Tim. 2:24). We must come to an understanding that there are many different views and doctrines, but the point is not for us to push through our own understanding and interpretation.</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view needs to be weighed to shed more light on our understanding. Perhaps it gives us an even firmer reason to stick to our own beliefs and understanding. Or does it throw doubt at us? If so, we should then be spurred to dig deeper into the Word of God for further study, understanding, and revelation.</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As pastors or teachers, this can then ensure that we are teaching the Scriptures as it is (or at least the way we have understood it, having thought through and debated it) and not mislead others or have anything to do with “irreverent silly myths” or “worldly fables” as was warned by Paul in 1 Tim. 4:7.</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22860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We cannot undermine the importance of the future aspect of the Second Coming, the bodily resurrection and the impending future Day of the Lord. It can serve to encourage the believers to live pure, holy and reverent lives before the Lord and before men. It would also give hope in the present time when one goes through difficulties, sufferings and persecutions. </a:t>
            </a:r>
          </a:p>
          <a:p>
            <a:pPr marL="22860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22860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eaLnBrk="1" hangingPunct="1"/>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202BBED5-6C88-FC4E-937C-E12B9C8B16D7}" type="slidenum">
              <a:rPr lang="en-US" sz="1200">
                <a:solidFill>
                  <a:prstClr val="black"/>
                </a:solidFill>
                <a:latin typeface="Arial" charset="0"/>
              </a:rPr>
              <a:pPr eaLnBrk="1" hangingPunct="1"/>
              <a:t>52</a:t>
            </a:fld>
            <a:endParaRPr lang="en-US" sz="1200">
              <a:solidFill>
                <a:prstClr val="black"/>
              </a:solidFill>
              <a:latin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is what it means to live our lives on the “alert” as Jesus said in Matthew 24:42, where he warned, “Therefore be on the </a:t>
            </a:r>
            <a:r>
              <a:rPr lang="en-US" sz="1800" b="1" i="1" dirty="0">
                <a:effectLst/>
                <a:latin typeface="Times New Roman" panose="02020603050405020304" pitchFamily="18" charset="0"/>
                <a:ea typeface="Times New Roman" panose="02020603050405020304" pitchFamily="18" charset="0"/>
              </a:rPr>
              <a:t>alert</a:t>
            </a:r>
            <a:r>
              <a:rPr lang="en-US" sz="1800" dirty="0">
                <a:effectLst/>
                <a:latin typeface="Times New Roman" panose="02020603050405020304" pitchFamily="18" charset="0"/>
                <a:ea typeface="Times New Roman" panose="02020603050405020304" pitchFamily="18" charset="0"/>
              </a:rPr>
              <a:t> for you do not know which day your Lord is coming.” </a:t>
            </a:r>
          </a:p>
          <a:p>
            <a:pPr eaLnBrk="1" hangingPunct="1"/>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73D473D-C091-8948-8F99-361B3084560F}" type="slidenum">
              <a:rPr lang="en-GB" sz="1200">
                <a:solidFill>
                  <a:srgbClr val="FFFFFF"/>
                </a:solidFill>
              </a:rPr>
              <a:pPr/>
              <a:t>53</a:t>
            </a:fld>
            <a:endParaRPr lang="en-GB" sz="1200">
              <a:solidFill>
                <a:srgbClr val="FFFFFF"/>
              </a:solidFill>
            </a:endParaRPr>
          </a:p>
        </p:txBody>
      </p:sp>
      <p:sp>
        <p:nvSpPr>
          <p:cNvPr id="1432578" name="Rectangle 2"/>
          <p:cNvSpPr>
            <a:spLocks noGrp="1" noRot="1" noChangeAspect="1" noChangeArrowheads="1"/>
          </p:cNvSpPr>
          <p:nvPr>
            <p:ph type="sldImg"/>
          </p:nvPr>
        </p:nvSpPr>
        <p:spPr>
          <a:solidFill>
            <a:srgbClr val="FFFFFF"/>
          </a:solidFill>
          <a:ln/>
        </p:spPr>
      </p:sp>
      <p:sp>
        <p:nvSpPr>
          <p:cNvPr id="143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Hence, regardless of which eschatological stand we take, we should do exactly that. Be on the alert—live pure, holy and reverent lives, tell others about Jesus and tell them to do exactly the same!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54</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BIBLIOGRAPHY</a:t>
            </a:r>
          </a:p>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Aune, David E. </a:t>
            </a:r>
            <a:r>
              <a:rPr lang="en-US" sz="1800" i="1" dirty="0">
                <a:effectLst/>
                <a:latin typeface="Times New Roman" panose="02020603050405020304" pitchFamily="18" charset="0"/>
                <a:ea typeface="Times New Roman" panose="02020603050405020304" pitchFamily="18" charset="0"/>
              </a:rPr>
              <a:t>Revelation 1-5. </a:t>
            </a:r>
            <a:r>
              <a:rPr lang="en-US" sz="1800" dirty="0">
                <a:effectLst/>
                <a:latin typeface="Times New Roman" panose="02020603050405020304" pitchFamily="18" charset="0"/>
                <a:ea typeface="Times New Roman" panose="02020603050405020304" pitchFamily="18" charset="0"/>
              </a:rPr>
              <a:t>Word Biblical Commentary. Vol. 52. Waco, Texas:</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Word Books, 1997.</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Beale, G. K. </a:t>
            </a:r>
            <a:r>
              <a:rPr lang="en-US" sz="1800" i="1" dirty="0">
                <a:effectLst/>
                <a:latin typeface="Times New Roman" panose="02020603050405020304" pitchFamily="18" charset="0"/>
                <a:ea typeface="Times New Roman" panose="02020603050405020304" pitchFamily="18" charset="0"/>
              </a:rPr>
              <a:t>The Book of Revelation: A Commentary on the Greek Text</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Grand</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Rapids: Eerdmans, 1999.</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Benware, Paul N. </a:t>
            </a:r>
            <a:r>
              <a:rPr lang="en-US" sz="1800" i="1" dirty="0">
                <a:effectLst/>
                <a:latin typeface="Times New Roman" panose="02020603050405020304" pitchFamily="18" charset="0"/>
                <a:ea typeface="Times New Roman" panose="02020603050405020304" pitchFamily="18" charset="0"/>
              </a:rPr>
              <a:t>Understanding End Times Prophecy: A Comprehensive Approach</a:t>
            </a:r>
            <a:r>
              <a:rPr lang="en-US" sz="1800" dirty="0">
                <a:effectLst/>
                <a:latin typeface="Times New Roman" panose="02020603050405020304" pitchFamily="18" charset="0"/>
                <a:ea typeface="Times New Roman" panose="02020603050405020304" pitchFamily="18" charset="0"/>
              </a:rPr>
              <a:t>.</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Chicago: Moody Publishers, 1995, 2006.</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Eusebius. </a:t>
            </a:r>
            <a:r>
              <a:rPr lang="en-US" sz="1800" i="1" dirty="0">
                <a:effectLst/>
                <a:latin typeface="Times New Roman" panose="02020603050405020304" pitchFamily="18" charset="0"/>
                <a:ea typeface="Times New Roman" panose="02020603050405020304" pitchFamily="18" charset="0"/>
              </a:rPr>
              <a:t>The History of the Church</a:t>
            </a:r>
            <a:r>
              <a:rPr lang="en-US" sz="1800" dirty="0">
                <a:effectLst/>
                <a:latin typeface="Times New Roman" panose="02020603050405020304" pitchFamily="18" charset="0"/>
                <a:ea typeface="Times New Roman" panose="02020603050405020304" pitchFamily="18" charset="0"/>
              </a:rPr>
              <a:t>, trans. By G. A. Williamson. New York, Penguin,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1989.</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Gentry, Kenneth L. Jr. &amp; Thomas Ice. </a:t>
            </a:r>
            <a:r>
              <a:rPr lang="en-US" sz="1800" i="1" dirty="0">
                <a:effectLst/>
                <a:latin typeface="Times New Roman" panose="02020603050405020304" pitchFamily="18" charset="0"/>
                <a:ea typeface="Times New Roman" panose="02020603050405020304" pitchFamily="18" charset="0"/>
              </a:rPr>
              <a:t>The Great Tribulation: Past or Future?</a:t>
            </a:r>
            <a:r>
              <a:rPr lang="en-US" sz="18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Rapids: Kregel, 1999.</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Hitchcock, Mark L. “A Critique of the Preterist view of ‘soon’ and ‘near’ in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Revelation.” </a:t>
            </a:r>
            <a:r>
              <a:rPr lang="en-US" sz="1800" i="1" dirty="0">
                <a:effectLst/>
                <a:latin typeface="Times New Roman" panose="02020603050405020304" pitchFamily="18" charset="0"/>
                <a:ea typeface="Times New Roman" panose="02020603050405020304" pitchFamily="18" charset="0"/>
              </a:rPr>
              <a:t>Bibliotheca Sacra 163 no 652</a:t>
            </a:r>
            <a:r>
              <a:rPr lang="en-US" sz="1800" dirty="0">
                <a:effectLst/>
                <a:latin typeface="Times New Roman" panose="02020603050405020304" pitchFamily="18" charset="0"/>
                <a:ea typeface="Times New Roman" panose="02020603050405020304" pitchFamily="18" charset="0"/>
              </a:rPr>
              <a:t> (2006): 467-478.</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_____. “A Critique of the Preterist view of the Temple in Revelation 11:1-2.”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Bibliotheca Sacra 164 no 654</a:t>
            </a:r>
            <a:r>
              <a:rPr lang="en-US" sz="1800" dirty="0">
                <a:effectLst/>
                <a:latin typeface="Times New Roman" panose="02020603050405020304" pitchFamily="18" charset="0"/>
                <a:ea typeface="Times New Roman" panose="02020603050405020304" pitchFamily="18" charset="0"/>
              </a:rPr>
              <a:t> (2007): 219-236.</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_____. “A Critique of the Preterist view of Revelation 17:9-11 and Nero.” </a:t>
            </a:r>
            <a:r>
              <a:rPr lang="en-US" sz="1800" i="1" dirty="0">
                <a:effectLst/>
                <a:latin typeface="Times New Roman" panose="02020603050405020304" pitchFamily="18" charset="0"/>
                <a:ea typeface="Times New Roman" panose="02020603050405020304" pitchFamily="18" charset="0"/>
              </a:rPr>
              <a:t>Bibliotheca</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Sacra 164 no 656</a:t>
            </a:r>
            <a:r>
              <a:rPr lang="en-US" sz="1800" dirty="0">
                <a:effectLst/>
                <a:latin typeface="Times New Roman" panose="02020603050405020304" pitchFamily="18" charset="0"/>
                <a:ea typeface="Times New Roman" panose="02020603050405020304" pitchFamily="18" charset="0"/>
              </a:rPr>
              <a:t> (2007): 472-485</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Johnson, Alan. “Revelation.” In </a:t>
            </a:r>
            <a:r>
              <a:rPr lang="en-US" sz="1800" i="1" dirty="0">
                <a:effectLst/>
                <a:latin typeface="Times New Roman" panose="02020603050405020304" pitchFamily="18" charset="0"/>
                <a:ea typeface="Times New Roman" panose="02020603050405020304" pitchFamily="18" charset="0"/>
              </a:rPr>
              <a:t>Expositors Bible Commentary</a:t>
            </a:r>
            <a:r>
              <a:rPr lang="en-US" sz="1800" dirty="0">
                <a:effectLst/>
                <a:latin typeface="Times New Roman" panose="02020603050405020304" pitchFamily="18" charset="0"/>
                <a:ea typeface="Times New Roman" panose="02020603050405020304" pitchFamily="18" charset="0"/>
              </a:rPr>
              <a:t>, Vol. 12.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Edited by Frank E. Gaebelein, 397-603. Grand Rapids: Zondervan, 1981.</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Osborne, Grant R. </a:t>
            </a:r>
            <a:r>
              <a:rPr lang="en-US" sz="1800" i="1" dirty="0">
                <a:effectLst/>
                <a:latin typeface="Times New Roman" panose="02020603050405020304" pitchFamily="18" charset="0"/>
                <a:ea typeface="Times New Roman" panose="02020603050405020304" pitchFamily="18" charset="0"/>
              </a:rPr>
              <a:t>The Hermeneutical Spiral: A Comprehensive Introduction to</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     Biblical Interpretation</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Downers Grove: IVP, 1991.</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Riddlebarger, Kim. </a:t>
            </a:r>
            <a:r>
              <a:rPr lang="en-US" sz="1800" i="1" dirty="0">
                <a:effectLst/>
                <a:latin typeface="Times New Roman" panose="02020603050405020304" pitchFamily="18" charset="0"/>
                <a:ea typeface="Times New Roman" panose="02020603050405020304" pitchFamily="18" charset="0"/>
              </a:rPr>
              <a:t>The Man of Sin: Uncovering the Truth about Antichrist</a:t>
            </a:r>
            <a:r>
              <a:rPr lang="en-US" sz="1800" dirty="0">
                <a:effectLst/>
                <a:latin typeface="Times New Roman" panose="02020603050405020304" pitchFamily="18" charset="0"/>
                <a:ea typeface="Times New Roman" panose="02020603050405020304" pitchFamily="18" charset="0"/>
              </a:rPr>
              <a:t>. Grand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Rapids: Baker Books, 2006.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The Holy Bible</a:t>
            </a:r>
            <a:r>
              <a:rPr lang="en-US" sz="1800" dirty="0">
                <a:effectLst/>
                <a:latin typeface="Times New Roman" panose="02020603050405020304" pitchFamily="18" charset="0"/>
                <a:ea typeface="Times New Roman" panose="02020603050405020304" pitchFamily="18" charset="0"/>
              </a:rPr>
              <a:t>. English Standard Version. Illinois: Good News Publishers, 2001.</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Thomas, Robert L. </a:t>
            </a:r>
            <a:r>
              <a:rPr lang="en-US" sz="1800" i="1" dirty="0">
                <a:effectLst/>
                <a:latin typeface="Times New Roman" panose="02020603050405020304" pitchFamily="18" charset="0"/>
                <a:ea typeface="Times New Roman" panose="02020603050405020304" pitchFamily="18" charset="0"/>
              </a:rPr>
              <a:t>Revelation 1-7</a:t>
            </a:r>
            <a:r>
              <a:rPr lang="en-US" sz="1800" dirty="0">
                <a:effectLst/>
                <a:latin typeface="Times New Roman" panose="02020603050405020304" pitchFamily="18" charset="0"/>
                <a:ea typeface="Times New Roman" panose="02020603050405020304" pitchFamily="18" charset="0"/>
              </a:rPr>
              <a:t>. Wycliffe Exegetical Commentary. Vol. 1. Chicago:</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Moody, 1992.</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4A59935D-6EB5-C246-9077-E2415C9A8BD1}" type="slidenum">
              <a:rPr lang="en-US" sz="1200">
                <a:solidFill>
                  <a:prstClr val="black"/>
                </a:solidFill>
                <a:latin typeface="Arial" charset="0"/>
              </a:rPr>
              <a:pPr eaLnBrk="1" hangingPunct="1"/>
              <a:t>6</a:t>
            </a:fld>
            <a:endParaRPr 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And the tsunami of 26 Dec 2004 was a great trial for those who endured 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96223B63-0C4D-5846-AC65-8E25F3FA9920}" type="slidenum">
              <a:rPr lang="en-US" sz="1200">
                <a:solidFill>
                  <a:prstClr val="black"/>
                </a:solidFill>
                <a:latin typeface="Arial" charset="0"/>
              </a:rPr>
              <a:pPr eaLnBrk="1" hangingPunct="1"/>
              <a:t>7</a:t>
            </a:fld>
            <a:endParaRPr lang="en-US" sz="1200">
              <a:solidFill>
                <a:prstClr val="black"/>
              </a:solidFill>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Whereas others will use the term only for the bowl judgments of Rev 6.</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CDF1C9BC-8CA4-144E-9DB8-ADCD2FA090E0}" type="slidenum">
              <a:rPr lang="en-US" sz="1200">
                <a:solidFill>
                  <a:prstClr val="black"/>
                </a:solidFill>
                <a:latin typeface="Arial" charset="0"/>
              </a:rPr>
              <a:pPr eaLnBrk="1" hangingPunct="1"/>
              <a:t>8</a:t>
            </a:fld>
            <a:endParaRPr lang="en-US" sz="1200">
              <a:solidFill>
                <a:prstClr val="black"/>
              </a:solidFill>
              <a:latin typeface="Arial"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304800">
              <a:spcBef>
                <a:spcPts val="0"/>
              </a:spcBef>
              <a:spcAft>
                <a:spcPts val="0"/>
              </a:spcAft>
            </a:pPr>
            <a:r>
              <a:rPr lang="en-US" sz="1800" dirty="0">
                <a:effectLst/>
                <a:latin typeface="Times New Roman" panose="02020603050405020304" pitchFamily="18" charset="0"/>
                <a:ea typeface="Times New Roman" panose="02020603050405020304" pitchFamily="18" charset="0"/>
              </a:rPr>
              <a:t>When speaking about the biblical prophecies and the timing of tribulation in history, there are four possibilities to which time is being referred: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Preterism – the tribulation is “past”</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Historicism – the tribulation is “present”</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Futurism – the tribulation is “future”</a:t>
            </a:r>
          </a:p>
          <a:p>
            <a:pPr marL="342900" marR="0" lvl="0" indent="-342900">
              <a:spcBef>
                <a:spcPts val="0"/>
              </a:spcBef>
              <a:spcAft>
                <a:spcPts val="0"/>
              </a:spcAft>
              <a:buFont typeface="+mj-lt"/>
              <a:buAutoNum type="arabicPeriod"/>
              <a:tabLst>
                <a:tab pos="304800" algn="l"/>
              </a:tabLst>
            </a:pPr>
            <a:r>
              <a:rPr lang="en-US" sz="1800" dirty="0">
                <a:effectLst/>
                <a:latin typeface="Times New Roman" panose="02020603050405020304" pitchFamily="18" charset="0"/>
                <a:ea typeface="Times New Roman" panose="02020603050405020304" pitchFamily="18" charset="0"/>
              </a:rPr>
              <a:t>Idealism – the tribulation is “timeless”</a:t>
            </a:r>
          </a:p>
          <a:p>
            <a:pPr marL="0" marR="0">
              <a:spcBef>
                <a:spcPts val="0"/>
              </a:spcBef>
              <a:spcAft>
                <a:spcPts val="0"/>
              </a:spcAft>
              <a:tabLst>
                <a:tab pos="2743200" algn="ctr"/>
                <a:tab pos="5486400" algn="r"/>
                <a:tab pos="457200" algn="l"/>
              </a:tabLst>
            </a:pPr>
            <a:r>
              <a:rPr lang="en-US" sz="1800" dirty="0">
                <a:effectLst/>
                <a:latin typeface="Times New Roman" panose="02020603050405020304" pitchFamily="18" charset="0"/>
                <a:ea typeface="Times New Roman" panose="02020603050405020304" pitchFamily="18" charset="0"/>
              </a:rPr>
              <a:t> </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In a very brief way of summarizing these four views, the preterist (the Latin word, meaning “past”) believes that most, if not all, prophecy has already been fulfilled during the destruction of Jerusalem in A.D. 70. The historicist (remember we said this is “present”) sees much of the current church age as part of the tribulation period.  In other words, the prophecies in the Bible are being fulfilled right now. This may overlap with the view of the idealist as well.</a:t>
            </a:r>
          </a:p>
          <a:p>
            <a:pPr marL="0" marR="0" indent="45720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The futurist, on the other hand, usually believes that most of the prophetic events will take place in the future. To him, the tribulation of the seven years, the Second Coming of Christ, the 1000-year millennium as well as the eternal state are all future events. The idealist does not believe that the prophecies in the Bible have timing for the events nor does it believe that one can determine the timing of these prophecies. They see prophetic passages as teachings of great truth about God and are to be used as an application to our present lives.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fld id="{83F7A723-7645-DA47-B195-265B6C8E7949}" type="slidenum">
              <a:rPr lang="en-US" sz="1200">
                <a:solidFill>
                  <a:prstClr val="black"/>
                </a:solidFill>
                <a:latin typeface="Arial" charset="0"/>
              </a:rPr>
              <a:pPr eaLnBrk="1" hangingPunct="1"/>
              <a:t>9</a:t>
            </a:fld>
            <a:endParaRPr lang="en-US" sz="1200">
              <a:solidFill>
                <a:prstClr val="black"/>
              </a:solidFill>
              <a:latin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Preterism is an eschatological viewpoint that sees most or all of Bible prophecy as being fulfilled sometime in the past. In other words, preterism holds that some or all of the Bible prophecies concerning the end times were fulfilled in the 1</a:t>
            </a:r>
            <a:r>
              <a:rPr lang="en-US" sz="1800" baseline="30000" dirty="0">
                <a:effectLst/>
                <a:latin typeface="Times New Roman" panose="02020603050405020304" pitchFamily="18" charset="0"/>
                <a:ea typeface="Times New Roman" panose="02020603050405020304" pitchFamily="18" charset="0"/>
              </a:rPr>
              <a:t>st</a:t>
            </a:r>
            <a:r>
              <a:rPr lang="en-US" sz="1800" dirty="0">
                <a:effectLst/>
                <a:latin typeface="Times New Roman" panose="02020603050405020304" pitchFamily="18" charset="0"/>
                <a:ea typeface="Times New Roman" panose="02020603050405020304" pitchFamily="18" charset="0"/>
              </a:rPr>
              <a:t> century AD after the death of Christ, at the destruction of Jerusalem in A.D. 70. Those who believe in Preterism are called Preterists.</a:t>
            </a:r>
          </a:p>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6917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56915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3476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849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86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409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18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0527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334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800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154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601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1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663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959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1250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9172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350387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53777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55174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1910935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61069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58583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480938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4149386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392548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379131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881719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000380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3054637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2714278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4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92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5950732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36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122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065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55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883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198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688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191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2222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85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91852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111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309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332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92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641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93361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945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8503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662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76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999204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2719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13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539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5352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357278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69721545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226449559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2923394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59684851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98662195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217555853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8215036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24723608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09687972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11739177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77113107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70293924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71225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97825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16786285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CC228F0-780B-414E-867F-FBE90072D3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017199"/>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3612233216"/>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a:solidFill>
                <a:srgbClr val="000000"/>
              </a:solidFill>
              <a:ea typeface="ＭＳ Ｐゴシック" charset="0"/>
              <a:cs typeface="Arial" charset="0"/>
            </a:endParaRPr>
          </a:p>
        </p:txBody>
      </p:sp>
    </p:spTree>
    <p:extLst>
      <p:ext uri="{BB962C8B-B14F-4D97-AF65-F5344CB8AC3E}">
        <p14:creationId xmlns:p14="http://schemas.microsoft.com/office/powerpoint/2010/main" val="2675837927"/>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417362072"/>
      </p:ext>
    </p:extLst>
  </p:cSld>
  <p:clrMap bg1="dk2" tx1="lt1" bg2="dk1" tx2="lt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84.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474</a:t>
            </a:r>
          </a:p>
        </p:txBody>
      </p:sp>
      <p:sp>
        <p:nvSpPr>
          <p:cNvPr id="2" name="Title 1"/>
          <p:cNvSpPr>
            <a:spLocks noGrp="1"/>
          </p:cNvSpPr>
          <p:nvPr>
            <p:ph type="title"/>
          </p:nvPr>
        </p:nvSpPr>
        <p:spPr>
          <a:xfrm>
            <a:off x="457200" y="161335"/>
            <a:ext cx="6394324" cy="1369606"/>
          </a:xfrm>
          <a:noFill/>
          <a:ln w="9525">
            <a:noFill/>
            <a:miter lim="800000"/>
            <a:headEnd/>
            <a:tailEnd/>
          </a:ln>
          <a:effectLst>
            <a:outerShdw blurRad="63500" dist="71842" dir="2700000" algn="ctr" rotWithShape="0">
              <a:schemeClr val="tx1">
                <a:alpha val="74998"/>
              </a:schemeClr>
            </a:outerShdw>
          </a:effectLst>
        </p:spPr>
        <p:txBody>
          <a:bodyPr wrap="none">
            <a:spAutoFit/>
          </a:bodyPr>
          <a:lstStyle/>
          <a:p>
            <a:pPr algn="l" eaLnBrk="1" hangingPunct="1"/>
            <a:r>
              <a:rPr lang="en-US" sz="8300" b="1" kern="1200" dirty="0">
                <a:solidFill>
                  <a:srgbClr val="FF0000"/>
                </a:solidFill>
                <a:latin typeface="Arial" charset="0"/>
                <a:ea typeface="Arial" charset="0"/>
                <a:cs typeface="Arial" charset="0"/>
              </a:rPr>
              <a:t>PRETERISM</a:t>
            </a:r>
          </a:p>
        </p:txBody>
      </p:sp>
      <p:sp>
        <p:nvSpPr>
          <p:cNvPr id="5" name="Rectangle 4">
            <a:extLst>
              <a:ext uri="{FF2B5EF4-FFF2-40B4-BE49-F238E27FC236}">
                <a16:creationId xmlns:a16="http://schemas.microsoft.com/office/drawing/2014/main" id="{1959860F-CFA4-C341-8E07-3A14A51FEC98}"/>
              </a:ext>
            </a:extLst>
          </p:cNvPr>
          <p:cNvSpPr>
            <a:spLocks noChangeArrowheads="1"/>
          </p:cNvSpPr>
          <p:nvPr/>
        </p:nvSpPr>
        <p:spPr bwMode="auto">
          <a:xfrm>
            <a:off x="0" y="6066204"/>
            <a:ext cx="9144000" cy="78913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a:spcBef>
                <a:spcPct val="20000"/>
              </a:spcBef>
              <a:buClr>
                <a:srgbClr val="FFCC00"/>
              </a:buClr>
              <a:buSzPct val="70000"/>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 </a:t>
            </a:r>
            <a:r>
              <a:rPr lang="en-US" sz="1600" b="1" kern="0" dirty="0">
                <a:solidFill>
                  <a:srgbClr val="FFFFFF"/>
                </a:solidFill>
                <a:effectLst>
                  <a:outerShdw blurRad="38100" dist="38100" dir="2700000" algn="tl">
                    <a:srgbClr val="000000"/>
                  </a:outerShdw>
                </a:effectLst>
                <a:ea typeface="ＭＳ Ｐゴシック" charset="0"/>
              </a:rPr>
              <a:t>• Edited from a 2010 class presentation by Joshua Daniel Rungsung, Penny Quek &amp; Joni Siau</a:t>
            </a:r>
          </a:p>
        </p:txBody>
      </p:sp>
    </p:spTree>
    <p:extLst>
      <p:ext uri="{BB962C8B-B14F-4D97-AF65-F5344CB8AC3E}">
        <p14:creationId xmlns:p14="http://schemas.microsoft.com/office/powerpoint/2010/main" val="100980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419600" y="274638"/>
            <a:ext cx="4572000" cy="1143000"/>
          </a:xfrm>
          <a:effectLst>
            <a:outerShdw blurRad="63500" dist="38099" dir="2700000" algn="ctr" rotWithShape="0">
              <a:schemeClr val="tx1">
                <a:alpha val="74998"/>
              </a:schemeClr>
            </a:outerShdw>
          </a:effectLst>
        </p:spPr>
        <p:txBody>
          <a:bodyPr/>
          <a:lstStyle/>
          <a:p>
            <a:pPr eaLnBrk="1" hangingPunct="1">
              <a:defRPr/>
            </a:pPr>
            <a:r>
              <a:rPr lang="en-US" sz="7000" b="1">
                <a:solidFill>
                  <a:srgbClr val="4B462F"/>
                </a:solidFill>
                <a:ea typeface="+mj-ea"/>
              </a:rPr>
              <a:t>History</a:t>
            </a:r>
          </a:p>
        </p:txBody>
      </p:sp>
      <p:pic>
        <p:nvPicPr>
          <p:cNvPr id="36867" name="Picture 4" descr="DSCF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219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5"/>
          <p:cNvSpPr txBox="1">
            <a:spLocks noChangeArrowheads="1"/>
          </p:cNvSpPr>
          <p:nvPr/>
        </p:nvSpPr>
        <p:spPr bwMode="auto">
          <a:xfrm>
            <a:off x="4210191" y="1524000"/>
            <a:ext cx="4930142"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en-US" sz="4000" b="1" dirty="0">
                <a:solidFill>
                  <a:srgbClr val="4B462F"/>
                </a:solidFill>
                <a:latin typeface="Arial Rounded MT Bold" charset="0"/>
              </a:rPr>
              <a:t>The first systematic </a:t>
            </a:r>
            <a:r>
              <a:rPr lang="en-US" sz="4000" b="1" dirty="0" err="1">
                <a:solidFill>
                  <a:srgbClr val="4B462F"/>
                </a:solidFill>
                <a:latin typeface="Arial Rounded MT Bold" charset="0"/>
              </a:rPr>
              <a:t>preterist</a:t>
            </a:r>
            <a:r>
              <a:rPr lang="en-US" sz="4000" b="1" dirty="0">
                <a:solidFill>
                  <a:srgbClr val="4B462F"/>
                </a:solidFill>
                <a:latin typeface="Arial Rounded MT Bold" charset="0"/>
              </a:rPr>
              <a:t> exposition of prophecy was written by Luis De </a:t>
            </a:r>
            <a:r>
              <a:rPr lang="en-US" sz="4000" b="1" dirty="0" err="1">
                <a:solidFill>
                  <a:srgbClr val="4B462F"/>
                </a:solidFill>
                <a:latin typeface="Arial Rounded MT Bold" charset="0"/>
              </a:rPr>
              <a:t>Alcasar</a:t>
            </a:r>
            <a:r>
              <a:rPr lang="en-US" sz="4000" b="1" dirty="0">
                <a:solidFill>
                  <a:srgbClr val="4B462F"/>
                </a:solidFill>
                <a:latin typeface="Arial Rounded MT Bold" charset="0"/>
              </a:rPr>
              <a:t> in 1614.</a:t>
            </a:r>
            <a:endParaRPr lang="en-US" sz="4000" dirty="0">
              <a:solidFill>
                <a:srgbClr val="000000"/>
              </a:solidFill>
              <a:latin typeface="Arial Rounded MT Bold" charset="0"/>
            </a:endParaRPr>
          </a:p>
        </p:txBody>
      </p:sp>
      <p:sp>
        <p:nvSpPr>
          <p:cNvPr id="36869" name="Text Box 6"/>
          <p:cNvSpPr txBox="1">
            <a:spLocks noChangeArrowheads="1"/>
          </p:cNvSpPr>
          <p:nvPr/>
        </p:nvSpPr>
        <p:spPr bwMode="auto">
          <a:xfrm>
            <a:off x="7391400" y="64008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i="1" dirty="0">
                <a:solidFill>
                  <a:srgbClr val="000000"/>
                </a:solidFill>
                <a:latin typeface="Arial" charset="0"/>
              </a:rPr>
              <a:t>Johnson</a:t>
            </a:r>
          </a:p>
        </p:txBody>
      </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Tree>
    <p:extLst>
      <p:ext uri="{BB962C8B-B14F-4D97-AF65-F5344CB8AC3E}">
        <p14:creationId xmlns:p14="http://schemas.microsoft.com/office/powerpoint/2010/main" val="3883098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191000" y="6019800"/>
            <a:ext cx="4800600" cy="655638"/>
          </a:xfrm>
          <a:effectLst>
            <a:outerShdw blurRad="63500" dist="38099" dir="2700000" algn="ctr" rotWithShape="0">
              <a:schemeClr val="bg1">
                <a:alpha val="74998"/>
              </a:schemeClr>
            </a:outerShdw>
          </a:effectLst>
        </p:spPr>
        <p:txBody>
          <a:bodyPr/>
          <a:lstStyle/>
          <a:p>
            <a:pPr eaLnBrk="1" hangingPunct="1">
              <a:defRPr/>
            </a:pPr>
            <a:r>
              <a:rPr lang="en-US" sz="3400" b="1">
                <a:ea typeface="+mj-ea"/>
              </a:rPr>
              <a:t>Kenneth L. Gentry, Jr.</a:t>
            </a:r>
            <a:r>
              <a:rPr lang="en-US" sz="3400">
                <a:ea typeface="+mj-ea"/>
              </a:rPr>
              <a:t> </a:t>
            </a:r>
          </a:p>
        </p:txBody>
      </p:sp>
      <p:sp>
        <p:nvSpPr>
          <p:cNvPr id="11267" name="Text Box 3"/>
          <p:cNvSpPr txBox="1">
            <a:spLocks noChangeArrowheads="1"/>
          </p:cNvSpPr>
          <p:nvPr/>
        </p:nvSpPr>
        <p:spPr bwMode="auto">
          <a:xfrm>
            <a:off x="228600" y="1965325"/>
            <a:ext cx="8763000" cy="3749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defTabSz="914400" fontAlgn="t">
              <a:spcBef>
                <a:spcPct val="20000"/>
              </a:spcBef>
              <a:spcAft>
                <a:spcPct val="0"/>
              </a:spcAft>
              <a:defRPr/>
            </a:pPr>
            <a:r>
              <a:rPr lang="ru-RU" sz="4000" dirty="0">
                <a:solidFill>
                  <a:srgbClr val="000000"/>
                </a:solidFill>
                <a:latin typeface="Arial Rounded MT Bold" charset="0"/>
                <a:ea typeface="Arial" charset="0"/>
                <a:cs typeface="Arial" charset="0"/>
              </a:rPr>
              <a:t>"</a:t>
            </a:r>
            <a:r>
              <a:rPr lang="en-US" sz="4000" dirty="0">
                <a:solidFill>
                  <a:srgbClr val="000000"/>
                </a:solidFill>
                <a:latin typeface="Arial Rounded MT Bold" charset="0"/>
                <a:ea typeface="Arial" charset="0"/>
                <a:cs typeface="Arial" charset="0"/>
              </a:rPr>
              <a:t>The word </a:t>
            </a:r>
            <a:r>
              <a:rPr lang="uk-UA" sz="4000" dirty="0">
                <a:solidFill>
                  <a:srgbClr val="000000"/>
                </a:solidFill>
                <a:latin typeface="Arial Rounded MT Bold" charset="0"/>
                <a:ea typeface="Arial" charset="0"/>
                <a:cs typeface="Arial" charset="0"/>
              </a:rPr>
              <a:t>'</a:t>
            </a:r>
            <a:r>
              <a:rPr lang="en-US" sz="4000" dirty="0" err="1">
                <a:solidFill>
                  <a:srgbClr val="000000"/>
                </a:solidFill>
                <a:latin typeface="Arial Rounded MT Bold" charset="0"/>
                <a:ea typeface="Arial" charset="0"/>
                <a:cs typeface="Arial" charset="0"/>
              </a:rPr>
              <a:t>preterist</a:t>
            </a:r>
            <a:r>
              <a:rPr lang="uk-UA" sz="4000" dirty="0">
                <a:solidFill>
                  <a:srgbClr val="000000"/>
                </a:solidFill>
                <a:latin typeface="Arial Rounded MT Bold" charset="0"/>
                <a:ea typeface="Arial" charset="0"/>
                <a:cs typeface="Arial" charset="0"/>
              </a:rPr>
              <a:t>'</a:t>
            </a:r>
            <a:r>
              <a:rPr lang="en-US" sz="4000" dirty="0">
                <a:solidFill>
                  <a:srgbClr val="000000"/>
                </a:solidFill>
                <a:latin typeface="Arial Rounded MT Bold" charset="0"/>
                <a:ea typeface="Arial" charset="0"/>
                <a:cs typeface="Arial" charset="0"/>
              </a:rPr>
              <a:t> is from Latin term </a:t>
            </a:r>
            <a:r>
              <a:rPr lang="en-US" sz="4000" i="1" dirty="0" err="1">
                <a:solidFill>
                  <a:srgbClr val="000000"/>
                </a:solidFill>
                <a:latin typeface="Arial Rounded MT Bold" charset="0"/>
                <a:ea typeface="Arial" charset="0"/>
                <a:cs typeface="Arial" charset="0"/>
              </a:rPr>
              <a:t>praeteritus</a:t>
            </a:r>
            <a:r>
              <a:rPr lang="en-US" sz="4000" dirty="0">
                <a:solidFill>
                  <a:srgbClr val="000000"/>
                </a:solidFill>
                <a:latin typeface="Arial Rounded MT Bold" charset="0"/>
                <a:ea typeface="Arial" charset="0"/>
                <a:cs typeface="Arial" charset="0"/>
              </a:rPr>
              <a:t>, which means </a:t>
            </a:r>
            <a:r>
              <a:rPr lang="uk-UA" sz="4000" dirty="0">
                <a:solidFill>
                  <a:srgbClr val="000000"/>
                </a:solidFill>
                <a:latin typeface="Arial Rounded MT Bold" charset="0"/>
                <a:ea typeface="Arial" charset="0"/>
                <a:cs typeface="Arial" charset="0"/>
              </a:rPr>
              <a:t>'</a:t>
            </a:r>
            <a:r>
              <a:rPr lang="en-US" sz="4000" dirty="0">
                <a:solidFill>
                  <a:srgbClr val="000000"/>
                </a:solidFill>
                <a:latin typeface="Arial Rounded MT Bold" charset="0"/>
                <a:ea typeface="Arial" charset="0"/>
                <a:cs typeface="Arial" charset="0"/>
              </a:rPr>
              <a:t>gone by,</a:t>
            </a:r>
            <a:r>
              <a:rPr lang="uk-UA" sz="4000" dirty="0">
                <a:solidFill>
                  <a:srgbClr val="000000"/>
                </a:solidFill>
                <a:latin typeface="Arial Rounded MT Bold" charset="0"/>
                <a:ea typeface="Arial" charset="0"/>
                <a:cs typeface="Arial" charset="0"/>
              </a:rPr>
              <a:t>'</a:t>
            </a:r>
            <a:r>
              <a:rPr lang="en-US" sz="4000" dirty="0">
                <a:solidFill>
                  <a:srgbClr val="000000"/>
                </a:solidFill>
                <a:latin typeface="Arial Rounded MT Bold" charset="0"/>
                <a:ea typeface="Arial" charset="0"/>
                <a:cs typeface="Arial" charset="0"/>
              </a:rPr>
              <a:t> or past. Preterism holds that the tribulation prophecies (of Matthew and Revelation) occur in the first century.</a:t>
            </a:r>
            <a:r>
              <a:rPr lang="ru-RU" sz="4000" dirty="0">
                <a:solidFill>
                  <a:srgbClr val="000000"/>
                </a:solidFill>
                <a:latin typeface="Arial Rounded MT Bold" charset="0"/>
                <a:ea typeface="Arial" charset="0"/>
                <a:cs typeface="Arial" charset="0"/>
              </a:rPr>
              <a:t>"</a:t>
            </a:r>
            <a:endParaRPr lang="en-US" sz="4000" dirty="0">
              <a:solidFill>
                <a:srgbClr val="000000"/>
              </a:solidFill>
              <a:latin typeface="Arial Rounded MT Bold" charset="0"/>
              <a:ea typeface="Arial"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Tree>
    <p:extLst>
      <p:ext uri="{BB962C8B-B14F-4D97-AF65-F5344CB8AC3E}">
        <p14:creationId xmlns:p14="http://schemas.microsoft.com/office/powerpoint/2010/main" val="100732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pic>
        <p:nvPicPr>
          <p:cNvPr id="12292" name="Picture 4" descr="Preterism-70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46625" y="-87508"/>
            <a:ext cx="4397375"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2"/>
          <p:cNvSpPr>
            <a:spLocks noGrp="1" noChangeArrowheads="1"/>
          </p:cNvSpPr>
          <p:nvPr>
            <p:ph type="title"/>
          </p:nvPr>
        </p:nvSpPr>
        <p:spPr>
          <a:xfrm>
            <a:off x="310439" y="204074"/>
            <a:ext cx="5581237" cy="819114"/>
          </a:xfrm>
        </p:spPr>
        <p:txBody>
          <a:bodyPr/>
          <a:lstStyle/>
          <a:p>
            <a:pPr algn="l" eaLnBrk="1" hangingPunct="1"/>
            <a:r>
              <a:rPr lang="en-US" sz="4000" b="1" dirty="0">
                <a:solidFill>
                  <a:srgbClr val="5C563A"/>
                </a:solidFill>
                <a:latin typeface="Arial" charset="0"/>
                <a:cs typeface="Arial" charset="0"/>
              </a:rPr>
              <a:t>Types of Preterists</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476</a:t>
            </a:r>
          </a:p>
        </p:txBody>
      </p:sp>
      <p:sp>
        <p:nvSpPr>
          <p:cNvPr id="6" name="Rectangle 3"/>
          <p:cNvSpPr txBox="1">
            <a:spLocks noChangeArrowheads="1"/>
          </p:cNvSpPr>
          <p:nvPr/>
        </p:nvSpPr>
        <p:spPr bwMode="auto">
          <a:xfrm>
            <a:off x="351361" y="1281412"/>
            <a:ext cx="8229600" cy="55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lnSpc>
                <a:spcPct val="80000"/>
              </a:lnSpc>
            </a:pPr>
            <a:r>
              <a:rPr lang="en-US" sz="3400" b="1" dirty="0">
                <a:solidFill>
                  <a:srgbClr val="000000"/>
                </a:solidFill>
                <a:latin typeface="Arial" charset="0"/>
                <a:cs typeface="Arial" charset="0"/>
              </a:rPr>
              <a:t>Extreme Preterists</a:t>
            </a:r>
          </a:p>
          <a:p>
            <a:pPr defTabSz="914400" eaLnBrk="1" hangingPunct="1">
              <a:lnSpc>
                <a:spcPct val="80000"/>
              </a:lnSpc>
              <a:buFontTx/>
              <a:buNone/>
            </a:pPr>
            <a:r>
              <a:rPr lang="en-US" sz="2600" b="1" dirty="0">
                <a:solidFill>
                  <a:srgbClr val="000000"/>
                </a:solidFill>
                <a:latin typeface="Arial" charset="0"/>
                <a:cs typeface="Arial" charset="0"/>
              </a:rPr>
              <a:t>	</a:t>
            </a:r>
            <a:r>
              <a:rPr lang="en-US" sz="2600" b="1" dirty="0">
                <a:solidFill>
                  <a:srgbClr val="5C563A"/>
                </a:solidFill>
                <a:latin typeface="Arial" charset="0"/>
                <a:cs typeface="Arial" charset="0"/>
              </a:rPr>
              <a:t>(Radical/Full/Consistent </a:t>
            </a:r>
          </a:p>
          <a:p>
            <a:pPr defTabSz="914400" eaLnBrk="1" hangingPunct="1">
              <a:lnSpc>
                <a:spcPct val="80000"/>
              </a:lnSpc>
              <a:buFontTx/>
              <a:buNone/>
            </a:pPr>
            <a:r>
              <a:rPr lang="en-US" sz="2600" b="1" dirty="0">
                <a:solidFill>
                  <a:srgbClr val="5C563A"/>
                </a:solidFill>
                <a:latin typeface="Arial" charset="0"/>
                <a:cs typeface="Arial" charset="0"/>
              </a:rPr>
              <a:t>	Preterists) see Tribulation,</a:t>
            </a:r>
            <a:br>
              <a:rPr lang="en-US" sz="2600" b="1" dirty="0">
                <a:solidFill>
                  <a:srgbClr val="5C563A"/>
                </a:solidFill>
                <a:latin typeface="Arial" charset="0"/>
                <a:cs typeface="Arial" charset="0"/>
              </a:rPr>
            </a:br>
            <a:r>
              <a:rPr lang="en-US" sz="2600" b="1" dirty="0">
                <a:solidFill>
                  <a:srgbClr val="5C563A"/>
                </a:solidFill>
                <a:latin typeface="Arial" charset="0"/>
                <a:cs typeface="Arial" charset="0"/>
              </a:rPr>
              <a:t>Resurrection, 2</a:t>
            </a:r>
            <a:r>
              <a:rPr lang="en-US" sz="2600" b="1" baseline="30000" dirty="0">
                <a:solidFill>
                  <a:srgbClr val="5C563A"/>
                </a:solidFill>
                <a:latin typeface="Arial" charset="0"/>
                <a:cs typeface="Arial" charset="0"/>
              </a:rPr>
              <a:t>nd</a:t>
            </a:r>
            <a:r>
              <a:rPr lang="en-US" sz="2600" b="1" dirty="0">
                <a:solidFill>
                  <a:srgbClr val="5C563A"/>
                </a:solidFill>
                <a:latin typeface="Arial" charset="0"/>
                <a:cs typeface="Arial" charset="0"/>
              </a:rPr>
              <a:t> Coming </a:t>
            </a:r>
            <a:br>
              <a:rPr lang="en-US" sz="2600" b="1" dirty="0">
                <a:solidFill>
                  <a:srgbClr val="5C563A"/>
                </a:solidFill>
                <a:latin typeface="Arial" charset="0"/>
                <a:cs typeface="Arial" charset="0"/>
              </a:rPr>
            </a:br>
            <a:r>
              <a:rPr lang="en-US" sz="2600" b="1" dirty="0">
                <a:solidFill>
                  <a:srgbClr val="5C563A"/>
                </a:solidFill>
                <a:latin typeface="Arial" charset="0"/>
                <a:cs typeface="Arial" charset="0"/>
              </a:rPr>
              <a:t>&amp; Judgments as past</a:t>
            </a:r>
          </a:p>
          <a:p>
            <a:pPr defTabSz="914400" eaLnBrk="1" hangingPunct="1">
              <a:lnSpc>
                <a:spcPct val="80000"/>
              </a:lnSpc>
              <a:buFontTx/>
              <a:buNone/>
            </a:pPr>
            <a:endParaRPr lang="en-US" sz="2600" b="1" dirty="0">
              <a:solidFill>
                <a:srgbClr val="808080"/>
              </a:solidFill>
              <a:latin typeface="Arial" charset="0"/>
              <a:cs typeface="Arial" charset="0"/>
            </a:endParaRPr>
          </a:p>
          <a:p>
            <a:pPr defTabSz="914400" eaLnBrk="1" hangingPunct="1">
              <a:lnSpc>
                <a:spcPct val="80000"/>
              </a:lnSpc>
            </a:pPr>
            <a:r>
              <a:rPr lang="en-US" sz="3400" b="1" dirty="0">
                <a:solidFill>
                  <a:srgbClr val="000000"/>
                </a:solidFill>
                <a:latin typeface="Arial" charset="0"/>
                <a:cs typeface="Arial" charset="0"/>
              </a:rPr>
              <a:t>Mild Preterists</a:t>
            </a:r>
          </a:p>
          <a:p>
            <a:pPr defTabSz="914400" eaLnBrk="1" hangingPunct="1">
              <a:lnSpc>
                <a:spcPct val="80000"/>
              </a:lnSpc>
              <a:buFontTx/>
              <a:buNone/>
            </a:pPr>
            <a:r>
              <a:rPr lang="en-US" sz="2600" b="1" dirty="0">
                <a:solidFill>
                  <a:srgbClr val="5C563A"/>
                </a:solidFill>
                <a:latin typeface="Arial" charset="0"/>
                <a:cs typeface="Arial" charset="0"/>
              </a:rPr>
              <a:t>	God judged Jews (A.D. 70) &amp; Rome (A.D. 313)</a:t>
            </a:r>
          </a:p>
          <a:p>
            <a:pPr defTabSz="914400" eaLnBrk="1" hangingPunct="1">
              <a:lnSpc>
                <a:spcPct val="80000"/>
              </a:lnSpc>
              <a:buFontTx/>
              <a:buNone/>
            </a:pPr>
            <a:r>
              <a:rPr lang="en-US" sz="2600" b="1" dirty="0">
                <a:solidFill>
                  <a:srgbClr val="5C563A"/>
                </a:solidFill>
                <a:latin typeface="Arial" charset="0"/>
                <a:cs typeface="Arial" charset="0"/>
              </a:rPr>
              <a:t>	Still look forward for the 2</a:t>
            </a:r>
            <a:r>
              <a:rPr lang="en-US" sz="2600" b="1" baseline="30000" dirty="0">
                <a:solidFill>
                  <a:srgbClr val="5C563A"/>
                </a:solidFill>
                <a:latin typeface="Arial" charset="0"/>
                <a:cs typeface="Arial" charset="0"/>
              </a:rPr>
              <a:t>nd</a:t>
            </a:r>
            <a:r>
              <a:rPr lang="en-US" sz="2600" b="1" dirty="0">
                <a:solidFill>
                  <a:srgbClr val="5C563A"/>
                </a:solidFill>
                <a:latin typeface="Arial" charset="0"/>
                <a:cs typeface="Arial" charset="0"/>
              </a:rPr>
              <a:t> Coming of Christ</a:t>
            </a:r>
          </a:p>
          <a:p>
            <a:pPr defTabSz="914400" eaLnBrk="1" hangingPunct="1">
              <a:lnSpc>
                <a:spcPct val="80000"/>
              </a:lnSpc>
              <a:buFontTx/>
              <a:buNone/>
            </a:pPr>
            <a:endParaRPr lang="en-US" sz="2600" b="1" dirty="0">
              <a:solidFill>
                <a:srgbClr val="000000"/>
              </a:solidFill>
              <a:latin typeface="Arial" charset="0"/>
              <a:cs typeface="Arial" charset="0"/>
            </a:endParaRPr>
          </a:p>
          <a:p>
            <a:pPr defTabSz="914400" eaLnBrk="1" hangingPunct="1">
              <a:lnSpc>
                <a:spcPct val="80000"/>
              </a:lnSpc>
            </a:pPr>
            <a:r>
              <a:rPr lang="en-US" sz="3400" b="1" dirty="0">
                <a:solidFill>
                  <a:srgbClr val="000000"/>
                </a:solidFill>
                <a:latin typeface="Arial" charset="0"/>
                <a:cs typeface="Arial" charset="0"/>
              </a:rPr>
              <a:t>Moderate Preterists</a:t>
            </a:r>
          </a:p>
          <a:p>
            <a:pPr defTabSz="914400" eaLnBrk="1" hangingPunct="1">
              <a:lnSpc>
                <a:spcPct val="80000"/>
              </a:lnSpc>
              <a:buFontTx/>
              <a:buNone/>
            </a:pPr>
            <a:r>
              <a:rPr lang="en-US" sz="2400" b="1" dirty="0">
                <a:solidFill>
                  <a:srgbClr val="000000"/>
                </a:solidFill>
                <a:latin typeface="Arial" charset="0"/>
                <a:cs typeface="Arial" charset="0"/>
              </a:rPr>
              <a:t>	</a:t>
            </a:r>
            <a:r>
              <a:rPr lang="en-US" sz="2600" b="1" dirty="0">
                <a:solidFill>
                  <a:srgbClr val="5C563A"/>
                </a:solidFill>
                <a:latin typeface="Arial" charset="0"/>
                <a:cs typeface="Arial" charset="0"/>
              </a:rPr>
              <a:t>(Partial Preterists) – Almost all prophecies</a:t>
            </a:r>
          </a:p>
          <a:p>
            <a:pPr defTabSz="914400" eaLnBrk="1" hangingPunct="1">
              <a:lnSpc>
                <a:spcPct val="80000"/>
              </a:lnSpc>
              <a:buFontTx/>
              <a:buNone/>
            </a:pPr>
            <a:r>
              <a:rPr lang="en-US" sz="2600" b="1" dirty="0">
                <a:solidFill>
                  <a:srgbClr val="5C563A"/>
                </a:solidFill>
                <a:latin typeface="Arial" charset="0"/>
                <a:cs typeface="Arial" charset="0"/>
              </a:rPr>
              <a:t>	fulfilled in A.D. 70, Future 2</a:t>
            </a:r>
            <a:r>
              <a:rPr lang="en-US" sz="2600" b="1" baseline="30000" dirty="0">
                <a:solidFill>
                  <a:srgbClr val="5C563A"/>
                </a:solidFill>
                <a:latin typeface="Arial" charset="0"/>
                <a:cs typeface="Arial" charset="0"/>
              </a:rPr>
              <a:t>nd</a:t>
            </a:r>
            <a:r>
              <a:rPr lang="en-US" sz="2600" b="1" dirty="0">
                <a:solidFill>
                  <a:srgbClr val="5C563A"/>
                </a:solidFill>
                <a:latin typeface="Arial" charset="0"/>
                <a:cs typeface="Arial" charset="0"/>
              </a:rPr>
              <a:t> Coming</a:t>
            </a:r>
          </a:p>
        </p:txBody>
      </p:sp>
    </p:spTree>
    <p:extLst>
      <p:ext uri="{BB962C8B-B14F-4D97-AF65-F5344CB8AC3E}">
        <p14:creationId xmlns:p14="http://schemas.microsoft.com/office/powerpoint/2010/main" val="3142489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3" name="Rectangle 6"/>
          <p:cNvSpPr>
            <a:spLocks noChangeArrowheads="1"/>
          </p:cNvSpPr>
          <p:nvPr/>
        </p:nvSpPr>
        <p:spPr bwMode="auto">
          <a:xfrm>
            <a:off x="0" y="5029200"/>
            <a:ext cx="9144000" cy="1828800"/>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476</a:t>
            </a:r>
          </a:p>
        </p:txBody>
      </p:sp>
      <p:sp>
        <p:nvSpPr>
          <p:cNvPr id="3" name="Title 2"/>
          <p:cNvSpPr>
            <a:spLocks noGrp="1"/>
          </p:cNvSpPr>
          <p:nvPr>
            <p:ph type="title"/>
          </p:nvPr>
        </p:nvSpPr>
        <p:spPr>
          <a:xfrm>
            <a:off x="510119" y="5106679"/>
            <a:ext cx="8229600" cy="1569660"/>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sz="4800" b="1" kern="1200" dirty="0">
                <a:solidFill>
                  <a:srgbClr val="FFFF00"/>
                </a:solidFill>
                <a:latin typeface="Arial" charset="0"/>
                <a:ea typeface="Arial" charset="0"/>
                <a:cs typeface="Arial" charset="0"/>
              </a:rPr>
              <a:t>II. Arguments and Responses on Preterism</a:t>
            </a:r>
          </a:p>
        </p:txBody>
      </p:sp>
    </p:spTree>
    <p:extLst>
      <p:ext uri="{BB962C8B-B14F-4D97-AF65-F5344CB8AC3E}">
        <p14:creationId xmlns:p14="http://schemas.microsoft.com/office/powerpoint/2010/main" val="35090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792163"/>
          </a:xfrm>
          <a:effectLst>
            <a:outerShdw blurRad="63500" dist="53882" dir="2700000" algn="ctr" rotWithShape="0">
              <a:schemeClr val="tx1">
                <a:alpha val="74998"/>
              </a:schemeClr>
            </a:outerShdw>
          </a:effectLst>
        </p:spPr>
        <p:txBody>
          <a:bodyPr/>
          <a:lstStyle/>
          <a:p>
            <a:pPr eaLnBrk="1" hangingPunct="1">
              <a:defRPr/>
            </a:pPr>
            <a:r>
              <a:rPr lang="en-US" sz="5000" b="1" dirty="0">
                <a:solidFill>
                  <a:schemeClr val="bg1"/>
                </a:solidFill>
                <a:latin typeface="Arial"/>
                <a:ea typeface="+mj-ea"/>
                <a:cs typeface="Arial"/>
              </a:rPr>
              <a:t>A. External Evidence</a:t>
            </a:r>
          </a:p>
        </p:txBody>
      </p:sp>
      <p:grpSp>
        <p:nvGrpSpPr>
          <p:cNvPr id="2" name="Group 6"/>
          <p:cNvGrpSpPr>
            <a:grpSpLocks/>
          </p:cNvGrpSpPr>
          <p:nvPr/>
        </p:nvGrpSpPr>
        <p:grpSpPr bwMode="auto">
          <a:xfrm>
            <a:off x="0" y="4756150"/>
            <a:ext cx="9144000" cy="2124075"/>
            <a:chOff x="0" y="2996"/>
            <a:chExt cx="5760" cy="1338"/>
          </a:xfrm>
        </p:grpSpPr>
        <p:sp>
          <p:nvSpPr>
            <p:cNvPr id="43012" name="Rectangle 5"/>
            <p:cNvSpPr>
              <a:spLocks noChangeArrowheads="1"/>
            </p:cNvSpPr>
            <p:nvPr/>
          </p:nvSpPr>
          <p:spPr bwMode="auto">
            <a:xfrm>
              <a:off x="0" y="3024"/>
              <a:ext cx="5760" cy="1296"/>
            </a:xfrm>
            <a:prstGeom prst="rect">
              <a:avLst/>
            </a:prstGeom>
            <a:solidFill>
              <a:schemeClr val="tx1">
                <a:alpha val="50195"/>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13316" name="Text Box 4"/>
            <p:cNvSpPr txBox="1">
              <a:spLocks noChangeArrowheads="1"/>
            </p:cNvSpPr>
            <p:nvPr/>
          </p:nvSpPr>
          <p:spPr bwMode="auto">
            <a:xfrm>
              <a:off x="86" y="2996"/>
              <a:ext cx="5674" cy="1338"/>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400" dirty="0">
                  <a:solidFill>
                    <a:srgbClr val="FFFFFF"/>
                  </a:solidFill>
                  <a:latin typeface="Arial"/>
                  <a:ea typeface="Arial" charset="0"/>
                  <a:cs typeface="Arial"/>
                </a:rPr>
                <a:t>Critical to the position of the Radical Preterists is that they need to date Revelation before A.D. 70 </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a:cs typeface="Arial"/>
              </a:rPr>
              <a:t>476</a:t>
            </a:r>
          </a:p>
        </p:txBody>
      </p:sp>
    </p:spTree>
    <p:extLst>
      <p:ext uri="{BB962C8B-B14F-4D97-AF65-F5344CB8AC3E}">
        <p14:creationId xmlns:p14="http://schemas.microsoft.com/office/powerpoint/2010/main" val="357151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2"/>
        </a:solidFill>
        <a:effectLst/>
      </p:bgPr>
    </p:bg>
    <p:spTree>
      <p:nvGrpSpPr>
        <p:cNvPr id="1" name=""/>
        <p:cNvGrpSpPr/>
        <p:nvPr/>
      </p:nvGrpSpPr>
      <p:grpSpPr>
        <a:xfrm>
          <a:off x="0" y="0"/>
          <a:ext cx="0" cy="0"/>
          <a:chOff x="0" y="0"/>
          <a:chExt cx="0" cy="0"/>
        </a:xfrm>
      </p:grpSpPr>
      <p:pic>
        <p:nvPicPr>
          <p:cNvPr id="45058" name="Picture 5" descr="Chilton"/>
          <p:cNvPicPr>
            <a:picLocks noChangeAspect="1" noChangeArrowheads="1"/>
          </p:cNvPicPr>
          <p:nvPr/>
        </p:nvPicPr>
        <p:blipFill>
          <a:blip r:embed="rId3">
            <a:clrChange>
              <a:clrFrom>
                <a:srgbClr val="F9E8D4"/>
              </a:clrFrom>
              <a:clrTo>
                <a:srgbClr val="F9E8D4">
                  <a:alpha val="0"/>
                </a:srgbClr>
              </a:clrTo>
            </a:clrChange>
            <a:extLst>
              <a:ext uri="{28A0092B-C50C-407E-A947-70E740481C1C}">
                <a14:useLocalDpi xmlns:a14="http://schemas.microsoft.com/office/drawing/2010/main"/>
              </a:ext>
            </a:extLst>
          </a:blip>
          <a:srcRect/>
          <a:stretch>
            <a:fillRect/>
          </a:stretch>
        </p:blipFill>
        <p:spPr bwMode="auto">
          <a:xfrm>
            <a:off x="4700745" y="848309"/>
            <a:ext cx="5158252" cy="5735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4"/>
          <p:cNvSpPr txBox="1">
            <a:spLocks noChangeArrowheads="1"/>
          </p:cNvSpPr>
          <p:nvPr/>
        </p:nvSpPr>
        <p:spPr bwMode="auto">
          <a:xfrm>
            <a:off x="2911639" y="4880812"/>
            <a:ext cx="259562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defTabSz="914400" eaLnBrk="1" fontAlgn="base" hangingPunct="1">
              <a:spcBef>
                <a:spcPct val="0"/>
              </a:spcBef>
              <a:spcAft>
                <a:spcPct val="0"/>
              </a:spcAft>
            </a:pPr>
            <a:r>
              <a:rPr lang="en-US" sz="3200" b="1" i="1" dirty="0">
                <a:solidFill>
                  <a:srgbClr val="000000"/>
                </a:solidFill>
                <a:latin typeface="Times New Roman" charset="0"/>
              </a:rPr>
              <a:t>David Chilton</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476</a:t>
            </a:r>
          </a:p>
        </p:txBody>
      </p:sp>
      <p:sp>
        <p:nvSpPr>
          <p:cNvPr id="2" name="Title 1"/>
          <p:cNvSpPr>
            <a:spLocks noGrp="1"/>
          </p:cNvSpPr>
          <p:nvPr>
            <p:ph type="title"/>
          </p:nvPr>
        </p:nvSpPr>
        <p:spPr/>
        <p:txBody>
          <a:bodyPr/>
          <a:lstStyle/>
          <a:p>
            <a:pPr algn="l"/>
            <a:r>
              <a:rPr lang="en-US" b="1" u="sng" dirty="0"/>
              <a:t>A Radical Claim:</a:t>
            </a:r>
          </a:p>
        </p:txBody>
      </p:sp>
      <p:sp>
        <p:nvSpPr>
          <p:cNvPr id="7" name="Rectangle 3"/>
          <p:cNvSpPr txBox="1">
            <a:spLocks noChangeArrowheads="1"/>
          </p:cNvSpPr>
          <p:nvPr/>
        </p:nvSpPr>
        <p:spPr bwMode="auto">
          <a:xfrm>
            <a:off x="-96256" y="1723440"/>
            <a:ext cx="5591489" cy="3000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buFontTx/>
              <a:buNone/>
            </a:pPr>
            <a:r>
              <a:rPr lang="en-US" sz="4400" b="1" dirty="0">
                <a:solidFill>
                  <a:srgbClr val="000000"/>
                </a:solidFill>
                <a:latin typeface="Arial" charset="0"/>
                <a:cs typeface="Arial" charset="0"/>
              </a:rPr>
              <a:t>	</a:t>
            </a:r>
            <a:r>
              <a:rPr lang="ru-RU" altLang="ja-JP" sz="4400" b="1" dirty="0">
                <a:solidFill>
                  <a:srgbClr val="000000"/>
                </a:solidFill>
                <a:latin typeface="Arial" charset="0"/>
                <a:cs typeface="Arial" charset="0"/>
              </a:rPr>
              <a:t>"</a:t>
            </a:r>
            <a:r>
              <a:rPr lang="en-US" sz="4400" b="1" dirty="0">
                <a:solidFill>
                  <a:srgbClr val="000000"/>
                </a:solidFill>
                <a:latin typeface="Arial" charset="0"/>
                <a:cs typeface="Arial" charset="0"/>
              </a:rPr>
              <a:t>The dating of the book of Revelation by the Church Fathers is wrong.</a:t>
            </a:r>
            <a:r>
              <a:rPr lang="ru-RU" altLang="ja-JP" sz="4400" b="1" dirty="0">
                <a:solidFill>
                  <a:srgbClr val="000000"/>
                </a:solidFill>
                <a:latin typeface="Arial" charset="0"/>
                <a:cs typeface="Arial" charset="0"/>
              </a:rPr>
              <a:t>"</a:t>
            </a:r>
            <a:endParaRPr lang="en-US" sz="4400" b="1" dirty="0">
              <a:solidFill>
                <a:srgbClr val="000000"/>
              </a:solidFill>
              <a:latin typeface="Arial" charset="0"/>
              <a:cs typeface="Arial" charset="0"/>
            </a:endParaRPr>
          </a:p>
        </p:txBody>
      </p:sp>
    </p:spTree>
    <p:extLst>
      <p:ext uri="{BB962C8B-B14F-4D97-AF65-F5344CB8AC3E}">
        <p14:creationId xmlns:p14="http://schemas.microsoft.com/office/powerpoint/2010/main" val="262388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599800"/>
            <a:ext cx="9144000" cy="965118"/>
          </a:xfrm>
          <a:solidFill>
            <a:srgbClr val="FF9900">
              <a:alpha val="61000"/>
            </a:srgbClr>
          </a:solidFill>
          <a:ln>
            <a:solidFill>
              <a:srgbClr val="FF9900"/>
            </a:solidFill>
          </a:ln>
        </p:spPr>
        <p:txBody>
          <a:bodyPr/>
          <a:lstStyle/>
          <a:p>
            <a:pPr eaLnBrk="1" hangingPunct="1"/>
            <a:r>
              <a:rPr lang="en-US" sz="4000" b="1" dirty="0">
                <a:solidFill>
                  <a:schemeClr val="tx1"/>
                </a:solidFill>
                <a:effectLst>
                  <a:outerShdw blurRad="38100" dist="38100" dir="2700000" algn="tl">
                    <a:srgbClr val="FFFFFF"/>
                  </a:outerShdw>
                </a:effectLst>
                <a:latin typeface="Arial" charset="0"/>
                <a:cs typeface="Arial" charset="0"/>
              </a:rPr>
              <a:t>Church Fathers &amp; Modern Scholars</a:t>
            </a:r>
          </a:p>
        </p:txBody>
      </p:sp>
      <p:pic>
        <p:nvPicPr>
          <p:cNvPr id="47108" name="Picture 4" descr="490px-Eusebius_of_Caesar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43400"/>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5" descr="200px-Saint_Irena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4314825"/>
            <a:ext cx="18986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6" descr="Tertuli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7600" y="4343400"/>
            <a:ext cx="17748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7" descr="ClementofAlexandri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343400"/>
            <a:ext cx="19780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2" name="Picture 8" descr="250px-St_Jerome_by_Rubens_dsc0165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15188" y="4343400"/>
            <a:ext cx="1928812"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476</a:t>
            </a:r>
          </a:p>
        </p:txBody>
      </p:sp>
      <p:sp>
        <p:nvSpPr>
          <p:cNvPr id="10" name="Text Box 1034"/>
          <p:cNvSpPr txBox="1">
            <a:spLocks noChangeArrowheads="1"/>
          </p:cNvSpPr>
          <p:nvPr/>
        </p:nvSpPr>
        <p:spPr bwMode="auto">
          <a:xfrm>
            <a:off x="0" y="0"/>
            <a:ext cx="2781751" cy="586957"/>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200" b="1" dirty="0">
                <a:solidFill>
                  <a:srgbClr val="FFFFFF"/>
                </a:solidFill>
                <a:latin typeface="Arial" charset="0"/>
                <a:cs typeface="Arial" charset="0"/>
              </a:rPr>
              <a:t>Response</a:t>
            </a:r>
          </a:p>
        </p:txBody>
      </p:sp>
      <p:sp>
        <p:nvSpPr>
          <p:cNvPr id="11" name="Rectangle 3"/>
          <p:cNvSpPr txBox="1">
            <a:spLocks noChangeArrowheads="1"/>
          </p:cNvSpPr>
          <p:nvPr/>
        </p:nvSpPr>
        <p:spPr bwMode="auto">
          <a:xfrm>
            <a:off x="205319" y="1694040"/>
            <a:ext cx="8763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lnSpc>
                <a:spcPct val="90000"/>
              </a:lnSpc>
            </a:pPr>
            <a:r>
              <a:rPr lang="en-US" sz="3400" b="1" dirty="0">
                <a:solidFill>
                  <a:srgbClr val="000000"/>
                </a:solidFill>
                <a:latin typeface="Arial" charset="0"/>
                <a:cs typeface="Arial" charset="0"/>
              </a:rPr>
              <a:t>Church Fathers and most modern scholars concur with the date of A.D. 95/96.</a:t>
            </a:r>
          </a:p>
          <a:p>
            <a:pPr defTabSz="914400" eaLnBrk="1" hangingPunct="1">
              <a:lnSpc>
                <a:spcPct val="90000"/>
              </a:lnSpc>
            </a:pPr>
            <a:r>
              <a:rPr lang="en-US" sz="3400" b="1" dirty="0">
                <a:solidFill>
                  <a:srgbClr val="000000"/>
                </a:solidFill>
                <a:latin typeface="Arial" charset="0"/>
                <a:cs typeface="Arial" charset="0"/>
              </a:rPr>
              <a:t>The Tribulation of Revelation does not refer to A.D. 70.</a:t>
            </a:r>
          </a:p>
        </p:txBody>
      </p:sp>
    </p:spTree>
    <p:extLst>
      <p:ext uri="{BB962C8B-B14F-4D97-AF65-F5344CB8AC3E}">
        <p14:creationId xmlns:p14="http://schemas.microsoft.com/office/powerpoint/2010/main" val="170543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155" name="Rectangle 6"/>
          <p:cNvSpPr>
            <a:spLocks noChangeArrowheads="1"/>
          </p:cNvSpPr>
          <p:nvPr/>
        </p:nvSpPr>
        <p:spPr bwMode="auto">
          <a:xfrm>
            <a:off x="0" y="5029200"/>
            <a:ext cx="9144000" cy="18288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477</a:t>
            </a:r>
          </a:p>
        </p:txBody>
      </p:sp>
      <p:sp>
        <p:nvSpPr>
          <p:cNvPr id="2" name="Title 1"/>
          <p:cNvSpPr>
            <a:spLocks noGrp="1"/>
          </p:cNvSpPr>
          <p:nvPr>
            <p:ph type="title"/>
          </p:nvPr>
        </p:nvSpPr>
        <p:spPr>
          <a:xfrm>
            <a:off x="474840" y="5238799"/>
            <a:ext cx="8229600" cy="1446550"/>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b="1" kern="1200" dirty="0">
                <a:solidFill>
                  <a:srgbClr val="FFFFFF"/>
                </a:solidFill>
                <a:latin typeface="Arial" charset="0"/>
                <a:ea typeface="Arial" charset="0"/>
                <a:cs typeface="Arial" charset="0"/>
              </a:rPr>
              <a:t>B. Internal evidence for dating Revelation before A.D. 70.</a:t>
            </a:r>
          </a:p>
        </p:txBody>
      </p:sp>
    </p:spTree>
    <p:extLst>
      <p:ext uri="{BB962C8B-B14F-4D97-AF65-F5344CB8AC3E}">
        <p14:creationId xmlns:p14="http://schemas.microsoft.com/office/powerpoint/2010/main" val="1754244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5410200"/>
            <a:ext cx="9144000" cy="1447800"/>
          </a:xfrm>
          <a:solidFill>
            <a:srgbClr val="FFFFFF">
              <a:alpha val="57001"/>
            </a:srgbClr>
          </a:solidFill>
        </p:spPr>
        <p:txBody>
          <a:bodyPr/>
          <a:lstStyle/>
          <a:p>
            <a:pPr eaLnBrk="1" hangingPunct="1"/>
            <a:r>
              <a:rPr lang="en-US" b="1" dirty="0">
                <a:effectLst>
                  <a:outerShdw blurRad="38100" dist="38100" dir="2700000" algn="tl">
                    <a:srgbClr val="DDDDDD"/>
                  </a:outerShdw>
                </a:effectLst>
                <a:latin typeface="Arial" charset="0"/>
                <a:cs typeface="Arial" charset="0"/>
              </a:rPr>
              <a:t>Preterists see the temple in </a:t>
            </a:r>
            <a:br>
              <a:rPr lang="en-US" b="1" dirty="0">
                <a:effectLst>
                  <a:outerShdw blurRad="38100" dist="38100" dir="2700000" algn="tl">
                    <a:srgbClr val="DDDDDD"/>
                  </a:outerShdw>
                </a:effectLst>
                <a:latin typeface="Arial" charset="0"/>
                <a:cs typeface="Arial" charset="0"/>
              </a:rPr>
            </a:br>
            <a:r>
              <a:rPr lang="en-US" b="1" dirty="0">
                <a:effectLst>
                  <a:outerShdw blurRad="38100" dist="38100" dir="2700000" algn="tl">
                    <a:srgbClr val="DDDDDD"/>
                  </a:outerShdw>
                </a:effectLst>
                <a:latin typeface="Arial" charset="0"/>
                <a:cs typeface="Arial" charset="0"/>
              </a:rPr>
              <a:t>Rev. 11:1-2 as still standing </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477</a:t>
            </a:r>
          </a:p>
        </p:txBody>
      </p:sp>
    </p:spTree>
    <p:extLst>
      <p:ext uri="{BB962C8B-B14F-4D97-AF65-F5344CB8AC3E}">
        <p14:creationId xmlns:p14="http://schemas.microsoft.com/office/powerpoint/2010/main" val="286107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6957"/>
          </a:xfrm>
          <a:solidFill>
            <a:srgbClr val="000000"/>
          </a:solidFill>
          <a:ln>
            <a:noFill/>
          </a:ln>
        </p:spPr>
        <p:txBody>
          <a:bodyPr wrap="square" lIns="90000" tIns="46800" rIns="90000" bIns="46800">
            <a:spAutoFit/>
          </a:bodyPr>
          <a:lstStyle/>
          <a:p>
            <a:pPr algn="l"/>
            <a:r>
              <a:rPr lang="en-US" sz="3200" b="1" kern="1200" dirty="0">
                <a:solidFill>
                  <a:srgbClr val="FFFFFF"/>
                </a:solidFill>
                <a:latin typeface="Arial" charset="0"/>
                <a:cs typeface="Arial" charset="0"/>
              </a:rPr>
              <a:t>Response:</a:t>
            </a:r>
          </a:p>
        </p:txBody>
      </p:sp>
      <p:pic>
        <p:nvPicPr>
          <p:cNvPr id="53250" name="Picture 6" descr="EzekielsMillennialTemplePictur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9144000" cy="541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Text Box 5"/>
          <p:cNvSpPr txBox="1">
            <a:spLocks noChangeArrowheads="1"/>
          </p:cNvSpPr>
          <p:nvPr/>
        </p:nvSpPr>
        <p:spPr bwMode="auto">
          <a:xfrm>
            <a:off x="0" y="524056"/>
            <a:ext cx="9144000" cy="1920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50000"/>
              </a:spcBef>
              <a:spcAft>
                <a:spcPct val="0"/>
              </a:spcAft>
            </a:pPr>
            <a:r>
              <a:rPr lang="en-US" sz="3000" b="1" dirty="0">
                <a:solidFill>
                  <a:srgbClr val="FFFFFF"/>
                </a:solidFill>
                <a:latin typeface="Arial" charset="0"/>
              </a:rPr>
              <a:t>The vision of the Temple in Ezekiel 40-48 was given when the temple in Jerusalem was already destroyed. In the same way, it is not necessary for the temple to be standing for John.</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477</a:t>
            </a:r>
          </a:p>
        </p:txBody>
      </p:sp>
    </p:spTree>
    <p:extLst>
      <p:ext uri="{BB962C8B-B14F-4D97-AF65-F5344CB8AC3E}">
        <p14:creationId xmlns:p14="http://schemas.microsoft.com/office/powerpoint/2010/main" val="1515468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ChangeArrowheads="1"/>
          </p:cNvSpPr>
          <p:nvPr>
            <p:ph type="title"/>
          </p:nvPr>
        </p:nvSpPr>
        <p:spPr>
          <a:xfrm>
            <a:off x="0" y="5443538"/>
            <a:ext cx="9144000" cy="1447800"/>
          </a:xfrm>
          <a:solidFill>
            <a:schemeClr val="tx1">
              <a:alpha val="80000"/>
            </a:schemeClr>
          </a:solidFill>
        </p:spPr>
        <p:txBody>
          <a:bodyPr/>
          <a:lstStyle/>
          <a:p>
            <a:pPr eaLnBrk="1" hangingPunct="1"/>
            <a:r>
              <a:rPr lang="en-US" sz="6000" b="1">
                <a:solidFill>
                  <a:schemeClr val="bg1"/>
                </a:solidFill>
                <a:effectLst>
                  <a:outerShdw blurRad="38100" dist="38100" dir="2700000" algn="tl">
                    <a:srgbClr val="808080"/>
                  </a:outerShdw>
                </a:effectLst>
                <a:latin typeface="Arial" charset="0"/>
                <a:cs typeface="Arial" charset="0"/>
              </a:rPr>
              <a:t>I. Introduction</a:t>
            </a:r>
          </a:p>
        </p:txBody>
      </p:sp>
      <p:pic>
        <p:nvPicPr>
          <p:cNvPr id="18435" name="Picture 1029" descr="Maranath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5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Tree>
    <p:extLst>
      <p:ext uri="{BB962C8B-B14F-4D97-AF65-F5344CB8AC3E}">
        <p14:creationId xmlns:p14="http://schemas.microsoft.com/office/powerpoint/2010/main" val="291749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5" descr="Jerusalem-timeofJesus_aerial.jpg"/>
          <p:cNvPicPr>
            <a:picLocks noChangeAspect="1"/>
          </p:cNvPicPr>
          <p:nvPr/>
        </p:nvPicPr>
        <p:blipFill rotWithShape="1">
          <a:blip r:embed="rId3">
            <a:extLst>
              <a:ext uri="{28A0092B-C50C-407E-A947-70E740481C1C}">
                <a14:useLocalDpi xmlns:a14="http://schemas.microsoft.com/office/drawing/2010/main"/>
              </a:ext>
            </a:extLst>
          </a:blip>
          <a:srcRect r="2563"/>
          <a:stretch/>
        </p:blipFill>
        <p:spPr>
          <a:xfrm>
            <a:off x="-1" y="1344605"/>
            <a:ext cx="9144001" cy="5513395"/>
          </a:xfrm>
          <a:prstGeom prst="rect">
            <a:avLst/>
          </a:prstGeom>
        </p:spPr>
      </p:pic>
      <p:sp>
        <p:nvSpPr>
          <p:cNvPr id="153603" name="Rectangle 4"/>
          <p:cNvSpPr>
            <a:spLocks noGrp="1" noChangeArrowheads="1"/>
          </p:cNvSpPr>
          <p:nvPr>
            <p:ph type="title"/>
          </p:nvPr>
        </p:nvSpPr>
        <p:spPr>
          <a:xfrm>
            <a:off x="-36513" y="488841"/>
            <a:ext cx="9180513" cy="646331"/>
          </a:xfrm>
          <a:solidFill>
            <a:schemeClr val="tx1"/>
          </a:solidFill>
          <a:ln w="28575">
            <a:solidFill>
              <a:srgbClr val="FFFF00"/>
            </a:solidFill>
          </a:ln>
        </p:spPr>
        <p:txBody>
          <a:bodyPr wrap="square">
            <a:spAutoFit/>
          </a:bodyPr>
          <a:lstStyle/>
          <a:p>
            <a:pPr>
              <a:defRPr/>
            </a:pPr>
            <a:r>
              <a:rPr lang="en-US" sz="3600" b="1" dirty="0">
                <a:solidFill>
                  <a:srgbClr val="FFFFFF"/>
                </a:solidFill>
                <a:effectLst>
                  <a:outerShdw blurRad="38100" dist="38100" dir="2700000" algn="tl">
                    <a:srgbClr val="000000"/>
                  </a:outerShdw>
                </a:effectLst>
                <a:ea typeface="ＭＳ Ｐゴシック" charset="0"/>
              </a:rPr>
              <a:t>Was Jerusalem destroyed by this time?</a:t>
            </a:r>
          </a:p>
        </p:txBody>
      </p:sp>
      <p:sp>
        <p:nvSpPr>
          <p:cNvPr id="24" name="Text Box 18"/>
          <p:cNvSpPr txBox="1">
            <a:spLocks noChangeArrowheads="1"/>
          </p:cNvSpPr>
          <p:nvPr/>
        </p:nvSpPr>
        <p:spPr bwMode="auto">
          <a:xfrm>
            <a:off x="0" y="1340745"/>
            <a:ext cx="9144000" cy="525401"/>
          </a:xfrm>
          <a:prstGeom prst="rect">
            <a:avLst/>
          </a:prstGeo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defPPr>
              <a:defRPr lang="en-US"/>
            </a:defPPr>
            <a:lvl1pPr algn="ctr" eaLnBrk="1" hangingPunct="1">
              <a:defRPr sz="2800" b="1">
                <a:solidFill>
                  <a:srgbClr val="FFFFFF"/>
                </a:solidFill>
                <a:effectLst>
                  <a:glow rad="266700">
                    <a:srgbClr val="000000">
                      <a:alpha val="75000"/>
                    </a:srgbClr>
                  </a:glow>
                </a:effectLst>
                <a:latin typeface="Arial" charset="0"/>
                <a:ea typeface="ＭＳ Ｐゴシック"/>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Does 11:1-2 mean the temple still stood?</a:t>
            </a:r>
          </a:p>
        </p:txBody>
      </p:sp>
      <p:sp>
        <p:nvSpPr>
          <p:cNvPr id="25" name="Rectangle 3"/>
          <p:cNvSpPr txBox="1">
            <a:spLocks noChangeArrowheads="1"/>
          </p:cNvSpPr>
          <p:nvPr/>
        </p:nvSpPr>
        <p:spPr bwMode="auto">
          <a:xfrm>
            <a:off x="79380" y="2107808"/>
            <a:ext cx="4093605" cy="4609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Then I was given a measuring stick, and I was told, "Go and measure the Temple of God and the altar and count the number of worshipers.  </a:t>
            </a:r>
            <a:r>
              <a:rPr kumimoji="0" lang="en-US" sz="2800" b="1" i="0" u="none" strike="noStrike" kern="1200" cap="none" spc="0" normalizeH="0" baseline="3000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2</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But do not measure the outer courtyard…" </a:t>
            </a:r>
            <a:r>
              <a:rPr kumimoji="0" lang="en-US" sz="20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(NLT)</a:t>
            </a:r>
            <a:endPar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endParaRPr>
          </a:p>
        </p:txBody>
      </p:sp>
      <p:sp>
        <p:nvSpPr>
          <p:cNvPr id="26" name="Rectangle 3"/>
          <p:cNvSpPr txBox="1">
            <a:spLocks noChangeArrowheads="1"/>
          </p:cNvSpPr>
          <p:nvPr/>
        </p:nvSpPr>
        <p:spPr bwMode="auto">
          <a:xfrm>
            <a:off x="4279290" y="1976103"/>
            <a:ext cx="4944091" cy="452120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No, this text refers to a literal future temple during the Tribulation.  </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This is a vision.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Also, the 7</a:t>
            </a:r>
            <a:r>
              <a:rPr kumimoji="0" lang="en-US" sz="2800" b="1" i="0" u="none" strike="noStrike" kern="1200" cap="none" spc="0" normalizeH="0" baseline="3000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th</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 bowl (16:17–21) does not picture "the great city" as entirely destroyed until after John</a:t>
            </a:r>
            <a:r>
              <a:rPr kumimoji="0" lang="fr-FR"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a:t>
            </a:r>
            <a:r>
              <a:rPr kumimoji="0" lang="en-US" sz="28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cs typeface="ＭＳ Ｐゴシック" charset="0"/>
              </a:rPr>
              <a:t>s time, so it looked to a future destruction.</a:t>
            </a:r>
          </a:p>
        </p:txBody>
      </p:sp>
      <p:sp>
        <p:nvSpPr>
          <p:cNvPr id="27" name="Text Box 22"/>
          <p:cNvSpPr txBox="1">
            <a:spLocks noChangeArrowheads="1"/>
          </p:cNvSpPr>
          <p:nvPr/>
        </p:nvSpPr>
        <p:spPr bwMode="auto">
          <a:xfrm>
            <a:off x="8130519" y="-3853"/>
            <a:ext cx="985401"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320</a:t>
            </a:r>
          </a:p>
        </p:txBody>
      </p:sp>
    </p:spTree>
    <p:extLst>
      <p:ext uri="{BB962C8B-B14F-4D97-AF65-F5344CB8AC3E}">
        <p14:creationId xmlns:p14="http://schemas.microsoft.com/office/powerpoint/2010/main" val="345821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1000" fill="hold"/>
                                        <p:tgtEl>
                                          <p:spTgt spid="25"/>
                                        </p:tgtEl>
                                        <p:attrNameLst>
                                          <p:attrName>ppt_w</p:attrName>
                                        </p:attrNameLst>
                                      </p:cBhvr>
                                      <p:tavLst>
                                        <p:tav tm="0">
                                          <p:val>
                                            <p:strVal val="#ppt_w*0.70"/>
                                          </p:val>
                                        </p:tav>
                                        <p:tav tm="100000">
                                          <p:val>
                                            <p:strVal val="#ppt_w"/>
                                          </p:val>
                                        </p:tav>
                                      </p:tavLst>
                                    </p:anim>
                                    <p:anim calcmode="lin" valueType="num">
                                      <p:cBhvr>
                                        <p:cTn id="15" dur="1000" fill="hold"/>
                                        <p:tgtEl>
                                          <p:spTgt spid="25"/>
                                        </p:tgtEl>
                                        <p:attrNameLst>
                                          <p:attrName>ppt_h</p:attrName>
                                        </p:attrNameLst>
                                      </p:cBhvr>
                                      <p:tavLst>
                                        <p:tav tm="0">
                                          <p:val>
                                            <p:strVal val="#ppt_h"/>
                                          </p:val>
                                        </p:tav>
                                        <p:tav tm="100000">
                                          <p:val>
                                            <p:strVal val="#ppt_h"/>
                                          </p:val>
                                        </p:tav>
                                      </p:tavLst>
                                    </p:anim>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strVal val="#ppt_w*0.70"/>
                                          </p:val>
                                        </p:tav>
                                        <p:tav tm="100000">
                                          <p:val>
                                            <p:strVal val="#ppt_w"/>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animEffect transition="in" filter="fade">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6000" b="1" dirty="0">
                <a:solidFill>
                  <a:schemeClr val="bg1"/>
                </a:solidFill>
                <a:ea typeface="+mj-ea"/>
              </a:rPr>
              <a:t>Rev. 13:18</a:t>
            </a:r>
          </a:p>
        </p:txBody>
      </p:sp>
      <p:sp>
        <p:nvSpPr>
          <p:cNvPr id="15364" name="Text Box 4"/>
          <p:cNvSpPr txBox="1">
            <a:spLocks noChangeArrowheads="1"/>
          </p:cNvSpPr>
          <p:nvPr/>
        </p:nvSpPr>
        <p:spPr bwMode="auto">
          <a:xfrm>
            <a:off x="0" y="5075238"/>
            <a:ext cx="9144000" cy="1800493"/>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20000"/>
              </a:spcBef>
              <a:spcAft>
                <a:spcPct val="0"/>
              </a:spcAft>
            </a:pPr>
            <a:r>
              <a:rPr lang="en-US" sz="3700" b="1" dirty="0">
                <a:solidFill>
                  <a:srgbClr val="FFFFFF"/>
                </a:solidFill>
                <a:effectLst>
                  <a:outerShdw blurRad="38100" dist="38100" dir="2700000" algn="tl">
                    <a:srgbClr val="000000">
                      <a:alpha val="43137"/>
                    </a:srgbClr>
                  </a:outerShdw>
                </a:effectLst>
                <a:latin typeface="Arial" charset="0"/>
              </a:rPr>
              <a:t>Preterists see the number 666 in Rev. 13:18 as Nero, so Revelation must have been written during Nero</a:t>
            </a:r>
            <a:r>
              <a:rPr lang="uk-UA" altLang="ja-JP" sz="3700" b="1" dirty="0">
                <a:solidFill>
                  <a:srgbClr val="FFFFFF"/>
                </a:solidFill>
                <a:effectLst>
                  <a:outerShdw blurRad="38100" dist="38100" dir="2700000" algn="tl">
                    <a:srgbClr val="000000">
                      <a:alpha val="43137"/>
                    </a:srgbClr>
                  </a:outerShdw>
                </a:effectLst>
                <a:latin typeface="Arial" charset="0"/>
              </a:rPr>
              <a:t>'</a:t>
            </a:r>
            <a:r>
              <a:rPr lang="en-US" sz="3700" b="1" dirty="0">
                <a:solidFill>
                  <a:srgbClr val="FFFFFF"/>
                </a:solidFill>
                <a:effectLst>
                  <a:outerShdw blurRad="38100" dist="38100" dir="2700000" algn="tl">
                    <a:srgbClr val="000000">
                      <a:alpha val="43137"/>
                    </a:srgbClr>
                  </a:outerShdw>
                </a:effectLst>
                <a:latin typeface="Arial" charset="0"/>
              </a:rPr>
              <a:t>s time</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376726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1750" name="Text Box 6"/>
          <p:cNvSpPr txBox="1">
            <a:spLocks noChangeArrowheads="1"/>
          </p:cNvSpPr>
          <p:nvPr/>
        </p:nvSpPr>
        <p:spPr bwMode="auto">
          <a:xfrm>
            <a:off x="-60469" y="4326186"/>
            <a:ext cx="9233491" cy="2554545"/>
          </a:xfrm>
          <a:prstGeom prst="rect">
            <a:avLst/>
          </a:prstGeom>
          <a:noFill/>
          <a:ln w="9525">
            <a:noFill/>
            <a:miter lim="800000"/>
            <a:headEnd/>
            <a:tailEnd/>
          </a:ln>
          <a:effectLst>
            <a:outerShdw blurRad="63500" dist="38099" dir="2700000" algn="ctr" rotWithShape="0">
              <a:srgbClr val="4B462F">
                <a:alpha val="74998"/>
              </a:srgb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Arial" charset="0"/>
                <a:cs typeface="Arial"/>
              </a:rPr>
              <a:t>Rev. 1:1 and 4:1 state that John (the author) would be shown </a:t>
            </a:r>
            <a:r>
              <a:rPr lang="ru-RU" sz="3200" b="1" dirty="0">
                <a:solidFill>
                  <a:srgbClr val="FFFFFF"/>
                </a:solidFill>
                <a:latin typeface="Arial"/>
                <a:ea typeface="Arial" charset="0"/>
                <a:cs typeface="Arial"/>
              </a:rPr>
              <a:t>"</a:t>
            </a:r>
            <a:r>
              <a:rPr lang="en-US" sz="3200" b="1" dirty="0">
                <a:solidFill>
                  <a:srgbClr val="FFFFFF"/>
                </a:solidFill>
                <a:latin typeface="Arial"/>
                <a:ea typeface="Arial" charset="0"/>
                <a:cs typeface="Arial"/>
              </a:rPr>
              <a:t>what must </a:t>
            </a:r>
            <a:r>
              <a:rPr lang="en-US" sz="3200" b="1" i="1" dirty="0">
                <a:solidFill>
                  <a:srgbClr val="FFFF00"/>
                </a:solidFill>
                <a:latin typeface="Arial"/>
                <a:ea typeface="Arial" charset="0"/>
                <a:cs typeface="Arial"/>
              </a:rPr>
              <a:t>soon</a:t>
            </a:r>
            <a:r>
              <a:rPr lang="en-US" sz="3200" b="1" dirty="0">
                <a:solidFill>
                  <a:srgbClr val="FFFFFF"/>
                </a:solidFill>
                <a:latin typeface="Arial"/>
                <a:ea typeface="Arial" charset="0"/>
                <a:cs typeface="Arial"/>
              </a:rPr>
              <a:t> take place</a:t>
            </a:r>
            <a:r>
              <a:rPr lang="ru-RU" sz="3200" b="1" dirty="0">
                <a:solidFill>
                  <a:srgbClr val="FFFFFF"/>
                </a:solidFill>
                <a:latin typeface="Arial"/>
                <a:ea typeface="Arial" charset="0"/>
                <a:cs typeface="Arial"/>
              </a:rPr>
              <a:t>"</a:t>
            </a:r>
            <a:r>
              <a:rPr lang="en-US" sz="3200" b="1" dirty="0">
                <a:solidFill>
                  <a:srgbClr val="FFFFFF"/>
                </a:solidFill>
                <a:latin typeface="Arial"/>
                <a:ea typeface="Arial" charset="0"/>
                <a:cs typeface="Arial"/>
              </a:rPr>
              <a:t> and </a:t>
            </a:r>
            <a:r>
              <a:rPr lang="ru-RU" sz="3200" b="1" dirty="0">
                <a:solidFill>
                  <a:srgbClr val="FFFFFF"/>
                </a:solidFill>
                <a:latin typeface="Arial"/>
                <a:ea typeface="Arial" charset="0"/>
                <a:cs typeface="Arial"/>
              </a:rPr>
              <a:t>"</a:t>
            </a:r>
            <a:r>
              <a:rPr lang="en-US" sz="3200" b="1" dirty="0">
                <a:solidFill>
                  <a:srgbClr val="FFFFFF"/>
                </a:solidFill>
                <a:latin typeface="Arial"/>
                <a:ea typeface="Arial" charset="0"/>
                <a:cs typeface="Arial"/>
              </a:rPr>
              <a:t>what must take place </a:t>
            </a:r>
            <a:r>
              <a:rPr lang="en-US" sz="3200" b="1" i="1" dirty="0">
                <a:solidFill>
                  <a:srgbClr val="FFFF00"/>
                </a:solidFill>
                <a:latin typeface="Arial"/>
                <a:ea typeface="Arial" charset="0"/>
                <a:cs typeface="Arial"/>
              </a:rPr>
              <a:t>after this</a:t>
            </a:r>
            <a:r>
              <a:rPr lang="en-US" sz="3200" b="1" dirty="0">
                <a:solidFill>
                  <a:srgbClr val="FFFFFF"/>
                </a:solidFill>
                <a:latin typeface="Arial"/>
                <a:ea typeface="Arial" charset="0"/>
                <a:cs typeface="Arial"/>
              </a:rPr>
              <a:t>.</a:t>
            </a:r>
            <a:r>
              <a:rPr lang="ru-RU" sz="3200" b="1" dirty="0">
                <a:solidFill>
                  <a:srgbClr val="FFFFFF"/>
                </a:solidFill>
                <a:latin typeface="Arial"/>
                <a:ea typeface="Arial" charset="0"/>
                <a:cs typeface="Arial"/>
              </a:rPr>
              <a:t>"</a:t>
            </a:r>
            <a:r>
              <a:rPr lang="en-US" sz="3200" b="1" dirty="0">
                <a:solidFill>
                  <a:srgbClr val="FFFFFF"/>
                </a:solidFill>
                <a:latin typeface="Arial"/>
                <a:ea typeface="Arial" charset="0"/>
                <a:cs typeface="Arial"/>
              </a:rPr>
              <a:t> This removes any doubt that the number of the beast must be future and not past or present.</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
        <p:nvSpPr>
          <p:cNvPr id="2" name="Title 1"/>
          <p:cNvSpPr>
            <a:spLocks noGrp="1"/>
          </p:cNvSpPr>
          <p:nvPr>
            <p:ph type="title"/>
          </p:nvPr>
        </p:nvSpPr>
        <p:spPr>
          <a:xfrm>
            <a:off x="457200" y="62946"/>
            <a:ext cx="8229600" cy="1143000"/>
          </a:xfrm>
        </p:spPr>
        <p:txBody>
          <a:bodyPr/>
          <a:lstStyle/>
          <a:p>
            <a:r>
              <a:rPr lang="en-US" dirty="0">
                <a:solidFill>
                  <a:schemeClr val="bg1"/>
                </a:solidFill>
              </a:rPr>
              <a:t>Response: Future Orientation</a:t>
            </a:r>
          </a:p>
        </p:txBody>
      </p:sp>
    </p:spTree>
    <p:extLst>
      <p:ext uri="{BB962C8B-B14F-4D97-AF65-F5344CB8AC3E}">
        <p14:creationId xmlns:p14="http://schemas.microsoft.com/office/powerpoint/2010/main" val="89812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000000"/>
          </a:solidFill>
        </p:spPr>
        <p:txBody>
          <a:bodyPr/>
          <a:lstStyle/>
          <a:p>
            <a:pPr eaLnBrk="1" hangingPunct="1"/>
            <a:r>
              <a:rPr lang="en-US" sz="6000" b="1" dirty="0">
                <a:solidFill>
                  <a:schemeClr val="bg1"/>
                </a:solidFill>
                <a:latin typeface="Arial" charset="0"/>
                <a:cs typeface="Arial" charset="0"/>
              </a:rPr>
              <a:t>Rev. 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defTabSz="914400" fontAlgn="base">
              <a:spcBef>
                <a:spcPct val="0"/>
              </a:spcBef>
              <a:spcAft>
                <a:spcPct val="0"/>
              </a:spcAft>
            </a:pP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Preterists see the </a:t>
            </a:r>
            <a:r>
              <a:rPr lang="ru-RU" altLang="ja-JP" sz="3200" b="1"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seven kings</a:t>
            </a:r>
            <a:r>
              <a:rPr lang="ru-RU" altLang="ja-JP" sz="3200" b="1"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808080"/>
                  </a:outerShdw>
                </a:effectLst>
                <a:latin typeface="Arial" charset="0"/>
                <a:ea typeface="ＭＳ Ｐゴシック" charset="0"/>
                <a:cs typeface="Arial" charset="0"/>
              </a:rPr>
              <a:t> as seven Roman kings from the first century. Then they argue that the sixth king is Nero.</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478</a:t>
            </a:r>
          </a:p>
        </p:txBody>
      </p:sp>
    </p:spTree>
    <p:extLst>
      <p:ext uri="{BB962C8B-B14F-4D97-AF65-F5344CB8AC3E}">
        <p14:creationId xmlns:p14="http://schemas.microsoft.com/office/powerpoint/2010/main" val="317774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When</a:t>
            </a:r>
            <a:r>
              <a:rPr lang="en-US" sz="4000" b="1" dirty="0">
                <a:solidFill>
                  <a:srgbClr val="FFFFFF"/>
                </a:solidFill>
                <a:effectLst>
                  <a:outerShdw blurRad="38100" dist="38100" dir="2700000" algn="tl">
                    <a:srgbClr val="000000"/>
                  </a:outerShdw>
                </a:effectLst>
                <a:ea typeface="ＭＳ Ｐゴシック" charset="0"/>
              </a:rPr>
              <a:t> Did John Write Revelation?</a:t>
            </a:r>
          </a:p>
        </p:txBody>
      </p:sp>
      <p:sp>
        <p:nvSpPr>
          <p:cNvPr id="588806" name="Line 6"/>
          <p:cNvSpPr>
            <a:spLocks noChangeShapeType="1"/>
          </p:cNvSpPr>
          <p:nvPr/>
        </p:nvSpPr>
        <p:spPr bwMode="auto">
          <a:xfrm flipV="1">
            <a:off x="0" y="33566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Who was the Roman Emperor then?</a:t>
            </a:r>
          </a:p>
        </p:txBody>
      </p:sp>
      <p:grpSp>
        <p:nvGrpSpPr>
          <p:cNvPr id="20" name="Group 19"/>
          <p:cNvGrpSpPr/>
          <p:nvPr/>
        </p:nvGrpSpPr>
        <p:grpSpPr>
          <a:xfrm>
            <a:off x="-5818" y="2188663"/>
            <a:ext cx="1865519" cy="2537545"/>
            <a:chOff x="-107878" y="2188663"/>
            <a:chExt cx="1865519"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21" name="Text Box 18"/>
            <p:cNvSpPr txBox="1">
              <a:spLocks noChangeArrowheads="1"/>
            </p:cNvSpPr>
            <p:nvPr/>
          </p:nvSpPr>
          <p:spPr bwMode="auto">
            <a:xfrm>
              <a:off x="-107878" y="3523698"/>
              <a:ext cx="1865519"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Christ Crucified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33</a:t>
              </a:r>
            </a:p>
          </p:txBody>
        </p:sp>
      </p:grpSp>
      <p:sp>
        <p:nvSpPr>
          <p:cNvPr id="3" name="Chevron 2"/>
          <p:cNvSpPr>
            <a:spLocks noChangeAspect="1"/>
          </p:cNvSpPr>
          <p:nvPr/>
        </p:nvSpPr>
        <p:spPr bwMode="auto">
          <a:xfrm>
            <a:off x="-283494" y="4717038"/>
            <a:ext cx="1865519" cy="617734"/>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Tiberius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14-37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2" name="Chevron 11"/>
          <p:cNvSpPr>
            <a:spLocks noChangeAspect="1"/>
          </p:cNvSpPr>
          <p:nvPr/>
        </p:nvSpPr>
        <p:spPr bwMode="auto">
          <a:xfrm>
            <a:off x="1043243" y="4717038"/>
            <a:ext cx="174630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Caligula</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37-41</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Chevron 12"/>
          <p:cNvSpPr>
            <a:spLocks noChangeAspect="1"/>
          </p:cNvSpPr>
          <p:nvPr/>
        </p:nvSpPr>
        <p:spPr bwMode="auto">
          <a:xfrm>
            <a:off x="2290604" y="4717038"/>
            <a:ext cx="1829583"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Claudius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41-54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 name="Chevron 13"/>
          <p:cNvSpPr>
            <a:spLocks noChangeAspect="1"/>
          </p:cNvSpPr>
          <p:nvPr/>
        </p:nvSpPr>
        <p:spPr bwMode="auto">
          <a:xfrm>
            <a:off x="3664972" y="4728378"/>
            <a:ext cx="1415185"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Nero</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54-68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 name="Chevron 14"/>
          <p:cNvSpPr>
            <a:spLocks noChangeAspect="1"/>
          </p:cNvSpPr>
          <p:nvPr/>
        </p:nvSpPr>
        <p:spPr bwMode="auto">
          <a:xfrm>
            <a:off x="4637916" y="4717038"/>
            <a:ext cx="224476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Vespasian</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69-79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Chevron 16"/>
          <p:cNvSpPr>
            <a:spLocks noChangeAspect="1"/>
          </p:cNvSpPr>
          <p:nvPr/>
        </p:nvSpPr>
        <p:spPr bwMode="auto">
          <a:xfrm>
            <a:off x="7336745" y="4717038"/>
            <a:ext cx="1818047" cy="648000"/>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Domitian</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81-96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3" name="Group 22"/>
          <p:cNvGrpSpPr/>
          <p:nvPr/>
        </p:nvGrpSpPr>
        <p:grpSpPr>
          <a:xfrm>
            <a:off x="7200672" y="2202092"/>
            <a:ext cx="1977348" cy="2456650"/>
            <a:chOff x="7200672" y="2202092"/>
            <a:chExt cx="1977348" cy="2456650"/>
          </a:xfrm>
        </p:grpSpPr>
        <p:sp>
          <p:nvSpPr>
            <p:cNvPr id="18" name="Text Box 18"/>
            <p:cNvSpPr txBox="1">
              <a:spLocks noChangeArrowheads="1"/>
            </p:cNvSpPr>
            <p:nvPr/>
          </p:nvSpPr>
          <p:spPr bwMode="auto">
            <a:xfrm>
              <a:off x="7200672" y="3456232"/>
              <a:ext cx="1977348"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Revelation Written </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95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3455657"/>
            <a:ext cx="2029795"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Jerusalem Destroyed</a:t>
            </a:r>
            <a:b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24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2029889"/>
            <a:ext cx="970949" cy="1372167"/>
          </a:xfrm>
          <a:prstGeom prst="rect">
            <a:avLst/>
          </a:prstGeom>
        </p:spPr>
      </p:pic>
      <p:sp>
        <p:nvSpPr>
          <p:cNvPr id="10" name="Multiply 9"/>
          <p:cNvSpPr/>
          <p:nvPr/>
        </p:nvSpPr>
        <p:spPr bwMode="auto">
          <a:xfrm>
            <a:off x="4532934" y="19731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59480" y="4717038"/>
            <a:ext cx="1428794" cy="648000"/>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charset="0"/>
                <a:cs typeface="Arial"/>
              </a:rPr>
              <a:t>Titus</a:t>
            </a:r>
            <a:b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79-81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 name="Text Box 18"/>
          <p:cNvSpPr txBox="1">
            <a:spLocks noChangeArrowheads="1"/>
          </p:cNvSpPr>
          <p:nvPr/>
        </p:nvSpPr>
        <p:spPr bwMode="auto">
          <a:xfrm>
            <a:off x="6747085" y="5488101"/>
            <a:ext cx="2396916" cy="132562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Supported by:</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Irenaeus</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Victorinus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of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Pettau</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Clement of Alexandria</a:t>
            </a:r>
            <a:b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b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Eusebius</a:t>
            </a:r>
          </a:p>
        </p:txBody>
      </p:sp>
      <p:sp>
        <p:nvSpPr>
          <p:cNvPr id="32" name="Text Box 18"/>
          <p:cNvSpPr txBox="1">
            <a:spLocks noChangeArrowheads="1"/>
          </p:cNvSpPr>
          <p:nvPr/>
        </p:nvSpPr>
        <p:spPr bwMode="auto">
          <a:xfrm>
            <a:off x="3594670" y="5487019"/>
            <a:ext cx="1360756" cy="107939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Most </a:t>
            </a:r>
            <a:r>
              <a:rPr kumimoji="0" lang="en-US" sz="1600" b="1" i="0" u="none" strike="noStrike" kern="1200" cap="none" spc="0" normalizeH="0" baseline="0" noProof="0" dirty="0" err="1">
                <a:ln>
                  <a:noFill/>
                </a:ln>
                <a:solidFill>
                  <a:srgbClr val="FFFFFF"/>
                </a:solidFill>
                <a:effectLst/>
                <a:uLnTx/>
                <a:uFillTx/>
                <a:latin typeface="Comic Sans MS" pitchFamily="-111" charset="0"/>
                <a:ea typeface="ＭＳ Ｐゴシック" charset="0"/>
                <a:cs typeface="ＭＳ Ｐゴシック" charset="0"/>
              </a:rPr>
              <a:t>preterists</a:t>
            </a:r>
            <a:r>
              <a:rPr kumimoji="0" lang="en-US" sz="1600" b="1" i="0" u="none" strike="noStrike" kern="1200" cap="none" spc="0" normalizeH="0" baseline="0" noProof="0" dirty="0">
                <a:ln>
                  <a:noFill/>
                </a:ln>
                <a:solidFill>
                  <a:srgbClr val="FFFFFF"/>
                </a:solidFill>
                <a:effectLst/>
                <a:uLnTx/>
                <a:uFillTx/>
                <a:latin typeface="Comic Sans MS" pitchFamily="-111" charset="0"/>
                <a:ea typeface="ＭＳ Ｐゴシック" charset="0"/>
                <a:cs typeface="ＭＳ Ｐゴシック" charset="0"/>
              </a:rPr>
              <a:t> place the book here</a:t>
            </a:r>
          </a:p>
        </p:txBody>
      </p:sp>
    </p:spTree>
    <p:extLst>
      <p:ext uri="{BB962C8B-B14F-4D97-AF65-F5344CB8AC3E}">
        <p14:creationId xmlns:p14="http://schemas.microsoft.com/office/powerpoint/2010/main" val="2897219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dissolve">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45" y="0"/>
            <a:ext cx="527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5671"/>
            <a:ext cx="5029200" cy="2013729"/>
          </a:xfrm>
          <a:effectLst>
            <a:outerShdw blurRad="63500" dist="38099" dir="2700000" algn="ctr" rotWithShape="0">
              <a:srgbClr val="4B462F">
                <a:alpha val="74998"/>
              </a:srgbClr>
            </a:outerShdw>
          </a:effectLst>
        </p:spPr>
        <p:txBody>
          <a:bodyPr/>
          <a:lstStyle/>
          <a:p>
            <a:pPr eaLnBrk="1" hangingPunct="1">
              <a:defRPr/>
            </a:pPr>
            <a:r>
              <a:rPr lang="en-US" sz="5000" b="1" dirty="0">
                <a:solidFill>
                  <a:schemeClr val="bg1"/>
                </a:solidFill>
                <a:ea typeface="+mj-ea"/>
              </a:rPr>
              <a:t>Response: Why can</a:t>
            </a:r>
            <a:r>
              <a:rPr lang="uk-UA" sz="5000" b="1" dirty="0">
                <a:solidFill>
                  <a:schemeClr val="bg1"/>
                </a:solidFill>
                <a:ea typeface="+mj-ea"/>
              </a:rPr>
              <a:t>'</a:t>
            </a:r>
            <a:r>
              <a:rPr lang="en-US" sz="5000" b="1" dirty="0">
                <a:solidFill>
                  <a:schemeClr val="bg1"/>
                </a:solidFill>
                <a:ea typeface="+mj-ea"/>
              </a:rPr>
              <a:t>t Nero be the 666?</a:t>
            </a: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5181600" y="757099"/>
            <a:ext cx="3962400" cy="55626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228600" indent="-228600" defTabSz="914400" eaLnBrk="1" hangingPunct="1">
              <a:defRPr/>
            </a:pPr>
            <a:r>
              <a:rPr lang="en-US" sz="3000" b="1" dirty="0">
                <a:solidFill>
                  <a:srgbClr val="000066"/>
                </a:solidFill>
                <a:latin typeface="Arial"/>
                <a:ea typeface="Arial"/>
                <a:cs typeface="Arial"/>
              </a:rPr>
              <a:t>Nero exercised authority from AD 54-68, not for the required 42 months (Rev. 13:5).</a:t>
            </a:r>
          </a:p>
          <a:p>
            <a:pPr marL="228600" indent="-228600" defTabSz="914400" eaLnBrk="1" hangingPunct="1">
              <a:defRPr/>
            </a:pPr>
            <a:endParaRPr lang="en-US" sz="3000" b="1" dirty="0">
              <a:solidFill>
                <a:srgbClr val="000066"/>
              </a:solidFill>
              <a:latin typeface="Arial"/>
              <a:ea typeface="Arial"/>
              <a:cs typeface="Arial"/>
            </a:endParaRPr>
          </a:p>
          <a:p>
            <a:pPr marL="228600" indent="-228600" defTabSz="914400" eaLnBrk="1" hangingPunct="1">
              <a:defRPr/>
            </a:pPr>
            <a:r>
              <a:rPr lang="en-US" sz="3000" b="1" dirty="0">
                <a:solidFill>
                  <a:srgbClr val="000066"/>
                </a:solidFill>
                <a:latin typeface="Arial"/>
                <a:ea typeface="Arial"/>
                <a:cs typeface="Arial"/>
              </a:rPr>
              <a:t>All inhabitants of the earth did not worship Nero (Rev. 13:8).</a:t>
            </a:r>
          </a:p>
        </p:txBody>
      </p:sp>
    </p:spTree>
    <p:extLst>
      <p:ext uri="{BB962C8B-B14F-4D97-AF65-F5344CB8AC3E}">
        <p14:creationId xmlns:p14="http://schemas.microsoft.com/office/powerpoint/2010/main" val="376158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extLst>
              <p:ext uri="{D42A27DB-BD31-4B8C-83A1-F6EECF244321}">
                <p14:modId xmlns:p14="http://schemas.microsoft.com/office/powerpoint/2010/main" val="1354064271"/>
              </p:ext>
            </p:extLst>
          </p:nvPr>
        </p:nvGraphicFramePr>
        <p:xfrm>
          <a:off x="-1" y="855541"/>
          <a:ext cx="9132560" cy="5392859"/>
        </p:xfrm>
        <a:graphic>
          <a:graphicData uri="http://schemas.openxmlformats.org/drawingml/2006/table">
            <a:tbl>
              <a:tblPr/>
              <a:tblGrid>
                <a:gridCol w="4566280">
                  <a:extLst>
                    <a:ext uri="{9D8B030D-6E8A-4147-A177-3AD203B41FA5}">
                      <a16:colId xmlns:a16="http://schemas.microsoft.com/office/drawing/2014/main" val="20000"/>
                    </a:ext>
                  </a:extLst>
                </a:gridCol>
                <a:gridCol w="4566280">
                  <a:extLst>
                    <a:ext uri="{9D8B030D-6E8A-4147-A177-3AD203B41FA5}">
                      <a16:colId xmlns:a16="http://schemas.microsoft.com/office/drawing/2014/main" val="20001"/>
                    </a:ext>
                  </a:extLst>
                </a:gridCol>
              </a:tblGrid>
              <a:tr h="8602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Daniel 7:1-8</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rgbClr val="FFFF00"/>
                          </a:solidFill>
                          <a:effectLst/>
                          <a:latin typeface="Arial" charset="0"/>
                          <a:ea typeface="ＭＳ Ｐゴシック" charset="0"/>
                          <a:cs typeface="Times New Roman" charset="0"/>
                        </a:rPr>
                        <a:t>Revelation 13:1-2; 17:9-12</a:t>
                      </a:r>
                      <a:endParaRPr kumimoji="0" lang="en-US" sz="2400" b="1" i="0" u="none" strike="noStrike" cap="none" normalizeH="0" baseline="0" dirty="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03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beasts (lion, bear, leopard, terrible beast with ten horns)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One beast that is like a leopard, bear, and lion (13:2) with ten horns (13:1; 17:3)</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72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four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heads representing seven successive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46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Four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Seven kingdoms</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70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(v. 7)</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Times New Roman" charset="0"/>
                        </a:rPr>
                        <a:t>Ten horns (13:1; 17:3,12)</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0"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ru-RU" sz="1800" dirty="0">
                <a:solidFill>
                  <a:srgbClr val="FFFFFF"/>
                </a:solidFill>
              </a:rPr>
              <a:t>"</a:t>
            </a:r>
            <a:r>
              <a:rPr lang="en-US" sz="1800" dirty="0">
                <a:solidFill>
                  <a:srgbClr val="FFFFFF"/>
                </a:solidFill>
              </a:rPr>
              <a:t>A Critique of the Preterist View of Revelation 17:9-11 and Nero,</a:t>
            </a:r>
            <a:r>
              <a:rPr lang="ru-RU" sz="1800" dirty="0">
                <a:solidFill>
                  <a:srgbClr val="FFFFFF"/>
                </a:solidFill>
              </a:rPr>
              <a:t>"</a:t>
            </a:r>
            <a:r>
              <a:rPr lang="en-US" sz="1800" dirty="0">
                <a:solidFill>
                  <a:srgbClr val="FFFFFF"/>
                </a:solidFill>
              </a:rPr>
              <a:t> </a:t>
            </a:r>
            <a:r>
              <a:rPr lang="en-US" sz="1800" i="1" dirty="0">
                <a:solidFill>
                  <a:srgbClr val="FFFFFF"/>
                </a:solidFill>
              </a:rPr>
              <a:t>Bibliotheca Sacra </a:t>
            </a:r>
            <a:r>
              <a:rPr lang="en-US" sz="1800" dirty="0">
                <a:solidFill>
                  <a:srgbClr val="FFFFFF"/>
                </a:solidFill>
              </a:rPr>
              <a:t>164</a:t>
            </a:r>
            <a:r>
              <a:rPr lang="en-US" sz="1800" i="1" dirty="0">
                <a:solidFill>
                  <a:srgbClr val="FFFFFF"/>
                </a:solidFill>
              </a:rPr>
              <a:t> </a:t>
            </a:r>
            <a:r>
              <a:rPr lang="en-US" sz="1800" dirty="0">
                <a:solidFill>
                  <a:srgbClr val="FFFFFF"/>
                </a:solidFill>
              </a:rPr>
              <a:t>(July-September 2007): 484 </a:t>
            </a:r>
            <a:endParaRPr lang="en-US" sz="1800" i="1" dirty="0">
              <a:solidFill>
                <a:srgbClr val="FFFFFF"/>
              </a:solidFill>
              <a:latin typeface="Times New Roman"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2" name="Title 1"/>
          <p:cNvSpPr>
            <a:spLocks noGrp="1"/>
          </p:cNvSpPr>
          <p:nvPr>
            <p:ph type="title" idx="4294967295"/>
          </p:nvPr>
        </p:nvSpPr>
        <p:spPr>
          <a:xfrm>
            <a:off x="457200" y="27664"/>
            <a:ext cx="8229600" cy="827877"/>
          </a:xfrm>
        </p:spPr>
        <p:txBody>
          <a:bodyPr/>
          <a:lstStyle/>
          <a:p>
            <a:r>
              <a:rPr lang="en-US" sz="3600" b="1" dirty="0">
                <a:solidFill>
                  <a:srgbClr val="FFFFFF"/>
                </a:solidFill>
              </a:rPr>
              <a:t>Correlation with Daniel</a:t>
            </a:r>
          </a:p>
        </p:txBody>
      </p:sp>
    </p:spTree>
    <p:extLst>
      <p:ext uri="{BB962C8B-B14F-4D97-AF65-F5344CB8AC3E}">
        <p14:creationId xmlns:p14="http://schemas.microsoft.com/office/powerpoint/2010/main" val="75193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a:t>
            </a:r>
          </a:p>
        </p:txBody>
      </p:sp>
      <p:sp>
        <p:nvSpPr>
          <p:cNvPr id="6" name="Rectangle 3"/>
          <p:cNvSpPr txBox="1">
            <a:spLocks noChangeArrowheads="1"/>
          </p:cNvSpPr>
          <p:nvPr/>
        </p:nvSpPr>
        <p:spPr bwMode="auto">
          <a:xfrm>
            <a:off x="0" y="1588193"/>
            <a:ext cx="9144000" cy="4495800"/>
          </a:xfrm>
          <a:prstGeom prst="rect">
            <a:avLst/>
          </a:prstGeom>
          <a:solidFill>
            <a:schemeClr val="bg1">
              <a:alpha val="64999"/>
            </a:schemeClr>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514350" indent="-514350" defTabSz="914400" eaLnBrk="1" hangingPunct="1">
              <a:buFontTx/>
              <a:buAutoNum type="arabicPeriod"/>
            </a:pPr>
            <a:r>
              <a:rPr lang="en-US" sz="3000" b="1" dirty="0">
                <a:solidFill>
                  <a:srgbClr val="000066"/>
                </a:solidFill>
                <a:effectLst>
                  <a:outerShdw blurRad="38100" dist="38100" dir="2700000" algn="tl">
                    <a:srgbClr val="DDDDDD"/>
                  </a:outerShdw>
                </a:effectLst>
                <a:latin typeface="Arial" charset="0"/>
                <a:cs typeface="Arial" charset="0"/>
              </a:rPr>
              <a:t>Egypt (Pharaohs) </a:t>
            </a:r>
          </a:p>
          <a:p>
            <a:pPr marL="514350" indent="-514350" defTabSz="914400" eaLnBrk="1" hangingPunct="1">
              <a:buFontTx/>
              <a:buAutoNum type="arabicPeriod"/>
            </a:pPr>
            <a:r>
              <a:rPr lang="en-US" sz="3000" b="1" dirty="0">
                <a:solidFill>
                  <a:srgbClr val="000066"/>
                </a:solidFill>
                <a:effectLst>
                  <a:outerShdw blurRad="38100" dist="38100" dir="2700000" algn="tl">
                    <a:srgbClr val="DDDDDD"/>
                  </a:outerShdw>
                </a:effectLst>
                <a:latin typeface="Arial" charset="0"/>
                <a:cs typeface="Arial" charset="0"/>
              </a:rPr>
              <a:t>Assyria (Assyrian kings)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3. Neo-Babylonia (Nebuchadnezzar)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4. </a:t>
            </a:r>
            <a:r>
              <a:rPr lang="en-US" sz="3000" b="1" dirty="0" err="1">
                <a:solidFill>
                  <a:srgbClr val="000066"/>
                </a:solidFill>
                <a:effectLst>
                  <a:outerShdw blurRad="38100" dist="38100" dir="2700000" algn="tl">
                    <a:srgbClr val="DDDDDD"/>
                  </a:outerShdw>
                </a:effectLst>
                <a:latin typeface="Arial" charset="0"/>
                <a:cs typeface="Arial" charset="0"/>
              </a:rPr>
              <a:t>Medo</a:t>
            </a:r>
            <a:r>
              <a:rPr lang="en-US" sz="3000" b="1" dirty="0">
                <a:solidFill>
                  <a:srgbClr val="000066"/>
                </a:solidFill>
                <a:effectLst>
                  <a:outerShdw blurRad="38100" dist="38100" dir="2700000" algn="tl">
                    <a:srgbClr val="DDDDDD"/>
                  </a:outerShdw>
                </a:effectLst>
                <a:latin typeface="Arial" charset="0"/>
                <a:cs typeface="Arial" charset="0"/>
              </a:rPr>
              <a:t>-Persia (Cyrus)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5. Greece (Alexander the Great)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6. Rome (Caesars; </a:t>
            </a:r>
            <a:r>
              <a:rPr lang="ru-RU" sz="3000" b="1" dirty="0">
                <a:solidFill>
                  <a:srgbClr val="000066"/>
                </a:solidFill>
                <a:effectLst>
                  <a:outerShdw blurRad="38100" dist="38100" dir="2700000" algn="tl">
                    <a:srgbClr val="DDDDDD"/>
                  </a:outerShdw>
                </a:effectLst>
                <a:latin typeface="Arial" charset="0"/>
                <a:cs typeface="Arial" charset="0"/>
              </a:rPr>
              <a:t>"</a:t>
            </a:r>
            <a:r>
              <a:rPr lang="en-US" sz="3000" b="1" dirty="0">
                <a:solidFill>
                  <a:srgbClr val="000066"/>
                </a:solidFill>
                <a:effectLst>
                  <a:outerShdw blurRad="38100" dist="38100" dir="2700000" algn="tl">
                    <a:srgbClr val="DDDDDD"/>
                  </a:outerShdw>
                </a:effectLst>
                <a:latin typeface="Arial" charset="0"/>
                <a:cs typeface="Arial" charset="0"/>
              </a:rPr>
              <a:t>one is</a:t>
            </a:r>
            <a:r>
              <a:rPr lang="ru-RU" sz="3000" b="1" dirty="0">
                <a:solidFill>
                  <a:srgbClr val="000066"/>
                </a:solidFill>
                <a:effectLst>
                  <a:outerShdw blurRad="38100" dist="38100" dir="2700000" algn="tl">
                    <a:srgbClr val="DDDDDD"/>
                  </a:outerShdw>
                </a:effectLst>
                <a:latin typeface="Arial" charset="0"/>
                <a:cs typeface="Arial" charset="0"/>
              </a:rPr>
              <a:t>"</a:t>
            </a:r>
            <a:r>
              <a:rPr lang="en-US" sz="3000" b="1" dirty="0">
                <a:solidFill>
                  <a:srgbClr val="000066"/>
                </a:solidFill>
                <a:effectLst>
                  <a:outerShdw blurRad="38100" dist="38100" dir="2700000" algn="tl">
                    <a:srgbClr val="DDDDDD"/>
                  </a:outerShdw>
                </a:effectLst>
                <a:latin typeface="Arial" charset="0"/>
                <a:cs typeface="Arial" charset="0"/>
              </a:rPr>
              <a:t>)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7. Reunited Roman Empire (ten kings; </a:t>
            </a:r>
            <a:r>
              <a:rPr lang="ru-RU" sz="3000" b="1" dirty="0">
                <a:solidFill>
                  <a:srgbClr val="000066"/>
                </a:solidFill>
                <a:effectLst>
                  <a:outerShdw blurRad="38100" dist="38100" dir="2700000" algn="tl">
                    <a:srgbClr val="DDDDDD"/>
                  </a:outerShdw>
                </a:effectLst>
                <a:latin typeface="Arial" charset="0"/>
                <a:cs typeface="Arial" charset="0"/>
              </a:rPr>
              <a:t>"</a:t>
            </a:r>
            <a:r>
              <a:rPr lang="en-US" sz="3000" b="1" dirty="0">
                <a:solidFill>
                  <a:srgbClr val="000066"/>
                </a:solidFill>
                <a:effectLst>
                  <a:outerShdw blurRad="38100" dist="38100" dir="2700000" algn="tl">
                    <a:srgbClr val="DDDDDD"/>
                  </a:outerShdw>
                </a:effectLst>
                <a:latin typeface="Arial" charset="0"/>
                <a:cs typeface="Arial" charset="0"/>
              </a:rPr>
              <a:t>not yet</a:t>
            </a:r>
            <a:r>
              <a:rPr lang="ru-RU" sz="3000" b="1" dirty="0">
                <a:solidFill>
                  <a:srgbClr val="000066"/>
                </a:solidFill>
                <a:effectLst>
                  <a:outerShdw blurRad="38100" dist="38100" dir="2700000" algn="tl">
                    <a:srgbClr val="DDDDDD"/>
                  </a:outerShdw>
                </a:effectLst>
                <a:latin typeface="Arial" charset="0"/>
                <a:cs typeface="Arial" charset="0"/>
              </a:rPr>
              <a:t>"</a:t>
            </a:r>
            <a:r>
              <a:rPr lang="en-US" sz="3000" b="1" dirty="0">
                <a:solidFill>
                  <a:srgbClr val="000066"/>
                </a:solidFill>
                <a:effectLst>
                  <a:outerShdw blurRad="38100" dist="38100" dir="2700000" algn="tl">
                    <a:srgbClr val="DDDDDD"/>
                  </a:outerShdw>
                </a:effectLst>
                <a:latin typeface="Arial" charset="0"/>
                <a:cs typeface="Arial" charset="0"/>
              </a:rPr>
              <a:t>) </a:t>
            </a:r>
          </a:p>
          <a:p>
            <a:pPr defTabSz="914400" eaLnBrk="1" hangingPunct="1">
              <a:buFontTx/>
              <a:buNone/>
            </a:pPr>
            <a:r>
              <a:rPr lang="en-US" sz="3000" b="1" dirty="0">
                <a:solidFill>
                  <a:srgbClr val="000066"/>
                </a:solidFill>
                <a:effectLst>
                  <a:outerShdw blurRad="38100" dist="38100" dir="2700000" algn="tl">
                    <a:srgbClr val="DDDDDD"/>
                  </a:outerShdw>
                </a:effectLst>
                <a:latin typeface="Arial" charset="0"/>
                <a:cs typeface="Arial" charset="0"/>
              </a:rPr>
              <a:t>8. Final Gentile world kingdom (the Antichrist)</a:t>
            </a:r>
          </a:p>
        </p:txBody>
      </p:sp>
      <p:sp>
        <p:nvSpPr>
          <p:cNvPr id="5120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defRPr/>
            </a:pPr>
            <a:r>
              <a:rPr lang="en-US" sz="4600" b="1" dirty="0">
                <a:solidFill>
                  <a:schemeClr val="bg1"/>
                </a:solidFill>
                <a:ea typeface="+mj-ea"/>
              </a:rPr>
              <a:t>Eight Successive Kingdoms (17:10-11) </a:t>
            </a:r>
          </a:p>
        </p:txBody>
      </p:sp>
      <p:sp>
        <p:nvSpPr>
          <p:cNvPr id="7"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ru-RU" sz="1800" dirty="0">
                <a:solidFill>
                  <a:srgbClr val="FFFFFF"/>
                </a:solidFill>
              </a:rPr>
              <a:t>"</a:t>
            </a:r>
            <a:r>
              <a:rPr lang="en-US" sz="1800" dirty="0">
                <a:solidFill>
                  <a:srgbClr val="FFFFFF"/>
                </a:solidFill>
              </a:rPr>
              <a:t>A Critique of the Preterist View of Revelation 17:9-11 and Nero,</a:t>
            </a:r>
            <a:r>
              <a:rPr lang="ru-RU" sz="1800" dirty="0">
                <a:solidFill>
                  <a:srgbClr val="FFFFFF"/>
                </a:solidFill>
              </a:rPr>
              <a:t>"</a:t>
            </a:r>
            <a:r>
              <a:rPr lang="en-US" sz="1800" dirty="0">
                <a:solidFill>
                  <a:srgbClr val="FFFFFF"/>
                </a:solidFill>
              </a:rPr>
              <a:t> </a:t>
            </a:r>
            <a:r>
              <a:rPr lang="en-US" sz="1800" i="1" dirty="0">
                <a:solidFill>
                  <a:srgbClr val="FFFFFF"/>
                </a:solidFill>
              </a:rPr>
              <a:t>Bibliotheca Sacra </a:t>
            </a:r>
            <a:r>
              <a:rPr lang="en-US" sz="1800" dirty="0">
                <a:solidFill>
                  <a:srgbClr val="FFFFFF"/>
                </a:solidFill>
              </a:rPr>
              <a:t>164</a:t>
            </a:r>
            <a:r>
              <a:rPr lang="en-US" sz="1800" i="1" dirty="0">
                <a:solidFill>
                  <a:srgbClr val="FFFFFF"/>
                </a:solidFill>
              </a:rPr>
              <a:t>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23716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31"/>
            <a:ext cx="8255398" cy="724021"/>
          </a:xfrm>
          <a:effectLst>
            <a:outerShdw blurRad="63500" dist="17961" dir="2700000" algn="ctr" rotWithShape="0">
              <a:schemeClr val="tx1">
                <a:alpha val="74998"/>
              </a:schemeClr>
            </a:outerShdw>
          </a:effectLst>
        </p:spPr>
        <p:txBody>
          <a:bodyPr/>
          <a:lstStyle/>
          <a:p>
            <a:pPr eaLnBrk="1" hangingPunct="1"/>
            <a:r>
              <a:rPr lang="en-US" sz="3200" b="1" i="1" dirty="0">
                <a:solidFill>
                  <a:schemeClr val="bg1"/>
                </a:solidFill>
                <a:latin typeface="Arial" charset="0"/>
                <a:cs typeface="Arial" charset="0"/>
              </a:rPr>
              <a:t>Support for Successive Kingdoms View</a:t>
            </a:r>
          </a:p>
        </p:txBody>
      </p:sp>
      <p:sp>
        <p:nvSpPr>
          <p:cNvPr id="4" name="Text Box 1034"/>
          <p:cNvSpPr txBox="1">
            <a:spLocks noChangeArrowheads="1"/>
          </p:cNvSpPr>
          <p:nvPr/>
        </p:nvSpPr>
        <p:spPr bwMode="auto">
          <a:xfrm>
            <a:off x="8326783" y="0"/>
            <a:ext cx="81721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479-480</a:t>
            </a:r>
          </a:p>
        </p:txBody>
      </p:sp>
      <p:sp>
        <p:nvSpPr>
          <p:cNvPr id="5" name="Rectangle 2"/>
          <p:cNvSpPr txBox="1">
            <a:spLocks noChangeArrowheads="1"/>
          </p:cNvSpPr>
          <p:nvPr/>
        </p:nvSpPr>
        <p:spPr bwMode="auto">
          <a:xfrm>
            <a:off x="88200" y="762000"/>
            <a:ext cx="8915143" cy="5325101"/>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defTabSz="914400" eaLnBrk="1" hangingPunct="1"/>
            <a:r>
              <a:rPr lang="ru-RU"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The successive-kingdoms view avoids the nebulous nature of the symbolic view, is consistent with the Old Testament imagery from Daniel 7, and provides a consistent interpretation of the eight kings. For these reasons this is the preferred view. Therefore Revelation 17:9-11 offers no support for the early date of Revelation based on the idea that Nero is the sixth king.</a:t>
            </a:r>
            <a:r>
              <a:rPr lang="ru-RU"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 </a:t>
            </a:r>
          </a:p>
        </p:txBody>
      </p:sp>
      <p:sp>
        <p:nvSpPr>
          <p:cNvPr id="6" name="Text Box 89"/>
          <p:cNvSpPr txBox="1">
            <a:spLocks noChangeArrowheads="1"/>
          </p:cNvSpPr>
          <p:nvPr/>
        </p:nvSpPr>
        <p:spPr bwMode="auto">
          <a:xfrm>
            <a:off x="0" y="6248400"/>
            <a:ext cx="9143999" cy="646331"/>
          </a:xfrm>
          <a:prstGeom prst="rect">
            <a:avLst/>
          </a:prstGeom>
          <a:solidFill>
            <a:schemeClr val="tx1"/>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1800" dirty="0">
                <a:solidFill>
                  <a:srgbClr val="FFFFFF"/>
                </a:solidFill>
              </a:rPr>
              <a:t>Mark L. Hitchcock, </a:t>
            </a:r>
            <a:r>
              <a:rPr lang="ru-RU" sz="1800" dirty="0">
                <a:solidFill>
                  <a:srgbClr val="FFFFFF"/>
                </a:solidFill>
              </a:rPr>
              <a:t>"</a:t>
            </a:r>
            <a:r>
              <a:rPr lang="en-US" sz="1800" dirty="0">
                <a:solidFill>
                  <a:srgbClr val="FFFFFF"/>
                </a:solidFill>
              </a:rPr>
              <a:t>A Critique of the Preterist View of Revelation 17:9-11 and Nero,</a:t>
            </a:r>
            <a:r>
              <a:rPr lang="ru-RU" sz="1800" dirty="0">
                <a:solidFill>
                  <a:srgbClr val="FFFFFF"/>
                </a:solidFill>
              </a:rPr>
              <a:t>"</a:t>
            </a:r>
            <a:r>
              <a:rPr lang="en-US" sz="1800" dirty="0">
                <a:solidFill>
                  <a:srgbClr val="FFFFFF"/>
                </a:solidFill>
              </a:rPr>
              <a:t> </a:t>
            </a:r>
            <a:r>
              <a:rPr lang="en-US" sz="1800" i="1" dirty="0">
                <a:solidFill>
                  <a:srgbClr val="FFFFFF"/>
                </a:solidFill>
              </a:rPr>
              <a:t>Bibliotheca Sacra </a:t>
            </a:r>
            <a:r>
              <a:rPr lang="en-US" sz="1800" dirty="0">
                <a:solidFill>
                  <a:srgbClr val="FFFFFF"/>
                </a:solidFill>
              </a:rPr>
              <a:t>164</a:t>
            </a:r>
            <a:r>
              <a:rPr lang="en-US" sz="1800" i="1" dirty="0">
                <a:solidFill>
                  <a:srgbClr val="FFFFFF"/>
                </a:solidFill>
              </a:rPr>
              <a:t> </a:t>
            </a:r>
            <a:r>
              <a:rPr lang="en-US" sz="1800" dirty="0">
                <a:solidFill>
                  <a:srgbClr val="FFFFFF"/>
                </a:solidFill>
              </a:rPr>
              <a:t>(July-September 2007): 484 </a:t>
            </a:r>
            <a:endParaRPr lang="en-US" sz="1800" i="1" dirty="0">
              <a:solidFill>
                <a:srgbClr val="FFFFFF"/>
              </a:solidFill>
              <a:latin typeface="Times New Roman" charset="0"/>
            </a:endParaRPr>
          </a:p>
        </p:txBody>
      </p:sp>
    </p:spTree>
    <p:extLst>
      <p:ext uri="{BB962C8B-B14F-4D97-AF65-F5344CB8AC3E}">
        <p14:creationId xmlns:p14="http://schemas.microsoft.com/office/powerpoint/2010/main" val="3066766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omiti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4" descr="Ne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eaLnBrk="1" hangingPunct="1"/>
            <a:r>
              <a:rPr lang="en-US" sz="4000" b="1" dirty="0">
                <a:solidFill>
                  <a:schemeClr val="bg1"/>
                </a:solidFill>
                <a:latin typeface="Arial" charset="0"/>
                <a:cs typeface="Arial" charset="0"/>
              </a:rPr>
              <a:t>Rev. 17:10 has no reference to Nero or Domitian as Beale affirms. </a:t>
            </a:r>
          </a:p>
        </p:txBody>
      </p:sp>
      <p:sp>
        <p:nvSpPr>
          <p:cNvPr id="69638" name="Text Box 7"/>
          <p:cNvSpPr txBox="1">
            <a:spLocks noChangeArrowheads="1"/>
          </p:cNvSpPr>
          <p:nvPr/>
        </p:nvSpPr>
        <p:spPr bwMode="auto">
          <a:xfrm>
            <a:off x="1864838" y="4800600"/>
            <a:ext cx="2772572"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Nero (A.D. 37-68)</a:t>
            </a:r>
          </a:p>
        </p:txBody>
      </p:sp>
      <p:sp>
        <p:nvSpPr>
          <p:cNvPr id="69639" name="Text Box 8"/>
          <p:cNvSpPr txBox="1">
            <a:spLocks noChangeArrowheads="1"/>
          </p:cNvSpPr>
          <p:nvPr/>
        </p:nvSpPr>
        <p:spPr bwMode="auto">
          <a:xfrm>
            <a:off x="5679738" y="4800600"/>
            <a:ext cx="350811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b="1" dirty="0">
                <a:solidFill>
                  <a:srgbClr val="000000"/>
                </a:solidFill>
                <a:latin typeface="Times New Roman"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69644"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5"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69642"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9643"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grpSp>
      <p:sp>
        <p:nvSpPr>
          <p:cNvPr id="1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Tree>
    <p:extLst>
      <p:ext uri="{BB962C8B-B14F-4D97-AF65-F5344CB8AC3E}">
        <p14:creationId xmlns:p14="http://schemas.microsoft.com/office/powerpoint/2010/main" val="4127329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8000" dirty="0">
                <a:solidFill>
                  <a:srgbClr val="FF0000"/>
                </a:solidFill>
                <a:effectLst>
                  <a:glow rad="228600">
                    <a:srgbClr val="FFFFFF">
                      <a:alpha val="92000"/>
                    </a:srgbClr>
                  </a:glow>
                </a:effectLst>
                <a:latin typeface="Copperplate Gothic Bold" charset="0"/>
                <a:ea typeface="Arial" charset="0"/>
                <a:cs typeface="Arial" charset="0"/>
              </a:rPr>
              <a:t>Tribulation?</a:t>
            </a: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
        <p:nvSpPr>
          <p:cNvPr id="2" name="Title 1"/>
          <p:cNvSpPr>
            <a:spLocks noGrp="1"/>
          </p:cNvSpPr>
          <p:nvPr>
            <p:ph type="title"/>
          </p:nvPr>
        </p:nvSpPr>
        <p:spPr>
          <a:xfrm>
            <a:off x="0" y="0"/>
            <a:ext cx="9144000" cy="1631216"/>
          </a:xfrm>
          <a:solidFill>
            <a:schemeClr val="bg1">
              <a:alpha val="54117"/>
            </a:schemeClr>
          </a:solidFill>
          <a:ln>
            <a:noFill/>
          </a:ln>
        </p:spPr>
        <p:txBody>
          <a:bodyPr wrap="square">
            <a:spAutoFit/>
          </a:bodyPr>
          <a:lstStyle/>
          <a:p>
            <a:pPr eaLnBrk="1" hangingPunct="1">
              <a:spcBef>
                <a:spcPct val="50000"/>
              </a:spcBef>
            </a:pPr>
            <a:r>
              <a:rPr lang="en-US" sz="10000" b="1" kern="1200" dirty="0">
                <a:solidFill>
                  <a:srgbClr val="000000"/>
                </a:solidFill>
                <a:latin typeface="Bodoni MT Black" charset="0"/>
                <a:cs typeface="Arial" charset="0"/>
              </a:rPr>
              <a:t>A.D. 70</a:t>
            </a:r>
          </a:p>
        </p:txBody>
      </p:sp>
    </p:spTree>
    <p:extLst>
      <p:ext uri="{BB962C8B-B14F-4D97-AF65-F5344CB8AC3E}">
        <p14:creationId xmlns:p14="http://schemas.microsoft.com/office/powerpoint/2010/main" val="1520422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362803"/>
            <a:ext cx="8229600" cy="1447800"/>
          </a:xfrm>
          <a:effectLst>
            <a:outerShdw blurRad="63500" dist="53882" dir="2700000" algn="ctr" rotWithShape="0">
              <a:schemeClr val="tx1">
                <a:alpha val="74998"/>
              </a:schemeClr>
            </a:outerShdw>
          </a:effectLst>
        </p:spPr>
        <p:txBody>
          <a:bodyPr/>
          <a:lstStyle/>
          <a:p>
            <a:pPr eaLnBrk="1" hangingPunct="1">
              <a:defRPr/>
            </a:pPr>
            <a:r>
              <a:rPr lang="en-US" b="1" dirty="0">
                <a:solidFill>
                  <a:schemeClr val="bg1"/>
                </a:solidFill>
                <a:effectLst>
                  <a:glow rad="101600">
                    <a:schemeClr val="tx1">
                      <a:alpha val="75000"/>
                    </a:schemeClr>
                  </a:glow>
                </a:effectLst>
                <a:ea typeface="+mj-ea"/>
              </a:rPr>
              <a:t>C. The timing of fulfillment of the prophecies in Revelation</a:t>
            </a:r>
          </a:p>
        </p:txBody>
      </p:sp>
      <p:grpSp>
        <p:nvGrpSpPr>
          <p:cNvPr id="2" name="Group 7"/>
          <p:cNvGrpSpPr>
            <a:grpSpLocks/>
          </p:cNvGrpSpPr>
          <p:nvPr/>
        </p:nvGrpSpPr>
        <p:grpSpPr bwMode="auto">
          <a:xfrm>
            <a:off x="0" y="4724400"/>
            <a:ext cx="9144000" cy="2133600"/>
            <a:chOff x="0" y="2976"/>
            <a:chExt cx="5760" cy="1344"/>
          </a:xfrm>
        </p:grpSpPr>
        <p:sp>
          <p:nvSpPr>
            <p:cNvPr id="71684" name="Rectangle 5"/>
            <p:cNvSpPr>
              <a:spLocks noChangeArrowheads="1"/>
            </p:cNvSpPr>
            <p:nvPr/>
          </p:nvSpPr>
          <p:spPr bwMode="auto">
            <a:xfrm>
              <a:off x="0" y="2976"/>
              <a:ext cx="5760" cy="1344"/>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17412" name="Text Box 4"/>
            <p:cNvSpPr txBox="1">
              <a:spLocks noChangeArrowheads="1"/>
            </p:cNvSpPr>
            <p:nvPr/>
          </p:nvSpPr>
          <p:spPr bwMode="auto">
            <a:xfrm>
              <a:off x="192" y="3005"/>
              <a:ext cx="5472" cy="12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4200" b="1" dirty="0">
                  <a:solidFill>
                    <a:srgbClr val="FFFFFF"/>
                  </a:solidFill>
                  <a:latin typeface="Arial" charset="0"/>
                  <a:ea typeface="Arial" charset="0"/>
                  <a:cs typeface="Arial" charset="0"/>
                </a:rPr>
                <a:t>Preterists say words like </a:t>
              </a:r>
              <a:r>
                <a:rPr lang="ru-RU" sz="4200" b="1" dirty="0">
                  <a:solidFill>
                    <a:srgbClr val="FFFFFF"/>
                  </a:solidFill>
                  <a:latin typeface="Arial" charset="0"/>
                  <a:ea typeface="Arial" charset="0"/>
                  <a:cs typeface="Arial" charset="0"/>
                </a:rPr>
                <a:t>"</a:t>
              </a:r>
              <a:r>
                <a:rPr lang="en-US" sz="4200" b="1" dirty="0">
                  <a:solidFill>
                    <a:srgbClr val="FFFFFF"/>
                  </a:solidFill>
                  <a:latin typeface="Arial" charset="0"/>
                  <a:ea typeface="Arial" charset="0"/>
                  <a:cs typeface="Arial" charset="0"/>
                </a:rPr>
                <a:t>shortly</a:t>
              </a:r>
              <a:r>
                <a:rPr lang="ru-RU" sz="4200" b="1" dirty="0">
                  <a:solidFill>
                    <a:srgbClr val="FFFFFF"/>
                  </a:solidFill>
                  <a:latin typeface="Arial" charset="0"/>
                  <a:ea typeface="Arial" charset="0"/>
                  <a:cs typeface="Arial" charset="0"/>
                </a:rPr>
                <a:t>"</a:t>
              </a:r>
              <a:r>
                <a:rPr lang="en-US" sz="4200" b="1" dirty="0">
                  <a:solidFill>
                    <a:srgbClr val="FFFFFF"/>
                  </a:solidFill>
                  <a:latin typeface="Arial" charset="0"/>
                  <a:ea typeface="Arial" charset="0"/>
                  <a:cs typeface="Arial" charset="0"/>
                </a:rPr>
                <a:t> or </a:t>
              </a:r>
              <a:r>
                <a:rPr lang="ru-RU" sz="4200" b="1" dirty="0">
                  <a:solidFill>
                    <a:srgbClr val="FFFFFF"/>
                  </a:solidFill>
                  <a:latin typeface="Arial" charset="0"/>
                  <a:ea typeface="Arial" charset="0"/>
                  <a:cs typeface="Arial" charset="0"/>
                </a:rPr>
                <a:t>"</a:t>
              </a:r>
              <a:r>
                <a:rPr lang="en-US" sz="4200" b="1" dirty="0">
                  <a:solidFill>
                    <a:srgbClr val="FFFFFF"/>
                  </a:solidFill>
                  <a:latin typeface="Arial" charset="0"/>
                  <a:ea typeface="Arial" charset="0"/>
                  <a:cs typeface="Arial" charset="0"/>
                </a:rPr>
                <a:t>soon</a:t>
              </a:r>
              <a:r>
                <a:rPr lang="ru-RU" sz="4200" b="1" dirty="0">
                  <a:solidFill>
                    <a:srgbClr val="FFFFFF"/>
                  </a:solidFill>
                  <a:latin typeface="Arial" charset="0"/>
                  <a:ea typeface="Arial" charset="0"/>
                  <a:cs typeface="Arial" charset="0"/>
                </a:rPr>
                <a:t>"</a:t>
              </a:r>
              <a:r>
                <a:rPr lang="en-US" sz="4200" b="1" dirty="0">
                  <a:solidFill>
                    <a:srgbClr val="FFFFFF"/>
                  </a:solidFill>
                  <a:latin typeface="Arial" charset="0"/>
                  <a:ea typeface="Arial" charset="0"/>
                  <a:cs typeface="Arial" charset="0"/>
                </a:rPr>
                <a:t> relate to a short time (Rev. 1:1)</a:t>
              </a:r>
            </a:p>
          </p:txBody>
        </p:sp>
      </p:grpSp>
      <p:sp>
        <p:nvSpPr>
          <p:cNvPr id="6"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Tree>
    <p:extLst>
      <p:ext uri="{BB962C8B-B14F-4D97-AF65-F5344CB8AC3E}">
        <p14:creationId xmlns:p14="http://schemas.microsoft.com/office/powerpoint/2010/main" val="153596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1" name="Rectangle 5"/>
          <p:cNvSpPr>
            <a:spLocks noChangeArrowheads="1"/>
          </p:cNvSpPr>
          <p:nvPr/>
        </p:nvSpPr>
        <p:spPr bwMode="auto">
          <a:xfrm>
            <a:off x="0" y="4419600"/>
            <a:ext cx="9144000" cy="2433638"/>
          </a:xfrm>
          <a:prstGeom prst="rect">
            <a:avLst/>
          </a:prstGeom>
          <a:solidFill>
            <a:schemeClr val="tx1">
              <a:alpha val="50980"/>
            </a:schemeClr>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
        <p:nvSpPr>
          <p:cNvPr id="2" name="Title 1"/>
          <p:cNvSpPr>
            <a:spLocks noGrp="1"/>
          </p:cNvSpPr>
          <p:nvPr>
            <p:ph type="title"/>
          </p:nvPr>
        </p:nvSpPr>
        <p:spPr>
          <a:xfrm>
            <a:off x="492480" y="4483614"/>
            <a:ext cx="8229600" cy="2215991"/>
          </a:xfr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r>
              <a:rPr lang="en-US" sz="4600" b="1" kern="1200" dirty="0">
                <a:solidFill>
                  <a:srgbClr val="FFFFFF"/>
                </a:solidFill>
                <a:latin typeface="Arial" charset="0"/>
                <a:ea typeface="Arial" charset="0"/>
                <a:cs typeface="Arial" charset="0"/>
              </a:rPr>
              <a:t>However, they can</a:t>
            </a:r>
            <a:r>
              <a:rPr lang="uk-UA"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t explain </a:t>
            </a:r>
            <a:r>
              <a:rPr lang="ru-RU"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I am coming quickly</a:t>
            </a:r>
            <a:r>
              <a:rPr lang="ru-RU" sz="4600" b="1" kern="1200" dirty="0">
                <a:solidFill>
                  <a:srgbClr val="FFFFFF"/>
                </a:solidFill>
                <a:latin typeface="Arial" charset="0"/>
                <a:ea typeface="Arial" charset="0"/>
                <a:cs typeface="Arial" charset="0"/>
              </a:rPr>
              <a:t>"</a:t>
            </a:r>
            <a:r>
              <a:rPr lang="en-US" sz="4600" b="1" kern="1200" dirty="0">
                <a:solidFill>
                  <a:srgbClr val="FFFFFF"/>
                </a:solidFill>
                <a:latin typeface="Arial" charset="0"/>
                <a:ea typeface="Arial" charset="0"/>
                <a:cs typeface="Arial" charset="0"/>
              </a:rPr>
              <a:t> </a:t>
            </a:r>
            <a:br>
              <a:rPr lang="en-US" sz="4600" b="1" kern="1200" dirty="0">
                <a:solidFill>
                  <a:srgbClr val="FFFFFF"/>
                </a:solidFill>
                <a:latin typeface="Arial" charset="0"/>
                <a:ea typeface="Arial" charset="0"/>
                <a:cs typeface="Arial" charset="0"/>
              </a:rPr>
            </a:br>
            <a:r>
              <a:rPr lang="en-US" sz="4600" b="1" kern="1200" dirty="0">
                <a:solidFill>
                  <a:srgbClr val="FFFFFF"/>
                </a:solidFill>
                <a:latin typeface="Arial" charset="0"/>
                <a:ea typeface="Arial" charset="0"/>
                <a:cs typeface="Arial" charset="0"/>
              </a:rPr>
              <a:t>(Rev. 2:16; 3:11; 22:7, 12, 20)</a:t>
            </a:r>
          </a:p>
        </p:txBody>
      </p:sp>
    </p:spTree>
    <p:extLst>
      <p:ext uri="{BB962C8B-B14F-4D97-AF65-F5344CB8AC3E}">
        <p14:creationId xmlns:p14="http://schemas.microsoft.com/office/powerpoint/2010/main" val="925695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3657600"/>
            <a:ext cx="9144000" cy="3200400"/>
          </a:xfrm>
          <a:prstGeom prst="rect">
            <a:avLst/>
          </a:prstGeom>
          <a:solidFill>
            <a:schemeClr val="bg1">
              <a:alpha val="4313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
        <p:nvSpPr>
          <p:cNvPr id="2" name="Title 1"/>
          <p:cNvSpPr>
            <a:spLocks noGrp="1"/>
          </p:cNvSpPr>
          <p:nvPr>
            <p:ph type="title"/>
          </p:nvPr>
        </p:nvSpPr>
        <p:spPr>
          <a:xfrm>
            <a:off x="670311" y="556896"/>
            <a:ext cx="4162979" cy="2830207"/>
          </a:xfrm>
        </p:spPr>
        <p:txBody>
          <a:bodyPr/>
          <a:lstStyle/>
          <a:p>
            <a:r>
              <a:rPr lang="en-US" b="1" dirty="0"/>
              <a:t>Preterist difficulties</a:t>
            </a:r>
          </a:p>
        </p:txBody>
      </p:sp>
      <p:sp>
        <p:nvSpPr>
          <p:cNvPr id="6" name="Rectangle 3"/>
          <p:cNvSpPr txBox="1">
            <a:spLocks noChangeArrowheads="1"/>
          </p:cNvSpPr>
          <p:nvPr/>
        </p:nvSpPr>
        <p:spPr bwMode="auto">
          <a:xfrm>
            <a:off x="316801" y="3792357"/>
            <a:ext cx="8686800" cy="29718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4400" b="1" dirty="0">
                <a:solidFill>
                  <a:srgbClr val="000000"/>
                </a:solidFill>
                <a:latin typeface="Arial"/>
                <a:ea typeface="Arial"/>
                <a:cs typeface="Arial"/>
              </a:rPr>
              <a:t>Their hermeneutics are not consistent.</a:t>
            </a:r>
          </a:p>
          <a:p>
            <a:pPr defTabSz="914400" eaLnBrk="1" hangingPunct="1">
              <a:defRPr/>
            </a:pPr>
            <a:r>
              <a:rPr lang="en-US" sz="4400" b="1" dirty="0">
                <a:solidFill>
                  <a:srgbClr val="000000"/>
                </a:solidFill>
                <a:latin typeface="Arial"/>
                <a:ea typeface="Arial"/>
                <a:cs typeface="Arial"/>
              </a:rPr>
              <a:t>It requires great creativity to prove that Jesus has come.</a:t>
            </a:r>
          </a:p>
        </p:txBody>
      </p:sp>
    </p:spTree>
    <p:extLst>
      <p:ext uri="{BB962C8B-B14F-4D97-AF65-F5344CB8AC3E}">
        <p14:creationId xmlns:p14="http://schemas.microsoft.com/office/powerpoint/2010/main" val="1707347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 y="4876800"/>
            <a:ext cx="8915400" cy="1401763"/>
          </a:xfrm>
          <a:effectLst>
            <a:outerShdw blurRad="63500" dist="53882" dir="2700000" algn="ctr" rotWithShape="0">
              <a:schemeClr val="tx1">
                <a:alpha val="74998"/>
              </a:schemeClr>
            </a:outerShdw>
          </a:effectLst>
        </p:spPr>
        <p:txBody>
          <a:bodyPr/>
          <a:lstStyle/>
          <a:p>
            <a:pPr eaLnBrk="1" hangingPunct="1">
              <a:defRPr/>
            </a:pPr>
            <a:r>
              <a:rPr lang="en-US" b="1" dirty="0">
                <a:solidFill>
                  <a:schemeClr val="bg1"/>
                </a:solidFill>
                <a:effectLst>
                  <a:glow rad="139700">
                    <a:schemeClr val="tx1">
                      <a:alpha val="75000"/>
                    </a:schemeClr>
                  </a:glow>
                </a:effectLst>
                <a:ea typeface="+mj-ea"/>
              </a:rPr>
              <a:t>D. The timing of the fulfillment of Matthew 10:23, 16:28 and 24:34</a:t>
            </a:r>
          </a:p>
        </p:txBody>
      </p:sp>
      <p:sp>
        <p:nvSpPr>
          <p:cNvPr id="3"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Tree>
    <p:extLst>
      <p:ext uri="{BB962C8B-B14F-4D97-AF65-F5344CB8AC3E}">
        <p14:creationId xmlns:p14="http://schemas.microsoft.com/office/powerpoint/2010/main" val="3276234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descr="Yeshuaadv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Text Box 5"/>
          <p:cNvSpPr txBox="1">
            <a:spLocks noChangeArrowheads="1"/>
          </p:cNvSpPr>
          <p:nvPr/>
        </p:nvSpPr>
        <p:spPr bwMode="auto">
          <a:xfrm>
            <a:off x="0" y="4462882"/>
            <a:ext cx="9144000" cy="2339102"/>
          </a:xfrm>
          <a:prstGeom prst="rect">
            <a:avLst/>
          </a:prstGeom>
          <a:solidFill>
            <a:srgbClr val="000000"/>
          </a:solidFill>
          <a:ln>
            <a:noFill/>
          </a:ln>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3100" b="1" u="sng" dirty="0">
                <a:solidFill>
                  <a:srgbClr val="FFFFFF"/>
                </a:solidFill>
                <a:latin typeface="Arial" charset="0"/>
              </a:rPr>
              <a:t>Radical Preterists use Matt. 10:23 as support that the Lord must come in the first century: </a:t>
            </a:r>
            <a:r>
              <a:rPr lang="ru-RU" sz="2800" b="1" dirty="0">
                <a:solidFill>
                  <a:srgbClr val="FFFFFF"/>
                </a:solidFill>
                <a:latin typeface="Arial" charset="0"/>
              </a:rPr>
              <a:t>"</a:t>
            </a:r>
            <a:r>
              <a:rPr lang="en-US" sz="2800" b="1" dirty="0">
                <a:solidFill>
                  <a:srgbClr val="FFFFFF"/>
                </a:solidFill>
                <a:latin typeface="Arial" charset="0"/>
              </a:rPr>
              <a:t>When you are persecuted in one town, flee to the next. I tell you the truth, the Son of Man will return before you have reached all the towns of Israel.</a:t>
            </a:r>
            <a:r>
              <a:rPr lang="ru-RU" sz="2800" b="1" dirty="0">
                <a:solidFill>
                  <a:srgbClr val="FFFFFF"/>
                </a:solidFill>
                <a:latin typeface="Arial" charset="0"/>
              </a:rPr>
              <a:t>"</a:t>
            </a:r>
            <a:endParaRPr lang="en-US" sz="2800" b="1" dirty="0">
              <a:solidFill>
                <a:srgbClr val="FFFFFF"/>
              </a:solidFill>
              <a:latin typeface="Arial"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480</a:t>
            </a:r>
          </a:p>
        </p:txBody>
      </p:sp>
      <p:sp>
        <p:nvSpPr>
          <p:cNvPr id="2" name="Title 1"/>
          <p:cNvSpPr>
            <a:spLocks noGrp="1"/>
          </p:cNvSpPr>
          <p:nvPr>
            <p:ph type="title"/>
          </p:nvPr>
        </p:nvSpPr>
        <p:spPr>
          <a:xfrm>
            <a:off x="141120" y="0"/>
            <a:ext cx="5327201" cy="987905"/>
          </a:xfrm>
        </p:spPr>
        <p:txBody>
          <a:bodyPr/>
          <a:lstStyle/>
          <a:p>
            <a:pPr algn="l"/>
            <a:r>
              <a:rPr lang="en-US" b="1" i="1" dirty="0"/>
              <a:t>Their Claim</a:t>
            </a:r>
          </a:p>
        </p:txBody>
      </p:sp>
    </p:spTree>
    <p:extLst>
      <p:ext uri="{BB962C8B-B14F-4D97-AF65-F5344CB8AC3E}">
        <p14:creationId xmlns:p14="http://schemas.microsoft.com/office/powerpoint/2010/main" val="250296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6" descr="Judai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8" y="3333750"/>
            <a:ext cx="4648201"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9"/>
          <p:cNvSpPr>
            <a:spLocks noChangeArrowheads="1"/>
          </p:cNvSpPr>
          <p:nvPr/>
        </p:nvSpPr>
        <p:spPr bwMode="auto">
          <a:xfrm>
            <a:off x="4572000" y="0"/>
            <a:ext cx="4572000" cy="6858000"/>
          </a:xfrm>
          <a:prstGeom prst="rect">
            <a:avLst/>
          </a:prstGeom>
          <a:solidFill>
            <a:schemeClr val="tx1"/>
          </a:solid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37896" name="Text Box 8"/>
          <p:cNvSpPr txBox="1">
            <a:spLocks noChangeArrowheads="1"/>
          </p:cNvSpPr>
          <p:nvPr/>
        </p:nvSpPr>
        <p:spPr bwMode="auto">
          <a:xfrm>
            <a:off x="4515306" y="1063148"/>
            <a:ext cx="4577415" cy="501675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ru-RU" altLang="ja-JP" sz="3200" b="1" dirty="0">
                <a:solidFill>
                  <a:srgbClr val="FFFFFF"/>
                </a:solidFill>
                <a:latin typeface="Arial"/>
                <a:cs typeface="Arial"/>
              </a:rPr>
              <a:t>"</a:t>
            </a:r>
            <a:r>
              <a:rPr lang="en-US" sz="3200" b="1" dirty="0">
                <a:solidFill>
                  <a:srgbClr val="FFFFFF"/>
                </a:solidFill>
                <a:latin typeface="Arial"/>
                <a:cs typeface="Arial"/>
              </a:rPr>
              <a:t>The evangelization of the rebellious nation of Israel will not be finished by them but will await His return, which is the point made by Paul (cf. Rom. 11:25-29) and the prophets (Zech. 12:10)</a:t>
            </a:r>
            <a:r>
              <a:rPr lang="ru-RU" altLang="ja-JP" sz="3200" b="1" dirty="0">
                <a:solidFill>
                  <a:srgbClr val="FFFFFF"/>
                </a:solidFill>
                <a:latin typeface="Arial"/>
                <a:cs typeface="Arial"/>
              </a:rPr>
              <a:t>"</a:t>
            </a:r>
            <a:endParaRPr lang="en-US" sz="3200" b="1" dirty="0">
              <a:solidFill>
                <a:srgbClr val="FFFFFF"/>
              </a:solidFill>
              <a:latin typeface="Arial"/>
              <a:cs typeface="Arial"/>
            </a:endParaRPr>
          </a:p>
        </p:txBody>
      </p:sp>
      <p:sp>
        <p:nvSpPr>
          <p:cNvPr id="81926" name="Text Box 12"/>
          <p:cNvSpPr txBox="1">
            <a:spLocks noChangeArrowheads="1"/>
          </p:cNvSpPr>
          <p:nvPr/>
        </p:nvSpPr>
        <p:spPr bwMode="auto">
          <a:xfrm>
            <a:off x="7010400" y="62951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r" defTabSz="914400" eaLnBrk="1" fontAlgn="base" hangingPunct="1">
              <a:spcBef>
                <a:spcPct val="50000"/>
              </a:spcBef>
              <a:spcAft>
                <a:spcPct val="0"/>
              </a:spcAft>
            </a:pPr>
            <a:r>
              <a:rPr lang="en-US" b="1" i="1" dirty="0">
                <a:solidFill>
                  <a:srgbClr val="FFFFFF"/>
                </a:solidFill>
                <a:latin typeface="Arial"/>
                <a:cs typeface="Arial"/>
              </a:rPr>
              <a:t>––</a:t>
            </a:r>
            <a:r>
              <a:rPr lang="en-US" b="1" i="1" dirty="0" err="1">
                <a:solidFill>
                  <a:srgbClr val="FFFFFF"/>
                </a:solidFill>
                <a:latin typeface="Arial"/>
                <a:cs typeface="Arial"/>
              </a:rPr>
              <a:t>Benware</a:t>
            </a:r>
            <a:endParaRPr lang="en-US" b="1" i="1" dirty="0">
              <a:solidFill>
                <a:srgbClr val="FFFFFF"/>
              </a:solidFill>
              <a:latin typeface="Arial"/>
              <a:cs typeface="Arial"/>
            </a:endParaRPr>
          </a:p>
        </p:txBody>
      </p:sp>
      <p:sp>
        <p:nvSpPr>
          <p:cNvPr id="7" name="Text Box 1034"/>
          <p:cNvSpPr txBox="1">
            <a:spLocks noChangeArrowheads="1"/>
          </p:cNvSpPr>
          <p:nvPr/>
        </p:nvSpPr>
        <p:spPr bwMode="auto">
          <a:xfrm>
            <a:off x="7942103" y="0"/>
            <a:ext cx="1201898"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481</a:t>
            </a:r>
            <a:br>
              <a:rPr lang="en-US" b="1" dirty="0">
                <a:solidFill>
                  <a:srgbClr val="FFFFFF"/>
                </a:solidFill>
                <a:latin typeface="Arial" charset="0"/>
                <a:cs typeface="Arial" charset="0"/>
              </a:rPr>
            </a:br>
            <a:r>
              <a:rPr lang="en-US" b="1" dirty="0">
                <a:solidFill>
                  <a:srgbClr val="FFFFFF"/>
                </a:solidFill>
                <a:latin typeface="Arial" charset="0"/>
                <a:cs typeface="Arial" charset="0"/>
              </a:rPr>
              <a:t>Pt. 1</a:t>
            </a:r>
          </a:p>
        </p:txBody>
      </p:sp>
      <p:sp>
        <p:nvSpPr>
          <p:cNvPr id="2" name="Title 1"/>
          <p:cNvSpPr>
            <a:spLocks noGrp="1"/>
          </p:cNvSpPr>
          <p:nvPr>
            <p:ph type="title"/>
          </p:nvPr>
        </p:nvSpPr>
        <p:spPr>
          <a:xfrm>
            <a:off x="4692168" y="45305"/>
            <a:ext cx="3906431" cy="713267"/>
          </a:xfrm>
        </p:spPr>
        <p:txBody>
          <a:bodyPr/>
          <a:lstStyle/>
          <a:p>
            <a:pPr rtl="0" eaLnBrk="0" fontAlgn="base" hangingPunct="0"/>
            <a:r>
              <a:rPr lang="en-US" sz="3600" b="1" u="sng" kern="1200" dirty="0">
                <a:solidFill>
                  <a:srgbClr val="FFFFFF"/>
                </a:solidFill>
                <a:effectLst/>
                <a:latin typeface="Arial"/>
                <a:ea typeface="ＭＳ Ｐゴシック"/>
                <a:cs typeface="Arial"/>
              </a:rPr>
              <a:t>Response:</a:t>
            </a:r>
            <a:endParaRPr lang="en-US" sz="5400" u="sng" dirty="0"/>
          </a:p>
        </p:txBody>
      </p:sp>
    </p:spTree>
    <p:extLst>
      <p:ext uri="{BB962C8B-B14F-4D97-AF65-F5344CB8AC3E}">
        <p14:creationId xmlns:p14="http://schemas.microsoft.com/office/powerpoint/2010/main" val="2880745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1" name="Rectangle 4"/>
          <p:cNvSpPr>
            <a:spLocks noChangeArrowheads="1"/>
          </p:cNvSpPr>
          <p:nvPr/>
        </p:nvSpPr>
        <p:spPr bwMode="auto">
          <a:xfrm>
            <a:off x="0" y="4648200"/>
            <a:ext cx="9144000" cy="228600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481</a:t>
            </a:r>
            <a:br>
              <a:rPr lang="en-US" b="1" dirty="0">
                <a:solidFill>
                  <a:srgbClr val="FFFFFF"/>
                </a:solidFill>
                <a:latin typeface="Arial" charset="0"/>
                <a:cs typeface="Arial" charset="0"/>
              </a:rPr>
            </a:br>
            <a:r>
              <a:rPr lang="en-US" b="1" dirty="0">
                <a:solidFill>
                  <a:srgbClr val="FFFFFF"/>
                </a:solidFill>
                <a:latin typeface="Arial" charset="0"/>
                <a:cs typeface="Arial" charset="0"/>
              </a:rPr>
              <a:t>Pt. 2</a:t>
            </a:r>
          </a:p>
        </p:txBody>
      </p:sp>
      <p:sp>
        <p:nvSpPr>
          <p:cNvPr id="2" name="Title 1"/>
          <p:cNvSpPr>
            <a:spLocks noGrp="1"/>
          </p:cNvSpPr>
          <p:nvPr>
            <p:ph type="title"/>
          </p:nvPr>
        </p:nvSpPr>
        <p:spPr>
          <a:xfrm>
            <a:off x="457202" y="4848444"/>
            <a:ext cx="8229600" cy="1938992"/>
          </a:xfr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r>
              <a:rPr lang="en-US" sz="4000" b="1" kern="1200" dirty="0">
                <a:solidFill>
                  <a:srgbClr val="FFFFFF"/>
                </a:solidFill>
                <a:latin typeface="Arial" charset="0"/>
                <a:ea typeface="Arial" charset="0"/>
                <a:cs typeface="Arial" charset="0"/>
              </a:rPr>
              <a:t>Radical Preterists see Matt. 16:28 as saying that Jesus will come in that very generation</a:t>
            </a:r>
          </a:p>
        </p:txBody>
      </p:sp>
    </p:spTree>
    <p:extLst>
      <p:ext uri="{BB962C8B-B14F-4D97-AF65-F5344CB8AC3E}">
        <p14:creationId xmlns:p14="http://schemas.microsoft.com/office/powerpoint/2010/main" val="2097593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6019" name="Rectangle 8"/>
          <p:cNvSpPr>
            <a:spLocks noChangeArrowheads="1"/>
          </p:cNvSpPr>
          <p:nvPr/>
        </p:nvSpPr>
        <p:spPr bwMode="auto">
          <a:xfrm>
            <a:off x="0" y="3657600"/>
            <a:ext cx="5486400" cy="3200400"/>
          </a:xfrm>
          <a:prstGeom prst="rect">
            <a:avLst/>
          </a:prstGeom>
          <a:solidFill>
            <a:schemeClr val="tx1">
              <a:alpha val="3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6" name="Text Box 1034"/>
          <p:cNvSpPr txBox="1">
            <a:spLocks noChangeArrowheads="1"/>
          </p:cNvSpPr>
          <p:nvPr/>
        </p:nvSpPr>
        <p:spPr bwMode="auto">
          <a:xfrm>
            <a:off x="8103363" y="0"/>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481</a:t>
            </a:r>
            <a:br>
              <a:rPr lang="en-US" b="1" dirty="0">
                <a:solidFill>
                  <a:srgbClr val="FFFFFF"/>
                </a:solidFill>
                <a:latin typeface="Arial" charset="0"/>
                <a:cs typeface="Arial" charset="0"/>
              </a:rPr>
            </a:br>
            <a:r>
              <a:rPr lang="en-US" b="1" dirty="0">
                <a:solidFill>
                  <a:srgbClr val="FFFFFF"/>
                </a:solidFill>
                <a:latin typeface="Arial" charset="0"/>
                <a:cs typeface="Arial" charset="0"/>
              </a:rPr>
              <a:t>Pt. 2</a:t>
            </a:r>
          </a:p>
        </p:txBody>
      </p:sp>
      <p:sp>
        <p:nvSpPr>
          <p:cNvPr id="2" name="Title 1"/>
          <p:cNvSpPr>
            <a:spLocks noGrp="1"/>
          </p:cNvSpPr>
          <p:nvPr>
            <p:ph type="title"/>
          </p:nvPr>
        </p:nvSpPr>
        <p:spPr>
          <a:xfrm>
            <a:off x="0" y="3711923"/>
            <a:ext cx="5575591" cy="3093154"/>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r>
              <a:rPr lang="en-US" sz="3900" b="1" kern="1200" dirty="0">
                <a:solidFill>
                  <a:srgbClr val="FFFFFF"/>
                </a:solidFill>
                <a:latin typeface="Arial" charset="0"/>
                <a:ea typeface="Arial" charset="0"/>
                <a:cs typeface="Arial" charset="0"/>
              </a:rPr>
              <a:t>It actually refers to people who will be physically alive when Jesus comes at the end time</a:t>
            </a:r>
          </a:p>
        </p:txBody>
      </p:sp>
    </p:spTree>
    <p:extLst>
      <p:ext uri="{BB962C8B-B14F-4D97-AF65-F5344CB8AC3E}">
        <p14:creationId xmlns:p14="http://schemas.microsoft.com/office/powerpoint/2010/main" val="23127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8067" name="Rectangle 2"/>
          <p:cNvSpPr>
            <a:spLocks noChangeArrowheads="1"/>
          </p:cNvSpPr>
          <p:nvPr/>
        </p:nvSpPr>
        <p:spPr bwMode="auto">
          <a:xfrm>
            <a:off x="0" y="4953002"/>
            <a:ext cx="9144000" cy="1974850"/>
          </a:xfrm>
          <a:prstGeom prst="rect">
            <a:avLst/>
          </a:prstGeom>
          <a:solidFill>
            <a:schemeClr val="tx1">
              <a:alpha val="5098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063049" y="0"/>
            <a:ext cx="1080952"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481</a:t>
            </a:r>
            <a:br>
              <a:rPr lang="en-US" b="1" dirty="0">
                <a:solidFill>
                  <a:srgbClr val="FFFFFF"/>
                </a:solidFill>
                <a:latin typeface="Arial" charset="0"/>
                <a:cs typeface="Arial" charset="0"/>
              </a:rPr>
            </a:br>
            <a:r>
              <a:rPr lang="en-US" b="1" dirty="0">
                <a:solidFill>
                  <a:srgbClr val="FFFFFF"/>
                </a:solidFill>
                <a:latin typeface="Arial" charset="0"/>
                <a:cs typeface="Arial" charset="0"/>
              </a:rPr>
              <a:t>Pt. 3</a:t>
            </a:r>
          </a:p>
        </p:txBody>
      </p:sp>
      <p:sp>
        <p:nvSpPr>
          <p:cNvPr id="2" name="Title 1"/>
          <p:cNvSpPr>
            <a:spLocks noGrp="1"/>
          </p:cNvSpPr>
          <p:nvPr>
            <p:ph type="title"/>
          </p:nvPr>
        </p:nvSpPr>
        <p:spPr>
          <a:xfrm>
            <a:off x="141120" y="5011341"/>
            <a:ext cx="8229600" cy="1846659"/>
          </a:xfr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r>
              <a:rPr lang="en-US" sz="3800" b="1" kern="1200" dirty="0">
                <a:solidFill>
                  <a:srgbClr val="FFFFFF"/>
                </a:solidFill>
                <a:latin typeface="Arial" charset="0"/>
                <a:ea typeface="Arial" charset="0"/>
                <a:cs typeface="Arial" charset="0"/>
              </a:rPr>
              <a:t>Preterists see </a:t>
            </a:r>
            <a:r>
              <a:rPr lang="ru-RU" sz="3800" b="1" kern="1200" dirty="0">
                <a:solidFill>
                  <a:srgbClr val="FFFFFF"/>
                </a:solidFill>
                <a:latin typeface="Arial" charset="0"/>
                <a:ea typeface="Arial" charset="0"/>
                <a:cs typeface="Arial" charset="0"/>
              </a:rPr>
              <a:t>"</a:t>
            </a:r>
            <a:r>
              <a:rPr lang="en-US" sz="3800" b="1" kern="1200" dirty="0">
                <a:solidFill>
                  <a:srgbClr val="FFFFFF"/>
                </a:solidFill>
                <a:latin typeface="Arial" charset="0"/>
                <a:ea typeface="Arial" charset="0"/>
                <a:cs typeface="Arial" charset="0"/>
              </a:rPr>
              <a:t>this generation</a:t>
            </a:r>
            <a:r>
              <a:rPr lang="ru-RU" sz="3800" b="1" kern="1200" dirty="0">
                <a:solidFill>
                  <a:srgbClr val="FFFFFF"/>
                </a:solidFill>
                <a:latin typeface="Arial" charset="0"/>
                <a:ea typeface="Arial" charset="0"/>
                <a:cs typeface="Arial" charset="0"/>
              </a:rPr>
              <a:t>"</a:t>
            </a:r>
            <a:r>
              <a:rPr lang="en-US" sz="3800" b="1" kern="1200" dirty="0">
                <a:solidFill>
                  <a:srgbClr val="FFFFFF"/>
                </a:solidFill>
                <a:latin typeface="Arial" charset="0"/>
                <a:ea typeface="Arial" charset="0"/>
                <a:cs typeface="Arial" charset="0"/>
              </a:rPr>
              <a:t> in Matt. 24:34 as that particular generation who heard Jesus</a:t>
            </a:r>
          </a:p>
        </p:txBody>
      </p:sp>
    </p:spTree>
    <p:extLst>
      <p:ext uri="{BB962C8B-B14F-4D97-AF65-F5344CB8AC3E}">
        <p14:creationId xmlns:p14="http://schemas.microsoft.com/office/powerpoint/2010/main" val="1547800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4" name="Rectangle 4"/>
          <p:cNvSpPr>
            <a:spLocks noChangeArrowheads="1"/>
          </p:cNvSpPr>
          <p:nvPr/>
        </p:nvSpPr>
        <p:spPr bwMode="auto">
          <a:xfrm>
            <a:off x="0" y="1524000"/>
            <a:ext cx="9144000" cy="5410200"/>
          </a:xfrm>
          <a:prstGeom prst="rect">
            <a:avLst/>
          </a:prstGeom>
          <a:solidFill>
            <a:schemeClr val="tx1">
              <a:alpha val="5803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4" name="Text Box 1034"/>
          <p:cNvSpPr txBox="1">
            <a:spLocks noChangeArrowheads="1"/>
          </p:cNvSpPr>
          <p:nvPr/>
        </p:nvSpPr>
        <p:spPr bwMode="auto">
          <a:xfrm>
            <a:off x="8103363" y="1431058"/>
            <a:ext cx="1040637" cy="833178"/>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481</a:t>
            </a:r>
            <a:br>
              <a:rPr lang="en-US" b="1" dirty="0">
                <a:solidFill>
                  <a:srgbClr val="FFFFFF"/>
                </a:solidFill>
                <a:latin typeface="Arial" charset="0"/>
                <a:cs typeface="Arial" charset="0"/>
              </a:rPr>
            </a:br>
            <a:r>
              <a:rPr lang="en-US" b="1" dirty="0">
                <a:solidFill>
                  <a:srgbClr val="FFFFFF"/>
                </a:solidFill>
                <a:latin typeface="Arial" charset="0"/>
                <a:cs typeface="Arial" charset="0"/>
              </a:rPr>
              <a:t>Pt. 3</a:t>
            </a:r>
          </a:p>
        </p:txBody>
      </p:sp>
      <p:sp>
        <p:nvSpPr>
          <p:cNvPr id="2" name="Title 1"/>
          <p:cNvSpPr>
            <a:spLocks noGrp="1"/>
          </p:cNvSpPr>
          <p:nvPr>
            <p:ph type="title"/>
          </p:nvPr>
        </p:nvSpPr>
        <p:spPr>
          <a:xfrm>
            <a:off x="316082" y="-854395"/>
            <a:ext cx="8229600" cy="783831"/>
          </a:xfrm>
        </p:spPr>
        <p:txBody>
          <a:bodyPr/>
          <a:lstStyle/>
          <a:p>
            <a:r>
              <a:rPr lang="en-US" dirty="0"/>
              <a:t>End Times?</a:t>
            </a:r>
          </a:p>
        </p:txBody>
      </p:sp>
      <p:sp>
        <p:nvSpPr>
          <p:cNvPr id="6" name="Rectangle 3"/>
          <p:cNvSpPr txBox="1">
            <a:spLocks noChangeArrowheads="1"/>
          </p:cNvSpPr>
          <p:nvPr/>
        </p:nvSpPr>
        <p:spPr bwMode="auto">
          <a:xfrm>
            <a:off x="192011" y="1682036"/>
            <a:ext cx="8534400" cy="5029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lnSpc>
                <a:spcPct val="90000"/>
              </a:lnSpc>
              <a:defRPr/>
            </a:pP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This generation</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refers to a time period when the </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birth pains begin</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(Matt. 24:8). </a:t>
            </a:r>
          </a:p>
          <a:p>
            <a:pPr defTabSz="914400" eaLnBrk="1" hangingPunct="1">
              <a:lnSpc>
                <a:spcPct val="90000"/>
              </a:lnSpc>
              <a:defRPr/>
            </a:pPr>
            <a:r>
              <a:rPr lang="en-US" sz="3000" b="1" dirty="0">
                <a:solidFill>
                  <a:srgbClr val="FFFFFF"/>
                </a:solidFill>
                <a:latin typeface="Arial"/>
                <a:ea typeface="Arial"/>
                <a:cs typeface="Arial"/>
              </a:rPr>
              <a:t>It will continue on until </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the gospel is preached to the whole world</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(Matt. 24:14).</a:t>
            </a:r>
          </a:p>
          <a:p>
            <a:pPr defTabSz="914400" eaLnBrk="1" hangingPunct="1">
              <a:lnSpc>
                <a:spcPct val="90000"/>
              </a:lnSpc>
              <a:defRPr/>
            </a:pPr>
            <a:r>
              <a:rPr lang="en-US" sz="3000" b="1" dirty="0">
                <a:solidFill>
                  <a:srgbClr val="FFFFFF"/>
                </a:solidFill>
                <a:latin typeface="Arial"/>
                <a:ea typeface="Arial"/>
                <a:cs typeface="Arial"/>
              </a:rPr>
              <a:t>The </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abomination of desolation</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spoken of by Daniel (Matt. 24:15; cf. Dan. 9:24-27) will have taken place.</a:t>
            </a:r>
          </a:p>
          <a:p>
            <a:pPr defTabSz="914400" eaLnBrk="1" hangingPunct="1">
              <a:lnSpc>
                <a:spcPct val="90000"/>
              </a:lnSpc>
              <a:defRPr/>
            </a:pPr>
            <a:r>
              <a:rPr lang="en-US" sz="3000" b="1" dirty="0">
                <a:solidFill>
                  <a:srgbClr val="FFFFFF"/>
                </a:solidFill>
                <a:latin typeface="Arial"/>
                <a:ea typeface="Arial"/>
                <a:cs typeface="Arial"/>
              </a:rPr>
              <a:t>The </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great tribulation</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(Matt. 24:21) will have happened.</a:t>
            </a:r>
          </a:p>
          <a:p>
            <a:pPr defTabSz="914400" eaLnBrk="1" hangingPunct="1">
              <a:lnSpc>
                <a:spcPct val="90000"/>
              </a:lnSpc>
              <a:defRPr/>
            </a:pPr>
            <a:r>
              <a:rPr lang="en-US" sz="3000" b="1" dirty="0">
                <a:solidFill>
                  <a:srgbClr val="FFFFFF"/>
                </a:solidFill>
                <a:latin typeface="Arial"/>
                <a:ea typeface="Arial"/>
                <a:cs typeface="Arial"/>
              </a:rPr>
              <a:t>Finally, </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the Son of Man will come</a:t>
            </a:r>
            <a:r>
              <a:rPr lang="ru-RU" sz="3000" b="1" dirty="0">
                <a:solidFill>
                  <a:srgbClr val="FFFFFF"/>
                </a:solidFill>
                <a:latin typeface="Arial"/>
                <a:ea typeface="Arial"/>
                <a:cs typeface="Arial"/>
              </a:rPr>
              <a:t>"</a:t>
            </a:r>
            <a:r>
              <a:rPr lang="en-US" sz="3000" b="1" dirty="0">
                <a:solidFill>
                  <a:srgbClr val="FFFFFF"/>
                </a:solidFill>
                <a:latin typeface="Arial"/>
                <a:ea typeface="Arial"/>
                <a:cs typeface="Arial"/>
              </a:rPr>
              <a:t> (Matt. 24:27). </a:t>
            </a:r>
          </a:p>
        </p:txBody>
      </p:sp>
    </p:spTree>
    <p:extLst>
      <p:ext uri="{BB962C8B-B14F-4D97-AF65-F5344CB8AC3E}">
        <p14:creationId xmlns:p14="http://schemas.microsoft.com/office/powerpoint/2010/main" val="16547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
        <p:nvSpPr>
          <p:cNvPr id="2" name="Title 1"/>
          <p:cNvSpPr>
            <a:spLocks noGrp="1"/>
          </p:cNvSpPr>
          <p:nvPr>
            <p:ph type="title"/>
          </p:nvPr>
        </p:nvSpPr>
        <p:spPr>
          <a:xfrm>
            <a:off x="0" y="479058"/>
            <a:ext cx="9144000" cy="769441"/>
          </a:xfrm>
          <a:solidFill>
            <a:schemeClr val="bg1">
              <a:alpha val="54117"/>
            </a:schemeClr>
          </a:solidFill>
          <a:ln>
            <a:noFill/>
          </a:ln>
        </p:spPr>
        <p:txBody>
          <a:bodyPr wrap="square">
            <a:spAutoFit/>
          </a:bodyPr>
          <a:lstStyle/>
          <a:p>
            <a:pPr eaLnBrk="1" hangingPunct="1">
              <a:spcBef>
                <a:spcPct val="50000"/>
              </a:spcBef>
            </a:pPr>
            <a:r>
              <a:rPr lang="en-US" b="1" kern="1200" dirty="0">
                <a:solidFill>
                  <a:srgbClr val="000000"/>
                </a:solidFill>
                <a:latin typeface="Arial" charset="0"/>
                <a:cs typeface="Arial" charset="0"/>
              </a:rPr>
              <a:t>Unable to find a parking space</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8000" dirty="0">
                <a:solidFill>
                  <a:srgbClr val="FF0000"/>
                </a:solidFill>
                <a:effectLst>
                  <a:glow rad="228600">
                    <a:srgbClr val="FFFFFF">
                      <a:alpha val="92000"/>
                    </a:srgbClr>
                  </a:glow>
                </a:effectLst>
                <a:latin typeface="Copperplate Gothic Bold" charset="0"/>
                <a:ea typeface="Arial" charset="0"/>
                <a:cs typeface="Arial" charset="0"/>
              </a:rPr>
              <a:t>Tribulation?</a:t>
            </a:r>
          </a:p>
        </p:txBody>
      </p:sp>
    </p:spTree>
    <p:extLst>
      <p:ext uri="{BB962C8B-B14F-4D97-AF65-F5344CB8AC3E}">
        <p14:creationId xmlns:p14="http://schemas.microsoft.com/office/powerpoint/2010/main" val="24145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4648200"/>
            <a:ext cx="9144000" cy="2209800"/>
            <a:chOff x="0" y="2496"/>
            <a:chExt cx="5760" cy="1824"/>
          </a:xfrm>
        </p:grpSpPr>
        <p:sp>
          <p:nvSpPr>
            <p:cNvPr id="92164" name="Rectangle 6"/>
            <p:cNvSpPr>
              <a:spLocks noChangeArrowheads="1"/>
            </p:cNvSpPr>
            <p:nvPr/>
          </p:nvSpPr>
          <p:spPr bwMode="auto">
            <a:xfrm>
              <a:off x="0" y="2496"/>
              <a:ext cx="5760" cy="1824"/>
            </a:xfrm>
            <a:prstGeom prst="rect">
              <a:avLst/>
            </a:prstGeom>
            <a:solidFill>
              <a:schemeClr val="tx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41991" name="Text Box 7"/>
            <p:cNvSpPr txBox="1">
              <a:spLocks noChangeArrowheads="1"/>
            </p:cNvSpPr>
            <p:nvPr/>
          </p:nvSpPr>
          <p:spPr bwMode="auto">
            <a:xfrm>
              <a:off x="192" y="2582"/>
              <a:ext cx="5424" cy="167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200" b="1" dirty="0">
                  <a:solidFill>
                    <a:srgbClr val="FFFFFF"/>
                  </a:solidFill>
                  <a:latin typeface="Arial"/>
                  <a:ea typeface="Arial" charset="0"/>
                  <a:cs typeface="Arial"/>
                </a:rPr>
                <a:t>They view all or most of these prophecies as fulfilled in the Temple destruction of A.D. 70.</a:t>
              </a: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a:cs typeface="Arial"/>
              </a:rPr>
              <a:t>481</a:t>
            </a:r>
          </a:p>
        </p:txBody>
      </p:sp>
      <p:sp>
        <p:nvSpPr>
          <p:cNvPr id="3" name="Title 2"/>
          <p:cNvSpPr>
            <a:spLocks noGrp="1"/>
          </p:cNvSpPr>
          <p:nvPr>
            <p:ph type="title"/>
          </p:nvPr>
        </p:nvSpPr>
        <p:spPr>
          <a:xfrm>
            <a:off x="668876" y="2162242"/>
            <a:ext cx="8229600" cy="1143000"/>
          </a:xfrm>
          <a:noFill/>
          <a:ln w="9525">
            <a:noFill/>
            <a:miter lim="800000"/>
            <a:headEnd/>
            <a:tailEnd/>
          </a:ln>
          <a:effectLst>
            <a:outerShdw blurRad="63500" dist="38099" dir="2700000" algn="ctr" rotWithShape="0">
              <a:schemeClr val="bg1">
                <a:alpha val="74998"/>
              </a:schemeClr>
            </a:outerShdw>
          </a:effectLst>
        </p:spPr>
        <p:txBody>
          <a:bodyPr anchor="ctr"/>
          <a:lstStyle/>
          <a:p>
            <a:pPr eaLnBrk="1" hangingPunct="1"/>
            <a:r>
              <a:rPr lang="en-US" sz="4800" b="1" kern="1200" dirty="0">
                <a:solidFill>
                  <a:srgbClr val="000000"/>
                </a:solidFill>
                <a:latin typeface="Arial"/>
                <a:ea typeface="Arial" charset="0"/>
                <a:cs typeface="Arial"/>
              </a:rPr>
              <a:t>E. The Olivet Discourse of Matthew 24–25</a:t>
            </a:r>
          </a:p>
        </p:txBody>
      </p:sp>
    </p:spTree>
    <p:extLst>
      <p:ext uri="{BB962C8B-B14F-4D97-AF65-F5344CB8AC3E}">
        <p14:creationId xmlns:p14="http://schemas.microsoft.com/office/powerpoint/2010/main" val="159299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a typeface="+mj-ea"/>
              </a:rPr>
              <a:t>Matt. 24:3 </a:t>
            </a:r>
          </a:p>
        </p:txBody>
      </p:sp>
      <p:grpSp>
        <p:nvGrpSpPr>
          <p:cNvPr id="94211" name="Group 8"/>
          <p:cNvGrpSpPr>
            <a:grpSpLocks/>
          </p:cNvGrpSpPr>
          <p:nvPr/>
        </p:nvGrpSpPr>
        <p:grpSpPr bwMode="auto">
          <a:xfrm>
            <a:off x="2359026" y="5334000"/>
            <a:ext cx="6784976" cy="1600200"/>
            <a:chOff x="1486" y="3360"/>
            <a:chExt cx="4274" cy="1008"/>
          </a:xfrm>
        </p:grpSpPr>
        <p:sp>
          <p:nvSpPr>
            <p:cNvPr id="94212" name="Rectangle 5"/>
            <p:cNvSpPr>
              <a:spLocks noChangeArrowheads="1"/>
            </p:cNvSpPr>
            <p:nvPr/>
          </p:nvSpPr>
          <p:spPr bwMode="auto">
            <a:xfrm>
              <a:off x="1486" y="3360"/>
              <a:ext cx="4274" cy="1008"/>
            </a:xfrm>
            <a:prstGeom prst="rect">
              <a:avLst/>
            </a:prstGeom>
            <a:solidFill>
              <a:schemeClr val="tx1">
                <a:alpha val="5490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23558" name="Text Box 6"/>
            <p:cNvSpPr txBox="1">
              <a:spLocks noChangeArrowheads="1"/>
            </p:cNvSpPr>
            <p:nvPr/>
          </p:nvSpPr>
          <p:spPr bwMode="auto">
            <a:xfrm>
              <a:off x="1625" y="3380"/>
              <a:ext cx="4034" cy="9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ru-RU" altLang="ja-JP" sz="4400" b="1" dirty="0">
                  <a:solidFill>
                    <a:srgbClr val="FFFFFF"/>
                  </a:solidFill>
                  <a:latin typeface="Arial"/>
                  <a:cs typeface="Arial"/>
                </a:rPr>
                <a:t>"</a:t>
              </a:r>
              <a:r>
                <a:rPr lang="en-US" sz="4400" b="1" dirty="0">
                  <a:solidFill>
                    <a:srgbClr val="FFFFFF"/>
                  </a:solidFill>
                  <a:latin typeface="Arial"/>
                  <a:cs typeface="Arial"/>
                </a:rPr>
                <a:t>Tell us, </a:t>
              </a:r>
              <a:r>
                <a:rPr lang="en-US" sz="4400" b="1" dirty="0">
                  <a:solidFill>
                    <a:srgbClr val="FFFF00"/>
                  </a:solidFill>
                  <a:latin typeface="Arial"/>
                  <a:cs typeface="Arial"/>
                </a:rPr>
                <a:t>when</a:t>
              </a:r>
              <a:r>
                <a:rPr lang="en-US" sz="4400" b="1" dirty="0">
                  <a:solidFill>
                    <a:srgbClr val="FFFFFF"/>
                  </a:solidFill>
                  <a:latin typeface="Arial"/>
                  <a:cs typeface="Arial"/>
                </a:rPr>
                <a:t> will these things happen?</a:t>
              </a:r>
              <a:r>
                <a:rPr lang="ru-RU" altLang="ja-JP" sz="4400" dirty="0">
                  <a:solidFill>
                    <a:srgbClr val="FFFFFF"/>
                  </a:solidFill>
                  <a:latin typeface="Arial"/>
                  <a:cs typeface="Arial"/>
                </a:rPr>
                <a:t>"</a:t>
              </a:r>
              <a:endParaRPr lang="en-US" sz="4400" dirty="0">
                <a:solidFill>
                  <a:srgbClr val="FFFFFF"/>
                </a:solidFill>
                <a:latin typeface="Arial"/>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1965010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6258" name="Group 4"/>
          <p:cNvGrpSpPr>
            <a:grpSpLocks/>
          </p:cNvGrpSpPr>
          <p:nvPr/>
        </p:nvGrpSpPr>
        <p:grpSpPr bwMode="auto">
          <a:xfrm>
            <a:off x="2540291" y="5257800"/>
            <a:ext cx="6603709" cy="1600200"/>
            <a:chOff x="-21" y="2304"/>
            <a:chExt cx="3477" cy="2016"/>
          </a:xfrm>
        </p:grpSpPr>
        <p:sp>
          <p:nvSpPr>
            <p:cNvPr id="96260" name="Rectangle 5"/>
            <p:cNvSpPr>
              <a:spLocks noChangeArrowheads="1"/>
            </p:cNvSpPr>
            <p:nvPr/>
          </p:nvSpPr>
          <p:spPr bwMode="auto">
            <a:xfrm>
              <a:off x="0" y="2304"/>
              <a:ext cx="3456" cy="2016"/>
            </a:xfrm>
            <a:prstGeom prst="rect">
              <a:avLst/>
            </a:prstGeom>
            <a:solidFill>
              <a:schemeClr val="tx1">
                <a:alpha val="5607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a:ea typeface="ＭＳ Ｐゴシック" charset="0"/>
                <a:cs typeface="Arial"/>
              </a:endParaRPr>
            </a:p>
          </p:txBody>
        </p:sp>
        <p:sp>
          <p:nvSpPr>
            <p:cNvPr id="22534" name="Text Box 6"/>
            <p:cNvSpPr txBox="1">
              <a:spLocks noChangeArrowheads="1"/>
            </p:cNvSpPr>
            <p:nvPr/>
          </p:nvSpPr>
          <p:spPr bwMode="auto">
            <a:xfrm>
              <a:off x="-21" y="2344"/>
              <a:ext cx="3382" cy="18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ru-RU" altLang="ja-JP" sz="4400" b="1" dirty="0">
                  <a:solidFill>
                    <a:srgbClr val="FFFFFF"/>
                  </a:solidFill>
                  <a:latin typeface="Arial"/>
                  <a:cs typeface="Arial"/>
                </a:rPr>
                <a:t>"</a:t>
              </a:r>
              <a:r>
                <a:rPr lang="en-US" sz="4400" b="1" dirty="0">
                  <a:solidFill>
                    <a:srgbClr val="FFFFFF"/>
                  </a:solidFill>
                  <a:latin typeface="Arial"/>
                  <a:cs typeface="Arial"/>
                </a:rPr>
                <a:t>What will be the </a:t>
              </a:r>
              <a:r>
                <a:rPr lang="en-US" sz="4400" b="1" dirty="0">
                  <a:solidFill>
                    <a:srgbClr val="FFFF00"/>
                  </a:solidFill>
                  <a:latin typeface="Arial"/>
                  <a:cs typeface="Arial"/>
                </a:rPr>
                <a:t>sign</a:t>
              </a:r>
              <a:r>
                <a:rPr lang="en-US" sz="4400" b="1" dirty="0">
                  <a:solidFill>
                    <a:srgbClr val="FFFFFF"/>
                  </a:solidFill>
                  <a:latin typeface="Arial"/>
                  <a:cs typeface="Arial"/>
                </a:rPr>
                <a:t> of Your coming?</a:t>
              </a:r>
              <a:r>
                <a:rPr lang="ru-RU" altLang="ja-JP" sz="4400" b="1" dirty="0">
                  <a:solidFill>
                    <a:srgbClr val="FFFFFF"/>
                  </a:solidFill>
                  <a:latin typeface="Arial"/>
                  <a:cs typeface="Arial"/>
                </a:rPr>
                <a:t>"</a:t>
              </a:r>
              <a:endParaRPr lang="en-US" sz="4400" b="1" dirty="0">
                <a:solidFill>
                  <a:srgbClr val="FFFFFF"/>
                </a:solidFill>
                <a:latin typeface="Arial"/>
                <a:cs typeface="Arial"/>
              </a:endParaRPr>
            </a:p>
          </p:txBody>
        </p:sp>
      </p:grpSp>
      <p:sp>
        <p:nvSpPr>
          <p:cNvPr id="6"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
        <p:nvSpPr>
          <p:cNvPr id="2" name="Title 1"/>
          <p:cNvSpPr>
            <a:spLocks noGrp="1"/>
          </p:cNvSpPr>
          <p:nvPr>
            <p:ph type="title"/>
          </p:nvPr>
        </p:nvSpPr>
        <p:spPr>
          <a:xfrm>
            <a:off x="174964" y="345203"/>
            <a:ext cx="3652859" cy="924961"/>
          </a:xfrm>
          <a:noFill/>
          <a:ln w="9525">
            <a:noFill/>
            <a:miter lim="800000"/>
            <a:headEnd/>
            <a:tailEnd/>
          </a:ln>
          <a:effectLst>
            <a:outerShdw blurRad="63500" dist="38099" dir="2700000" algn="ctr" rotWithShape="0">
              <a:schemeClr val="tx1">
                <a:alpha val="74998"/>
              </a:schemeClr>
            </a:outerShdw>
          </a:effectLst>
        </p:spPr>
        <p:txBody>
          <a:bodyPr anchor="ctr"/>
          <a:lstStyle/>
          <a:p>
            <a:pPr eaLnBrk="1" hangingPunct="1"/>
            <a:r>
              <a:rPr lang="en-US" b="1" kern="1200" dirty="0">
                <a:solidFill>
                  <a:srgbClr val="FFFFFF"/>
                </a:solidFill>
                <a:latin typeface="Arial" charset="0"/>
                <a:ea typeface="Arial" charset="0"/>
                <a:cs typeface="Arial" charset="0"/>
              </a:rPr>
              <a:t>Matt. 24:3</a:t>
            </a:r>
          </a:p>
        </p:txBody>
      </p:sp>
    </p:spTree>
    <p:extLst>
      <p:ext uri="{BB962C8B-B14F-4D97-AF65-F5344CB8AC3E}">
        <p14:creationId xmlns:p14="http://schemas.microsoft.com/office/powerpoint/2010/main" val="41865242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23643" y="5181600"/>
            <a:ext cx="5739357"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ru-RU" altLang="ja-JP" sz="4400" b="1" dirty="0">
                <a:solidFill>
                  <a:srgbClr val="FFFFFF"/>
                </a:solidFill>
                <a:latin typeface="Arial"/>
                <a:cs typeface="Arial"/>
              </a:rPr>
              <a:t>"</a:t>
            </a:r>
            <a:r>
              <a:rPr lang="en-US" sz="4400" b="1" dirty="0">
                <a:solidFill>
                  <a:srgbClr val="FFFFFF"/>
                </a:solidFill>
                <a:latin typeface="Arial"/>
                <a:cs typeface="Arial"/>
              </a:rPr>
              <a:t>… and of the </a:t>
            </a:r>
            <a:r>
              <a:rPr lang="en-US" sz="4400" b="1" dirty="0">
                <a:solidFill>
                  <a:srgbClr val="FFFF00"/>
                </a:solidFill>
                <a:latin typeface="Arial"/>
                <a:cs typeface="Arial"/>
              </a:rPr>
              <a:t>end</a:t>
            </a:r>
            <a:r>
              <a:rPr lang="en-US" sz="4400" b="1" dirty="0">
                <a:solidFill>
                  <a:srgbClr val="FFFFFF"/>
                </a:solidFill>
                <a:latin typeface="Arial"/>
                <a:cs typeface="Arial"/>
              </a:rPr>
              <a:t> of the age?</a:t>
            </a:r>
            <a:r>
              <a:rPr lang="ru-RU" altLang="ja-JP" sz="4400" b="1" dirty="0">
                <a:solidFill>
                  <a:srgbClr val="FFFFFF"/>
                </a:solidFill>
                <a:latin typeface="Arial"/>
                <a:cs typeface="Arial"/>
              </a:rPr>
              <a:t>"</a:t>
            </a:r>
            <a:r>
              <a:rPr lang="en-US" sz="4400" b="1" dirty="0">
                <a:solidFill>
                  <a:srgbClr val="FFFFFF"/>
                </a:solidFill>
                <a:latin typeface="Arial"/>
                <a:cs typeface="Arial"/>
              </a:rPr>
              <a:t> </a:t>
            </a:r>
          </a:p>
        </p:txBody>
      </p:sp>
      <p:sp>
        <p:nvSpPr>
          <p:cNvPr id="44040" name="Rectangle 8"/>
          <p:cNvSpPr>
            <a:spLocks noGrp="1" noChangeArrowheads="1"/>
          </p:cNvSpPr>
          <p:nvPr>
            <p:ph type="title"/>
          </p:nvPr>
        </p:nvSpPr>
        <p:spPr>
          <a:xfrm>
            <a:off x="228600" y="198438"/>
            <a:ext cx="3429000" cy="868362"/>
          </a:xfrm>
          <a:effectLst>
            <a:outerShdw blurRad="63500" dist="38099" dir="2700000" algn="ctr" rotWithShape="0">
              <a:schemeClr val="tx1">
                <a:alpha val="74998"/>
              </a:schemeClr>
            </a:outerShdw>
          </a:effectLst>
        </p:spPr>
        <p:txBody>
          <a:bodyPr/>
          <a:lstStyle/>
          <a:p>
            <a:pPr eaLnBrk="1" hangingPunct="1">
              <a:defRPr/>
            </a:pPr>
            <a:r>
              <a:rPr lang="en-US" b="1" dirty="0">
                <a:solidFill>
                  <a:schemeClr val="bg1"/>
                </a:solidFill>
                <a:ea typeface="+mj-ea"/>
              </a:rPr>
              <a:t>Matt. 24:3</a:t>
            </a:r>
            <a:r>
              <a:rPr lang="en-US" dirty="0">
                <a:solidFill>
                  <a:schemeClr val="bg1"/>
                </a:solidFill>
                <a:ea typeface="+mj-ea"/>
              </a:rPr>
              <a:t> </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661329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312892" y="259974"/>
            <a:ext cx="4643718" cy="1219200"/>
          </a:xfrm>
          <a:effectLst>
            <a:outerShdw blurRad="63500" dist="38099" dir="2700000" algn="ctr" rotWithShape="0">
              <a:schemeClr val="bg1">
                <a:alpha val="74998"/>
              </a:schemeClr>
            </a:outerShdw>
          </a:effectLst>
        </p:spPr>
        <p:txBody>
          <a:bodyPr/>
          <a:lstStyle/>
          <a:p>
            <a:pPr eaLnBrk="1" hangingPunct="1">
              <a:defRPr/>
            </a:pPr>
            <a:r>
              <a:rPr lang="en-US" sz="4800" b="1" dirty="0">
                <a:ea typeface="+mj-ea"/>
              </a:rPr>
              <a:t>Abomination of Desolation</a:t>
            </a:r>
          </a:p>
        </p:txBody>
      </p:sp>
      <p:sp>
        <p:nvSpPr>
          <p:cNvPr id="43013" name="Text Box 5"/>
          <p:cNvSpPr txBox="1">
            <a:spLocks noChangeArrowheads="1"/>
          </p:cNvSpPr>
          <p:nvPr/>
        </p:nvSpPr>
        <p:spPr bwMode="auto">
          <a:xfrm>
            <a:off x="215153" y="2803525"/>
            <a:ext cx="8471647"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4800" b="1" dirty="0">
                <a:solidFill>
                  <a:srgbClr val="FFFFFF"/>
                </a:solidFill>
                <a:latin typeface="Arial"/>
                <a:ea typeface="Arial" charset="0"/>
                <a:cs typeface="Arial"/>
              </a:rPr>
              <a:t>Preterists see this in A.D. 70 by the Romans</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3847853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49" name="Rectangle 13"/>
          <p:cNvSpPr>
            <a:spLocks noChangeArrowheads="1"/>
          </p:cNvSpPr>
          <p:nvPr/>
        </p:nvSpPr>
        <p:spPr bwMode="auto">
          <a:xfrm>
            <a:off x="0" y="1066800"/>
            <a:ext cx="9144000" cy="2438400"/>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Pegasus" charset="0"/>
              <a:ea typeface="ＭＳ Ｐゴシック" charset="0"/>
              <a:cs typeface="Arial" charset="0"/>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
        <p:nvSpPr>
          <p:cNvPr id="7" name="Rectangle 11"/>
          <p:cNvSpPr txBox="1">
            <a:spLocks noChangeArrowheads="1"/>
          </p:cNvSpPr>
          <p:nvPr/>
        </p:nvSpPr>
        <p:spPr bwMode="auto">
          <a:xfrm>
            <a:off x="210244" y="1172648"/>
            <a:ext cx="8229600"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4000" b="1" dirty="0">
                <a:solidFill>
                  <a:schemeClr val="bg1"/>
                </a:solidFill>
                <a:effectLst>
                  <a:glow rad="228600">
                    <a:schemeClr val="accent4">
                      <a:satMod val="175000"/>
                      <a:alpha val="69177"/>
                    </a:schemeClr>
                  </a:glow>
                </a:effectLst>
                <a:latin typeface="Arial"/>
                <a:ea typeface="Arial"/>
                <a:cs typeface="Arial"/>
              </a:rPr>
              <a:t>Context of Matt. 24</a:t>
            </a:r>
          </a:p>
          <a:p>
            <a:pPr defTabSz="914400" eaLnBrk="1" hangingPunct="1">
              <a:defRPr/>
            </a:pPr>
            <a:r>
              <a:rPr lang="en-US" sz="4000" b="1" dirty="0">
                <a:solidFill>
                  <a:schemeClr val="bg1"/>
                </a:solidFill>
                <a:effectLst>
                  <a:glow rad="228600">
                    <a:schemeClr val="accent4">
                      <a:satMod val="175000"/>
                      <a:alpha val="69177"/>
                    </a:schemeClr>
                  </a:glow>
                </a:effectLst>
                <a:latin typeface="Arial"/>
                <a:ea typeface="Arial"/>
                <a:cs typeface="Arial"/>
              </a:rPr>
              <a:t>OT Prophets see it as future. </a:t>
            </a:r>
          </a:p>
          <a:p>
            <a:pPr defTabSz="914400" eaLnBrk="1" hangingPunct="1">
              <a:defRPr/>
            </a:pPr>
            <a:r>
              <a:rPr lang="en-US" sz="4000" b="1" dirty="0">
                <a:solidFill>
                  <a:schemeClr val="bg1"/>
                </a:solidFill>
                <a:effectLst>
                  <a:glow rad="228600">
                    <a:schemeClr val="accent4">
                      <a:satMod val="175000"/>
                      <a:alpha val="69177"/>
                    </a:schemeClr>
                  </a:glow>
                </a:effectLst>
                <a:latin typeface="Arial"/>
                <a:ea typeface="Arial"/>
                <a:cs typeface="Arial"/>
              </a:rPr>
              <a:t>Daniel 9:27; 11:31; 12:11</a:t>
            </a:r>
          </a:p>
        </p:txBody>
      </p:sp>
      <p:sp>
        <p:nvSpPr>
          <p:cNvPr id="2" name="Title 1"/>
          <p:cNvSpPr>
            <a:spLocks noGrp="1"/>
          </p:cNvSpPr>
          <p:nvPr>
            <p:ph type="title"/>
          </p:nvPr>
        </p:nvSpPr>
        <p:spPr>
          <a:xfrm rot="20855529">
            <a:off x="-503449" y="3728414"/>
            <a:ext cx="10150898" cy="830997"/>
          </a:xfrm>
          <a:solidFill>
            <a:schemeClr val="bg1"/>
          </a:solidFill>
          <a:ln w="38100">
            <a:solidFill>
              <a:srgbClr val="FF0000"/>
            </a:solidFill>
            <a:miter lim="800000"/>
            <a:headEnd/>
            <a:tailEnd/>
          </a:ln>
        </p:spPr>
        <p:txBody>
          <a:bodyPr wrap="square">
            <a:spAutoFit/>
          </a:bodyPr>
          <a:lstStyle/>
          <a:p>
            <a:pPr eaLnBrk="1" hangingPunct="1"/>
            <a:r>
              <a:rPr lang="en-US" sz="4800" b="1" kern="1200" dirty="0">
                <a:solidFill>
                  <a:srgbClr val="FF0000"/>
                </a:solidFill>
                <a:latin typeface="Arial"/>
                <a:cs typeface="Arial"/>
              </a:rPr>
              <a:t>It could not have occurred!!!</a:t>
            </a:r>
          </a:p>
        </p:txBody>
      </p:sp>
    </p:spTree>
    <p:extLst>
      <p:ext uri="{BB962C8B-B14F-4D97-AF65-F5344CB8AC3E}">
        <p14:creationId xmlns:p14="http://schemas.microsoft.com/office/powerpoint/2010/main" val="340152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7" grpId="0" build="p"/>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07010"/>
          </a:xfrm>
          <a:solidFill>
            <a:srgbClr val="000000"/>
          </a:solidFill>
          <a:effectLst>
            <a:outerShdw blurRad="63500" dist="53882" dir="2700000" algn="ctr" rotWithShape="0">
              <a:schemeClr val="tx1">
                <a:alpha val="74998"/>
              </a:schemeClr>
            </a:outerShdw>
          </a:effectLst>
        </p:spPr>
        <p:txBody>
          <a:bodyPr/>
          <a:lstStyle/>
          <a:p>
            <a:pPr eaLnBrk="1" hangingPunct="1">
              <a:defRPr/>
            </a:pPr>
            <a:r>
              <a:rPr lang="en-US" sz="5000" b="1" dirty="0">
                <a:solidFill>
                  <a:schemeClr val="bg1"/>
                </a:solidFill>
                <a:ea typeface="+mj-ea"/>
              </a:rPr>
              <a:t>The Coming of Christ</a:t>
            </a:r>
          </a:p>
        </p:txBody>
      </p:sp>
      <p:sp>
        <p:nvSpPr>
          <p:cNvPr id="48133" name="Text Box 5"/>
          <p:cNvSpPr txBox="1">
            <a:spLocks noChangeArrowheads="1"/>
          </p:cNvSpPr>
          <p:nvPr/>
        </p:nvSpPr>
        <p:spPr bwMode="auto">
          <a:xfrm>
            <a:off x="0" y="5239608"/>
            <a:ext cx="9144000" cy="769441"/>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50000"/>
              </a:spcBef>
              <a:spcAft>
                <a:spcPct val="0"/>
              </a:spcAft>
            </a:pPr>
            <a:r>
              <a:rPr lang="en-US" sz="4400" b="1" dirty="0">
                <a:solidFill>
                  <a:srgbClr val="FFFFFF"/>
                </a:solidFill>
                <a:effectLst>
                  <a:glow rad="304800">
                    <a:srgbClr val="000000">
                      <a:alpha val="75000"/>
                    </a:srgbClr>
                  </a:glow>
                </a:effectLst>
                <a:latin typeface="Arial"/>
                <a:cs typeface="Arial"/>
              </a:rPr>
              <a:t>Preterists say, </a:t>
            </a:r>
            <a:r>
              <a:rPr lang="ru-RU" altLang="ja-JP" sz="4400" b="1" dirty="0">
                <a:solidFill>
                  <a:srgbClr val="FFFFFF"/>
                </a:solidFill>
                <a:effectLst>
                  <a:glow rad="304800">
                    <a:srgbClr val="000000">
                      <a:alpha val="75000"/>
                    </a:srgbClr>
                  </a:glow>
                </a:effectLst>
                <a:latin typeface="Arial"/>
                <a:cs typeface="Arial"/>
              </a:rPr>
              <a:t>"</a:t>
            </a:r>
            <a:r>
              <a:rPr lang="en-US" sz="4400" b="1" dirty="0">
                <a:solidFill>
                  <a:srgbClr val="FFFFFF"/>
                </a:solidFill>
                <a:effectLst>
                  <a:glow rad="304800">
                    <a:srgbClr val="000000">
                      <a:alpha val="75000"/>
                    </a:srgbClr>
                  </a:glow>
                </a:effectLst>
                <a:latin typeface="Arial"/>
                <a:cs typeface="Arial"/>
              </a:rPr>
              <a:t>He has come…</a:t>
            </a:r>
          </a:p>
        </p:txBody>
      </p:sp>
      <p:sp>
        <p:nvSpPr>
          <p:cNvPr id="48134" name="Text Box 6"/>
          <p:cNvSpPr txBox="1">
            <a:spLocks noChangeArrowheads="1"/>
          </p:cNvSpPr>
          <p:nvPr/>
        </p:nvSpPr>
        <p:spPr bwMode="auto">
          <a:xfrm>
            <a:off x="0" y="5972604"/>
            <a:ext cx="9144000" cy="707886"/>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algn="ctr" defTabSz="914400" eaLnBrk="1" fontAlgn="base" hangingPunct="1">
              <a:spcBef>
                <a:spcPct val="0"/>
              </a:spcBef>
              <a:spcAft>
                <a:spcPct val="0"/>
              </a:spcAft>
            </a:pPr>
            <a:r>
              <a:rPr lang="en-US" sz="4000" b="1" dirty="0">
                <a:solidFill>
                  <a:srgbClr val="FFFFFF"/>
                </a:solidFill>
                <a:effectLst>
                  <a:glow rad="304800">
                    <a:srgbClr val="000000">
                      <a:alpha val="75000"/>
                    </a:srgbClr>
                  </a:glow>
                </a:effectLst>
                <a:latin typeface="Arial"/>
                <a:cs typeface="Arial"/>
              </a:rPr>
              <a:t>although He did not visibly appear</a:t>
            </a:r>
            <a:r>
              <a:rPr lang="ru-RU" altLang="ja-JP" sz="4000" b="1" dirty="0">
                <a:solidFill>
                  <a:srgbClr val="FFFFFF"/>
                </a:solidFill>
                <a:effectLst>
                  <a:glow rad="304800">
                    <a:srgbClr val="000000">
                      <a:alpha val="75000"/>
                    </a:srgbClr>
                  </a:glow>
                </a:effectLst>
                <a:latin typeface="Arial"/>
                <a:cs typeface="Arial"/>
              </a:rPr>
              <a:t>"</a:t>
            </a:r>
            <a:endParaRPr lang="en-US" sz="4000" b="1" dirty="0">
              <a:solidFill>
                <a:srgbClr val="FFFFFF"/>
              </a:solidFill>
              <a:effectLst>
                <a:glow rad="304800">
                  <a:srgbClr val="000000">
                    <a:alpha val="75000"/>
                  </a:srgbClr>
                </a:glow>
              </a:effectLst>
              <a:latin typeface="Arial"/>
              <a:cs typeface="Arial"/>
            </a:endParaRPr>
          </a:p>
        </p:txBody>
      </p:sp>
      <p:sp>
        <p:nvSpPr>
          <p:cNvPr id="5"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2862411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strVal val="#ppt_w*0.70"/>
                                          </p:val>
                                        </p:tav>
                                        <p:tav tm="100000">
                                          <p:val>
                                            <p:strVal val="#ppt_w"/>
                                          </p:val>
                                        </p:tav>
                                      </p:tavLst>
                                    </p:anim>
                                    <p:anim calcmode="lin" valueType="num">
                                      <p:cBhvr>
                                        <p:cTn id="8" dur="1000" fill="hold"/>
                                        <p:tgtEl>
                                          <p:spTgt spid="48133"/>
                                        </p:tgtEl>
                                        <p:attrNameLst>
                                          <p:attrName>ppt_h</p:attrName>
                                        </p:attrNameLst>
                                      </p:cBhvr>
                                      <p:tavLst>
                                        <p:tav tm="0">
                                          <p:val>
                                            <p:strVal val="#ppt_h"/>
                                          </p:val>
                                        </p:tav>
                                        <p:tav tm="100000">
                                          <p:val>
                                            <p:strVal val="#ppt_h"/>
                                          </p:val>
                                        </p:tav>
                                      </p:tavLst>
                                    </p:anim>
                                    <p:animEffect transition="in" filter="fade">
                                      <p:cBhvr>
                                        <p:cTn id="9" dur="1000"/>
                                        <p:tgtEl>
                                          <p:spTgt spid="48133"/>
                                        </p:tgtEl>
                                      </p:cBhvr>
                                    </p:animEffect>
                                  </p:childTnLst>
                                </p:cTn>
                              </p:par>
                              <p:par>
                                <p:cTn id="10" presetID="7" presetClass="entr" presetSubtype="4" fill="hold" grpId="0" nodeType="withEffect">
                                  <p:stCondLst>
                                    <p:cond delay="0"/>
                                  </p:stCondLst>
                                  <p:childTnLst>
                                    <p:set>
                                      <p:cBhvr>
                                        <p:cTn id="11" dur="1" fill="hold">
                                          <p:stCondLst>
                                            <p:cond delay="0"/>
                                          </p:stCondLst>
                                        </p:cTn>
                                        <p:tgtEl>
                                          <p:spTgt spid="48134"/>
                                        </p:tgtEl>
                                        <p:attrNameLst>
                                          <p:attrName>style.visibility</p:attrName>
                                        </p:attrNameLst>
                                      </p:cBhvr>
                                      <p:to>
                                        <p:strVal val="visible"/>
                                      </p:to>
                                    </p:set>
                                    <p:anim calcmode="lin" valueType="num">
                                      <p:cBhvr additive="base">
                                        <p:cTn id="12" dur="3000" fill="hold"/>
                                        <p:tgtEl>
                                          <p:spTgt spid="48134"/>
                                        </p:tgtEl>
                                        <p:attrNameLst>
                                          <p:attrName>ppt_x</p:attrName>
                                        </p:attrNameLst>
                                      </p:cBhvr>
                                      <p:tavLst>
                                        <p:tav tm="0">
                                          <p:val>
                                            <p:strVal val="#ppt_x"/>
                                          </p:val>
                                        </p:tav>
                                        <p:tav tm="100000">
                                          <p:val>
                                            <p:strVal val="#ppt_x"/>
                                          </p:val>
                                        </p:tav>
                                      </p:tavLst>
                                    </p:anim>
                                    <p:anim calcmode="lin" valueType="num">
                                      <p:cBhvr additive="base">
                                        <p:cTn id="13" dur="3000" fill="hold"/>
                                        <p:tgtEl>
                                          <p:spTgt spid="48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p:bldP spid="481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28600" y="228600"/>
            <a:ext cx="8686800" cy="792163"/>
          </a:xfrm>
          <a:effectLst>
            <a:outerShdw blurRad="63500" dist="38099" dir="2700000" algn="ctr" rotWithShape="0">
              <a:schemeClr val="tx1">
                <a:alpha val="74998"/>
              </a:schemeClr>
            </a:outerShdw>
          </a:effectLst>
        </p:spPr>
        <p:txBody>
          <a:bodyPr/>
          <a:lstStyle/>
          <a:p>
            <a:pPr eaLnBrk="1" hangingPunct="1">
              <a:defRPr/>
            </a:pPr>
            <a:r>
              <a:rPr lang="en-US" sz="4800" b="1" dirty="0">
                <a:solidFill>
                  <a:schemeClr val="bg1"/>
                </a:solidFill>
                <a:latin typeface="Bwgrkl" charset="0"/>
                <a:ea typeface="+mj-ea"/>
              </a:rPr>
              <a:t>parousi,a</a:t>
            </a:r>
            <a:r>
              <a:rPr lang="en-US" sz="4000" b="1" dirty="0">
                <a:solidFill>
                  <a:schemeClr val="bg1"/>
                </a:solidFill>
                <a:latin typeface="TekniaGreek" pitchFamily="2" charset="0"/>
                <a:ea typeface="+mj-ea"/>
              </a:rPr>
              <a:t>—</a:t>
            </a:r>
            <a:r>
              <a:rPr lang="en-US" sz="4000" b="1" i="1" dirty="0">
                <a:solidFill>
                  <a:schemeClr val="bg1"/>
                </a:solidFill>
                <a:ea typeface="+mj-ea"/>
              </a:rPr>
              <a:t>parousia </a:t>
            </a:r>
            <a:r>
              <a:rPr lang="en-US" sz="4000" b="1" dirty="0">
                <a:solidFill>
                  <a:schemeClr val="bg1"/>
                </a:solidFill>
                <a:ea typeface="+mj-ea"/>
              </a:rPr>
              <a:t>(coming)</a:t>
            </a:r>
          </a:p>
        </p:txBody>
      </p:sp>
      <p:sp>
        <p:nvSpPr>
          <p:cNvPr id="54276" name="Text Box 4"/>
          <p:cNvSpPr txBox="1">
            <a:spLocks noChangeArrowheads="1"/>
          </p:cNvSpPr>
          <p:nvPr/>
        </p:nvSpPr>
        <p:spPr bwMode="auto">
          <a:xfrm>
            <a:off x="0" y="3352438"/>
            <a:ext cx="8839200" cy="144655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square">
            <a:spAutoFit/>
          </a:bodyPr>
          <a:lstStyle>
            <a:defPPr>
              <a:defRPr lang="en-US"/>
            </a:defPPr>
            <a:lvl1pPr algn="ctr" eaLnBrk="1" hangingPunct="1">
              <a:spcBef>
                <a:spcPct val="50000"/>
              </a:spcBef>
              <a:defRPr sz="4400" b="1">
                <a:solidFill>
                  <a:schemeClr val="bg1"/>
                </a:solidFill>
                <a:effectLst>
                  <a:glow rad="304800">
                    <a:schemeClr val="tx1">
                      <a:alpha val="75000"/>
                    </a:schemeClr>
                  </a:glow>
                </a:effectLst>
                <a:latin typeface="Arial"/>
                <a:cs typeface="Arial"/>
              </a:defRPr>
            </a:lvl1pPr>
            <a:lvl2pPr marL="37931725" indent="-37474525">
              <a:defRPr>
                <a:latin typeface="Pegasus" charset="0"/>
                <a:ea typeface="Arial" charset="0"/>
                <a:cs typeface="Arial" charset="0"/>
              </a:defRPr>
            </a:lvl2pPr>
            <a:lvl3pPr>
              <a:defRPr>
                <a:latin typeface="Pegasus" charset="0"/>
                <a:ea typeface="Arial" charset="0"/>
                <a:cs typeface="Arial" charset="0"/>
              </a:defRPr>
            </a:lvl3pPr>
            <a:lvl4pPr>
              <a:defRPr>
                <a:latin typeface="Pegasus" charset="0"/>
                <a:ea typeface="Arial" charset="0"/>
                <a:cs typeface="Arial" charset="0"/>
              </a:defRPr>
            </a:lvl4pPr>
            <a:lvl5pPr>
              <a:defRPr>
                <a:latin typeface="Pegasus" charset="0"/>
                <a:ea typeface="Arial" charset="0"/>
                <a:cs typeface="Arial" charset="0"/>
              </a:defRPr>
            </a:lvl5pPr>
            <a:lvl6pPr marL="457200" eaLnBrk="0" fontAlgn="base" hangingPunct="0">
              <a:spcBef>
                <a:spcPct val="0"/>
              </a:spcBef>
              <a:spcAft>
                <a:spcPct val="0"/>
              </a:spcAft>
              <a:defRPr>
                <a:latin typeface="Pegasus" charset="0"/>
                <a:ea typeface="Arial" charset="0"/>
                <a:cs typeface="Arial" charset="0"/>
              </a:defRPr>
            </a:lvl6pPr>
            <a:lvl7pPr marL="914400" eaLnBrk="0" fontAlgn="base" hangingPunct="0">
              <a:spcBef>
                <a:spcPct val="0"/>
              </a:spcBef>
              <a:spcAft>
                <a:spcPct val="0"/>
              </a:spcAft>
              <a:defRPr>
                <a:latin typeface="Pegasus" charset="0"/>
                <a:ea typeface="Arial" charset="0"/>
                <a:cs typeface="Arial" charset="0"/>
              </a:defRPr>
            </a:lvl7pPr>
            <a:lvl8pPr marL="1371600" eaLnBrk="0" fontAlgn="base" hangingPunct="0">
              <a:spcBef>
                <a:spcPct val="0"/>
              </a:spcBef>
              <a:spcAft>
                <a:spcPct val="0"/>
              </a:spcAft>
              <a:defRPr>
                <a:latin typeface="Pegasus" charset="0"/>
                <a:ea typeface="Arial" charset="0"/>
                <a:cs typeface="Arial" charset="0"/>
              </a:defRPr>
            </a:lvl8pPr>
            <a:lvl9pPr marL="1828800" eaLnBrk="0" fontAlgn="base" hangingPunct="0">
              <a:spcBef>
                <a:spcPct val="0"/>
              </a:spcBef>
              <a:spcAft>
                <a:spcPct val="0"/>
              </a:spcAft>
              <a:defRPr>
                <a:latin typeface="Pegasus" charset="0"/>
                <a:ea typeface="Arial" charset="0"/>
                <a:cs typeface="Arial" charset="0"/>
              </a:defRPr>
            </a:lvl9pPr>
          </a:lstStyle>
          <a:p>
            <a:pPr defTabSz="914400" fontAlgn="base">
              <a:spcAft>
                <a:spcPct val="0"/>
              </a:spcAft>
            </a:pPr>
            <a:r>
              <a:rPr lang="en-US" dirty="0">
                <a:solidFill>
                  <a:srgbClr val="FFFFFF"/>
                </a:solidFill>
                <a:effectLst>
                  <a:glow rad="304800">
                    <a:srgbClr val="000000">
                      <a:alpha val="75000"/>
                    </a:srgbClr>
                  </a:glow>
                </a:effectLst>
                <a:ea typeface="ＭＳ Ｐゴシック" charset="0"/>
              </a:rPr>
              <a:t>In the NT, the word always means an actual presence</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pic>
        <p:nvPicPr>
          <p:cNvPr id="3" name="Picture 2">
            <a:extLst>
              <a:ext uri="{FF2B5EF4-FFF2-40B4-BE49-F238E27FC236}">
                <a16:creationId xmlns:a16="http://schemas.microsoft.com/office/drawing/2014/main" id="{BE45CE01-9160-AED3-332A-7568A8B4B051}"/>
              </a:ext>
            </a:extLst>
          </p:cNvPr>
          <p:cNvPicPr>
            <a:picLocks noChangeAspect="1"/>
          </p:cNvPicPr>
          <p:nvPr/>
        </p:nvPicPr>
        <p:blipFill>
          <a:blip r:embed="rId4"/>
          <a:stretch>
            <a:fillRect/>
          </a:stretch>
        </p:blipFill>
        <p:spPr>
          <a:xfrm>
            <a:off x="951379" y="283724"/>
            <a:ext cx="2598645" cy="681914"/>
          </a:xfrm>
          <a:prstGeom prst="rect">
            <a:avLst/>
          </a:prstGeom>
        </p:spPr>
      </p:pic>
    </p:spTree>
    <p:extLst>
      <p:ext uri="{BB962C8B-B14F-4D97-AF65-F5344CB8AC3E}">
        <p14:creationId xmlns:p14="http://schemas.microsoft.com/office/powerpoint/2010/main" val="302134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1600200"/>
            <a:ext cx="8686800" cy="2590800"/>
          </a:xfrm>
          <a:effectLst>
            <a:outerShdw blurRad="63500" dist="38099" dir="2700000" algn="ctr" rotWithShape="0">
              <a:schemeClr val="tx1">
                <a:alpha val="74998"/>
              </a:schemeClr>
            </a:outerShdw>
          </a:effectLst>
        </p:spPr>
        <p:txBody>
          <a:bodyPr/>
          <a:lstStyle/>
          <a:p>
            <a:pPr eaLnBrk="1" hangingPunct="1">
              <a:defRPr/>
            </a:pPr>
            <a:r>
              <a:rPr lang="en-US" sz="3800" b="1" dirty="0">
                <a:solidFill>
                  <a:schemeClr val="bg1"/>
                </a:solidFill>
                <a:ea typeface="+mj-ea"/>
              </a:rPr>
              <a:t>Preterists claim that the </a:t>
            </a:r>
            <a:r>
              <a:rPr lang="ru-RU" sz="3800" b="1" dirty="0">
                <a:solidFill>
                  <a:schemeClr val="bg1"/>
                </a:solidFill>
                <a:ea typeface="+mj-ea"/>
              </a:rPr>
              <a:t>"</a:t>
            </a:r>
            <a:r>
              <a:rPr lang="en-US" sz="3800" b="1" dirty="0">
                <a:solidFill>
                  <a:schemeClr val="bg1"/>
                </a:solidFill>
                <a:ea typeface="+mj-ea"/>
              </a:rPr>
              <a:t>signs in heaven</a:t>
            </a:r>
            <a:r>
              <a:rPr lang="ru-RU" sz="3800" b="1" dirty="0">
                <a:solidFill>
                  <a:schemeClr val="bg1"/>
                </a:solidFill>
                <a:ea typeface="+mj-ea"/>
              </a:rPr>
              <a:t>"</a:t>
            </a:r>
            <a:r>
              <a:rPr lang="en-US" sz="3800" b="1" dirty="0">
                <a:solidFill>
                  <a:schemeClr val="bg1"/>
                </a:solidFill>
                <a:ea typeface="+mj-ea"/>
              </a:rPr>
              <a:t> are only dramatic ways of expressing amazing cosmic signs, national calamity or victory in battle (a non-miraculous approach).</a:t>
            </a: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3897907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4953625"/>
            <a:ext cx="8686800" cy="1446550"/>
          </a:xfrm>
          <a:noFill/>
          <a:ln w="9525">
            <a:noFill/>
            <a:miter lim="800000"/>
            <a:headEnd/>
            <a:tailEnd/>
          </a:ln>
          <a:effectLst>
            <a:outerShdw blurRad="63500" dist="17961" dir="2700000" algn="ctr" rotWithShape="0">
              <a:schemeClr val="tx1">
                <a:alpha val="74998"/>
              </a:schemeClr>
            </a:outerShdw>
          </a:effectLst>
        </p:spPr>
        <p:txBody>
          <a:bodyPr wrap="square">
            <a:spAutoFit/>
          </a:bodyPr>
          <a:lstStyle/>
          <a:p>
            <a:pPr eaLnBrk="1" hangingPunct="1">
              <a:spcBef>
                <a:spcPct val="50000"/>
              </a:spcBef>
            </a:pPr>
            <a:r>
              <a:rPr lang="en-US" b="1" kern="1200" dirty="0">
                <a:solidFill>
                  <a:srgbClr val="FFFFFF"/>
                </a:solidFill>
                <a:effectLst>
                  <a:glow rad="304800">
                    <a:srgbClr val="000000">
                      <a:alpha val="75000"/>
                    </a:srgbClr>
                  </a:glow>
                </a:effectLst>
                <a:latin typeface="Arial"/>
                <a:cs typeface="Arial"/>
              </a:rPr>
              <a:t>They claim that cosmic signs are not to be taken literally</a:t>
            </a:r>
          </a:p>
        </p:txBody>
      </p:sp>
      <p:sp>
        <p:nvSpPr>
          <p:cNvPr id="3"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Tree>
    <p:extLst>
      <p:ext uri="{BB962C8B-B14F-4D97-AF65-F5344CB8AC3E}">
        <p14:creationId xmlns:p14="http://schemas.microsoft.com/office/powerpoint/2010/main" val="1655134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3000" fill="hold"/>
                                        <p:tgtEl>
                                          <p:spTgt spid="56322"/>
                                        </p:tgtEl>
                                        <p:attrNameLst>
                                          <p:attrName>ppt_x</p:attrName>
                                        </p:attrNameLst>
                                      </p:cBhvr>
                                      <p:tavLst>
                                        <p:tav tm="0">
                                          <p:val>
                                            <p:strVal val="#ppt_x"/>
                                          </p:val>
                                        </p:tav>
                                        <p:tav tm="100000">
                                          <p:val>
                                            <p:strVal val="#ppt_x"/>
                                          </p:val>
                                        </p:tav>
                                      </p:tavLst>
                                    </p:anim>
                                    <p:anim calcmode="lin" valueType="num">
                                      <p:cBhvr additive="base">
                                        <p:cTn id="8" dur="3000" fill="hold"/>
                                        <p:tgtEl>
                                          <p:spTgt spid="56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
        <p:nvSpPr>
          <p:cNvPr id="2" name="Title 1"/>
          <p:cNvSpPr>
            <a:spLocks noGrp="1"/>
          </p:cNvSpPr>
          <p:nvPr>
            <p:ph type="title"/>
          </p:nvPr>
        </p:nvSpPr>
        <p:spPr>
          <a:xfrm>
            <a:off x="457200" y="338306"/>
            <a:ext cx="8229600" cy="1015663"/>
          </a:xfrm>
          <a:solidFill>
            <a:schemeClr val="bg1">
              <a:alpha val="54117"/>
            </a:schemeClr>
          </a:solidFill>
          <a:ln>
            <a:noFill/>
          </a:ln>
        </p:spPr>
        <p:txBody>
          <a:bodyPr>
            <a:spAutoFit/>
          </a:bodyPr>
          <a:lstStyle/>
          <a:p>
            <a:pPr eaLnBrk="1" hangingPunct="1">
              <a:spcBef>
                <a:spcPct val="50000"/>
              </a:spcBef>
            </a:pPr>
            <a:r>
              <a:rPr lang="en-US" sz="6000" b="1" kern="1200" dirty="0">
                <a:solidFill>
                  <a:srgbClr val="000000"/>
                </a:solidFill>
                <a:latin typeface="Arial" charset="0"/>
                <a:cs typeface="Arial" charset="0"/>
              </a:rPr>
              <a:t>9/11</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8000" dirty="0">
                <a:solidFill>
                  <a:srgbClr val="FF0000"/>
                </a:solidFill>
                <a:effectLst>
                  <a:glow rad="228600">
                    <a:srgbClr val="FFFFFF">
                      <a:alpha val="92000"/>
                    </a:srgbClr>
                  </a:glow>
                </a:effectLst>
                <a:latin typeface="Copperplate Gothic Bold" charset="0"/>
                <a:ea typeface="Arial" charset="0"/>
                <a:cs typeface="Arial" charset="0"/>
              </a:rPr>
              <a:t>Tribulation?</a:t>
            </a:r>
          </a:p>
        </p:txBody>
      </p:sp>
    </p:spTree>
    <p:extLst>
      <p:ext uri="{BB962C8B-B14F-4D97-AF65-F5344CB8AC3E}">
        <p14:creationId xmlns:p14="http://schemas.microsoft.com/office/powerpoint/2010/main" val="411412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
        <p:nvSpPr>
          <p:cNvPr id="3" name="Title 2"/>
          <p:cNvSpPr>
            <a:spLocks noGrp="1"/>
          </p:cNvSpPr>
          <p:nvPr>
            <p:ph type="title"/>
          </p:nvPr>
        </p:nvSpPr>
        <p:spPr>
          <a:noFill/>
          <a:ln w="9525">
            <a:noFill/>
            <a:miter lim="800000"/>
            <a:headEnd/>
            <a:tailEnd/>
          </a:ln>
          <a:effectLst>
            <a:outerShdw blurRad="63500" dist="38099" dir="2700000" algn="ctr" rotWithShape="0">
              <a:schemeClr val="tx1">
                <a:alpha val="74998"/>
              </a:schemeClr>
            </a:outerShdw>
          </a:effectLst>
        </p:spPr>
        <p:txBody>
          <a:bodyPr/>
          <a:lstStyle/>
          <a:p>
            <a:pPr marL="342900" indent="-342900" algn="l" eaLnBrk="1" hangingPunct="1">
              <a:spcBef>
                <a:spcPct val="20000"/>
              </a:spcBef>
            </a:pPr>
            <a:r>
              <a:rPr lang="en-US" b="1" kern="1200" dirty="0">
                <a:solidFill>
                  <a:srgbClr val="FFFFFF"/>
                </a:solidFill>
                <a:effectLst>
                  <a:glow rad="304800">
                    <a:srgbClr val="000000">
                      <a:alpha val="75000"/>
                    </a:srgbClr>
                  </a:glow>
                </a:effectLst>
                <a:latin typeface="Arial"/>
                <a:cs typeface="Arial"/>
              </a:rPr>
              <a:t>Rebuttals</a:t>
            </a:r>
            <a:r>
              <a:rPr lang="en-US" sz="4200" b="1" kern="1200" dirty="0">
                <a:solidFill>
                  <a:srgbClr val="FFFFFF"/>
                </a:solidFill>
                <a:latin typeface="Arial" charset="0"/>
                <a:ea typeface="Arial" charset="0"/>
                <a:cs typeface="Arial" charset="0"/>
              </a:rPr>
              <a:t>:</a:t>
            </a:r>
          </a:p>
        </p:txBody>
      </p:sp>
      <p:sp>
        <p:nvSpPr>
          <p:cNvPr id="7" name="Rectangle 3"/>
          <p:cNvSpPr txBox="1">
            <a:spLocks noChangeArrowheads="1"/>
          </p:cNvSpPr>
          <p:nvPr/>
        </p:nvSpPr>
        <p:spPr bwMode="auto">
          <a:xfrm>
            <a:off x="527759" y="1277858"/>
            <a:ext cx="8229600" cy="2462213"/>
          </a:xfrm>
          <a:prstGeom prst="rect">
            <a:avLst/>
          </a:prstGeom>
          <a:noFill/>
          <a:ln w="9525">
            <a:noFill/>
            <a:miter lim="800000"/>
            <a:headEnd/>
            <a:tailEnd/>
          </a:ln>
          <a:effectLst>
            <a:outerShdw blurRad="63500" dist="1796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eaLnBrk="1" hangingPunct="1">
              <a:spcBef>
                <a:spcPct val="50000"/>
              </a:spcBef>
              <a:defRPr sz="4400" b="1">
                <a:solidFill>
                  <a:srgbClr val="FFFFFF"/>
                </a:solidFill>
                <a:effectLst>
                  <a:glow rad="304800">
                    <a:srgbClr val="000000">
                      <a:alpha val="75000"/>
                    </a:srgbClr>
                  </a:glow>
                </a:effectLst>
                <a:latin typeface="Arial"/>
                <a:cs typeface="Arial"/>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ea typeface="Arial" charset="0"/>
                <a:cs typeface="Arial" charset="0"/>
              </a:defRPr>
            </a:lvl6pPr>
            <a:lvl7pPr marL="914400" algn="ctr" fontAlgn="base">
              <a:spcBef>
                <a:spcPct val="0"/>
              </a:spcBef>
              <a:spcAft>
                <a:spcPct val="0"/>
              </a:spcAft>
              <a:defRPr sz="4400">
                <a:solidFill>
                  <a:schemeClr val="tx2"/>
                </a:solidFill>
                <a:latin typeface="Arial" charset="0"/>
                <a:ea typeface="Arial" charset="0"/>
                <a:cs typeface="Arial" charset="0"/>
              </a:defRPr>
            </a:lvl7pPr>
            <a:lvl8pPr marL="1371600" algn="ctr" fontAlgn="base">
              <a:spcBef>
                <a:spcPct val="0"/>
              </a:spcBef>
              <a:spcAft>
                <a:spcPct val="0"/>
              </a:spcAft>
              <a:defRPr sz="4400">
                <a:solidFill>
                  <a:schemeClr val="tx2"/>
                </a:solidFill>
                <a:latin typeface="Arial" charset="0"/>
                <a:ea typeface="Arial" charset="0"/>
                <a:cs typeface="Arial" charset="0"/>
              </a:defRPr>
            </a:lvl8pPr>
            <a:lvl9pPr marL="1828800" algn="ctr" fontAlgn="base">
              <a:spcBef>
                <a:spcPct val="0"/>
              </a:spcBef>
              <a:spcAft>
                <a:spcPct val="0"/>
              </a:spcAft>
              <a:defRPr sz="4400">
                <a:solidFill>
                  <a:schemeClr val="tx2"/>
                </a:solidFill>
                <a:latin typeface="Arial" charset="0"/>
                <a:ea typeface="Arial" charset="0"/>
                <a:cs typeface="Arial" charset="0"/>
              </a:defRPr>
            </a:lvl9pPr>
          </a:lstStyle>
          <a:p>
            <a:pPr defTabSz="914400" fontAlgn="base">
              <a:spcAft>
                <a:spcPct val="0"/>
              </a:spcAft>
            </a:pPr>
            <a:r>
              <a:rPr lang="en-US" dirty="0">
                <a:ea typeface="ＭＳ Ｐゴシック" charset="0"/>
              </a:rPr>
              <a:t>They are allegorizing the text</a:t>
            </a:r>
          </a:p>
          <a:p>
            <a:pPr defTabSz="914400" fontAlgn="base">
              <a:spcAft>
                <a:spcPct val="0"/>
              </a:spcAft>
            </a:pPr>
            <a:r>
              <a:rPr lang="en-US" dirty="0">
                <a:ea typeface="ＭＳ Ｐゴシック" charset="0"/>
              </a:rPr>
              <a:t>The OT context is not taken into account (Joel 2)</a:t>
            </a:r>
          </a:p>
        </p:txBody>
      </p:sp>
    </p:spTree>
    <p:extLst>
      <p:ext uri="{BB962C8B-B14F-4D97-AF65-F5344CB8AC3E}">
        <p14:creationId xmlns:p14="http://schemas.microsoft.com/office/powerpoint/2010/main" val="416027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50" name="Rectangle 10"/>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en-US" sz="5000" b="1" dirty="0">
                <a:solidFill>
                  <a:schemeClr val="bg1"/>
                </a:solidFill>
                <a:ea typeface="+mj-ea"/>
              </a:rPr>
              <a:t>Applications</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483</a:t>
            </a:r>
          </a:p>
        </p:txBody>
      </p:sp>
      <p:sp>
        <p:nvSpPr>
          <p:cNvPr id="5" name="Rectangle 11"/>
          <p:cNvSpPr txBox="1">
            <a:spLocks noChangeArrowheads="1"/>
          </p:cNvSpPr>
          <p:nvPr/>
        </p:nvSpPr>
        <p:spPr bwMode="auto">
          <a:xfrm>
            <a:off x="773282" y="1353224"/>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defRPr/>
            </a:pPr>
            <a:r>
              <a:rPr lang="en-US" sz="3400" b="1" dirty="0">
                <a:solidFill>
                  <a:srgbClr val="FFFFFF"/>
                </a:solidFill>
                <a:effectLst>
                  <a:outerShdw blurRad="38100" dist="38100" dir="2700000" algn="tl">
                    <a:srgbClr val="000000">
                      <a:alpha val="43137"/>
                    </a:srgbClr>
                  </a:outerShdw>
                </a:effectLst>
                <a:latin typeface="Arial"/>
                <a:ea typeface="Arial"/>
                <a:cs typeface="Arial"/>
              </a:rPr>
              <a:t>Evaluate other perspectives, but…</a:t>
            </a:r>
          </a:p>
          <a:p>
            <a:pPr defTabSz="914400" eaLnBrk="1" hangingPunct="1">
              <a:defRPr/>
            </a:pPr>
            <a:r>
              <a:rPr lang="ru-RU" sz="3400" b="1" dirty="0">
                <a:solidFill>
                  <a:srgbClr val="FFFFFF"/>
                </a:solidFill>
                <a:effectLst>
                  <a:outerShdw blurRad="38100" dist="38100" dir="2700000" algn="tl">
                    <a:srgbClr val="000000">
                      <a:alpha val="43137"/>
                    </a:srgbClr>
                  </a:outerShdw>
                </a:effectLst>
                <a:latin typeface="Arial"/>
                <a:ea typeface="Arial"/>
                <a:cs typeface="Arial"/>
              </a:rPr>
              <a:t>"</a:t>
            </a:r>
            <a:r>
              <a:rPr lang="en-US" sz="3400" b="1" dirty="0">
                <a:solidFill>
                  <a:srgbClr val="FFFFFF"/>
                </a:solidFill>
                <a:effectLst>
                  <a:outerShdw blurRad="38100" dist="38100" dir="2700000" algn="tl">
                    <a:srgbClr val="000000">
                      <a:alpha val="43137"/>
                    </a:srgbClr>
                  </a:outerShdw>
                </a:effectLst>
                <a:latin typeface="Arial"/>
                <a:ea typeface="Arial"/>
                <a:cs typeface="Arial"/>
              </a:rPr>
              <a:t>The Lord</a:t>
            </a:r>
            <a:r>
              <a:rPr lang="uk-UA" sz="3400" b="1" dirty="0">
                <a:solidFill>
                  <a:srgbClr val="FFFFFF"/>
                </a:solidFill>
                <a:effectLst>
                  <a:outerShdw blurRad="38100" dist="38100" dir="2700000" algn="tl">
                    <a:srgbClr val="000000">
                      <a:alpha val="43137"/>
                    </a:srgbClr>
                  </a:outerShdw>
                </a:effectLst>
                <a:latin typeface="Arial"/>
                <a:ea typeface="Arial"/>
                <a:cs typeface="Arial"/>
              </a:rPr>
              <a:t>'</a:t>
            </a:r>
            <a:r>
              <a:rPr lang="en-US" sz="3400" b="1" dirty="0">
                <a:solidFill>
                  <a:srgbClr val="FFFFFF"/>
                </a:solidFill>
                <a:effectLst>
                  <a:outerShdw blurRad="38100" dist="38100" dir="2700000" algn="tl">
                    <a:srgbClr val="000000">
                      <a:alpha val="43137"/>
                    </a:srgbClr>
                  </a:outerShdw>
                </a:effectLst>
                <a:latin typeface="Arial"/>
                <a:ea typeface="Arial"/>
                <a:cs typeface="Arial"/>
              </a:rPr>
              <a:t>s bond-servant must not be quarrelsome</a:t>
            </a:r>
            <a:r>
              <a:rPr lang="ru-RU" sz="3400" b="1" dirty="0">
                <a:solidFill>
                  <a:srgbClr val="FFFFFF"/>
                </a:solidFill>
                <a:effectLst>
                  <a:outerShdw blurRad="38100" dist="38100" dir="2700000" algn="tl">
                    <a:srgbClr val="000000">
                      <a:alpha val="43137"/>
                    </a:srgbClr>
                  </a:outerShdw>
                </a:effectLst>
                <a:latin typeface="Arial"/>
                <a:ea typeface="Arial"/>
                <a:cs typeface="Arial"/>
              </a:rPr>
              <a:t>"</a:t>
            </a:r>
            <a:r>
              <a:rPr lang="en-US" sz="3400" b="1" dirty="0">
                <a:solidFill>
                  <a:srgbClr val="FFFFFF"/>
                </a:solidFill>
                <a:effectLst>
                  <a:outerShdw blurRad="38100" dist="38100" dir="2700000" algn="tl">
                    <a:srgbClr val="000000">
                      <a:alpha val="43137"/>
                    </a:srgbClr>
                  </a:outerShdw>
                </a:effectLst>
                <a:latin typeface="Arial"/>
                <a:ea typeface="Arial"/>
                <a:cs typeface="Arial"/>
              </a:rPr>
              <a:t> (2 Timothy 2:24)</a:t>
            </a:r>
          </a:p>
          <a:p>
            <a:pPr defTabSz="914400" eaLnBrk="1" hangingPunct="1">
              <a:defRPr/>
            </a:pPr>
            <a:r>
              <a:rPr lang="en-US" sz="3400" b="1" dirty="0">
                <a:solidFill>
                  <a:srgbClr val="FFFFFF"/>
                </a:solidFill>
                <a:effectLst>
                  <a:outerShdw blurRad="38100" dist="38100" dir="2700000" algn="tl">
                    <a:srgbClr val="000000">
                      <a:alpha val="43137"/>
                    </a:srgbClr>
                  </a:outerShdw>
                </a:effectLst>
                <a:latin typeface="Arial"/>
                <a:ea typeface="Arial"/>
                <a:cs typeface="Arial"/>
              </a:rPr>
              <a:t>Giving critical evaluation to other views sheds light on your own view</a:t>
            </a:r>
          </a:p>
          <a:p>
            <a:pPr defTabSz="914400" eaLnBrk="1" hangingPunct="1">
              <a:defRPr/>
            </a:pPr>
            <a:r>
              <a:rPr lang="en-US" sz="3400" b="1" dirty="0">
                <a:solidFill>
                  <a:srgbClr val="FFFFFF"/>
                </a:solidFill>
                <a:effectLst>
                  <a:outerShdw blurRad="38100" dist="38100" dir="2700000" algn="tl">
                    <a:srgbClr val="000000">
                      <a:alpha val="43137"/>
                    </a:srgbClr>
                  </a:outerShdw>
                </a:effectLst>
                <a:latin typeface="Arial"/>
                <a:ea typeface="Arial"/>
                <a:cs typeface="Arial"/>
              </a:rPr>
              <a:t>Teach the Scriptures</a:t>
            </a:r>
          </a:p>
        </p:txBody>
      </p:sp>
    </p:spTree>
    <p:extLst>
      <p:ext uri="{BB962C8B-B14F-4D97-AF65-F5344CB8AC3E}">
        <p14:creationId xmlns:p14="http://schemas.microsoft.com/office/powerpoint/2010/main" val="183345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z="5000" b="1" dirty="0">
                <a:solidFill>
                  <a:schemeClr val="bg1"/>
                </a:solidFill>
                <a:latin typeface="Arial" charset="0"/>
                <a:cs typeface="Arial" charset="0"/>
              </a:rPr>
              <a:t>Conclusion</a:t>
            </a:r>
          </a:p>
        </p:txBody>
      </p:sp>
      <p:sp>
        <p:nvSpPr>
          <p:cNvPr id="4" name="Text Box 1034"/>
          <p:cNvSpPr txBox="1">
            <a:spLocks noChangeArrowheads="1"/>
          </p:cNvSpPr>
          <p:nvPr/>
        </p:nvSpPr>
        <p:spPr bwMode="auto">
          <a:xfrm>
            <a:off x="8103363" y="0"/>
            <a:ext cx="1040637" cy="463846"/>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482</a:t>
            </a:r>
          </a:p>
        </p:txBody>
      </p:sp>
      <p:sp>
        <p:nvSpPr>
          <p:cNvPr id="6" name="Rectangle 3"/>
          <p:cNvSpPr txBox="1">
            <a:spLocks noChangeArrowheads="1"/>
          </p:cNvSpPr>
          <p:nvPr/>
        </p:nvSpPr>
        <p:spPr bwMode="auto">
          <a:xfrm>
            <a:off x="439560" y="1851562"/>
            <a:ext cx="8229600" cy="4525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defTabSz="914400" eaLnBrk="1" hangingPunct="1"/>
            <a:r>
              <a:rPr lang="en-US" sz="3400" b="1" dirty="0">
                <a:solidFill>
                  <a:srgbClr val="FFFFFF"/>
                </a:solidFill>
                <a:effectLst>
                  <a:outerShdw blurRad="38100" dist="38100" dir="2700000" algn="tl">
                    <a:srgbClr val="000000">
                      <a:alpha val="43137"/>
                    </a:srgbClr>
                  </a:outerShdw>
                </a:effectLst>
                <a:latin typeface="Arial" charset="0"/>
                <a:cs typeface="Arial" charset="0"/>
              </a:rPr>
              <a:t>Uphold the importance of:</a:t>
            </a:r>
          </a:p>
          <a:p>
            <a:pPr lvl="1" defTabSz="914400" eaLnBrk="1" hangingPunct="1"/>
            <a:r>
              <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rPr>
              <a:t>Second Coming</a:t>
            </a:r>
          </a:p>
          <a:p>
            <a:pPr lvl="1" defTabSz="914400" eaLnBrk="1" hangingPunct="1"/>
            <a:r>
              <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rPr>
              <a:t>Bodily resurrection </a:t>
            </a:r>
          </a:p>
          <a:p>
            <a:pPr lvl="1" defTabSz="914400" eaLnBrk="1" hangingPunct="1"/>
            <a:r>
              <a:rPr lang="en-US" sz="3000" b="1" dirty="0">
                <a:solidFill>
                  <a:srgbClr val="FFFFFF"/>
                </a:solidFill>
                <a:effectLst>
                  <a:outerShdw blurRad="38100" dist="38100" dir="2700000" algn="tl">
                    <a:srgbClr val="000000">
                      <a:alpha val="43137"/>
                    </a:srgbClr>
                  </a:outerShdw>
                </a:effectLst>
                <a:latin typeface="Arial" charset="0"/>
                <a:ea typeface="Arial" charset="0"/>
                <a:cs typeface="Arial" charset="0"/>
              </a:rPr>
              <a:t>Day of the Lord</a:t>
            </a:r>
          </a:p>
          <a:p>
            <a:pPr defTabSz="914400" eaLnBrk="1" hangingPunct="1"/>
            <a:r>
              <a:rPr lang="ru-RU" altLang="ja-JP" sz="3400" b="1" dirty="0">
                <a:solidFill>
                  <a:srgbClr val="FFFFFF"/>
                </a:solidFill>
                <a:effectLst>
                  <a:outerShdw blurRad="38100" dist="38100" dir="2700000" algn="tl">
                    <a:srgbClr val="000000">
                      <a:alpha val="43137"/>
                    </a:srgbClr>
                  </a:outerShdw>
                </a:effectLst>
                <a:latin typeface="Arial" charset="0"/>
                <a:cs typeface="Arial" charset="0"/>
              </a:rPr>
              <a:t>"</a:t>
            </a:r>
            <a:r>
              <a:rPr lang="en-US" sz="3400" b="1" dirty="0">
                <a:solidFill>
                  <a:srgbClr val="FFFFFF"/>
                </a:solidFill>
                <a:effectLst>
                  <a:outerShdw blurRad="38100" dist="38100" dir="2700000" algn="tl">
                    <a:srgbClr val="000000">
                      <a:alpha val="43137"/>
                    </a:srgbClr>
                  </a:outerShdw>
                </a:effectLst>
                <a:latin typeface="Arial" charset="0"/>
                <a:cs typeface="Arial" charset="0"/>
              </a:rPr>
              <a:t>Therefore, be on the </a:t>
            </a:r>
            <a:r>
              <a:rPr lang="en-US" sz="3400" b="1" i="1" dirty="0">
                <a:solidFill>
                  <a:srgbClr val="FFFF00"/>
                </a:solidFill>
                <a:effectLst>
                  <a:outerShdw blurRad="38100" dist="38100" dir="2700000" algn="tl">
                    <a:srgbClr val="000000">
                      <a:alpha val="43137"/>
                    </a:srgbClr>
                  </a:outerShdw>
                </a:effectLst>
                <a:latin typeface="Arial" charset="0"/>
                <a:cs typeface="Arial" charset="0"/>
              </a:rPr>
              <a:t>alert</a:t>
            </a:r>
            <a:r>
              <a:rPr lang="en-US" sz="3400" b="1" dirty="0">
                <a:solidFill>
                  <a:srgbClr val="FFFFFF"/>
                </a:solidFill>
                <a:effectLst>
                  <a:outerShdw blurRad="38100" dist="38100" dir="2700000" algn="tl">
                    <a:srgbClr val="000000">
                      <a:alpha val="43137"/>
                    </a:srgbClr>
                  </a:outerShdw>
                </a:effectLst>
                <a:latin typeface="Arial" charset="0"/>
                <a:cs typeface="Arial" charset="0"/>
              </a:rPr>
              <a:t> for you do not know which day your Lord is coming</a:t>
            </a:r>
            <a:r>
              <a:rPr lang="ru-RU" altLang="ja-JP" sz="3400" b="1" dirty="0">
                <a:solidFill>
                  <a:srgbClr val="FFFFFF"/>
                </a:solidFill>
                <a:effectLst>
                  <a:outerShdw blurRad="38100" dist="38100" dir="2700000" algn="tl">
                    <a:srgbClr val="000000">
                      <a:alpha val="43137"/>
                    </a:srgbClr>
                  </a:outerShdw>
                </a:effectLst>
                <a:latin typeface="Arial" charset="0"/>
                <a:cs typeface="Arial" charset="0"/>
              </a:rPr>
              <a:t>"</a:t>
            </a:r>
            <a:r>
              <a:rPr lang="en-US" sz="3400" b="1" dirty="0">
                <a:solidFill>
                  <a:srgbClr val="FFFFFF"/>
                </a:solidFill>
                <a:effectLst>
                  <a:outerShdw blurRad="38100" dist="38100" dir="2700000" algn="tl">
                    <a:srgbClr val="000000">
                      <a:alpha val="43137"/>
                    </a:srgbClr>
                  </a:outerShdw>
                </a:effectLst>
                <a:latin typeface="Arial" charset="0"/>
                <a:cs typeface="Arial" charset="0"/>
              </a:rPr>
              <a:t> (Matt. 24:42).</a:t>
            </a:r>
            <a:endParaRPr lang="en-US" sz="2400" dirty="0">
              <a:solidFill>
                <a:srgbClr val="00000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9487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2 jesus retur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853" y="-220893"/>
            <a:ext cx="9663905" cy="7413681"/>
          </a:xfrm>
          <a:prstGeom prst="rect">
            <a:avLst/>
          </a:prstGeom>
        </p:spPr>
      </p:pic>
      <p:sp>
        <p:nvSpPr>
          <p:cNvPr id="818179" name="Rectangle 3"/>
          <p:cNvSpPr>
            <a:spLocks noGrp="1" noChangeArrowheads="1"/>
          </p:cNvSpPr>
          <p:nvPr>
            <p:ph type="title"/>
          </p:nvPr>
        </p:nvSpPr>
        <p:spPr>
          <a:xfrm>
            <a:off x="782434" y="1368914"/>
            <a:ext cx="7772400" cy="3490704"/>
          </a:xfrm>
          <a:effectLst/>
        </p:spPr>
        <p:txBody>
          <a:bodyPr/>
          <a:lstStyle/>
          <a:p>
            <a:pPr eaLnBrk="1" hangingPunct="1">
              <a:defRPr/>
            </a:pPr>
            <a:r>
              <a:rPr lang="ru-RU" altLang="ja-JP" b="1" dirty="0">
                <a:solidFill>
                  <a:schemeClr val="bg1"/>
                </a:solidFill>
                <a:effectLst>
                  <a:glow rad="254000">
                    <a:schemeClr val="tx1"/>
                  </a:glow>
                </a:effectLst>
                <a:latin typeface="Arial" charset="0"/>
                <a:ea typeface="ＭＳ Ｐゴシック" charset="0"/>
                <a:cs typeface="ＭＳ Ｐゴシック" charset="0"/>
              </a:rPr>
              <a:t>"</a:t>
            </a:r>
            <a:r>
              <a:rPr lang="en-US" b="1" dirty="0">
                <a:solidFill>
                  <a:schemeClr val="bg1"/>
                </a:solidFill>
                <a:effectLst>
                  <a:glow rad="254000">
                    <a:schemeClr val="tx1"/>
                  </a:glow>
                </a:effectLst>
                <a:latin typeface="Arial" charset="0"/>
                <a:ea typeface="ＭＳ Ｐゴシック" charset="0"/>
                <a:cs typeface="ＭＳ Ｐゴシック" charset="0"/>
              </a:rPr>
              <a:t>Yes!  I am coming soon!</a:t>
            </a:r>
            <a:r>
              <a:rPr lang="ru-RU" altLang="ja-JP" b="1" dirty="0">
                <a:solidFill>
                  <a:schemeClr val="bg1"/>
                </a:solidFill>
                <a:effectLst>
                  <a:glow rad="254000">
                    <a:schemeClr val="tx1"/>
                  </a:glow>
                </a:effectLst>
                <a:latin typeface="Arial" charset="0"/>
                <a:ea typeface="ＭＳ Ｐゴシック" charset="0"/>
                <a:cs typeface="ＭＳ Ｐゴシック" charset="0"/>
              </a:rPr>
              <a:t>"</a:t>
            </a:r>
            <a:br>
              <a:rPr lang="en-US" b="1" dirty="0">
                <a:solidFill>
                  <a:schemeClr val="bg1"/>
                </a:solidFill>
                <a:effectLst>
                  <a:glow rad="254000">
                    <a:schemeClr val="tx1"/>
                  </a:glow>
                </a:effectLst>
                <a:latin typeface="Arial" charset="0"/>
                <a:ea typeface="ＭＳ Ｐゴシック" charset="0"/>
                <a:cs typeface="ＭＳ Ｐゴシック" charset="0"/>
              </a:rPr>
            </a:br>
            <a:r>
              <a:rPr lang="en-US" b="1" dirty="0">
                <a:solidFill>
                  <a:schemeClr val="bg1"/>
                </a:solidFill>
                <a:effectLst>
                  <a:glow rad="254000">
                    <a:schemeClr val="tx1"/>
                  </a:glow>
                </a:effectLst>
                <a:latin typeface="Arial" charset="0"/>
                <a:ea typeface="ＭＳ Ｐゴシック" charset="0"/>
                <a:cs typeface="ＭＳ Ｐゴシック" charset="0"/>
              </a:rPr>
              <a:t>Amen!  Come Lord Jesus!</a:t>
            </a:r>
            <a:br>
              <a:rPr lang="en-US" altLang="ja-JP" b="1" dirty="0">
                <a:solidFill>
                  <a:schemeClr val="bg1"/>
                </a:solidFill>
                <a:effectLst>
                  <a:glow rad="254000">
                    <a:schemeClr val="tx1"/>
                  </a:glow>
                </a:effectLst>
                <a:latin typeface="Arial" charset="0"/>
                <a:ea typeface="ＭＳ Ｐゴシック" charset="0"/>
                <a:cs typeface="ＭＳ Ｐゴシック" charset="0"/>
              </a:rPr>
            </a:br>
            <a:r>
              <a:rPr lang="en-US" altLang="ja-JP" b="1" dirty="0">
                <a:solidFill>
                  <a:schemeClr val="bg1"/>
                </a:solidFill>
                <a:effectLst>
                  <a:glow rad="254000">
                    <a:schemeClr val="tx1"/>
                  </a:glow>
                </a:effectLst>
                <a:latin typeface="Arial" charset="0"/>
                <a:ea typeface="ＭＳ Ｐゴシック" charset="0"/>
                <a:cs typeface="ＭＳ Ｐゴシック" charset="0"/>
              </a:rPr>
              <a:t>The grace of the Lord Jesus be with God</a:t>
            </a:r>
            <a:r>
              <a:rPr lang="uk-UA" altLang="ja-JP" b="1" dirty="0">
                <a:solidFill>
                  <a:schemeClr val="bg1"/>
                </a:solidFill>
                <a:effectLst>
                  <a:glow rad="254000">
                    <a:schemeClr val="tx1"/>
                  </a:glow>
                </a:effectLst>
                <a:latin typeface="Arial" charset="0"/>
                <a:ea typeface="ＭＳ Ｐゴシック" charset="0"/>
                <a:cs typeface="ＭＳ Ｐゴシック" charset="0"/>
              </a:rPr>
              <a:t>'</a:t>
            </a:r>
            <a:r>
              <a:rPr lang="en-US" altLang="ja-JP" b="1" dirty="0">
                <a:solidFill>
                  <a:schemeClr val="bg1"/>
                </a:solidFill>
                <a:effectLst>
                  <a:glow rad="254000">
                    <a:schemeClr val="tx1"/>
                  </a:glow>
                </a:effectLst>
                <a:latin typeface="Arial" charset="0"/>
                <a:ea typeface="ＭＳ Ｐゴシック" charset="0"/>
                <a:cs typeface="ＭＳ Ｐゴシック" charset="0"/>
              </a:rPr>
              <a:t>s people.  Amen.</a:t>
            </a:r>
            <a:endParaRPr lang="en-US" b="1" dirty="0">
              <a:solidFill>
                <a:schemeClr val="bg1"/>
              </a:solidFill>
              <a:effectLst>
                <a:glow rad="254000">
                  <a:schemeClr val="tx1"/>
                </a:glow>
              </a:effectLst>
              <a:latin typeface="Arial" charset="0"/>
              <a:ea typeface="ＭＳ Ｐゴシック" charset="0"/>
              <a:cs typeface="ＭＳ Ｐゴシック" charset="0"/>
            </a:endParaRPr>
          </a:p>
        </p:txBody>
      </p:sp>
      <p:sp>
        <p:nvSpPr>
          <p:cNvPr id="1431555" name="Text Box 4"/>
          <p:cNvSpPr txBox="1">
            <a:spLocks noChangeArrowheads="1"/>
          </p:cNvSpPr>
          <p:nvPr/>
        </p:nvSpPr>
        <p:spPr bwMode="auto">
          <a:xfrm>
            <a:off x="83661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rPr>
              <a:t>331</a:t>
            </a:r>
            <a:endParaRPr lang="en-US" b="1">
              <a:solidFill>
                <a:srgbClr val="000000"/>
              </a:solidFill>
              <a:latin typeface="Arial" charset="0"/>
            </a:endParaRPr>
          </a:p>
        </p:txBody>
      </p:sp>
    </p:spTree>
    <p:extLst>
      <p:ext uri="{BB962C8B-B14F-4D97-AF65-F5344CB8AC3E}">
        <p14:creationId xmlns:p14="http://schemas.microsoft.com/office/powerpoint/2010/main" val="1765255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1761700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8480980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en-US" sz="2800" b="1" dirty="0">
                <a:solidFill>
                  <a:srgbClr val="FFFFFF"/>
                </a:solidFill>
                <a:latin typeface="Arial" charset="0"/>
                <a:ea typeface="ＭＳ Ｐゴシック" charset="0"/>
              </a:rPr>
              <a:t>NT Critical Studies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
        <p:nvSpPr>
          <p:cNvPr id="2" name="Title 1"/>
          <p:cNvSpPr>
            <a:spLocks noGrp="1"/>
          </p:cNvSpPr>
          <p:nvPr>
            <p:ph type="title"/>
          </p:nvPr>
        </p:nvSpPr>
        <p:spPr>
          <a:xfrm>
            <a:off x="457200" y="299834"/>
            <a:ext cx="8229600" cy="1092607"/>
          </a:xfrm>
          <a:solidFill>
            <a:schemeClr val="bg1">
              <a:alpha val="54117"/>
            </a:schemeClr>
          </a:solidFill>
          <a:ln>
            <a:noFill/>
          </a:ln>
        </p:spPr>
        <p:txBody>
          <a:bodyPr>
            <a:spAutoFit/>
          </a:bodyPr>
          <a:lstStyle/>
          <a:p>
            <a:pPr eaLnBrk="1" hangingPunct="1">
              <a:spcBef>
                <a:spcPct val="50000"/>
              </a:spcBef>
            </a:pPr>
            <a:r>
              <a:rPr lang="en-US" sz="6500" b="1" kern="1200" dirty="0">
                <a:solidFill>
                  <a:srgbClr val="000000"/>
                </a:solidFill>
                <a:latin typeface="Arial" charset="0"/>
                <a:cs typeface="Arial" charset="0"/>
              </a:rPr>
              <a:t>Tsunami </a:t>
            </a:r>
          </a:p>
        </p:txBody>
      </p:sp>
      <p:sp>
        <p:nvSpPr>
          <p:cNvPr id="5" name="Text Box 5"/>
          <p:cNvSpPr txBox="1">
            <a:spLocks noChangeArrowheads="1"/>
          </p:cNvSpPr>
          <p:nvPr/>
        </p:nvSpPr>
        <p:spPr bwMode="auto">
          <a:xfrm>
            <a:off x="-28528" y="1355725"/>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8000" dirty="0">
                <a:solidFill>
                  <a:srgbClr val="FF0000"/>
                </a:solidFill>
                <a:effectLst>
                  <a:glow rad="228600">
                    <a:srgbClr val="FFFFFF">
                      <a:alpha val="92000"/>
                    </a:srgbClr>
                  </a:glow>
                </a:effectLst>
                <a:latin typeface="Copperplate Gothic Bold" charset="0"/>
                <a:ea typeface="Arial" charset="0"/>
                <a:cs typeface="Arial" charset="0"/>
              </a:rPr>
              <a:t>Tribulation?</a:t>
            </a:r>
          </a:p>
        </p:txBody>
      </p:sp>
    </p:spTree>
    <p:extLst>
      <p:ext uri="{BB962C8B-B14F-4D97-AF65-F5344CB8AC3E}">
        <p14:creationId xmlns:p14="http://schemas.microsoft.com/office/powerpoint/2010/main" val="17748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oj_days-of-vengean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
        <p:nvSpPr>
          <p:cNvPr id="2" name="Title 1"/>
          <p:cNvSpPr>
            <a:spLocks noGrp="1"/>
          </p:cNvSpPr>
          <p:nvPr>
            <p:ph type="title"/>
          </p:nvPr>
        </p:nvSpPr>
        <p:spPr>
          <a:xfrm>
            <a:off x="4727452" y="503970"/>
            <a:ext cx="4522388" cy="2477383"/>
          </a:xfrm>
        </p:spPr>
        <p:txBody>
          <a:bodyPr/>
          <a:lstStyle/>
          <a:p>
            <a:pPr rtl="0" eaLnBrk="1" fontAlgn="base" hangingPunct="1"/>
            <a:r>
              <a:rPr lang="en-US" sz="6000" b="1" kern="1200" dirty="0">
                <a:solidFill>
                  <a:srgbClr val="000000"/>
                </a:solidFill>
                <a:effectLst/>
                <a:latin typeface="Arial"/>
                <a:ea typeface="ＭＳ Ｐゴシック"/>
                <a:cs typeface="ＭＳ Ｐゴシック"/>
              </a:rPr>
              <a:t>The Bowl Judgments</a:t>
            </a:r>
            <a:endParaRPr lang="en-US" dirty="0"/>
          </a:p>
        </p:txBody>
      </p:sp>
      <p:sp>
        <p:nvSpPr>
          <p:cNvPr id="6" name="Text Box 5"/>
          <p:cNvSpPr txBox="1">
            <a:spLocks noChangeArrowheads="1"/>
          </p:cNvSpPr>
          <p:nvPr/>
        </p:nvSpPr>
        <p:spPr bwMode="auto">
          <a:xfrm>
            <a:off x="-41380" y="3112021"/>
            <a:ext cx="9185380" cy="1323439"/>
          </a:xfrm>
          <a:prstGeom prst="rect">
            <a:avLst/>
          </a:prstGeom>
          <a:noFill/>
          <a:ln w="9525">
            <a:noFill/>
            <a:miter lim="800000"/>
            <a:headEnd/>
            <a:tailEnd/>
          </a:ln>
          <a:effectLst>
            <a:outerShdw blurRad="63500" dist="63500" dir="2212194" algn="ctr" rotWithShape="0">
              <a:schemeClr val="tx1">
                <a:alpha val="74998"/>
              </a:schemeClr>
            </a:outerShdw>
          </a:effectLst>
        </p:spPr>
        <p:txBody>
          <a:bodyPr wrap="square">
            <a:spAutoFit/>
          </a:bodyPr>
          <a:lstStyle/>
          <a:p>
            <a:pPr algn="ctr" defTabSz="914400" fontAlgn="base">
              <a:spcBef>
                <a:spcPct val="0"/>
              </a:spcBef>
              <a:spcAft>
                <a:spcPct val="0"/>
              </a:spcAft>
              <a:defRPr/>
            </a:pPr>
            <a:r>
              <a:rPr lang="en-US" sz="8000" dirty="0">
                <a:solidFill>
                  <a:srgbClr val="FF0000"/>
                </a:solidFill>
                <a:effectLst>
                  <a:glow rad="228600">
                    <a:srgbClr val="FFFFFF">
                      <a:alpha val="92000"/>
                    </a:srgbClr>
                  </a:glow>
                </a:effectLst>
                <a:latin typeface="Copperplate Gothic Bold" charset="0"/>
                <a:ea typeface="Arial" charset="0"/>
                <a:cs typeface="Arial" charset="0"/>
              </a:rPr>
              <a:t>Tribulation?</a:t>
            </a:r>
          </a:p>
        </p:txBody>
      </p:sp>
    </p:spTree>
    <p:extLst>
      <p:ext uri="{BB962C8B-B14F-4D97-AF65-F5344CB8AC3E}">
        <p14:creationId xmlns:p14="http://schemas.microsoft.com/office/powerpoint/2010/main" val="216008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274638"/>
            <a:ext cx="9144000" cy="868362"/>
          </a:xfrm>
          <a:effectLst>
            <a:outerShdw blurRad="63500" dist="53882" dir="2700000" algn="ctr" rotWithShape="0">
              <a:schemeClr val="tx1">
                <a:alpha val="74998"/>
              </a:schemeClr>
            </a:outerShdw>
          </a:effectLst>
        </p:spPr>
        <p:txBody>
          <a:bodyPr/>
          <a:lstStyle/>
          <a:p>
            <a:pPr eaLnBrk="1" hangingPunct="1">
              <a:defRPr/>
            </a:pPr>
            <a:r>
              <a:rPr lang="en-US" sz="3700">
                <a:solidFill>
                  <a:schemeClr val="bg1"/>
                </a:solidFill>
                <a:latin typeface="Copperplate Gothic Bold" charset="0"/>
                <a:ea typeface="+mj-ea"/>
              </a:rPr>
              <a:t>four major eschatological views</a:t>
            </a:r>
          </a:p>
        </p:txBody>
      </p:sp>
      <p:sp>
        <p:nvSpPr>
          <p:cNvPr id="12"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graphicFrame>
        <p:nvGraphicFramePr>
          <p:cNvPr id="13" name="Table 12"/>
          <p:cNvGraphicFramePr>
            <a:graphicFrameLocks noGrp="1"/>
          </p:cNvGraphicFramePr>
          <p:nvPr>
            <p:extLst>
              <p:ext uri="{D42A27DB-BD31-4B8C-83A1-F6EECF244321}">
                <p14:modId xmlns:p14="http://schemas.microsoft.com/office/powerpoint/2010/main" val="1810192222"/>
              </p:ext>
            </p:extLst>
          </p:nvPr>
        </p:nvGraphicFramePr>
        <p:xfrm>
          <a:off x="733777" y="1566331"/>
          <a:ext cx="7761112" cy="4755444"/>
        </p:xfrm>
        <a:graphic>
          <a:graphicData uri="http://schemas.openxmlformats.org/drawingml/2006/table">
            <a:tbl>
              <a:tblPr firstRow="1" bandRow="1">
                <a:tableStyleId>{5C22544A-7EE6-4342-B048-85BDC9FD1C3A}</a:tableStyleId>
              </a:tblPr>
              <a:tblGrid>
                <a:gridCol w="3880556">
                  <a:extLst>
                    <a:ext uri="{9D8B030D-6E8A-4147-A177-3AD203B41FA5}">
                      <a16:colId xmlns:a16="http://schemas.microsoft.com/office/drawing/2014/main" val="20000"/>
                    </a:ext>
                  </a:extLst>
                </a:gridCol>
                <a:gridCol w="3880556">
                  <a:extLst>
                    <a:ext uri="{9D8B030D-6E8A-4147-A177-3AD203B41FA5}">
                      <a16:colId xmlns:a16="http://schemas.microsoft.com/office/drawing/2014/main" val="20001"/>
                    </a:ext>
                  </a:extLst>
                </a:gridCol>
              </a:tblGrid>
              <a:tr h="1188861">
                <a:tc>
                  <a:txBody>
                    <a:bodyPr/>
                    <a:lstStyle/>
                    <a:p>
                      <a:pPr algn="ctr"/>
                      <a:r>
                        <a:rPr lang="en-US" sz="4400" b="1" dirty="0" err="1">
                          <a:solidFill>
                            <a:schemeClr val="bg1"/>
                          </a:solidFill>
                          <a:effectLst>
                            <a:outerShdw blurRad="63500" dist="76200" dir="2700000" algn="tl" rotWithShape="0">
                              <a:srgbClr val="000000">
                                <a:alpha val="83000"/>
                              </a:srgbClr>
                            </a:outerShdw>
                          </a:effectLst>
                          <a:latin typeface="Arial" charset="0"/>
                        </a:rPr>
                        <a:t>Preterism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Past</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0"/>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Historicism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Present</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1"/>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Futurism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Future</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2"/>
                  </a:ext>
                </a:extLst>
              </a:tr>
              <a:tr h="1188861">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Idealism</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tc>
                  <a:txBody>
                    <a:bodyPr/>
                    <a:lstStyle/>
                    <a:p>
                      <a:pPr algn="ctr"/>
                      <a:r>
                        <a:rPr lang="en-US" sz="4400" b="1" dirty="0">
                          <a:solidFill>
                            <a:schemeClr val="bg1"/>
                          </a:solidFill>
                          <a:effectLst>
                            <a:outerShdw blurRad="63500" dist="76200" dir="2700000" algn="tl" rotWithShape="0">
                              <a:srgbClr val="000000">
                                <a:alpha val="83000"/>
                              </a:srgbClr>
                            </a:outerShdw>
                          </a:effectLst>
                          <a:latin typeface="Arial" charset="0"/>
                        </a:rPr>
                        <a:t>Timeless</a:t>
                      </a:r>
                      <a:endParaRPr lang="en-US" sz="4400" dirty="0">
                        <a:solidFill>
                          <a:schemeClr val="bg1"/>
                        </a:solidFill>
                        <a:effectLst>
                          <a:outerShdw blurRad="63500" dist="76200" dir="2700000" algn="tl" rotWithShape="0">
                            <a:srgbClr val="000000">
                              <a:alpha val="83000"/>
                            </a:srgbClr>
                          </a:outerShdw>
                        </a:effectLst>
                      </a:endParaRP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79705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0" y="5791200"/>
            <a:ext cx="5181600" cy="884238"/>
          </a:xfrm>
          <a:effectLst>
            <a:outerShdw blurRad="63500" dist="38099" dir="2700000" algn="ctr" rotWithShape="0">
              <a:schemeClr val="bg1">
                <a:alpha val="74998"/>
              </a:schemeClr>
            </a:outerShdw>
          </a:effectLst>
        </p:spPr>
        <p:txBody>
          <a:bodyPr/>
          <a:lstStyle/>
          <a:p>
            <a:pPr eaLnBrk="1" hangingPunct="1">
              <a:defRPr/>
            </a:pPr>
            <a:r>
              <a:rPr lang="en-US" sz="6000" b="1">
                <a:solidFill>
                  <a:schemeClr val="tx1"/>
                </a:solidFill>
                <a:latin typeface="Copperplate Gothic Bold" charset="0"/>
                <a:ea typeface="+mj-ea"/>
              </a:rPr>
              <a:t>Definition</a:t>
            </a:r>
          </a:p>
        </p:txBody>
      </p:sp>
      <p:sp>
        <p:nvSpPr>
          <p:cNvPr id="7172" name="Text Box 4"/>
          <p:cNvSpPr txBox="1">
            <a:spLocks noChangeArrowheads="1"/>
          </p:cNvSpPr>
          <p:nvPr/>
        </p:nvSpPr>
        <p:spPr bwMode="auto">
          <a:xfrm>
            <a:off x="228600" y="1367592"/>
            <a:ext cx="8610600" cy="3749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defTabSz="914400" eaLnBrk="1" fontAlgn="t" hangingPunct="1">
              <a:spcBef>
                <a:spcPct val="20000"/>
              </a:spcBef>
              <a:spcAft>
                <a:spcPct val="0"/>
              </a:spcAft>
            </a:pPr>
            <a:r>
              <a:rPr lang="en-US" sz="4000" b="1" dirty="0">
                <a:solidFill>
                  <a:srgbClr val="000000"/>
                </a:solidFill>
                <a:latin typeface="Arial Rounded MT Bold" charset="0"/>
              </a:rPr>
              <a:t>An eschatological viewpoint that sees most or all of Bible prophecy as being fulfilled sometime in the past (1st century AD after the death of Christ, at the destruction of Jerusalem in A.D. 70)</a:t>
            </a:r>
            <a:endParaRPr lang="en-US" sz="4000" dirty="0">
              <a:solidFill>
                <a:srgbClr val="000000"/>
              </a:solidFill>
              <a:latin typeface="Arial Rounded MT Bold" charset="0"/>
            </a:endParaRPr>
          </a:p>
        </p:txBody>
      </p:sp>
      <p:sp>
        <p:nvSpPr>
          <p:cNvPr id="4" name="Text Box 1034"/>
          <p:cNvSpPr txBox="1">
            <a:spLocks noChangeArrowheads="1"/>
          </p:cNvSpPr>
          <p:nvPr/>
        </p:nvSpPr>
        <p:spPr bwMode="auto">
          <a:xfrm>
            <a:off x="8326783" y="0"/>
            <a:ext cx="817217" cy="463550"/>
          </a:xfrm>
          <a:prstGeom prst="rect">
            <a:avLst/>
          </a:prstGeom>
          <a:solidFill>
            <a:srgbClr val="0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475</a:t>
            </a:r>
          </a:p>
        </p:txBody>
      </p:sp>
    </p:spTree>
    <p:extLst>
      <p:ext uri="{BB962C8B-B14F-4D97-AF65-F5344CB8AC3E}">
        <p14:creationId xmlns:p14="http://schemas.microsoft.com/office/powerpoint/2010/main" val="2067491846"/>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6961</TotalTime>
  <Words>8071</Words>
  <Application>Microsoft Macintosh PowerPoint</Application>
  <PresentationFormat>On-screen Show (4:3)</PresentationFormat>
  <Paragraphs>469</Paragraphs>
  <Slides>56</Slides>
  <Notes>55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56</vt:i4>
      </vt:variant>
    </vt:vector>
  </HeadingPairs>
  <TitlesOfParts>
    <vt:vector size="75" baseType="lpstr">
      <vt:lpstr>ＭＳ Ｐゴシック</vt:lpstr>
      <vt:lpstr>Pegasus</vt:lpstr>
      <vt:lpstr>Arial</vt:lpstr>
      <vt:lpstr>Arial Rounded MT Bold</vt:lpstr>
      <vt:lpstr>Bodoni MT Black</vt:lpstr>
      <vt:lpstr>Bwgrkl</vt:lpstr>
      <vt:lpstr>Calibri</vt:lpstr>
      <vt:lpstr>Comic Sans MS</vt:lpstr>
      <vt:lpstr>Copperplate Gothic Bold</vt:lpstr>
      <vt:lpstr>TekniaGreek</vt:lpstr>
      <vt:lpstr>Times New Roman</vt:lpstr>
      <vt:lpstr>Wingdings</vt:lpstr>
      <vt:lpstr>預設簡報設計</vt:lpstr>
      <vt:lpstr>24_Default Design</vt:lpstr>
      <vt:lpstr>6_Blank Presentation</vt:lpstr>
      <vt:lpstr>25_Default Design</vt:lpstr>
      <vt:lpstr>26_Default Design</vt:lpstr>
      <vt:lpstr>1_Orbit</vt:lpstr>
      <vt:lpstr>3_Orbit</vt:lpstr>
      <vt:lpstr>PRETERISM</vt:lpstr>
      <vt:lpstr>I. Introduction</vt:lpstr>
      <vt:lpstr>A.D. 70</vt:lpstr>
      <vt:lpstr>Unable to find a parking space</vt:lpstr>
      <vt:lpstr>9/11</vt:lpstr>
      <vt:lpstr>Tsunami </vt:lpstr>
      <vt:lpstr>The Bowl Judgments</vt:lpstr>
      <vt:lpstr>four major eschatological views</vt:lpstr>
      <vt:lpstr>Definition</vt:lpstr>
      <vt:lpstr>History</vt:lpstr>
      <vt:lpstr>Kenneth L. Gentry, Jr. </vt:lpstr>
      <vt:lpstr>Types of Preterists</vt:lpstr>
      <vt:lpstr>II. Arguments and Responses on Preterism</vt:lpstr>
      <vt:lpstr>A. External Evidence</vt:lpstr>
      <vt:lpstr>A Radical Claim:</vt:lpstr>
      <vt:lpstr>Church Fathers &amp; Modern Scholars</vt:lpstr>
      <vt:lpstr>B. Internal evidence for dating Revelation before A.D. 70.</vt:lpstr>
      <vt:lpstr>Preterists see the temple in  Rev. 11:1-2 as still standing </vt:lpstr>
      <vt:lpstr>Response:</vt:lpstr>
      <vt:lpstr>Was Jerusalem destroyed by this time?</vt:lpstr>
      <vt:lpstr>Rev. 13:18</vt:lpstr>
      <vt:lpstr>Response: Future Orientation</vt:lpstr>
      <vt:lpstr>Rev. 17:10</vt:lpstr>
      <vt:lpstr>When Did John Write Revelation?</vt:lpstr>
      <vt:lpstr>Response: Why can't Nero be the 666?</vt:lpstr>
      <vt:lpstr>Correlation with Daniel</vt:lpstr>
      <vt:lpstr>Eight Successive Kingdoms (17:10-11) </vt:lpstr>
      <vt:lpstr>Support for Successive Kingdoms View</vt:lpstr>
      <vt:lpstr>Rev. 17:10 has no reference to Nero or Domitian as Beale affirms. </vt:lpstr>
      <vt:lpstr>C. The timing of fulfillment of the prophecies in Revelation</vt:lpstr>
      <vt:lpstr>However, they can't explain "I am coming quickly"  (Rev. 2:16; 3:11; 22:7, 12, 20)</vt:lpstr>
      <vt:lpstr>Preterist difficulties</vt:lpstr>
      <vt:lpstr>D. The timing of the fulfillment of Matthew 10:23, 16:28 and 24:34</vt:lpstr>
      <vt:lpstr>Their Claim</vt:lpstr>
      <vt:lpstr>Response:</vt:lpstr>
      <vt:lpstr>Radical Preterists see Matt. 16:28 as saying that Jesus will come in that very generation</vt:lpstr>
      <vt:lpstr>It actually refers to people who will be physically alive when Jesus comes at the end time</vt:lpstr>
      <vt:lpstr>Preterists see "this generation" in Matt. 24:34 as that particular generation who heard Jesus</vt:lpstr>
      <vt:lpstr>End Times?</vt:lpstr>
      <vt:lpstr>E. The Olivet Discourse of Matthew 24–25</vt:lpstr>
      <vt:lpstr>Matt. 24:3 </vt:lpstr>
      <vt:lpstr>Matt. 24:3</vt:lpstr>
      <vt:lpstr>Matt. 24:3 </vt:lpstr>
      <vt:lpstr>Abomination of Desolation</vt:lpstr>
      <vt:lpstr>It could not have occurred!!!</vt:lpstr>
      <vt:lpstr>The Coming of Christ</vt:lpstr>
      <vt:lpstr>parousi,a—parousia (coming)</vt:lpstr>
      <vt:lpstr>Preterists claim that the "signs in heaven" are only dramatic ways of expressing amazing cosmic signs, national calamity or victory in battle (a non-miraculous approach).</vt:lpstr>
      <vt:lpstr>They claim that cosmic signs are not to be taken literally</vt:lpstr>
      <vt:lpstr>Rebuttals:</vt:lpstr>
      <vt:lpstr>Applications</vt:lpstr>
      <vt:lpstr>Conclusion</vt:lpstr>
      <vt:lpstr>"Yes!  I am coming soon!" Amen!  Come Lord Jesus! The grace of the Lord Jesus be with God's people.  Amen.</vt:lpstr>
      <vt:lpstr>Black</vt:lpstr>
      <vt:lpstr>Black</vt:lpstr>
      <vt:lpstr>NT Critical Studies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Benefits (Rev. 19-22)</dc:title>
  <dc:creator>Dr Rick Griffith</dc:creator>
  <cp:lastModifiedBy>Rick Griffith</cp:lastModifiedBy>
  <cp:revision>112</cp:revision>
  <dcterms:created xsi:type="dcterms:W3CDTF">2012-06-24T13:44:45Z</dcterms:created>
  <dcterms:modified xsi:type="dcterms:W3CDTF">2024-01-07T09:20:01Z</dcterms:modified>
</cp:coreProperties>
</file>