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841" r:id="rId2"/>
    <p:sldMasterId id="2147483853" r:id="rId3"/>
    <p:sldMasterId id="2147483867" r:id="rId4"/>
    <p:sldMasterId id="2147483870" r:id="rId5"/>
    <p:sldMasterId id="2147483882" r:id="rId6"/>
    <p:sldMasterId id="2147483894" r:id="rId7"/>
  </p:sldMasterIdLst>
  <p:notesMasterIdLst>
    <p:notesMasterId r:id="rId19"/>
  </p:notesMasterIdLst>
  <p:sldIdLst>
    <p:sldId id="549" r:id="rId8"/>
    <p:sldId id="3812" r:id="rId9"/>
    <p:sldId id="264" r:id="rId10"/>
    <p:sldId id="265" r:id="rId11"/>
    <p:sldId id="351" r:id="rId12"/>
    <p:sldId id="350" r:id="rId13"/>
    <p:sldId id="1207" r:id="rId14"/>
    <p:sldId id="3806" r:id="rId15"/>
    <p:sldId id="475" r:id="rId16"/>
    <p:sldId id="305" r:id="rId17"/>
    <p:sldId id="392"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811" autoAdjust="0"/>
    <p:restoredTop sz="93302"/>
  </p:normalViewPr>
  <p:slideViewPr>
    <p:cSldViewPr>
      <p:cViewPr varScale="1">
        <p:scale>
          <a:sx n="92" d="100"/>
          <a:sy n="92" d="100"/>
        </p:scale>
        <p:origin x="176" y="1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3C503D-6255-3F4C-B8E2-59E522C7B51B}" type="slidenum">
              <a:rPr lang="en-US"/>
              <a:pPr/>
              <a:t>‹#›</a:t>
            </a:fld>
            <a:endParaRPr lang="en-US"/>
          </a:p>
        </p:txBody>
      </p:sp>
    </p:spTree>
    <p:extLst>
      <p:ext uri="{BB962C8B-B14F-4D97-AF65-F5344CB8AC3E}">
        <p14:creationId xmlns:p14="http://schemas.microsoft.com/office/powerpoint/2010/main" val="17226928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94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that Paul addressed theology to churches in this order: Soteriology, Eschatology, Christology, and Ecclesiology. This contrasts with how most follow-up today postpones eschatology too late.</a:t>
            </a:r>
          </a:p>
          <a:p>
            <a:r>
              <a:rPr lang="en-US" dirty="0"/>
              <a:t>This order follows the NT except Philemon is moved from the end of the Pauline Epistles after Titus to complete the Prison Epistles after Colossians.</a:t>
            </a:r>
          </a:p>
          <a:p>
            <a:r>
              <a:rPr lang="en-US" dirty="0"/>
              <a:t>But one could argue that Philemon is a pastoral letter, since it addresses a situation that required reconciliation.</a:t>
            </a:r>
          </a:p>
          <a:p>
            <a:r>
              <a:rPr lang="en-US" dirty="0"/>
              <a:t>On the other hand, Paul wrote Philemon in Rome during Paul's first imprisonment, so it is a Prison Epistle in this sense. </a:t>
            </a:r>
          </a:p>
          <a:p>
            <a:r>
              <a:rPr lang="en-US" dirty="0"/>
              <a:t>In the end, I do not know who has explained the reasoning for the order of Paul's letters.</a:t>
            </a:r>
          </a:p>
          <a:p>
            <a:r>
              <a:rPr lang="en-US" dirty="0"/>
              <a:t>Note that combining the four Foundational and two Prophetic Epistles gives us the six Missionary Epistles.</a:t>
            </a:r>
          </a:p>
          <a:p>
            <a:r>
              <a:rPr lang="en-US" dirty="0"/>
              <a:t>___________</a:t>
            </a:r>
          </a:p>
          <a:p>
            <a:r>
              <a:rPr lang="en-US" dirty="0"/>
              <a:t>Common-440</a:t>
            </a:r>
          </a:p>
          <a:p>
            <a:r>
              <a:rPr lang="en-US" dirty="0"/>
              <a:t>NS-00-NT Introduction-105</a:t>
            </a:r>
          </a:p>
          <a:p>
            <a:r>
              <a:rPr lang="en-US" dirty="0"/>
              <a:t>NS-06-Pauline Epistles-4</a:t>
            </a:r>
          </a:p>
          <a:p>
            <a:r>
              <a:rPr lang="en-US" dirty="0"/>
              <a:t>NS-06-Missionary Epistles-10</a:t>
            </a:r>
          </a:p>
          <a:p>
            <a:r>
              <a:rPr lang="en-US" dirty="0"/>
              <a:t>NS-10-Prison Epistles-3</a:t>
            </a:r>
          </a:p>
          <a:p>
            <a:r>
              <a:rPr lang="en-US" dirty="0"/>
              <a:t>NS-15-Pastoral Epistles-15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12BBEC-CB9D-634C-9BB8-B08CD875DA0C}" type="slidenum">
              <a:rPr kumimoji="0" lang="en-US" sz="1200" b="1" i="0" u="none" strike="noStrike" kern="1200" cap="none" spc="0" normalizeH="0" baseline="0" noProof="0" smtClean="0">
                <a:ln>
                  <a:noFill/>
                </a:ln>
                <a:solidFill>
                  <a:srgbClr val="808080"/>
                </a:solidFill>
                <a:effectLst>
                  <a:outerShdw blurRad="38100" dist="38100" dir="2700000" algn="tl">
                    <a:srgbClr val="DDDDDD"/>
                  </a:outerShdw>
                </a:effectLst>
                <a:uLnTx/>
                <a:uFillTx/>
                <a:latin typeface="Engravers MT"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a:ln>
                <a:noFill/>
              </a:ln>
              <a:solidFill>
                <a:srgbClr val="808080"/>
              </a:solidFill>
              <a:effectLst>
                <a:outerShdw blurRad="38100" dist="38100" dir="2700000" algn="tl">
                  <a:srgbClr val="DDDDDD"/>
                </a:outerShdw>
              </a:effectLst>
              <a:uLnTx/>
              <a:uFillTx/>
              <a:latin typeface="Engravers MT" charset="0"/>
              <a:ea typeface="ＭＳ Ｐゴシック" charset="0"/>
              <a:cs typeface="Times New Roman" charset="0"/>
            </a:endParaRPr>
          </a:p>
        </p:txBody>
      </p:sp>
    </p:spTree>
    <p:extLst>
      <p:ext uri="{BB962C8B-B14F-4D97-AF65-F5344CB8AC3E}">
        <p14:creationId xmlns:p14="http://schemas.microsoft.com/office/powerpoint/2010/main" val="149590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1EFE52-51CE-D844-B46A-26309684098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8059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God made each of us a “saint” in Christ (1:1-2).</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69EB51-FF1D-544B-AEE6-D48C8068C73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252802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#3 above on the different words in the Pastorals:</a:t>
            </a:r>
          </a:p>
          <a:p>
            <a:endParaRPr lang="en-US" dirty="0"/>
          </a:p>
          <a:p>
            <a:pPr marL="228600" indent="-228600">
              <a:buAutoNum type="arabicPeriod"/>
            </a:pPr>
            <a:r>
              <a:rPr lang="en-US" dirty="0"/>
              <a:t>Only they give the lists of elder and deacon qualifications (1 Tim 3; Tit 1).</a:t>
            </a:r>
          </a:p>
          <a:p>
            <a:pPr marL="228600" indent="-228600">
              <a:buAutoNum type="arabicPeriod"/>
            </a:pPr>
            <a:endParaRPr lang="en-US" dirty="0"/>
          </a:p>
          <a:p>
            <a:pPr marL="228600" indent="-228600">
              <a:buAutoNum type="arabicPeriod"/>
            </a:pPr>
            <a:r>
              <a:rPr lang="en-US" dirty="0"/>
              <a:t>They "describe the heretical threat as both present (1 Tim 1:3, 20; 2 Tim 2:20; Titus 1:10-16) and future (1 Tim 4:1; 2 Tim 3:1)" (Mark Bailey, "A Biblical Theology of Paul's Pastoral Epistles," in </a:t>
            </a:r>
            <a:r>
              <a:rPr lang="en-US" i="1" dirty="0"/>
              <a:t>A Biblical Theology of the NT</a:t>
            </a:r>
            <a:r>
              <a:rPr lang="en-US" i="0" dirty="0"/>
              <a:t> eds. Roy B. Zuck and Darrell L. Bock [Chicago: Moody, 1994], 335).</a:t>
            </a:r>
          </a:p>
          <a:p>
            <a:pPr marL="228600" indent="-228600">
              <a:buAutoNum type="arabicPeriod"/>
            </a:pPr>
            <a:endParaRPr lang="en-US" i="0"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i="0" dirty="0"/>
              <a:t>The term </a:t>
            </a:r>
            <a:r>
              <a:rPr lang="en-US" i="1" dirty="0"/>
              <a:t>kekausteriasmenon</a:t>
            </a:r>
            <a:r>
              <a:rPr lang="en-US" i="0" dirty="0"/>
              <a:t> for "seared" appears only in 1 Timothy 4:2 in the NT. Likewise, </a:t>
            </a:r>
            <a:r>
              <a:rPr lang="en-US" i="1" dirty="0"/>
              <a:t>antilytron</a:t>
            </a:r>
            <a:r>
              <a:rPr lang="en-US" i="0" dirty="0"/>
              <a:t> ("ransom") is used only in 1 Timothy 2:6 in the NT. But note that Colossians has many words used only there as it addresses a unique situation and thus required a unique vocabulary. Its </a:t>
            </a:r>
            <a:r>
              <a:rPr kumimoji="1" lang="en-US" sz="1200" kern="1200" dirty="0">
                <a:solidFill>
                  <a:schemeClr val="tx1"/>
                </a:solidFill>
                <a:effectLst/>
                <a:latin typeface="Times New Roman" charset="0"/>
                <a:ea typeface="ＭＳ Ｐゴシック" charset="-128"/>
                <a:cs typeface="ＭＳ Ｐゴシック" charset="-128"/>
              </a:rPr>
              <a:t>35 unique words include “visible” (1:16), “supremacy” (1:18), “fill up” (1:24), “philosophy” (2:8), and “deity” (2:9; Kubo, </a:t>
            </a:r>
            <a:r>
              <a:rPr kumimoji="1" lang="en-US" sz="1200" i="1" kern="1200" dirty="0">
                <a:solidFill>
                  <a:schemeClr val="tx1"/>
                </a:solidFill>
                <a:effectLst/>
                <a:latin typeface="Times New Roman" charset="0"/>
                <a:ea typeface="ＭＳ Ｐゴシック" charset="-128"/>
                <a:cs typeface="ＭＳ Ｐゴシック" charset="-128"/>
              </a:rPr>
              <a:t>A Reader's Greek-English Lexicon of the New Testament</a:t>
            </a:r>
            <a:r>
              <a:rPr kumimoji="1" lang="en-US" sz="1200" kern="1200" dirty="0">
                <a:solidFill>
                  <a:schemeClr val="tx1"/>
                </a:solidFill>
                <a:effectLst/>
                <a:latin typeface="Times New Roman" charset="0"/>
                <a:ea typeface="ＭＳ Ｐゴシック" charset="-128"/>
                <a:cs typeface="ＭＳ Ｐゴシック" charset="-128"/>
              </a:rPr>
              <a:t>, 193-97). </a:t>
            </a:r>
          </a:p>
          <a:p>
            <a:pPr marL="228600" indent="-228600">
              <a:buAutoNum type="arabicPeriod"/>
            </a:pPr>
            <a:endParaRPr lang="en-US" i="0" dirty="0"/>
          </a:p>
          <a:p>
            <a:pPr marL="228600" indent="-228600">
              <a:buAutoNum type="arabicPeriod"/>
            </a:pPr>
            <a:r>
              <a:rPr lang="en-US" i="0" dirty="0"/>
              <a:t>These epistles lack mention of Jesus as the Son of God or subordinate to the Father—but they still have an exalted view of "Christ Jesus" (used in the Pastorals in 25 of the 32 NT references). See Bailey, 343.</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12BBEC-CB9D-634C-9BB8-B08CD875DA0C}" type="slidenum">
              <a:rPr kumimoji="0" lang="en-US" sz="1200" b="1" i="0" u="none" strike="noStrike" kern="1200" cap="none" spc="0" normalizeH="0" baseline="0" noProof="0" smtClean="0">
                <a:ln>
                  <a:noFill/>
                </a:ln>
                <a:solidFill>
                  <a:srgbClr val="808080"/>
                </a:solidFill>
                <a:effectLst>
                  <a:outerShdw blurRad="38100" dist="38100" dir="2700000" algn="tl">
                    <a:srgbClr val="DDDDDD"/>
                  </a:outerShdw>
                </a:effectLst>
                <a:uLnTx/>
                <a:uFillTx/>
                <a:latin typeface="Engravers MT"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srgbClr val="808080"/>
              </a:solidFill>
              <a:effectLst>
                <a:outerShdw blurRad="38100" dist="38100" dir="2700000" algn="tl">
                  <a:srgbClr val="DDDDDD"/>
                </a:outerShdw>
              </a:effectLst>
              <a:uLnTx/>
              <a:uFillTx/>
              <a:latin typeface="Engravers MT" charset="0"/>
              <a:ea typeface="ＭＳ Ｐゴシック" charset="0"/>
            </a:endParaRPr>
          </a:p>
        </p:txBody>
      </p:sp>
    </p:spTree>
    <p:extLst>
      <p:ext uri="{BB962C8B-B14F-4D97-AF65-F5344CB8AC3E}">
        <p14:creationId xmlns:p14="http://schemas.microsoft.com/office/powerpoint/2010/main" val="100705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B5E57-A459-2640-8613-10D17D0F18D7}" type="slidenum">
              <a:rPr lang="en-US"/>
              <a:pPr/>
              <a:t>10</a:t>
            </a:fld>
            <a:endParaRPr lang="en-US"/>
          </a:p>
        </p:txBody>
      </p:sp>
      <p:sp>
        <p:nvSpPr>
          <p:cNvPr id="272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72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0" hangingPunct="0">
              <a:spcBef>
                <a:spcPct val="0"/>
              </a:spcBef>
            </a:pPr>
            <a:endParaRPr lang="en-US" sz="2400">
              <a:latin typeface="Arial"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7F9AE7-B39C-EA47-92D4-FB7EC027A210}" type="slidenum">
              <a:rPr lang="en-US"/>
              <a:pPr/>
              <a:t>‹#›</a:t>
            </a:fld>
            <a:endParaRPr lang="en-US"/>
          </a:p>
        </p:txBody>
      </p:sp>
    </p:spTree>
    <p:extLst>
      <p:ext uri="{BB962C8B-B14F-4D97-AF65-F5344CB8AC3E}">
        <p14:creationId xmlns:p14="http://schemas.microsoft.com/office/powerpoint/2010/main" val="134269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BC3C11-7D55-664D-BBF5-0CD9C26A08E6}" type="slidenum">
              <a:rPr lang="en-US"/>
              <a:pPr/>
              <a:t>‹#›</a:t>
            </a:fld>
            <a:endParaRPr lang="en-US"/>
          </a:p>
        </p:txBody>
      </p:sp>
    </p:spTree>
    <p:extLst>
      <p:ext uri="{BB962C8B-B14F-4D97-AF65-F5344CB8AC3E}">
        <p14:creationId xmlns:p14="http://schemas.microsoft.com/office/powerpoint/2010/main" val="35291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DFF332-C016-3E47-BBCD-CE539CB136E3}" type="slidenum">
              <a:rPr lang="en-US"/>
              <a:pPr/>
              <a:t>‹#›</a:t>
            </a:fld>
            <a:endParaRPr lang="en-US"/>
          </a:p>
        </p:txBody>
      </p:sp>
    </p:spTree>
    <p:extLst>
      <p:ext uri="{BB962C8B-B14F-4D97-AF65-F5344CB8AC3E}">
        <p14:creationId xmlns:p14="http://schemas.microsoft.com/office/powerpoint/2010/main" val="315033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30992466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42763318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3665798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35284647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20042417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6671336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7471122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6295846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073287-4BFA-A74B-B92B-8661BB3D5CB0}" type="slidenum">
              <a:rPr lang="en-US"/>
              <a:pPr/>
              <a:t>‹#›</a:t>
            </a:fld>
            <a:endParaRPr lang="en-US"/>
          </a:p>
        </p:txBody>
      </p:sp>
    </p:spTree>
    <p:extLst>
      <p:ext uri="{BB962C8B-B14F-4D97-AF65-F5344CB8AC3E}">
        <p14:creationId xmlns:p14="http://schemas.microsoft.com/office/powerpoint/2010/main" val="1324565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653372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26188130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26719747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13991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254813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442872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847546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967733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021095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0658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198EA2-A99A-284F-829F-2300C5ED1D52}" type="slidenum">
              <a:rPr lang="en-US"/>
              <a:pPr/>
              <a:t>‹#›</a:t>
            </a:fld>
            <a:endParaRPr lang="en-US"/>
          </a:p>
        </p:txBody>
      </p:sp>
    </p:spTree>
    <p:extLst>
      <p:ext uri="{BB962C8B-B14F-4D97-AF65-F5344CB8AC3E}">
        <p14:creationId xmlns:p14="http://schemas.microsoft.com/office/powerpoint/2010/main" val="3563549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4034485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644345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564746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506936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33209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847978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cs typeface="Arial" charset="0"/>
              </a:defRPr>
            </a:lvl1pPr>
          </a:lstStyle>
          <a:p>
            <a:pPr>
              <a:defRPr/>
            </a:pPr>
            <a:fld id="{64F39A18-0A4C-0A40-8CFA-388B135A6118}" type="slidenum">
              <a:rPr lang="en-US"/>
              <a:pPr>
                <a:defRPr/>
              </a:pPr>
              <a:t>‹#›</a:t>
            </a:fld>
            <a:endParaRPr lang="en-US"/>
          </a:p>
        </p:txBody>
      </p:sp>
    </p:spTree>
    <p:extLst>
      <p:ext uri="{BB962C8B-B14F-4D97-AF65-F5344CB8AC3E}">
        <p14:creationId xmlns:p14="http://schemas.microsoft.com/office/powerpoint/2010/main" val="1646689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cs typeface="Arial" charset="0"/>
              </a:defRPr>
            </a:lvl1pPr>
          </a:lstStyle>
          <a:p>
            <a:pPr>
              <a:defRPr/>
            </a:pPr>
            <a:fld id="{0D2BDA02-9AF8-4246-BEA8-A2C580B7B4C8}" type="slidenum">
              <a:rPr lang="en-US"/>
              <a:pPr>
                <a:defRPr/>
              </a:pPr>
              <a:t>‹#›</a:t>
            </a:fld>
            <a:endParaRPr lang="en-US"/>
          </a:p>
        </p:txBody>
      </p:sp>
    </p:spTree>
    <p:extLst>
      <p:ext uri="{BB962C8B-B14F-4D97-AF65-F5344CB8AC3E}">
        <p14:creationId xmlns:p14="http://schemas.microsoft.com/office/powerpoint/2010/main" val="245902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74408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8109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7295F3-4D9F-D540-BE66-E8FBEDD892E8}" type="slidenum">
              <a:rPr lang="en-US"/>
              <a:pPr/>
              <a:t>‹#›</a:t>
            </a:fld>
            <a:endParaRPr lang="en-US"/>
          </a:p>
        </p:txBody>
      </p:sp>
    </p:spTree>
    <p:extLst>
      <p:ext uri="{BB962C8B-B14F-4D97-AF65-F5344CB8AC3E}">
        <p14:creationId xmlns:p14="http://schemas.microsoft.com/office/powerpoint/2010/main" val="2084268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32" indent="0">
              <a:buNone/>
              <a:defRPr sz="1800"/>
            </a:lvl2pPr>
            <a:lvl3pPr marL="914265" indent="0">
              <a:buNone/>
              <a:defRPr sz="1600"/>
            </a:lvl3pPr>
            <a:lvl4pPr marL="1371396" indent="0">
              <a:buNone/>
              <a:defRPr sz="1400"/>
            </a:lvl4pPr>
            <a:lvl5pPr marL="1828530" indent="0">
              <a:buNone/>
              <a:defRPr sz="1400"/>
            </a:lvl5pPr>
            <a:lvl6pPr marL="2285659" indent="0">
              <a:buNone/>
              <a:defRPr sz="1400"/>
            </a:lvl6pPr>
            <a:lvl7pPr marL="2742792" indent="0">
              <a:buNone/>
              <a:defRPr sz="1400"/>
            </a:lvl7pPr>
            <a:lvl8pPr marL="3199924" indent="0">
              <a:buNone/>
              <a:defRPr sz="1400"/>
            </a:lvl8pPr>
            <a:lvl9pPr marL="365705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25722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37093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33292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10488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21342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26057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2" indent="0">
              <a:buNone/>
              <a:defRPr sz="2800"/>
            </a:lvl2pPr>
            <a:lvl3pPr marL="914265" indent="0">
              <a:buNone/>
              <a:defRPr sz="2400"/>
            </a:lvl3pPr>
            <a:lvl4pPr marL="1371396" indent="0">
              <a:buNone/>
              <a:defRPr sz="2000"/>
            </a:lvl4pPr>
            <a:lvl5pPr marL="1828530" indent="0">
              <a:buNone/>
              <a:defRPr sz="2000"/>
            </a:lvl5pPr>
            <a:lvl6pPr marL="2285659" indent="0">
              <a:buNone/>
              <a:defRPr sz="2000"/>
            </a:lvl6pPr>
            <a:lvl7pPr marL="2742792" indent="0">
              <a:buNone/>
              <a:defRPr sz="2000"/>
            </a:lvl7pPr>
            <a:lvl8pPr marL="3199924" indent="0">
              <a:buNone/>
              <a:defRPr sz="2000"/>
            </a:lvl8pPr>
            <a:lvl9pPr marL="365705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73109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54541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356380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5E67026-492B-EC44-8B88-C42F494F6924}" type="datetimeFigureOut">
              <a:rPr lang="en-US">
                <a:latin typeface="Calibri"/>
              </a:rPr>
              <a:pPr>
                <a:defRPr/>
              </a:pPr>
              <a:t>5/20/26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2D8F7B-2FCF-5447-8DB4-6219DC8E1CE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01051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19310F-459F-8E43-9E15-E285FD80B528}" type="slidenum">
              <a:rPr lang="en-US"/>
              <a:pPr/>
              <a:t>‹#›</a:t>
            </a:fld>
            <a:endParaRPr lang="en-US"/>
          </a:p>
        </p:txBody>
      </p:sp>
    </p:spTree>
    <p:extLst>
      <p:ext uri="{BB962C8B-B14F-4D97-AF65-F5344CB8AC3E}">
        <p14:creationId xmlns:p14="http://schemas.microsoft.com/office/powerpoint/2010/main" val="239059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7652E6-73AF-6D42-AA48-2463A5560065}" type="datetimeFigureOut">
              <a:rPr lang="en-US">
                <a:latin typeface="Calibri"/>
              </a:rPr>
              <a:pPr>
                <a:defRPr/>
              </a:pPr>
              <a:t>5/20/26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48A8590-9B50-3E49-BA0D-F43CF3DB51E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807813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332BAE-E9F1-734A-976D-58DD5C59622C}" type="datetimeFigureOut">
              <a:rPr lang="en-US">
                <a:latin typeface="Calibri"/>
              </a:rPr>
              <a:pPr>
                <a:defRPr/>
              </a:pPr>
              <a:t>5/20/26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6E898E-E7D5-FD49-B7DC-0971726D04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95845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2DF34E-C08B-BC4B-B4A8-3FF3D34F6A61}" type="datetimeFigureOut">
              <a:rPr lang="en-US">
                <a:latin typeface="Calibri"/>
              </a:rPr>
              <a:pPr>
                <a:defRPr/>
              </a:pPr>
              <a:t>5/20/26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6114336-C556-AD4F-80E3-4891DB93791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066308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330024-35D8-D94A-8999-7B7B6B51CA1B}" type="datetimeFigureOut">
              <a:rPr lang="en-US">
                <a:latin typeface="Calibri"/>
              </a:rPr>
              <a:pPr>
                <a:defRPr/>
              </a:pPr>
              <a:t>5/20/26</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A9A045FC-3700-984A-B207-4D872868D8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604857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5C3A14-E094-2A4E-8099-0EDC7438E730}" type="datetimeFigureOut">
              <a:rPr lang="en-US">
                <a:latin typeface="Calibri"/>
              </a:rPr>
              <a:pPr>
                <a:defRPr/>
              </a:pPr>
              <a:t>5/20/26</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9BAE152D-FDAA-9E47-9A0E-2ED8E9B3CB2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9061107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908AB-5B50-4F49-94AA-220D160AA4F4}" type="datetimeFigureOut">
              <a:rPr lang="en-US">
                <a:latin typeface="Calibri"/>
              </a:rPr>
              <a:pPr>
                <a:defRPr/>
              </a:pPr>
              <a:t>5/20/26</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18BB8D47-628B-824C-8574-3A11692350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162555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366DE2-63B7-4041-8918-7F499461D365}" type="datetimeFigureOut">
              <a:rPr lang="en-US">
                <a:latin typeface="Calibri"/>
              </a:rPr>
              <a:pPr>
                <a:defRPr/>
              </a:pPr>
              <a:t>5/20/26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525CA73-0552-214B-B539-DF47D6D79F0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39871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8933BA-218B-C447-AF2D-4B676F47CDE7}" type="datetimeFigureOut">
              <a:rPr lang="en-US">
                <a:latin typeface="Calibri"/>
              </a:rPr>
              <a:pPr>
                <a:defRPr/>
              </a:pPr>
              <a:t>5/20/26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F44B108-CFD7-CE48-A9BB-702F622A53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755451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B22C59-F915-1047-9473-5D5FE98DF12C}" type="datetimeFigureOut">
              <a:rPr lang="en-US">
                <a:latin typeface="Calibri"/>
              </a:rPr>
              <a:pPr>
                <a:defRPr/>
              </a:pPr>
              <a:t>5/20/26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59E6DFA-5FBA-3043-9187-CA3798BD5BD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14900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CF1EB7-CA46-CA4B-BD9C-063522A155A6}" type="datetimeFigureOut">
              <a:rPr lang="en-US">
                <a:latin typeface="Calibri"/>
              </a:rPr>
              <a:pPr>
                <a:defRPr/>
              </a:pPr>
              <a:t>5/20/26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81F1A0-283A-9E48-B9B5-B61800A6FBB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37847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43F14C-6727-F842-9A36-D6542208510F}" type="slidenum">
              <a:rPr lang="en-US"/>
              <a:pPr/>
              <a:t>‹#›</a:t>
            </a:fld>
            <a:endParaRPr lang="en-US"/>
          </a:p>
        </p:txBody>
      </p:sp>
    </p:spTree>
    <p:extLst>
      <p:ext uri="{BB962C8B-B14F-4D97-AF65-F5344CB8AC3E}">
        <p14:creationId xmlns:p14="http://schemas.microsoft.com/office/powerpoint/2010/main" val="2801924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pPr>
                <a:defRPr/>
              </a:pPr>
              <a:t>‹#›</a:t>
            </a:fld>
            <a:endParaRPr lang="en-US"/>
          </a:p>
        </p:txBody>
      </p:sp>
    </p:spTree>
    <p:extLst>
      <p:ext uri="{BB962C8B-B14F-4D97-AF65-F5344CB8AC3E}">
        <p14:creationId xmlns:p14="http://schemas.microsoft.com/office/powerpoint/2010/main" val="202979080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pPr>
                <a:defRPr/>
              </a:pPr>
              <a:t>‹#›</a:t>
            </a:fld>
            <a:endParaRPr lang="en-US"/>
          </a:p>
        </p:txBody>
      </p:sp>
    </p:spTree>
    <p:extLst>
      <p:ext uri="{BB962C8B-B14F-4D97-AF65-F5344CB8AC3E}">
        <p14:creationId xmlns:p14="http://schemas.microsoft.com/office/powerpoint/2010/main" val="127733502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pPr>
                <a:defRPr/>
              </a:pPr>
              <a:t>‹#›</a:t>
            </a:fld>
            <a:endParaRPr lang="en-US"/>
          </a:p>
        </p:txBody>
      </p:sp>
    </p:spTree>
    <p:extLst>
      <p:ext uri="{BB962C8B-B14F-4D97-AF65-F5344CB8AC3E}">
        <p14:creationId xmlns:p14="http://schemas.microsoft.com/office/powerpoint/2010/main" val="45287216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pPr>
                <a:defRPr/>
              </a:pPr>
              <a:t>‹#›</a:t>
            </a:fld>
            <a:endParaRPr lang="en-US"/>
          </a:p>
        </p:txBody>
      </p:sp>
    </p:spTree>
    <p:extLst>
      <p:ext uri="{BB962C8B-B14F-4D97-AF65-F5344CB8AC3E}">
        <p14:creationId xmlns:p14="http://schemas.microsoft.com/office/powerpoint/2010/main" val="316285345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pPr>
                <a:defRPr/>
              </a:pPr>
              <a:t>‹#›</a:t>
            </a:fld>
            <a:endParaRPr lang="en-US"/>
          </a:p>
        </p:txBody>
      </p:sp>
    </p:spTree>
    <p:extLst>
      <p:ext uri="{BB962C8B-B14F-4D97-AF65-F5344CB8AC3E}">
        <p14:creationId xmlns:p14="http://schemas.microsoft.com/office/powerpoint/2010/main" val="42071067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endParaRPr lang="en-US"/>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pPr>
                <a:defRPr/>
              </a:pPr>
              <a:t>‹#›</a:t>
            </a:fld>
            <a:endParaRPr lang="en-US"/>
          </a:p>
        </p:txBody>
      </p:sp>
    </p:spTree>
    <p:extLst>
      <p:ext uri="{BB962C8B-B14F-4D97-AF65-F5344CB8AC3E}">
        <p14:creationId xmlns:p14="http://schemas.microsoft.com/office/powerpoint/2010/main" val="182753340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pPr>
                <a:defRPr/>
              </a:pPr>
              <a:t>‹#›</a:t>
            </a:fld>
            <a:endParaRPr lang="en-US"/>
          </a:p>
        </p:txBody>
      </p:sp>
    </p:spTree>
    <p:extLst>
      <p:ext uri="{BB962C8B-B14F-4D97-AF65-F5344CB8AC3E}">
        <p14:creationId xmlns:p14="http://schemas.microsoft.com/office/powerpoint/2010/main" val="366759595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pPr>
                <a:defRPr/>
              </a:pPr>
              <a:t>‹#›</a:t>
            </a:fld>
            <a:endParaRPr lang="en-US"/>
          </a:p>
        </p:txBody>
      </p:sp>
    </p:spTree>
    <p:extLst>
      <p:ext uri="{BB962C8B-B14F-4D97-AF65-F5344CB8AC3E}">
        <p14:creationId xmlns:p14="http://schemas.microsoft.com/office/powerpoint/2010/main" val="361005613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pPr>
                <a:defRPr/>
              </a:pPr>
              <a:t>‹#›</a:t>
            </a:fld>
            <a:endParaRPr lang="en-US"/>
          </a:p>
        </p:txBody>
      </p:sp>
    </p:spTree>
    <p:extLst>
      <p:ext uri="{BB962C8B-B14F-4D97-AF65-F5344CB8AC3E}">
        <p14:creationId xmlns:p14="http://schemas.microsoft.com/office/powerpoint/2010/main" val="282083370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pPr>
                <a:defRPr/>
              </a:pPr>
              <a:t>‹#›</a:t>
            </a:fld>
            <a:endParaRPr lang="en-US"/>
          </a:p>
        </p:txBody>
      </p:sp>
    </p:spTree>
    <p:extLst>
      <p:ext uri="{BB962C8B-B14F-4D97-AF65-F5344CB8AC3E}">
        <p14:creationId xmlns:p14="http://schemas.microsoft.com/office/powerpoint/2010/main" val="42447392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884DCC-F9CC-154B-96D1-F20CA51C867C}" type="slidenum">
              <a:rPr lang="en-US"/>
              <a:pPr/>
              <a:t>‹#›</a:t>
            </a:fld>
            <a:endParaRPr lang="en-US"/>
          </a:p>
        </p:txBody>
      </p:sp>
    </p:spTree>
    <p:extLst>
      <p:ext uri="{BB962C8B-B14F-4D97-AF65-F5344CB8AC3E}">
        <p14:creationId xmlns:p14="http://schemas.microsoft.com/office/powerpoint/2010/main" val="33880768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pPr>
                <a:defRPr/>
              </a:pPr>
              <a:t>‹#›</a:t>
            </a:fld>
            <a:endParaRPr lang="en-US"/>
          </a:p>
        </p:txBody>
      </p:sp>
    </p:spTree>
    <p:extLst>
      <p:ext uri="{BB962C8B-B14F-4D97-AF65-F5344CB8AC3E}">
        <p14:creationId xmlns:p14="http://schemas.microsoft.com/office/powerpoint/2010/main" val="31251220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AA6083-1B7F-9D4C-860C-93513C8E8924}" type="slidenum">
              <a:rPr lang="en-US"/>
              <a:pPr/>
              <a:t>‹#›</a:t>
            </a:fld>
            <a:endParaRPr lang="en-US"/>
          </a:p>
        </p:txBody>
      </p:sp>
    </p:spTree>
    <p:extLst>
      <p:ext uri="{BB962C8B-B14F-4D97-AF65-F5344CB8AC3E}">
        <p14:creationId xmlns:p14="http://schemas.microsoft.com/office/powerpoint/2010/main" val="308867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95B0D-956C-3F4D-94E0-49EF590E8374}" type="slidenum">
              <a:rPr lang="en-US"/>
              <a:pPr/>
              <a:t>‹#›</a:t>
            </a:fld>
            <a:endParaRPr lang="en-US"/>
          </a:p>
        </p:txBody>
      </p:sp>
    </p:spTree>
    <p:extLst>
      <p:ext uri="{BB962C8B-B14F-4D97-AF65-F5344CB8AC3E}">
        <p14:creationId xmlns:p14="http://schemas.microsoft.com/office/powerpoint/2010/main" val="5583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1EE7AA4-69C7-0A4A-BCAD-F323B48A41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847238359"/>
      </p:ext>
    </p:extLst>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0380980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0" y="4445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44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charset="0"/>
              </a:defRPr>
            </a:lvl1pPr>
          </a:lstStyle>
          <a:p>
            <a:pPr>
              <a:defRPr/>
            </a:pPr>
            <a:fld id="{ADEBA4A3-5119-E348-8B50-B6ED910F2F8B}" type="slidenum">
              <a:rPr lang="en-US"/>
              <a:pPr>
                <a:defRPr/>
              </a:pPr>
              <a:t>‹#›</a:t>
            </a:fld>
            <a:endParaRPr lang="en-US"/>
          </a:p>
        </p:txBody>
      </p:sp>
    </p:spTree>
    <p:extLst>
      <p:ext uri="{BB962C8B-B14F-4D97-AF65-F5344CB8AC3E}">
        <p14:creationId xmlns:p14="http://schemas.microsoft.com/office/powerpoint/2010/main" val="2738813885"/>
      </p:ext>
    </p:extLst>
  </p:cSld>
  <p:clrMap bg1="dk2" tx1="lt1" bg2="dk1" tx2="lt2" accent1="accent1" accent2="accent2" accent3="accent3" accent4="accent4" accent5="accent5" accent6="accent6" hlink="hlink" folHlink="folHlink"/>
  <p:sldLayoutIdLst>
    <p:sldLayoutId id="2147483868" r:id="rId1"/>
    <p:sldLayoutId id="2147483869" r:id="rId2"/>
  </p:sldLayoutIdLst>
  <p:txStyles>
    <p:titleStyle>
      <a:lvl1pPr algn="ctr"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328158055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132"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265"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396"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53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849" indent="-342849" algn="l" rtl="0" eaLnBrk="0" fontAlgn="base" hangingPunct="0">
        <a:spcBef>
          <a:spcPct val="20000"/>
        </a:spcBef>
        <a:spcAft>
          <a:spcPct val="0"/>
        </a:spcAft>
        <a:buChar char="•"/>
        <a:defRPr sz="3200">
          <a:solidFill>
            <a:schemeClr val="tx1"/>
          </a:solidFill>
          <a:latin typeface="+mn-lt"/>
          <a:ea typeface="+mn-ea"/>
          <a:cs typeface="+mn-cs"/>
        </a:defRPr>
      </a:lvl1pPr>
      <a:lvl2pPr marL="742839" indent="-285708" algn="l" rtl="0" eaLnBrk="0" fontAlgn="base" hangingPunct="0">
        <a:spcBef>
          <a:spcPct val="20000"/>
        </a:spcBef>
        <a:spcAft>
          <a:spcPct val="0"/>
        </a:spcAft>
        <a:buChar char="–"/>
        <a:defRPr sz="2800">
          <a:solidFill>
            <a:schemeClr val="tx1"/>
          </a:solidFill>
          <a:latin typeface="+mn-lt"/>
          <a:ea typeface="+mn-ea"/>
          <a:cs typeface="+mn-cs"/>
        </a:defRPr>
      </a:lvl2pPr>
      <a:lvl3pPr marL="1142829" indent="-228567" algn="l" rtl="0" eaLnBrk="0" fontAlgn="base" hangingPunct="0">
        <a:spcBef>
          <a:spcPct val="20000"/>
        </a:spcBef>
        <a:spcAft>
          <a:spcPct val="0"/>
        </a:spcAft>
        <a:buChar char="•"/>
        <a:defRPr sz="2400">
          <a:solidFill>
            <a:schemeClr val="tx1"/>
          </a:solidFill>
          <a:latin typeface="+mn-lt"/>
          <a:ea typeface="+mn-ea"/>
          <a:cs typeface="+mn-cs"/>
        </a:defRPr>
      </a:lvl3pPr>
      <a:lvl4pPr marL="1599961" indent="-228567" algn="l" rtl="0" eaLnBrk="0" fontAlgn="base" hangingPunct="0">
        <a:spcBef>
          <a:spcPct val="20000"/>
        </a:spcBef>
        <a:spcAft>
          <a:spcPct val="0"/>
        </a:spcAft>
        <a:buChar char="–"/>
        <a:defRPr sz="2000">
          <a:solidFill>
            <a:schemeClr val="tx1"/>
          </a:solidFill>
          <a:latin typeface="+mn-lt"/>
          <a:ea typeface="+mn-ea"/>
          <a:cs typeface="+mn-cs"/>
        </a:defRPr>
      </a:lvl4pPr>
      <a:lvl5pPr marL="2057094" indent="-228567" algn="l" rtl="0" eaLnBrk="0" fontAlgn="base" hangingPunct="0">
        <a:spcBef>
          <a:spcPct val="20000"/>
        </a:spcBef>
        <a:spcAft>
          <a:spcPct val="0"/>
        </a:spcAft>
        <a:buChar char="»"/>
        <a:defRPr sz="2000">
          <a:solidFill>
            <a:schemeClr val="tx1"/>
          </a:solidFill>
          <a:latin typeface="+mn-lt"/>
          <a:ea typeface="+mn-ea"/>
          <a:cs typeface="+mn-cs"/>
        </a:defRPr>
      </a:lvl5pPr>
      <a:lvl6pPr marL="2514225" indent="-228567" algn="l" rtl="0" fontAlgn="base">
        <a:spcBef>
          <a:spcPct val="20000"/>
        </a:spcBef>
        <a:spcAft>
          <a:spcPct val="0"/>
        </a:spcAft>
        <a:buChar char="»"/>
        <a:defRPr sz="2000">
          <a:solidFill>
            <a:schemeClr val="tx1"/>
          </a:solidFill>
          <a:latin typeface="+mn-lt"/>
          <a:ea typeface="+mn-ea"/>
          <a:cs typeface="+mn-cs"/>
        </a:defRPr>
      </a:lvl6pPr>
      <a:lvl7pPr marL="2971359" indent="-228567" algn="l" rtl="0" fontAlgn="base">
        <a:spcBef>
          <a:spcPct val="20000"/>
        </a:spcBef>
        <a:spcAft>
          <a:spcPct val="0"/>
        </a:spcAft>
        <a:buChar char="»"/>
        <a:defRPr sz="2000">
          <a:solidFill>
            <a:schemeClr val="tx1"/>
          </a:solidFill>
          <a:latin typeface="+mn-lt"/>
          <a:ea typeface="+mn-ea"/>
          <a:cs typeface="+mn-cs"/>
        </a:defRPr>
      </a:lvl7pPr>
      <a:lvl8pPr marL="3428490" indent="-228567" algn="l" rtl="0" fontAlgn="base">
        <a:spcBef>
          <a:spcPct val="20000"/>
        </a:spcBef>
        <a:spcAft>
          <a:spcPct val="0"/>
        </a:spcAft>
        <a:buChar char="»"/>
        <a:defRPr sz="2000">
          <a:solidFill>
            <a:schemeClr val="tx1"/>
          </a:solidFill>
          <a:latin typeface="+mn-lt"/>
          <a:ea typeface="+mn-ea"/>
          <a:cs typeface="+mn-cs"/>
        </a:defRPr>
      </a:lvl8pPr>
      <a:lvl9pPr marL="3885622" indent="-228567"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C16A198B-9034-4749-8A8D-B90A5F5B90A3}" type="datetimeFigureOut">
              <a:rPr lang="en-US">
                <a:latin typeface="Calibri" charset="0"/>
              </a:rPr>
              <a:pPr>
                <a:defRPr/>
              </a:pPr>
              <a:t>5/20/26</a:t>
            </a:fld>
            <a:endParaRPr lang="en-US">
              <a:latin typeface="Calibri"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FA356419-7718-C74B-9C0F-E2D2C7D5AD85}" type="slidenum">
              <a:rPr lang="en-US">
                <a:latin typeface="Calibri" charset="0"/>
              </a:rPr>
              <a:pPr>
                <a:defRPr/>
              </a:pPr>
              <a:t>‹#›</a:t>
            </a:fld>
            <a:endParaRPr lang="en-US">
              <a:latin typeface="Calibri" charset="0"/>
            </a:endParaRPr>
          </a:p>
        </p:txBody>
      </p:sp>
    </p:spTree>
    <p:extLst>
      <p:ext uri="{BB962C8B-B14F-4D97-AF65-F5344CB8AC3E}">
        <p14:creationId xmlns:p14="http://schemas.microsoft.com/office/powerpoint/2010/main" val="366058437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a:defRPr/>
            </a:pPr>
            <a:fld id="{DEE10659-F73D-554F-8DA6-62739EEB76A2}" type="slidenum">
              <a:rPr lang="en-US"/>
              <a:pPr>
                <a:defRPr/>
              </a:pPr>
              <a:t>‹#›</a:t>
            </a:fld>
            <a:endParaRPr lang="en-US"/>
          </a:p>
        </p:txBody>
      </p:sp>
    </p:spTree>
    <p:extLst>
      <p:ext uri="{BB962C8B-B14F-4D97-AF65-F5344CB8AC3E}">
        <p14:creationId xmlns:p14="http://schemas.microsoft.com/office/powerpoint/2010/main" val="113847137"/>
      </p:ext>
    </p:extLst>
  </p:cSld>
  <p:clrMap bg1="dk2" tx1="lt1" bg2="dk1"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7.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descr="Image result for apostle paul writing">
            <a:extLst>
              <a:ext uri="{FF2B5EF4-FFF2-40B4-BE49-F238E27FC236}">
                <a16:creationId xmlns:a16="http://schemas.microsoft.com/office/drawing/2014/main" id="{EA710AE0-A2B1-7749-90AC-43A8B3B934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92" y="3324"/>
            <a:ext cx="9087010" cy="4536504"/>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4866204"/>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Pauline Authorship</a:t>
            </a:r>
          </a:p>
        </p:txBody>
      </p:sp>
      <p:sp>
        <p:nvSpPr>
          <p:cNvPr id="4" name="Rectangle 3">
            <a:extLst>
              <a:ext uri="{FF2B5EF4-FFF2-40B4-BE49-F238E27FC236}">
                <a16:creationId xmlns:a16="http://schemas.microsoft.com/office/drawing/2014/main" id="{AE1F67EC-767C-584B-989F-DF1693FBEFB6}"/>
              </a:ext>
            </a:extLst>
          </p:cNvPr>
          <p:cNvSpPr>
            <a:spLocks noChangeArrowheads="1"/>
          </p:cNvSpPr>
          <p:nvPr/>
        </p:nvSpPr>
        <p:spPr bwMode="auto">
          <a:xfrm>
            <a:off x="0" y="5961930"/>
            <a:ext cx="9144000" cy="9072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Jordan Evangelical Theological Seminary  BibleStudyDownloads.org</a:t>
            </a:r>
          </a:p>
        </p:txBody>
      </p:sp>
    </p:spTree>
    <p:extLst>
      <p:ext uri="{BB962C8B-B14F-4D97-AF65-F5344CB8AC3E}">
        <p14:creationId xmlns:p14="http://schemas.microsoft.com/office/powerpoint/2010/main" val="219132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609600"/>
            <a:ext cx="1905000" cy="792163"/>
          </a:xfrm>
          <a:noFill/>
        </p:spPr>
        <p:txBody>
          <a:bodyPr/>
          <a:lstStyle/>
          <a:p>
            <a:r>
              <a:rPr lang="en-US" b="1">
                <a:solidFill>
                  <a:schemeClr val="tx1"/>
                </a:solidFill>
              </a:rPr>
              <a:t>Black</a:t>
            </a:r>
            <a:endParaRPr lang="en-US">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800" b="1" dirty="0">
                <a:solidFill>
                  <a:srgbClr val="FFFFFF"/>
                </a:solidFill>
                <a:latin typeface="Arial" charset="0"/>
                <a:ea typeface="ＭＳ Ｐゴシック" charset="0"/>
              </a:rPr>
              <a:t>NT Critical Studies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27384"/>
            <a:ext cx="9162651" cy="1057238"/>
          </a:xfrm>
          <a:solidFill>
            <a:schemeClr val="tx1"/>
          </a:solidFill>
        </p:spPr>
        <p:txBody>
          <a:bodyPr/>
          <a:lstStyle/>
          <a:p>
            <a:r>
              <a:rPr lang="en-US" sz="3200" b="1" dirty="0">
                <a:solidFill>
                  <a:schemeClr val="bg1"/>
                </a:solidFill>
                <a:effectLst>
                  <a:glow rad="101600">
                    <a:schemeClr val="tx1">
                      <a:alpha val="99000"/>
                    </a:schemeClr>
                  </a:glow>
                </a:effectLst>
                <a:latin typeface="Arial"/>
                <a:cs typeface="Arial"/>
              </a:rPr>
              <a:t>Paul's Epistles in Mostly Scriptural Order</a:t>
            </a: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Calibri"/>
              <a:ea typeface="ＭＳ Ｐゴシック" charset="0"/>
            </a:endParaRPr>
          </a:p>
        </p:txBody>
      </p:sp>
      <p:sp>
        <p:nvSpPr>
          <p:cNvPr id="4" name="Rectangle 2"/>
          <p:cNvSpPr txBox="1">
            <a:spLocks noChangeArrowheads="1"/>
          </p:cNvSpPr>
          <p:nvPr/>
        </p:nvSpPr>
        <p:spPr bwMode="auto">
          <a:xfrm>
            <a:off x="531896" y="1602007"/>
            <a:ext cx="1375808" cy="132293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TEXT</a:t>
            </a:r>
          </a:p>
        </p:txBody>
      </p:sp>
      <p:sp>
        <p:nvSpPr>
          <p:cNvPr id="6" name="TextBox 5">
            <a:extLst>
              <a:ext uri="{FF2B5EF4-FFF2-40B4-BE49-F238E27FC236}">
                <a16:creationId xmlns:a16="http://schemas.microsoft.com/office/drawing/2014/main" id="{43AD213A-E023-3049-B2DF-595C9BBECCCC}"/>
              </a:ext>
            </a:extLst>
          </p:cNvPr>
          <p:cNvSpPr txBox="1"/>
          <p:nvPr/>
        </p:nvSpPr>
        <p:spPr>
          <a:xfrm>
            <a:off x="-18654" y="6577607"/>
            <a:ext cx="9199165" cy="307777"/>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Adapted from The Pastoral Epistles © John Stevenson 2010 • https://slideplayer.com/slide/6106093/</a:t>
            </a:r>
          </a:p>
        </p:txBody>
      </p:sp>
      <p:graphicFrame>
        <p:nvGraphicFramePr>
          <p:cNvPr id="9" name="Table 9">
            <a:extLst>
              <a:ext uri="{FF2B5EF4-FFF2-40B4-BE49-F238E27FC236}">
                <a16:creationId xmlns:a16="http://schemas.microsoft.com/office/drawing/2014/main" id="{2585CE94-A6F5-0340-A474-705B70EC1BF3}"/>
              </a:ext>
            </a:extLst>
          </p:cNvPr>
          <p:cNvGraphicFramePr>
            <a:graphicFrameLocks noGrp="1"/>
          </p:cNvGraphicFramePr>
          <p:nvPr/>
        </p:nvGraphicFramePr>
        <p:xfrm>
          <a:off x="14766" y="980728"/>
          <a:ext cx="9129236" cy="5547754"/>
        </p:xfrm>
        <a:graphic>
          <a:graphicData uri="http://schemas.openxmlformats.org/drawingml/2006/table">
            <a:tbl>
              <a:tblPr firstRow="1" bandRow="1">
                <a:tableStyleId>{073A0DAA-6AF3-43AB-8588-CEC1D06C72B9}</a:tableStyleId>
              </a:tblPr>
              <a:tblGrid>
                <a:gridCol w="2282309">
                  <a:extLst>
                    <a:ext uri="{9D8B030D-6E8A-4147-A177-3AD203B41FA5}">
                      <a16:colId xmlns:a16="http://schemas.microsoft.com/office/drawing/2014/main" val="924203666"/>
                    </a:ext>
                  </a:extLst>
                </a:gridCol>
                <a:gridCol w="2282309">
                  <a:extLst>
                    <a:ext uri="{9D8B030D-6E8A-4147-A177-3AD203B41FA5}">
                      <a16:colId xmlns:a16="http://schemas.microsoft.com/office/drawing/2014/main" val="4269621205"/>
                    </a:ext>
                  </a:extLst>
                </a:gridCol>
                <a:gridCol w="2282309">
                  <a:extLst>
                    <a:ext uri="{9D8B030D-6E8A-4147-A177-3AD203B41FA5}">
                      <a16:colId xmlns:a16="http://schemas.microsoft.com/office/drawing/2014/main" val="2936786396"/>
                    </a:ext>
                  </a:extLst>
                </a:gridCol>
                <a:gridCol w="2282309">
                  <a:extLst>
                    <a:ext uri="{9D8B030D-6E8A-4147-A177-3AD203B41FA5}">
                      <a16:colId xmlns:a16="http://schemas.microsoft.com/office/drawing/2014/main" val="4075494368"/>
                    </a:ext>
                  </a:extLst>
                </a:gridCol>
              </a:tblGrid>
              <a:tr h="1175258">
                <a:tc>
                  <a:txBody>
                    <a:bodyPr/>
                    <a:lstStyle/>
                    <a:p>
                      <a:pPr algn="ctr"/>
                      <a:r>
                        <a:rPr lang="en-US" sz="2000" dirty="0">
                          <a:solidFill>
                            <a:schemeClr val="bg1"/>
                          </a:solidFill>
                          <a:latin typeface="Arial" panose="020B0604020202020204" pitchFamily="34" charset="0"/>
                          <a:cs typeface="Arial" panose="020B0604020202020204" pitchFamily="34" charset="0"/>
                        </a:rPr>
                        <a:t>Foundational</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Prophetic</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Prison</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Pastoral</a:t>
                      </a:r>
                    </a:p>
                  </a:txBody>
                  <a:tcPr anchor="ctr">
                    <a:gradFill flip="none" rotWithShape="1">
                      <a:gsLst>
                        <a:gs pos="0">
                          <a:schemeClr val="tx2"/>
                        </a:gs>
                        <a:gs pos="97000">
                          <a:schemeClr val="tx1"/>
                        </a:gs>
                      </a:gsLst>
                      <a:path path="rect">
                        <a:fillToRect l="50000" t="50000" r="50000" b="50000"/>
                      </a:path>
                      <a:tileRect/>
                    </a:gradFill>
                  </a:tcPr>
                </a:tc>
                <a:extLst>
                  <a:ext uri="{0D108BD9-81ED-4DB2-BD59-A6C34878D82A}">
                    <a16:rowId xmlns:a16="http://schemas.microsoft.com/office/drawing/2014/main" val="2532585487"/>
                  </a:ext>
                </a:extLst>
              </a:tr>
              <a:tr h="2021980">
                <a:tc>
                  <a:txBody>
                    <a:bodyPr/>
                    <a:lstStyle/>
                    <a:p>
                      <a:pPr algn="ctr"/>
                      <a:r>
                        <a:rPr lang="en-US" sz="2000" b="1" dirty="0">
                          <a:solidFill>
                            <a:schemeClr val="bg1"/>
                          </a:solidFill>
                          <a:latin typeface="Arial" panose="020B0604020202020204" pitchFamily="34" charset="0"/>
                          <a:cs typeface="Arial" panose="020B0604020202020204" pitchFamily="34" charset="0"/>
                        </a:rPr>
                        <a:t>Romans</a:t>
                      </a:r>
                    </a:p>
                    <a:p>
                      <a:pPr algn="ctr"/>
                      <a:r>
                        <a:rPr lang="en-US" sz="2000" b="1" dirty="0">
                          <a:solidFill>
                            <a:schemeClr val="bg1"/>
                          </a:solidFill>
                          <a:latin typeface="Arial" panose="020B0604020202020204" pitchFamily="34" charset="0"/>
                          <a:cs typeface="Arial" panose="020B0604020202020204" pitchFamily="34" charset="0"/>
                        </a:rPr>
                        <a:t>1 Corinthians</a:t>
                      </a:r>
                    </a:p>
                    <a:p>
                      <a:pPr algn="ctr"/>
                      <a:r>
                        <a:rPr lang="en-US" sz="2000" b="1" dirty="0">
                          <a:solidFill>
                            <a:schemeClr val="bg1"/>
                          </a:solidFill>
                          <a:latin typeface="Arial" panose="020B0604020202020204" pitchFamily="34" charset="0"/>
                          <a:cs typeface="Arial" panose="020B0604020202020204" pitchFamily="34" charset="0"/>
                        </a:rPr>
                        <a:t>2 Corinthians</a:t>
                      </a:r>
                    </a:p>
                    <a:p>
                      <a:pPr algn="ctr"/>
                      <a:r>
                        <a:rPr lang="en-US" sz="2000" b="1" dirty="0">
                          <a:solidFill>
                            <a:schemeClr val="bg1"/>
                          </a:solidFill>
                          <a:latin typeface="Arial" panose="020B0604020202020204" pitchFamily="34" charset="0"/>
                          <a:cs typeface="Arial" panose="020B0604020202020204" pitchFamily="34" charset="0"/>
                        </a:rPr>
                        <a:t>Galatians</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1 Thessalonians</a:t>
                      </a:r>
                    </a:p>
                    <a:p>
                      <a:pPr algn="ctr"/>
                      <a:r>
                        <a:rPr lang="en-US" sz="2000" b="1" dirty="0">
                          <a:solidFill>
                            <a:schemeClr val="bg1"/>
                          </a:solidFill>
                          <a:latin typeface="Arial" panose="020B0604020202020204" pitchFamily="34" charset="0"/>
                          <a:cs typeface="Arial" panose="020B0604020202020204" pitchFamily="34" charset="0"/>
                        </a:rPr>
                        <a:t>2 Thessalonians</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Ephesians</a:t>
                      </a:r>
                    </a:p>
                    <a:p>
                      <a:pPr algn="ctr"/>
                      <a:r>
                        <a:rPr lang="en-US" sz="2000" b="1" dirty="0">
                          <a:solidFill>
                            <a:schemeClr val="bg1"/>
                          </a:solidFill>
                          <a:latin typeface="Arial" panose="020B0604020202020204" pitchFamily="34" charset="0"/>
                          <a:cs typeface="Arial" panose="020B0604020202020204" pitchFamily="34" charset="0"/>
                        </a:rPr>
                        <a:t>Philippians</a:t>
                      </a:r>
                    </a:p>
                    <a:p>
                      <a:pPr algn="ctr"/>
                      <a:r>
                        <a:rPr lang="en-US" sz="2000" b="1" dirty="0">
                          <a:solidFill>
                            <a:schemeClr val="bg1"/>
                          </a:solidFill>
                          <a:latin typeface="Arial" panose="020B0604020202020204" pitchFamily="34" charset="0"/>
                          <a:cs typeface="Arial" panose="020B0604020202020204" pitchFamily="34" charset="0"/>
                        </a:rPr>
                        <a:t>Colossians</a:t>
                      </a:r>
                    </a:p>
                    <a:p>
                      <a:pPr algn="ctr"/>
                      <a:r>
                        <a:rPr lang="en-US" sz="2000" b="1" dirty="0">
                          <a:solidFill>
                            <a:schemeClr val="bg1"/>
                          </a:solidFill>
                          <a:latin typeface="Arial" panose="020B0604020202020204" pitchFamily="34" charset="0"/>
                          <a:cs typeface="Arial" panose="020B0604020202020204" pitchFamily="34" charset="0"/>
                        </a:rPr>
                        <a:t>Philemon</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1 Timothy</a:t>
                      </a:r>
                    </a:p>
                    <a:p>
                      <a:pPr algn="ctr"/>
                      <a:r>
                        <a:rPr lang="en-US" sz="2000" b="1" dirty="0">
                          <a:solidFill>
                            <a:schemeClr val="bg1"/>
                          </a:solidFill>
                          <a:latin typeface="Arial" panose="020B0604020202020204" pitchFamily="34" charset="0"/>
                          <a:cs typeface="Arial" panose="020B0604020202020204" pitchFamily="34" charset="0"/>
                        </a:rPr>
                        <a:t>2 Timothy</a:t>
                      </a:r>
                    </a:p>
                    <a:p>
                      <a:pPr algn="ctr"/>
                      <a:r>
                        <a:rPr lang="en-US" sz="2000" b="1" dirty="0">
                          <a:solidFill>
                            <a:schemeClr val="bg1"/>
                          </a:solidFill>
                          <a:latin typeface="Arial" panose="020B0604020202020204" pitchFamily="34" charset="0"/>
                          <a:cs typeface="Arial" panose="020B0604020202020204" pitchFamily="34" charset="0"/>
                        </a:rPr>
                        <a:t>Titus</a:t>
                      </a:r>
                    </a:p>
                  </a:txBody>
                  <a:tcPr anchor="ctr">
                    <a:gradFill>
                      <a:gsLst>
                        <a:gs pos="0">
                          <a:srgbClr val="C00000"/>
                        </a:gs>
                        <a:gs pos="97000">
                          <a:schemeClr val="tx1"/>
                        </a:gs>
                      </a:gsLst>
                      <a:path path="rect">
                        <a:fillToRect l="50000" t="50000" r="50000" b="50000"/>
                      </a:path>
                    </a:gradFill>
                  </a:tcPr>
                </a:tc>
                <a:extLst>
                  <a:ext uri="{0D108BD9-81ED-4DB2-BD59-A6C34878D82A}">
                    <a16:rowId xmlns:a16="http://schemas.microsoft.com/office/drawing/2014/main" val="1792722809"/>
                  </a:ext>
                </a:extLst>
              </a:tr>
              <a:tr h="1175258">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Cross</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Second Coming</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Church</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Congregation</a:t>
                      </a:r>
                    </a:p>
                  </a:txBody>
                  <a:tcPr anchor="ctr"/>
                </a:tc>
                <a:extLst>
                  <a:ext uri="{0D108BD9-81ED-4DB2-BD59-A6C34878D82A}">
                    <a16:rowId xmlns:a16="http://schemas.microsoft.com/office/drawing/2014/main" val="3065756197"/>
                  </a:ext>
                </a:extLst>
              </a:tr>
              <a:tr h="1175258">
                <a:tc>
                  <a:txBody>
                    <a:bodyPr/>
                    <a:lstStyle/>
                    <a:p>
                      <a:pPr algn="ctr"/>
                      <a:r>
                        <a:rPr lang="en-US" sz="2000" b="1" dirty="0">
                          <a:solidFill>
                            <a:schemeClr val="tx1"/>
                          </a:solidFill>
                          <a:latin typeface="Arial" panose="020B0604020202020204" pitchFamily="34" charset="0"/>
                          <a:cs typeface="Arial" panose="020B0604020202020204" pitchFamily="34" charset="0"/>
                        </a:rPr>
                        <a:t>Soteriology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Eschatology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Christology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Ecclesiology</a:t>
                      </a:r>
                    </a:p>
                  </a:txBody>
                  <a:tcPr anchor="ctr">
                    <a:solidFill>
                      <a:schemeClr val="bg1">
                        <a:lumMod val="75000"/>
                      </a:schemeClr>
                    </a:solidFill>
                  </a:tcPr>
                </a:tc>
                <a:extLst>
                  <a:ext uri="{0D108BD9-81ED-4DB2-BD59-A6C34878D82A}">
                    <a16:rowId xmlns:a16="http://schemas.microsoft.com/office/drawing/2014/main" val="662822788"/>
                  </a:ext>
                </a:extLst>
              </a:tr>
            </a:tbl>
          </a:graphicData>
        </a:graphic>
      </p:graphicFrame>
    </p:spTree>
    <p:extLst>
      <p:ext uri="{BB962C8B-B14F-4D97-AF65-F5344CB8AC3E}">
        <p14:creationId xmlns:p14="http://schemas.microsoft.com/office/powerpoint/2010/main" val="302905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pPr eaLnBrk="1" hangingPunct="1">
              <a:defRPr/>
            </a:pPr>
            <a:r>
              <a:rPr lang="en-US">
                <a:solidFill>
                  <a:schemeClr val="tx1"/>
                </a:solidFill>
                <a:latin typeface="Arial" charset="0"/>
                <a:ea typeface="Arial" charset="0"/>
                <a:cs typeface="Arial" charset="0"/>
              </a:rPr>
              <a:t>Support for Paul as Author</a:t>
            </a:r>
          </a:p>
        </p:txBody>
      </p:sp>
      <p:pic>
        <p:nvPicPr>
          <p:cNvPr id="606211" name="Picture 4" descr="PH01589K"/>
          <p:cNvPicPr>
            <a:picLocks noGrp="1" noChangeAspect="1" noChangeArrowheads="1"/>
          </p:cNvPicPr>
          <p:nvPr>
            <p:ph type="clipArt" sz="half" idx="2"/>
          </p:nvPr>
        </p:nvPicPr>
        <p:blipFill>
          <a:blip r:embed="rId2">
            <a:lum bright="20000" contrast="14000"/>
            <a:extLst>
              <a:ext uri="{28A0092B-C50C-407E-A947-70E740481C1C}">
                <a14:useLocalDpi xmlns:a14="http://schemas.microsoft.com/office/drawing/2010/main"/>
              </a:ext>
            </a:extLst>
          </a:blip>
          <a:srcRect/>
          <a:stretch>
            <a:fillRect/>
          </a:stretch>
        </p:blipFill>
        <p:spPr>
          <a:xfrm>
            <a:off x="5715000" y="1371600"/>
            <a:ext cx="3233738" cy="4876800"/>
          </a:xfrm>
          <a:noFill/>
        </p:spPr>
      </p:pic>
      <p:pic>
        <p:nvPicPr>
          <p:cNvPr id="606212" name="Picture 5" descr="ag00218_"/>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17638" cy="1085850"/>
          </a:xfrm>
          <a:prstGeom prst="rect">
            <a:avLst/>
          </a:prstGeom>
          <a:noFill/>
          <a:ln w="9525">
            <a:noFill/>
            <a:miter lim="800000"/>
            <a:headEnd/>
            <a:tailEnd/>
          </a:ln>
        </p:spPr>
      </p:pic>
      <p:sp>
        <p:nvSpPr>
          <p:cNvPr id="13319" name="Text Box 7"/>
          <p:cNvSpPr txBox="1">
            <a:spLocks noChangeArrowheads="1"/>
          </p:cNvSpPr>
          <p:nvPr/>
        </p:nvSpPr>
        <p:spPr bwMode="auto">
          <a:xfrm>
            <a:off x="8426450" y="76200"/>
            <a:ext cx="698500" cy="461963"/>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ＭＳ Ｐゴシック" charset="-128"/>
                <a:cs typeface="Arial"/>
              </a:rPr>
              <a:t>146</a:t>
            </a:r>
          </a:p>
        </p:txBody>
      </p:sp>
      <p:sp>
        <p:nvSpPr>
          <p:cNvPr id="13320" name="Rectangle 8"/>
          <p:cNvSpPr>
            <a:spLocks noChangeArrowheads="1"/>
          </p:cNvSpPr>
          <p:nvPr/>
        </p:nvSpPr>
        <p:spPr bwMode="auto">
          <a:xfrm>
            <a:off x="457200" y="1371600"/>
            <a:ext cx="5105400" cy="5257800"/>
          </a:xfrm>
          <a:prstGeom prst="rect">
            <a:avLst/>
          </a:prstGeom>
          <a:noFill/>
          <a:ln w="9525">
            <a:noFill/>
            <a:miter lim="800000"/>
            <a:headEnd/>
            <a:tailEnd/>
          </a:ln>
          <a:effectLst/>
        </p:spPr>
        <p:txBody>
          <a:bodyPr>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charset="2"/>
              <a:buChar char="n"/>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Arial" charset="0"/>
                <a:cs typeface="Arial" charset="0"/>
              </a:rPr>
              <a:t>The letter claims </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to be from Paul (Romans 1:1). </a:t>
            </a:r>
          </a:p>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charset="2"/>
              <a:buChar char="n"/>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Arial" charset="0"/>
                <a:cs typeface="Arial" charset="0"/>
              </a:rPr>
              <a:t>No opposition </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to his authorship was ever raised in the early church. </a:t>
            </a:r>
          </a:p>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charset="2"/>
              <a:buChar char="n"/>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Arial" charset="0"/>
                <a:cs typeface="Arial" charset="0"/>
              </a:rPr>
              <a:t>Historical notes </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in the epistle agree with known facts of Paul</a:t>
            </a:r>
            <a:r>
              <a:rPr kumimoji="0" lang="fr-FR"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s life. </a:t>
            </a:r>
          </a:p>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charset="2"/>
              <a:buChar char="n"/>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Arial" charset="0"/>
                <a:cs typeface="Arial" charset="0"/>
              </a:rPr>
              <a:t>The book</a:t>
            </a:r>
            <a:r>
              <a:rPr kumimoji="0" lang="fr-FR"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Arial" charset="0"/>
                <a:cs typeface="Arial" charset="0"/>
              </a:rPr>
              <a:t>'</a:t>
            </a: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Arial" charset="0"/>
                <a:cs typeface="Arial" charset="0"/>
              </a:rPr>
              <a:t>s doctrine </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Arial" charset="0"/>
                <a:cs typeface="Arial" charset="0"/>
              </a:rPr>
              <a:t>is typical of Paul compared to other letters he wrote.</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Times New Roman" charset="0"/>
              <a:cs typeface="Times New Roman"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4572000" y="1828800"/>
            <a:ext cx="4495800" cy="4895850"/>
          </a:xfrm>
          <a:prstGeom prst="rect">
            <a:avLst/>
          </a:prstGeom>
          <a:noFill/>
          <a:ln w="38100">
            <a:noFill/>
            <a:miter lim="800000"/>
            <a:headEnd/>
            <a:tailEnd/>
          </a:ln>
        </p:spPr>
        <p:txBody>
          <a:bodyPr>
            <a:prstTxWarp prst="textNoShape">
              <a:avLst/>
            </a:prstTxWarp>
            <a:spAutoFit/>
          </a:bodyPr>
          <a:lstStyle/>
          <a:p>
            <a:pPr marL="457200" marR="0" lvl="0" indent="-457200" algn="l" defTabSz="914400" rtl="0" eaLnBrk="1" fontAlgn="base" latinLnBrk="0" hangingPunct="1">
              <a:lnSpc>
                <a:spcPct val="100000"/>
              </a:lnSpc>
              <a:spcBef>
                <a:spcPct val="50000"/>
              </a:spcBef>
              <a:spcAft>
                <a:spcPct val="0"/>
              </a:spcAft>
              <a:buClrTx/>
              <a:buSzPct val="90000"/>
              <a:buFontTx/>
              <a:buAutoNum type="arabicPeriod"/>
              <a:tabLst/>
              <a:defRPr/>
            </a:pPr>
            <a:r>
              <a:rPr kumimoji="0" lang="en-US" sz="2200" b="1" i="0" u="none" strike="noStrike" kern="1200" cap="none" spc="0" normalizeH="0" baseline="0" noProof="0" dirty="0">
                <a:ln>
                  <a:noFill/>
                </a:ln>
                <a:solidFill>
                  <a:srgbClr val="FFFF00"/>
                </a:solidFill>
                <a:effectLst/>
                <a:uLnTx/>
                <a:uFillTx/>
                <a:latin typeface="Arial" charset="0"/>
                <a:ea typeface="Arial" charset="0"/>
                <a:cs typeface="Arial" charset="0"/>
              </a:rPr>
              <a:t>Consistent with all other Pauline</a:t>
            </a:r>
            <a:r>
              <a:rPr kumimoji="0" lang="fr-FR" altLang="ja-JP" sz="2200" b="1" i="0" u="none" strike="noStrike" kern="1200" cap="none" spc="0" normalizeH="0" baseline="0" noProof="0" dirty="0">
                <a:ln>
                  <a:noFill/>
                </a:ln>
                <a:solidFill>
                  <a:srgbClr val="FFFF00"/>
                </a:solidFill>
                <a:effectLst/>
                <a:uLnTx/>
                <a:uFillTx/>
                <a:latin typeface="Arial" charset="0"/>
                <a:ea typeface="Arial" charset="0"/>
                <a:cs typeface="Arial" charset="0"/>
              </a:rPr>
              <a:t>'</a:t>
            </a:r>
            <a:r>
              <a:rPr kumimoji="0" lang="en-US" altLang="ja-JP" sz="2200" b="1" i="0" u="none" strike="noStrike" kern="1200" cap="none" spc="0" normalizeH="0" baseline="0" noProof="0" dirty="0">
                <a:ln>
                  <a:noFill/>
                </a:ln>
                <a:solidFill>
                  <a:srgbClr val="FFFF00"/>
                </a:solidFill>
                <a:effectLst/>
                <a:uLnTx/>
                <a:uFillTx/>
                <a:latin typeface="Arial" charset="0"/>
                <a:ea typeface="Arial" charset="0"/>
                <a:cs typeface="Arial" charset="0"/>
              </a:rPr>
              <a:t>s writings </a:t>
            </a:r>
            <a:r>
              <a:rPr kumimoji="0" lang="en-US" altLang="ja-JP" sz="2200" b="1" i="0" u="none" strike="noStrike" kern="1200" cap="none" spc="0" normalizeH="0" baseline="0" noProof="0" dirty="0">
                <a:ln>
                  <a:noFill/>
                </a:ln>
                <a:solidFill>
                  <a:srgbClr val="FFFFFF"/>
                </a:solidFill>
                <a:effectLst/>
                <a:uLnTx/>
                <a:uFillTx/>
                <a:latin typeface="Arial" charset="0"/>
                <a:ea typeface="Arial" charset="0"/>
                <a:cs typeface="Arial" charset="0"/>
              </a:rPr>
              <a:t>in the following:</a:t>
            </a:r>
          </a:p>
          <a:p>
            <a:pPr marL="914400" marR="0" lvl="1" indent="-457200" algn="l" defTabSz="914400" rtl="0" eaLnBrk="1" fontAlgn="base" latinLnBrk="0" hangingPunct="1">
              <a:lnSpc>
                <a:spcPct val="100000"/>
              </a:lnSpc>
              <a:spcBef>
                <a:spcPts val="125"/>
              </a:spcBef>
              <a:spcAft>
                <a:spcPct val="0"/>
              </a:spcAft>
              <a:buClrTx/>
              <a:buSzPct val="90000"/>
              <a:buFontTx/>
              <a:buBlip>
                <a:blip r:embed="rId2"/>
              </a:buBlip>
              <a:tabLst/>
              <a:defRPr/>
            </a:pPr>
            <a:r>
              <a:rPr kumimoji="0" lang="en-US" sz="2200" b="1" i="0" u="none" strike="noStrike" kern="1200" cap="none" spc="0" normalizeH="0" baseline="0" noProof="0" dirty="0">
                <a:ln>
                  <a:noFill/>
                </a:ln>
                <a:solidFill>
                  <a:srgbClr val="FFFFFF"/>
                </a:solidFill>
                <a:effectLst/>
                <a:uLnTx/>
                <a:uFillTx/>
                <a:latin typeface="Arial" charset="0"/>
                <a:ea typeface="Times New Roman" charset="0"/>
                <a:cs typeface="Times New Roman" charset="0"/>
              </a:rPr>
              <a:t>vocabulary</a:t>
            </a:r>
          </a:p>
          <a:p>
            <a:pPr marL="914400" marR="0" lvl="1" indent="-457200" algn="l" defTabSz="914400" rtl="0" eaLnBrk="1" fontAlgn="base" latinLnBrk="0" hangingPunct="1">
              <a:lnSpc>
                <a:spcPct val="100000"/>
              </a:lnSpc>
              <a:spcBef>
                <a:spcPts val="125"/>
              </a:spcBef>
              <a:spcAft>
                <a:spcPct val="0"/>
              </a:spcAft>
              <a:buClrTx/>
              <a:buSzPct val="90000"/>
              <a:buFontTx/>
              <a:buBlip>
                <a:blip r:embed="rId2"/>
              </a:buBlip>
              <a:tabLst/>
              <a:defRPr/>
            </a:pPr>
            <a:r>
              <a:rPr kumimoji="0" lang="en-US" sz="2200" b="1" i="0" u="none" strike="noStrike" kern="1200" cap="none" spc="0" normalizeH="0" baseline="0" noProof="0" dirty="0">
                <a:ln>
                  <a:noFill/>
                </a:ln>
                <a:solidFill>
                  <a:srgbClr val="FFFFFF"/>
                </a:solidFill>
                <a:effectLst/>
                <a:uLnTx/>
                <a:uFillTx/>
                <a:latin typeface="Arial" charset="0"/>
                <a:ea typeface="Times New Roman" charset="0"/>
                <a:cs typeface="Times New Roman" charset="0"/>
              </a:rPr>
              <a:t>style</a:t>
            </a:r>
          </a:p>
          <a:p>
            <a:pPr marL="914400" marR="0" lvl="1" indent="-457200" algn="l" defTabSz="914400" rtl="0" eaLnBrk="1" fontAlgn="base" latinLnBrk="0" hangingPunct="1">
              <a:lnSpc>
                <a:spcPct val="100000"/>
              </a:lnSpc>
              <a:spcBef>
                <a:spcPts val="125"/>
              </a:spcBef>
              <a:spcAft>
                <a:spcPct val="0"/>
              </a:spcAft>
              <a:buClrTx/>
              <a:buSzPct val="90000"/>
              <a:buFontTx/>
              <a:buBlip>
                <a:blip r:embed="rId2"/>
              </a:buBlip>
              <a:tabLst/>
              <a:defRPr/>
            </a:pPr>
            <a:r>
              <a:rPr kumimoji="0" lang="en-US" sz="2200" b="1" i="0" u="none" strike="noStrike" kern="1200" cap="none" spc="0" normalizeH="0" baseline="0" noProof="0" dirty="0">
                <a:ln>
                  <a:noFill/>
                </a:ln>
                <a:solidFill>
                  <a:srgbClr val="FFFFFF"/>
                </a:solidFill>
                <a:effectLst/>
                <a:uLnTx/>
                <a:uFillTx/>
                <a:latin typeface="Arial" charset="0"/>
                <a:ea typeface="Times New Roman" charset="0"/>
                <a:cs typeface="Times New Roman" charset="0"/>
              </a:rPr>
              <a:t>logic</a:t>
            </a:r>
          </a:p>
          <a:p>
            <a:pPr marL="914400" marR="0" lvl="1" indent="-457200" algn="l" defTabSz="914400" rtl="0" eaLnBrk="1" fontAlgn="base" latinLnBrk="0" hangingPunct="1">
              <a:lnSpc>
                <a:spcPct val="100000"/>
              </a:lnSpc>
              <a:spcBef>
                <a:spcPts val="125"/>
              </a:spcBef>
              <a:spcAft>
                <a:spcPct val="0"/>
              </a:spcAft>
              <a:buClrTx/>
              <a:buSzPct val="90000"/>
              <a:buFontTx/>
              <a:buBlip>
                <a:blip r:embed="rId2"/>
              </a:buBlip>
              <a:tabLst/>
              <a:defRPr/>
            </a:pPr>
            <a:r>
              <a:rPr kumimoji="0" lang="en-US" sz="2200" b="1" i="0" u="none" strike="noStrike" kern="1200" cap="none" spc="0" normalizeH="0" baseline="0" noProof="0" dirty="0">
                <a:ln>
                  <a:noFill/>
                </a:ln>
                <a:solidFill>
                  <a:srgbClr val="FFFFFF"/>
                </a:solidFill>
                <a:effectLst/>
                <a:uLnTx/>
                <a:uFillTx/>
                <a:latin typeface="Arial" charset="0"/>
                <a:ea typeface="Times New Roman" charset="0"/>
                <a:cs typeface="Times New Roman" charset="0"/>
              </a:rPr>
              <a:t>theological development</a:t>
            </a:r>
          </a:p>
          <a:p>
            <a:pPr marL="914400" marR="0" lvl="1" indent="-457200" algn="l" defTabSz="914400" rtl="0" eaLnBrk="1" fontAlgn="base" latinLnBrk="0" hangingPunct="1">
              <a:lnSpc>
                <a:spcPct val="100000"/>
              </a:lnSpc>
              <a:spcBef>
                <a:spcPct val="50000"/>
              </a:spcBef>
              <a:spcAft>
                <a:spcPct val="0"/>
              </a:spcAft>
              <a:buClrTx/>
              <a:buSzPct val="90000"/>
              <a:buFont typeface="Tahoma" charset="-52"/>
              <a:buAutoNum type="arabicPeriod" startAt="2"/>
              <a:tabLst/>
              <a:defRPr/>
            </a:pPr>
            <a:r>
              <a:rPr kumimoji="0" lang="en-US" sz="2200" b="1" i="0" u="none" strike="noStrike" kern="1200" cap="none" spc="0" normalizeH="0" baseline="0" noProof="0" dirty="0">
                <a:ln>
                  <a:noFill/>
                </a:ln>
                <a:solidFill>
                  <a:srgbClr val="FFFFFF"/>
                </a:solidFill>
                <a:effectLst/>
                <a:uLnTx/>
                <a:uFillTx/>
                <a:latin typeface="Arial" charset="0"/>
                <a:ea typeface="Arial" charset="0"/>
                <a:cs typeface="Arial" charset="0"/>
              </a:rPr>
              <a:t>Romans, 1-2 Corinthians, and Galatians are </a:t>
            </a:r>
            <a:r>
              <a:rPr kumimoji="0" lang="en-US" sz="2200" b="1" i="0" u="none" strike="noStrike" kern="1200" cap="none" spc="0" normalizeH="0" baseline="0" noProof="0" dirty="0">
                <a:ln>
                  <a:noFill/>
                </a:ln>
                <a:solidFill>
                  <a:srgbClr val="FFFF00"/>
                </a:solidFill>
                <a:effectLst/>
                <a:uLnTx/>
                <a:uFillTx/>
                <a:latin typeface="Arial" charset="0"/>
                <a:ea typeface="Arial" charset="0"/>
                <a:cs typeface="Arial" charset="0"/>
              </a:rPr>
              <a:t>the standard </a:t>
            </a:r>
            <a:r>
              <a:rPr kumimoji="0" lang="en-US" sz="2200" b="1" i="0" u="none" strike="noStrike" kern="1200" cap="none" spc="0" normalizeH="0" baseline="0" noProof="0" dirty="0">
                <a:ln>
                  <a:noFill/>
                </a:ln>
                <a:solidFill>
                  <a:srgbClr val="FFFFFF"/>
                </a:solidFill>
                <a:effectLst/>
                <a:uLnTx/>
                <a:uFillTx/>
                <a:latin typeface="Arial" charset="0"/>
                <a:ea typeface="Arial" charset="0"/>
                <a:cs typeface="Arial" charset="0"/>
              </a:rPr>
              <a:t>to judge other books as Pauline.</a:t>
            </a:r>
          </a:p>
          <a:p>
            <a:pPr marL="457200" marR="0" lvl="0" indent="-457200" algn="l" defTabSz="914400" rtl="0" eaLnBrk="1" fontAlgn="base" latinLnBrk="0" hangingPunct="1">
              <a:lnSpc>
                <a:spcPct val="100000"/>
              </a:lnSpc>
              <a:spcBef>
                <a:spcPct val="50000"/>
              </a:spcBef>
              <a:spcAft>
                <a:spcPct val="0"/>
              </a:spcAft>
              <a:buClrTx/>
              <a:buSzPct val="90000"/>
              <a:buFont typeface="Tahoma" charset="-52"/>
              <a:buAutoNum type="arabicPeriod" startAt="2"/>
              <a:tabLst/>
              <a:defRPr/>
            </a:pPr>
            <a:r>
              <a:rPr kumimoji="0" lang="en-US" sz="2200" b="1" i="0" u="none" strike="noStrike" kern="1200" cap="none" spc="0" normalizeH="0" baseline="0" noProof="0" dirty="0" err="1">
                <a:ln>
                  <a:noFill/>
                </a:ln>
                <a:solidFill>
                  <a:srgbClr val="FFFF00"/>
                </a:solidFill>
                <a:effectLst/>
                <a:uLnTx/>
                <a:uFillTx/>
                <a:latin typeface="Arial" charset="0"/>
                <a:ea typeface="Arial" charset="0"/>
                <a:cs typeface="Arial" charset="0"/>
              </a:rPr>
              <a:t>Tertius</a:t>
            </a:r>
            <a:r>
              <a:rPr kumimoji="0" lang="en-US" sz="2200" b="1" i="0" u="none" strike="noStrike" kern="1200" cap="none" spc="0" normalizeH="0" baseline="0" noProof="0" dirty="0">
                <a:ln>
                  <a:noFill/>
                </a:ln>
                <a:solidFill>
                  <a:srgbClr val="FFFF00"/>
                </a:solidFill>
                <a:effectLst/>
                <a:uLnTx/>
                <a:uFillTx/>
                <a:latin typeface="Arial" charset="0"/>
                <a:ea typeface="Arial" charset="0"/>
                <a:cs typeface="Arial" charset="0"/>
              </a:rPr>
              <a:t> </a:t>
            </a:r>
            <a:r>
              <a:rPr kumimoji="0" lang="en-US" sz="2200" b="1" i="0" u="none" strike="noStrike" kern="1200" cap="none" spc="0" normalizeH="0" baseline="0" noProof="0" dirty="0">
                <a:ln>
                  <a:noFill/>
                </a:ln>
                <a:solidFill>
                  <a:srgbClr val="FFFFFF"/>
                </a:solidFill>
                <a:effectLst/>
                <a:uLnTx/>
                <a:uFillTx/>
                <a:latin typeface="Arial" charset="0"/>
                <a:ea typeface="Arial" charset="0"/>
                <a:cs typeface="Arial" charset="0"/>
              </a:rPr>
              <a:t>(likely Paul</a:t>
            </a:r>
            <a:r>
              <a:rPr kumimoji="0" lang="fr-FR" sz="2200" b="1" i="0" u="none" strike="noStrike" kern="1200" cap="none" spc="0" normalizeH="0" baseline="0" noProof="0" dirty="0">
                <a:ln>
                  <a:noFill/>
                </a:ln>
                <a:solidFill>
                  <a:srgbClr val="FFFFFF"/>
                </a:solidFill>
                <a:effectLst/>
                <a:uLnTx/>
                <a:uFillTx/>
                <a:latin typeface="Arial" charset="0"/>
                <a:ea typeface="Arial" charset="0"/>
                <a:cs typeface="Arial" charset="0"/>
              </a:rPr>
              <a:t>'</a:t>
            </a:r>
            <a:r>
              <a:rPr kumimoji="0" lang="en-US" altLang="ja-JP" sz="2200" b="1" i="0" u="none" strike="noStrike" kern="1200" cap="none" spc="0" normalizeH="0" baseline="0" noProof="0" dirty="0">
                <a:ln>
                  <a:noFill/>
                </a:ln>
                <a:solidFill>
                  <a:srgbClr val="FFFFFF"/>
                </a:solidFill>
                <a:effectLst/>
                <a:uLnTx/>
                <a:uFillTx/>
                <a:latin typeface="Arial" charset="0"/>
                <a:ea typeface="Arial" charset="0"/>
                <a:cs typeface="Arial" charset="0"/>
              </a:rPr>
              <a:t>s scribe) </a:t>
            </a:r>
            <a:r>
              <a:rPr kumimoji="0" lang="en-US" altLang="ja-JP" sz="2200" b="1" i="0" u="none" strike="noStrike" kern="1200" cap="none" spc="0" normalizeH="0" baseline="0" noProof="0" dirty="0">
                <a:ln>
                  <a:noFill/>
                </a:ln>
                <a:solidFill>
                  <a:srgbClr val="FFFFFF"/>
                </a:solidFill>
                <a:effectLst/>
                <a:uLnTx/>
                <a:uFillTx/>
                <a:latin typeface="Arial" charset="0"/>
                <a:ea typeface="Times New Roman" charset="0"/>
                <a:cs typeface="Times New Roman" charset="0"/>
              </a:rPr>
              <a:t>penned the letter </a:t>
            </a:r>
            <a:r>
              <a:rPr kumimoji="0" lang="en-US" altLang="ja-JP" sz="2200" b="1" i="0" u="none" strike="noStrike" kern="1200" cap="none" spc="0" normalizeH="0" baseline="0" noProof="0" dirty="0">
                <a:ln>
                  <a:noFill/>
                </a:ln>
                <a:solidFill>
                  <a:srgbClr val="FFFFFF"/>
                </a:solidFill>
                <a:effectLst/>
                <a:uLnTx/>
                <a:uFillTx/>
                <a:latin typeface="Arial" charset="0"/>
                <a:ea typeface="Arial" charset="0"/>
                <a:cs typeface="Arial" charset="0"/>
              </a:rPr>
              <a:t>(16:22).</a:t>
            </a:r>
            <a:r>
              <a:rPr kumimoji="0" lang="en-US" altLang="ja-JP" sz="2200" b="1" i="0" u="none" strike="noStrike" kern="1200" cap="none" spc="0" normalizeH="0" baseline="0" noProof="0" dirty="0">
                <a:ln>
                  <a:noFill/>
                </a:ln>
                <a:solidFill>
                  <a:srgbClr val="FFFFFF"/>
                </a:solidFill>
                <a:effectLst/>
                <a:uLnTx/>
                <a:uFillTx/>
                <a:latin typeface="Arial" charset="0"/>
                <a:ea typeface="Times New Roman" charset="0"/>
                <a:cs typeface="Times New Roman" charset="0"/>
              </a:rPr>
              <a:t> </a:t>
            </a:r>
            <a:endParaRPr kumimoji="0" lang="en-US" sz="22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4338" name="Rectangle 2"/>
          <p:cNvSpPr>
            <a:spLocks noGrp="1" noChangeArrowheads="1"/>
          </p:cNvSpPr>
          <p:nvPr>
            <p:ph type="title"/>
          </p:nvPr>
        </p:nvSpPr>
        <p:spPr>
          <a:xfrm>
            <a:off x="685800" y="0"/>
            <a:ext cx="7772400" cy="838200"/>
          </a:xfrm>
        </p:spPr>
        <p:txBody>
          <a:bodyPr/>
          <a:lstStyle/>
          <a:p>
            <a:pPr eaLnBrk="1" hangingPunct="1">
              <a:defRPr/>
            </a:pPr>
            <a:r>
              <a:rPr lang="en-US">
                <a:solidFill>
                  <a:schemeClr val="tx1"/>
                </a:solidFill>
                <a:ea typeface="ＭＳ Ｐゴシック" charset="-128"/>
                <a:cs typeface="ＭＳ Ｐゴシック" charset="-128"/>
              </a:rPr>
              <a:t>AUTHORSHIP</a:t>
            </a:r>
          </a:p>
        </p:txBody>
      </p:sp>
      <p:pic>
        <p:nvPicPr>
          <p:cNvPr id="14339" name="Picture 3" descr="ag00003_"/>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239000" y="2473325"/>
            <a:ext cx="1714500" cy="1565275"/>
          </a:xfrm>
          <a:prstGeom prst="rect">
            <a:avLst/>
          </a:prstGeom>
          <a:noFill/>
          <a:ln w="9525">
            <a:noFill/>
            <a:miter lim="800000"/>
            <a:headEnd/>
            <a:tailEnd/>
          </a:ln>
        </p:spPr>
      </p:pic>
      <p:sp>
        <p:nvSpPr>
          <p:cNvPr id="14340" name="WordArt 4"/>
          <p:cNvSpPr>
            <a:spLocks noChangeArrowheads="1" noChangeShapeType="1" noTextEdit="1"/>
          </p:cNvSpPr>
          <p:nvPr/>
        </p:nvSpPr>
        <p:spPr bwMode="ltGray">
          <a:xfrm>
            <a:off x="457200" y="609600"/>
            <a:ext cx="3087688" cy="1130300"/>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000099"/>
                  </a:solidFill>
                  <a:round/>
                  <a:headEnd/>
                  <a:tailEnd/>
                </a:ln>
                <a:solidFill>
                  <a:srgbClr val="33CCFF"/>
                </a:solidFill>
                <a:effectLst>
                  <a:outerShdw blurRad="63500" dist="125724" dir="18900000" algn="ctr" rotWithShape="0">
                    <a:srgbClr val="000099">
                      <a:alpha val="74997"/>
                    </a:srgbClr>
                  </a:outerShdw>
                </a:effectLst>
                <a:uLnTx/>
                <a:uFillTx/>
                <a:latin typeface="Impact"/>
                <a:ea typeface="Impact"/>
                <a:cs typeface="Impact"/>
              </a:rPr>
              <a:t>External Evidence</a:t>
            </a:r>
          </a:p>
        </p:txBody>
      </p:sp>
      <p:sp>
        <p:nvSpPr>
          <p:cNvPr id="14341" name="WordArt 5" descr="Narrow vertical"/>
          <p:cNvSpPr>
            <a:spLocks noChangeArrowheads="1" noChangeShapeType="1" noTextEdit="1"/>
          </p:cNvSpPr>
          <p:nvPr/>
        </p:nvSpPr>
        <p:spPr bwMode="ltGray">
          <a:xfrm>
            <a:off x="4495800" y="-33338"/>
            <a:ext cx="4114800" cy="1862138"/>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uLnTx/>
                <a:uFillTx/>
                <a:latin typeface="Arial Black"/>
                <a:ea typeface="Arial Black"/>
                <a:cs typeface="Arial Black"/>
              </a:rPr>
              <a:t>Internal Evidence</a:t>
            </a:r>
          </a:p>
        </p:txBody>
      </p:sp>
      <p:sp>
        <p:nvSpPr>
          <p:cNvPr id="14342" name="Rectangle 6"/>
          <p:cNvSpPr>
            <a:spLocks noChangeArrowheads="1"/>
          </p:cNvSpPr>
          <p:nvPr/>
        </p:nvSpPr>
        <p:spPr bwMode="auto">
          <a:xfrm>
            <a:off x="76200" y="1870075"/>
            <a:ext cx="4423792" cy="4676536"/>
          </a:xfrm>
          <a:prstGeom prst="rect">
            <a:avLst/>
          </a:prstGeom>
          <a:noFill/>
          <a:ln w="38100">
            <a:noFill/>
            <a:miter lim="800000"/>
            <a:headEnd/>
            <a:tailEnd/>
          </a:ln>
        </p:spPr>
        <p:txBody>
          <a:bodyPr wrap="square">
            <a:prstTxWarp prst="textNoShape">
              <a:avLst/>
            </a:prstTxWarp>
            <a:spAutoFit/>
          </a:bodyPr>
          <a:lstStyle/>
          <a:p>
            <a:pPr marL="457200" marR="0" lvl="0" indent="-457200" algn="l" defTabSz="914400" rtl="0" eaLnBrk="1" fontAlgn="base" latinLnBrk="0" hangingPunct="1">
              <a:lnSpc>
                <a:spcPct val="90000"/>
              </a:lnSpc>
              <a:spcBef>
                <a:spcPct val="50000"/>
              </a:spcBef>
              <a:spcAft>
                <a:spcPct val="0"/>
              </a:spcAft>
              <a:buClrTx/>
              <a:buSzPct val="90000"/>
              <a:buFontTx/>
              <a:buAutoNum type="arabicPeriod"/>
              <a:tabLst/>
              <a:defRPr/>
            </a:pPr>
            <a:r>
              <a:rPr kumimoji="0" lang="en-US" sz="2200" b="1" i="0" u="none" strike="noStrike" kern="1200" cap="none" spc="0" normalizeH="0" baseline="0" noProof="0" dirty="0">
                <a:ln>
                  <a:noFill/>
                </a:ln>
                <a:solidFill>
                  <a:srgbClr val="FFFFFF"/>
                </a:solidFill>
                <a:effectLst/>
                <a:uLnTx/>
                <a:uFillTx/>
                <a:latin typeface="Arial" charset="0"/>
                <a:ea typeface="Arial" charset="0"/>
                <a:cs typeface="Arial" charset="0"/>
              </a:rPr>
              <a:t>Upheld by </a:t>
            </a:r>
            <a:r>
              <a:rPr kumimoji="0" lang="en-US" sz="2200" b="1" i="0" u="none" strike="noStrike" kern="1200" cap="none" spc="0" normalizeH="0" baseline="0" noProof="0" dirty="0">
                <a:ln>
                  <a:noFill/>
                </a:ln>
                <a:solidFill>
                  <a:srgbClr val="FFFF00"/>
                </a:solidFill>
                <a:effectLst/>
                <a:uLnTx/>
                <a:uFillTx/>
                <a:latin typeface="Arial" charset="0"/>
                <a:ea typeface="Arial" charset="0"/>
                <a:cs typeface="Arial" charset="0"/>
              </a:rPr>
              <a:t>Church Fathers</a:t>
            </a:r>
            <a:r>
              <a:rPr kumimoji="0" lang="en-US" sz="2200" b="1" i="0" u="none" strike="noStrike" kern="1200" cap="none" spc="0" normalizeH="0" baseline="0" noProof="0" dirty="0">
                <a:ln>
                  <a:noFill/>
                </a:ln>
                <a:solidFill>
                  <a:srgbClr val="FFFFFF"/>
                </a:solidFill>
                <a:effectLst/>
                <a:uLnTx/>
                <a:uFillTx/>
                <a:latin typeface="Arial" charset="0"/>
                <a:ea typeface="Arial" charset="0"/>
                <a:cs typeface="Arial" charset="0"/>
              </a:rPr>
              <a:t>:</a:t>
            </a:r>
          </a:p>
          <a:p>
            <a:pPr marL="723900" marR="0" lvl="1" indent="-266700" algn="l" defTabSz="914400" rtl="0" eaLnBrk="1" fontAlgn="base" latinLnBrk="0" hangingPunct="1">
              <a:lnSpc>
                <a:spcPct val="90000"/>
              </a:lnSpc>
              <a:spcBef>
                <a:spcPts val="725"/>
              </a:spcBef>
              <a:spcAft>
                <a:spcPct val="0"/>
              </a:spcAft>
              <a:buClrTx/>
              <a:buSzPct val="90000"/>
              <a:buFontTx/>
              <a:buBlip>
                <a:blip r:embed="rId2"/>
              </a:buBlip>
              <a:tabLst/>
              <a:defRPr/>
            </a:pPr>
            <a:r>
              <a:rPr kumimoji="0" lang="en-US" sz="2200" b="1" i="0" u="none" strike="noStrike" kern="1200" cap="none" spc="0" normalizeH="0" baseline="0" noProof="0" dirty="0">
                <a:ln>
                  <a:noFill/>
                </a:ln>
                <a:solidFill>
                  <a:srgbClr val="FFFFFF"/>
                </a:solidFill>
                <a:effectLst/>
                <a:uLnTx/>
                <a:uFillTx/>
                <a:latin typeface="Arial" charset="0"/>
                <a:ea typeface="Times New Roman" charset="0"/>
                <a:cs typeface="Times New Roman" charset="0"/>
              </a:rPr>
              <a:t>Clement of Rome (AD 95)</a:t>
            </a:r>
          </a:p>
          <a:p>
            <a:pPr marL="723900" marR="0" lvl="1" indent="-266700" algn="l" defTabSz="914400" rtl="0" eaLnBrk="1" fontAlgn="base" latinLnBrk="0" hangingPunct="1">
              <a:lnSpc>
                <a:spcPct val="90000"/>
              </a:lnSpc>
              <a:spcBef>
                <a:spcPts val="725"/>
              </a:spcBef>
              <a:spcAft>
                <a:spcPct val="0"/>
              </a:spcAft>
              <a:buClrTx/>
              <a:buSzPct val="90000"/>
              <a:buFontTx/>
              <a:buBlip>
                <a:blip r:embed="rId2"/>
              </a:buBlip>
              <a:tabLst/>
              <a:defRPr/>
            </a:pPr>
            <a:r>
              <a:rPr kumimoji="0" lang="en-US" sz="2200" b="1" i="0" u="none" strike="noStrike" kern="1200" cap="none" spc="0" normalizeH="0" baseline="0" noProof="0" dirty="0">
                <a:ln>
                  <a:noFill/>
                </a:ln>
                <a:solidFill>
                  <a:srgbClr val="FFFFFF"/>
                </a:solidFill>
                <a:effectLst/>
                <a:uLnTx/>
                <a:uFillTx/>
                <a:latin typeface="Arial" charset="0"/>
                <a:ea typeface="Times New Roman" charset="0"/>
                <a:cs typeface="Times New Roman" charset="0"/>
              </a:rPr>
              <a:t>Ignatius (ca. AD 115)</a:t>
            </a:r>
          </a:p>
          <a:p>
            <a:pPr marL="723900" marR="0" lvl="1" indent="-266700" algn="l" defTabSz="914400" rtl="0" eaLnBrk="1" fontAlgn="base" latinLnBrk="0" hangingPunct="1">
              <a:lnSpc>
                <a:spcPct val="90000"/>
              </a:lnSpc>
              <a:spcBef>
                <a:spcPts val="725"/>
              </a:spcBef>
              <a:spcAft>
                <a:spcPct val="0"/>
              </a:spcAft>
              <a:buClrTx/>
              <a:buSzPct val="90000"/>
              <a:buFontTx/>
              <a:buBlip>
                <a:blip r:embed="rId2"/>
              </a:buBlip>
              <a:tabLst/>
              <a:defRPr/>
            </a:pPr>
            <a:r>
              <a:rPr kumimoji="0" lang="en-US" sz="2200" b="1" i="0" u="none" strike="noStrike" kern="1200" cap="none" spc="0" normalizeH="0" baseline="0" noProof="0" dirty="0">
                <a:ln>
                  <a:noFill/>
                </a:ln>
                <a:solidFill>
                  <a:srgbClr val="FFFFFF"/>
                </a:solidFill>
                <a:effectLst/>
                <a:uLnTx/>
                <a:uFillTx/>
                <a:latin typeface="Arial" charset="0"/>
                <a:ea typeface="Times New Roman" charset="0"/>
                <a:cs typeface="Times New Roman" charset="0"/>
              </a:rPr>
              <a:t>Polycarp (ca. AD 115)</a:t>
            </a:r>
          </a:p>
          <a:p>
            <a:pPr marL="457200" marR="0" lvl="0" indent="-457200" algn="l" defTabSz="914400" rtl="0" eaLnBrk="1" fontAlgn="base" latinLnBrk="0" hangingPunct="1">
              <a:lnSpc>
                <a:spcPct val="90000"/>
              </a:lnSpc>
              <a:spcBef>
                <a:spcPct val="50000"/>
              </a:spcBef>
              <a:spcAft>
                <a:spcPct val="0"/>
              </a:spcAft>
              <a:buClrTx/>
              <a:buSzPct val="90000"/>
              <a:buFont typeface="Tahoma" charset="-52"/>
              <a:buAutoNum type="arabicPeriod"/>
              <a:tabLst/>
              <a:defRPr/>
            </a:pPr>
            <a:r>
              <a:rPr kumimoji="0" lang="en-US" sz="2200" b="1" i="0" u="none" strike="noStrike" kern="1200" cap="none" spc="0" normalizeH="0" baseline="0" noProof="0" dirty="0">
                <a:ln>
                  <a:noFill/>
                </a:ln>
                <a:solidFill>
                  <a:srgbClr val="FFFFFF"/>
                </a:solidFill>
                <a:effectLst/>
                <a:uLnTx/>
                <a:uFillTx/>
                <a:latin typeface="Arial" charset="0"/>
                <a:ea typeface="Arial" charset="0"/>
                <a:cs typeface="Arial" charset="0"/>
              </a:rPr>
              <a:t>Romans was </a:t>
            </a:r>
            <a:r>
              <a:rPr kumimoji="0" lang="en-US" sz="2200" b="1" i="0" u="none" strike="noStrike" kern="1200" cap="none" spc="0" normalizeH="0" baseline="0" noProof="0" dirty="0">
                <a:ln>
                  <a:noFill/>
                </a:ln>
                <a:solidFill>
                  <a:srgbClr val="FFFF00"/>
                </a:solidFill>
                <a:effectLst/>
                <a:uLnTx/>
                <a:uFillTx/>
                <a:latin typeface="Arial" charset="0"/>
                <a:ea typeface="Arial" charset="0"/>
                <a:cs typeface="Arial" charset="0"/>
              </a:rPr>
              <a:t>included among Paul</a:t>
            </a:r>
            <a:r>
              <a:rPr kumimoji="0" lang="fr-FR" altLang="ja-JP" sz="2200" b="1" i="0" u="none" strike="noStrike" kern="1200" cap="none" spc="0" normalizeH="0" baseline="0" noProof="0" dirty="0">
                <a:ln>
                  <a:noFill/>
                </a:ln>
                <a:solidFill>
                  <a:srgbClr val="FFFF00"/>
                </a:solidFill>
                <a:effectLst/>
                <a:uLnTx/>
                <a:uFillTx/>
                <a:latin typeface="Arial" charset="0"/>
                <a:ea typeface="Arial" charset="0"/>
                <a:cs typeface="Arial" charset="0"/>
              </a:rPr>
              <a:t>'</a:t>
            </a:r>
            <a:r>
              <a:rPr kumimoji="0" lang="en-US" altLang="ja-JP" sz="2200" b="1" i="0" u="none" strike="noStrike" kern="1200" cap="none" spc="0" normalizeH="0" baseline="0" noProof="0" dirty="0">
                <a:ln>
                  <a:noFill/>
                </a:ln>
                <a:solidFill>
                  <a:srgbClr val="FFFF00"/>
                </a:solidFill>
                <a:effectLst/>
                <a:uLnTx/>
                <a:uFillTx/>
                <a:latin typeface="Arial" charset="0"/>
                <a:ea typeface="Arial" charset="0"/>
                <a:cs typeface="Arial" charset="0"/>
              </a:rPr>
              <a:t>s letters </a:t>
            </a:r>
            <a:r>
              <a:rPr kumimoji="0" lang="en-US" altLang="ja-JP" sz="2200" b="1" i="0" u="none" strike="noStrike" kern="1200" cap="none" spc="0" normalizeH="0" baseline="0" noProof="0" dirty="0">
                <a:ln>
                  <a:noFill/>
                </a:ln>
                <a:solidFill>
                  <a:srgbClr val="FFFFFF"/>
                </a:solidFill>
                <a:effectLst/>
                <a:uLnTx/>
                <a:uFillTx/>
                <a:latin typeface="Arial" charset="0"/>
                <a:ea typeface="Arial" charset="0"/>
                <a:cs typeface="Arial" charset="0"/>
              </a:rPr>
              <a:t>in all extant NT book lists before AD 200, even that of the heretic Marcion.</a:t>
            </a:r>
            <a:endParaRPr kumimoji="0" lang="en-US" altLang="ja-JP" sz="2200" b="1" i="0" u="none" strike="noStrike" kern="1200" cap="none" spc="0" normalizeH="0" baseline="0" noProof="0" dirty="0">
              <a:ln>
                <a:noFill/>
              </a:ln>
              <a:solidFill>
                <a:srgbClr val="FFFFFF"/>
              </a:solidFill>
              <a:effectLst/>
              <a:uLnTx/>
              <a:uFillTx/>
              <a:latin typeface="Arial" charset="0"/>
              <a:ea typeface="Times New Roman" charset="0"/>
              <a:cs typeface="Times New Roman" charset="0"/>
            </a:endParaRPr>
          </a:p>
          <a:p>
            <a:pPr marL="457200" marR="0" lvl="0" indent="-457200" algn="l" defTabSz="914400" rtl="0" eaLnBrk="1" fontAlgn="base" latinLnBrk="0" hangingPunct="1">
              <a:lnSpc>
                <a:spcPct val="90000"/>
              </a:lnSpc>
              <a:spcBef>
                <a:spcPct val="50000"/>
              </a:spcBef>
              <a:spcAft>
                <a:spcPct val="0"/>
              </a:spcAft>
              <a:buClrTx/>
              <a:buSzPct val="90000"/>
              <a:buFont typeface="Tahoma" charset="-52"/>
              <a:buAutoNum type="arabicPeriod"/>
              <a:tabLst/>
              <a:defRPr/>
            </a:pPr>
            <a:r>
              <a:rPr kumimoji="0" lang="en-US" sz="2200" b="1" i="0" u="none" strike="noStrike" kern="1200" cap="none" spc="0" normalizeH="0" baseline="0" noProof="0" dirty="0">
                <a:ln>
                  <a:noFill/>
                </a:ln>
                <a:solidFill>
                  <a:srgbClr val="FFFFFF"/>
                </a:solidFill>
                <a:effectLst/>
                <a:uLnTx/>
                <a:uFillTx/>
                <a:latin typeface="Arial" charset="0"/>
                <a:ea typeface="Arial" charset="0"/>
                <a:cs typeface="Arial" charset="0"/>
              </a:rPr>
              <a:t>Even </a:t>
            </a:r>
            <a:r>
              <a:rPr kumimoji="0" lang="en-US" sz="2200" b="1" i="0" u="none" strike="noStrike" kern="1200" cap="none" spc="0" normalizeH="0" baseline="0" noProof="0" dirty="0">
                <a:ln>
                  <a:noFill/>
                </a:ln>
                <a:solidFill>
                  <a:srgbClr val="FFFF00"/>
                </a:solidFill>
                <a:effectLst/>
                <a:uLnTx/>
                <a:uFillTx/>
                <a:latin typeface="Arial" charset="0"/>
                <a:ea typeface="Arial" charset="0"/>
                <a:cs typeface="Arial" charset="0"/>
              </a:rPr>
              <a:t>all radical modern critics agree </a:t>
            </a:r>
            <a:r>
              <a:rPr kumimoji="0" lang="en-US" sz="2200" b="1" i="0" u="none" strike="noStrike" kern="1200" cap="none" spc="0" normalizeH="0" baseline="0" noProof="0" dirty="0">
                <a:ln>
                  <a:noFill/>
                </a:ln>
                <a:solidFill>
                  <a:srgbClr val="FFFFFF"/>
                </a:solidFill>
                <a:effectLst/>
                <a:uLnTx/>
                <a:uFillTx/>
                <a:latin typeface="Arial" charset="0"/>
                <a:ea typeface="Arial" charset="0"/>
                <a:cs typeface="Arial" charset="0"/>
              </a:rPr>
              <a:t>on Pauline authorship of Romans except </a:t>
            </a:r>
            <a:r>
              <a:rPr kumimoji="0" lang="en-US" sz="2200" b="1" i="0" u="none" strike="noStrike" kern="1200" cap="none" spc="0" normalizeH="0" baseline="0" noProof="0" dirty="0" err="1">
                <a:ln>
                  <a:noFill/>
                </a:ln>
                <a:solidFill>
                  <a:srgbClr val="FFFFFF"/>
                </a:solidFill>
                <a:effectLst/>
                <a:uLnTx/>
                <a:uFillTx/>
                <a:latin typeface="Arial" charset="0"/>
                <a:ea typeface="Arial" charset="0"/>
                <a:cs typeface="Arial" charset="0"/>
              </a:rPr>
              <a:t>Baur</a:t>
            </a:r>
            <a:r>
              <a:rPr kumimoji="0" lang="en-US" sz="2200" b="1" i="0" u="none" strike="noStrike" kern="1200" cap="none" spc="0" normalizeH="0" baseline="0" noProof="0" dirty="0">
                <a:ln>
                  <a:noFill/>
                </a:ln>
                <a:solidFill>
                  <a:srgbClr val="FFFFFF"/>
                </a:solidFill>
                <a:effectLst/>
                <a:uLnTx/>
                <a:uFillTx/>
                <a:latin typeface="Arial" charset="0"/>
                <a:ea typeface="Arial" charset="0"/>
                <a:cs typeface="Arial" charset="0"/>
              </a:rPr>
              <a:t>.</a:t>
            </a:r>
            <a:endParaRPr kumimoji="0" lang="en-US" sz="2200" b="1" i="0" u="none" strike="noStrike" kern="1200" cap="none" spc="0" normalizeH="0" baseline="0" noProof="0" dirty="0">
              <a:ln>
                <a:noFill/>
              </a:ln>
              <a:solidFill>
                <a:srgbClr val="FFFFFF"/>
              </a:solidFill>
              <a:effectLst/>
              <a:uLnTx/>
              <a:uFillTx/>
              <a:latin typeface="Arial" charset="0"/>
              <a:ea typeface="Times New Roman" charset="0"/>
              <a:cs typeface="Times New Roman" charset="0"/>
            </a:endParaRPr>
          </a:p>
        </p:txBody>
      </p:sp>
      <p:sp>
        <p:nvSpPr>
          <p:cNvPr id="14344" name="Text Box 8"/>
          <p:cNvSpPr txBox="1">
            <a:spLocks noChangeArrowheads="1"/>
          </p:cNvSpPr>
          <p:nvPr/>
        </p:nvSpPr>
        <p:spPr bwMode="auto">
          <a:xfrm>
            <a:off x="8426450" y="-26988"/>
            <a:ext cx="698500" cy="461963"/>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rPr>
              <a:t>146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additive="base">
                                        <p:cTn id="11" dur="500" fill="hold"/>
                                        <p:tgtEl>
                                          <p:spTgt spid="14340"/>
                                        </p:tgtEl>
                                        <p:attrNameLst>
                                          <p:attrName>ppt_x</p:attrName>
                                        </p:attrNameLst>
                                      </p:cBhvr>
                                      <p:tavLst>
                                        <p:tav tm="0">
                                          <p:val>
                                            <p:strVal val="0-#ppt_w/2"/>
                                          </p:val>
                                        </p:tav>
                                        <p:tav tm="100000">
                                          <p:val>
                                            <p:strVal val="#ppt_x"/>
                                          </p:val>
                                        </p:tav>
                                      </p:tavLst>
                                    </p:anim>
                                    <p:anim calcmode="lin" valueType="num">
                                      <p:cBhvr additive="base">
                                        <p:cTn id="12"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additive="base">
                                        <p:cTn id="17" dur="500" fill="hold"/>
                                        <p:tgtEl>
                                          <p:spTgt spid="14342"/>
                                        </p:tgtEl>
                                        <p:attrNameLst>
                                          <p:attrName>ppt_x</p:attrName>
                                        </p:attrNameLst>
                                      </p:cBhvr>
                                      <p:tavLst>
                                        <p:tav tm="0">
                                          <p:val>
                                            <p:strVal val="0-#ppt_w/2"/>
                                          </p:val>
                                        </p:tav>
                                        <p:tav tm="100000">
                                          <p:val>
                                            <p:strVal val="#ppt_x"/>
                                          </p:val>
                                        </p:tav>
                                      </p:tavLst>
                                    </p:anim>
                                    <p:anim calcmode="lin" valueType="num">
                                      <p:cBhvr additive="base">
                                        <p:cTn id="18"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41"/>
                                        </p:tgtEl>
                                        <p:attrNameLst>
                                          <p:attrName>style.visibility</p:attrName>
                                        </p:attrNameLst>
                                      </p:cBhvr>
                                      <p:to>
                                        <p:strVal val="visible"/>
                                      </p:to>
                                    </p:set>
                                    <p:anim calcmode="lin" valueType="num">
                                      <p:cBhvr additive="base">
                                        <p:cTn id="23" dur="500" fill="hold"/>
                                        <p:tgtEl>
                                          <p:spTgt spid="14341"/>
                                        </p:tgtEl>
                                        <p:attrNameLst>
                                          <p:attrName>ppt_x</p:attrName>
                                        </p:attrNameLst>
                                      </p:cBhvr>
                                      <p:tavLst>
                                        <p:tav tm="0">
                                          <p:val>
                                            <p:strVal val="0-#ppt_w/2"/>
                                          </p:val>
                                        </p:tav>
                                        <p:tav tm="100000">
                                          <p:val>
                                            <p:strVal val="#ppt_x"/>
                                          </p:val>
                                        </p:tav>
                                      </p:tavLst>
                                    </p:anim>
                                    <p:anim calcmode="lin" valueType="num">
                                      <p:cBhvr additive="base">
                                        <p:cTn id="2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43"/>
                                        </p:tgtEl>
                                        <p:attrNameLst>
                                          <p:attrName>style.visibility</p:attrName>
                                        </p:attrNameLst>
                                      </p:cBhvr>
                                      <p:to>
                                        <p:strVal val="visible"/>
                                      </p:to>
                                    </p:set>
                                    <p:anim calcmode="lin" valueType="num">
                                      <p:cBhvr additive="base">
                                        <p:cTn id="29" dur="500" fill="hold"/>
                                        <p:tgtEl>
                                          <p:spTgt spid="14343"/>
                                        </p:tgtEl>
                                        <p:attrNameLst>
                                          <p:attrName>ppt_x</p:attrName>
                                        </p:attrNameLst>
                                      </p:cBhvr>
                                      <p:tavLst>
                                        <p:tav tm="0">
                                          <p:val>
                                            <p:strVal val="0-#ppt_w/2"/>
                                          </p:val>
                                        </p:tav>
                                        <p:tav tm="100000">
                                          <p:val>
                                            <p:strVal val="#ppt_x"/>
                                          </p:val>
                                        </p:tav>
                                      </p:tavLst>
                                    </p:anim>
                                    <p:anim calcmode="lin" valueType="num">
                                      <p:cBhvr additive="base">
                                        <p:cTn id="30"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utoUpdateAnimBg="0"/>
      <p:bldP spid="14340" grpId="0" animBg="1"/>
      <p:bldP spid="14341" grpId="0" animBg="1"/>
      <p:bldP spid="1434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1474"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63713" y="1125538"/>
            <a:ext cx="7380287" cy="573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1475" name="Title 1"/>
          <p:cNvSpPr>
            <a:spLocks noGrp="1"/>
          </p:cNvSpPr>
          <p:nvPr>
            <p:ph type="title" idx="4294967295"/>
          </p:nvPr>
        </p:nvSpPr>
        <p:spPr>
          <a:xfrm>
            <a:off x="0" y="-33338"/>
            <a:ext cx="6192838" cy="4103688"/>
          </a:xfrm>
        </p:spPr>
        <p:txBody>
          <a:bodyPr/>
          <a:lstStyle/>
          <a:p>
            <a:r>
              <a:rPr lang="en-US" sz="6000" b="1">
                <a:latin typeface="Arial Black" charset="0"/>
                <a:ea typeface="ＭＳ Ｐゴシック" charset="0"/>
                <a:cs typeface="ＭＳ Ｐゴシック" charset="0"/>
              </a:rPr>
              <a:t>Paul's Biographical Argument </a:t>
            </a:r>
            <a:br>
              <a:rPr lang="en-US" sz="6000" b="1">
                <a:latin typeface="Arial Black" charset="0"/>
                <a:ea typeface="ＭＳ Ｐゴシック" charset="0"/>
                <a:cs typeface="ＭＳ Ｐゴシック" charset="0"/>
              </a:rPr>
            </a:br>
            <a:r>
              <a:rPr lang="en-US" sz="6000" b="1">
                <a:latin typeface="Arial Black" charset="0"/>
                <a:ea typeface="ＭＳ Ｐゴシック" charset="0"/>
                <a:cs typeface="ＭＳ Ｐゴシック" charset="0"/>
              </a:rPr>
              <a:t>(Gal. 1–2)</a:t>
            </a:r>
          </a:p>
        </p:txBody>
      </p:sp>
      <p:sp>
        <p:nvSpPr>
          <p:cNvPr id="10" name="Title 1"/>
          <p:cNvSpPr txBox="1">
            <a:spLocks/>
          </p:cNvSpPr>
          <p:nvPr/>
        </p:nvSpPr>
        <p:spPr>
          <a:xfrm>
            <a:off x="0" y="5517231"/>
            <a:ext cx="3419872" cy="1356257"/>
          </a:xfrm>
          <a:prstGeom prst="rect">
            <a:avLst/>
          </a:prstGeom>
        </p:spPr>
        <p:txBody>
          <a:bodyPr/>
          <a:lstStyle>
            <a:lvl1pPr algn="ctr"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3600" b="1" i="0" u="none" strike="noStrike" kern="1200" cap="none" spc="0" normalizeH="0" baseline="0" noProof="0" dirty="0">
                <a:ln>
                  <a:noFill/>
                </a:ln>
                <a:solidFill>
                  <a:srgbClr val="E3EBF1"/>
                </a:solidFill>
                <a:effectLst>
                  <a:glow rad="279400">
                    <a:srgbClr val="000000"/>
                  </a:glow>
                </a:effectLst>
                <a:uLnTx/>
                <a:uFillTx/>
                <a:latin typeface="Arial" charset="0"/>
                <a:ea typeface="ＭＳ Ｐゴシック" charset="0"/>
                <a:cs typeface="Arial" charset="0"/>
              </a:rPr>
              <a:t>Paul defends apostleship</a:t>
            </a:r>
            <a:endParaRPr kumimoji="0" lang="en-US" sz="3600" b="1" i="0" u="none" strike="noStrike" kern="1200" cap="none" spc="0" normalizeH="0" baseline="0" noProof="0" dirty="0">
              <a:ln>
                <a:noFill/>
              </a:ln>
              <a:solidFill>
                <a:srgbClr val="E3EBF1"/>
              </a:solidFill>
              <a:effectLst>
                <a:glow rad="279400">
                  <a:srgbClr val="000000"/>
                </a:glo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955393548"/>
      </p:ext>
    </p:extLst>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1"/>
          <p:cNvSpPr>
            <a:spLocks noGrp="1"/>
          </p:cNvSpPr>
          <p:nvPr>
            <p:ph type="title"/>
          </p:nvPr>
        </p:nvSpPr>
        <p:spPr>
          <a:xfrm>
            <a:off x="539750" y="620713"/>
            <a:ext cx="4283075" cy="3455987"/>
          </a:xfrm>
        </p:spPr>
        <p:txBody>
          <a:bodyPr/>
          <a:lstStyle/>
          <a:p>
            <a:r>
              <a:rPr lang="en-US" b="1">
                <a:latin typeface="Arial" charset="0"/>
                <a:ea typeface="ＭＳ Ｐゴシック" charset="0"/>
                <a:cs typeface="Arial" charset="0"/>
              </a:rPr>
              <a:t>A Different Type of Salutation </a:t>
            </a:r>
            <a:r>
              <a:rPr lang="en-US" altLang="ja-JP" b="1">
                <a:solidFill>
                  <a:srgbClr val="E3EBF1"/>
                </a:solidFill>
                <a:latin typeface="Arial" charset="0"/>
                <a:ea typeface="ＭＳ Ｐゴシック" charset="0"/>
                <a:cs typeface="Arial" charset="0"/>
              </a:rPr>
              <a:t>(1:1 </a:t>
            </a:r>
            <a:r>
              <a:rPr lang="en-US" altLang="ja-JP" sz="3600" b="1">
                <a:solidFill>
                  <a:srgbClr val="E3EBF1"/>
                </a:solidFill>
                <a:latin typeface="Arial" charset="0"/>
                <a:ea typeface="ＭＳ Ｐゴシック" charset="0"/>
                <a:cs typeface="Arial" charset="0"/>
              </a:rPr>
              <a:t>NLT</a:t>
            </a:r>
            <a:r>
              <a:rPr lang="en-US" altLang="ja-JP" b="1">
                <a:solidFill>
                  <a:srgbClr val="E3EBF1"/>
                </a:solidFill>
                <a:latin typeface="Arial" charset="0"/>
                <a:ea typeface="ＭＳ Ｐゴシック" charset="0"/>
                <a:cs typeface="Arial" charset="0"/>
              </a:rPr>
              <a:t>)</a:t>
            </a:r>
            <a:endParaRPr lang="en-US" b="1">
              <a:latin typeface="Arial" charset="0"/>
              <a:ea typeface="ＭＳ Ｐゴシック" charset="0"/>
              <a:cs typeface="Arial" charset="0"/>
            </a:endParaRPr>
          </a:p>
        </p:txBody>
      </p:sp>
      <p:sp>
        <p:nvSpPr>
          <p:cNvPr id="3" name="Title 1"/>
          <p:cNvSpPr txBox="1">
            <a:spLocks/>
          </p:cNvSpPr>
          <p:nvPr/>
        </p:nvSpPr>
        <p:spPr bwMode="auto">
          <a:xfrm>
            <a:off x="0" y="4149725"/>
            <a:ext cx="9144000"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ja-JP" sz="2800" b="1" i="0" u="none" strike="noStrike" kern="1200" cap="none" spc="0" normalizeH="0" baseline="0" noProof="0" dirty="0">
                <a:ln>
                  <a:noFill/>
                </a:ln>
                <a:solidFill>
                  <a:srgbClr val="E3EBF1"/>
                </a:solidFill>
                <a:effectLst/>
                <a:uLnTx/>
                <a:uFillTx/>
                <a:latin typeface="Arial" charset="0"/>
                <a:ea typeface="ＭＳ Ｐゴシック" charset="0"/>
                <a:cs typeface="Arial" charset="0"/>
              </a:rPr>
              <a:t>"</a:t>
            </a:r>
            <a:r>
              <a:rPr kumimoji="0" lang="en-US" sz="2800" b="1" i="0" u="none" strike="noStrike" kern="1200" cap="none" spc="0" normalizeH="0" baseline="0" noProof="0" dirty="0">
                <a:ln>
                  <a:noFill/>
                </a:ln>
                <a:solidFill>
                  <a:srgbClr val="E3EBF1"/>
                </a:solidFill>
                <a:effectLst/>
                <a:uLnTx/>
                <a:uFillTx/>
                <a:latin typeface="Arial" charset="0"/>
                <a:ea typeface="ＭＳ Ｐゴシック" charset="0"/>
                <a:cs typeface="Arial" charset="0"/>
              </a:rPr>
              <a:t>This letter is from Paul, an apostle. I was not appointed by any group of people or any human authority, but by Jesus Christ himself and by God the Father, who raised Jesus from the dead.</a:t>
            </a:r>
            <a:r>
              <a:rPr kumimoji="0" lang="ru-RU" altLang="ja-JP" sz="2800" b="1" i="0" u="none" strike="noStrike" kern="1200" cap="none" spc="0" normalizeH="0" baseline="0" noProof="0" dirty="0">
                <a:ln>
                  <a:noFill/>
                </a:ln>
                <a:solidFill>
                  <a:srgbClr val="E3EBF1"/>
                </a:solidFill>
                <a:effectLst/>
                <a:uLnTx/>
                <a:uFillTx/>
                <a:latin typeface="Arial" charset="0"/>
                <a:ea typeface="ＭＳ Ｐゴシック" charset="0"/>
                <a:cs typeface="Arial" charset="0"/>
              </a:rPr>
              <a:t>"</a:t>
            </a:r>
            <a:endParaRPr kumimoji="0" lang="en-US" sz="2800" b="1" i="0" u="none" strike="noStrike" kern="1200" cap="none" spc="0" normalizeH="0" baseline="0" noProof="0" dirty="0">
              <a:ln>
                <a:noFill/>
              </a:ln>
              <a:solidFill>
                <a:srgbClr val="E3EBF1"/>
              </a:solidFill>
              <a:effectLst/>
              <a:uLnTx/>
              <a:uFillTx/>
              <a:latin typeface="Arial" charset="0"/>
              <a:ea typeface="ＭＳ Ｐゴシック" charset="0"/>
              <a:cs typeface="Arial" charset="0"/>
            </a:endParaRPr>
          </a:p>
        </p:txBody>
      </p:sp>
      <p:pic>
        <p:nvPicPr>
          <p:cNvPr id="33587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64163" y="476250"/>
            <a:ext cx="3168650" cy="380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87115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 xmlns:a14="http://schemas.microsoft.com/office/drawing/2010/main">
                <a:solidFill>
                  <a:srgbClr val="FFFFFF"/>
                </a:solidFill>
              </a14:hiddenFill>
            </a:ext>
          </a:extLst>
        </p:spPr>
      </p:pic>
      <p:sp>
        <p:nvSpPr>
          <p:cNvPr id="9" name="Oval 41"/>
          <p:cNvSpPr>
            <a:spLocks noChangeArrowheads="1"/>
          </p:cNvSpPr>
          <p:nvPr/>
        </p:nvSpPr>
        <p:spPr bwMode="auto">
          <a:xfrm>
            <a:off x="1094608" y="457201"/>
            <a:ext cx="234950" cy="233363"/>
          </a:xfrm>
          <a:prstGeom prst="ellipse">
            <a:avLst/>
          </a:prstGeom>
          <a:solidFill>
            <a:schemeClr val="bg1"/>
          </a:solidFill>
          <a:ln w="38100">
            <a:solidFill>
              <a:schemeClr val="tx1"/>
            </a:solidFill>
            <a:round/>
            <a:headEnd/>
            <a:tailEnd/>
          </a:ln>
          <a:effectLst>
            <a:outerShdw blurRad="63500" dist="89803" dir="2700000" algn="ctr" rotWithShape="0">
              <a:srgbClr val="020009">
                <a:alpha val="74998"/>
              </a:srgbClr>
            </a:outerShdw>
          </a:effectLst>
        </p:spPr>
        <p:txBody>
          <a:bodyPr wrap="none" lIns="91427" tIns="45714" rIns="91427" bIns="4571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endParaRPr>
          </a:p>
        </p:txBody>
      </p:sp>
      <p:sp>
        <p:nvSpPr>
          <p:cNvPr id="10" name="Oval 58"/>
          <p:cNvSpPr>
            <a:spLocks noChangeArrowheads="1"/>
          </p:cNvSpPr>
          <p:nvPr/>
        </p:nvSpPr>
        <p:spPr bwMode="auto">
          <a:xfrm>
            <a:off x="5436096" y="1772816"/>
            <a:ext cx="234950" cy="233362"/>
          </a:xfrm>
          <a:prstGeom prst="ellipse">
            <a:avLst/>
          </a:prstGeom>
          <a:solidFill>
            <a:schemeClr val="bg1"/>
          </a:solidFill>
          <a:ln w="38100">
            <a:solidFill>
              <a:schemeClr val="tx1"/>
            </a:solidFill>
            <a:round/>
            <a:headEnd/>
            <a:tailEnd/>
          </a:ln>
          <a:effectLst>
            <a:outerShdw blurRad="63500" dist="89803" dir="2700000" algn="ctr" rotWithShape="0">
              <a:srgbClr val="020009">
                <a:alpha val="74998"/>
              </a:srgbClr>
            </a:outerShdw>
          </a:effectLst>
        </p:spPr>
        <p:txBody>
          <a:bodyPr wrap="none" lIns="91427" tIns="45714" rIns="91427" bIns="4571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endParaRPr>
          </a:p>
        </p:txBody>
      </p:sp>
      <p:sp>
        <p:nvSpPr>
          <p:cNvPr id="12" name="Text Box 77"/>
          <p:cNvSpPr txBox="1">
            <a:spLocks noChangeArrowheads="1"/>
          </p:cNvSpPr>
          <p:nvPr/>
        </p:nvSpPr>
        <p:spPr bwMode="auto">
          <a:xfrm>
            <a:off x="179512" y="745552"/>
            <a:ext cx="1496886" cy="523208"/>
          </a:xfrm>
          <a:prstGeom prst="rect">
            <a:avLst/>
          </a:prstGeom>
          <a:solidFill>
            <a:schemeClr val="tx1"/>
          </a:solidFill>
          <a:ln>
            <a:noFill/>
          </a:ln>
        </p:spPr>
        <p:txBody>
          <a:bodyPr lIns="91427" tIns="45714" rIns="91427" bIns="45714">
            <a:spAutoFit/>
          </a:bodyPr>
          <a:lstStyle>
            <a:defPPr>
              <a:defRPr lang="en-GB"/>
            </a:defPPr>
            <a:lvl1pPr algn="ctr" eaLnBrk="1" hangingPunct="1">
              <a:defRPr sz="2800">
                <a:solidFill>
                  <a:srgbClr val="FFFFFF"/>
                </a:solidFill>
                <a:latin typeface="Calibri" charset="0"/>
                <a:cs typeface="MS PGothic"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charset="0"/>
                <a:ea typeface="ＭＳ Ｐゴシック" charset="0"/>
              </a:rPr>
              <a:t>Rome</a:t>
            </a:r>
          </a:p>
        </p:txBody>
      </p:sp>
      <p:pic>
        <p:nvPicPr>
          <p:cNvPr id="13" name="Picture 3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8767" y="2855291"/>
            <a:ext cx="652450" cy="721529"/>
          </a:xfrm>
          <a:prstGeom prst="rect">
            <a:avLst/>
          </a:prstGeom>
          <a:noFill/>
          <a:ln w="76200">
            <a:noFill/>
            <a:miter lim="800000"/>
            <a:headEnd/>
            <a:tailEnd/>
          </a:ln>
          <a:extLst>
            <a:ext uri="{909E8E84-426E-40dd-AFC4-6F175D3DCCD1}">
              <a14:hiddenFill xmlns="" xmlns:a14="http://schemas.microsoft.com/office/drawing/2010/main">
                <a:solidFill>
                  <a:srgbClr val="FFFFFF"/>
                </a:solidFill>
              </a14:hiddenFill>
            </a:ext>
          </a:extLst>
        </p:spPr>
      </p:pic>
      <p:sp>
        <p:nvSpPr>
          <p:cNvPr id="15" name="Text Box 76"/>
          <p:cNvSpPr txBox="1">
            <a:spLocks noChangeArrowheads="1"/>
          </p:cNvSpPr>
          <p:nvPr/>
        </p:nvSpPr>
        <p:spPr bwMode="auto">
          <a:xfrm>
            <a:off x="8001000" y="-9994"/>
            <a:ext cx="1108980"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lIns="91427" tIns="45714" rIns="91427" bIns="45714">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rPr>
              <a:t>175</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endParaRPr>
          </a:p>
        </p:txBody>
      </p:sp>
      <p:sp>
        <p:nvSpPr>
          <p:cNvPr id="16" name="Right Arrow 15"/>
          <p:cNvSpPr/>
          <p:nvPr/>
        </p:nvSpPr>
        <p:spPr bwMode="auto">
          <a:xfrm rot="978095" flipV="1">
            <a:off x="1716714" y="1037062"/>
            <a:ext cx="3639678" cy="450007"/>
          </a:xfrm>
          <a:prstGeom prst="rightArrow">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Osaka"/>
              <a:cs typeface="+mn-cs"/>
            </a:endParaRPr>
          </a:p>
        </p:txBody>
      </p:sp>
      <p:sp>
        <p:nvSpPr>
          <p:cNvPr id="5" name="Rectangle 4"/>
          <p:cNvSpPr/>
          <p:nvPr/>
        </p:nvSpPr>
        <p:spPr>
          <a:xfrm>
            <a:off x="900223" y="2132859"/>
            <a:ext cx="4724400" cy="1676400"/>
          </a:xfrm>
          <a:prstGeom prst="rect">
            <a:avLst/>
          </a:prstGeom>
          <a:noFill/>
        </p:spPr>
        <p:txBody>
          <a:bodyPr wrap="none" lIns="91427" tIns="45714" rIns="91427" bIns="45714">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a:ln w="9000" cmpd="sng">
                  <a:solidFill>
                    <a:srgbClr val="8064A2">
                      <a:shade val="50000"/>
                      <a:satMod val="120000"/>
                    </a:srgbClr>
                  </a:solidFill>
                  <a:prstDash val="solid"/>
                </a:ln>
                <a:solidFill>
                  <a:srgbClr val="FFFFFF"/>
                </a:solidFill>
                <a:effectLst>
                  <a:reflection blurRad="12700" stA="28000" endPos="45000" dist="1000" dir="5400000" sy="-100000" algn="bl" rotWithShape="0"/>
                </a:effectLst>
                <a:uLnTx/>
                <a:uFillTx/>
                <a:latin typeface="Calibri"/>
                <a:ea typeface="MS PGothic" charset="0"/>
                <a:cs typeface="MS PGothic" charset="0"/>
              </a:rPr>
              <a:t>EPHESIANS</a:t>
            </a:r>
          </a:p>
        </p:txBody>
      </p:sp>
      <p:sp>
        <p:nvSpPr>
          <p:cNvPr id="455686" name="TextBox 6"/>
          <p:cNvSpPr txBox="1">
            <a:spLocks noChangeArrowheads="1"/>
          </p:cNvSpPr>
          <p:nvPr/>
        </p:nvSpPr>
        <p:spPr bwMode="auto">
          <a:xfrm>
            <a:off x="5638800" y="2132859"/>
            <a:ext cx="1447800" cy="52387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charset="0"/>
                <a:ea typeface="ＭＳ Ｐゴシック" charset="0"/>
                <a:cs typeface="MS PGothic" charset="0"/>
              </a:rPr>
              <a:t>Ephesus</a:t>
            </a:r>
          </a:p>
        </p:txBody>
      </p:sp>
      <p:sp>
        <p:nvSpPr>
          <p:cNvPr id="11" name="Rectangle 2">
            <a:extLst>
              <a:ext uri="{FF2B5EF4-FFF2-40B4-BE49-F238E27FC236}">
                <a16:creationId xmlns:a16="http://schemas.microsoft.com/office/drawing/2014/main" id="{EB6EEB41-EBB2-AF4C-8047-36107F705D2B}"/>
              </a:ext>
            </a:extLst>
          </p:cNvPr>
          <p:cNvSpPr txBox="1">
            <a:spLocks noChangeArrowheads="1"/>
          </p:cNvSpPr>
          <p:nvPr/>
        </p:nvSpPr>
        <p:spPr>
          <a:xfrm>
            <a:off x="0" y="4299253"/>
            <a:ext cx="9144000" cy="2558748"/>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132"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265"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396"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53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SG" sz="2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This letter is from Paul, chosen by the will of God to be an apostle of Christ Jesus. I am writing to God’s holy people in Ephesus [“To the saints in Ephesus” NIV], who are faithful followers of Christ Jesus.</a:t>
            </a:r>
            <a:r>
              <a:rPr kumimoji="0" lang="en-US" sz="2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(Ephesians 1:1 </a:t>
            </a:r>
            <a:r>
              <a:rPr kumimoji="0" lang="en-US" sz="2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NIV</a:t>
            </a:r>
            <a:r>
              <a:rPr kumimoji="0" lang="en-US" sz="2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p>
        </p:txBody>
      </p:sp>
    </p:spTree>
    <p:extLst>
      <p:ext uri="{BB962C8B-B14F-4D97-AF65-F5344CB8AC3E}">
        <p14:creationId xmlns:p14="http://schemas.microsoft.com/office/powerpoint/2010/main" val="276990293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3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strVal val="(6*min(max(#ppt_w*#ppt_h,.3),1)-7.4)/-.7*#ppt_w"/>
                                          </p:val>
                                        </p:tav>
                                        <p:tav tm="100000">
                                          <p:val>
                                            <p:strVal val="#ppt_w"/>
                                          </p:val>
                                        </p:tav>
                                      </p:tavLst>
                                    </p:anim>
                                    <p:anim calcmode="lin" valueType="num">
                                      <p:cBhvr>
                                        <p:cTn id="19" dur="500" fill="hold"/>
                                        <p:tgtEl>
                                          <p:spTgt spid="10"/>
                                        </p:tgtEl>
                                        <p:attrNameLst>
                                          <p:attrName>ppt_h</p:attrName>
                                        </p:attrNameLst>
                                      </p:cBhvr>
                                      <p:tavLst>
                                        <p:tav tm="0">
                                          <p:val>
                                            <p:strVal val="(6*min(max(#ppt_w*#ppt_h,.3),1)-7.4)/-.7*#ppt_h"/>
                                          </p:val>
                                        </p:tav>
                                        <p:tav tm="100000">
                                          <p:val>
                                            <p:strVal val="#ppt_h"/>
                                          </p:val>
                                        </p:tav>
                                      </p:tavLst>
                                    </p:anim>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strVal val="1+(6*min(max(#ppt_w*#ppt_h,.3),1)-7.4)/-.7*#ppt_h/2"/>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Who Wrote the Pastoral Epistles 1 Timothy, 2 Timothy, and Titus? When Were  They Written? – Christian Publishing House Blog">
            <a:extLst>
              <a:ext uri="{FF2B5EF4-FFF2-40B4-BE49-F238E27FC236}">
                <a16:creationId xmlns:a16="http://schemas.microsoft.com/office/drawing/2014/main" id="{0FE04A9C-39F4-E148-8389-CBB490738701}"/>
              </a:ext>
            </a:extLst>
          </p:cNvPr>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433727"/>
            <a:ext cx="9144000" cy="54242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653" y="-27384"/>
            <a:ext cx="9162651" cy="1397996"/>
          </a:xfrm>
          <a:solidFill>
            <a:schemeClr val="tx1"/>
          </a:solidFill>
        </p:spPr>
        <p:txBody>
          <a:bodyPr/>
          <a:lstStyle/>
          <a:p>
            <a:r>
              <a:rPr lang="en-US" sz="3600" b="1" dirty="0">
                <a:solidFill>
                  <a:schemeClr val="bg1"/>
                </a:solidFill>
                <a:effectLst>
                  <a:glow rad="101600">
                    <a:schemeClr val="tx1">
                      <a:alpha val="99000"/>
                    </a:schemeClr>
                  </a:glow>
                </a:effectLst>
                <a:latin typeface="Arial"/>
                <a:cs typeface="Arial"/>
              </a:rPr>
              <a:t>How do the Pastorals </a:t>
            </a:r>
            <a:br>
              <a:rPr lang="en-US" sz="3600" b="1" dirty="0">
                <a:solidFill>
                  <a:schemeClr val="bg1"/>
                </a:solidFill>
                <a:effectLst>
                  <a:glow rad="101600">
                    <a:schemeClr val="tx1">
                      <a:alpha val="99000"/>
                    </a:schemeClr>
                  </a:glow>
                </a:effectLst>
                <a:latin typeface="Arial"/>
                <a:cs typeface="Arial"/>
              </a:rPr>
            </a:br>
            <a:r>
              <a:rPr lang="en-US" sz="3600" b="1" dirty="0">
                <a:solidFill>
                  <a:srgbClr val="FFFF00"/>
                </a:solidFill>
                <a:effectLst>
                  <a:glow rad="101600">
                    <a:schemeClr val="tx1">
                      <a:alpha val="99000"/>
                    </a:schemeClr>
                  </a:glow>
                </a:effectLst>
                <a:latin typeface="Arial"/>
                <a:cs typeface="Arial"/>
              </a:rPr>
              <a:t>differ</a:t>
            </a:r>
            <a:r>
              <a:rPr lang="en-US" sz="3600" b="1" dirty="0">
                <a:solidFill>
                  <a:schemeClr val="bg1"/>
                </a:solidFill>
                <a:effectLst>
                  <a:glow rad="101600">
                    <a:schemeClr val="tx1">
                      <a:alpha val="99000"/>
                    </a:schemeClr>
                  </a:glow>
                </a:effectLst>
                <a:latin typeface="Arial"/>
                <a:cs typeface="Arial"/>
              </a:rPr>
              <a:t> from Paul's earlier letters?</a:t>
            </a: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Calibri"/>
              <a:ea typeface="ＭＳ Ｐゴシック" charset="0"/>
            </a:endParaRPr>
          </a:p>
        </p:txBody>
      </p:sp>
      <p:sp>
        <p:nvSpPr>
          <p:cNvPr id="4" name="Rectangle 2"/>
          <p:cNvSpPr txBox="1">
            <a:spLocks noChangeArrowheads="1"/>
          </p:cNvSpPr>
          <p:nvPr/>
        </p:nvSpPr>
        <p:spPr bwMode="auto">
          <a:xfrm>
            <a:off x="531896" y="1602007"/>
            <a:ext cx="8612104" cy="24030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Pastorals:</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Address leaders instead of churches</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Focus on church issues from a leader's view</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Use different words than the earlier letters</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Show a more developed church leadership</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Have a different style</a:t>
            </a:r>
          </a:p>
        </p:txBody>
      </p:sp>
      <p:sp>
        <p:nvSpPr>
          <p:cNvPr id="5" name="Rectangle 2">
            <a:extLst>
              <a:ext uri="{FF2B5EF4-FFF2-40B4-BE49-F238E27FC236}">
                <a16:creationId xmlns:a16="http://schemas.microsoft.com/office/drawing/2014/main" id="{12EFA336-85A9-0F47-A71B-39D77309B0F3}"/>
              </a:ext>
            </a:extLst>
          </p:cNvPr>
          <p:cNvSpPr txBox="1">
            <a:spLocks noChangeArrowheads="1"/>
          </p:cNvSpPr>
          <p:nvPr/>
        </p:nvSpPr>
        <p:spPr bwMode="auto">
          <a:xfrm>
            <a:off x="683568" y="4605558"/>
            <a:ext cx="2680852" cy="5980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Early Letters:</a:t>
            </a:r>
          </a:p>
        </p:txBody>
      </p:sp>
      <p:sp>
        <p:nvSpPr>
          <p:cNvPr id="6" name="Rectangle 2">
            <a:extLst>
              <a:ext uri="{FF2B5EF4-FFF2-40B4-BE49-F238E27FC236}">
                <a16:creationId xmlns:a16="http://schemas.microsoft.com/office/drawing/2014/main" id="{3690BB3C-5B69-664D-AE03-689B798C6903}"/>
              </a:ext>
            </a:extLst>
          </p:cNvPr>
          <p:cNvSpPr txBox="1">
            <a:spLocks noChangeArrowheads="1"/>
          </p:cNvSpPr>
          <p:nvPr/>
        </p:nvSpPr>
        <p:spPr bwMode="auto">
          <a:xfrm>
            <a:off x="14765" y="5282544"/>
            <a:ext cx="1676916" cy="5980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glow rad="127000">
                    <a:srgbClr val="000000"/>
                  </a:glow>
                </a:effectLst>
                <a:uLnTx/>
                <a:uFillTx/>
                <a:latin typeface="Arial" charset="0"/>
                <a:ea typeface="ＭＳ Ｐゴシック" charset="0"/>
                <a:cs typeface="ＭＳ Ｐゴシック" charset="0"/>
              </a:rPr>
              <a:t>Doctrine</a:t>
            </a:r>
          </a:p>
        </p:txBody>
      </p:sp>
      <p:sp>
        <p:nvSpPr>
          <p:cNvPr id="7" name="Rectangle 2">
            <a:extLst>
              <a:ext uri="{FF2B5EF4-FFF2-40B4-BE49-F238E27FC236}">
                <a16:creationId xmlns:a16="http://schemas.microsoft.com/office/drawing/2014/main" id="{19B9A6ED-57E6-5246-956E-9A58575430CE}"/>
              </a:ext>
            </a:extLst>
          </p:cNvPr>
          <p:cNvSpPr txBox="1">
            <a:spLocks noChangeArrowheads="1"/>
          </p:cNvSpPr>
          <p:nvPr/>
        </p:nvSpPr>
        <p:spPr bwMode="auto">
          <a:xfrm>
            <a:off x="2444951" y="5282545"/>
            <a:ext cx="1676916" cy="5980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glow rad="127000">
                    <a:srgbClr val="000000"/>
                  </a:glow>
                </a:effectLst>
                <a:uLnTx/>
                <a:uFillTx/>
                <a:latin typeface="Arial" charset="0"/>
                <a:ea typeface="ＭＳ Ｐゴシック" charset="0"/>
                <a:cs typeface="ＭＳ Ｐゴシック" charset="0"/>
              </a:rPr>
              <a:t>Practice</a:t>
            </a:r>
          </a:p>
        </p:txBody>
      </p:sp>
      <p:sp>
        <p:nvSpPr>
          <p:cNvPr id="8" name="Right Arrow 7">
            <a:extLst>
              <a:ext uri="{FF2B5EF4-FFF2-40B4-BE49-F238E27FC236}">
                <a16:creationId xmlns:a16="http://schemas.microsoft.com/office/drawing/2014/main" id="{17512F09-6DEB-8641-B0BC-3E5FF1CBC9C3}"/>
              </a:ext>
            </a:extLst>
          </p:cNvPr>
          <p:cNvSpPr/>
          <p:nvPr/>
        </p:nvSpPr>
        <p:spPr>
          <a:xfrm>
            <a:off x="1803738" y="5461944"/>
            <a:ext cx="537247" cy="301434"/>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2">
            <a:extLst>
              <a:ext uri="{FF2B5EF4-FFF2-40B4-BE49-F238E27FC236}">
                <a16:creationId xmlns:a16="http://schemas.microsoft.com/office/drawing/2014/main" id="{E195AA82-4D0A-7740-9BCC-06C16D7367EF}"/>
              </a:ext>
            </a:extLst>
          </p:cNvPr>
          <p:cNvSpPr txBox="1">
            <a:spLocks noChangeArrowheads="1"/>
          </p:cNvSpPr>
          <p:nvPr/>
        </p:nvSpPr>
        <p:spPr bwMode="auto">
          <a:xfrm>
            <a:off x="5356536" y="4583256"/>
            <a:ext cx="2680852" cy="5980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Pastorals:</a:t>
            </a:r>
          </a:p>
        </p:txBody>
      </p:sp>
      <p:sp>
        <p:nvSpPr>
          <p:cNvPr id="10" name="Rectangle 2">
            <a:extLst>
              <a:ext uri="{FF2B5EF4-FFF2-40B4-BE49-F238E27FC236}">
                <a16:creationId xmlns:a16="http://schemas.microsoft.com/office/drawing/2014/main" id="{35FCDA0C-EF8F-AC4C-81B9-FAF270EBC8AA}"/>
              </a:ext>
            </a:extLst>
          </p:cNvPr>
          <p:cNvSpPr txBox="1">
            <a:spLocks noChangeArrowheads="1"/>
          </p:cNvSpPr>
          <p:nvPr/>
        </p:nvSpPr>
        <p:spPr bwMode="auto">
          <a:xfrm>
            <a:off x="5022135" y="5235232"/>
            <a:ext cx="3349655" cy="114609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marR="0" lvl="0" indent="-95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glow rad="127000">
                    <a:srgbClr val="000000"/>
                  </a:glow>
                </a:effectLst>
                <a:uLnTx/>
                <a:uFillTx/>
                <a:latin typeface="Arial" charset="0"/>
                <a:ea typeface="ＭＳ Ｐゴシック" charset="0"/>
                <a:cs typeface="ＭＳ Ｐゴシック" charset="0"/>
              </a:rPr>
              <a:t>Doctrine &amp; Practice</a:t>
            </a:r>
          </a:p>
        </p:txBody>
      </p:sp>
    </p:spTree>
    <p:extLst>
      <p:ext uri="{BB962C8B-B14F-4D97-AF65-F5344CB8AC3E}">
        <p14:creationId xmlns:p14="http://schemas.microsoft.com/office/powerpoint/2010/main" val="345135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linds(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linds(horizont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2" descr="How to Read the Bible's New Testament Letters | Blog.bible">
            <a:extLst>
              <a:ext uri="{FF2B5EF4-FFF2-40B4-BE49-F238E27FC236}">
                <a16:creationId xmlns:a16="http://schemas.microsoft.com/office/drawing/2014/main" id="{00F67646-05F8-2546-8C5B-9398B5FF1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5" y="1329049"/>
            <a:ext cx="9144000" cy="554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653" y="-27384"/>
            <a:ext cx="9162651" cy="1397996"/>
          </a:xfrm>
          <a:solidFill>
            <a:schemeClr val="tx1"/>
          </a:solidFill>
        </p:spPr>
        <p:txBody>
          <a:bodyPr/>
          <a:lstStyle/>
          <a:p>
            <a:r>
              <a:rPr lang="en-US" sz="3600" b="1" dirty="0">
                <a:solidFill>
                  <a:schemeClr val="bg1"/>
                </a:solidFill>
                <a:effectLst>
                  <a:glow rad="101600">
                    <a:schemeClr val="tx1">
                      <a:alpha val="99000"/>
                    </a:schemeClr>
                  </a:glow>
                </a:effectLst>
                <a:latin typeface="Arial"/>
                <a:cs typeface="Arial"/>
              </a:rPr>
              <a:t>What concerns scholars on the </a:t>
            </a:r>
            <a:r>
              <a:rPr lang="en-US" sz="3600" b="1" dirty="0">
                <a:solidFill>
                  <a:srgbClr val="FFFF00"/>
                </a:solidFill>
                <a:effectLst>
                  <a:glow rad="101600">
                    <a:schemeClr val="tx1">
                      <a:alpha val="99000"/>
                    </a:schemeClr>
                  </a:glow>
                </a:effectLst>
                <a:latin typeface="Arial"/>
                <a:cs typeface="Arial"/>
              </a:rPr>
              <a:t>authorship</a:t>
            </a:r>
            <a:r>
              <a:rPr lang="en-US" sz="3600" b="1" dirty="0">
                <a:solidFill>
                  <a:schemeClr val="bg1"/>
                </a:solidFill>
                <a:effectLst>
                  <a:glow rad="101600">
                    <a:schemeClr val="tx1">
                      <a:alpha val="99000"/>
                    </a:schemeClr>
                  </a:glow>
                </a:effectLst>
                <a:latin typeface="Arial"/>
                <a:cs typeface="Arial"/>
              </a:rPr>
              <a:t> of the Pastorals?</a:t>
            </a:r>
          </a:p>
        </p:txBody>
      </p:sp>
      <p:sp>
        <p:nvSpPr>
          <p:cNvPr id="4" name="Rectangle 2"/>
          <p:cNvSpPr txBox="1">
            <a:spLocks noChangeArrowheads="1"/>
          </p:cNvSpPr>
          <p:nvPr/>
        </p:nvSpPr>
        <p:spPr bwMode="auto">
          <a:xfrm>
            <a:off x="179512" y="1484784"/>
            <a:ext cx="5184576" cy="5255993"/>
          </a:xfrm>
          <a:prstGeom prst="rect">
            <a:avLst/>
          </a:prstGeom>
          <a:noFill/>
          <a:ln>
            <a:noFill/>
          </a:ln>
          <a:effectLst>
            <a:glow rad="127000">
              <a:schemeClr val="tx1"/>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423303">
                    <a:srgbClr val="000000"/>
                  </a:glow>
                </a:effectLst>
                <a:uLnTx/>
                <a:uFillTx/>
                <a:latin typeface="Arial" charset="0"/>
                <a:ea typeface="ＭＳ Ｐゴシック" charset="0"/>
                <a:cs typeface="ＭＳ Ｐゴシック" charset="0"/>
              </a:rPr>
              <a:t>Marcion's Canon (AD 170) had only 10 Pauline letters (but Marcion was a heretic).</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423303">
                    <a:srgbClr val="000000"/>
                  </a:glow>
                </a:effectLst>
                <a:uLnTx/>
                <a:uFillTx/>
                <a:latin typeface="Arial" charset="0"/>
                <a:ea typeface="ＭＳ Ｐゴシック" charset="0"/>
                <a:cs typeface="ＭＳ Ｐゴシック" charset="0"/>
              </a:rPr>
              <a:t>They are absent from </a:t>
            </a:r>
            <a:r>
              <a:rPr kumimoji="0" lang="en-US" sz="2800" b="1" i="1" u="none" strike="noStrike" kern="1200" cap="none" spc="0" normalizeH="0" baseline="0" noProof="0" dirty="0">
                <a:ln>
                  <a:noFill/>
                </a:ln>
                <a:solidFill>
                  <a:srgbClr val="FFFFFF"/>
                </a:solidFill>
                <a:effectLst>
                  <a:glow rad="153050">
                    <a:srgbClr val="000000"/>
                  </a:glow>
                </a:effectLst>
                <a:uLnTx/>
                <a:uFillTx/>
                <a:latin typeface="Arial" charset="0"/>
                <a:ea typeface="ＭＳ Ｐゴシック" charset="0"/>
                <a:cs typeface="ＭＳ Ｐゴシック" charset="0"/>
              </a:rPr>
              <a:t>p</a:t>
            </a:r>
            <a:r>
              <a:rPr kumimoji="0" lang="en-US" sz="2800" b="1" i="1" u="none" strike="noStrike" kern="1200" cap="none" spc="0" normalizeH="0" baseline="30000" noProof="0" dirty="0">
                <a:ln>
                  <a:noFill/>
                </a:ln>
                <a:solidFill>
                  <a:srgbClr val="FFFFFF"/>
                </a:solidFill>
                <a:effectLst>
                  <a:glow rad="153050">
                    <a:srgbClr val="000000"/>
                  </a:glow>
                </a:effectLst>
                <a:uLnTx/>
                <a:uFillTx/>
                <a:latin typeface="Arial" charset="0"/>
                <a:ea typeface="ＭＳ Ｐゴシック" charset="0"/>
                <a:cs typeface="ＭＳ Ｐゴシック" charset="0"/>
              </a:rPr>
              <a:t>46</a:t>
            </a:r>
            <a:r>
              <a:rPr kumimoji="0" lang="en-US" sz="2800" b="1" i="0" u="none" strike="noStrike" kern="1200" cap="none" spc="0" normalizeH="0" baseline="0" noProof="0" dirty="0">
                <a:ln>
                  <a:noFill/>
                </a:ln>
                <a:solidFill>
                  <a:srgbClr val="FFFFFF"/>
                </a:solidFill>
                <a:effectLst>
                  <a:glow rad="153050">
                    <a:srgbClr val="000000"/>
                  </a:glow>
                </a:effectLst>
                <a:uLnTx/>
                <a:uFillTx/>
                <a:latin typeface="Arial" charset="0"/>
                <a:ea typeface="ＭＳ Ｐゴシック" charset="0"/>
                <a:cs typeface="ＭＳ Ｐゴシック" charset="0"/>
              </a:rPr>
              <a:t>—</a:t>
            </a:r>
            <a:r>
              <a:rPr kumimoji="0" lang="en-US" sz="2800" b="1" i="0" u="none" strike="noStrike" kern="1200" cap="none" spc="0" normalizeH="0" baseline="0" noProof="0" dirty="0">
                <a:ln>
                  <a:noFill/>
                </a:ln>
                <a:solidFill>
                  <a:srgbClr val="FFFFFF"/>
                </a:solidFill>
                <a:effectLst>
                  <a:glow rad="423303">
                    <a:srgbClr val="000000"/>
                  </a:glow>
                </a:effectLst>
                <a:uLnTx/>
                <a:uFillTx/>
                <a:latin typeface="Arial" charset="0"/>
                <a:ea typeface="ＭＳ Ｐゴシック" charset="0"/>
                <a:cs typeface="ＭＳ Ｐゴシック" charset="0"/>
              </a:rPr>
              <a:t>one of the earliest Pauline manuscripts (but we don't know why).</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423303">
                    <a:srgbClr val="000000"/>
                  </a:glow>
                </a:effectLst>
                <a:uLnTx/>
                <a:uFillTx/>
                <a:latin typeface="Arial" charset="0"/>
                <a:ea typeface="ＭＳ Ｐゴシック" charset="0"/>
                <a:cs typeface="ＭＳ Ｐゴシック" charset="0"/>
              </a:rPr>
              <a:t>Paul's authorship of the Pastorals wasn't doubted until 1800s (when critics superseded the text).</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glow rad="423303">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02868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otalTime>2953</TotalTime>
  <Words>954</Words>
  <Application>Microsoft Macintosh PowerPoint</Application>
  <PresentationFormat>On-screen Show (4:3)</PresentationFormat>
  <Paragraphs>116</Paragraphs>
  <Slides>11</Slides>
  <Notes>7</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11</vt:i4>
      </vt:variant>
    </vt:vector>
  </HeadingPairs>
  <TitlesOfParts>
    <vt:vector size="31" baseType="lpstr">
      <vt:lpstr>26</vt:lpstr>
      <vt:lpstr>BONES</vt:lpstr>
      <vt:lpstr>ＭＳ Ｐゴシック</vt:lpstr>
      <vt:lpstr>Osaka</vt:lpstr>
      <vt:lpstr>Arial</vt:lpstr>
      <vt:lpstr>Arial Black</vt:lpstr>
      <vt:lpstr>Calibri</vt:lpstr>
      <vt:lpstr>Comic Sans MS</vt:lpstr>
      <vt:lpstr>Engravers MT</vt:lpstr>
      <vt:lpstr>Impact</vt:lpstr>
      <vt:lpstr>Tahoma</vt:lpstr>
      <vt:lpstr>Times New Roman</vt:lpstr>
      <vt:lpstr>Wingdings</vt:lpstr>
      <vt:lpstr>Default Design</vt:lpstr>
      <vt:lpstr>5_Orbit</vt:lpstr>
      <vt:lpstr>50_Blank Presentation</vt:lpstr>
      <vt:lpstr>8_Blank Presentation</vt:lpstr>
      <vt:lpstr>2_Blank Presentation</vt:lpstr>
      <vt:lpstr>6_Office Theme</vt:lpstr>
      <vt:lpstr>Slit</vt:lpstr>
      <vt:lpstr>Pauline Authorship</vt:lpstr>
      <vt:lpstr>Paul's Epistles in Mostly Scriptural Order</vt:lpstr>
      <vt:lpstr>Support for Paul as Author</vt:lpstr>
      <vt:lpstr>AUTHORSHIP</vt:lpstr>
      <vt:lpstr>Paul's Biographical Argument  (Gal. 1–2)</vt:lpstr>
      <vt:lpstr>A Different Type of Salutation (1:1 NLT)</vt:lpstr>
      <vt:lpstr>PowerPoint Presentation</vt:lpstr>
      <vt:lpstr>How do the Pastorals  differ from Paul's earlier letters?</vt:lpstr>
      <vt:lpstr>What concerns scholars on the authorship of the Pastorals?</vt:lpstr>
      <vt:lpstr>Black</vt:lpstr>
      <vt:lpstr>NT Critical Studies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85</cp:revision>
  <cp:lastPrinted>2026-05-20T15:56:09Z</cp:lastPrinted>
  <dcterms:created xsi:type="dcterms:W3CDTF">2004-09-11T01:03:24Z</dcterms:created>
  <dcterms:modified xsi:type="dcterms:W3CDTF">2026-05-20T17:34:40Z</dcterms:modified>
</cp:coreProperties>
</file>