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2" r:id="rId2"/>
    <p:sldMasterId id="2147483686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76" r:id="rId8"/>
    <p:sldId id="260" r:id="rId9"/>
    <p:sldId id="263" r:id="rId10"/>
    <p:sldId id="261" r:id="rId11"/>
    <p:sldId id="264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4671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2400" kern="1200">
        <a:solidFill>
          <a:srgbClr val="66FF33"/>
        </a:solidFill>
        <a:latin typeface="Times New Roman" charset="0"/>
        <a:ea typeface="ＭＳ Ｐゴシック" charset="0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66FF"/>
    <a:srgbClr val="66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6" autoAdjust="0"/>
    <p:restoredTop sz="90952"/>
  </p:normalViewPr>
  <p:slideViewPr>
    <p:cSldViewPr>
      <p:cViewPr varScale="1">
        <p:scale>
          <a:sx n="111" d="100"/>
          <a:sy n="111" d="100"/>
        </p:scale>
        <p:origin x="16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8AAF6-2C09-144A-8533-42D196075E39}" type="datetimeFigureOut">
              <a:t>1/6/24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65E1C-577F-A34C-AC75-2E725E7F9F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5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51AAE9-E718-E64E-8C7D-9795A2A9F3F7}" type="slidenum">
              <a:rPr lang="en-US" sz="1200">
                <a:solidFill>
                  <a:prstClr val="black"/>
                </a:solidFill>
              </a:rPr>
              <a:pPr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NC Criticism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nc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6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02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43011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2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Freeform 1031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Freeform 1032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Freeform 1034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9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20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3021" name="Rectangle 103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43022" name="Rectangle 1038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43023" name="Rectangle 1039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1B5AAAEA-38C3-B341-A6F3-CBC2F40FF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0142-FDD0-E642-B64F-40C1EAABF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2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6DF2-77A3-1C43-93B2-252AD5B96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5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49E2-989D-EC49-B79A-7927DB5A4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39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0C90-3E51-1047-A36F-CC2F0F7D0A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78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4F4D-78DD-C749-B68C-3653E0F7CC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1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DC0F-6AA0-BF41-8C48-0E7716EFC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64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5B679-F3AD-7B4D-AAC1-D20B8A4E18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3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FA669-D7D9-3F46-A491-B97EF13348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2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AD04F-F15F-5542-BD9A-1B234A4BB7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3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CF585-1131-CB41-A7AE-E7889C0E48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0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03623-22C5-824D-A5FF-9BFD3E77D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8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A39E6-110D-C847-B7C1-7132848375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92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9627C-013C-1348-B093-0F44251214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89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3C6A-EC4C-CB47-B6BE-D6E76F839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53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7225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100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910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0754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0473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9430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446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936A8-28D1-3846-8763-C44DBCDB4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37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34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749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8093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615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556FE-1DA8-0143-AF97-E2312F61B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4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E4F0B-79A1-8243-9A1B-676872132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129A5-E2A5-3F4C-9EFB-8EAB083660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65DC0-55B3-F645-B0DA-99876F3F8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77686-AE72-3841-813C-38048D61EB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5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92C1C-C57E-AE48-A467-3E31C38E5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9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C42200E3-0DB1-E549-9B4A-EA6EA0F941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/>
          <a:ea typeface="+mj-ea"/>
          <a:cs typeface="Arial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Arial"/>
          <a:ea typeface="Times New Roman" charset="0"/>
          <a:cs typeface="Arial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/>
          <a:ea typeface="Times New Roman" charset="0"/>
          <a:cs typeface="Arial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/>
          <a:ea typeface="Times New Roman" charset="0"/>
          <a:cs typeface="Arial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Times New Roman" charset="0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522DDA8-FF25-1049-859D-FA8379901F48}" type="slidenum">
              <a:rPr lang="en-US">
                <a:solidFill>
                  <a:srgbClr val="000000"/>
                </a:solidFill>
                <a:latin typeface="Arial" charset="0"/>
                <a:cs typeface="ＭＳ Ｐゴシック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3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50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7F545-20FB-B138-898A-A05F4F896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8" b="13962"/>
          <a:stretch/>
        </p:blipFill>
        <p:spPr bwMode="auto">
          <a:xfrm>
            <a:off x="0" y="0"/>
            <a:ext cx="9361040" cy="68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720"/>
            <a:ext cx="7772400" cy="3168352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6000" b="1" dirty="0">
                <a:solidFill>
                  <a:srgbClr val="FFFFFF"/>
                </a:solidFill>
                <a:effectLst>
                  <a:glow rad="228600">
                    <a:srgbClr val="000514"/>
                  </a:glow>
                </a:effectLst>
              </a:rPr>
              <a:t>The Reliability of the Gospels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877272"/>
            <a:ext cx="9144000" cy="991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Adapted from a 2006 Class Presentation by Anna Lee for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8688"/>
            <a:ext cx="6400800" cy="888504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effectLst>
                  <a:glow rad="228600">
                    <a:srgbClr val="000514"/>
                  </a:glow>
                </a:effectLst>
              </a:rPr>
              <a:t>Are they trustworthy?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4056"/>
            <a:ext cx="9144000" cy="1196752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6000">
                <a:ea typeface="宋体" charset="0"/>
              </a:rPr>
              <a:t>Post-NT Christian Writers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 lIns="0" rIns="0"/>
          <a:lstStyle/>
          <a:p>
            <a:r>
              <a:rPr lang="en-US" sz="3600"/>
              <a:t>Unorthodox Sources</a:t>
            </a:r>
          </a:p>
          <a:p>
            <a:pPr lvl="1"/>
            <a:r>
              <a:rPr lang="en-US" sz="3200"/>
              <a:t>Coptic Gospel of Thomas</a:t>
            </a:r>
          </a:p>
          <a:p>
            <a:pPr lvl="1"/>
            <a:r>
              <a:rPr lang="en-US" sz="3200"/>
              <a:t>Apocryphon of James</a:t>
            </a:r>
          </a:p>
          <a:p>
            <a:pPr lvl="1"/>
            <a:r>
              <a:rPr lang="en-US" sz="3200"/>
              <a:t>Gospel of Philip</a:t>
            </a:r>
          </a:p>
          <a:p>
            <a:pPr lvl="1"/>
            <a:r>
              <a:rPr lang="en-US" sz="3200"/>
              <a:t>Gospel of Truth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</p:spPr>
        <p:txBody>
          <a:bodyPr lIns="0" rIns="0"/>
          <a:lstStyle/>
          <a:p>
            <a:r>
              <a:rPr lang="en-US" sz="3600"/>
              <a:t>Other Apocrypha</a:t>
            </a:r>
          </a:p>
          <a:p>
            <a:pPr lvl="1"/>
            <a:r>
              <a:rPr lang="en-US" sz="3200"/>
              <a:t>Gospel of Peter</a:t>
            </a:r>
          </a:p>
          <a:p>
            <a:pPr lvl="1"/>
            <a:r>
              <a:rPr lang="en-US" sz="3200"/>
              <a:t>The Unknown Gospel</a:t>
            </a:r>
          </a:p>
          <a:p>
            <a:pPr lvl="1"/>
            <a:r>
              <a:rPr lang="en-US" sz="3200"/>
              <a:t>Infancy Gospel of Thomas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 autoUpdateAnimBg="0"/>
      <p:bldP spid="49156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203920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6000">
                <a:ea typeface="宋体" charset="0"/>
              </a:rPr>
              <a:t>Post-NT Christian Writers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572000"/>
          </a:xfrm>
        </p:spPr>
        <p:txBody>
          <a:bodyPr/>
          <a:lstStyle/>
          <a:p>
            <a:r>
              <a:rPr lang="en-US" sz="3200"/>
              <a:t>Jewish-Christian Gospels</a:t>
            </a:r>
          </a:p>
          <a:p>
            <a:pPr lvl="1"/>
            <a:r>
              <a:rPr lang="en-US" altLang="zh-CN" sz="2800">
                <a:ea typeface="宋体" charset="0"/>
                <a:cs typeface="宋体" charset="0"/>
              </a:rPr>
              <a:t>Ebionite Gospel</a:t>
            </a:r>
          </a:p>
          <a:p>
            <a:pPr lvl="1"/>
            <a:r>
              <a:rPr lang="en-US" altLang="zh-CN" sz="2800">
                <a:ea typeface="宋体" charset="0"/>
                <a:cs typeface="宋体" charset="0"/>
              </a:rPr>
              <a:t>Gospel of Nazoreans</a:t>
            </a:r>
          </a:p>
          <a:p>
            <a:pPr lvl="1"/>
            <a:r>
              <a:rPr lang="en-US" altLang="zh-CN" sz="2800">
                <a:ea typeface="宋体" charset="0"/>
                <a:cs typeface="宋体" charset="0"/>
              </a:rPr>
              <a:t>Egyptian Gospel of the Hebrews</a:t>
            </a:r>
          </a:p>
          <a:p>
            <a:r>
              <a:rPr lang="en-US" sz="3200"/>
              <a:t>Later Legends</a:t>
            </a:r>
          </a:p>
          <a:p>
            <a:pPr lvl="1"/>
            <a:r>
              <a:rPr lang="en-US" sz="2800"/>
              <a:t>Gospel of Barnabas</a:t>
            </a:r>
            <a:endParaRPr lang="en-US" altLang="zh-CN" sz="280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267200"/>
          </a:xfrm>
        </p:spPr>
        <p:txBody>
          <a:bodyPr/>
          <a:lstStyle/>
          <a:p>
            <a:r>
              <a:rPr lang="en-US" sz="3200"/>
              <a:t>The Apostolic Fathers</a:t>
            </a:r>
          </a:p>
          <a:p>
            <a:pPr lvl="1"/>
            <a:r>
              <a:rPr lang="en-US" sz="2800"/>
              <a:t>Polycarp</a:t>
            </a:r>
          </a:p>
          <a:p>
            <a:pPr lvl="1"/>
            <a:r>
              <a:rPr lang="en-US" sz="2800"/>
              <a:t>Ignatius</a:t>
            </a:r>
          </a:p>
          <a:p>
            <a:pPr lvl="1"/>
            <a:r>
              <a:rPr lang="en-US" sz="2800"/>
              <a:t>Clement</a:t>
            </a:r>
          </a:p>
          <a:p>
            <a:pPr lvl="1"/>
            <a:r>
              <a:rPr lang="en-US" sz="2800"/>
              <a:t>Didachē</a:t>
            </a:r>
          </a:p>
          <a:p>
            <a:r>
              <a:rPr lang="en-US" sz="3200"/>
              <a:t>Authentic Agrapha</a:t>
            </a:r>
          </a:p>
          <a:p>
            <a:pPr lvl="1"/>
            <a:r>
              <a:rPr lang="ja-JP" altLang="en-US" sz="2800"/>
              <a:t>“</a:t>
            </a:r>
            <a:r>
              <a:rPr lang="en-US" sz="2800"/>
              <a:t>Unwritten things</a:t>
            </a:r>
            <a:r>
              <a:rPr lang="ja-JP" altLang="en-US" sz="2800"/>
              <a:t>”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2" autoUpdateAnimBg="0"/>
      <p:bldP spid="53252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5976" y="1844824"/>
            <a:ext cx="4788024" cy="2592288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5400" dirty="0">
                <a:ea typeface="宋体" charset="0"/>
              </a:rPr>
              <a:t>The Rest of the New Testament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58DC05B-8AC9-0055-728E-9EC0AA18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4083">
            <a:off x="263712" y="116633"/>
            <a:ext cx="441649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much is said about the life of Jesus</a:t>
            </a:r>
          </a:p>
          <a:p>
            <a:r>
              <a:rPr lang="en-US"/>
              <a:t>However, in Acts 10:36-41 Peter sums up Jesus</a:t>
            </a:r>
            <a:r>
              <a:rPr lang="mr-IN" altLang="ja-JP"/>
              <a:t>'</a:t>
            </a:r>
            <a:r>
              <a:rPr lang="en-US"/>
              <a:t> life in his words to Cornelius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Paul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50696" cy="4544144"/>
          </a:xfrm>
        </p:spPr>
        <p:txBody>
          <a:bodyPr/>
          <a:lstStyle/>
          <a:p>
            <a:r>
              <a:rPr lang="en-US"/>
              <a:t>Paul</a:t>
            </a:r>
            <a:r>
              <a:rPr lang="en-US" altLang="ja-JP"/>
              <a:t> wrote his letters while the Gospels were also being written</a:t>
            </a:r>
            <a:endParaRPr lang="en-US"/>
          </a:p>
          <a:p>
            <a:r>
              <a:rPr lang="en-US"/>
              <a:t>Noted about Jesus: </a:t>
            </a:r>
          </a:p>
          <a:p>
            <a:pPr lvl="1"/>
            <a:r>
              <a:rPr lang="en-US"/>
              <a:t>Descended from Abraham and David (Gal 3:16; Rom 1:3)</a:t>
            </a:r>
          </a:p>
          <a:p>
            <a:pPr lvl="1"/>
            <a:r>
              <a:rPr lang="en-US"/>
              <a:t>Upbringing in Jewish law (Gal 4:4)</a:t>
            </a:r>
          </a:p>
          <a:p>
            <a:pPr lvl="1"/>
            <a:r>
              <a:rPr lang="en-US"/>
              <a:t>Gathered disciples together (Gal 1:19; 2:9)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Paul (continued)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672" cy="4114800"/>
          </a:xfrm>
        </p:spPr>
        <p:txBody>
          <a:bodyPr/>
          <a:lstStyle/>
          <a:p>
            <a:r>
              <a:rPr lang="en-US"/>
              <a:t>Noted about Jesus (continued): </a:t>
            </a:r>
          </a:p>
          <a:p>
            <a:pPr lvl="1"/>
            <a:r>
              <a:rPr lang="en-US"/>
              <a:t>Impeccable character and exemplary life (Phil 2:6-8; 2 Cor 8:9; Rom 15:3, 8)</a:t>
            </a:r>
          </a:p>
          <a:p>
            <a:pPr lvl="1"/>
            <a:r>
              <a:rPr lang="en-US"/>
              <a:t>Last supper and betrayal (1 Cor 11:23-25)</a:t>
            </a:r>
          </a:p>
          <a:p>
            <a:pPr lvl="1"/>
            <a:r>
              <a:rPr lang="en-US"/>
              <a:t>Details of death and resurrection (Gal 3:1; 1 Thess. 2:15; 1 Cor 15:4-8)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Epistles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400128"/>
          </a:xfrm>
        </p:spPr>
        <p:txBody>
          <a:bodyPr/>
          <a:lstStyle/>
          <a:p>
            <a:r>
              <a:rPr lang="en-US"/>
              <a:t>James</a:t>
            </a:r>
          </a:p>
          <a:p>
            <a:pPr lvl="1"/>
            <a:r>
              <a:rPr lang="en-US"/>
              <a:t>Numerous allusions</a:t>
            </a:r>
          </a:p>
          <a:p>
            <a:pPr lvl="1"/>
            <a:r>
              <a:rPr lang="en-US"/>
              <a:t>Sermon on the Mount parallels</a:t>
            </a:r>
          </a:p>
          <a:p>
            <a:r>
              <a:rPr lang="en-US"/>
              <a:t>1 Peter</a:t>
            </a:r>
          </a:p>
          <a:p>
            <a:pPr lvl="1"/>
            <a:r>
              <a:rPr lang="en-US"/>
              <a:t>Born anew aludes to John 3:5</a:t>
            </a:r>
          </a:p>
          <a:p>
            <a:pPr lvl="1"/>
            <a:r>
              <a:rPr lang="en-US"/>
              <a:t>Readers love Jesus without seeing Him</a:t>
            </a:r>
          </a:p>
          <a:p>
            <a:pPr lvl="1"/>
            <a:r>
              <a:rPr lang="en-US"/>
              <a:t>Called out of darkness into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Christian Creeds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Various passages in Epistles that have been identified as poetic, hymnic in structure and form</a:t>
            </a:r>
          </a:p>
          <a:p>
            <a:r>
              <a:rPr lang="en-US"/>
              <a:t>Filled with Christological teaching in a style reminiscent of later Christian creeds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6000">
                <a:ea typeface="宋体" charset="0"/>
              </a:rPr>
              <a:t>Conclusion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846640" cy="4760168"/>
          </a:xfrm>
        </p:spPr>
        <p:txBody>
          <a:bodyPr/>
          <a:lstStyle/>
          <a:p>
            <a:r>
              <a:rPr lang="en-US"/>
              <a:t>All of these evidences (within and outside the Gospels) can</a:t>
            </a:r>
            <a:r>
              <a:rPr lang="mr-IN" altLang="ja-JP"/>
              <a:t>'</a:t>
            </a:r>
            <a:r>
              <a:rPr lang="en-US"/>
              <a:t>t prove total trustworthiness</a:t>
            </a:r>
          </a:p>
          <a:p>
            <a:r>
              <a:rPr lang="en-US"/>
              <a:t>They support but do not show inspiration or inerrancy</a:t>
            </a:r>
          </a:p>
          <a:p>
            <a:r>
              <a:rPr lang="en-US"/>
              <a:t>Those who believed deduced from other convictions about the nature of God and His revelation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Arial"/>
                <a:cs typeface="Arial"/>
              </a:rPr>
              <a:t>Areas of Concern Regarding the Gospels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492896"/>
            <a:ext cx="7772400" cy="4114800"/>
          </a:xfrm>
        </p:spPr>
        <p:txBody>
          <a:bodyPr/>
          <a:lstStyle/>
          <a:p>
            <a:r>
              <a:rPr lang="en-US" sz="3600">
                <a:latin typeface="Arial"/>
                <a:cs typeface="Arial"/>
              </a:rPr>
              <a:t>Textual criticism</a:t>
            </a:r>
          </a:p>
          <a:p>
            <a:r>
              <a:rPr lang="en-US" sz="3600">
                <a:latin typeface="Arial"/>
                <a:cs typeface="Arial"/>
              </a:rPr>
              <a:t>Authorship and date</a:t>
            </a:r>
          </a:p>
          <a:p>
            <a:r>
              <a:rPr lang="en-US" sz="3600">
                <a:latin typeface="Arial"/>
                <a:cs typeface="Arial"/>
              </a:rPr>
              <a:t>Questions of intention and genre</a:t>
            </a:r>
          </a:p>
          <a:p>
            <a:r>
              <a:rPr lang="en-US" sz="3600">
                <a:latin typeface="Arial"/>
                <a:cs typeface="Arial"/>
              </a:rPr>
              <a:t>Criteria of authenticity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(cont'd)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Based on sheer historical grounds…</a:t>
            </a:r>
          </a:p>
          <a:p>
            <a:r>
              <a:rPr lang="en-US"/>
              <a:t>There is substantial reason to believe in the general trustworthiness of the Gospels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The Historical Trustworthiness of the Gospels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r>
              <a:rPr lang="en-US"/>
              <a:t>Are they reliable?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cs typeface="+mj-cs"/>
              </a:rPr>
              <a:t>Black</a:t>
            </a:r>
            <a:endParaRPr lang="en-US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3336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Criticism link at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8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09600"/>
            <a:ext cx="8424936" cy="1143000"/>
          </a:xfrm>
        </p:spPr>
        <p:txBody>
          <a:bodyPr/>
          <a:lstStyle/>
          <a:p>
            <a:r>
              <a:rPr lang="en-US" sz="4800">
                <a:latin typeface="Arial"/>
                <a:cs typeface="Arial"/>
              </a:rPr>
              <a:t>Addressed in This Presentation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1200"/>
            <a:ext cx="8424936" cy="4114800"/>
          </a:xfrm>
        </p:spPr>
        <p:txBody>
          <a:bodyPr/>
          <a:lstStyle/>
          <a:p>
            <a:r>
              <a:rPr lang="en-US" sz="3600">
                <a:latin typeface="Arial"/>
                <a:cs typeface="Arial"/>
              </a:rPr>
              <a:t>Archaeology</a:t>
            </a:r>
            <a:endParaRPr lang="en-US"/>
          </a:p>
          <a:p>
            <a:r>
              <a:rPr lang="en-US" sz="3600">
                <a:ea typeface="+mn-ea"/>
              </a:rPr>
              <a:t>Non-Christian Writers</a:t>
            </a:r>
          </a:p>
          <a:p>
            <a:r>
              <a:rPr lang="en-US" sz="3600">
                <a:ea typeface="+mn-ea"/>
              </a:rPr>
              <a:t>Post-New Testament Christian Writers</a:t>
            </a:r>
          </a:p>
          <a:p>
            <a:r>
              <a:rPr lang="en-US" sz="3600">
                <a:ea typeface="+mn-ea"/>
              </a:rPr>
              <a:t>The Rest of the New Testament</a:t>
            </a:r>
          </a:p>
          <a:p>
            <a:r>
              <a:rPr lang="en-US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886200"/>
            <a:ext cx="7881889" cy="2105366"/>
          </a:xfrm>
        </p:spPr>
        <p:txBody>
          <a:bodyPr/>
          <a:lstStyle/>
          <a:p>
            <a:endParaRPr lang="en-US"/>
          </a:p>
        </p:txBody>
      </p:sp>
      <p:pic>
        <p:nvPicPr>
          <p:cNvPr id="1036" name="Picture 12" descr="E:\large stone in western 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3999"/>
            <a:ext cx="6255468" cy="469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arch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399"/>
            <a:ext cx="2467000" cy="18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arch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338"/>
            <a:ext cx="2908792" cy="19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arche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2908792" cy="186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arche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2251968" cy="21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arche 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199"/>
            <a:ext cx="2721128" cy="181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arche 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399"/>
            <a:ext cx="1995886" cy="262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greec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2814960" cy="187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pool of siloa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627296" cy="19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2708921"/>
            <a:ext cx="5544615" cy="1296144"/>
          </a:xfrm>
          <a:solidFill>
            <a:schemeClr val="bg2"/>
          </a:solidFill>
          <a:ln/>
        </p:spPr>
        <p:txBody>
          <a:bodyPr/>
          <a:lstStyle/>
          <a:p>
            <a:r>
              <a:rPr lang="en-US" altLang="zh-CN" sz="7200">
                <a:latin typeface="Arial"/>
                <a:ea typeface="宋体" charset="0"/>
                <a:cs typeface="Arial"/>
              </a:rPr>
              <a:t>Archaeology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00808"/>
            <a:ext cx="7772400" cy="2520280"/>
          </a:xfr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7200">
                <a:latin typeface="Arial"/>
                <a:ea typeface="宋体" charset="0"/>
                <a:cs typeface="Arial"/>
              </a:rPr>
              <a:t>Non-Christian Writers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latin typeface="Arial"/>
                <a:ea typeface="宋体" charset="0"/>
                <a:cs typeface="Arial"/>
              </a:rPr>
              <a:t>Julius Africanus</a:t>
            </a:r>
          </a:p>
          <a:p>
            <a:r>
              <a:rPr lang="en-US" sz="4000">
                <a:latin typeface="Arial"/>
                <a:ea typeface="宋体" charset="0"/>
                <a:cs typeface="Arial"/>
              </a:rPr>
              <a:t>Pliny the Younger</a:t>
            </a:r>
          </a:p>
          <a:p>
            <a:r>
              <a:rPr lang="en-US" sz="4000">
                <a:latin typeface="Arial"/>
                <a:ea typeface="宋体" charset="0"/>
                <a:cs typeface="Arial"/>
              </a:rPr>
              <a:t>Suetonius</a:t>
            </a:r>
          </a:p>
          <a:p>
            <a:r>
              <a:rPr lang="en-US" sz="4000">
                <a:latin typeface="Arial"/>
                <a:ea typeface="宋体" charset="0"/>
                <a:cs typeface="Arial"/>
              </a:rPr>
              <a:t>Tacitus</a:t>
            </a:r>
          </a:p>
          <a:p>
            <a:r>
              <a:rPr lang="en-US" sz="4000">
                <a:latin typeface="Arial"/>
                <a:ea typeface="宋体" charset="0"/>
                <a:cs typeface="Arial"/>
              </a:rPr>
              <a:t>Lucian of Samosata</a:t>
            </a:r>
          </a:p>
        </p:txBody>
      </p:sp>
      <p:pic>
        <p:nvPicPr>
          <p:cNvPr id="46084" name="Picture 4" descr="E:\julius afica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19" y="355622"/>
            <a:ext cx="1502531" cy="24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7" name="Picture 7" descr="E:\lucian of samos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01552"/>
            <a:ext cx="1679848" cy="16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E:\suetoni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76" y="2740644"/>
            <a:ext cx="1612188" cy="191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E:\plin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1551527" cy="190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091" name="Picture 11" descr="E:\pliny lett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23" y="4468883"/>
            <a:ext cx="1493198" cy="238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37592"/>
            <a:ext cx="7380312" cy="1307232"/>
          </a:xfrm>
        </p:spPr>
        <p:txBody>
          <a:bodyPr/>
          <a:lstStyle/>
          <a:p>
            <a:r>
              <a:rPr lang="en-US">
                <a:latin typeface="Arial"/>
                <a:ea typeface="宋体" charset="0"/>
                <a:cs typeface="Arial"/>
              </a:rPr>
              <a:t>Greco-Roman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-27384"/>
            <a:ext cx="7079704" cy="2534860"/>
            <a:chOff x="228600" y="-27384"/>
            <a:chExt cx="7079704" cy="2534860"/>
          </a:xfrm>
        </p:grpSpPr>
        <p:sp>
          <p:nvSpPr>
            <p:cNvPr id="50179" name="Text Box 3"/>
            <p:cNvSpPr txBox="1">
              <a:spLocks noChangeArrowheads="1"/>
            </p:cNvSpPr>
            <p:nvPr/>
          </p:nvSpPr>
          <p:spPr bwMode="auto">
            <a:xfrm>
              <a:off x="228600" y="-27384"/>
              <a:ext cx="27592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  <a:latin typeface="Arial"/>
                  <a:cs typeface="Arial"/>
                </a:rPr>
                <a:t>Julius Africanus</a:t>
              </a:r>
            </a:p>
          </p:txBody>
        </p:sp>
        <p:sp>
          <p:nvSpPr>
            <p:cNvPr id="50190" name="AutoShape 14"/>
            <p:cNvSpPr>
              <a:spLocks/>
            </p:cNvSpPr>
            <p:nvPr/>
          </p:nvSpPr>
          <p:spPr bwMode="auto">
            <a:xfrm>
              <a:off x="3269704" y="116632"/>
              <a:ext cx="4038600" cy="1913384"/>
            </a:xfrm>
            <a:prstGeom prst="borderCallout1">
              <a:avLst>
                <a:gd name="adj1" fmla="val 7500"/>
                <a:gd name="adj2" fmla="val -1889"/>
                <a:gd name="adj3" fmla="val 7500"/>
                <a:gd name="adj4" fmla="val -12343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2800">
                  <a:solidFill>
                    <a:schemeClr val="tx1"/>
                  </a:solidFill>
                  <a:latin typeface="Arial"/>
                  <a:cs typeface="Arial"/>
                </a:rPr>
                <a:t>Thallus attributed the darkness that occurred during the crucifixion to an eclipse of the sun.</a:t>
              </a:r>
            </a:p>
            <a:p>
              <a:endParaRPr lang="en-US" sz="2800">
                <a:latin typeface="Arial"/>
                <a:cs typeface="Arial"/>
              </a:endParaRPr>
            </a:p>
          </p:txBody>
        </p:sp>
        <p:pic>
          <p:nvPicPr>
            <p:cNvPr id="50178" name="Picture 2" descr="E:\julius aficanu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76672"/>
              <a:ext cx="1238483" cy="2030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52400" y="2564904"/>
            <a:ext cx="4191000" cy="4294331"/>
            <a:chOff x="152400" y="2564904"/>
            <a:chExt cx="4191000" cy="4294331"/>
          </a:xfrm>
        </p:grpSpPr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152400" y="5905128"/>
              <a:ext cx="27432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>
                  <a:latin typeface="Arial"/>
                  <a:cs typeface="Arial"/>
                </a:rPr>
                <a:t>Pliny the Younger</a:t>
              </a:r>
            </a:p>
          </p:txBody>
        </p:sp>
        <p:sp>
          <p:nvSpPr>
            <p:cNvPr id="50191" name="AutoShape 15"/>
            <p:cNvSpPr>
              <a:spLocks/>
            </p:cNvSpPr>
            <p:nvPr/>
          </p:nvSpPr>
          <p:spPr bwMode="auto">
            <a:xfrm>
              <a:off x="1547664" y="2564904"/>
              <a:ext cx="2795736" cy="1435224"/>
            </a:xfrm>
            <a:prstGeom prst="borderCallout2">
              <a:avLst>
                <a:gd name="adj1" fmla="val 9375"/>
                <a:gd name="adj2" fmla="val -3125"/>
                <a:gd name="adj3" fmla="val 9375"/>
                <a:gd name="adj4" fmla="val -26042"/>
                <a:gd name="adj5" fmla="val 147156"/>
                <a:gd name="adj6" fmla="val -30842"/>
              </a:avLst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2800">
                  <a:latin typeface="Arial"/>
                  <a:cs typeface="Arial"/>
                </a:rPr>
                <a:t>Christians met regularly and sang hymns.</a:t>
              </a:r>
            </a:p>
            <a:p>
              <a:endParaRPr lang="en-US" sz="2800">
                <a:latin typeface="Arial"/>
                <a:cs typeface="Arial"/>
              </a:endParaRPr>
            </a:p>
          </p:txBody>
        </p:sp>
        <p:pic>
          <p:nvPicPr>
            <p:cNvPr id="50182" name="Picture 6" descr="E:\plin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379279"/>
              <a:ext cx="1278868" cy="1569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499992" y="44624"/>
            <a:ext cx="4840278" cy="3896072"/>
            <a:chOff x="4499992" y="44624"/>
            <a:chExt cx="4840278" cy="3896072"/>
          </a:xfrm>
        </p:grpSpPr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6660232" y="44624"/>
              <a:ext cx="24384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800">
                  <a:solidFill>
                    <a:srgbClr val="FFFF00"/>
                  </a:solidFill>
                  <a:latin typeface="Arial"/>
                  <a:cs typeface="Arial"/>
                </a:rPr>
                <a:t>Lucian of Samosata</a:t>
              </a:r>
            </a:p>
          </p:txBody>
        </p:sp>
        <p:sp>
          <p:nvSpPr>
            <p:cNvPr id="50196" name="AutoShape 20"/>
            <p:cNvSpPr>
              <a:spLocks/>
            </p:cNvSpPr>
            <p:nvPr/>
          </p:nvSpPr>
          <p:spPr bwMode="auto">
            <a:xfrm>
              <a:off x="4499992" y="2492896"/>
              <a:ext cx="3816424" cy="1447800"/>
            </a:xfrm>
            <a:prstGeom prst="borderCallout2">
              <a:avLst>
                <a:gd name="adj1" fmla="val 7894"/>
                <a:gd name="adj2" fmla="val 102630"/>
                <a:gd name="adj3" fmla="val 7894"/>
                <a:gd name="adj4" fmla="val 109046"/>
                <a:gd name="adj5" fmla="val -20287"/>
                <a:gd name="adj6" fmla="val 115625"/>
              </a:avLst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rIns="0"/>
            <a:lstStyle/>
            <a:p>
              <a:r>
                <a:rPr lang="en-US" sz="2800">
                  <a:solidFill>
                    <a:srgbClr val="FFFF00"/>
                  </a:solidFill>
                  <a:latin typeface="Arial"/>
                  <a:cs typeface="Arial"/>
                </a:rPr>
                <a:t>Peregrinus worshiped the man who was crucified at Palestine…</a:t>
              </a:r>
            </a:p>
            <a:p>
              <a:endParaRPr lang="en-US" sz="280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pic>
          <p:nvPicPr>
            <p:cNvPr id="50184" name="Picture 8" descr="E:\lucian of samosat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5631" y="977561"/>
              <a:ext cx="1384639" cy="1384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907704" y="4228728"/>
            <a:ext cx="7000624" cy="2542892"/>
            <a:chOff x="1907704" y="4228728"/>
            <a:chExt cx="7000624" cy="2542892"/>
          </a:xfrm>
        </p:grpSpPr>
        <p:sp>
          <p:nvSpPr>
            <p:cNvPr id="50181" name="Text Box 5"/>
            <p:cNvSpPr txBox="1">
              <a:spLocks noChangeArrowheads="1"/>
            </p:cNvSpPr>
            <p:nvPr/>
          </p:nvSpPr>
          <p:spPr bwMode="auto">
            <a:xfrm>
              <a:off x="7452320" y="6248400"/>
              <a:ext cx="1371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800">
                  <a:solidFill>
                    <a:srgbClr val="CCECFF"/>
                  </a:solidFill>
                  <a:latin typeface="Arial"/>
                  <a:cs typeface="Arial"/>
                </a:rPr>
                <a:t>Tacitus</a:t>
              </a:r>
            </a:p>
          </p:txBody>
        </p:sp>
        <p:sp>
          <p:nvSpPr>
            <p:cNvPr id="50195" name="AutoShape 19"/>
            <p:cNvSpPr>
              <a:spLocks/>
            </p:cNvSpPr>
            <p:nvPr/>
          </p:nvSpPr>
          <p:spPr bwMode="auto">
            <a:xfrm>
              <a:off x="1907704" y="4228728"/>
              <a:ext cx="5184576" cy="2224608"/>
            </a:xfrm>
            <a:prstGeom prst="borderCallout2">
              <a:avLst>
                <a:gd name="adj1" fmla="val 5556"/>
                <a:gd name="adj2" fmla="val 101852"/>
                <a:gd name="adj3" fmla="val 5556"/>
                <a:gd name="adj4" fmla="val 108102"/>
                <a:gd name="adj5" fmla="val 31481"/>
                <a:gd name="adj6" fmla="val 114583"/>
              </a:avLst>
            </a:prstGeom>
            <a:noFill/>
            <a:ln w="25400">
              <a:solidFill>
                <a:srgbClr val="CCE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2800">
                  <a:solidFill>
                    <a:srgbClr val="CCECFF"/>
                  </a:solidFill>
                  <a:latin typeface="Arial"/>
                  <a:cs typeface="Arial"/>
                </a:rPr>
                <a:t>Christians received their name from </a:t>
              </a:r>
              <a:r>
                <a:rPr lang="ja-JP" altLang="en-US" sz="2800">
                  <a:solidFill>
                    <a:srgbClr val="CCECFF"/>
                  </a:solidFill>
                  <a:latin typeface="Arial"/>
                  <a:cs typeface="Arial"/>
                </a:rPr>
                <a:t>“</a:t>
              </a:r>
              <a:r>
                <a:rPr lang="en-US" sz="2800">
                  <a:solidFill>
                    <a:srgbClr val="CCECFF"/>
                  </a:solidFill>
                  <a:latin typeface="Arial"/>
                  <a:cs typeface="Arial"/>
                </a:rPr>
                <a:t>Christ who had been executed by sentence of the procurator Pontius Pilate in the reign of Tiberius.</a:t>
              </a:r>
              <a:r>
                <a:rPr lang="ja-JP" altLang="en-US" sz="2800">
                  <a:solidFill>
                    <a:srgbClr val="CCECFF"/>
                  </a:solidFill>
                  <a:latin typeface="Arial"/>
                  <a:cs typeface="Arial"/>
                </a:rPr>
                <a:t>”</a:t>
              </a:r>
              <a:endParaRPr lang="en-US" sz="2800">
                <a:latin typeface="Arial"/>
                <a:cs typeface="Arial"/>
              </a:endParaRPr>
            </a:p>
          </p:txBody>
        </p:sp>
        <p:pic>
          <p:nvPicPr>
            <p:cNvPr id="50194" name="Picture 18" descr="C:\Documents and Settings\Anna\My Documents\My Pictures\tacitu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537" y="4581128"/>
              <a:ext cx="1305791" cy="1694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609600"/>
            <a:ext cx="7772400" cy="1143000"/>
          </a:xfrm>
        </p:spPr>
        <p:txBody>
          <a:bodyPr/>
          <a:lstStyle/>
          <a:p>
            <a:r>
              <a:rPr lang="en-US">
                <a:ea typeface="宋体" charset="0"/>
                <a:cs typeface="宋体" charset="0"/>
              </a:rPr>
              <a:t>Jewish Sources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1200"/>
            <a:ext cx="7772400" cy="4114800"/>
          </a:xfrm>
        </p:spPr>
        <p:txBody>
          <a:bodyPr/>
          <a:lstStyle/>
          <a:p>
            <a:r>
              <a:rPr lang="en-US" sz="4000">
                <a:ea typeface="宋体" charset="0"/>
                <a:cs typeface="宋体" charset="0"/>
              </a:rPr>
              <a:t>OT Apocrypha</a:t>
            </a:r>
          </a:p>
          <a:p>
            <a:r>
              <a:rPr lang="en-US" sz="4000">
                <a:ea typeface="宋体" charset="0"/>
                <a:cs typeface="宋体" charset="0"/>
              </a:rPr>
              <a:t>Rabbinic Literature</a:t>
            </a:r>
          </a:p>
          <a:p>
            <a:pPr lvl="1"/>
            <a:r>
              <a:rPr lang="en-US" sz="3600">
                <a:ea typeface="宋体" charset="0"/>
                <a:cs typeface="宋体" charset="0"/>
              </a:rPr>
              <a:t>Rabbinic commentaries</a:t>
            </a:r>
          </a:p>
          <a:p>
            <a:pPr lvl="1"/>
            <a:r>
              <a:rPr lang="en-US" sz="3600">
                <a:ea typeface="宋体" charset="0"/>
                <a:cs typeface="宋体" charset="0"/>
              </a:rPr>
              <a:t>Rabbinic traditions</a:t>
            </a:r>
          </a:p>
          <a:p>
            <a:r>
              <a:rPr lang="en-US" sz="4000">
                <a:ea typeface="宋体" charset="0"/>
                <a:cs typeface="宋体" charset="0"/>
              </a:rPr>
              <a:t>Josephus</a:t>
            </a:r>
          </a:p>
        </p:txBody>
      </p:sp>
      <p:pic>
        <p:nvPicPr>
          <p:cNvPr id="48133" name="Picture 5" descr="E:\joseph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736304" cy="32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E:\talm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08" y="0"/>
            <a:ext cx="201147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joseph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7384"/>
            <a:ext cx="1822960" cy="214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Josephus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122512"/>
            <a:ext cx="7990656" cy="41148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Century Pharisee and defeated freedom-fighter-turned-historian</a:t>
            </a:r>
          </a:p>
          <a:p>
            <a:r>
              <a:rPr lang="ja-JP" altLang="en-US"/>
              <a:t>“</a:t>
            </a:r>
            <a:r>
              <a:rPr lang="en-US" dirty="0"/>
              <a:t>There lived Jesus, a wise man</a:t>
            </a:r>
            <a:r>
              <a:rPr lang="ja-JP" altLang="en-US"/>
              <a:t>”</a:t>
            </a:r>
            <a:r>
              <a:rPr lang="en-US" dirty="0"/>
              <a:t> (</a:t>
            </a:r>
            <a:r>
              <a:rPr lang="en-US" i="1" dirty="0"/>
              <a:t>Antiquities</a:t>
            </a:r>
            <a:r>
              <a:rPr lang="en-US" dirty="0"/>
              <a:t> 18.3.3)</a:t>
            </a:r>
          </a:p>
          <a:p>
            <a:r>
              <a:rPr lang="en-US" dirty="0"/>
              <a:t>Described the martyrdom of James </a:t>
            </a:r>
            <a:r>
              <a:rPr lang="ja-JP" altLang="en-US"/>
              <a:t>“</a:t>
            </a:r>
            <a:r>
              <a:rPr lang="en-US" dirty="0"/>
              <a:t>the brother of Jesus – the one called Christ</a:t>
            </a:r>
            <a:r>
              <a:rPr lang="ja-JP" altLang="en-US"/>
              <a:t>”</a:t>
            </a:r>
            <a:r>
              <a:rPr lang="en-US" dirty="0"/>
              <a:t> (</a:t>
            </a:r>
            <a:r>
              <a:rPr lang="en-US" i="1" dirty="0"/>
              <a:t>Antiquities</a:t>
            </a:r>
            <a:r>
              <a:rPr lang="en-US" dirty="0"/>
              <a:t> 20.9.1)</a:t>
            </a:r>
            <a:endParaRPr lang="zh-CN" alt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 autoUpdateAnimBg="0"/>
    </p:bld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66FF33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66FF33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353</TotalTime>
  <Words>555</Words>
  <Application>Microsoft Macintosh PowerPoint</Application>
  <PresentationFormat>On-screen Show (4:3)</PresentationFormat>
  <Paragraphs>106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宋体</vt:lpstr>
      <vt:lpstr>Arial</vt:lpstr>
      <vt:lpstr>Calibri</vt:lpstr>
      <vt:lpstr>Times New Roman</vt:lpstr>
      <vt:lpstr>Wingdings</vt:lpstr>
      <vt:lpstr>Ribbons</vt:lpstr>
      <vt:lpstr>Default Design</vt:lpstr>
      <vt:lpstr>Orbit</vt:lpstr>
      <vt:lpstr>The Reliability of the Gospels</vt:lpstr>
      <vt:lpstr>Areas of Concern Regarding the Gospels</vt:lpstr>
      <vt:lpstr>Addressed in This Presentation</vt:lpstr>
      <vt:lpstr>Archaeology</vt:lpstr>
      <vt:lpstr>Non-Christian Writers</vt:lpstr>
      <vt:lpstr>Greco-Roman Sources</vt:lpstr>
      <vt:lpstr>PowerPoint Presentation</vt:lpstr>
      <vt:lpstr>Jewish Sources</vt:lpstr>
      <vt:lpstr>Josephus</vt:lpstr>
      <vt:lpstr>Post-NT Christian Writers</vt:lpstr>
      <vt:lpstr>Post-NT Christian Writers</vt:lpstr>
      <vt:lpstr>The Rest of the New Testament</vt:lpstr>
      <vt:lpstr>Acts</vt:lpstr>
      <vt:lpstr>Paul</vt:lpstr>
      <vt:lpstr>Paul (continued)</vt:lpstr>
      <vt:lpstr>General Epistles</vt:lpstr>
      <vt:lpstr>Early Christian Creeds</vt:lpstr>
      <vt:lpstr>Conclusion</vt:lpstr>
      <vt:lpstr>Conclusion</vt:lpstr>
      <vt:lpstr>Conclusion (cont'd)</vt:lpstr>
      <vt:lpstr>The Historical Trustworthiness of the Gospels</vt:lpstr>
      <vt:lpstr>Black</vt:lpstr>
      <vt:lpstr>NT Criticism link at BibleStudyDownloads.org</vt:lpstr>
    </vt:vector>
  </TitlesOfParts>
  <Company> TSCC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Historical Trustworthiness of the Gospels</dc:title>
  <dc:creator>TSCC</dc:creator>
  <cp:lastModifiedBy>Rick Griffith</cp:lastModifiedBy>
  <cp:revision>49</cp:revision>
  <cp:lastPrinted>1601-01-01T00:00:00Z</cp:lastPrinted>
  <dcterms:created xsi:type="dcterms:W3CDTF">2006-02-23T06:57:01Z</dcterms:created>
  <dcterms:modified xsi:type="dcterms:W3CDTF">2024-01-06T10:09:58Z</dcterms:modified>
</cp:coreProperties>
</file>