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2" r:id="rId2"/>
    <p:sldMasterId id="2147483649" r:id="rId3"/>
    <p:sldMasterId id="2147483686" r:id="rId4"/>
    <p:sldMasterId id="2147483690" r:id="rId5"/>
    <p:sldMasterId id="2147483747" r:id="rId6"/>
    <p:sldMasterId id="2147483759" r:id="rId7"/>
  </p:sldMasterIdLst>
  <p:notesMasterIdLst>
    <p:notesMasterId r:id="rId23"/>
  </p:notesMasterIdLst>
  <p:sldIdLst>
    <p:sldId id="285" r:id="rId8"/>
    <p:sldId id="261" r:id="rId9"/>
    <p:sldId id="283" r:id="rId10"/>
    <p:sldId id="281" r:id="rId11"/>
    <p:sldId id="282" r:id="rId12"/>
    <p:sldId id="262" r:id="rId13"/>
    <p:sldId id="275" r:id="rId14"/>
    <p:sldId id="276" r:id="rId15"/>
    <p:sldId id="277" r:id="rId16"/>
    <p:sldId id="278" r:id="rId17"/>
    <p:sldId id="279" r:id="rId18"/>
    <p:sldId id="280" r:id="rId19"/>
    <p:sldId id="393" r:id="rId20"/>
    <p:sldId id="273" r:id="rId21"/>
    <p:sldId id="39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8"/>
    <p:restoredTop sz="94639"/>
  </p:normalViewPr>
  <p:slideViewPr>
    <p:cSldViewPr>
      <p:cViewPr varScale="1">
        <p:scale>
          <a:sx n="91" d="100"/>
          <a:sy n="91" d="100"/>
        </p:scale>
        <p:origin x="192" y="1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40622E-5693-FB43-9722-9AF78D62F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01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1DE5B-ECB2-784D-996B-4F3C811E421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8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51AAE9-E718-E64E-8C7D-9795A2A9F3F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505335-19DC-EF41-8FBD-9A202F4ECA6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6ACACC-870D-3E40-ABA3-D4F5764E081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D247E1-49B6-BE4D-A748-6C354654192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2CB4DD-FAAE-4E48-B46F-0C2D45D49F6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ABFD07-1FE2-D043-816E-528AC05D6E3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634846-DCFC-254A-AAEA-5BD8E3B552F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1ED196-D771-CE4F-8BAD-D51277333D1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7340A-06FA-AF49-ADBA-DAB15FE9A2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49E2-989D-EC49-B79A-7927DB5A4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627C-013C-1348-B093-0F4425121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3C6A-EC4C-CB47-B6BE-D6E76F839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6C0C-A6D2-9E49-ADC9-517138D06F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280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AA7E-2DEF-A043-AE92-DE5E31D6A6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1411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592C9-2F92-0442-8423-DD6FE6F28C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246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AA93-A17A-2D4E-B4B1-EADE12BFDD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96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65BD1-E78C-2643-896F-C4EEE04FFE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0307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5071-BE7E-6540-99B7-CF61178FCE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7100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08D8-2881-7B40-8D57-34269AFEDB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7334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90DB-B35E-924F-B13A-716CA547A1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816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0C90-3E51-1047-A36F-CC2F0F7D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9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BC33-56A0-3949-87D3-481482D842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926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BD5B3-E986-8E4A-9484-21DDE909EC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090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6D8E-70DD-2D4F-BBF7-0CA4C3D0B3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1595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40DE52-ABB2-F146-8BC2-781DB66E2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0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346A9-D78A-F748-BF74-549F0DDA7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70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4B3B-4C0A-3742-96B4-76E783D43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0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9C511-BE23-CA44-B2FC-2FFB32234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10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8954-8A1C-3845-9C51-6E403273E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7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23E3C-5D36-F94D-8D96-8FC071421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74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4538-836C-B943-93C9-B1C9F592F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3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4F4D-78DD-C749-B68C-3653E0F7C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8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3334-B0BF-804A-8F45-25994543C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0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FB6D-3A0F-9245-BBEB-FCE6FAB11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19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7727-6F41-BE45-8C69-96AB2E6CD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2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63B9-B48F-484C-8564-0052A0DCD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9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EAEF-0367-0840-AE9C-087CBD8EE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3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2A6690-1A29-D548-BD51-7ACAA77D2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2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C43F85-1369-494C-9742-B2DCE95E7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83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2323EB-7A27-8940-A466-FA236F065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7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82D45A-13FC-1B42-A096-1287865F3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39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9AE7-B39C-EA47-92D4-FB7EC027A2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3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DC0F-6AA0-BF41-8C48-0E7716EFC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1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3287-4BFA-A74B-B92B-8661BB3D5C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89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8EA2-A99A-284F-829F-2300C5ED1D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98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295F3-4D9F-D540-BE66-E8FBEDD892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31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310F-459F-8E43-9E15-E285FD80B5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F14C-6727-F842-9A36-D654220851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85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84DCC-F9CC-154B-96D1-F20CA51C86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6083-1B7F-9D4C-860C-93513C8E89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52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5B0D-956C-3F4D-94E0-49EF590E83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41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3C11-7D55-664D-BBF5-0CD9C26A0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04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332-C016-3E47-BBCD-CE539CB13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7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5B679-F3AD-7B4D-AAC1-D20B8A4E1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2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0706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3383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7204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965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4352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606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3818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1275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9812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68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FA669-D7D9-3F46-A491-B97EF1334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80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436381-3B77-6E4F-AE9C-A01BC19F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458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AD04F-F15F-5542-BD9A-1B234A4B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F585-1131-CB41-A7AE-E7889C0E4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8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A39E6-110D-C847-B7C1-713284837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3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522DDA8-FF25-1049-859D-FA8379901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1"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47C779-9DCB-6844-937B-8C1B1B699C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charset="0"/>
          <a:ea typeface="굴림" charset="0"/>
          <a:cs typeface="굴림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charset="0"/>
          <a:ea typeface="굴림" charset="0"/>
          <a:cs typeface="굴림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charset="0"/>
          <a:ea typeface="굴림" charset="0"/>
          <a:cs typeface="굴림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charset="0"/>
          <a:ea typeface="굴림" charset="0"/>
          <a:cs typeface="굴림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0"/>
          <a:ea typeface="굴림" charset="0"/>
          <a:cs typeface="굴림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0"/>
          <a:ea typeface="굴림" charset="0"/>
          <a:cs typeface="굴림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0"/>
          <a:ea typeface="굴림" charset="0"/>
          <a:cs typeface="굴림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0"/>
          <a:ea typeface="굴림" charset="0"/>
          <a:cs typeface="굴림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07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1D65B565-C5CE-6640-8530-2DF5719DE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26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8851" name="Freeform 1027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8852" name="Freeform 1028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8853" name="Freeform 1029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8854" name="Freeform 1030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132" name="Oval 1031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133" name="Oval 1032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134" name="Oval 1033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5123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9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60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1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2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24E0D6D-A6E5-0B42-85BC-95AA7D4E9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026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8851" name="Freeform 1027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8852" name="Freeform 1028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8853" name="Freeform 1029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8854" name="Freeform 1030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228" name="Oval 1031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229" name="Oval 1032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230" name="Oval 1033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9219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9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60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1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2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A744DAF-48E5-3146-969D-C4DC0E806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1EE7AA4-69C7-0A4A-BCAD-F323B48A41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6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53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682435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452128" y="2181399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82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9144000" cy="1020762"/>
          </a:xfrm>
        </p:spPr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Marcan Priority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682437" name="Picture 5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3367944" y="2181399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2438" name="Picture 6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176256" y="2181399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7504" y="4482554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/>
                <a:ea typeface="ＭＳ Ｐゴシック"/>
              </a:rPr>
              <a:t>Matthew</a:t>
            </a:r>
            <a:endParaRPr lang="en-US" sz="3600" b="1">
              <a:solidFill>
                <a:schemeClr val="bg1"/>
              </a:solidFill>
              <a:latin typeface="Arial"/>
              <a:ea typeface="ＭＳ Ｐゴシック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023320" y="4482554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800" b="1">
                <a:solidFill>
                  <a:srgbClr val="FFFF00"/>
                </a:solidFill>
                <a:latin typeface="Arial"/>
                <a:ea typeface="ＭＳ Ｐゴシック"/>
              </a:rPr>
              <a:t>Mark</a:t>
            </a:r>
            <a:endParaRPr lang="en-US" sz="3600" b="1">
              <a:solidFill>
                <a:srgbClr val="FFFF00"/>
              </a:solidFill>
              <a:latin typeface="Arial"/>
              <a:ea typeface="ＭＳ Ｐゴシック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831632" y="4482554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/>
                <a:ea typeface="ＭＳ Ｐゴシック"/>
              </a:rPr>
              <a:t>Luke</a:t>
            </a:r>
            <a:endParaRPr lang="en-US" sz="3600" b="1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4505" y="5666989"/>
            <a:ext cx="9144000" cy="120788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Adapted from a 2006 Class Presentation by Lee Sang Oh for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Jordan Evangelical Theological Seminary 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916394827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922337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en-US" altLang="ko-KR" dirty="0">
                <a:solidFill>
                  <a:schemeClr val="bg1"/>
                </a:solidFill>
                <a:latin typeface="Arial"/>
                <a:cs typeface="Arial"/>
              </a:rPr>
              <a:t>Other Distinctive Themes</a:t>
            </a:r>
            <a:endParaRPr kumimoji="0" lang="en-US" altLang="ko-KR" dirty="0">
              <a:latin typeface="Arial"/>
              <a:cs typeface="Arial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rtl="1" eaLnBrk="1" hangingPunct="1">
              <a:buNone/>
            </a:pPr>
            <a: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☞ Disciples and Discipleship</a:t>
            </a:r>
          </a:p>
          <a:p>
            <a:pPr marL="0" indent="0" rtl="1" eaLnBrk="1" hangingPunct="1">
              <a:buNone/>
            </a:pPr>
            <a: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☞ Imminent eschatology</a:t>
            </a:r>
          </a:p>
          <a:p>
            <a:pPr marL="0" indent="0" rtl="1" eaLnBrk="1" hangingPunct="1">
              <a:buNone/>
            </a:pPr>
            <a: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☞ The message is Good news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5936" y="6553200"/>
            <a:ext cx="5029200" cy="30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Blomberg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Jesus and the Gospels</a:t>
            </a:r>
            <a:r>
              <a:rPr lang="en-US" sz="1200" b="1" dirty="0">
                <a:solidFill>
                  <a:schemeClr val="bg1"/>
                </a:solidFill>
              </a:rPr>
              <a:t>, 118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41148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en-US" altLang="ko-KR" sz="4000">
                <a:solidFill>
                  <a:schemeClr val="bg1"/>
                </a:solidFill>
                <a:latin typeface="Arial Black" charset="0"/>
              </a:rPr>
              <a:t>Mark 1:14-15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  <a:effectLst/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After John was put in prison, Jesus </a:t>
            </a:r>
            <a:b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went into Galilee, proclaiming the good news of God.</a:t>
            </a:r>
          </a:p>
          <a:p>
            <a:pPr eaLnBrk="1" hangingPunct="1">
              <a:buFontTx/>
              <a:buNone/>
              <a:defRPr/>
            </a:pPr>
            <a: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“The time has come,” he said. “The </a:t>
            </a:r>
            <a:b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kingdom of God is near. Repent and </a:t>
            </a:r>
            <a:b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kumimoji="0" lang="en-US" altLang="ko-K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believe the good news!”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background-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en-US" altLang="ko-KR">
                <a:latin typeface="Arial Black" charset="0"/>
              </a:rPr>
              <a:t>Jesus we enthrone</a:t>
            </a:r>
            <a:r>
              <a:rPr kumimoji="0" lang="en-US" altLang="ko-KR"/>
              <a:t> </a:t>
            </a:r>
            <a:r>
              <a:rPr kumimoji="0" lang="en-US" altLang="ko-KR">
                <a:latin typeface="Arial Black" charset="0"/>
              </a:rPr>
              <a:t>you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76375"/>
            <a:ext cx="9144000" cy="522922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sz="28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Jesus we enthrone you.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We proclaim you are King.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Standing here in the midst of us.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We raise you up with our praise.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And as we worship build your throne.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And as we worship build your throne.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And as we worship build your throne.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Come Lord Jesus and take your place.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7AEB97D-A033-197F-B36C-49DEA10A773E}"/>
              </a:ext>
            </a:extLst>
          </p:cNvPr>
          <p:cNvGrpSpPr/>
          <p:nvPr/>
        </p:nvGrpSpPr>
        <p:grpSpPr>
          <a:xfrm>
            <a:off x="-108519" y="836713"/>
            <a:ext cx="9252520" cy="5716488"/>
            <a:chOff x="-108519" y="836713"/>
            <a:chExt cx="9252520" cy="5716488"/>
          </a:xfrm>
        </p:grpSpPr>
        <p:pic>
          <p:nvPicPr>
            <p:cNvPr id="30723" name="Picture 4" descr="GospelChartContrasts6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690" t="5029" r="6654" b="58440"/>
            <a:stretch/>
          </p:blipFill>
          <p:spPr bwMode="auto">
            <a:xfrm>
              <a:off x="-108519" y="836713"/>
              <a:ext cx="9252520" cy="571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373E73-6503-2B0C-87DB-047A8A6FBCC9}"/>
                </a:ext>
              </a:extLst>
            </p:cNvPr>
            <p:cNvSpPr/>
            <p:nvPr/>
          </p:nvSpPr>
          <p:spPr bwMode="auto">
            <a:xfrm>
              <a:off x="179512" y="1139019"/>
              <a:ext cx="1584176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3775E4-77E7-785D-FF29-3F73F5DF6282}"/>
                </a:ext>
              </a:extLst>
            </p:cNvPr>
            <p:cNvSpPr/>
            <p:nvPr/>
          </p:nvSpPr>
          <p:spPr bwMode="auto">
            <a:xfrm>
              <a:off x="2627148" y="2487528"/>
              <a:ext cx="1584176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31016-599F-214C-0393-C2F4CC54BCEB}"/>
                </a:ext>
              </a:extLst>
            </p:cNvPr>
            <p:cNvSpPr/>
            <p:nvPr/>
          </p:nvSpPr>
          <p:spPr bwMode="auto">
            <a:xfrm>
              <a:off x="4991657" y="3826801"/>
              <a:ext cx="1584176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28F4C8-BB84-6832-9CB9-0F441BF4958B}"/>
                </a:ext>
              </a:extLst>
            </p:cNvPr>
            <p:cNvSpPr/>
            <p:nvPr/>
          </p:nvSpPr>
          <p:spPr bwMode="auto">
            <a:xfrm>
              <a:off x="7180675" y="5221492"/>
              <a:ext cx="1584176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0057CB-EA71-30B7-9FCB-FBEAC6893A19}"/>
                </a:ext>
              </a:extLst>
            </p:cNvPr>
            <p:cNvSpPr/>
            <p:nvPr/>
          </p:nvSpPr>
          <p:spPr bwMode="auto">
            <a:xfrm>
              <a:off x="170276" y="1412776"/>
              <a:ext cx="1042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F5FCE2-74E1-BC3C-E38E-459AFD62E351}"/>
                </a:ext>
              </a:extLst>
            </p:cNvPr>
            <p:cNvSpPr/>
            <p:nvPr/>
          </p:nvSpPr>
          <p:spPr bwMode="auto">
            <a:xfrm>
              <a:off x="179511" y="4174448"/>
              <a:ext cx="848237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D965C9-58D1-1BA4-A1EF-6E8251911868}"/>
                </a:ext>
              </a:extLst>
            </p:cNvPr>
            <p:cNvSpPr/>
            <p:nvPr/>
          </p:nvSpPr>
          <p:spPr bwMode="auto">
            <a:xfrm>
              <a:off x="123363" y="5504484"/>
              <a:ext cx="848237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6F174F-716D-7FE0-603F-93160FB2F5BD}"/>
                </a:ext>
              </a:extLst>
            </p:cNvPr>
            <p:cNvSpPr/>
            <p:nvPr/>
          </p:nvSpPr>
          <p:spPr bwMode="auto">
            <a:xfrm>
              <a:off x="7972763" y="4121224"/>
              <a:ext cx="988868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78E852E-27F1-06D7-CF00-E9D112B9763A}"/>
                </a:ext>
              </a:extLst>
            </p:cNvPr>
            <p:cNvSpPr/>
            <p:nvPr/>
          </p:nvSpPr>
          <p:spPr bwMode="auto">
            <a:xfrm>
              <a:off x="7903612" y="1468016"/>
              <a:ext cx="988868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5722BC8-EA64-731E-FE9F-E1609EB3EA49}"/>
                </a:ext>
              </a:extLst>
            </p:cNvPr>
            <p:cNvSpPr/>
            <p:nvPr/>
          </p:nvSpPr>
          <p:spPr bwMode="auto">
            <a:xfrm>
              <a:off x="7975620" y="5517232"/>
              <a:ext cx="988868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2D331AB-675A-1E8B-8068-2C219042B773}"/>
                </a:ext>
              </a:extLst>
            </p:cNvPr>
            <p:cNvSpPr/>
            <p:nvPr/>
          </p:nvSpPr>
          <p:spPr bwMode="auto">
            <a:xfrm>
              <a:off x="2340820" y="980728"/>
              <a:ext cx="3671339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39039"/>
            <a:ext cx="9144001" cy="797673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cs typeface="+mj-cs"/>
              </a:rPr>
              <a:t>Contrasting Gospel Charts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046163" y="-10715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7AFA24-21ED-901C-898E-B7F9DEA5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476" y="2435163"/>
            <a:ext cx="40658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/>
                <a:cs typeface="Arial Black" panose="020B0604020202020204" pitchFamily="34" charset="0"/>
              </a:rPr>
              <a:t>Mark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/>
              <a:cs typeface="Arial Black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B4C3F8-8895-4186-7179-E9E4072C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4150" y="1139019"/>
            <a:ext cx="226774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/>
                <a:cs typeface="Arial Black" panose="020B0604020202020204" pitchFamily="34" charset="0"/>
              </a:rPr>
              <a:t>Matthew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/>
              <a:cs typeface="Arial Black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A9700E2-8E3B-244D-B866-33F512FCD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872" y="3837709"/>
            <a:ext cx="233975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/>
                <a:cs typeface="Arial Black" panose="020B0604020202020204" pitchFamily="34" charset="0"/>
              </a:rPr>
              <a:t>Luke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/>
              <a:cs typeface="Arial Black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A9721ED-AE26-1CE1-B9D7-8A504492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5157192"/>
            <a:ext cx="208823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/>
                <a:cs typeface="Arial Black" panose="020B0604020202020204" pitchFamily="34" charset="0"/>
              </a:rPr>
              <a:t>John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/>
              <a:cs typeface="Arial Black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254DFD5-1120-5CD2-69B7-74BF13B1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3" y="2836168"/>
            <a:ext cx="172819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Jesus' Ministry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C2F6180-189B-87FC-F95F-4061A954C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335" y="2836168"/>
            <a:ext cx="172819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Jesus' Passion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A29876C-666D-1160-9C16-8A3BF080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2" y="1484784"/>
            <a:ext cx="104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Infancy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D8C34E7-AFE3-EE0F-4ADA-0F5679301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2" y="4166580"/>
            <a:ext cx="104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Infancy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8098713-5F88-EB67-A233-36092CD6C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5154" y="1484784"/>
            <a:ext cx="150447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Resurrection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FF4CB9-DB32-9B36-85DF-0AEF9EE9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484" y="4166580"/>
            <a:ext cx="134914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Resurrection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6553200"/>
            <a:ext cx="9144001" cy="304800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Craig Blomberg, </a:t>
            </a:r>
            <a:r>
              <a:rPr lang="en-US" sz="1400" b="1" i="1" dirty="0">
                <a:solidFill>
                  <a:schemeClr val="bg1"/>
                </a:solidFill>
                <a:cs typeface="+mn-cs"/>
              </a:rPr>
              <a:t>Jesus and the Gospels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, 127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68ADEDD-2219-68EB-EB2F-ADD3019F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" y="5508549"/>
            <a:ext cx="104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Intro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D3457DB-A19E-AE88-828C-47896FC4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868" y="5525329"/>
            <a:ext cx="2333849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7 Signs &amp; Discourses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473F9BE-D2C5-984E-DBF4-B1EC6D6B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5528073"/>
            <a:ext cx="172819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Passion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346DAD3-7F58-4809-6527-46B9FCB2A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06" y="4206706"/>
            <a:ext cx="151378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Parallel to Mark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3A21936-02AC-D0B4-08DD-DAC980759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740" y="4207821"/>
            <a:ext cx="1164564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Mark &amp; L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BB8EF249-CD70-B93D-DC5F-0756C028C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265" y="4204364"/>
            <a:ext cx="776669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Q &amp; L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1C216D8D-24F7-6183-F9E2-A4234FE8F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488" y="5508549"/>
            <a:ext cx="129614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Resurrection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92E0F-4A6D-0542-302B-15943C347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057" y="936888"/>
            <a:ext cx="40658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Five main sermons of Jesus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cs typeface="+mj-cs"/>
              </a:rPr>
              <a:t>Black</a:t>
            </a:r>
            <a:endParaRPr lang="en-US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Critical Studies •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1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tunn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chemeClr val="bg1"/>
                </a:solidFill>
                <a:cs typeface="+mj-cs"/>
              </a:rPr>
              <a:t>Marcan Priority</a:t>
            </a:r>
            <a:endParaRPr lang="en-US" sz="5400">
              <a:solidFill>
                <a:schemeClr val="bg1"/>
              </a:solidFill>
              <a:cs typeface="+mj-cs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>
                <a:solidFill>
                  <a:schemeClr val="bg1"/>
                </a:solidFill>
                <a:cs typeface="+mn-cs"/>
              </a:rPr>
              <a:t>Evaluating the Majority 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027"/>
          <p:cNvSpPr txBox="1">
            <a:spLocks noChangeArrowheads="1"/>
          </p:cNvSpPr>
          <p:nvPr/>
        </p:nvSpPr>
        <p:spPr bwMode="auto">
          <a:xfrm>
            <a:off x="85407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cs typeface="Arial" charset="0"/>
              </a:rPr>
              <a:t>49</a:t>
            </a:r>
          </a:p>
        </p:txBody>
      </p:sp>
      <p:pic>
        <p:nvPicPr>
          <p:cNvPr id="14338" name="Picture 1035" descr="j0316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085850"/>
            <a:ext cx="3657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6" name="Rectangle 1038"/>
          <p:cNvSpPr>
            <a:spLocks noGrp="1" noChangeArrowheads="1"/>
          </p:cNvSpPr>
          <p:nvPr>
            <p:ph type="title"/>
          </p:nvPr>
        </p:nvSpPr>
        <p:spPr>
          <a:xfrm>
            <a:off x="1738313" y="228600"/>
            <a:ext cx="5805487" cy="646113"/>
          </a:xfrm>
          <a:solidFill>
            <a:schemeClr val="bg2"/>
          </a:solidFill>
        </p:spPr>
        <p:txBody>
          <a:bodyPr anchor="t" anchorCtr="0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The Synoptic Problem</a:t>
            </a:r>
          </a:p>
        </p:txBody>
      </p:sp>
      <p:sp>
        <p:nvSpPr>
          <p:cNvPr id="6" name="Rectangle 1028"/>
          <p:cNvSpPr txBox="1">
            <a:spLocks noChangeArrowheads="1"/>
          </p:cNvSpPr>
          <p:nvPr/>
        </p:nvSpPr>
        <p:spPr bwMode="auto">
          <a:xfrm>
            <a:off x="381000" y="3886200"/>
            <a:ext cx="845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Matthew, Mark &amp; Luke in a nutshell:</a:t>
            </a:r>
          </a:p>
          <a:p>
            <a:pPr algn="just" eaLnBrk="1" hangingPunct="1">
              <a:spcBef>
                <a:spcPct val="20000"/>
              </a:spcBef>
              <a:buClr>
                <a:srgbClr val="FFFFCC"/>
              </a:buClr>
              <a:buSzPct val="75000"/>
              <a:buFont typeface="Wingdings" charset="0"/>
              <a:buChar char="l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How do we explain their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similarities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?</a:t>
            </a:r>
          </a:p>
          <a:p>
            <a:pPr algn="just" eaLnBrk="1" hangingPunct="1">
              <a:spcBef>
                <a:spcPct val="20000"/>
              </a:spcBef>
              <a:buClr>
                <a:srgbClr val="FFFFCC"/>
              </a:buClr>
              <a:buSzPct val="75000"/>
              <a:buFont typeface="Wingdings" charset="0"/>
              <a:buChar char="l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How do we explain their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differences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84264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51</a:t>
            </a: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cs typeface="Arial" charset="0"/>
              </a:rPr>
              <a:t>51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987675" y="5229225"/>
            <a:ext cx="520700" cy="107791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320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n-US" sz="3200">
                <a:solidFill>
                  <a:srgbClr val="FFFFFF"/>
                </a:solidFill>
                <a:cs typeface="Arial" charset="0"/>
              </a:rPr>
              <a:t>Q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038475" y="3784600"/>
            <a:ext cx="381000" cy="9144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0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 </a:t>
            </a:r>
            <a:endParaRPr lang="en-US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4202113" y="3784600"/>
            <a:ext cx="762000" cy="914400"/>
          </a:xfrm>
          <a:prstGeom prst="rect">
            <a:avLst/>
          </a:prstGeom>
          <a:gradFill rotWithShape="0">
            <a:gsLst>
              <a:gs pos="0">
                <a:srgbClr val="149B41"/>
              </a:gs>
              <a:gs pos="100000">
                <a:srgbClr val="09481E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0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 </a:t>
            </a:r>
            <a:endParaRPr lang="en-US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1362075" y="3784600"/>
            <a:ext cx="533400" cy="914400"/>
          </a:xfrm>
          <a:prstGeom prst="rect">
            <a:avLst/>
          </a:prstGeom>
          <a:gradFill rotWithShape="0">
            <a:gsLst>
              <a:gs pos="0">
                <a:srgbClr val="C60DC0"/>
              </a:gs>
              <a:gs pos="100000">
                <a:srgbClr val="5C065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0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 </a:t>
            </a:r>
            <a:endParaRPr lang="en-US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91" name="Text Box 19"/>
          <p:cNvSpPr txBox="1">
            <a:spLocks noChangeArrowheads="1"/>
          </p:cNvSpPr>
          <p:nvPr/>
        </p:nvSpPr>
        <p:spPr bwMode="auto">
          <a:xfrm>
            <a:off x="6553200" y="4343400"/>
            <a:ext cx="228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cs typeface="Arial" charset="0"/>
              </a:rPr>
              <a:t>Numbers indicate the verses in each proposed source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2936875" y="519906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cs typeface="Arial" charset="0"/>
              </a:rPr>
              <a:t>235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257300" y="5257800"/>
            <a:ext cx="698500" cy="990600"/>
            <a:chOff x="510" y="3312"/>
            <a:chExt cx="440" cy="624"/>
          </a:xfrm>
        </p:grpSpPr>
        <p:sp>
          <p:nvSpPr>
            <p:cNvPr id="16422" name="Text Box 17"/>
            <p:cNvSpPr txBox="1">
              <a:spLocks noChangeArrowheads="1"/>
            </p:cNvSpPr>
            <p:nvPr/>
          </p:nvSpPr>
          <p:spPr bwMode="auto">
            <a:xfrm>
              <a:off x="576" y="3360"/>
              <a:ext cx="336" cy="576"/>
            </a:xfrm>
            <a:prstGeom prst="rect">
              <a:avLst/>
            </a:prstGeom>
            <a:gradFill rotWithShape="0">
              <a:gsLst>
                <a:gs pos="0">
                  <a:srgbClr val="C60DC0"/>
                </a:gs>
                <a:gs pos="100000">
                  <a:srgbClr val="5C06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500">
                <a:solidFill>
                  <a:srgbClr val="FFFFFF"/>
                </a:solidFill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FFFF"/>
                  </a:solidFill>
                  <a:cs typeface="Arial" charset="0"/>
                </a:rPr>
                <a:t>M</a:t>
              </a:r>
              <a:endParaRPr lang="en-US" sz="700">
                <a:solidFill>
                  <a:srgbClr val="FFFFFF"/>
                </a:solidFill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9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423" name="Text Box 23"/>
            <p:cNvSpPr txBox="1">
              <a:spLocks noChangeArrowheads="1"/>
            </p:cNvSpPr>
            <p:nvPr/>
          </p:nvSpPr>
          <p:spPr bwMode="auto">
            <a:xfrm>
              <a:off x="510" y="3312"/>
              <a:ext cx="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333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590800" y="838200"/>
            <a:ext cx="1143000" cy="1054100"/>
            <a:chOff x="1632" y="528"/>
            <a:chExt cx="720" cy="664"/>
          </a:xfrm>
        </p:grpSpPr>
        <p:sp>
          <p:nvSpPr>
            <p:cNvPr id="73734" name="Text Box 6"/>
            <p:cNvSpPr txBox="1">
              <a:spLocks noChangeArrowheads="1"/>
            </p:cNvSpPr>
            <p:nvPr/>
          </p:nvSpPr>
          <p:spPr bwMode="auto">
            <a:xfrm>
              <a:off x="1632" y="528"/>
              <a:ext cx="720" cy="6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sz="60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 charset="0"/>
                </a:rPr>
                <a:t>Mark</a:t>
              </a:r>
              <a:endParaRPr lang="en-US" sz="80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21" name="Text Box 18"/>
            <p:cNvSpPr txBox="1">
              <a:spLocks noChangeArrowheads="1"/>
            </p:cNvSpPr>
            <p:nvPr/>
          </p:nvSpPr>
          <p:spPr bwMode="auto">
            <a:xfrm>
              <a:off x="1786" y="528"/>
              <a:ext cx="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661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440113" y="3733800"/>
            <a:ext cx="762000" cy="965200"/>
            <a:chOff x="2400" y="2352"/>
            <a:chExt cx="480" cy="608"/>
          </a:xfrm>
        </p:grpSpPr>
        <p:sp>
          <p:nvSpPr>
            <p:cNvPr id="73737" name="Text Box 9"/>
            <p:cNvSpPr txBox="1">
              <a:spLocks noChangeArrowheads="1"/>
            </p:cNvSpPr>
            <p:nvPr/>
          </p:nvSpPr>
          <p:spPr bwMode="auto">
            <a:xfrm>
              <a:off x="2400" y="2384"/>
              <a:ext cx="48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sz="50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Luke</a:t>
              </a:r>
              <a:endParaRPr lang="en-US" sz="70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en-US" sz="9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9" name="Text Box 24"/>
            <p:cNvSpPr txBox="1">
              <a:spLocks noChangeArrowheads="1"/>
            </p:cNvSpPr>
            <p:nvPr/>
          </p:nvSpPr>
          <p:spPr bwMode="auto">
            <a:xfrm>
              <a:off x="2430" y="2352"/>
              <a:ext cx="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350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895475" y="3733800"/>
            <a:ext cx="1143000" cy="965200"/>
            <a:chOff x="912" y="2352"/>
            <a:chExt cx="720" cy="608"/>
          </a:xfrm>
        </p:grpSpPr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912" y="2384"/>
              <a:ext cx="72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sz="50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Matthew</a:t>
              </a:r>
              <a:endParaRPr lang="en-US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7" name="Text Box 25"/>
            <p:cNvSpPr txBox="1">
              <a:spLocks noChangeArrowheads="1"/>
            </p:cNvSpPr>
            <p:nvPr/>
          </p:nvSpPr>
          <p:spPr bwMode="auto">
            <a:xfrm>
              <a:off x="1038" y="2352"/>
              <a:ext cx="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500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4202113" y="5257800"/>
            <a:ext cx="762000" cy="990600"/>
            <a:chOff x="2880" y="3312"/>
            <a:chExt cx="480" cy="624"/>
          </a:xfrm>
        </p:grpSpPr>
        <p:sp>
          <p:nvSpPr>
            <p:cNvPr id="16414" name="Text Box 16"/>
            <p:cNvSpPr txBox="1">
              <a:spLocks noChangeArrowheads="1"/>
            </p:cNvSpPr>
            <p:nvPr/>
          </p:nvSpPr>
          <p:spPr bwMode="auto">
            <a:xfrm>
              <a:off x="2880" y="3360"/>
              <a:ext cx="480" cy="576"/>
            </a:xfrm>
            <a:prstGeom prst="rect">
              <a:avLst/>
            </a:prstGeom>
            <a:gradFill rotWithShape="0">
              <a:gsLst>
                <a:gs pos="0">
                  <a:srgbClr val="149B41"/>
                </a:gs>
                <a:gs pos="100000">
                  <a:srgbClr val="09481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500">
                <a:solidFill>
                  <a:srgbClr val="FFFFFF"/>
                </a:solidFill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FFFF"/>
                  </a:solidFill>
                  <a:cs typeface="Arial" charset="0"/>
                </a:rPr>
                <a:t>L</a:t>
              </a:r>
              <a:endParaRPr lang="en-US" sz="700">
                <a:solidFill>
                  <a:srgbClr val="FFFFFF"/>
                </a:solidFill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9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415" name="Text Box 26"/>
            <p:cNvSpPr txBox="1">
              <a:spLocks noChangeArrowheads="1"/>
            </p:cNvSpPr>
            <p:nvPr/>
          </p:nvSpPr>
          <p:spPr bwMode="auto">
            <a:xfrm>
              <a:off x="2890" y="3312"/>
              <a:ext cx="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564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403350" y="2971800"/>
            <a:ext cx="1981200" cy="762000"/>
            <a:chOff x="672" y="1872"/>
            <a:chExt cx="1152" cy="480"/>
          </a:xfrm>
        </p:grpSpPr>
        <p:sp>
          <p:nvSpPr>
            <p:cNvPr id="16412" name="Text Box 21"/>
            <p:cNvSpPr txBox="1">
              <a:spLocks noChangeArrowheads="1"/>
            </p:cNvSpPr>
            <p:nvPr/>
          </p:nvSpPr>
          <p:spPr bwMode="auto">
            <a:xfrm>
              <a:off x="985" y="1872"/>
              <a:ext cx="5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1068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413" name="AutoShape 27"/>
            <p:cNvSpPr>
              <a:spLocks/>
            </p:cNvSpPr>
            <p:nvPr/>
          </p:nvSpPr>
          <p:spPr bwMode="auto">
            <a:xfrm rot="-5400000">
              <a:off x="1152" y="1680"/>
              <a:ext cx="192" cy="1152"/>
            </a:xfrm>
            <a:prstGeom prst="rightBracke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027363" y="2971800"/>
            <a:ext cx="1905000" cy="762000"/>
            <a:chOff x="2160" y="1872"/>
            <a:chExt cx="1152" cy="480"/>
          </a:xfrm>
        </p:grpSpPr>
        <p:sp>
          <p:nvSpPr>
            <p:cNvPr id="16410" name="Text Box 22"/>
            <p:cNvSpPr txBox="1">
              <a:spLocks noChangeArrowheads="1"/>
            </p:cNvSpPr>
            <p:nvPr/>
          </p:nvSpPr>
          <p:spPr bwMode="auto">
            <a:xfrm>
              <a:off x="2419" y="1872"/>
              <a:ext cx="5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1149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411" name="AutoShape 28"/>
            <p:cNvSpPr>
              <a:spLocks/>
            </p:cNvSpPr>
            <p:nvPr/>
          </p:nvSpPr>
          <p:spPr bwMode="auto">
            <a:xfrm rot="-5400000">
              <a:off x="2640" y="1680"/>
              <a:ext cx="192" cy="1152"/>
            </a:xfrm>
            <a:prstGeom prst="rightBracke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2362200" y="1295400"/>
            <a:ext cx="228600" cy="2514600"/>
            <a:chOff x="1488" y="816"/>
            <a:chExt cx="144" cy="1584"/>
          </a:xfrm>
        </p:grpSpPr>
        <p:sp>
          <p:nvSpPr>
            <p:cNvPr id="16408" name="Line 29"/>
            <p:cNvSpPr>
              <a:spLocks noChangeShapeType="1"/>
            </p:cNvSpPr>
            <p:nvPr/>
          </p:nvSpPr>
          <p:spPr bwMode="auto">
            <a:xfrm flipH="1">
              <a:off x="1488" y="8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38"/>
            <p:cNvSpPr>
              <a:spLocks noChangeShapeType="1"/>
            </p:cNvSpPr>
            <p:nvPr/>
          </p:nvSpPr>
          <p:spPr bwMode="auto">
            <a:xfrm>
              <a:off x="1488" y="8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 flipH="1">
            <a:off x="3733800" y="1295400"/>
            <a:ext cx="228600" cy="2514600"/>
            <a:chOff x="1488" y="816"/>
            <a:chExt cx="144" cy="1584"/>
          </a:xfrm>
        </p:grpSpPr>
        <p:sp>
          <p:nvSpPr>
            <p:cNvPr id="16406" name="Line 41"/>
            <p:cNvSpPr>
              <a:spLocks noChangeShapeType="1"/>
            </p:cNvSpPr>
            <p:nvPr/>
          </p:nvSpPr>
          <p:spPr bwMode="auto">
            <a:xfrm flipH="1">
              <a:off x="1488" y="8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Line 42"/>
            <p:cNvSpPr>
              <a:spLocks noChangeShapeType="1"/>
            </p:cNvSpPr>
            <p:nvPr/>
          </p:nvSpPr>
          <p:spPr bwMode="auto">
            <a:xfrm>
              <a:off x="1488" y="8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71" name="Line 43"/>
          <p:cNvSpPr>
            <a:spLocks noChangeShapeType="1"/>
          </p:cNvSpPr>
          <p:nvPr/>
        </p:nvSpPr>
        <p:spPr bwMode="auto">
          <a:xfrm flipV="1">
            <a:off x="1590675" y="4724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 flipV="1">
            <a:off x="4506913" y="4648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5410200" y="1219200"/>
            <a:ext cx="3124200" cy="1739900"/>
          </a:xfrm>
          <a:solidFill>
            <a:schemeClr val="bg2"/>
          </a:solidFill>
        </p:spPr>
        <p:txBody>
          <a:bodyPr anchor="t" anchorCtr="0">
            <a:spAutoFit/>
          </a:bodyPr>
          <a:lstStyle/>
          <a:p>
            <a:pPr eaLnBrk="1" hangingPunct="1"/>
            <a:r>
              <a:rPr lang="en-US" altLang="zh-CN"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Marcan Priority Diagrammed</a:t>
            </a:r>
            <a:endParaRPr lang="en-US" sz="36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 flipV="1">
            <a:off x="3203575" y="46529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 autoUpdateAnimBg="0"/>
      <p:bldP spid="73738" grpId="0" animBg="1" autoUpdateAnimBg="0"/>
      <p:bldP spid="73740" grpId="0" animBg="1" autoUpdateAnimBg="0"/>
      <p:bldP spid="73741" grpId="0" animBg="1" autoUpdateAnimBg="0"/>
      <p:bldP spid="73748" grpId="0" autoUpdateAnimBg="0"/>
      <p:bldP spid="73771" grpId="0" animBg="1"/>
      <p:bldP spid="73772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8582025" y="444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cs typeface="Arial" charset="0"/>
              </a:rPr>
              <a:t>49</a:t>
            </a:r>
          </a:p>
        </p:txBody>
      </p:sp>
      <p:pic>
        <p:nvPicPr>
          <p:cNvPr id="69642" name="Picture 10" descr="j02362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3" y="2852738"/>
            <a:ext cx="619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j02362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3" y="4830763"/>
            <a:ext cx="619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5" descr="j02405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-76200"/>
            <a:ext cx="124301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760538" y="228600"/>
            <a:ext cx="6469062" cy="646113"/>
          </a:xfrm>
          <a:solidFill>
            <a:schemeClr val="bg2"/>
          </a:solidFill>
        </p:spPr>
        <p:txBody>
          <a:bodyPr wrap="none" anchor="t" anchorCtr="0">
            <a:spAutoFit/>
          </a:bodyPr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Dating the Synoptic Gospels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0088" y="1084263"/>
            <a:ext cx="925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cs typeface="Arial" charset="0"/>
              </a:rPr>
              <a:t>MARK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36713" y="144462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cs typeface="Arial" charset="0"/>
              </a:rPr>
              <a:t>MATTHEW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92475" y="1444625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cs typeface="Arial" charset="0"/>
              </a:rPr>
              <a:t>LUKE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0088" y="1916113"/>
            <a:ext cx="199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ASSUMPTION A: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0088" y="2205038"/>
            <a:ext cx="2736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Matthew and Luke used Mark as a source</a:t>
            </a:r>
          </a:p>
        </p:txBody>
      </p:sp>
      <p:cxnSp>
        <p:nvCxnSpPr>
          <p:cNvPr id="6" name="Straight Arrow Connector 5"/>
          <p:cNvCxnSpPr>
            <a:cxnSpLocks noChangeShapeType="1"/>
            <a:stCxn id="4" idx="3"/>
          </p:cNvCxnSpPr>
          <p:nvPr/>
        </p:nvCxnSpPr>
        <p:spPr bwMode="auto">
          <a:xfrm>
            <a:off x="1625600" y="1284288"/>
            <a:ext cx="514350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636713" y="1300163"/>
            <a:ext cx="172720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0088" y="2924175"/>
            <a:ext cx="1014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rgbClr val="FFFFFF"/>
                </a:solidFill>
                <a:cs typeface="Arial" charset="0"/>
              </a:rPr>
              <a:t>View #1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0088" y="3213100"/>
            <a:ext cx="273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Mark written in the 50s or early 60s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00113" y="3789363"/>
            <a:ext cx="2663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(1) Matthew written in late 50s or the 60s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00113" y="4427538"/>
            <a:ext cx="273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(2) Luke written 59-63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00088" y="4868863"/>
            <a:ext cx="1014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rgbClr val="FFFFFF"/>
                </a:solidFill>
                <a:cs typeface="Arial" charset="0"/>
              </a:rPr>
              <a:t>View #2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0088" y="515778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Mark written 65-70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00113" y="5516563"/>
            <a:ext cx="26638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(1) Matthew written in the 70s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00113" y="6156325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(2) Luke written in the 70s</a:t>
            </a:r>
          </a:p>
        </p:txBody>
      </p:sp>
      <p:pic>
        <p:nvPicPr>
          <p:cNvPr id="39" name="Picture 10" descr="j02362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725" y="2820988"/>
            <a:ext cx="619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j02362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725" y="4149725"/>
            <a:ext cx="619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500563" y="1444625"/>
            <a:ext cx="925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cs typeface="Arial" charset="0"/>
              </a:rPr>
              <a:t>MARK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842000" y="141287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cs typeface="Arial" charset="0"/>
              </a:rPr>
              <a:t>MATTHEW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821613" y="1412875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cs typeface="Arial" charset="0"/>
              </a:rPr>
              <a:t>LUKE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787900" y="1884363"/>
            <a:ext cx="200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ASSUMPTION B: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87900" y="2173288"/>
            <a:ext cx="338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Matthew and Luke did not use Mark as a source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787900" y="2892425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rgbClr val="FFFFFF"/>
                </a:solidFill>
                <a:cs typeface="Arial" charset="0"/>
              </a:rPr>
              <a:t>View #1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87900" y="3181350"/>
            <a:ext cx="3960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Mark could have been written anytime between 50 and 70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787900" y="4221163"/>
            <a:ext cx="101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rgbClr val="FFFFFF"/>
                </a:solidFill>
                <a:cs typeface="Arial" charset="0"/>
              </a:rPr>
              <a:t>View #2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787900" y="450850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Mark written 65-70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987925" y="4868863"/>
            <a:ext cx="3687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(1) Matthew written early 50s (see Matthew notes)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003800" y="5516563"/>
            <a:ext cx="3600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(2) Luke written 59-63 (see Luke notes)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5580063" y="1268413"/>
            <a:ext cx="0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Straight Connector 57"/>
          <p:cNvCxnSpPr>
            <a:cxnSpLocks noChangeShapeType="1"/>
          </p:cNvCxnSpPr>
          <p:nvPr/>
        </p:nvCxnSpPr>
        <p:spPr bwMode="auto">
          <a:xfrm>
            <a:off x="7524750" y="1268413"/>
            <a:ext cx="0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68" name="TextBox 58"/>
          <p:cNvSpPr txBox="1">
            <a:spLocks noChangeArrowheads="1"/>
          </p:cNvSpPr>
          <p:nvPr/>
        </p:nvSpPr>
        <p:spPr bwMode="auto">
          <a:xfrm>
            <a:off x="2916238" y="796925"/>
            <a:ext cx="433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Adapted from the </a:t>
            </a:r>
            <a:r>
              <a:rPr lang="en-US" sz="1800" i="1">
                <a:solidFill>
                  <a:srgbClr val="FFFFFF"/>
                </a:solidFill>
                <a:cs typeface="Arial" charset="0"/>
              </a:rPr>
              <a:t>NIV Study Bible, </a:t>
            </a:r>
            <a:r>
              <a:rPr lang="en-US" sz="1800">
                <a:solidFill>
                  <a:srgbClr val="FFFFFF"/>
                </a:solidFill>
                <a:cs typeface="Arial" charset="0"/>
              </a:rPr>
              <a:t>1431</a:t>
            </a:r>
            <a:endParaRPr lang="en-US" sz="1800" i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211638" y="3933825"/>
            <a:ext cx="4697412" cy="2743200"/>
            <a:chOff x="2688" y="2160"/>
            <a:chExt cx="2880" cy="1728"/>
          </a:xfrm>
        </p:grpSpPr>
        <p:grpSp>
          <p:nvGrpSpPr>
            <p:cNvPr id="18470" name="Group 8"/>
            <p:cNvGrpSpPr>
              <a:grpSpLocks/>
            </p:cNvGrpSpPr>
            <p:nvPr/>
          </p:nvGrpSpPr>
          <p:grpSpPr bwMode="auto">
            <a:xfrm>
              <a:off x="3024" y="2304"/>
              <a:ext cx="2544" cy="1584"/>
              <a:chOff x="3072" y="2256"/>
              <a:chExt cx="2544" cy="1584"/>
            </a:xfrm>
          </p:grpSpPr>
          <p:sp>
            <p:nvSpPr>
              <p:cNvPr id="18472" name="Text Box 5"/>
              <p:cNvSpPr txBox="1">
                <a:spLocks noChangeArrowheads="1"/>
              </p:cNvSpPr>
              <p:nvPr/>
            </p:nvSpPr>
            <p:spPr bwMode="auto">
              <a:xfrm>
                <a:off x="3072" y="3552"/>
                <a:ext cx="2544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rgbClr val="FFFFFF"/>
                    </a:solidFill>
                    <a:cs typeface="Arial" charset="0"/>
                  </a:rPr>
                  <a:t>Taught in this class</a:t>
                </a:r>
              </a:p>
            </p:txBody>
          </p:sp>
          <p:sp>
            <p:nvSpPr>
              <p:cNvPr id="18473" name="Rectangle 7"/>
              <p:cNvSpPr>
                <a:spLocks noChangeArrowheads="1"/>
              </p:cNvSpPr>
              <p:nvPr/>
            </p:nvSpPr>
            <p:spPr bwMode="auto">
              <a:xfrm>
                <a:off x="3072" y="2256"/>
                <a:ext cx="2544" cy="158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pic>
          <p:nvPicPr>
            <p:cNvPr id="18471" name="Picture 13" descr="j023621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160"/>
              <a:ext cx="67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  <p:bldP spid="28" grpId="0"/>
      <p:bldP spid="29" grpId="0"/>
      <p:bldP spid="30" grpId="0"/>
      <p:bldP spid="31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8" grpId="0"/>
      <p:bldP spid="49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25538"/>
            <a:ext cx="8664575" cy="855662"/>
          </a:xfrm>
          <a:solidFill>
            <a:schemeClr val="tx1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cs typeface="+mj-cs"/>
              </a:rPr>
              <a:t>Reasons Mark is Seen as First</a:t>
            </a:r>
            <a:endParaRPr lang="en-US" sz="40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915400" cy="4114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Details are most vivid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Grammar and style roughest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Embarrassing or misleading details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Shortest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Little material not in Matthew or Luke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Text order same in Matthew &amp; Luke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High incidence of Aramaic words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Omits all material common to Matthew &amp; Luke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Consistent theology of Matthew &amp; Luke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110038" y="6553200"/>
            <a:ext cx="5029200" cy="30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Blomberg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Jesus and the Gospels</a:t>
            </a:r>
            <a:r>
              <a:rPr lang="en-US" sz="1200" b="1" dirty="0">
                <a:solidFill>
                  <a:schemeClr val="bg1"/>
                </a:solidFill>
              </a:rPr>
              <a:t>, 87-90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12725" y="115888"/>
            <a:ext cx="639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bg1"/>
                </a:solidFill>
              </a:rPr>
              <a:t>Explain and respond in your small group…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43200" y="0"/>
            <a:ext cx="6019800" cy="5334000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altLang="ko-KR" sz="6600">
                <a:solidFill>
                  <a:srgbClr val="996633"/>
                </a:solidFill>
                <a:latin typeface="Arial Black" charset="0"/>
              </a:rPr>
              <a:t>The Gospel of Mark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Adapted from Student Lee Sang Oh • Singapore Bible College 2006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509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en-US" altLang="ko-KR">
                <a:solidFill>
                  <a:schemeClr val="bg1"/>
                </a:solidFill>
                <a:latin typeface="Arial Black" charset="0"/>
              </a:rPr>
              <a:t>Mark’s View of Jesus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5589588"/>
          </a:xfrm>
        </p:spPr>
        <p:txBody>
          <a:bodyPr/>
          <a:lstStyle/>
          <a:p>
            <a:pPr marL="63500" indent="0" eaLnBrk="1" hangingPunct="1">
              <a:buFontTx/>
              <a:buNone/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Why does half of Mark focus on his </a:t>
            </a:r>
            <a:r>
              <a:rPr kumimoji="0" lang="en-US" altLang="ko-KR" sz="2800" u="sng" dirty="0">
                <a:solidFill>
                  <a:schemeClr val="bg1"/>
                </a:solidFill>
                <a:latin typeface="Arial"/>
                <a:cs typeface="Arial"/>
              </a:rPr>
              <a:t>mighty deeds</a:t>
            </a: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and half on his </a:t>
            </a:r>
            <a:r>
              <a:rPr kumimoji="0" lang="en-US" altLang="ko-KR" sz="2800" u="sng" dirty="0">
                <a:solidFill>
                  <a:schemeClr val="bg1"/>
                </a:solidFill>
                <a:latin typeface="Arial"/>
                <a:cs typeface="Arial"/>
              </a:rPr>
              <a:t>suffering and death</a:t>
            </a: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pPr marL="63500" indent="0" eaLnBrk="1" hangingPunct="1">
              <a:defRPr/>
            </a:pPr>
            <a:endParaRPr kumimoji="0" lang="en-US" altLang="ko-KR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3500" indent="0" eaLnBrk="1" hangingPunct="1"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r>
              <a:rPr kumimoji="0" lang="en-US" altLang="ko-KR" sz="2800" dirty="0" err="1">
                <a:solidFill>
                  <a:schemeClr val="bg1"/>
                </a:solidFill>
                <a:latin typeface="Arial"/>
                <a:cs typeface="Arial"/>
              </a:rPr>
              <a:t>Weeden</a:t>
            </a: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 – “divine man”</a:t>
            </a:r>
          </a:p>
          <a:p>
            <a:pPr marL="63500" indent="0" eaLnBrk="1" hangingPunct="1"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   Gundry – “powerful Jesus”</a:t>
            </a:r>
          </a:p>
          <a:p>
            <a:pPr marL="63500" indent="0" eaLnBrk="1" hangingPunct="1"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   Martin – “balances an emphasis on Jesus’ </a:t>
            </a:r>
            <a:b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	divinity with his humanity”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 rot="20160784">
            <a:off x="755650" y="2997200"/>
            <a:ext cx="7850188" cy="180022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4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Jesus’ </a:t>
            </a:r>
          </a:p>
          <a:p>
            <a:pPr algn="ctr" eaLnBrk="1" hangingPunct="1">
              <a:defRPr/>
            </a:pP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divinity</a:t>
            </a:r>
            <a:r>
              <a:rPr lang="en-US" altLang="ko-KR" sz="4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and humanity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95936" y="6553200"/>
            <a:ext cx="5029200" cy="30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Blomberg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Jesus and the Gospels</a:t>
            </a:r>
            <a:r>
              <a:rPr lang="en-US" sz="1200" b="1" dirty="0">
                <a:solidFill>
                  <a:schemeClr val="bg1"/>
                </a:solidFill>
              </a:rPr>
              <a:t>, 118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315200" cy="922338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en-US" altLang="ko-KR">
                <a:solidFill>
                  <a:schemeClr val="bg1"/>
                </a:solidFill>
                <a:latin typeface="Arial Black" charset="0"/>
              </a:rPr>
              <a:t>Mark’s View of Jesus</a:t>
            </a:r>
            <a:endParaRPr kumimoji="0" lang="en-US" altLang="ko-KR" sz="400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“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Son of God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”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 – Mark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’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s headline to the Gospel</a:t>
            </a:r>
          </a:p>
          <a:p>
            <a:pPr eaLnBrk="1" hangingPunct="1">
              <a:defRPr/>
            </a:pP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“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Christ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”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 – This title is not common</a:t>
            </a:r>
          </a:p>
          <a:p>
            <a:pPr eaLnBrk="1" hangingPunct="1">
              <a:defRPr/>
            </a:pP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Messianic secret – not to tell anyone about his </a:t>
            </a:r>
            <a:b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identity</a:t>
            </a:r>
          </a:p>
          <a:p>
            <a:pPr eaLnBrk="1" hangingPunct="1">
              <a:defRPr/>
            </a:pP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“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Suffering Messiah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”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 – Jesus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’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 road to the cross</a:t>
            </a:r>
          </a:p>
          <a:p>
            <a:pPr eaLnBrk="1" hangingPunct="1">
              <a:defRPr/>
            </a:pP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“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Suffering Servant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”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 – Mark never uses this term </a:t>
            </a:r>
            <a:b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as it highlights the human side of Jesus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’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 nature </a:t>
            </a:r>
            <a:b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and mission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5936" y="6553200"/>
            <a:ext cx="5029200" cy="30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Blomberg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Jesus and the Gospels</a:t>
            </a:r>
            <a:r>
              <a:rPr lang="en-US" sz="1200" b="1" dirty="0">
                <a:solidFill>
                  <a:schemeClr val="bg1"/>
                </a:solidFill>
              </a:rPr>
              <a:t>, 118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기본 디자인">
      <a:majorFont>
        <a:latin typeface="굴림"/>
        <a:ea typeface="굴림"/>
        <a:cs typeface="굴림"/>
      </a:majorFont>
      <a:minorFont>
        <a:latin typeface="굴림"/>
        <a:ea typeface="굴림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676</Words>
  <Application>Microsoft Macintosh PowerPoint</Application>
  <PresentationFormat>On-screen Show (4:3)</PresentationFormat>
  <Paragraphs>152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굴림</vt:lpstr>
      <vt:lpstr>ＭＳ Ｐゴシック</vt:lpstr>
      <vt:lpstr>Arial</vt:lpstr>
      <vt:lpstr>Arial Black</vt:lpstr>
      <vt:lpstr>Times New Roman</vt:lpstr>
      <vt:lpstr>Wingdings</vt:lpstr>
      <vt:lpstr>Default Design</vt:lpstr>
      <vt:lpstr>기본 디자인</vt:lpstr>
      <vt:lpstr>Orbit</vt:lpstr>
      <vt:lpstr>2_Orbit</vt:lpstr>
      <vt:lpstr>1_Orbit</vt:lpstr>
      <vt:lpstr>1_Default Design</vt:lpstr>
      <vt:lpstr>4_Orbit</vt:lpstr>
      <vt:lpstr>Marcan Priority</vt:lpstr>
      <vt:lpstr>Marcan Priority</vt:lpstr>
      <vt:lpstr>The Synoptic Problem</vt:lpstr>
      <vt:lpstr>Marcan Priority Diagrammed</vt:lpstr>
      <vt:lpstr>Dating the Synoptic Gospels</vt:lpstr>
      <vt:lpstr>Reasons Mark is Seen as First</vt:lpstr>
      <vt:lpstr>The Gospel of Mark</vt:lpstr>
      <vt:lpstr>Mark’s View of Jesus</vt:lpstr>
      <vt:lpstr>Mark’s View of Jesus</vt:lpstr>
      <vt:lpstr>Other Distinctive Themes</vt:lpstr>
      <vt:lpstr>Mark 1:14-15</vt:lpstr>
      <vt:lpstr>Jesus we enthrone you</vt:lpstr>
      <vt:lpstr>Contrasting Gospel Charts</vt:lpstr>
      <vt:lpstr>Black</vt:lpstr>
      <vt:lpstr>NT Critical Studies •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Marcan Priority</dc:title>
  <dc:creator>Rick Griffith</dc:creator>
  <cp:lastModifiedBy>Rick Griffith</cp:lastModifiedBy>
  <cp:revision>24</cp:revision>
  <dcterms:created xsi:type="dcterms:W3CDTF">2006-01-16T08:42:46Z</dcterms:created>
  <dcterms:modified xsi:type="dcterms:W3CDTF">2024-01-06T10:26:20Z</dcterms:modified>
</cp:coreProperties>
</file>