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7" r:id="rId3"/>
    <p:sldMasterId id="2147483928" r:id="rId4"/>
    <p:sldMasterId id="2147484047" r:id="rId5"/>
  </p:sldMasterIdLst>
  <p:notesMasterIdLst>
    <p:notesMasterId r:id="rId66"/>
  </p:notesMasterIdLst>
  <p:sldIdLst>
    <p:sldId id="314" r:id="rId6"/>
    <p:sldId id="322" r:id="rId7"/>
    <p:sldId id="323" r:id="rId8"/>
    <p:sldId id="324" r:id="rId9"/>
    <p:sldId id="325" r:id="rId10"/>
    <p:sldId id="326" r:id="rId11"/>
    <p:sldId id="327" r:id="rId12"/>
    <p:sldId id="328" r:id="rId13"/>
    <p:sldId id="329" r:id="rId14"/>
    <p:sldId id="330" r:id="rId15"/>
    <p:sldId id="331" r:id="rId16"/>
    <p:sldId id="332" r:id="rId17"/>
    <p:sldId id="333" r:id="rId18"/>
    <p:sldId id="321" r:id="rId19"/>
    <p:sldId id="256" r:id="rId20"/>
    <p:sldId id="257" r:id="rId21"/>
    <p:sldId id="290" r:id="rId22"/>
    <p:sldId id="258" r:id="rId23"/>
    <p:sldId id="259" r:id="rId24"/>
    <p:sldId id="260" r:id="rId25"/>
    <p:sldId id="263" r:id="rId26"/>
    <p:sldId id="265" r:id="rId27"/>
    <p:sldId id="306" r:id="rId28"/>
    <p:sldId id="266" r:id="rId29"/>
    <p:sldId id="268" r:id="rId30"/>
    <p:sldId id="264" r:id="rId31"/>
    <p:sldId id="267" r:id="rId32"/>
    <p:sldId id="275" r:id="rId33"/>
    <p:sldId id="308" r:id="rId34"/>
    <p:sldId id="289" r:id="rId35"/>
    <p:sldId id="273" r:id="rId36"/>
    <p:sldId id="311" r:id="rId37"/>
    <p:sldId id="303" r:id="rId38"/>
    <p:sldId id="304" r:id="rId39"/>
    <p:sldId id="305" r:id="rId40"/>
    <p:sldId id="278" r:id="rId41"/>
    <p:sldId id="335" r:id="rId42"/>
    <p:sldId id="310" r:id="rId43"/>
    <p:sldId id="269" r:id="rId44"/>
    <p:sldId id="272" r:id="rId45"/>
    <p:sldId id="262" r:id="rId46"/>
    <p:sldId id="270" r:id="rId47"/>
    <p:sldId id="276" r:id="rId48"/>
    <p:sldId id="277" r:id="rId49"/>
    <p:sldId id="274" r:id="rId50"/>
    <p:sldId id="288" r:id="rId51"/>
    <p:sldId id="291" r:id="rId52"/>
    <p:sldId id="292" r:id="rId53"/>
    <p:sldId id="293" r:id="rId54"/>
    <p:sldId id="313" r:id="rId55"/>
    <p:sldId id="295" r:id="rId56"/>
    <p:sldId id="296" r:id="rId57"/>
    <p:sldId id="297" r:id="rId58"/>
    <p:sldId id="298" r:id="rId59"/>
    <p:sldId id="299" r:id="rId60"/>
    <p:sldId id="300" r:id="rId61"/>
    <p:sldId id="301" r:id="rId62"/>
    <p:sldId id="302" r:id="rId63"/>
    <p:sldId id="337" r:id="rId64"/>
    <p:sldId id="287" r:id="rId6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02A"/>
    <a:srgbClr val="B2B2B2"/>
    <a:srgbClr val="003399"/>
    <a:srgbClr val="376D6C"/>
    <a:srgbClr val="FF99CC"/>
    <a:srgbClr val="FF3399"/>
    <a:srgbClr val="E62B1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7"/>
  </p:normalViewPr>
  <p:slideViewPr>
    <p:cSldViewPr>
      <p:cViewPr>
        <p:scale>
          <a:sx n="87" d="100"/>
          <a:sy n="87" d="100"/>
        </p:scale>
        <p:origin x="2904" y="9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3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59" name="Rectangle 1027"/>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Narrow" pitchFamily="-111" charset="0"/>
                <a:ea typeface="+mn-ea"/>
                <a:cs typeface="+mn-cs"/>
              </a:defRPr>
            </a:lvl1pPr>
          </a:lstStyle>
          <a:p>
            <a:pPr>
              <a:defRPr/>
            </a:pPr>
            <a:endParaRPr lang="en-US"/>
          </a:p>
        </p:txBody>
      </p:sp>
      <p:sp>
        <p:nvSpPr>
          <p:cNvPr id="5734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7461" name="Rectangle 1029"/>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7462" name="Rectangle 1030"/>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63" name="Rectangle 1031"/>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Narrow" charset="0"/>
              </a:defRPr>
            </a:lvl1pPr>
          </a:lstStyle>
          <a:p>
            <a:pPr>
              <a:defRPr/>
            </a:pPr>
            <a:fld id="{F0B21B4A-8497-CE48-A41F-E1DC0DCA1774}" type="slidenum">
              <a:rPr lang="en-US"/>
              <a:pPr>
                <a:defRPr/>
              </a:pPr>
              <a:t>‹#›</a:t>
            </a:fld>
            <a:endParaRPr lang="en-US"/>
          </a:p>
        </p:txBody>
      </p:sp>
    </p:spTree>
    <p:extLst>
      <p:ext uri="{BB962C8B-B14F-4D97-AF65-F5344CB8AC3E}">
        <p14:creationId xmlns:p14="http://schemas.microsoft.com/office/powerpoint/2010/main" val="3039937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272596-64DF-B544-8D6A-D228E19C6800}" type="slidenum">
              <a:rPr lang="en-US" sz="1200">
                <a:latin typeface="Arial Narrow" charset="0"/>
              </a:rPr>
              <a:pPr eaLnBrk="1" hangingPunct="1"/>
              <a:t>1</a:t>
            </a:fld>
            <a:endParaRPr lang="en-US" sz="1200">
              <a:latin typeface="Arial Narrow"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CB59D1-CE16-CB4A-80A5-05C4855D23CC}" type="slidenum">
              <a:rPr lang="en-US" sz="1200">
                <a:solidFill>
                  <a:srgbClr val="000000"/>
                </a:solidFill>
                <a:latin typeface="Times" charset="0"/>
              </a:rPr>
              <a:pPr eaLnBrk="1" hangingPunct="1"/>
              <a:t>10</a:t>
            </a:fld>
            <a:endParaRPr lang="en-US" sz="1200">
              <a:solidFill>
                <a:srgbClr val="000000"/>
              </a:solidFill>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D0B7D8-AE7D-B54F-8222-02FE815B5B78}" type="slidenum">
              <a:rPr lang="en-US" sz="1200">
                <a:solidFill>
                  <a:srgbClr val="000000"/>
                </a:solidFill>
                <a:latin typeface="Times" charset="0"/>
              </a:rPr>
              <a:pPr eaLnBrk="1" hangingPunct="1"/>
              <a:t>11</a:t>
            </a:fld>
            <a:endParaRPr lang="en-US" sz="1200">
              <a:solidFill>
                <a:srgbClr val="000000"/>
              </a:solidFill>
              <a:latin typeface="Times"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2FB6E4-9947-764B-9068-5941E8270EB7}" type="slidenum">
              <a:rPr lang="en-US" sz="1200">
                <a:solidFill>
                  <a:srgbClr val="000000"/>
                </a:solidFill>
                <a:latin typeface="Times" charset="0"/>
              </a:rPr>
              <a:pPr eaLnBrk="1" hangingPunct="1"/>
              <a:t>12</a:t>
            </a:fld>
            <a:endParaRPr lang="en-US" sz="1200">
              <a:solidFill>
                <a:srgbClr val="000000"/>
              </a:solidFill>
              <a:latin typeface="Times"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252FD5-E088-C546-82E6-3621440A3D6E}" type="slidenum">
              <a:rPr lang="en-US" sz="1200">
                <a:solidFill>
                  <a:srgbClr val="000000"/>
                </a:solidFill>
                <a:latin typeface="Times" charset="0"/>
              </a:rPr>
              <a:pPr eaLnBrk="1" hangingPunct="1"/>
              <a:t>13</a:t>
            </a:fld>
            <a:endParaRPr lang="en-US" sz="1200">
              <a:solidFill>
                <a:srgbClr val="000000"/>
              </a:solidFill>
              <a:latin typeface="Times"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5C76E7-B897-6D4B-ABDA-3EC4CE2BA787}" type="slidenum">
              <a:rPr lang="en-US" sz="1200">
                <a:latin typeface="Arial Narrow" charset="0"/>
              </a:rPr>
              <a:pPr eaLnBrk="1" hangingPunct="1"/>
              <a:t>14</a:t>
            </a:fld>
            <a:endParaRPr lang="en-US" sz="1200">
              <a:latin typeface="Arial Narrow"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CE8F5D-1415-C14A-8C51-03DC0A447A0D}" type="slidenum">
              <a:rPr lang="en-US" sz="1200">
                <a:latin typeface="Arial Narrow" charset="0"/>
              </a:rPr>
              <a:pPr eaLnBrk="1" hangingPunct="1"/>
              <a:t>15</a:t>
            </a:fld>
            <a:endParaRPr lang="en-US" sz="1200">
              <a:latin typeface="Arial Narrow"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FFEFEF-3817-9B4B-AC42-1FB743F1F2E2}" type="slidenum">
              <a:rPr lang="en-US" sz="1200">
                <a:latin typeface="Arial Narrow" charset="0"/>
              </a:rPr>
              <a:pPr eaLnBrk="1" hangingPunct="1"/>
              <a:t>16</a:t>
            </a:fld>
            <a:endParaRPr lang="en-US" sz="1200">
              <a:latin typeface="Arial Narrow"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DCD4AA-F4C5-5E4D-B0CD-E7B64FE8991B}" type="slidenum">
              <a:rPr lang="en-US" sz="1200">
                <a:latin typeface="Arial Narrow" charset="0"/>
              </a:rPr>
              <a:pPr eaLnBrk="1" hangingPunct="1"/>
              <a:t>17</a:t>
            </a:fld>
            <a:endParaRPr lang="en-US" sz="1200">
              <a:latin typeface="Arial Narrow"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20E730-F671-0A45-80BF-101B22F02618}" type="slidenum">
              <a:rPr lang="en-US" sz="1200">
                <a:latin typeface="Arial Narrow" charset="0"/>
              </a:rPr>
              <a:pPr eaLnBrk="1" hangingPunct="1"/>
              <a:t>18</a:t>
            </a:fld>
            <a:endParaRPr lang="en-US" sz="1200">
              <a:latin typeface="Arial Narrow"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188473-B380-CC41-8698-BAB4EC6B2002}" type="slidenum">
              <a:rPr lang="en-US" sz="1200">
                <a:latin typeface="Arial Narrow" charset="0"/>
              </a:rPr>
              <a:pPr eaLnBrk="1" hangingPunct="1"/>
              <a:t>19</a:t>
            </a:fld>
            <a:endParaRPr lang="en-US" sz="1200">
              <a:latin typeface="Arial Narrow"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2A8A13-E668-3C42-9655-B30E5BD166E7}" type="slidenum">
              <a:rPr lang="en-US" sz="1200">
                <a:solidFill>
                  <a:srgbClr val="000000"/>
                </a:solidFill>
                <a:latin typeface="Times" charset="0"/>
              </a:rPr>
              <a:pPr eaLnBrk="1" hangingPunct="1"/>
              <a:t>2</a:t>
            </a:fld>
            <a:endParaRPr lang="en-US" sz="1200">
              <a:solidFill>
                <a:srgbClr val="000000"/>
              </a:solidFill>
              <a:latin typeface="Times"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83AC67-FB16-C04C-8079-7F0045FF9BB0}" type="slidenum">
              <a:rPr lang="en-US" sz="1200">
                <a:latin typeface="Arial Narrow" charset="0"/>
              </a:rPr>
              <a:pPr eaLnBrk="1" hangingPunct="1"/>
              <a:t>20</a:t>
            </a:fld>
            <a:endParaRPr lang="en-US" sz="1200">
              <a:latin typeface="Arial Narrow"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DE82C-12A6-4A46-B8F0-9E611DA34113}" type="slidenum">
              <a:rPr lang="en-US" sz="1200">
                <a:latin typeface="Arial Narrow" charset="0"/>
              </a:rPr>
              <a:pPr eaLnBrk="1" hangingPunct="1"/>
              <a:t>21</a:t>
            </a:fld>
            <a:endParaRPr lang="en-US" sz="1200">
              <a:latin typeface="Arial Narrow"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0B57A7-B15C-B945-82F0-10E356C42D38}" type="slidenum">
              <a:rPr lang="en-US" sz="1200">
                <a:latin typeface="Arial Narrow" charset="0"/>
              </a:rPr>
              <a:pPr eaLnBrk="1" hangingPunct="1"/>
              <a:t>22</a:t>
            </a:fld>
            <a:endParaRPr lang="en-US" sz="1200">
              <a:latin typeface="Arial Narrow"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29C7B3-6880-5140-B997-997A1F8D7352}" type="slidenum">
              <a:rPr lang="en-US" sz="1200">
                <a:latin typeface="Arial Narrow" charset="0"/>
              </a:rPr>
              <a:pPr eaLnBrk="1" hangingPunct="1"/>
              <a:t>23</a:t>
            </a:fld>
            <a:endParaRPr lang="en-US" sz="1200">
              <a:latin typeface="Arial Narrow"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847C24-06F4-5640-A9E9-2A45BDF4CA02}" type="slidenum">
              <a:rPr lang="en-US" sz="1200">
                <a:latin typeface="Arial Narrow" charset="0"/>
              </a:rPr>
              <a:pPr eaLnBrk="1" hangingPunct="1"/>
              <a:t>24</a:t>
            </a:fld>
            <a:endParaRPr lang="en-US" sz="1200">
              <a:latin typeface="Arial Narrow"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EF92B-5421-1346-B018-633A49BEB159}" type="slidenum">
              <a:rPr lang="en-US" sz="1200">
                <a:latin typeface="Arial Narrow" charset="0"/>
              </a:rPr>
              <a:pPr eaLnBrk="1" hangingPunct="1"/>
              <a:t>25</a:t>
            </a:fld>
            <a:endParaRPr lang="en-US" sz="1200">
              <a:latin typeface="Arial Narrow"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3771E4-4341-A94C-9E97-31160A2DF0AF}" type="slidenum">
              <a:rPr lang="en-US" sz="1200">
                <a:latin typeface="Arial Narrow" charset="0"/>
              </a:rPr>
              <a:pPr eaLnBrk="1" hangingPunct="1"/>
              <a:t>26</a:t>
            </a:fld>
            <a:endParaRPr lang="en-US" sz="1200">
              <a:latin typeface="Arial Narrow"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A9753-C0EB-3C4B-A8D0-83C9366D8704}" type="slidenum">
              <a:rPr lang="en-US" sz="1200">
                <a:latin typeface="Arial Narrow" charset="0"/>
              </a:rPr>
              <a:pPr eaLnBrk="1" hangingPunct="1"/>
              <a:t>27</a:t>
            </a:fld>
            <a:endParaRPr lang="en-US" sz="1200">
              <a:latin typeface="Arial Narrow"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1CFC1B-49F9-5E48-8052-1AA3AE2B06C0}" type="slidenum">
              <a:rPr lang="en-US" sz="1200">
                <a:latin typeface="Arial Narrow" charset="0"/>
              </a:rPr>
              <a:pPr eaLnBrk="1" hangingPunct="1"/>
              <a:t>28</a:t>
            </a:fld>
            <a:endParaRPr lang="en-US" sz="1200">
              <a:latin typeface="Arial Narrow"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6F2DC3-A37C-FE46-9075-CF1BAC6A1697}" type="slidenum">
              <a:rPr lang="en-US" sz="1200">
                <a:latin typeface="Arial Narrow" charset="0"/>
              </a:rPr>
              <a:pPr eaLnBrk="1" hangingPunct="1"/>
              <a:t>29</a:t>
            </a:fld>
            <a:endParaRPr lang="en-US" sz="1200">
              <a:latin typeface="Arial Narrow" charset="0"/>
            </a:endParaRPr>
          </a:p>
        </p:txBody>
      </p:sp>
      <p:sp>
        <p:nvSpPr>
          <p:cNvPr id="116738" name="Rectangle 1026"/>
          <p:cNvSpPr>
            <a:spLocks noGrp="1" noRot="1" noChangeAspect="1" noChangeArrowheads="1" noTextEdit="1"/>
          </p:cNvSpPr>
          <p:nvPr>
            <p:ph type="sldImg"/>
          </p:nvPr>
        </p:nvSpPr>
        <p:spPr>
          <a:ln/>
        </p:spPr>
      </p:sp>
      <p:sp>
        <p:nvSpPr>
          <p:cNvPr id="1167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231FB0-6BF2-EE46-AD94-EAD6D4FB2719}" type="slidenum">
              <a:rPr lang="en-US" sz="1200">
                <a:solidFill>
                  <a:srgbClr val="000000"/>
                </a:solidFill>
                <a:latin typeface="Times" charset="0"/>
              </a:rPr>
              <a:pPr eaLnBrk="1" hangingPunct="1"/>
              <a:t>3</a:t>
            </a:fld>
            <a:endParaRPr lang="en-US" sz="1200">
              <a:solidFill>
                <a:srgbClr val="000000"/>
              </a:solidFill>
              <a:latin typeface="Times"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324ED6-7A5F-2A40-A23F-D4D04BE43EF4}" type="slidenum">
              <a:rPr lang="en-US" sz="1200">
                <a:latin typeface="Arial Narrow" charset="0"/>
              </a:rPr>
              <a:pPr eaLnBrk="1" hangingPunct="1"/>
              <a:t>30</a:t>
            </a:fld>
            <a:endParaRPr lang="en-US" sz="1200">
              <a:latin typeface="Arial Narrow"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B38896-299D-C74B-8DDE-AEF9A8620057}" type="slidenum">
              <a:rPr lang="en-US" sz="1200">
                <a:latin typeface="Arial Narrow" charset="0"/>
              </a:rPr>
              <a:pPr eaLnBrk="1" hangingPunct="1"/>
              <a:t>31</a:t>
            </a:fld>
            <a:endParaRPr lang="en-US" sz="1200">
              <a:latin typeface="Arial Narrow"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3E194-CC79-D349-8AA5-2FD32BCBEE79}" type="slidenum">
              <a:rPr lang="en-US" sz="1200">
                <a:latin typeface="Arial Narrow" charset="0"/>
              </a:rPr>
              <a:pPr eaLnBrk="1" hangingPunct="1"/>
              <a:t>32</a:t>
            </a:fld>
            <a:endParaRPr lang="en-US" sz="1200">
              <a:latin typeface="Arial Narrow"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5C1C6A-4E6C-FC4A-A9D1-81C0E6ED4E72}" type="slidenum">
              <a:rPr lang="en-US" sz="1200">
                <a:latin typeface="Arial Narrow" charset="0"/>
              </a:rPr>
              <a:pPr eaLnBrk="1" hangingPunct="1"/>
              <a:t>33</a:t>
            </a:fld>
            <a:endParaRPr lang="en-US" sz="1200">
              <a:latin typeface="Arial Narrow"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C9FF3B-AF18-944A-B210-E3896C80AC9B}" type="slidenum">
              <a:rPr lang="en-US" sz="1200">
                <a:latin typeface="Arial Narrow" charset="0"/>
              </a:rPr>
              <a:pPr eaLnBrk="1" hangingPunct="1"/>
              <a:t>34</a:t>
            </a:fld>
            <a:endParaRPr lang="en-US" sz="1200">
              <a:latin typeface="Arial Narrow"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2EDC01-A959-414E-B09B-0D6BC06C26CF}" type="slidenum">
              <a:rPr lang="en-US" sz="1200">
                <a:latin typeface="Arial Narrow" charset="0"/>
              </a:rPr>
              <a:pPr eaLnBrk="1" hangingPunct="1"/>
              <a:t>35</a:t>
            </a:fld>
            <a:endParaRPr lang="en-US" sz="1200">
              <a:latin typeface="Arial Narrow"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ea typeface="ＭＳ Ｐゴシック" charset="0"/>
                <a:cs typeface="ＭＳ Ｐゴシック" charset="0"/>
              </a:rPr>
              <a:t>BAR Nov/Dec 1999</a:t>
            </a:r>
          </a:p>
          <a:p>
            <a:endParaRPr lang="en-US">
              <a:latin typeface="Arial Narrow"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862A78-CD26-9D49-8B1A-A510AAC3AD25}" type="slidenum">
              <a:rPr lang="en-US" sz="1200">
                <a:latin typeface="Arial Narrow" charset="0"/>
              </a:rPr>
              <a:pPr eaLnBrk="1" hangingPunct="1"/>
              <a:t>36</a:t>
            </a:fld>
            <a:endParaRPr lang="en-US" sz="1200">
              <a:latin typeface="Arial Narrow"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DDDE5-216D-FA4B-A9E8-EBAB302923A0}" type="slidenum">
              <a:rPr lang="en-US" sz="1200">
                <a:solidFill>
                  <a:srgbClr val="000000"/>
                </a:solidFill>
                <a:latin typeface="26" charset="0"/>
              </a:rPr>
              <a:pPr eaLnBrk="1" hangingPunct="1"/>
              <a:t>37</a:t>
            </a:fld>
            <a:endParaRPr lang="en-US" sz="1200">
              <a:solidFill>
                <a:srgbClr val="000000"/>
              </a:solidFill>
              <a:latin typeface="26"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Narrow"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7B02F2-806E-9C4C-A3A6-CB50F4BEA5C1}" type="slidenum">
              <a:rPr lang="en-US" sz="1200">
                <a:latin typeface="Arial Narrow" charset="0"/>
              </a:rPr>
              <a:pPr eaLnBrk="1" hangingPunct="1"/>
              <a:t>38</a:t>
            </a:fld>
            <a:endParaRPr lang="en-US" sz="1200">
              <a:latin typeface="Arial Narrow"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D995A5-89DB-9E42-AED3-8792C7468901}" type="slidenum">
              <a:rPr lang="en-US" sz="1200">
                <a:latin typeface="Arial Narrow" charset="0"/>
              </a:rPr>
              <a:pPr eaLnBrk="1" hangingPunct="1"/>
              <a:t>39</a:t>
            </a:fld>
            <a:endParaRPr lang="en-US" sz="1200">
              <a:latin typeface="Arial Narrow"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517773-A0BD-9944-A0E5-46900023F176}" type="slidenum">
              <a:rPr lang="en-US" sz="1200">
                <a:solidFill>
                  <a:srgbClr val="000000"/>
                </a:solidFill>
                <a:latin typeface="Times" charset="0"/>
              </a:rPr>
              <a:pPr eaLnBrk="1" hangingPunct="1"/>
              <a:t>4</a:t>
            </a:fld>
            <a:endParaRPr lang="en-US" sz="1200">
              <a:solidFill>
                <a:srgbClr val="000000"/>
              </a:solidFill>
              <a:latin typeface="Times"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50E58-A3A3-1845-91D7-8FD7E42B254F}" type="slidenum">
              <a:rPr lang="en-US" sz="1200">
                <a:latin typeface="Arial Narrow" charset="0"/>
              </a:rPr>
              <a:pPr eaLnBrk="1" hangingPunct="1"/>
              <a:t>40</a:t>
            </a:fld>
            <a:endParaRPr lang="en-US" sz="1200">
              <a:latin typeface="Arial Narrow"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B187AA-D994-B841-9240-F93324780C4E}" type="slidenum">
              <a:rPr lang="en-US" sz="1200">
                <a:latin typeface="Arial Narrow" charset="0"/>
              </a:rPr>
              <a:pPr eaLnBrk="1" hangingPunct="1"/>
              <a:t>41</a:t>
            </a:fld>
            <a:endParaRPr lang="en-US" sz="1200">
              <a:latin typeface="Arial Narrow"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64CBA-0B74-4942-A18B-3D7FD0068C25}" type="slidenum">
              <a:rPr lang="en-US" sz="1200">
                <a:latin typeface="Arial Narrow" charset="0"/>
              </a:rPr>
              <a:pPr eaLnBrk="1" hangingPunct="1"/>
              <a:t>42</a:t>
            </a:fld>
            <a:endParaRPr lang="en-US" sz="1200">
              <a:latin typeface="Arial Narrow"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72FF92-9554-F04E-9EA9-0E2A24D659C5}" type="slidenum">
              <a:rPr lang="en-US" sz="1200">
                <a:latin typeface="Arial Narrow" charset="0"/>
              </a:rPr>
              <a:pPr eaLnBrk="1" hangingPunct="1"/>
              <a:t>43</a:t>
            </a:fld>
            <a:endParaRPr lang="en-US" sz="1200">
              <a:latin typeface="Arial Narrow"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73EE18-BD32-3545-ACDA-AE891FFBE95E}" type="slidenum">
              <a:rPr lang="en-US" sz="1200">
                <a:latin typeface="Arial Narrow" charset="0"/>
              </a:rPr>
              <a:pPr eaLnBrk="1" hangingPunct="1"/>
              <a:t>44</a:t>
            </a:fld>
            <a:endParaRPr lang="en-US" sz="1200">
              <a:latin typeface="Arial Narrow"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DE64AC-A207-6D40-A10E-138050174973}" type="slidenum">
              <a:rPr lang="en-US" sz="1200">
                <a:latin typeface="Arial Narrow" charset="0"/>
              </a:rPr>
              <a:pPr eaLnBrk="1" hangingPunct="1"/>
              <a:t>45</a:t>
            </a:fld>
            <a:endParaRPr lang="en-US" sz="1200">
              <a:latin typeface="Arial Narrow"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106D3B-F6C3-8441-ABAD-BB8269C80F67}" type="slidenum">
              <a:rPr lang="en-US" sz="1200">
                <a:latin typeface="Arial Narrow" charset="0"/>
              </a:rPr>
              <a:pPr eaLnBrk="1" hangingPunct="1"/>
              <a:t>46</a:t>
            </a:fld>
            <a:endParaRPr lang="en-US" sz="1200">
              <a:latin typeface="Arial Narrow"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020AC1-872A-9844-9774-DC9B4DF27D6B}" type="slidenum">
              <a:rPr lang="en-US" sz="1200">
                <a:latin typeface="Arial Narrow" charset="0"/>
              </a:rPr>
              <a:pPr eaLnBrk="1" hangingPunct="1"/>
              <a:t>47</a:t>
            </a:fld>
            <a:endParaRPr lang="en-US" sz="1200">
              <a:latin typeface="Arial Narrow"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7182B3-C5A3-6041-9756-FAC4D77BF615}" type="slidenum">
              <a:rPr lang="en-US" sz="1200">
                <a:latin typeface="Arial Narrow" charset="0"/>
              </a:rPr>
              <a:pPr eaLnBrk="1" hangingPunct="1"/>
              <a:t>48</a:t>
            </a:fld>
            <a:endParaRPr lang="en-US" sz="1200">
              <a:latin typeface="Arial Narrow"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F6E94C-E344-CD41-84FE-512A512DB0F7}" type="slidenum">
              <a:rPr lang="en-US" sz="1200">
                <a:latin typeface="Arial Narrow" charset="0"/>
              </a:rPr>
              <a:pPr eaLnBrk="1" hangingPunct="1"/>
              <a:t>49</a:t>
            </a:fld>
            <a:endParaRPr lang="en-US" sz="1200">
              <a:latin typeface="Arial Narrow"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F9A120-F311-0C44-9C84-7BDDB5BC560C}" type="slidenum">
              <a:rPr lang="en-US" sz="1200">
                <a:solidFill>
                  <a:srgbClr val="000000"/>
                </a:solidFill>
                <a:latin typeface="Times" charset="0"/>
              </a:rPr>
              <a:pPr eaLnBrk="1" hangingPunct="1"/>
              <a:t>5</a:t>
            </a:fld>
            <a:endParaRPr lang="en-US" sz="1200">
              <a:solidFill>
                <a:srgbClr val="000000"/>
              </a:solidFill>
              <a:latin typeface="Times"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92281-8F08-5D47-BC8A-588855D31383}" type="slidenum">
              <a:rPr lang="en-US" sz="1200">
                <a:latin typeface="Arial Narrow" charset="0"/>
              </a:rPr>
              <a:pPr eaLnBrk="1" hangingPunct="1"/>
              <a:t>50</a:t>
            </a:fld>
            <a:endParaRPr lang="en-US" sz="1200">
              <a:latin typeface="Arial Narrow"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426A30-753D-2043-860B-9A6EC2CEAB9D}" type="slidenum">
              <a:rPr lang="en-US" sz="1200">
                <a:latin typeface="Arial Narrow" charset="0"/>
              </a:rPr>
              <a:pPr eaLnBrk="1" hangingPunct="1"/>
              <a:t>51</a:t>
            </a:fld>
            <a:endParaRPr lang="en-US" sz="1200">
              <a:latin typeface="Arial Narrow"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61478F-CA78-904F-A60C-DA218ADBAA95}" type="slidenum">
              <a:rPr lang="en-US" sz="1200">
                <a:latin typeface="Arial Narrow" charset="0"/>
              </a:rPr>
              <a:pPr eaLnBrk="1" hangingPunct="1"/>
              <a:t>52</a:t>
            </a:fld>
            <a:endParaRPr lang="en-US" sz="1200">
              <a:latin typeface="Arial Narrow"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E47683-8969-D742-AED9-3DB4E97D078D}" type="slidenum">
              <a:rPr lang="en-US" sz="1200">
                <a:latin typeface="Arial Narrow" charset="0"/>
              </a:rPr>
              <a:pPr eaLnBrk="1" hangingPunct="1"/>
              <a:t>53</a:t>
            </a:fld>
            <a:endParaRPr lang="en-US" sz="1200">
              <a:latin typeface="Arial Narrow"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BD2FB-7AF0-544A-AF99-E1A8B4E9EBF9}" type="slidenum">
              <a:rPr lang="en-US" sz="1200">
                <a:latin typeface="Arial Narrow" charset="0"/>
              </a:rPr>
              <a:pPr eaLnBrk="1" hangingPunct="1"/>
              <a:t>54</a:t>
            </a:fld>
            <a:endParaRPr lang="en-US" sz="1200">
              <a:latin typeface="Arial Narrow"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1742F-311E-EF4A-8CDD-4589E7124DCA}" type="slidenum">
              <a:rPr lang="en-US" sz="1200">
                <a:latin typeface="Arial Narrow" charset="0"/>
              </a:rPr>
              <a:pPr eaLnBrk="1" hangingPunct="1"/>
              <a:t>55</a:t>
            </a:fld>
            <a:endParaRPr lang="en-US" sz="1200">
              <a:latin typeface="Arial Narrow"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4B979D-97C0-DF41-A91A-9F341731FC7A}" type="slidenum">
              <a:rPr lang="en-US" sz="1200">
                <a:latin typeface="Arial Narrow" charset="0"/>
              </a:rPr>
              <a:pPr eaLnBrk="1" hangingPunct="1"/>
              <a:t>56</a:t>
            </a:fld>
            <a:endParaRPr lang="en-US" sz="1200">
              <a:latin typeface="Arial Narrow"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621B0F-09CB-BB47-8E44-47E651EFFBBC}" type="slidenum">
              <a:rPr lang="en-US" sz="1200">
                <a:latin typeface="Arial Narrow" charset="0"/>
              </a:rPr>
              <a:pPr eaLnBrk="1" hangingPunct="1"/>
              <a:t>57</a:t>
            </a:fld>
            <a:endParaRPr lang="en-US" sz="1200">
              <a:latin typeface="Arial Narrow"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0BC91F-DEE5-F040-A8D3-A932F355BEF4}" type="slidenum">
              <a:rPr lang="en-US" sz="1200">
                <a:latin typeface="Arial Narrow" charset="0"/>
              </a:rPr>
              <a:pPr eaLnBrk="1" hangingPunct="1"/>
              <a:t>58</a:t>
            </a:fld>
            <a:endParaRPr lang="en-US" sz="1200">
              <a:latin typeface="Arial Narrow"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Backgrounds (</a:t>
            </a:r>
            <a:r>
              <a:rPr lang="en-US" dirty="0" err="1">
                <a:latin typeface="Arial" charset="0"/>
                <a:ea typeface="ＭＳ Ｐゴシック" charset="0"/>
                <a:cs typeface="ＭＳ Ｐゴシック" charset="0"/>
              </a:rPr>
              <a:t>ob</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AEFC4A-D496-0542-9A76-D2650CEADEA0}" type="slidenum">
              <a:rPr lang="en-US" sz="1200">
                <a:solidFill>
                  <a:srgbClr val="000000"/>
                </a:solidFill>
                <a:latin typeface="Times" charset="0"/>
              </a:rPr>
              <a:pPr eaLnBrk="1" hangingPunct="1"/>
              <a:t>6</a:t>
            </a:fld>
            <a:endParaRPr lang="en-US" sz="1200">
              <a:solidFill>
                <a:srgbClr val="000000"/>
              </a:solidFill>
              <a:latin typeface="Times"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FD82A9-43F2-FF43-A76D-7293302EDDC6}" type="slidenum">
              <a:rPr lang="en-US" sz="1200">
                <a:latin typeface="Arial Narrow" charset="0"/>
              </a:rPr>
              <a:pPr eaLnBrk="1" hangingPunct="1"/>
              <a:t>60</a:t>
            </a:fld>
            <a:endParaRPr lang="en-US" sz="1200">
              <a:latin typeface="Arial Narrow"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BF3C3C-4EE1-0745-8AD0-91A27BAE776F}" type="slidenum">
              <a:rPr lang="en-US" sz="1200">
                <a:solidFill>
                  <a:srgbClr val="000000"/>
                </a:solidFill>
                <a:latin typeface="Times" charset="0"/>
              </a:rPr>
              <a:pPr eaLnBrk="1" hangingPunct="1"/>
              <a:t>7</a:t>
            </a:fld>
            <a:endParaRPr lang="en-US" sz="1200">
              <a:solidFill>
                <a:srgbClr val="000000"/>
              </a:solidFill>
              <a:latin typeface="Times"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2AC0D6-7088-E74D-BA73-DFFBCEEB0C47}" type="slidenum">
              <a:rPr lang="en-US" sz="1200">
                <a:solidFill>
                  <a:srgbClr val="000000"/>
                </a:solidFill>
                <a:latin typeface="Times" charset="0"/>
              </a:rPr>
              <a:pPr eaLnBrk="1" hangingPunct="1"/>
              <a:t>8</a:t>
            </a:fld>
            <a:endParaRPr lang="en-US" sz="1200">
              <a:solidFill>
                <a:srgbClr val="000000"/>
              </a:solidFill>
              <a:latin typeface="Times"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D5A8A-6619-C344-95BF-2AD16D155B61}" type="slidenum">
              <a:rPr lang="en-US" sz="1200">
                <a:solidFill>
                  <a:srgbClr val="000000"/>
                </a:solidFill>
                <a:latin typeface="Times" charset="0"/>
              </a:rPr>
              <a:pPr eaLnBrk="1" hangingPunct="1"/>
              <a:t>9</a:t>
            </a:fld>
            <a:endParaRPr lang="en-US" sz="1200">
              <a:solidFill>
                <a:srgbClr val="000000"/>
              </a:solidFill>
              <a:latin typeface="Times"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1"/>
          <p:cNvGrpSpPr>
            <a:grpSpLocks/>
          </p:cNvGrpSpPr>
          <p:nvPr/>
        </p:nvGrpSpPr>
        <p:grpSpPr bwMode="auto">
          <a:xfrm>
            <a:off x="0" y="-12700"/>
            <a:ext cx="9156700" cy="6870700"/>
            <a:chOff x="0" y="-8"/>
            <a:chExt cx="5768" cy="4328"/>
          </a:xfrm>
        </p:grpSpPr>
        <p:sp>
          <p:nvSpPr>
            <p:cNvPr id="5" name="Rectangle 59"/>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7"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24" name="Picture 50"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52"/>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7" name="Group 62"/>
          <p:cNvGrpSpPr>
            <a:grpSpLocks/>
          </p:cNvGrpSpPr>
          <p:nvPr/>
        </p:nvGrpSpPr>
        <p:grpSpPr bwMode="auto">
          <a:xfrm>
            <a:off x="762000" y="3352800"/>
            <a:ext cx="457200" cy="457200"/>
            <a:chOff x="480" y="2112"/>
            <a:chExt cx="288" cy="288"/>
          </a:xfrm>
        </p:grpSpPr>
        <p:sp>
          <p:nvSpPr>
            <p:cNvPr id="28"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9" name="Oval 58"/>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65"/>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66"/>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67"/>
          <p:cNvSpPr>
            <a:spLocks noGrp="1" noChangeArrowheads="1"/>
          </p:cNvSpPr>
          <p:nvPr>
            <p:ph type="sldNum" sz="quarter" idx="12"/>
          </p:nvPr>
        </p:nvSpPr>
        <p:spPr>
          <a:xfrm>
            <a:off x="7086600" y="6342063"/>
            <a:ext cx="1905000" cy="457200"/>
          </a:xfrm>
        </p:spPr>
        <p:txBody>
          <a:bodyPr/>
          <a:lstStyle>
            <a:lvl1pPr>
              <a:defRPr/>
            </a:lvl1pPr>
          </a:lstStyle>
          <a:p>
            <a:pPr>
              <a:defRPr/>
            </a:pPr>
            <a:fld id="{B3E164C3-1D0C-E048-A5A4-CF749A2CC262}" type="slidenum">
              <a:rPr lang="en-US"/>
              <a:pPr>
                <a:defRPr/>
              </a:pPr>
              <a:t>‹#›</a:t>
            </a:fld>
            <a:endParaRPr lang="en-US"/>
          </a:p>
        </p:txBody>
      </p:sp>
    </p:spTree>
    <p:extLst>
      <p:ext uri="{BB962C8B-B14F-4D97-AF65-F5344CB8AC3E}">
        <p14:creationId xmlns:p14="http://schemas.microsoft.com/office/powerpoint/2010/main" val="388883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0F1370F-5193-2245-926B-F70B4ECFFE78}" type="slidenum">
              <a:rPr lang="en-US"/>
              <a:pPr>
                <a:defRPr/>
              </a:pPr>
              <a:t>‹#›</a:t>
            </a:fld>
            <a:endParaRPr lang="en-US"/>
          </a:p>
        </p:txBody>
      </p:sp>
    </p:spTree>
    <p:extLst>
      <p:ext uri="{BB962C8B-B14F-4D97-AF65-F5344CB8AC3E}">
        <p14:creationId xmlns:p14="http://schemas.microsoft.com/office/powerpoint/2010/main" val="11512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3EEEB26-B754-E44E-8B7D-C9F79C47502F}" type="slidenum">
              <a:rPr lang="en-US"/>
              <a:pPr>
                <a:defRPr/>
              </a:pPr>
              <a:t>‹#›</a:t>
            </a:fld>
            <a:endParaRPr lang="en-US"/>
          </a:p>
        </p:txBody>
      </p:sp>
    </p:spTree>
    <p:extLst>
      <p:ext uri="{BB962C8B-B14F-4D97-AF65-F5344CB8AC3E}">
        <p14:creationId xmlns:p14="http://schemas.microsoft.com/office/powerpoint/2010/main" val="352950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B384F638-0E88-744F-9427-31C5DF73A18D}" type="slidenum">
              <a:rPr lang="en-US"/>
              <a:pPr>
                <a:defRPr/>
              </a:pPr>
              <a:t>‹#›</a:t>
            </a:fld>
            <a:endParaRPr lang="en-US"/>
          </a:p>
        </p:txBody>
      </p:sp>
    </p:spTree>
    <p:extLst>
      <p:ext uri="{BB962C8B-B14F-4D97-AF65-F5344CB8AC3E}">
        <p14:creationId xmlns:p14="http://schemas.microsoft.com/office/powerpoint/2010/main" val="1770203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8DD5016-1853-2745-B607-11A1C5159077}" type="slidenum">
              <a:rPr lang="en-US"/>
              <a:pPr>
                <a:defRPr/>
              </a:pPr>
              <a:t>‹#›</a:t>
            </a:fld>
            <a:endParaRPr lang="en-US"/>
          </a:p>
        </p:txBody>
      </p:sp>
    </p:spTree>
    <p:extLst>
      <p:ext uri="{BB962C8B-B14F-4D97-AF65-F5344CB8AC3E}">
        <p14:creationId xmlns:p14="http://schemas.microsoft.com/office/powerpoint/2010/main" val="2604686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dt" sz="half" idx="10"/>
          </p:nvPr>
        </p:nvSpPr>
        <p:spPr>
          <a:ln/>
        </p:spPr>
        <p:txBody>
          <a:bodyPr/>
          <a:lstStyle>
            <a:lvl1pPr>
              <a:defRPr/>
            </a:lvl1pPr>
          </a:lstStyle>
          <a:p>
            <a:pPr>
              <a:defRPr/>
            </a:pPr>
            <a:endParaRPr lang="en-US"/>
          </a:p>
        </p:txBody>
      </p:sp>
      <p:sp>
        <p:nvSpPr>
          <p:cNvPr id="7" name="Rectangle 60"/>
          <p:cNvSpPr>
            <a:spLocks noGrp="1" noChangeArrowheads="1"/>
          </p:cNvSpPr>
          <p:nvPr>
            <p:ph type="ftr" sz="quarter" idx="11"/>
          </p:nvPr>
        </p:nvSpPr>
        <p:spPr>
          <a:ln/>
        </p:spPr>
        <p:txBody>
          <a:bodyPr/>
          <a:lstStyle>
            <a:lvl1pPr>
              <a:defRPr/>
            </a:lvl1pPr>
          </a:lstStyle>
          <a:p>
            <a:pPr>
              <a:defRPr/>
            </a:pPr>
            <a:endParaRPr lang="en-US"/>
          </a:p>
        </p:txBody>
      </p:sp>
      <p:sp>
        <p:nvSpPr>
          <p:cNvPr id="8" name="Rectangle 61"/>
          <p:cNvSpPr>
            <a:spLocks noGrp="1" noChangeArrowheads="1"/>
          </p:cNvSpPr>
          <p:nvPr>
            <p:ph type="sldNum" sz="quarter" idx="12"/>
          </p:nvPr>
        </p:nvSpPr>
        <p:spPr>
          <a:ln/>
        </p:spPr>
        <p:txBody>
          <a:bodyPr/>
          <a:lstStyle>
            <a:lvl1pPr>
              <a:defRPr/>
            </a:lvl1pPr>
          </a:lstStyle>
          <a:p>
            <a:pPr>
              <a:defRPr/>
            </a:pPr>
            <a:fld id="{78A8C934-DE6C-F949-BF06-AF48D7166DA2}" type="slidenum">
              <a:rPr lang="en-US"/>
              <a:pPr>
                <a:defRPr/>
              </a:pPr>
              <a:t>‹#›</a:t>
            </a:fld>
            <a:endParaRPr lang="en-US"/>
          </a:p>
        </p:txBody>
      </p:sp>
    </p:spTree>
    <p:extLst>
      <p:ext uri="{BB962C8B-B14F-4D97-AF65-F5344CB8AC3E}">
        <p14:creationId xmlns:p14="http://schemas.microsoft.com/office/powerpoint/2010/main" val="745830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A38C2FC1-97D9-8343-9E19-D1E5611F627D}" type="slidenum">
              <a:rPr lang="en-US"/>
              <a:pPr>
                <a:defRPr/>
              </a:pPr>
              <a:t>‹#›</a:t>
            </a:fld>
            <a:endParaRPr lang="en-US"/>
          </a:p>
        </p:txBody>
      </p:sp>
    </p:spTree>
    <p:extLst>
      <p:ext uri="{BB962C8B-B14F-4D97-AF65-F5344CB8AC3E}">
        <p14:creationId xmlns:p14="http://schemas.microsoft.com/office/powerpoint/2010/main" val="2796010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3CD8377-A216-9E4B-B6BF-00FCAE9C7453}" type="slidenum">
              <a:rPr lang="en-US"/>
              <a:pPr>
                <a:defRPr/>
              </a:pPr>
              <a:t>‹#›</a:t>
            </a:fld>
            <a:endParaRPr lang="en-US"/>
          </a:p>
        </p:txBody>
      </p:sp>
    </p:spTree>
    <p:extLst>
      <p:ext uri="{BB962C8B-B14F-4D97-AF65-F5344CB8AC3E}">
        <p14:creationId xmlns:p14="http://schemas.microsoft.com/office/powerpoint/2010/main" val="17637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0EA4AD-9CCD-6A4B-8762-1EFC65CFA63F}" type="slidenum">
              <a:rPr lang="en-US"/>
              <a:pPr>
                <a:defRPr/>
              </a:pPr>
              <a:t>‹#›</a:t>
            </a:fld>
            <a:endParaRPr lang="en-US"/>
          </a:p>
        </p:txBody>
      </p:sp>
    </p:spTree>
    <p:extLst>
      <p:ext uri="{BB962C8B-B14F-4D97-AF65-F5344CB8AC3E}">
        <p14:creationId xmlns:p14="http://schemas.microsoft.com/office/powerpoint/2010/main" val="723559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D07B9A6-9AF6-2D48-B17D-1467341C82D8}" type="slidenum">
              <a:rPr lang="en-US"/>
              <a:pPr>
                <a:defRPr/>
              </a:pPr>
              <a:t>‹#›</a:t>
            </a:fld>
            <a:endParaRPr lang="en-US"/>
          </a:p>
        </p:txBody>
      </p:sp>
    </p:spTree>
    <p:extLst>
      <p:ext uri="{BB962C8B-B14F-4D97-AF65-F5344CB8AC3E}">
        <p14:creationId xmlns:p14="http://schemas.microsoft.com/office/powerpoint/2010/main" val="3629755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D7E19F-9B0E-0D4C-8337-E4E3224D6D2F}" type="slidenum">
              <a:rPr lang="en-US"/>
              <a:pPr>
                <a:defRPr/>
              </a:pPr>
              <a:t>‹#›</a:t>
            </a:fld>
            <a:endParaRPr lang="en-US"/>
          </a:p>
        </p:txBody>
      </p:sp>
    </p:spTree>
    <p:extLst>
      <p:ext uri="{BB962C8B-B14F-4D97-AF65-F5344CB8AC3E}">
        <p14:creationId xmlns:p14="http://schemas.microsoft.com/office/powerpoint/2010/main" val="211094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B80153A-B741-0A49-8B8C-C616A49E74B2}" type="slidenum">
              <a:rPr lang="en-US"/>
              <a:pPr>
                <a:defRPr/>
              </a:pPr>
              <a:t>‹#›</a:t>
            </a:fld>
            <a:endParaRPr lang="en-US"/>
          </a:p>
        </p:txBody>
      </p:sp>
    </p:spTree>
    <p:extLst>
      <p:ext uri="{BB962C8B-B14F-4D97-AF65-F5344CB8AC3E}">
        <p14:creationId xmlns:p14="http://schemas.microsoft.com/office/powerpoint/2010/main" val="73737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CCB07F4-64C0-3346-9529-5FD1F89D4D3F}" type="slidenum">
              <a:rPr lang="en-US"/>
              <a:pPr>
                <a:defRPr/>
              </a:pPr>
              <a:t>‹#›</a:t>
            </a:fld>
            <a:endParaRPr lang="en-US"/>
          </a:p>
        </p:txBody>
      </p:sp>
    </p:spTree>
    <p:extLst>
      <p:ext uri="{BB962C8B-B14F-4D97-AF65-F5344CB8AC3E}">
        <p14:creationId xmlns:p14="http://schemas.microsoft.com/office/powerpoint/2010/main" val="1115169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78262DE-4397-394F-BFEA-3CCD37B2F1EF}" type="slidenum">
              <a:rPr lang="en-US"/>
              <a:pPr>
                <a:defRPr/>
              </a:pPr>
              <a:t>‹#›</a:t>
            </a:fld>
            <a:endParaRPr lang="en-US"/>
          </a:p>
        </p:txBody>
      </p:sp>
    </p:spTree>
    <p:extLst>
      <p:ext uri="{BB962C8B-B14F-4D97-AF65-F5344CB8AC3E}">
        <p14:creationId xmlns:p14="http://schemas.microsoft.com/office/powerpoint/2010/main" val="3974511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539A2A-F167-4349-85E9-58C400D9985C}" type="slidenum">
              <a:rPr lang="en-US"/>
              <a:pPr>
                <a:defRPr/>
              </a:pPr>
              <a:t>‹#›</a:t>
            </a:fld>
            <a:endParaRPr lang="en-US"/>
          </a:p>
        </p:txBody>
      </p:sp>
    </p:spTree>
    <p:extLst>
      <p:ext uri="{BB962C8B-B14F-4D97-AF65-F5344CB8AC3E}">
        <p14:creationId xmlns:p14="http://schemas.microsoft.com/office/powerpoint/2010/main" val="1135063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740A08-040B-E04D-B405-51C26BFDA573}" type="slidenum">
              <a:rPr lang="en-US"/>
              <a:pPr>
                <a:defRPr/>
              </a:pPr>
              <a:t>‹#›</a:t>
            </a:fld>
            <a:endParaRPr lang="en-US"/>
          </a:p>
        </p:txBody>
      </p:sp>
    </p:spTree>
    <p:extLst>
      <p:ext uri="{BB962C8B-B14F-4D97-AF65-F5344CB8AC3E}">
        <p14:creationId xmlns:p14="http://schemas.microsoft.com/office/powerpoint/2010/main" val="4254312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9C14B8-F681-3E4D-ADD9-18B6ED3D482E}" type="slidenum">
              <a:rPr lang="en-US"/>
              <a:pPr>
                <a:defRPr/>
              </a:pPr>
              <a:t>‹#›</a:t>
            </a:fld>
            <a:endParaRPr lang="en-US"/>
          </a:p>
        </p:txBody>
      </p:sp>
    </p:spTree>
    <p:extLst>
      <p:ext uri="{BB962C8B-B14F-4D97-AF65-F5344CB8AC3E}">
        <p14:creationId xmlns:p14="http://schemas.microsoft.com/office/powerpoint/2010/main" val="3054015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E313FE9-7A31-164B-B457-82ECF7A91C30}" type="slidenum">
              <a:rPr lang="en-US"/>
              <a:pPr>
                <a:defRPr/>
              </a:pPr>
              <a:t>‹#›</a:t>
            </a:fld>
            <a:endParaRPr lang="en-US"/>
          </a:p>
        </p:txBody>
      </p:sp>
    </p:spTree>
    <p:extLst>
      <p:ext uri="{BB962C8B-B14F-4D97-AF65-F5344CB8AC3E}">
        <p14:creationId xmlns:p14="http://schemas.microsoft.com/office/powerpoint/2010/main" val="2649154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28D4CB6-6CF7-674B-B977-9E4C251BD08C}" type="slidenum">
              <a:rPr lang="en-US"/>
              <a:pPr>
                <a:defRPr/>
              </a:pPr>
              <a:t>‹#›</a:t>
            </a:fld>
            <a:endParaRPr lang="en-US"/>
          </a:p>
        </p:txBody>
      </p:sp>
    </p:spTree>
    <p:extLst>
      <p:ext uri="{BB962C8B-B14F-4D97-AF65-F5344CB8AC3E}">
        <p14:creationId xmlns:p14="http://schemas.microsoft.com/office/powerpoint/2010/main" val="403216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6"/>
          <p:cNvSpPr>
            <a:spLocks noGrp="1" noChangeArrowheads="1"/>
          </p:cNvSpPr>
          <p:nvPr>
            <p:ph type="dt" sz="half" idx="10"/>
          </p:nvPr>
        </p:nvSpPr>
        <p:spPr/>
        <p:txBody>
          <a:bodyPr/>
          <a:lstStyle>
            <a:lvl1pPr eaLnBrk="1" hangingPunct="1">
              <a:defRPr>
                <a:cs typeface="Arial" charset="0"/>
              </a:defRPr>
            </a:lvl1pPr>
          </a:lstStyle>
          <a:p>
            <a:pPr>
              <a:defRPr/>
            </a:pPr>
            <a:endParaRPr lang="en-US" altLang="en-US"/>
          </a:p>
        </p:txBody>
      </p:sp>
      <p:sp>
        <p:nvSpPr>
          <p:cNvPr id="3" name="Rectangle 37"/>
          <p:cNvSpPr>
            <a:spLocks noGrp="1" noChangeArrowheads="1"/>
          </p:cNvSpPr>
          <p:nvPr>
            <p:ph type="ftr" sz="quarter" idx="11"/>
          </p:nvPr>
        </p:nvSpPr>
        <p:spPr/>
        <p:txBody>
          <a:bodyPr/>
          <a:lstStyle>
            <a:lvl1pPr eaLnBrk="1" hangingPunct="1">
              <a:defRPr>
                <a:cs typeface="Arial" charset="0"/>
              </a:defRPr>
            </a:lvl1pPr>
          </a:lstStyle>
          <a:p>
            <a:pPr>
              <a:defRPr/>
            </a:pPr>
            <a:endParaRPr lang="en-US" altLang="en-US"/>
          </a:p>
        </p:txBody>
      </p:sp>
      <p:sp>
        <p:nvSpPr>
          <p:cNvPr id="4" name="Rectangle 38"/>
          <p:cNvSpPr>
            <a:spLocks noGrp="1" noChangeArrowheads="1"/>
          </p:cNvSpPr>
          <p:nvPr>
            <p:ph type="sldNum" sz="quarter" idx="12"/>
          </p:nvPr>
        </p:nvSpPr>
        <p:spPr/>
        <p:txBody>
          <a:bodyPr/>
          <a:lstStyle>
            <a:lvl1pPr eaLnBrk="1" hangingPunct="1">
              <a:defRPr>
                <a:latin typeface="Arial" charset="0"/>
              </a:defRPr>
            </a:lvl1pPr>
          </a:lstStyle>
          <a:p>
            <a:pPr>
              <a:defRPr/>
            </a:pPr>
            <a:fld id="{166D1AE1-3F9A-CF40-BF59-09D53FAA504F}" type="slidenum">
              <a:rPr lang="en-US"/>
              <a:pPr>
                <a:defRPr/>
              </a:pPr>
              <a:t>‹#›</a:t>
            </a:fld>
            <a:endParaRPr lang="en-US"/>
          </a:p>
        </p:txBody>
      </p:sp>
    </p:spTree>
    <p:extLst>
      <p:ext uri="{BB962C8B-B14F-4D97-AF65-F5344CB8AC3E}">
        <p14:creationId xmlns:p14="http://schemas.microsoft.com/office/powerpoint/2010/main" val="2141441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BDC6EB7-380F-8A4E-A776-100D1D24D42C}" type="slidenum">
              <a:rPr lang="en-US"/>
              <a:pPr>
                <a:defRPr/>
              </a:pPr>
              <a:t>‹#›</a:t>
            </a:fld>
            <a:endParaRPr lang="en-US"/>
          </a:p>
        </p:txBody>
      </p:sp>
    </p:spTree>
    <p:extLst>
      <p:ext uri="{BB962C8B-B14F-4D97-AF65-F5344CB8AC3E}">
        <p14:creationId xmlns:p14="http://schemas.microsoft.com/office/powerpoint/2010/main" val="571677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EBBCF0-59C8-3A4D-8204-E43BAC1B938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510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5D0B6D4B-2BF8-DB45-9A3A-A943EDC8218C}" type="slidenum">
              <a:rPr lang="en-US"/>
              <a:pPr>
                <a:defRPr/>
              </a:pPr>
              <a:t>‹#›</a:t>
            </a:fld>
            <a:endParaRPr lang="en-US"/>
          </a:p>
        </p:txBody>
      </p:sp>
    </p:spTree>
    <p:extLst>
      <p:ext uri="{BB962C8B-B14F-4D97-AF65-F5344CB8AC3E}">
        <p14:creationId xmlns:p14="http://schemas.microsoft.com/office/powerpoint/2010/main" val="387163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F754F8-4849-7344-A07D-1F09285E97E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8991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6C1BF1C-C746-D74B-8AC3-DD2778FA0EC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1394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29FA7248-3F54-3E44-A038-E45858C937EA}"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879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6ABC841-04F8-7C4C-8EA0-56BBFCA2414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3267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6C4FDE-333A-0B4D-B36F-00ACF3DEFBA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2923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D927389-B749-4346-A2C6-33E40006FB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6620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9B53B8D-6873-E740-8762-52B27B508B4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9314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D9D0C8-B9FA-9849-A596-0DB7C86DB78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3651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2B34815-0DEF-1D44-A1DA-5526CC9D528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6574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FECA227D-07EF-224A-941F-87FE1212A44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865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FEAE092D-00A8-924A-BC6C-F520AF8A9CE9}" type="slidenum">
              <a:rPr lang="en-US"/>
              <a:pPr>
                <a:defRPr/>
              </a:pPr>
              <a:t>‹#›</a:t>
            </a:fld>
            <a:endParaRPr lang="en-US"/>
          </a:p>
        </p:txBody>
      </p:sp>
    </p:spTree>
    <p:extLst>
      <p:ext uri="{BB962C8B-B14F-4D97-AF65-F5344CB8AC3E}">
        <p14:creationId xmlns:p14="http://schemas.microsoft.com/office/powerpoint/2010/main" val="196758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9408299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480041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98632839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821963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8367191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6815165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8510679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2639608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6474331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268252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C06D4186-FD27-7844-9BFF-B8B405247269}" type="slidenum">
              <a:rPr lang="en-US"/>
              <a:pPr>
                <a:defRPr/>
              </a:pPr>
              <a:t>‹#›</a:t>
            </a:fld>
            <a:endParaRPr lang="en-US"/>
          </a:p>
        </p:txBody>
      </p:sp>
    </p:spTree>
    <p:extLst>
      <p:ext uri="{BB962C8B-B14F-4D97-AF65-F5344CB8AC3E}">
        <p14:creationId xmlns:p14="http://schemas.microsoft.com/office/powerpoint/2010/main" val="419460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1653590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0F62C0EA-1445-B341-A63F-7335AD2A7E7F}" type="slidenum">
              <a:rPr lang="en-US"/>
              <a:pPr>
                <a:defRPr/>
              </a:pPr>
              <a:t>‹#›</a:t>
            </a:fld>
            <a:endParaRPr lang="en-US"/>
          </a:p>
        </p:txBody>
      </p:sp>
    </p:spTree>
    <p:extLst>
      <p:ext uri="{BB962C8B-B14F-4D97-AF65-F5344CB8AC3E}">
        <p14:creationId xmlns:p14="http://schemas.microsoft.com/office/powerpoint/2010/main" val="440665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3EA176CF-27AE-564C-B757-A2C3E8B53FF3}" type="slidenum">
              <a:rPr lang="en-US"/>
              <a:pPr>
                <a:defRPr/>
              </a:pPr>
              <a:t>‹#›</a:t>
            </a:fld>
            <a:endParaRPr lang="en-US"/>
          </a:p>
        </p:txBody>
      </p:sp>
    </p:spTree>
    <p:extLst>
      <p:ext uri="{BB962C8B-B14F-4D97-AF65-F5344CB8AC3E}">
        <p14:creationId xmlns:p14="http://schemas.microsoft.com/office/powerpoint/2010/main" val="325627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4042E4A9-3942-114F-9AFA-7BAE76FD51D0}" type="slidenum">
              <a:rPr lang="en-US"/>
              <a:pPr>
                <a:defRPr/>
              </a:pPr>
              <a:t>‹#›</a:t>
            </a:fld>
            <a:endParaRPr lang="en-US"/>
          </a:p>
        </p:txBody>
      </p:sp>
    </p:spTree>
    <p:extLst>
      <p:ext uri="{BB962C8B-B14F-4D97-AF65-F5344CB8AC3E}">
        <p14:creationId xmlns:p14="http://schemas.microsoft.com/office/powerpoint/2010/main" val="136266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80895034-7FB8-7449-81A4-B2395A871D29}" type="slidenum">
              <a:rPr lang="en-US"/>
              <a:pPr>
                <a:defRPr/>
              </a:pPr>
              <a:t>‹#›</a:t>
            </a:fld>
            <a:endParaRPr lang="en-US"/>
          </a:p>
        </p:txBody>
      </p:sp>
    </p:spTree>
    <p:extLst>
      <p:ext uri="{BB962C8B-B14F-4D97-AF65-F5344CB8AC3E}">
        <p14:creationId xmlns:p14="http://schemas.microsoft.com/office/powerpoint/2010/main" val="1777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026" name="Group 56"/>
          <p:cNvGrpSpPr>
            <a:grpSpLocks/>
          </p:cNvGrpSpPr>
          <p:nvPr/>
        </p:nvGrpSpPr>
        <p:grpSpPr bwMode="auto">
          <a:xfrm>
            <a:off x="0" y="-12700"/>
            <a:ext cx="9156700" cy="6870700"/>
            <a:chOff x="0" y="-8"/>
            <a:chExt cx="5768" cy="4328"/>
          </a:xfrm>
        </p:grpSpPr>
        <p:sp>
          <p:nvSpPr>
            <p:cNvPr id="1032" name="Rectangle 54"/>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4"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35"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36"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37"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38"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39"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0"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1"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2"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3"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4"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5"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6"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7"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8"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9"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0"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1051" name="Picture 49" descr="Topbanx"/>
            <p:cNvPicPr>
              <a:picLocks noChangeAspect="1" noChangeArrowheads="1"/>
            </p:cNvPicPr>
            <p:nvPr/>
          </p:nvPicPr>
          <p:blipFill>
            <a:blip r:embed="rId17"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5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5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82B56461-288A-CA44-83A3-891EB7CCEA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4"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8"/>
        </a:buBlip>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9"/>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536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53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C17A8D7-5B86-CB4E-9EE8-6B8769681E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9491" name="Rectangle 35"/>
          <p:cNvSpPr>
            <a:spLocks noGrp="1" noChangeArrowheads="1"/>
          </p:cNvSpPr>
          <p:nvPr>
            <p:ph type="body" idx="1"/>
          </p:nvPr>
        </p:nvSpPr>
        <p:spPr bwMode="auto">
          <a:xfrm>
            <a:off x="11430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492" name="Rectangle 36"/>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3" name="Rectangle 37"/>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4" name="Rectangle 38"/>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000000"/>
                </a:solidFill>
              </a:defRPr>
            </a:lvl1pPr>
          </a:lstStyle>
          <a:p>
            <a:pPr>
              <a:defRPr/>
            </a:pPr>
            <a:fld id="{AFD0EDE3-C85D-B241-82D2-40F6DD9497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5"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latin typeface="Times New Roman" pitchFamily="-112" charset="0"/>
        </a:defRPr>
      </a:lvl6pPr>
      <a:lvl7pPr marL="914400" algn="l" rtl="0" eaLnBrk="0" fontAlgn="base" hangingPunct="0">
        <a:spcBef>
          <a:spcPct val="0"/>
        </a:spcBef>
        <a:spcAft>
          <a:spcPct val="0"/>
        </a:spcAft>
        <a:defRPr sz="4400">
          <a:solidFill>
            <a:schemeClr val="tx2"/>
          </a:solidFill>
          <a:latin typeface="Times New Roman" pitchFamily="-112" charset="0"/>
        </a:defRPr>
      </a:lvl7pPr>
      <a:lvl8pPr marL="1371600" algn="l" rtl="0" eaLnBrk="0" fontAlgn="base" hangingPunct="0">
        <a:spcBef>
          <a:spcPct val="0"/>
        </a:spcBef>
        <a:spcAft>
          <a:spcPct val="0"/>
        </a:spcAft>
        <a:defRPr sz="4400">
          <a:solidFill>
            <a:schemeClr val="tx2"/>
          </a:solidFill>
          <a:latin typeface="Times New Roman" pitchFamily="-112" charset="0"/>
        </a:defRPr>
      </a:lvl8pPr>
      <a:lvl9pPr marL="1828800" algn="l"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effectLst>
            <a:outerShdw blurRad="38100" dist="38100" dir="2700000" algn="tl">
              <a:srgbClr val="FFFFFF"/>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75000"/>
        <a:buFont typeface="Monotype Sorts" charset="0"/>
        <a:buChar char="u"/>
        <a:defRPr sz="3200">
          <a:solidFill>
            <a:schemeClr val="tx1"/>
          </a:solidFill>
          <a:effectLst>
            <a:outerShdw blurRad="38100" dist="38100" dir="2700000" algn="tl">
              <a:srgbClr val="FFFFFF"/>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5000"/>
        <a:buFont typeface="Monotype Sorts" charset="0"/>
        <a:buChar char="F"/>
        <a:defRPr sz="3200">
          <a:solidFill>
            <a:schemeClr val="tx1"/>
          </a:solidFill>
          <a:effectLst>
            <a:outerShdw blurRad="38100" dist="38100" dir="2700000" algn="tl">
              <a:srgbClr val="FFFFFF"/>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5pPr>
      <a:lvl6pPr marL="25146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60D66683-7520-9F40-AC22-9BED5A3DEED0}" type="slidenum">
              <a:rPr lang="en-US"/>
              <a:pPr>
                <a:defRPr/>
              </a:pPr>
              <a:t>‹#›</a:t>
            </a:fld>
            <a:endParaRPr lang="en-US"/>
          </a:p>
        </p:txBody>
      </p:sp>
      <p:grpSp>
        <p:nvGrpSpPr>
          <p:cNvPr id="44036" name="Group 4"/>
          <p:cNvGrpSpPr>
            <a:grpSpLocks/>
          </p:cNvGrpSpPr>
          <p:nvPr/>
        </p:nvGrpSpPr>
        <p:grpSpPr bwMode="auto">
          <a:xfrm>
            <a:off x="0" y="0"/>
            <a:ext cx="9140825" cy="6850063"/>
            <a:chOff x="0" y="0"/>
            <a:chExt cx="5758" cy="4315"/>
          </a:xfrm>
        </p:grpSpPr>
        <p:grpSp>
          <p:nvGrpSpPr>
            <p:cNvPr id="44040"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2"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46"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493917808"/>
      </p:ext>
    </p:extLst>
  </p:cSld>
  <p:clrMap bg1="dk2" tx1="lt1" bg2="dk1" tx2="lt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hyperlink" Target="http://www.bib-arch.org/bswb_BAR/bswbbar2806abouttext.html" TargetMode="Externa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hyperlink" Target="http://images.google.com/imgres?imgurl=www.ipgroup.com/sadigh/images/bible.jpg&amp;imgrefurl=http://www.ipgroup.com/sadigh/bible1.htm&amp;h=428&amp;w=390&amp;prev=/images?q=Biblical+artifacts&amp;svnum=10&amp;hl=en&amp;lr=&amp;ie=UTF-8&amp;oe=UTF-8" TargetMode="Externa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png"/><Relationship Id="rId7"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hyperlink" Target="http://images.google.com/imgres?imgurl=www.bbcnet.edu/library/images/clipart/books3.jpg&amp;imgrefurl=http://www.bbcnet.edu/library/about/about.htm&amp;h=70&amp;w=107&amp;prev=/images?q=Biblical+artifacts&amp;start=20&amp;svnum=10&amp;hl=en&amp;lr=&amp;ie=UTF-8&amp;oe=UTF-8&amp;sa=N"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hyperlink" Target="http://images.google.com/imgres?imgurl=www.clemusart.com/archive/pharaoh/rosetta/coloring/295a.gif&amp;imgrefurl=http://www.clemusart.com/archive/pharaoh/rosetta/coloring/color99.html&amp;h=174&amp;w=176&amp;prev=/images?q=rosetta+Stone&amp;start=100&amp;svnum=10&amp;hl=en&amp;lr=&amp;ie=UTF-8&amp;oe=UTF-8&amp;sa=N" TargetMode="Externa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hyperlink" Target="http://images.google.com/imgres?imgurl=icf-madison.org/library/image/478/front_thumb.jpg&amp;imgrefurl=http://www.icf-madison.org/library/booklist.php?page=1&amp;category=PR&amp;h=140&amp;w=106&amp;prev=/images?q=Biblical+Archaeology+Review&amp;start=20&amp;svnum=10&amp;hl=en&amp;lr=&amp;ie=UTF-8&amp;oe=UTF-8&amp;sa=N" TargetMode="External"/><Relationship Id="rId13" Type="http://schemas.openxmlformats.org/officeDocument/2006/relationships/image" Target="../media/image25.png"/><Relationship Id="rId3" Type="http://schemas.openxmlformats.org/officeDocument/2006/relationships/image" Target="../media/image16.emf"/><Relationship Id="rId7" Type="http://schemas.openxmlformats.org/officeDocument/2006/relationships/image" Target="../media/image21.jpeg"/><Relationship Id="rId12"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images.google.com/imgres?imgurl=divinity.library.vanderbilt.edu/bibs/HB/barcover987.gif&amp;imgrefurl=http://divinity.library.vanderbilt.edu/bibs/HB/HBBib.html&amp;h=169&amp;w=130&amp;prev=/images?q=Biblical+Archaeology+Review&amp;start=20&amp;svnum=10&amp;hl=en&amp;lr=&amp;ie=UTF-8&amp;oe=UTF-8&amp;sa=N" TargetMode="External"/><Relationship Id="rId11" Type="http://schemas.openxmlformats.org/officeDocument/2006/relationships/image" Target="../media/image23.jpeg"/><Relationship Id="rId5" Type="http://schemas.openxmlformats.org/officeDocument/2006/relationships/image" Target="../media/image20.jpeg"/><Relationship Id="rId10" Type="http://schemas.openxmlformats.org/officeDocument/2006/relationships/hyperlink" Target="http://images.google.com/imgres?imgurl=www.valuemags.com/images/magazine/biblicalarchaeology.jpg&amp;imgrefurl=http://www.valuemags.com/home/details.asp?MagID=121&amp;h=120&amp;w=100&amp;prev=/images?q=Biblical+Archaeology+Review&amp;start=20&amp;svnum=10&amp;hl=en&amp;lr=&amp;ie=UTF-8&amp;oe=UTF-8&amp;sa=N" TargetMode="External"/><Relationship Id="rId4" Type="http://schemas.openxmlformats.org/officeDocument/2006/relationships/hyperlink" Target="http://images.google.com/imgres?imgurl=www.bacjrr.org/amazon/gifs/judaica/bar.jpg&amp;imgrefurl=http://www.bacjrr.org/amazon/judaica.htm&amp;h=150&amp;w=112&amp;prev=/images?q=Biblical+Archaeology+Review&amp;start=20&amp;svnum=10&amp;hl=en&amp;lr=&amp;ie=UTF-8&amp;oe=UTF-8&amp;sa=N" TargetMode="External"/><Relationship Id="rId9" Type="http://schemas.openxmlformats.org/officeDocument/2006/relationships/image" Target="../media/image22.jpeg"/><Relationship Id="rId1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8" Type="http://schemas.openxmlformats.org/officeDocument/2006/relationships/hyperlink" Target="http://images.google.com/imgres?imgurl=www.bibarch.com/Images/5-d.jpg&amp;imgrefurl=http://www.bibarch.com/Concepts/pottery_chart.htm&amp;h=304&amp;w=389&amp;prev=/images?q=+site:www.bibarch.com+%22Pottery+Types%22&amp;svnum=10&amp;hl=en&amp;lr=&amp;ie=UTF-8&amp;oe=UTF-8" TargetMode="External"/><Relationship Id="rId13" Type="http://schemas.openxmlformats.org/officeDocument/2006/relationships/hyperlink" Target="http://images.google.com/imgres?imgurl=www.bibarch.com/Images/4-e.jpg&amp;imgrefurl=http://www.bibarch.com/Concepts/pottery_chart.htm&amp;h=599&amp;w=407&amp;prev=/images?q=%22Pottery+Types%22&amp;svnum=10&amp;hl=en&amp;lr=&amp;ie=UTF-8&amp;oe=UTF-8" TargetMode="External"/><Relationship Id="rId3" Type="http://schemas.openxmlformats.org/officeDocument/2006/relationships/image" Target="../media/image28.jpeg"/><Relationship Id="rId7" Type="http://schemas.openxmlformats.org/officeDocument/2006/relationships/image" Target="../media/image30.jpeg"/><Relationship Id="rId12"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hyperlink" Target="http://images.google.com/imgres?imgurl=www.bibarch.com/Images/4-b.jpg&amp;imgrefurl=http://www.bibarch.com/Concepts/pottery_chart.htm&amp;h=429&amp;w=509&amp;prev=/images?q=%22Pottery+Types%22&amp;svnum=10&amp;hl=en&amp;lr=&amp;ie=UTF-8&amp;oe=UTF-8&amp;sa=N" TargetMode="External"/><Relationship Id="rId11" Type="http://schemas.openxmlformats.org/officeDocument/2006/relationships/hyperlink" Target="http://images.google.com/imgres?imgurl=www.bibarch.com/Images/3-f.jpg&amp;imgrefurl=http://www.bibarch.com/Concepts/pottery_chart.htm&amp;h=549&amp;w=314&amp;prev=/images?q=%22Pottery+Types%22&amp;svnum=10&amp;hl=en&amp;lr=&amp;ie=UTF-8&amp;oe=UTF-8" TargetMode="External"/><Relationship Id="rId5" Type="http://schemas.openxmlformats.org/officeDocument/2006/relationships/image" Target="../media/image29.jpeg"/><Relationship Id="rId10" Type="http://schemas.openxmlformats.org/officeDocument/2006/relationships/image" Target="../media/image32.jpeg"/><Relationship Id="rId4" Type="http://schemas.openxmlformats.org/officeDocument/2006/relationships/hyperlink" Target="http://images.google.com/imgres?imgurl=www.bibarch.com/Images/3-a.jpg&amp;imgrefurl=http://www.bibarch.com/Concepts/pottery_chart.htm&amp;h=-1&amp;w=-1&amp;prev=/images?q=%22Pottery+Types%22&amp;svnum=10&amp;hl=en&amp;lr=&amp;ie=UTF-8&amp;oe=UTF-8&amp;sa=N" TargetMode="External"/><Relationship Id="rId9" Type="http://schemas.openxmlformats.org/officeDocument/2006/relationships/image" Target="../media/image31.jpeg"/><Relationship Id="rId1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22.xml"/><Relationship Id="rId5" Type="http://schemas.openxmlformats.org/officeDocument/2006/relationships/image" Target="../media/image52.jpe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www.leakeyfoundation.org/images/t1_main_image.jpg&amp;imgrefurl=http://www.leakeyfoundation.org/travel/&amp;h=202&amp;w=406&amp;prev=/images?q=%22Excavation+Sites%22&amp;start=40&amp;svnum=10&amp;hl=en&amp;lr=&amp;ie=UTF-8&amp;oe=UTF-8&amp;sa=N"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50.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subTitle" idx="1"/>
          </p:nvPr>
        </p:nvSpPr>
        <p:spPr>
          <a:xfrm>
            <a:off x="1371600" y="4495800"/>
            <a:ext cx="6400800" cy="1752600"/>
          </a:xfrm>
        </p:spPr>
        <p:txBody>
          <a:bodyPr/>
          <a:lstStyle/>
          <a:p>
            <a:pPr eaLnBrk="1" hangingPunct="1">
              <a:buFont typeface="Wingdings" charset="0"/>
              <a:buNone/>
            </a:pPr>
            <a:r>
              <a:rPr lang="en-US" sz="3600">
                <a:latin typeface="Arial Narrow" charset="0"/>
                <a:ea typeface="ＭＳ Ｐゴシック" charset="0"/>
                <a:cs typeface="ＭＳ Ｐゴシック" charset="0"/>
              </a:rPr>
              <a:t>What does it have to do with you?</a:t>
            </a:r>
          </a:p>
        </p:txBody>
      </p:sp>
      <p:pic>
        <p:nvPicPr>
          <p:cNvPr id="58370" name="Picture 3" descr="j02324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5" name="Rectangle 5"/>
          <p:cNvSpPr>
            <a:spLocks noGrp="1" noChangeArrowheads="1"/>
          </p:cNvSpPr>
          <p:nvPr>
            <p:ph type="ctrTitle"/>
          </p:nvPr>
        </p:nvSpPr>
        <p:spPr>
          <a:xfrm>
            <a:off x="685800" y="2743200"/>
            <a:ext cx="7772400" cy="1143000"/>
          </a:xfrm>
          <a:effectLst>
            <a:outerShdw blurRad="63500" dist="38099" dir="2700000" algn="ctr" rotWithShape="0">
              <a:schemeClr val="bg2">
                <a:alpha val="74998"/>
              </a:schemeClr>
            </a:outerShdw>
          </a:effectLst>
        </p:spPr>
        <p:txBody>
          <a:bodyPr/>
          <a:lstStyle/>
          <a:p>
            <a:pPr eaLnBrk="1" hangingPunct="1">
              <a:defRPr/>
            </a:pPr>
            <a:r>
              <a:rPr lang="en-US" sz="8000">
                <a:latin typeface="Arial Narrow" charset="0"/>
                <a:ea typeface="ＭＳ Ｐゴシック" charset="0"/>
                <a:cs typeface="ＭＳ Ｐゴシック" charset="0"/>
              </a:rPr>
              <a:t>Biblical Archaeology</a:t>
            </a:r>
            <a:endParaRPr lang="en-US" sz="4800">
              <a:latin typeface="Arial Narrow"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DE2D163F-A023-86B6-2581-6E7242438F5B}"/>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9/12</a:t>
            </a:r>
          </a:p>
        </p:txBody>
      </p:sp>
      <p:pic>
        <p:nvPicPr>
          <p:cNvPr id="7680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288"/>
          </a:xfrm>
          <a:prstGeom prst="rect">
            <a:avLst/>
          </a:prstGeom>
          <a:noFill/>
          <a:ln w="9525">
            <a:noFill/>
            <a:miter lim="800000"/>
            <a:headEnd/>
            <a:tailEnd/>
          </a:ln>
          <a:effectLst/>
        </p:spPr>
        <p:txBody>
          <a:bodyPr>
            <a:spAutoFit/>
          </a:bodyPr>
          <a:lstStyle/>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Shout to the Lord,</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all the earth, let us sing</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power and majesty,</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 praise to the King.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10/12</a:t>
            </a:r>
          </a:p>
        </p:txBody>
      </p:sp>
      <p:pic>
        <p:nvPicPr>
          <p:cNvPr id="788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338"/>
          </a:xfrm>
          <a:prstGeom prst="rect">
            <a:avLst/>
          </a:prstGeom>
          <a:noFill/>
          <a:ln w="9525">
            <a:noFill/>
            <a:miter lim="800000"/>
            <a:headEnd/>
            <a:tailEnd/>
          </a:ln>
          <a:effectLst/>
        </p:spPr>
        <p:txBody>
          <a:bodyPr>
            <a:spAutoFit/>
          </a:bodyPr>
          <a:lstStyle/>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Mountains bow down</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 and the seas will roar</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at the sound of Your name.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11/12</a:t>
            </a:r>
          </a:p>
        </p:txBody>
      </p:sp>
      <p:pic>
        <p:nvPicPr>
          <p:cNvPr id="80898"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938338"/>
          </a:xfrm>
          <a:prstGeom prst="rect">
            <a:avLst/>
          </a:prstGeom>
          <a:noFill/>
          <a:ln w="9525">
            <a:noFill/>
            <a:miter lim="800000"/>
            <a:headEnd/>
            <a:tailEnd/>
          </a:ln>
          <a:effectLst/>
        </p:spPr>
        <p:txBody>
          <a:bodyPr>
            <a:spAutoFit/>
          </a:bodyPr>
          <a:lstStyle>
            <a:defPPr>
              <a:defRPr lang="en-US"/>
            </a:defPPr>
            <a:lvl1pPr algn="ctr" eaLnBrk="0" hangingPunct="0">
              <a:defRPr sz="4000" b="1">
                <a:solidFill>
                  <a:srgbClr val="FFFFFF"/>
                </a:solidFill>
                <a:effectLst>
                  <a:outerShdw blurRad="60325" dist="88900" dir="2700000" algn="tl" rotWithShape="0">
                    <a:srgbClr val="000000">
                      <a:alpha val="87000"/>
                    </a:srgbClr>
                  </a:outerShdw>
                </a:effectLst>
                <a:latin typeface="Arial Bold" charset="0"/>
              </a:defRPr>
            </a:lvl1pPr>
          </a:lstStyle>
          <a:p>
            <a:r>
              <a:rPr lang="en-US" dirty="0"/>
              <a:t>At the work of Your hands,</a:t>
            </a:r>
          </a:p>
          <a:p>
            <a:r>
              <a:rPr lang="en-US" dirty="0"/>
              <a:t>Forever I</a:t>
            </a:r>
            <a:r>
              <a:rPr lang="fr-FR" altLang="ja-JP" dirty="0"/>
              <a:t>'</a:t>
            </a:r>
            <a:r>
              <a:rPr lang="en-US" dirty="0" err="1"/>
              <a:t>ll</a:t>
            </a:r>
            <a:r>
              <a:rPr lang="en-US" dirty="0"/>
              <a:t> love You</a:t>
            </a:r>
          </a:p>
          <a:p>
            <a:r>
              <a:rPr lang="en-US" dirty="0"/>
              <a:t>Forever I</a:t>
            </a:r>
            <a:r>
              <a:rPr lang="fr-FR" altLang="ja-JP" dirty="0"/>
              <a:t>'</a:t>
            </a:r>
            <a:r>
              <a:rPr lang="en-US" dirty="0" err="1"/>
              <a:t>ll</a:t>
            </a:r>
            <a:r>
              <a:rPr lang="en-US" dirty="0"/>
              <a:t> stand,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12/12</a:t>
            </a:r>
          </a:p>
        </p:txBody>
      </p:sp>
      <p:pic>
        <p:nvPicPr>
          <p:cNvPr id="82946"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975"/>
          </a:xfrm>
          <a:prstGeom prst="rect">
            <a:avLst/>
          </a:prstGeom>
          <a:noFill/>
          <a:ln w="9525">
            <a:noFill/>
            <a:miter lim="800000"/>
            <a:headEnd/>
            <a:tailEnd/>
          </a:ln>
          <a:effectLst/>
        </p:spPr>
        <p:txBody>
          <a:bodyPr>
            <a:spAutoFit/>
          </a:bodyPr>
          <a:lstStyle>
            <a:defPPr>
              <a:defRPr lang="en-US"/>
            </a:defPPr>
            <a:lvl1pPr algn="ctr" eaLnBrk="0" hangingPunct="0">
              <a:defRPr sz="4000" b="1">
                <a:solidFill>
                  <a:srgbClr val="FFFFFF"/>
                </a:solidFill>
                <a:effectLst>
                  <a:outerShdw blurRad="60325" dist="88900" dir="2700000" algn="tl" rotWithShape="0">
                    <a:srgbClr val="000000">
                      <a:alpha val="87000"/>
                    </a:srgbClr>
                  </a:outerShdw>
                </a:effectLst>
                <a:latin typeface="Arial Bold" charset="0"/>
              </a:defRPr>
            </a:lvl1pPr>
          </a:lstStyle>
          <a:p>
            <a:r>
              <a:rPr lang="en-US"/>
              <a:t>Nothing compares </a:t>
            </a:r>
          </a:p>
          <a:p>
            <a:r>
              <a:rPr lang="en-US"/>
              <a:t>to the promise I have in You.</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ChangeArrowheads="1"/>
          </p:cNvSpPr>
          <p:nvPr/>
        </p:nvSpPr>
        <p:spPr bwMode="auto">
          <a:xfrm>
            <a:off x="-108520" y="-76200"/>
            <a:ext cx="9481120" cy="7086600"/>
          </a:xfrm>
          <a:prstGeom prst="rect">
            <a:avLst/>
          </a:prstGeom>
          <a:solidFill>
            <a:schemeClr val="bg2"/>
          </a:solidFill>
          <a:ln w="9525">
            <a:solidFill>
              <a:schemeClr val="tx1"/>
            </a:solidFill>
            <a:miter lim="800000"/>
            <a:headEnd/>
            <a:tailEnd/>
          </a:ln>
        </p:spPr>
        <p:txBody>
          <a:bodyPr wrap="none" anchor="ctr"/>
          <a:lstStyle/>
          <a:p>
            <a:endParaRPr lang="en-US"/>
          </a:p>
        </p:txBody>
      </p:sp>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type="subTitle" idx="1"/>
          </p:nvPr>
        </p:nvSpPr>
        <p:spPr>
          <a:xfrm>
            <a:off x="1371600" y="4495800"/>
            <a:ext cx="6400800" cy="1752600"/>
          </a:xfrm>
        </p:spPr>
        <p:txBody>
          <a:bodyPr/>
          <a:lstStyle/>
          <a:p>
            <a:pPr eaLnBrk="1" hangingPunct="1">
              <a:buFont typeface="Wingdings" charset="0"/>
              <a:buNone/>
            </a:pPr>
            <a:r>
              <a:rPr lang="en-US" sz="3600">
                <a:latin typeface="Arial Narrow" charset="0"/>
                <a:ea typeface="ＭＳ Ｐゴシック" charset="0"/>
                <a:cs typeface="ＭＳ Ｐゴシック" charset="0"/>
              </a:rPr>
              <a:t>What does it have to do with you?</a:t>
            </a:r>
          </a:p>
        </p:txBody>
      </p:sp>
      <p:pic>
        <p:nvPicPr>
          <p:cNvPr id="87042" name="Picture 24" descr="j02324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ctrTitle"/>
          </p:nvPr>
        </p:nvSpPr>
        <p:spPr>
          <a:xfrm>
            <a:off x="685800" y="2743200"/>
            <a:ext cx="7772400" cy="1143000"/>
          </a:xfrm>
          <a:effectLst>
            <a:outerShdw blurRad="63500" dist="38099" dir="2700000" algn="ctr" rotWithShape="0">
              <a:schemeClr val="bg2">
                <a:alpha val="74998"/>
              </a:schemeClr>
            </a:outerShdw>
          </a:effectLst>
        </p:spPr>
        <p:txBody>
          <a:bodyPr/>
          <a:lstStyle/>
          <a:p>
            <a:pPr eaLnBrk="1" hangingPunct="1">
              <a:defRPr/>
            </a:pPr>
            <a:r>
              <a:rPr lang="en-US" sz="8000">
                <a:latin typeface="Arial Narrow" charset="0"/>
                <a:ea typeface="ＭＳ Ｐゴシック" charset="0"/>
                <a:cs typeface="ＭＳ Ｐゴシック" charset="0"/>
              </a:rPr>
              <a:t>Biblical Archaeology</a:t>
            </a:r>
            <a:endParaRPr lang="en-US" sz="4800">
              <a:latin typeface="Arial Narrow" charset="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3400" y="228600"/>
            <a:ext cx="7924800" cy="762000"/>
          </a:xfrm>
          <a:effectLst>
            <a:outerShdw blurRad="63500" dist="38099" dir="2700000" algn="ctr" rotWithShape="0">
              <a:schemeClr val="bg2">
                <a:alpha val="74998"/>
              </a:schemeClr>
            </a:outerShdw>
          </a:effectLst>
        </p:spPr>
        <p:txBody>
          <a:bodyPr/>
          <a:lstStyle/>
          <a:p>
            <a:pPr eaLnBrk="1" hangingPunct="1">
              <a:defRPr/>
            </a:pPr>
            <a:r>
              <a:rPr lang="en-US" sz="3200">
                <a:latin typeface="Arial Narrow" charset="0"/>
                <a:ea typeface="ＭＳ Ｐゴシック" charset="0"/>
                <a:cs typeface="ＭＳ Ｐゴシック" charset="0"/>
              </a:rPr>
              <a:t>A Key Recent Discovery (</a:t>
            </a:r>
            <a:r>
              <a:rPr lang="en-US" sz="3200" i="1">
                <a:latin typeface="Arial Narrow" charset="0"/>
                <a:ea typeface="ＭＳ Ｐゴシック" charset="0"/>
                <a:cs typeface="ＭＳ Ｐゴシック" charset="0"/>
              </a:rPr>
              <a:t>BAR</a:t>
            </a:r>
            <a:r>
              <a:rPr lang="en-US" sz="3200">
                <a:latin typeface="Arial Narrow" charset="0"/>
                <a:ea typeface="ＭＳ Ｐゴシック" charset="0"/>
                <a:cs typeface="ＭＳ Ｐゴシック" charset="0"/>
              </a:rPr>
              <a:t> Nov/Dec 02)…</a:t>
            </a:r>
          </a:p>
        </p:txBody>
      </p:sp>
      <p:pic>
        <p:nvPicPr>
          <p:cNvPr id="89090" name="Picture 7" descr="bswbbar2806cover">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a:ext>
            </a:extLst>
          </a:blip>
          <a:srcRect/>
          <a:stretch>
            <a:fillRect/>
          </a:stretch>
        </p:blipFill>
        <p:spPr>
          <a:xfrm>
            <a:off x="609600" y="1143000"/>
            <a:ext cx="3128963" cy="4114800"/>
          </a:xfrm>
        </p:spPr>
      </p:pic>
      <p:grpSp>
        <p:nvGrpSpPr>
          <p:cNvPr id="89091" name="Group 13"/>
          <p:cNvGrpSpPr>
            <a:grpSpLocks/>
          </p:cNvGrpSpPr>
          <p:nvPr/>
        </p:nvGrpSpPr>
        <p:grpSpPr bwMode="auto">
          <a:xfrm>
            <a:off x="1943100" y="2263775"/>
            <a:ext cx="5257800" cy="2697163"/>
            <a:chOff x="0" y="0"/>
            <a:chExt cx="3312" cy="1699"/>
          </a:xfrm>
        </p:grpSpPr>
        <p:sp>
          <p:nvSpPr>
            <p:cNvPr id="89097" name="Rectangle 8"/>
            <p:cNvSpPr>
              <a:spLocks noChangeArrowheads="1"/>
            </p:cNvSpPr>
            <p:nvPr/>
          </p:nvSpPr>
          <p:spPr bwMode="auto">
            <a:xfrm>
              <a:off x="0" y="0"/>
              <a:ext cx="331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grpSp>
          <p:nvGrpSpPr>
            <p:cNvPr id="89098" name="Group 12"/>
            <p:cNvGrpSpPr>
              <a:grpSpLocks/>
            </p:cNvGrpSpPr>
            <p:nvPr/>
          </p:nvGrpSpPr>
          <p:grpSpPr bwMode="auto">
            <a:xfrm>
              <a:off x="0" y="0"/>
              <a:ext cx="1186" cy="1699"/>
              <a:chOff x="-58" y="0"/>
              <a:chExt cx="1186" cy="1699"/>
            </a:xfrm>
          </p:grpSpPr>
          <p:sp>
            <p:nvSpPr>
              <p:cNvPr id="89099" name="Rectangle 9"/>
              <p:cNvSpPr>
                <a:spLocks noChangeArrowheads="1"/>
              </p:cNvSpPr>
              <p:nvPr/>
            </p:nvSpPr>
            <p:spPr bwMode="auto">
              <a:xfrm>
                <a:off x="0" y="0"/>
                <a:ext cx="1128" cy="1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atin typeface="Arial Narrow" charset="0"/>
                    <a:hlinkClick r:id="rId5"/>
                  </a:rPr>
                  <a:t>  </a:t>
                </a:r>
                <a:r>
                  <a:rPr lang="en-US" sz="12300">
                    <a:latin typeface="Arial Narrow" charset="0"/>
                  </a:rPr>
                  <a:t> </a:t>
                </a:r>
                <a:r>
                  <a:rPr lang="en-US">
                    <a:latin typeface="Arial Narrow" charset="0"/>
                  </a:rPr>
                  <a:t>                    </a:t>
                </a:r>
              </a:p>
            </p:txBody>
          </p:sp>
          <p:sp>
            <p:nvSpPr>
              <p:cNvPr id="89100" name="Rectangle 11"/>
              <p:cNvSpPr>
                <a:spLocks noChangeArrowheads="1"/>
              </p:cNvSpPr>
              <p:nvPr/>
            </p:nvSpPr>
            <p:spPr bwMode="auto">
              <a:xfrm>
                <a:off x="-58" y="259"/>
                <a:ext cx="1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atin typeface="Arial Narrow" charset="0"/>
                  </a:rPr>
                  <a:t> </a:t>
                </a:r>
              </a:p>
            </p:txBody>
          </p:sp>
        </p:grpSp>
      </p:grpSp>
      <p:pic>
        <p:nvPicPr>
          <p:cNvPr id="62480" name="Picture 16" descr="bswbba2806sd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05000" y="1981200"/>
            <a:ext cx="7239000" cy="495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82" name="Text Box 18"/>
          <p:cNvSpPr txBox="1">
            <a:spLocks noChangeArrowheads="1"/>
          </p:cNvSpPr>
          <p:nvPr/>
        </p:nvSpPr>
        <p:spPr bwMode="auto">
          <a:xfrm>
            <a:off x="2133600" y="5518150"/>
            <a:ext cx="32004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t>This is the earliest reference to Jesus outside the Bible!</a:t>
            </a:r>
          </a:p>
        </p:txBody>
      </p:sp>
      <p:sp>
        <p:nvSpPr>
          <p:cNvPr id="62483" name="Text Box 19"/>
          <p:cNvSpPr txBox="1">
            <a:spLocks noChangeArrowheads="1"/>
          </p:cNvSpPr>
          <p:nvPr/>
        </p:nvSpPr>
        <p:spPr bwMode="auto">
          <a:xfrm rot="-582935">
            <a:off x="457200" y="990600"/>
            <a:ext cx="6477000" cy="5578475"/>
          </a:xfrm>
          <a:prstGeom prst="rect">
            <a:avLst/>
          </a:prstGeom>
          <a:noFill/>
          <a:ln w="9525">
            <a:noFill/>
            <a:miter lim="800000"/>
            <a:headEnd/>
            <a:tailEnd/>
          </a:ln>
          <a:effectLst/>
        </p:spPr>
        <p:txBody>
          <a:bodyPr>
            <a:spAutoFit/>
          </a:bodyPr>
          <a:lstStyle/>
          <a:p>
            <a:pPr>
              <a:defRPr/>
            </a:pPr>
            <a:r>
              <a:rPr lang="en-US" sz="6000">
                <a:effectLst>
                  <a:glow rad="355600">
                    <a:schemeClr val="bg2"/>
                  </a:glow>
                </a:effectLst>
                <a:latin typeface="Stencil" pitchFamily="-111" charset="0"/>
                <a:ea typeface="+mn-ea"/>
                <a:cs typeface="+mn-cs"/>
              </a:rPr>
              <a:t>Deemed a forgery by the Israeli Antiquities Authority </a:t>
            </a:r>
          </a:p>
          <a:p>
            <a:pPr>
              <a:defRPr/>
            </a:pPr>
            <a:r>
              <a:rPr lang="en-US" sz="6000">
                <a:effectLst>
                  <a:glow rad="355600">
                    <a:schemeClr val="bg2"/>
                  </a:glow>
                </a:effectLst>
                <a:latin typeface="Stencil" pitchFamily="-111" charset="0"/>
                <a:ea typeface="+mn-ea"/>
                <a:cs typeface="+mn-cs"/>
              </a:rPr>
              <a:t>(June 2003)</a:t>
            </a:r>
          </a:p>
        </p:txBody>
      </p:sp>
      <p:sp>
        <p:nvSpPr>
          <p:cNvPr id="89095" name="Text Box 20"/>
          <p:cNvSpPr txBox="1">
            <a:spLocks noChangeArrowheads="1"/>
          </p:cNvSpPr>
          <p:nvPr/>
        </p:nvSpPr>
        <p:spPr bwMode="auto">
          <a:xfrm>
            <a:off x="7239000" y="3429000"/>
            <a:ext cx="1600200" cy="3090863"/>
          </a:xfrm>
          <a:prstGeom prst="rect">
            <a:avLst/>
          </a:prstGeom>
          <a:solidFill>
            <a:schemeClr val="bg2"/>
          </a:solidFill>
          <a:ln w="9525">
            <a:solidFill>
              <a:srgbClr val="E62B1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Arial" charset="0"/>
              </a:rPr>
              <a:t>Reads:</a:t>
            </a:r>
          </a:p>
          <a:p>
            <a:pPr eaLnBrk="1" hangingPunct="1"/>
            <a:r>
              <a:rPr lang="ja-JP" altLang="en-US" sz="2800" b="1">
                <a:latin typeface="Arial" charset="0"/>
              </a:rPr>
              <a:t>“</a:t>
            </a:r>
            <a:r>
              <a:rPr lang="en-US" altLang="ja-JP" sz="2800" b="1">
                <a:latin typeface="Arial" charset="0"/>
              </a:rPr>
              <a:t>James, son of Joseph, brother of Jesus.</a:t>
            </a:r>
            <a:r>
              <a:rPr lang="ja-JP" altLang="en-US" sz="2800" b="1">
                <a:latin typeface="Arial" charset="0"/>
              </a:rPr>
              <a:t>”</a:t>
            </a:r>
            <a:r>
              <a:rPr lang="en-US" altLang="ja-JP" sz="2800" b="1">
                <a:latin typeface="Arial" charset="0"/>
              </a:rPr>
              <a:t> </a:t>
            </a:r>
            <a:endParaRPr lang="en-US" sz="2800" b="1">
              <a:latin typeface="Arial" charset="0"/>
            </a:endParaRPr>
          </a:p>
        </p:txBody>
      </p:sp>
      <p:sp>
        <p:nvSpPr>
          <p:cNvPr id="89096" name="Text Box 22"/>
          <p:cNvSpPr txBox="1">
            <a:spLocks noChangeArrowheads="1"/>
          </p:cNvSpPr>
          <p:nvPr/>
        </p:nvSpPr>
        <p:spPr bwMode="auto">
          <a:xfrm>
            <a:off x="8274050" y="76200"/>
            <a:ext cx="793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205a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483"/>
                                        </p:tgtEl>
                                        <p:attrNameLst>
                                          <p:attrName>style.visibility</p:attrName>
                                        </p:attrNameLst>
                                      </p:cBhvr>
                                      <p:to>
                                        <p:strVal val="visible"/>
                                      </p:to>
                                    </p:set>
                                    <p:anim calcmode="lin" valueType="num">
                                      <p:cBhvr>
                                        <p:cTn id="15" dur="1000" fill="hold"/>
                                        <p:tgtEl>
                                          <p:spTgt spid="62483"/>
                                        </p:tgtEl>
                                        <p:attrNameLst>
                                          <p:attrName>ppt_w</p:attrName>
                                        </p:attrNameLst>
                                      </p:cBhvr>
                                      <p:tavLst>
                                        <p:tav tm="0">
                                          <p:val>
                                            <p:fltVal val="0"/>
                                          </p:val>
                                        </p:tav>
                                        <p:tav tm="100000">
                                          <p:val>
                                            <p:strVal val="#ppt_w"/>
                                          </p:val>
                                        </p:tav>
                                      </p:tavLst>
                                    </p:anim>
                                    <p:anim calcmode="lin" valueType="num">
                                      <p:cBhvr>
                                        <p:cTn id="16" dur="1000" fill="hold"/>
                                        <p:tgtEl>
                                          <p:spTgt spid="62483"/>
                                        </p:tgtEl>
                                        <p:attrNameLst>
                                          <p:attrName>ppt_h</p:attrName>
                                        </p:attrNameLst>
                                      </p:cBhvr>
                                      <p:tavLst>
                                        <p:tav tm="0">
                                          <p:val>
                                            <p:fltVal val="0"/>
                                          </p:val>
                                        </p:tav>
                                        <p:tav tm="100000">
                                          <p:val>
                                            <p:strVal val="#ppt_h"/>
                                          </p:val>
                                        </p:tav>
                                      </p:tavLst>
                                    </p:anim>
                                    <p:anim calcmode="lin" valueType="num">
                                      <p:cBhvr>
                                        <p:cTn id="17" dur="1000" fill="hold"/>
                                        <p:tgtEl>
                                          <p:spTgt spid="6248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28600"/>
            <a:ext cx="2819400" cy="19812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Caiaphas Ossuary </a:t>
            </a:r>
            <a:br>
              <a:rPr lang="en-US">
                <a:ea typeface="+mj-ea"/>
                <a:cs typeface="+mj-cs"/>
              </a:rPr>
            </a:br>
            <a:r>
              <a:rPr lang="en-US" sz="2000">
                <a:ea typeface="+mj-ea"/>
                <a:cs typeface="+mj-cs"/>
              </a:rPr>
              <a:t>(</a:t>
            </a:r>
            <a:r>
              <a:rPr lang="en-US" sz="2000" i="1">
                <a:ea typeface="+mj-ea"/>
                <a:cs typeface="+mj-cs"/>
              </a:rPr>
              <a:t>BAR</a:t>
            </a:r>
            <a:r>
              <a:rPr lang="en-US" sz="2000">
                <a:ea typeface="+mj-ea"/>
                <a:cs typeface="+mj-cs"/>
              </a:rPr>
              <a:t> Sept/Oct 1992)</a:t>
            </a:r>
          </a:p>
        </p:txBody>
      </p:sp>
      <p:sp>
        <p:nvSpPr>
          <p:cNvPr id="124931" name="Rectangle 3"/>
          <p:cNvSpPr>
            <a:spLocks noGrp="1" noChangeArrowheads="1"/>
          </p:cNvSpPr>
          <p:nvPr>
            <p:ph type="body" idx="1"/>
          </p:nvPr>
        </p:nvSpPr>
        <p:spPr>
          <a:xfrm>
            <a:off x="685800" y="2780928"/>
            <a:ext cx="2514600" cy="3543672"/>
          </a:xfrm>
        </p:spPr>
        <p:txBody>
          <a:bodyPr/>
          <a:lstStyle/>
          <a:p>
            <a:pPr eaLnBrk="1" hangingPunct="1">
              <a:lnSpc>
                <a:spcPct val="90000"/>
              </a:lnSpc>
              <a:buFont typeface="Wingdings" pitchFamily="-111" charset="2"/>
              <a:buBlip>
                <a:blip r:embed="rId3"/>
              </a:buBlip>
              <a:defRPr/>
            </a:pPr>
            <a:r>
              <a:rPr lang="en-US" b="1" dirty="0">
                <a:effectLst>
                  <a:glow rad="101600">
                    <a:schemeClr val="bg2">
                      <a:alpha val="75000"/>
                    </a:schemeClr>
                  </a:glow>
                </a:effectLst>
                <a:ea typeface="+mn-ea"/>
                <a:cs typeface="+mn-cs"/>
              </a:rPr>
              <a:t>Before this discovery there was no evidence for his existence outside the Bible</a:t>
            </a:r>
          </a:p>
        </p:txBody>
      </p:sp>
      <p:pic>
        <p:nvPicPr>
          <p:cNvPr id="124932" name="Picture 4" descr="Caiaphas Ossuar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30588" y="0"/>
            <a:ext cx="5713412" cy="6858000"/>
          </a:xfrm>
          <a:prstGeom prst="rect">
            <a:avLst/>
          </a:prstGeom>
          <a:noFill/>
          <a:effectLst>
            <a:outerShdw blurRad="63500" dist="38099" dir="2700000" algn="ctr" rotWithShape="0">
              <a:schemeClr val="bg2">
                <a:alpha val="74998"/>
              </a:scheme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What is Archaeology?</a:t>
            </a:r>
          </a:p>
        </p:txBody>
      </p:sp>
      <p:sp>
        <p:nvSpPr>
          <p:cNvPr id="63491" name="Rectangle 3"/>
          <p:cNvSpPr>
            <a:spLocks noGrp="1" noChangeArrowheads="1"/>
          </p:cNvSpPr>
          <p:nvPr>
            <p:ph type="body" sz="half" idx="1"/>
          </p:nvPr>
        </p:nvSpPr>
        <p:spPr>
          <a:xfrm>
            <a:off x="685800" y="1981200"/>
            <a:ext cx="7772400" cy="4114800"/>
          </a:xfrm>
        </p:spPr>
        <p:txBody>
          <a:bodyPr/>
          <a:lstStyle/>
          <a:p>
            <a:pPr marL="609600" indent="-609600" eaLnBrk="1" hangingPunct="1">
              <a:lnSpc>
                <a:spcPct val="80000"/>
              </a:lnSpc>
              <a:defRPr/>
            </a:pPr>
            <a:r>
              <a:rPr lang="en-US"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The word itself</a:t>
            </a:r>
            <a:endParaRPr lang="en-US" b="1" dirty="0">
              <a:effectLst>
                <a:outerShdw blurRad="50800" dist="101600" dir="2700000" algn="tl" rotWithShape="0">
                  <a:srgbClr val="000000">
                    <a:alpha val="80000"/>
                  </a:srgbClr>
                </a:outerShdw>
              </a:effectLst>
              <a:latin typeface="Bwgrkl" charset="0"/>
              <a:ea typeface="ＭＳ Ｐゴシック" charset="0"/>
              <a:cs typeface="ＭＳ Ｐゴシック" charset="0"/>
            </a:endParaRPr>
          </a:p>
          <a:p>
            <a:pPr marL="990600" lvl="1" indent="-533400" eaLnBrk="1" hangingPunct="1">
              <a:lnSpc>
                <a:spcPct val="80000"/>
              </a:lnSpc>
              <a:defRPr/>
            </a:pPr>
            <a:r>
              <a:rPr lang="en-US" b="1" dirty="0">
                <a:effectLst>
                  <a:outerShdw blurRad="50800" dist="101600" dir="2700000" algn="tl" rotWithShape="0">
                    <a:srgbClr val="000000">
                      <a:alpha val="80000"/>
                    </a:srgbClr>
                  </a:outerShdw>
                </a:effectLst>
                <a:latin typeface="Arial Narrow" charset="0"/>
                <a:ea typeface="ＭＳ Ｐゴシック" charset="0"/>
              </a:rPr>
              <a:t>Greek Meaning:    </a:t>
            </a:r>
            <a:r>
              <a:rPr lang="en-US" b="1" dirty="0" err="1">
                <a:effectLst>
                  <a:outerShdw blurRad="50800" dist="101600" dir="2700000" algn="tl" rotWithShape="0">
                    <a:srgbClr val="000000">
                      <a:alpha val="80000"/>
                    </a:srgbClr>
                  </a:outerShdw>
                </a:effectLst>
                <a:latin typeface="Arial Narrow" charset="0"/>
                <a:ea typeface="ＭＳ Ｐゴシック" charset="0"/>
              </a:rPr>
              <a:t>arche</a:t>
            </a:r>
            <a:r>
              <a:rPr lang="en-US" b="1" dirty="0">
                <a:effectLst>
                  <a:outerShdw blurRad="50800" dist="101600" dir="2700000" algn="tl" rotWithShape="0">
                    <a:srgbClr val="000000">
                      <a:alpha val="80000"/>
                    </a:srgbClr>
                  </a:outerShdw>
                </a:effectLst>
                <a:latin typeface="Arial Narrow" charset="0"/>
                <a:ea typeface="ＭＳ Ｐゴシック" charset="0"/>
              </a:rPr>
              <a:t> (old) + logos (word)</a:t>
            </a:r>
          </a:p>
          <a:p>
            <a:pPr marL="990600" lvl="1" indent="-533400" eaLnBrk="1" hangingPunct="1">
              <a:lnSpc>
                <a:spcPct val="80000"/>
              </a:lnSpc>
              <a:defRPr/>
            </a:pPr>
            <a:r>
              <a:rPr lang="en-US" b="1" dirty="0">
                <a:effectLst>
                  <a:outerShdw blurRad="50800" dist="101600" dir="2700000" algn="tl" rotWithShape="0">
                    <a:srgbClr val="000000">
                      <a:alpha val="80000"/>
                    </a:srgbClr>
                  </a:outerShdw>
                </a:effectLst>
                <a:latin typeface="Arial Narrow" charset="0"/>
                <a:ea typeface="ＭＳ Ｐゴシック" charset="0"/>
              </a:rPr>
              <a:t>Archaeology = </a:t>
            </a:r>
            <a:r>
              <a:rPr lang="ja-JP" altLang="en-US" b="1" dirty="0">
                <a:effectLst>
                  <a:outerShdw blurRad="50800" dist="101600" dir="2700000" algn="tl" rotWithShape="0">
                    <a:srgbClr val="000000">
                      <a:alpha val="80000"/>
                    </a:srgbClr>
                  </a:outerShdw>
                </a:effectLst>
                <a:latin typeface="Arial Narrow" charset="0"/>
                <a:ea typeface="ＭＳ Ｐゴシック" charset="0"/>
              </a:rPr>
              <a:t>“</a:t>
            </a:r>
            <a:r>
              <a:rPr lang="en-US" b="1" dirty="0">
                <a:effectLst>
                  <a:outerShdw blurRad="50800" dist="101600" dir="2700000" algn="tl" rotWithShape="0">
                    <a:srgbClr val="000000">
                      <a:alpha val="80000"/>
                    </a:srgbClr>
                  </a:outerShdw>
                </a:effectLst>
                <a:latin typeface="Arial Narrow" charset="0"/>
                <a:ea typeface="ＭＳ Ｐゴシック" charset="0"/>
              </a:rPr>
              <a:t>old words</a:t>
            </a:r>
            <a:r>
              <a:rPr lang="ja-JP" altLang="en-US" b="1" dirty="0">
                <a:effectLst>
                  <a:outerShdw blurRad="50800" dist="101600" dir="2700000" algn="tl" rotWithShape="0">
                    <a:srgbClr val="000000">
                      <a:alpha val="80000"/>
                    </a:srgbClr>
                  </a:outerShdw>
                </a:effectLst>
                <a:latin typeface="Arial Narrow" charset="0"/>
                <a:ea typeface="ＭＳ Ｐゴシック" charset="0"/>
              </a:rPr>
              <a:t>”</a:t>
            </a:r>
            <a:endParaRPr lang="en-US" b="1" dirty="0">
              <a:effectLst>
                <a:outerShdw blurRad="50800" dist="101600" dir="2700000" algn="tl" rotWithShape="0">
                  <a:srgbClr val="000000">
                    <a:alpha val="80000"/>
                  </a:srgbClr>
                </a:outerShdw>
              </a:effectLst>
              <a:latin typeface="Arial Narrow" charset="0"/>
              <a:ea typeface="ＭＳ Ｐゴシック" charset="0"/>
            </a:endParaRPr>
          </a:p>
          <a:p>
            <a:pPr marL="609600" indent="-609600" eaLnBrk="1" hangingPunct="1">
              <a:lnSpc>
                <a:spcPct val="80000"/>
              </a:lnSpc>
              <a:defRPr/>
            </a:pPr>
            <a:r>
              <a:rPr lang="en-US"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Some definitions</a:t>
            </a:r>
          </a:p>
          <a:p>
            <a:pPr marL="990600" lvl="1" indent="-533400" eaLnBrk="1" hangingPunct="1">
              <a:lnSpc>
                <a:spcPct val="80000"/>
              </a:lnSpc>
              <a:defRPr/>
            </a:pP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“The science or study of history from the </a:t>
            </a:r>
            <a:r>
              <a:rPr lang="en-US"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remains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 of early human cultures as discovered chiefly by systematic excavations” (</a:t>
            </a:r>
            <a:r>
              <a:rPr lang="en-US" altLang="zh-CN" b="1" i="1" dirty="0">
                <a:effectLst>
                  <a:outerShdw blurRad="50800" dist="101600" dir="2700000" algn="tl" rotWithShape="0">
                    <a:srgbClr val="000000">
                      <a:alpha val="80000"/>
                    </a:srgbClr>
                  </a:outerShdw>
                </a:effectLst>
                <a:latin typeface="Arial Narrow" charset="0"/>
                <a:ea typeface="SimSun" charset="0"/>
                <a:cs typeface="SimSun" charset="0"/>
              </a:rPr>
              <a:t>Funk &amp; Wagnall</a:t>
            </a:r>
            <a:r>
              <a:rPr lang="fr-FR" altLang="zh-CN" b="1" i="1" dirty="0">
                <a:effectLst>
                  <a:outerShdw blurRad="50800" dist="101600" dir="2700000" algn="tl" rotWithShape="0">
                    <a:srgbClr val="000000">
                      <a:alpha val="80000"/>
                    </a:srgbClr>
                  </a:outerShdw>
                </a:effectLst>
                <a:latin typeface="Arial Narrow" charset="0"/>
                <a:ea typeface="SimSun" charset="0"/>
                <a:cs typeface="SimSun" charset="0"/>
              </a:rPr>
              <a:t>'</a:t>
            </a:r>
            <a:r>
              <a:rPr lang="en-US" altLang="zh-CN" b="1" i="1" dirty="0">
                <a:effectLst>
                  <a:outerShdw blurRad="50800" dist="101600" dir="2700000" algn="tl" rotWithShape="0">
                    <a:srgbClr val="000000">
                      <a:alpha val="80000"/>
                    </a:srgbClr>
                  </a:outerShdw>
                </a:effectLst>
                <a:latin typeface="Arial Narrow" charset="0"/>
                <a:ea typeface="SimSun" charset="0"/>
                <a:cs typeface="SimSun" charset="0"/>
              </a:rPr>
              <a:t>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a:t>
            </a:r>
          </a:p>
          <a:p>
            <a:pPr marL="990600" lvl="1" indent="-533400" eaLnBrk="1" hangingPunct="1">
              <a:lnSpc>
                <a:spcPct val="80000"/>
              </a:lnSpc>
              <a:defRPr/>
            </a:pP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“The scientific study of material remains (as </a:t>
            </a:r>
            <a:r>
              <a:rPr lang="en-US"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fossil relics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 </a:t>
            </a:r>
            <a:r>
              <a:rPr lang="en-US"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artifacts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 </a:t>
            </a:r>
            <a:r>
              <a:rPr lang="en-US"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monuments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 of past human life and activities” (</a:t>
            </a:r>
            <a:r>
              <a:rPr lang="en-US" altLang="zh-CN" b="1" i="1" dirty="0">
                <a:effectLst>
                  <a:outerShdw blurRad="50800" dist="101600" dir="2700000" algn="tl" rotWithShape="0">
                    <a:srgbClr val="000000">
                      <a:alpha val="80000"/>
                    </a:srgbClr>
                  </a:outerShdw>
                </a:effectLst>
                <a:latin typeface="Arial Narrow" charset="0"/>
                <a:ea typeface="SimSun" charset="0"/>
                <a:cs typeface="SimSun" charset="0"/>
              </a:rPr>
              <a:t>Webster</a:t>
            </a:r>
            <a:r>
              <a:rPr lang="fr-FR" altLang="zh-CN" b="1" i="1" dirty="0">
                <a:effectLst>
                  <a:outerShdw blurRad="50800" dist="101600" dir="2700000" algn="tl" rotWithShape="0">
                    <a:srgbClr val="000000">
                      <a:alpha val="80000"/>
                    </a:srgbClr>
                  </a:outerShdw>
                </a:effectLst>
                <a:latin typeface="Arial Narrow" charset="0"/>
                <a:ea typeface="SimSun" charset="0"/>
                <a:cs typeface="SimSun" charset="0"/>
              </a:rPr>
              <a:t>'</a:t>
            </a:r>
            <a:r>
              <a:rPr lang="en-US" altLang="zh-CN" b="1" i="1" dirty="0">
                <a:effectLst>
                  <a:outerShdw blurRad="50800" dist="101600" dir="2700000" algn="tl" rotWithShape="0">
                    <a:srgbClr val="000000">
                      <a:alpha val="80000"/>
                    </a:srgbClr>
                  </a:outerShdw>
                </a:effectLst>
                <a:latin typeface="Arial Narrow" charset="0"/>
                <a:ea typeface="SimSun" charset="0"/>
                <a:cs typeface="SimSun" charset="0"/>
              </a:rPr>
              <a:t>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a:t>
            </a:r>
            <a:endParaRPr lang="en-US" b="1" dirty="0">
              <a:effectLst>
                <a:outerShdw blurRad="50800" dist="101600" dir="2700000" algn="tl" rotWithShape="0">
                  <a:srgbClr val="000000">
                    <a:alpha val="80000"/>
                  </a:srgbClr>
                </a:outerShdw>
              </a:effectLst>
              <a:latin typeface="Arial Narrow" charset="0"/>
              <a:ea typeface="ＭＳ Ｐゴシック" charset="0"/>
            </a:endParaRPr>
          </a:p>
        </p:txBody>
      </p:sp>
      <p:pic>
        <p:nvPicPr>
          <p:cNvPr id="63492" name="Picture 4" descr="j015810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248400" y="457200"/>
            <a:ext cx="1820863" cy="995363"/>
          </a:xfrm>
          <a:effectLst>
            <a:outerShdw blurRad="63500" dist="38099" dir="2700000" algn="ctr" rotWithShape="0">
              <a:schemeClr val="bg2">
                <a:alpha val="74997"/>
              </a:schemeClr>
            </a:outerShdw>
          </a:effectLst>
        </p:spPr>
      </p:pic>
      <p:sp>
        <p:nvSpPr>
          <p:cNvPr id="63494" name="Text Box 6"/>
          <p:cNvSpPr txBox="1">
            <a:spLocks noChangeArrowheads="1"/>
          </p:cNvSpPr>
          <p:nvPr/>
        </p:nvSpPr>
        <p:spPr bwMode="auto">
          <a:xfrm>
            <a:off x="8350250" y="76200"/>
            <a:ext cx="6413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t>196</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49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nchor="ctr"/>
          <a:lstStyle/>
          <a:p>
            <a:pPr eaLnBrk="1" hangingPunct="1">
              <a:defRPr/>
            </a:pPr>
            <a:r>
              <a:rPr lang="en-US">
                <a:ea typeface="+mj-ea"/>
                <a:cs typeface="+mj-cs"/>
              </a:rPr>
              <a:t>What is </a:t>
            </a:r>
            <a:r>
              <a:rPr lang="en-US" b="1">
                <a:solidFill>
                  <a:srgbClr val="FFFFFF"/>
                </a:solidFill>
                <a:ea typeface="+mj-ea"/>
                <a:cs typeface="+mj-cs"/>
              </a:rPr>
              <a:t>Biblical</a:t>
            </a:r>
            <a:r>
              <a:rPr lang="en-US">
                <a:solidFill>
                  <a:srgbClr val="FFFFFF"/>
                </a:solidFill>
                <a:ea typeface="+mj-ea"/>
                <a:cs typeface="+mj-cs"/>
              </a:rPr>
              <a:t> </a:t>
            </a:r>
            <a:r>
              <a:rPr lang="en-US">
                <a:ea typeface="+mj-ea"/>
                <a:cs typeface="+mj-cs"/>
              </a:rPr>
              <a:t>Archaeology?</a:t>
            </a:r>
          </a:p>
        </p:txBody>
      </p:sp>
      <p:sp>
        <p:nvSpPr>
          <p:cNvPr id="64515" name="Rectangle 3"/>
          <p:cNvSpPr>
            <a:spLocks noGrp="1" noChangeArrowheads="1"/>
          </p:cNvSpPr>
          <p:nvPr>
            <p:ph type="body" idx="1"/>
          </p:nvPr>
        </p:nvSpPr>
        <p:spPr>
          <a:xfrm>
            <a:off x="381000" y="2133600"/>
            <a:ext cx="8610600" cy="4724400"/>
          </a:xfrm>
          <a:effectLst>
            <a:outerShdw blurRad="63500" dist="38099" dir="2700000" algn="ctr" rotWithShape="0">
              <a:schemeClr val="bg2">
                <a:alpha val="74998"/>
              </a:schemeClr>
            </a:outerShdw>
          </a:effectLst>
        </p:spPr>
        <p:txBody>
          <a:bodyPr/>
          <a:lstStyle/>
          <a:p>
            <a:pPr marL="609600" indent="-211138" eaLnBrk="1" hangingPunct="1">
              <a:lnSpc>
                <a:spcPct val="80000"/>
              </a:lnSpc>
              <a:buFont typeface="Wingdings" charset="0"/>
              <a:buNone/>
              <a:defRPr/>
            </a:pPr>
            <a:r>
              <a:rPr lang="en-US" altLang="zh-CN" dirty="0">
                <a:latin typeface="Arial Narrow" charset="0"/>
                <a:ea typeface="SimSun" charset="0"/>
                <a:cs typeface="SimSun" charset="0"/>
              </a:rPr>
              <a:t>“</a:t>
            </a:r>
            <a:r>
              <a:rPr lang="fr-FR" altLang="zh-CN" dirty="0">
                <a:latin typeface="Arial Narrow" charset="0"/>
                <a:ea typeface="SimSun" charset="0"/>
                <a:cs typeface="SimSun" charset="0"/>
              </a:rPr>
              <a:t>'</a:t>
            </a:r>
            <a:r>
              <a:rPr lang="en-US" altLang="zh-CN" dirty="0">
                <a:latin typeface="Arial Narrow" charset="0"/>
                <a:ea typeface="SimSun" charset="0"/>
                <a:cs typeface="SimSun" charset="0"/>
              </a:rPr>
              <a:t>Biblical Archaeology</a:t>
            </a:r>
            <a:r>
              <a:rPr lang="fr-FR" altLang="zh-CN" dirty="0">
                <a:latin typeface="Arial Narrow" charset="0"/>
                <a:ea typeface="SimSun" charset="0"/>
                <a:cs typeface="SimSun" charset="0"/>
              </a:rPr>
              <a:t>'</a:t>
            </a:r>
            <a:r>
              <a:rPr lang="en-US" altLang="zh-CN" dirty="0">
                <a:latin typeface="Arial Narrow" charset="0"/>
                <a:ea typeface="SimSun" charset="0"/>
                <a:cs typeface="SimSun" charset="0"/>
              </a:rPr>
              <a:t> selects those material remains of Palestine and its neighboring countries which relate to the biblical period and narrative.  These include the remains of buildings, art, inscriptions and every artifact which helps the understanding of the history, life and customs of the Hebrews and those peoples who, like the Egyptians, Phoenicians, Syrians, Assyrians and Babylonians, came into contact and influenced them.”</a:t>
            </a:r>
          </a:p>
          <a:p>
            <a:pPr marL="609600" indent="-211138" eaLnBrk="1" hangingPunct="1">
              <a:lnSpc>
                <a:spcPct val="80000"/>
              </a:lnSpc>
              <a:buFont typeface="Wingdings" charset="0"/>
              <a:buNone/>
              <a:defRPr/>
            </a:pPr>
            <a:br>
              <a:rPr lang="en-US" altLang="zh-CN" sz="1800" dirty="0">
                <a:latin typeface="Arial Narrow" charset="0"/>
                <a:ea typeface="SimSun" charset="0"/>
                <a:cs typeface="SimSun" charset="0"/>
              </a:rPr>
            </a:br>
            <a:r>
              <a:rPr lang="en-US" altLang="zh-CN" sz="1800" dirty="0">
                <a:latin typeface="Arial Narrow" charset="0"/>
                <a:ea typeface="SimSun" charset="0"/>
                <a:cs typeface="SimSun" charset="0"/>
              </a:rPr>
              <a:t>--D. J. Wiseman, “Archaeology,” </a:t>
            </a:r>
            <a:r>
              <a:rPr lang="en-US" altLang="zh-CN" sz="1800" i="1" dirty="0">
                <a:latin typeface="Arial Narrow" charset="0"/>
                <a:ea typeface="SimSun" charset="0"/>
                <a:cs typeface="SimSun" charset="0"/>
              </a:rPr>
              <a:t>New Bible Dictionary</a:t>
            </a:r>
            <a:r>
              <a:rPr lang="en-US" altLang="zh-CN" sz="1800" dirty="0">
                <a:latin typeface="Arial Narrow" charset="0"/>
                <a:ea typeface="SimSun" charset="0"/>
                <a:cs typeface="SimSun" charset="0"/>
              </a:rPr>
              <a:t>, 2d ed. (Wheaton: Tyndale, 1982), 70</a:t>
            </a:r>
            <a:endParaRPr lang="en-US" sz="1800" dirty="0">
              <a:latin typeface="Arial Narrow" charset="0"/>
              <a:ea typeface="ＭＳ Ｐゴシック" charset="0"/>
              <a:cs typeface="ＭＳ Ｐゴシック" charset="0"/>
            </a:endParaRPr>
          </a:p>
        </p:txBody>
      </p:sp>
      <p:sp>
        <p:nvSpPr>
          <p:cNvPr id="64517" name="Text Box 5"/>
          <p:cNvSpPr txBox="1">
            <a:spLocks noChangeArrowheads="1"/>
          </p:cNvSpPr>
          <p:nvPr/>
        </p:nvSpPr>
        <p:spPr bwMode="auto">
          <a:xfrm>
            <a:off x="8350250" y="76200"/>
            <a:ext cx="6413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t>196</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1/12</a:t>
            </a:r>
          </a:p>
        </p:txBody>
      </p:sp>
      <p:pic>
        <p:nvPicPr>
          <p:cNvPr id="60418"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p:spPr>
        <p:txBody>
          <a:bodyPr>
            <a:spAutoFit/>
          </a:bodyPr>
          <a:lstStyle/>
          <a:p>
            <a:pPr algn="ctr" eaLnBrk="0" hangingPunct="0">
              <a:defRPr/>
            </a:pPr>
            <a:r>
              <a:rPr lang="en-US" sz="4000" b="1">
                <a:solidFill>
                  <a:srgbClr val="FFFFFF"/>
                </a:solidFill>
                <a:effectLst>
                  <a:outerShdw blurRad="60325" dist="88900" dir="2700000" algn="tl" rotWithShape="0">
                    <a:srgbClr val="000000">
                      <a:alpha val="87000"/>
                    </a:srgbClr>
                  </a:outerShdw>
                </a:effectLst>
                <a:latin typeface="Arial Bold" charset="0"/>
              </a:rPr>
              <a:t>My Jesus, my Savior,</a:t>
            </a:r>
          </a:p>
          <a:p>
            <a:pPr algn="ctr" eaLnBrk="0" hangingPunct="0">
              <a:defRPr/>
            </a:pPr>
            <a:r>
              <a:rPr lang="en-US" sz="4000" b="1">
                <a:solidFill>
                  <a:srgbClr val="FFFFFF"/>
                </a:solidFill>
                <a:effectLst>
                  <a:outerShdw blurRad="60325" dist="88900" dir="2700000" algn="tl" rotWithShape="0">
                    <a:srgbClr val="000000">
                      <a:alpha val="87000"/>
                    </a:srgbClr>
                  </a:outerShdw>
                </a:effectLst>
                <a:latin typeface="Arial Bold" charset="0"/>
              </a:rPr>
              <a:t>Lord there is none like You;</a:t>
            </a:r>
          </a:p>
          <a:p>
            <a:pPr algn="ctr" eaLnBrk="0" hangingPunct="0">
              <a:defRPr/>
            </a:pPr>
            <a:r>
              <a:rPr lang="en-US" sz="4000" b="1">
                <a:solidFill>
                  <a:srgbClr val="FFFFFF"/>
                </a:solidFill>
                <a:effectLst>
                  <a:outerShdw blurRad="60325" dist="88900" dir="2700000" algn="tl" rotWithShape="0">
                    <a:srgbClr val="000000">
                      <a:alpha val="87000"/>
                    </a:srgbClr>
                  </a:outerShdw>
                </a:effectLst>
                <a:latin typeface="Arial Bold" charset="0"/>
              </a:rPr>
              <a:t>All of my days I want to praise</a:t>
            </a:r>
          </a:p>
          <a:p>
            <a:pPr algn="ctr" eaLnBrk="0" hangingPunct="0">
              <a:defRPr/>
            </a:pPr>
            <a:r>
              <a:rPr lang="en-US" sz="4000" b="1">
                <a:solidFill>
                  <a:srgbClr val="FFFFFF"/>
                </a:solidFill>
                <a:effectLst>
                  <a:outerShdw blurRad="60325" dist="88900" dir="2700000" algn="tl" rotWithShape="0">
                    <a:srgbClr val="000000">
                      <a:alpha val="87000"/>
                    </a:srgbClr>
                  </a:outerShdw>
                </a:effectLst>
                <a:latin typeface="Arial Bold" charset="0"/>
              </a:rPr>
              <a:t>the wonders of Your mighty love.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effectLst>
            <a:outerShdw blurRad="63500" dist="38099" dir="2700000" algn="ctr" rotWithShape="0">
              <a:schemeClr val="bg2">
                <a:alpha val="74998"/>
              </a:schemeClr>
            </a:outerShdw>
          </a:effectLst>
        </p:spPr>
        <p:txBody>
          <a:bodyPr anchor="ctr"/>
          <a:lstStyle/>
          <a:p>
            <a:pPr eaLnBrk="1" hangingPunct="1">
              <a:defRPr/>
            </a:pPr>
            <a:r>
              <a:rPr lang="en-US">
                <a:ea typeface="+mj-ea"/>
                <a:cs typeface="+mj-cs"/>
              </a:rPr>
              <a:t>Archaeological Terms</a:t>
            </a:r>
          </a:p>
        </p:txBody>
      </p:sp>
      <p:sp>
        <p:nvSpPr>
          <p:cNvPr id="66563" name="Rectangle 3"/>
          <p:cNvSpPr>
            <a:spLocks noGrp="1" noChangeArrowheads="1"/>
          </p:cNvSpPr>
          <p:nvPr>
            <p:ph type="body" sz="half" idx="1"/>
          </p:nvPr>
        </p:nvSpPr>
        <p:spPr>
          <a:xfrm>
            <a:off x="685800" y="1828800"/>
            <a:ext cx="5614988" cy="1752600"/>
          </a:xfrm>
        </p:spPr>
        <p:txBody>
          <a:bodyPr/>
          <a:lstStyle/>
          <a:p>
            <a:pPr eaLnBrk="1" hangingPunct="1">
              <a:buFont typeface="Wingdings" pitchFamily="-111" charset="2"/>
              <a:buBlip>
                <a:blip r:embed="rId3"/>
              </a:buBlip>
              <a:defRPr/>
            </a:pPr>
            <a:r>
              <a:rPr lang="en-US" b="1" dirty="0">
                <a:effectLst>
                  <a:outerShdw blurRad="50800" dist="38100" dir="2700000" algn="tl" rotWithShape="0">
                    <a:srgbClr val="000000">
                      <a:alpha val="43000"/>
                    </a:srgbClr>
                  </a:outerShdw>
                </a:effectLst>
                <a:ea typeface="+mn-ea"/>
                <a:cs typeface="+mn-cs"/>
              </a:rPr>
              <a:t>Classification of Objects</a:t>
            </a:r>
          </a:p>
          <a:p>
            <a:pPr lvl="1" eaLnBrk="1" hangingPunct="1">
              <a:buFont typeface="Wingdings" pitchFamily="-111" charset="2"/>
              <a:buBlip>
                <a:blip r:embed="rId4"/>
              </a:buBlip>
              <a:defRPr/>
            </a:pPr>
            <a:r>
              <a:rPr lang="en-US" b="1" dirty="0">
                <a:effectLst>
                  <a:outerShdw blurRad="50800" dist="38100" dir="2700000" algn="tl" rotWithShape="0">
                    <a:srgbClr val="000000">
                      <a:alpha val="43000"/>
                    </a:srgbClr>
                  </a:outerShdw>
                </a:effectLst>
              </a:rPr>
              <a:t>Artifacts (e.g., </a:t>
            </a:r>
            <a:r>
              <a:rPr lang="en-US" b="1" dirty="0" err="1">
                <a:effectLst>
                  <a:outerShdw blurRad="50800" dist="38100" dir="2700000" algn="tl" rotWithShape="0">
                    <a:srgbClr val="000000">
                      <a:alpha val="43000"/>
                    </a:srgbClr>
                  </a:outerShdw>
                </a:effectLst>
              </a:rPr>
              <a:t>Herodian</a:t>
            </a:r>
            <a:r>
              <a:rPr lang="en-US" b="1" dirty="0">
                <a:effectLst>
                  <a:outerShdw blurRad="50800" dist="38100" dir="2700000" algn="tl" rotWithShape="0">
                    <a:srgbClr val="000000">
                      <a:alpha val="43000"/>
                    </a:srgbClr>
                  </a:outerShdw>
                </a:effectLst>
              </a:rPr>
              <a:t> lamp)</a:t>
            </a:r>
          </a:p>
          <a:p>
            <a:pPr lvl="1" eaLnBrk="1" hangingPunct="1">
              <a:buFont typeface="Wingdings" pitchFamily="-111" charset="2"/>
              <a:buBlip>
                <a:blip r:embed="rId4"/>
              </a:buBlip>
              <a:defRPr/>
            </a:pPr>
            <a:r>
              <a:rPr lang="en-US" b="1" dirty="0">
                <a:effectLst>
                  <a:outerShdw blurRad="50800" dist="38100" dir="2700000" algn="tl" rotWithShape="0">
                    <a:srgbClr val="000000">
                      <a:alpha val="43000"/>
                    </a:srgbClr>
                  </a:outerShdw>
                </a:effectLst>
              </a:rPr>
              <a:t>Epigraphs</a:t>
            </a:r>
          </a:p>
        </p:txBody>
      </p:sp>
      <p:pic>
        <p:nvPicPr>
          <p:cNvPr id="66567" name="Picture 7" descr="bible">
            <a:hlinkClick r:id="rId5"/>
          </p:cNvPr>
          <p:cNvPicPr>
            <a:picLocks noGrp="1" noChangeAspect="1" noChangeArrowheads="1"/>
          </p:cNvPicPr>
          <p:nvPr>
            <p:ph sz="quarter" idx="3"/>
          </p:nvPr>
        </p:nvPicPr>
        <p:blipFill>
          <a:blip r:embed="rId6"/>
          <a:srcRect/>
          <a:stretch>
            <a:fillRect/>
          </a:stretch>
        </p:blipFill>
        <p:spPr>
          <a:xfrm>
            <a:off x="5943600" y="527050"/>
            <a:ext cx="2871788" cy="3130550"/>
          </a:xfrm>
          <a:effectLst>
            <a:outerShdw blurRad="63500" dist="38099" dir="2700000" algn="ctr" rotWithShape="0">
              <a:schemeClr val="bg2">
                <a:alpha val="74998"/>
              </a:schemeClr>
            </a:outerShdw>
          </a:effectLst>
        </p:spPr>
      </p:pic>
      <p:pic>
        <p:nvPicPr>
          <p:cNvPr id="66570" name="Picture 10" descr="Black_Obelisk_1"/>
          <p:cNvPicPr>
            <a:picLocks noChangeAspect="1" noChangeArrowheads="1"/>
          </p:cNvPicPr>
          <p:nvPr/>
        </p:nvPicPr>
        <p:blipFill>
          <a:blip r:embed="rId7"/>
          <a:srcRect/>
          <a:stretch>
            <a:fillRect/>
          </a:stretch>
        </p:blipFill>
        <p:spPr bwMode="auto">
          <a:xfrm>
            <a:off x="3352800" y="2959100"/>
            <a:ext cx="2438400" cy="39751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66571" name="Text Box 11"/>
          <p:cNvSpPr txBox="1">
            <a:spLocks noChangeArrowheads="1"/>
          </p:cNvSpPr>
          <p:nvPr/>
        </p:nvSpPr>
        <p:spPr bwMode="auto">
          <a:xfrm>
            <a:off x="5768975" y="5805488"/>
            <a:ext cx="3124200" cy="954087"/>
          </a:xfrm>
          <a:prstGeom prst="rect">
            <a:avLst/>
          </a:prstGeom>
          <a:noFill/>
          <a:ln w="9525">
            <a:noFill/>
            <a:miter lim="800000"/>
            <a:headEnd/>
            <a:tailEnd/>
          </a:ln>
          <a:effectLst/>
        </p:spPr>
        <p:txBody>
          <a:bodyPr>
            <a:spAutoFit/>
          </a:bodyPr>
          <a:lstStyle/>
          <a:p>
            <a:pPr algn="ctr">
              <a:spcBef>
                <a:spcPct val="50000"/>
              </a:spcBef>
              <a:defRPr/>
            </a:pPr>
            <a:r>
              <a:rPr lang="en-US" sz="2800" b="1" dirty="0">
                <a:effectLst>
                  <a:outerShdw blurRad="50800" dist="38100" dir="2700000" algn="tl" rotWithShape="0">
                    <a:srgbClr val="000000">
                      <a:alpha val="43000"/>
                    </a:srgbClr>
                  </a:outerShdw>
                </a:effectLst>
                <a:latin typeface="Arial"/>
                <a:ea typeface="+mn-ea"/>
                <a:cs typeface="Arial"/>
              </a:rPr>
              <a:t>Black Obelisk of </a:t>
            </a:r>
            <a:r>
              <a:rPr lang="en-US" sz="2800" b="1" dirty="0" err="1">
                <a:effectLst>
                  <a:outerShdw blurRad="50800" dist="38100" dir="2700000" algn="tl" rotWithShape="0">
                    <a:srgbClr val="000000">
                      <a:alpha val="43000"/>
                    </a:srgbClr>
                  </a:outerShdw>
                </a:effectLst>
                <a:latin typeface="Arial"/>
                <a:ea typeface="+mn-ea"/>
                <a:cs typeface="Arial"/>
              </a:rPr>
              <a:t>Shalmaneser</a:t>
            </a:r>
            <a:endParaRPr lang="en-US" sz="2800" b="1" dirty="0">
              <a:effectLst>
                <a:outerShdw blurRad="50800" dist="38100" dir="2700000" algn="tl" rotWithShape="0">
                  <a:srgbClr val="000000">
                    <a:alpha val="43000"/>
                  </a:srgbClr>
                </a:outerShdw>
              </a:effectLst>
              <a:latin typeface="Arial"/>
              <a:ea typeface="+mn-ea"/>
              <a:cs typeface="Arial"/>
            </a:endParaRPr>
          </a:p>
        </p:txBody>
      </p:sp>
      <p:sp>
        <p:nvSpPr>
          <p:cNvPr id="66572" name="Text Box 12"/>
          <p:cNvSpPr txBox="1">
            <a:spLocks noChangeArrowheads="1"/>
          </p:cNvSpPr>
          <p:nvPr/>
        </p:nvSpPr>
        <p:spPr bwMode="auto">
          <a:xfrm>
            <a:off x="8350250" y="76200"/>
            <a:ext cx="6413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t>196</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6567"/>
                                        </p:tgtEl>
                                        <p:attrNameLst>
                                          <p:attrName>style.visibility</p:attrName>
                                        </p:attrNameLst>
                                      </p:cBhvr>
                                      <p:to>
                                        <p:strVal val="visible"/>
                                      </p:to>
                                    </p:set>
                                    <p:animEffect transition="in" filter="dissolve">
                                      <p:cBhvr>
                                        <p:cTn id="15" dur="500"/>
                                        <p:tgtEl>
                                          <p:spTgt spid="665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6563">
                                            <p:txEl>
                                              <p:pRg st="2" end="2"/>
                                            </p:txEl>
                                          </p:spTgt>
                                        </p:tgtEl>
                                        <p:attrNameLst>
                                          <p:attrName>style.visibility</p:attrName>
                                        </p:attrNameLst>
                                      </p:cBhvr>
                                      <p:to>
                                        <p:strVal val="visible"/>
                                      </p:to>
                                    </p:set>
                                    <p:animEffect transition="in" filter="dissolve">
                                      <p:cBhvr>
                                        <p:cTn id="20" dur="500"/>
                                        <p:tgtEl>
                                          <p:spTgt spid="6656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6570"/>
                                        </p:tgtEl>
                                        <p:attrNameLst>
                                          <p:attrName>style.visibility</p:attrName>
                                        </p:attrNameLst>
                                      </p:cBhvr>
                                      <p:to>
                                        <p:strVal val="visible"/>
                                      </p:to>
                                    </p:set>
                                    <p:animEffect transition="in" filter="dissolve">
                                      <p:cBhvr>
                                        <p:cTn id="25" dur="500"/>
                                        <p:tgtEl>
                                          <p:spTgt spid="6657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6571"/>
                                        </p:tgtEl>
                                        <p:attrNameLst>
                                          <p:attrName>style.visibility</p:attrName>
                                        </p:attrNameLst>
                                      </p:cBhvr>
                                      <p:to>
                                        <p:strVal val="visible"/>
                                      </p:to>
                                    </p:set>
                                    <p:animEffect transition="in" filter="dissolve">
                                      <p:cBhvr>
                                        <p:cTn id="28"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685800" y="228600"/>
            <a:ext cx="7772400" cy="1143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Archaeological Terms</a:t>
            </a:r>
          </a:p>
        </p:txBody>
      </p:sp>
      <p:sp>
        <p:nvSpPr>
          <p:cNvPr id="71683" name="Rectangle 3"/>
          <p:cNvSpPr>
            <a:spLocks noGrp="1" noChangeArrowheads="1"/>
          </p:cNvSpPr>
          <p:nvPr>
            <p:ph type="body" sz="half" idx="1"/>
          </p:nvPr>
        </p:nvSpPr>
        <p:spPr>
          <a:xfrm>
            <a:off x="533400" y="6019800"/>
            <a:ext cx="8153400" cy="838200"/>
          </a:xfrm>
        </p:spPr>
        <p:txBody>
          <a:bodyPr/>
          <a:lstStyle/>
          <a:p>
            <a:pPr marL="0" indent="0" algn="ctr" eaLnBrk="1" hangingPunct="1">
              <a:buFont typeface="Wingdings" charset="0"/>
              <a:buNone/>
              <a:defRPr/>
            </a:pPr>
            <a:r>
              <a:rPr lang="en-US" altLang="zh-CN" sz="2400" b="1" i="1">
                <a:effectLst>
                  <a:outerShdw blurRad="50800" dist="38100" dir="2700000" algn="tl" rotWithShape="0">
                    <a:srgbClr val="000000">
                      <a:alpha val="43000"/>
                    </a:srgbClr>
                  </a:outerShdw>
                </a:effectLst>
                <a:latin typeface="Arial Narrow" charset="0"/>
                <a:ea typeface="SimSun" charset="0"/>
                <a:cs typeface="SimSun" charset="0"/>
              </a:rPr>
              <a:t>Schematic drawing of an ancient Palestinian tell showing methods of excavation and levels (strata) of occupation</a:t>
            </a:r>
            <a:endParaRPr lang="en-US" sz="2400" b="1" i="1">
              <a:effectLst>
                <a:outerShdw blurRad="50800" dist="38100" dir="2700000" algn="tl" rotWithShape="0">
                  <a:srgbClr val="000000">
                    <a:alpha val="43000"/>
                  </a:srgbClr>
                </a:outerShdw>
              </a:effectLst>
              <a:latin typeface="Arial Narrow" charset="0"/>
              <a:ea typeface="ＭＳ Ｐゴシック" charset="0"/>
              <a:cs typeface="ＭＳ Ｐゴシック" charset="0"/>
            </a:endParaRPr>
          </a:p>
        </p:txBody>
      </p:sp>
      <p:sp>
        <p:nvSpPr>
          <p:cNvPr id="71685" name="Rectangle 5"/>
          <p:cNvSpPr>
            <a:spLocks noChangeArrowheads="1"/>
          </p:cNvSpPr>
          <p:nvPr/>
        </p:nvSpPr>
        <p:spPr bwMode="auto">
          <a:xfrm>
            <a:off x="685800" y="1412875"/>
            <a:ext cx="6981825" cy="1828800"/>
          </a:xfrm>
          <a:prstGeom prst="rect">
            <a:avLst/>
          </a:prstGeom>
          <a:noFill/>
          <a:ln w="9525">
            <a:noFill/>
            <a:miter lim="800000"/>
            <a:headEnd/>
            <a:tailEnd/>
          </a:ln>
          <a:effectLst/>
        </p:spPr>
        <p:txBody>
          <a:bodyPr/>
          <a:lstStyle/>
          <a:p>
            <a:pPr marL="342900" indent="-342900">
              <a:spcBef>
                <a:spcPct val="20000"/>
              </a:spcBef>
              <a:buClr>
                <a:schemeClr val="accent2"/>
              </a:buClr>
              <a:buSzPct val="80000"/>
              <a:buFont typeface="Wingdings" pitchFamily="-111" charset="2"/>
              <a:buBlip>
                <a:blip r:embed="rId3"/>
              </a:buBlip>
              <a:defRPr/>
            </a:pPr>
            <a:r>
              <a:rPr lang="en-US" sz="3600" b="1" dirty="0">
                <a:effectLst>
                  <a:outerShdw blurRad="50800" dist="38100" dir="2700000" algn="tl" rotWithShape="0">
                    <a:srgbClr val="000000">
                      <a:alpha val="43000"/>
                    </a:srgbClr>
                  </a:outerShdw>
                </a:effectLst>
                <a:latin typeface="Arial Narrow" pitchFamily="-111" charset="0"/>
                <a:ea typeface="+mn-ea"/>
                <a:cs typeface="+mn-cs"/>
              </a:rPr>
              <a:t>Excavation Terminology</a:t>
            </a:r>
          </a:p>
          <a:p>
            <a:pPr marL="742950" lvl="1" indent="-285750">
              <a:spcBef>
                <a:spcPct val="20000"/>
              </a:spcBef>
              <a:buClr>
                <a:schemeClr val="accent1"/>
              </a:buClr>
              <a:buSzPct val="75000"/>
              <a:buFont typeface="Wingdings" pitchFamily="-111" charset="2"/>
              <a:buBlip>
                <a:blip r:embed="rId4"/>
              </a:buBlip>
              <a:defRPr/>
            </a:pPr>
            <a:r>
              <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Tell</a:t>
            </a:r>
          </a:p>
          <a:p>
            <a:pPr marL="742950" lvl="1" indent="-285750">
              <a:spcBef>
                <a:spcPct val="20000"/>
              </a:spcBef>
              <a:buClr>
                <a:schemeClr val="accent1"/>
              </a:buClr>
              <a:buSzPct val="75000"/>
              <a:buFont typeface="Wingdings" pitchFamily="-111" charset="2"/>
              <a:buBlip>
                <a:blip r:embed="rId4"/>
              </a:buBlip>
              <a:defRPr/>
            </a:pPr>
            <a:r>
              <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Stratum</a:t>
            </a:r>
          </a:p>
        </p:txBody>
      </p:sp>
      <p:sp>
        <p:nvSpPr>
          <p:cNvPr id="71694" name="Text Box 14"/>
          <p:cNvSpPr txBox="1">
            <a:spLocks noChangeArrowheads="1"/>
          </p:cNvSpPr>
          <p:nvPr/>
        </p:nvSpPr>
        <p:spPr bwMode="auto">
          <a:xfrm>
            <a:off x="6096000" y="533400"/>
            <a:ext cx="281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a:latin typeface="Times New Roman" pitchFamily="-111" charset="0"/>
              <a:ea typeface="+mn-ea"/>
              <a:cs typeface="+mn-cs"/>
            </a:endParaRPr>
          </a:p>
        </p:txBody>
      </p:sp>
      <p:pic>
        <p:nvPicPr>
          <p:cNvPr id="71696" name="Picture 16" descr="books3">
            <a:hlinkClick r:id="rId5"/>
          </p:cNvPr>
          <p:cNvPicPr>
            <a:picLocks noChangeAspect="1" noChangeArrowheads="1"/>
          </p:cNvPicPr>
          <p:nvPr/>
        </p:nvPicPr>
        <p:blipFill>
          <a:blip r:embed="rId6"/>
          <a:srcRect/>
          <a:stretch>
            <a:fillRect/>
          </a:stretch>
        </p:blipFill>
        <p:spPr bwMode="auto">
          <a:xfrm>
            <a:off x="6172200" y="442913"/>
            <a:ext cx="1905000" cy="1262062"/>
          </a:xfrm>
          <a:prstGeom prst="rect">
            <a:avLst/>
          </a:prstGeom>
          <a:noFill/>
          <a:effectLst>
            <a:outerShdw blurRad="63500" dist="38099" dir="2700000" algn="ctr" rotWithShape="0">
              <a:schemeClr val="bg2">
                <a:alpha val="74998"/>
              </a:schemeClr>
            </a:outerShdw>
          </a:effectLst>
        </p:spPr>
      </p:pic>
      <p:sp>
        <p:nvSpPr>
          <p:cNvPr id="71697" name="Text Box 17"/>
          <p:cNvSpPr txBox="1">
            <a:spLocks noChangeArrowheads="1"/>
          </p:cNvSpPr>
          <p:nvPr/>
        </p:nvSpPr>
        <p:spPr bwMode="auto">
          <a:xfrm>
            <a:off x="8350250" y="76200"/>
            <a:ext cx="6413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t>196</a:t>
            </a:r>
            <a:endParaRPr lang="en-US"/>
          </a:p>
        </p:txBody>
      </p:sp>
      <p:graphicFrame>
        <p:nvGraphicFramePr>
          <p:cNvPr id="99335" name="Object 2"/>
          <p:cNvGraphicFramePr>
            <a:graphicFrameLocks noGrp="1" noChangeAspect="1"/>
          </p:cNvGraphicFramePr>
          <p:nvPr>
            <p:ph sz="half" idx="2"/>
          </p:nvPr>
        </p:nvGraphicFramePr>
        <p:xfrm>
          <a:off x="533400" y="3259138"/>
          <a:ext cx="8610600" cy="2763837"/>
        </p:xfrm>
        <a:graphic>
          <a:graphicData uri="http://schemas.openxmlformats.org/presentationml/2006/ole">
            <mc:AlternateContent xmlns:mc="http://schemas.openxmlformats.org/markup-compatibility/2006">
              <mc:Choice xmlns:v="urn:schemas-microsoft-com:vml" Requires="v">
                <p:oleObj name="Document" r:id="rId7" imgW="5689600" imgH="1828800" progId="Word.Document.8">
                  <p:embed/>
                </p:oleObj>
              </mc:Choice>
              <mc:Fallback>
                <p:oleObj name="Document" r:id="rId7" imgW="5689600" imgH="1828800" progId="Word.Document.8">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259138"/>
                        <a:ext cx="8610600" cy="276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1" end="1"/>
                                            </p:txEl>
                                          </p:spTgt>
                                        </p:tgtEl>
                                        <p:attrNameLst>
                                          <p:attrName>style.visibility</p:attrName>
                                        </p:attrNameLst>
                                      </p:cBhvr>
                                      <p:to>
                                        <p:strVal val="visible"/>
                                      </p:to>
                                    </p:set>
                                    <p:animEffect transition="in" filter="dissolve">
                                      <p:cBhvr>
                                        <p:cTn id="12" dur="500"/>
                                        <p:tgtEl>
                                          <p:spTgt spid="7168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2" end="2"/>
                                            </p:txEl>
                                          </p:spTgt>
                                        </p:tgtEl>
                                        <p:attrNameLst>
                                          <p:attrName>style.visibility</p:attrName>
                                        </p:attrNameLst>
                                      </p:cBhvr>
                                      <p:to>
                                        <p:strVal val="visible"/>
                                      </p:to>
                                    </p:set>
                                    <p:animEffect transition="in" filter="dissolve">
                                      <p:cBhvr>
                                        <p:cTn id="17" dur="500"/>
                                        <p:tgtEl>
                                          <p:spTgt spid="716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History of Biblical Archaeology</a:t>
            </a:r>
          </a:p>
        </p:txBody>
      </p:sp>
      <p:sp>
        <p:nvSpPr>
          <p:cNvPr id="75779" name="Rectangle 3"/>
          <p:cNvSpPr>
            <a:spLocks noGrp="1" noChangeArrowheads="1"/>
          </p:cNvSpPr>
          <p:nvPr>
            <p:ph type="body" sz="half" idx="1"/>
          </p:nvPr>
        </p:nvSpPr>
        <p:spPr>
          <a:xfrm>
            <a:off x="685800" y="1981200"/>
            <a:ext cx="8153400" cy="4343400"/>
          </a:xfrm>
          <a:effectLst>
            <a:outerShdw blurRad="63500" dist="38099" dir="2700000" algn="ctr" rotWithShape="0">
              <a:schemeClr val="bg2">
                <a:alpha val="74998"/>
              </a:schemeClr>
            </a:outerShdw>
          </a:effectLst>
        </p:spPr>
        <p:txBody>
          <a:bodyPr/>
          <a:lstStyle/>
          <a:p>
            <a:pPr eaLnBrk="1" hangingPunct="1">
              <a:buFont typeface="Wingdings" pitchFamily="-111" charset="2"/>
              <a:buBlip>
                <a:blip r:embed="rId3"/>
              </a:buBlip>
              <a:defRPr/>
            </a:pPr>
            <a:r>
              <a:rPr lang="en-US" sz="3600">
                <a:solidFill>
                  <a:srgbClr val="FFFF00"/>
                </a:solidFill>
                <a:ea typeface="+mn-ea"/>
                <a:cs typeface="+mn-cs"/>
              </a:rPr>
              <a:t>Accident</a:t>
            </a:r>
            <a:r>
              <a:rPr lang="en-US" sz="3600">
                <a:ea typeface="+mn-ea"/>
                <a:cs typeface="+mn-cs"/>
              </a:rPr>
              <a:t>: Rosetta Stone discovery (1799)</a:t>
            </a:r>
          </a:p>
        </p:txBody>
      </p:sp>
      <p:pic>
        <p:nvPicPr>
          <p:cNvPr id="75780" name="Picture 4" descr="j0240453"/>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7010400" y="381000"/>
            <a:ext cx="1809750" cy="1346200"/>
          </a:xfrm>
          <a:effectLst>
            <a:outerShdw blurRad="63500" dist="38099" dir="2700000" algn="ctr" rotWithShape="0">
              <a:schemeClr val="bg2">
                <a:alpha val="74997"/>
              </a:schemeClr>
            </a:outerShdw>
          </a:effectLst>
        </p:spPr>
      </p:pic>
      <p:sp>
        <p:nvSpPr>
          <p:cNvPr id="75782" name="Text Box 6"/>
          <p:cNvSpPr txBox="1">
            <a:spLocks noChangeArrowheads="1"/>
          </p:cNvSpPr>
          <p:nvPr/>
        </p:nvSpPr>
        <p:spPr bwMode="auto">
          <a:xfrm>
            <a:off x="8382000" y="76200"/>
            <a:ext cx="6413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t>197</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4483" r="45443"/>
          <a:stretch/>
        </p:blipFill>
        <p:spPr>
          <a:xfrm>
            <a:off x="0" y="14847"/>
            <a:ext cx="4284905" cy="5947803"/>
          </a:xfrm>
          <a:prstGeom prst="rect">
            <a:avLst/>
          </a:prstGeom>
        </p:spPr>
      </p:pic>
      <p:pic>
        <p:nvPicPr>
          <p:cNvPr id="2" name="Picture 1"/>
          <p:cNvPicPr>
            <a:picLocks noChangeAspect="1"/>
          </p:cNvPicPr>
          <p:nvPr/>
        </p:nvPicPr>
        <p:blipFill rotWithShape="1">
          <a:blip r:embed="rId4"/>
          <a:srcRect l="956" r="12592"/>
          <a:stretch/>
        </p:blipFill>
        <p:spPr>
          <a:xfrm>
            <a:off x="4118732" y="0"/>
            <a:ext cx="5067357" cy="6858000"/>
          </a:xfrm>
          <a:prstGeom prst="rect">
            <a:avLst/>
          </a:prstGeom>
        </p:spPr>
      </p:pic>
      <p:sp>
        <p:nvSpPr>
          <p:cNvPr id="149508" name="Rectangle 1028"/>
          <p:cNvSpPr>
            <a:spLocks noGrp="1" noChangeArrowheads="1"/>
          </p:cNvSpPr>
          <p:nvPr>
            <p:ph type="title"/>
          </p:nvPr>
        </p:nvSpPr>
        <p:spPr>
          <a:xfrm>
            <a:off x="4419600" y="533400"/>
            <a:ext cx="4724400" cy="1143000"/>
          </a:xfrm>
          <a:effectLst>
            <a:outerShdw blurRad="63500" dist="107763" dir="18900000" algn="ctr" rotWithShape="0">
              <a:schemeClr val="bg2">
                <a:alpha val="50000"/>
              </a:schemeClr>
            </a:outerShdw>
          </a:effectLst>
        </p:spPr>
        <p:txBody>
          <a:bodyPr/>
          <a:lstStyle/>
          <a:p>
            <a:pPr algn="r" eaLnBrk="1" hangingPunct="1">
              <a:defRPr/>
            </a:pPr>
            <a:r>
              <a:rPr lang="en-US" b="1" dirty="0">
                <a:effectLst>
                  <a:outerShdw blurRad="38100" dist="38100" dir="2700000" algn="tl">
                    <a:srgbClr val="000000">
                      <a:alpha val="43137"/>
                    </a:srgbClr>
                  </a:outerShdw>
                </a:effectLst>
                <a:ea typeface="+mj-ea"/>
                <a:cs typeface="+mj-cs"/>
              </a:rPr>
              <a:t>The Rosetta Stone</a:t>
            </a:r>
          </a:p>
        </p:txBody>
      </p:sp>
      <p:sp>
        <p:nvSpPr>
          <p:cNvPr id="149509" name="Rectangle 1029"/>
          <p:cNvSpPr>
            <a:spLocks noGrp="1" noChangeArrowheads="1"/>
          </p:cNvSpPr>
          <p:nvPr>
            <p:ph type="body" sz="half" idx="1"/>
          </p:nvPr>
        </p:nvSpPr>
        <p:spPr>
          <a:xfrm>
            <a:off x="4114800" y="1981200"/>
            <a:ext cx="5029200" cy="1981200"/>
          </a:xfrm>
          <a:effectLst>
            <a:outerShdw blurRad="63500" dist="107763" dir="18900000" algn="ctr" rotWithShape="0">
              <a:schemeClr val="bg2">
                <a:alpha val="74998"/>
              </a:schemeClr>
            </a:outerShdw>
          </a:effectLst>
        </p:spPr>
        <p:txBody>
          <a:bodyPr/>
          <a:lstStyle/>
          <a:p>
            <a:pPr eaLnBrk="1" hangingPunct="1">
              <a:defRPr/>
            </a:pPr>
            <a:r>
              <a:rPr lang="en-US" sz="3600" b="1">
                <a:effectLst>
                  <a:outerShdw blurRad="38100" dist="38100" dir="2700000" algn="tl">
                    <a:srgbClr val="000000"/>
                  </a:outerShdw>
                </a:effectLst>
                <a:latin typeface="Arial Narrow" charset="0"/>
                <a:ea typeface="ＭＳ Ｐゴシック" charset="0"/>
                <a:cs typeface="ＭＳ Ｐゴシック" charset="0"/>
              </a:rPr>
              <a:t>The key to understanding Egyptian hieroglyphics </a:t>
            </a:r>
          </a:p>
        </p:txBody>
      </p:sp>
      <p:sp>
        <p:nvSpPr>
          <p:cNvPr id="149511" name="Rectangle 1031"/>
          <p:cNvSpPr>
            <a:spLocks noChangeArrowheads="1"/>
          </p:cNvSpPr>
          <p:nvPr/>
        </p:nvSpPr>
        <p:spPr bwMode="auto">
          <a:xfrm>
            <a:off x="-152400" y="1371600"/>
            <a:ext cx="4038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lgn="ctr">
              <a:defRPr/>
            </a:pPr>
            <a:r>
              <a:rPr lang="en-US" sz="4400">
                <a:solidFill>
                  <a:srgbClr val="FFFF00"/>
                </a:solidFill>
                <a:latin typeface="Arial Narrow" pitchFamily="-111" charset="0"/>
                <a:ea typeface="+mn-ea"/>
                <a:cs typeface="+mn-cs"/>
              </a:rPr>
              <a:t>Top: </a:t>
            </a:r>
            <a:br>
              <a:rPr lang="en-US" sz="4400">
                <a:solidFill>
                  <a:srgbClr val="FFFF00"/>
                </a:solidFill>
                <a:latin typeface="Arial Narrow" pitchFamily="-111" charset="0"/>
                <a:ea typeface="+mn-ea"/>
                <a:cs typeface="+mn-cs"/>
              </a:rPr>
            </a:br>
            <a:r>
              <a:rPr lang="en-US" sz="4400">
                <a:solidFill>
                  <a:srgbClr val="FFFF00"/>
                </a:solidFill>
                <a:latin typeface="Arial Narrow" pitchFamily="-111" charset="0"/>
                <a:ea typeface="+mn-ea"/>
                <a:cs typeface="+mn-cs"/>
              </a:rPr>
              <a:t>Hieroglyphics</a:t>
            </a:r>
          </a:p>
        </p:txBody>
      </p:sp>
      <p:sp>
        <p:nvSpPr>
          <p:cNvPr id="149512" name="Rectangle 1032"/>
          <p:cNvSpPr>
            <a:spLocks noChangeArrowheads="1"/>
          </p:cNvSpPr>
          <p:nvPr/>
        </p:nvSpPr>
        <p:spPr bwMode="auto">
          <a:xfrm>
            <a:off x="-76200" y="3733800"/>
            <a:ext cx="4038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lgn="ctr">
              <a:defRPr/>
            </a:pPr>
            <a:r>
              <a:rPr lang="en-US" sz="4400">
                <a:solidFill>
                  <a:srgbClr val="FFFF00"/>
                </a:solidFill>
                <a:latin typeface="Arial Narrow" pitchFamily="-111" charset="0"/>
                <a:ea typeface="+mn-ea"/>
                <a:cs typeface="+mn-cs"/>
              </a:rPr>
              <a:t>Middle: </a:t>
            </a:r>
            <a:br>
              <a:rPr lang="en-US" sz="4400">
                <a:solidFill>
                  <a:srgbClr val="FFFF00"/>
                </a:solidFill>
                <a:latin typeface="Arial Narrow" pitchFamily="-111" charset="0"/>
                <a:ea typeface="+mn-ea"/>
                <a:cs typeface="+mn-cs"/>
              </a:rPr>
            </a:br>
            <a:r>
              <a:rPr lang="en-US" sz="4400">
                <a:solidFill>
                  <a:srgbClr val="FFFF00"/>
                </a:solidFill>
                <a:latin typeface="Arial Narrow" pitchFamily="-111" charset="0"/>
                <a:ea typeface="+mn-ea"/>
                <a:cs typeface="+mn-cs"/>
              </a:rPr>
              <a:t>Egyptian Demotic</a:t>
            </a:r>
          </a:p>
        </p:txBody>
      </p:sp>
      <p:sp>
        <p:nvSpPr>
          <p:cNvPr id="149513" name="Rectangle 1033"/>
          <p:cNvSpPr>
            <a:spLocks noChangeArrowheads="1"/>
          </p:cNvSpPr>
          <p:nvPr/>
        </p:nvSpPr>
        <p:spPr bwMode="auto">
          <a:xfrm>
            <a:off x="0" y="6019800"/>
            <a:ext cx="40386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lgn="ctr">
              <a:defRPr/>
            </a:pPr>
            <a:r>
              <a:rPr lang="en-US" sz="4400">
                <a:solidFill>
                  <a:srgbClr val="FFFF00"/>
                </a:solidFill>
                <a:latin typeface="Arial Narrow" pitchFamily="-111" charset="0"/>
                <a:ea typeface="+mn-ea"/>
                <a:cs typeface="+mn-cs"/>
              </a:rPr>
              <a:t>Bottom: Greek</a:t>
            </a:r>
          </a:p>
        </p:txBody>
      </p:sp>
      <p:pic>
        <p:nvPicPr>
          <p:cNvPr id="103433" name="Picture 1034" descr="295a">
            <a:hlinkClick r:id="rId5"/>
          </p:cNvPr>
          <p:cNvPicPr>
            <a:picLocks noGrp="1" noChangeAspect="1" noChangeArrowheads="1"/>
          </p:cNvPicPr>
          <p:nvPr>
            <p:ph sz="half" idx="2"/>
          </p:nvPr>
        </p:nvPicPr>
        <p:blipFill>
          <a:blip r:embed="rId6">
            <a:extLst>
              <a:ext uri="{28A0092B-C50C-407E-A947-70E740481C1C}">
                <a14:useLocalDpi xmlns:a14="http://schemas.microsoft.com/office/drawing/2010/main"/>
              </a:ext>
            </a:extLst>
          </a:blip>
          <a:srcRect/>
          <a:stretch>
            <a:fillRect/>
          </a:stretch>
        </p:blipFill>
        <p:spPr>
          <a:xfrm>
            <a:off x="2362200" y="0"/>
            <a:ext cx="1905000" cy="1884363"/>
          </a:xfrm>
        </p:spPr>
      </p:pic>
      <p:sp>
        <p:nvSpPr>
          <p:cNvPr id="149515" name="AutoShape 1035"/>
          <p:cNvSpPr>
            <a:spLocks noChangeArrowheads="1"/>
          </p:cNvSpPr>
          <p:nvPr/>
        </p:nvSpPr>
        <p:spPr bwMode="auto">
          <a:xfrm rot="-5400000">
            <a:off x="1714500" y="56769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49516" name="AutoShape 1036"/>
          <p:cNvSpPr>
            <a:spLocks noChangeArrowheads="1"/>
          </p:cNvSpPr>
          <p:nvPr/>
        </p:nvSpPr>
        <p:spPr bwMode="auto">
          <a:xfrm rot="-5400000">
            <a:off x="1714500" y="26670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03437" name="Text Box 1041"/>
          <p:cNvSpPr txBox="1">
            <a:spLocks noChangeArrowheads="1"/>
          </p:cNvSpPr>
          <p:nvPr/>
        </p:nvSpPr>
        <p:spPr bwMode="auto">
          <a:xfrm>
            <a:off x="8229600" y="76200"/>
            <a:ext cx="895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87c-d</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9513"/>
                                        </p:tgtEl>
                                        <p:attrNameLst>
                                          <p:attrName>style.visibility</p:attrName>
                                        </p:attrNameLst>
                                      </p:cBhvr>
                                      <p:to>
                                        <p:strVal val="visible"/>
                                      </p:to>
                                    </p:set>
                                    <p:animEffect transition="in" filter="wipe(down)">
                                      <p:cBhvr>
                                        <p:cTn id="7" dur="500"/>
                                        <p:tgtEl>
                                          <p:spTgt spid="1495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9515"/>
                                        </p:tgtEl>
                                        <p:attrNameLst>
                                          <p:attrName>style.visibility</p:attrName>
                                        </p:attrNameLst>
                                      </p:cBhvr>
                                      <p:to>
                                        <p:strVal val="visible"/>
                                      </p:to>
                                    </p:set>
                                    <p:animEffect transition="in" filter="wipe(down)">
                                      <p:cBhvr>
                                        <p:cTn id="12" dur="500"/>
                                        <p:tgtEl>
                                          <p:spTgt spid="149515"/>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9512"/>
                                        </p:tgtEl>
                                        <p:attrNameLst>
                                          <p:attrName>style.visibility</p:attrName>
                                        </p:attrNameLst>
                                      </p:cBhvr>
                                      <p:to>
                                        <p:strVal val="visible"/>
                                      </p:to>
                                    </p:set>
                                    <p:animEffect transition="in" filter="wipe(down)">
                                      <p:cBhvr>
                                        <p:cTn id="19" dur="500"/>
                                        <p:tgtEl>
                                          <p:spTgt spid="1495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9516"/>
                                        </p:tgtEl>
                                        <p:attrNameLst>
                                          <p:attrName>style.visibility</p:attrName>
                                        </p:attrNameLst>
                                      </p:cBhvr>
                                      <p:to>
                                        <p:strVal val="visible"/>
                                      </p:to>
                                    </p:set>
                                    <p:animEffect transition="in" filter="wipe(down)">
                                      <p:cBhvr>
                                        <p:cTn id="24" dur="500"/>
                                        <p:tgtEl>
                                          <p:spTgt spid="1495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9511"/>
                                        </p:tgtEl>
                                        <p:attrNameLst>
                                          <p:attrName>style.visibility</p:attrName>
                                        </p:attrNameLst>
                                      </p:cBhvr>
                                      <p:to>
                                        <p:strVal val="visible"/>
                                      </p:to>
                                    </p:set>
                                    <p:animEffect transition="in" filter="wipe(down)">
                                      <p:cBhvr>
                                        <p:cTn id="27"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2" grpId="0"/>
      <p:bldP spid="149513" grpId="0"/>
      <p:bldP spid="149515" grpId="0" animBg="1"/>
      <p:bldP spid="1495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History of Biblical Archaeology</a:t>
            </a:r>
          </a:p>
        </p:txBody>
      </p:sp>
      <p:pic>
        <p:nvPicPr>
          <p:cNvPr id="76804" name="Picture 4" descr="j024045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10400" y="609600"/>
            <a:ext cx="1809750" cy="1346200"/>
          </a:xfrm>
          <a:effectLst>
            <a:outerShdw blurRad="63500" dist="38099" dir="2700000" algn="ctr" rotWithShape="0">
              <a:schemeClr val="bg2">
                <a:alpha val="74997"/>
              </a:schemeClr>
            </a:outerShdw>
          </a:effectLst>
        </p:spPr>
      </p:pic>
      <p:pic>
        <p:nvPicPr>
          <p:cNvPr id="76807" name="Picture 7" descr="bar">
            <a:hlinkClick r:id="rId4"/>
          </p:cNvPr>
          <p:cNvPicPr>
            <a:picLocks noGrp="1" noChangeAspect="1" noChangeArrowheads="1"/>
          </p:cNvPicPr>
          <p:nvPr>
            <p:ph sz="quarter" idx="3"/>
          </p:nvPr>
        </p:nvPicPr>
        <p:blipFill>
          <a:blip r:embed="rId5"/>
          <a:srcRect/>
          <a:stretch>
            <a:fillRect/>
          </a:stretch>
        </p:blipFill>
        <p:spPr>
          <a:xfrm>
            <a:off x="4495800" y="4343400"/>
            <a:ext cx="1423988" cy="1892300"/>
          </a:xfrm>
          <a:effectLst>
            <a:outerShdw blurRad="63500" dist="38099" dir="2700000" algn="ctr" rotWithShape="0">
              <a:schemeClr val="bg2">
                <a:alpha val="74998"/>
              </a:schemeClr>
            </a:outerShdw>
          </a:effectLst>
        </p:spPr>
      </p:pic>
      <p:pic>
        <p:nvPicPr>
          <p:cNvPr id="76810" name="Picture 10" descr="barcover987">
            <a:hlinkClick r:id="rId6"/>
          </p:cNvPr>
          <p:cNvPicPr>
            <a:picLocks noChangeAspect="1" noChangeArrowheads="1"/>
          </p:cNvPicPr>
          <p:nvPr/>
        </p:nvPicPr>
        <p:blipFill>
          <a:blip r:embed="rId7"/>
          <a:srcRect/>
          <a:stretch>
            <a:fillRect/>
          </a:stretch>
        </p:blipFill>
        <p:spPr bwMode="auto">
          <a:xfrm>
            <a:off x="5410200" y="4953000"/>
            <a:ext cx="1474788" cy="1905000"/>
          </a:xfrm>
          <a:prstGeom prst="rect">
            <a:avLst/>
          </a:prstGeom>
          <a:noFill/>
          <a:effectLst>
            <a:outerShdw blurRad="63500" dist="38099" dir="2700000" algn="ctr" rotWithShape="0">
              <a:schemeClr val="bg2">
                <a:alpha val="74998"/>
              </a:schemeClr>
            </a:outerShdw>
          </a:effectLst>
        </p:spPr>
      </p:pic>
      <p:pic>
        <p:nvPicPr>
          <p:cNvPr id="76813" name="Picture 13" descr="front_thumb">
            <a:hlinkClick r:id="rId8"/>
          </p:cNvPr>
          <p:cNvPicPr>
            <a:picLocks noChangeAspect="1" noChangeArrowheads="1"/>
          </p:cNvPicPr>
          <p:nvPr/>
        </p:nvPicPr>
        <p:blipFill>
          <a:blip r:embed="rId9"/>
          <a:srcRect/>
          <a:stretch>
            <a:fillRect/>
          </a:stretch>
        </p:blipFill>
        <p:spPr bwMode="auto">
          <a:xfrm>
            <a:off x="6689725" y="3886200"/>
            <a:ext cx="1296988" cy="1709738"/>
          </a:xfrm>
          <a:prstGeom prst="rect">
            <a:avLst/>
          </a:prstGeom>
          <a:noFill/>
          <a:effectLst>
            <a:outerShdw blurRad="63500" dist="38099" dir="2700000" algn="ctr" rotWithShape="0">
              <a:schemeClr val="bg2">
                <a:alpha val="74998"/>
              </a:schemeClr>
            </a:outerShdw>
          </a:effectLst>
        </p:spPr>
      </p:pic>
      <p:pic>
        <p:nvPicPr>
          <p:cNvPr id="76817" name="Picture 17" descr="biblicalarchaeology">
            <a:hlinkClick r:id="rId10"/>
          </p:cNvPr>
          <p:cNvPicPr>
            <a:picLocks noChangeAspect="1" noChangeArrowheads="1"/>
          </p:cNvPicPr>
          <p:nvPr/>
        </p:nvPicPr>
        <p:blipFill>
          <a:blip r:embed="rId11"/>
          <a:srcRect/>
          <a:stretch>
            <a:fillRect/>
          </a:stretch>
        </p:blipFill>
        <p:spPr bwMode="auto">
          <a:xfrm>
            <a:off x="7467600" y="2743200"/>
            <a:ext cx="1474788" cy="1752600"/>
          </a:xfrm>
          <a:prstGeom prst="rect">
            <a:avLst/>
          </a:prstGeom>
          <a:noFill/>
          <a:effectLst>
            <a:outerShdw blurRad="63500" dist="38099" dir="2700000" algn="ctr" rotWithShape="0">
              <a:schemeClr val="bg2">
                <a:alpha val="74998"/>
              </a:schemeClr>
            </a:outerShdw>
          </a:effectLst>
        </p:spPr>
      </p:pic>
      <p:pic>
        <p:nvPicPr>
          <p:cNvPr id="76819" name="Picture 19" descr="flame3"/>
          <p:cNvPicPr>
            <a:picLocks noChangeAspect="1" noChangeArrowheads="1"/>
          </p:cNvPicPr>
          <p:nvPr/>
        </p:nvPicPr>
        <p:blipFill>
          <a:blip r:embed="rId12"/>
          <a:srcRect/>
          <a:stretch>
            <a:fillRect/>
          </a:stretch>
        </p:blipFill>
        <p:spPr bwMode="auto">
          <a:xfrm>
            <a:off x="7696200" y="5181600"/>
            <a:ext cx="1131888" cy="1676400"/>
          </a:xfrm>
          <a:prstGeom prst="rect">
            <a:avLst/>
          </a:prstGeom>
          <a:noFill/>
          <a:effectLst>
            <a:outerShdw blurRad="63500" dist="38099" dir="2700000" algn="ctr" rotWithShape="0">
              <a:schemeClr val="bg2">
                <a:alpha val="74998"/>
              </a:schemeClr>
            </a:outerShdw>
          </a:effectLst>
        </p:spPr>
      </p:pic>
      <p:pic>
        <p:nvPicPr>
          <p:cNvPr id="76821" name="Picture 21" descr="BAReviewcover"/>
          <p:cNvPicPr>
            <a:picLocks noChangeAspect="1" noChangeArrowheads="1"/>
          </p:cNvPicPr>
          <p:nvPr/>
        </p:nvPicPr>
        <p:blipFill>
          <a:blip r:embed="rId13"/>
          <a:srcRect/>
          <a:stretch>
            <a:fillRect/>
          </a:stretch>
        </p:blipFill>
        <p:spPr bwMode="auto">
          <a:xfrm>
            <a:off x="2362200" y="6286500"/>
            <a:ext cx="1828800" cy="571500"/>
          </a:xfrm>
          <a:prstGeom prst="rect">
            <a:avLst/>
          </a:prstGeom>
          <a:noFill/>
          <a:effectLst>
            <a:outerShdw blurRad="63500" dist="38099" dir="2700000" algn="ctr" rotWithShape="0">
              <a:schemeClr val="bg2">
                <a:alpha val="74998"/>
              </a:schemeClr>
            </a:outerShdw>
          </a:effectLst>
        </p:spPr>
      </p:pic>
      <p:pic>
        <p:nvPicPr>
          <p:cNvPr id="76823" name="Picture 23" descr="d0ljdzg"/>
          <p:cNvPicPr>
            <a:picLocks noChangeAspect="1" noChangeArrowheads="1"/>
          </p:cNvPicPr>
          <p:nvPr/>
        </p:nvPicPr>
        <p:blipFill>
          <a:blip r:embed="rId14"/>
          <a:srcRect/>
          <a:stretch>
            <a:fillRect/>
          </a:stretch>
        </p:blipFill>
        <p:spPr bwMode="auto">
          <a:xfrm>
            <a:off x="5256213" y="2514600"/>
            <a:ext cx="1260475" cy="1695450"/>
          </a:xfrm>
          <a:prstGeom prst="rect">
            <a:avLst/>
          </a:prstGeom>
          <a:noFill/>
          <a:effectLst>
            <a:outerShdw blurRad="63500" dist="38099" dir="2700000" algn="ctr" rotWithShape="0">
              <a:schemeClr val="bg2">
                <a:alpha val="74998"/>
              </a:schemeClr>
            </a:outerShdw>
          </a:effectLst>
        </p:spPr>
      </p:pic>
      <p:sp>
        <p:nvSpPr>
          <p:cNvPr id="76824" name="Text Box 24"/>
          <p:cNvSpPr txBox="1">
            <a:spLocks noChangeArrowheads="1"/>
          </p:cNvSpPr>
          <p:nvPr/>
        </p:nvSpPr>
        <p:spPr bwMode="auto">
          <a:xfrm>
            <a:off x="8382000" y="76200"/>
            <a:ext cx="6413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t>197</a:t>
            </a:r>
            <a:endParaRPr lang="en-US"/>
          </a:p>
        </p:txBody>
      </p:sp>
      <p:sp>
        <p:nvSpPr>
          <p:cNvPr id="76803" name="Rectangle 3"/>
          <p:cNvSpPr>
            <a:spLocks noGrp="1" noChangeArrowheads="1"/>
          </p:cNvSpPr>
          <p:nvPr>
            <p:ph type="body" sz="half" idx="1"/>
          </p:nvPr>
        </p:nvSpPr>
        <p:spPr>
          <a:xfrm>
            <a:off x="685800" y="1981200"/>
            <a:ext cx="4965700" cy="4191000"/>
          </a:xfrm>
        </p:spPr>
        <p:txBody>
          <a:bodyPr/>
          <a:lstStyle/>
          <a:p>
            <a:pPr eaLnBrk="1" hangingPunct="1">
              <a:lnSpc>
                <a:spcPct val="90000"/>
              </a:lnSpc>
              <a:defRPr/>
            </a:pPr>
            <a:r>
              <a:rPr lang="en-US"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Accident</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Rosetta Stone discovery (1799)</a:t>
            </a:r>
          </a:p>
          <a:p>
            <a:pPr eaLnBrk="1" hangingPunct="1">
              <a:lnSpc>
                <a:spcPct val="90000"/>
              </a:lnSpc>
              <a:defRPr/>
            </a:pPr>
            <a:r>
              <a:rPr lang="en-US"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Surface</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Edward Robinson &amp; Eli Smith (1838)</a:t>
            </a:r>
          </a:p>
          <a:p>
            <a:pPr eaLnBrk="1" hangingPunct="1">
              <a:lnSpc>
                <a:spcPct val="90000"/>
              </a:lnSpc>
              <a:defRPr/>
            </a:pPr>
            <a:r>
              <a:rPr lang="en-US"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Digs</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a:t>
            </a:r>
            <a:r>
              <a:rPr lang="en-US" b="1" dirty="0" err="1">
                <a:effectLst>
                  <a:outerShdw blurRad="50800" dist="63500" dir="2700000" algn="tl" rotWithShape="0">
                    <a:srgbClr val="000000"/>
                  </a:outerShdw>
                </a:effectLst>
                <a:latin typeface="Arial Narrow" charset="0"/>
                <a:ea typeface="ＭＳ Ｐゴシック" charset="0"/>
                <a:cs typeface="ＭＳ Ｐゴシック" charset="0"/>
              </a:rPr>
              <a:t>DeSaulcy</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in Jerusalem (1863)</a:t>
            </a:r>
          </a:p>
          <a:p>
            <a:pPr eaLnBrk="1" hangingPunct="1">
              <a:lnSpc>
                <a:spcPct val="90000"/>
              </a:lnSpc>
              <a:defRPr/>
            </a:pPr>
            <a:r>
              <a:rPr lang="en-US"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Popularizing</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a:t>
            </a:r>
            <a:r>
              <a:rPr lang="en-US" b="1" i="1" dirty="0">
                <a:effectLst>
                  <a:outerShdw blurRad="50800" dist="63500" dir="2700000" algn="tl" rotWithShape="0">
                    <a:srgbClr val="000000"/>
                  </a:outerShdw>
                </a:effectLst>
                <a:latin typeface="Arial Narrow" charset="0"/>
                <a:ea typeface="ＭＳ Ｐゴシック" charset="0"/>
                <a:cs typeface="ＭＳ Ｐゴシック" charset="0"/>
              </a:rPr>
              <a:t>Biblical Archaeology Review</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(1975)</a:t>
            </a:r>
            <a:endParaRPr lang="en-US" b="1" i="1" dirty="0">
              <a:effectLst>
                <a:outerShdw blurRad="50800" dist="63500" dir="2700000" algn="tl" rotWithShape="0">
                  <a:srgbClr val="000000"/>
                </a:outerShdw>
              </a:effectLst>
              <a:latin typeface="Arial Narrow"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iterate type="lt">
                                    <p:tmPct val="0"/>
                                  </p:iterate>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barn(inHorizontal)">
                                      <p:cBhvr>
                                        <p:cTn id="7" dur="500"/>
                                        <p:tgtEl>
                                          <p:spTgt spid="76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iterate type="lt">
                                    <p:tmPct val="0"/>
                                  </p:iterate>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Horizontal)">
                                      <p:cBhvr>
                                        <p:cTn id="12" dur="500"/>
                                        <p:tgtEl>
                                          <p:spTgt spid="768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iterate type="lt">
                                    <p:tmPct val="0"/>
                                  </p:iterate>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barn(inHorizontal)">
                                      <p:cBhvr>
                                        <p:cTn id="17" dur="500"/>
                                        <p:tgtEl>
                                          <p:spTgt spid="768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iterate type="lt">
                                    <p:tmPct val="0"/>
                                  </p:iterate>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barn(inHorizontal)">
                                      <p:cBhvr>
                                        <p:cTn id="22" dur="500"/>
                                        <p:tgtEl>
                                          <p:spTgt spid="76803">
                                            <p:txEl>
                                              <p:pRg st="3" end="3"/>
                                            </p:txEl>
                                          </p:spTgt>
                                        </p:tgtEl>
                                      </p:cBhvr>
                                    </p:animEffect>
                                  </p:childTnLst>
                                </p:cTn>
                              </p:par>
                            </p:childTnLst>
                          </p:cTn>
                        </p:par>
                        <p:par>
                          <p:cTn id="23" fill="hold" nodeType="afterGroup">
                            <p:stCondLst>
                              <p:cond delay="500"/>
                            </p:stCondLst>
                            <p:childTnLst>
                              <p:par>
                                <p:cTn id="24" presetID="15" presetClass="entr" presetSubtype="0" fill="hold" nodeType="afterEffect">
                                  <p:stCondLst>
                                    <p:cond delay="0"/>
                                  </p:stCondLst>
                                  <p:childTnLst>
                                    <p:set>
                                      <p:cBhvr>
                                        <p:cTn id="25" dur="1" fill="hold">
                                          <p:stCondLst>
                                            <p:cond delay="0"/>
                                          </p:stCondLst>
                                        </p:cTn>
                                        <p:tgtEl>
                                          <p:spTgt spid="76821"/>
                                        </p:tgtEl>
                                        <p:attrNameLst>
                                          <p:attrName>style.visibility</p:attrName>
                                        </p:attrNameLst>
                                      </p:cBhvr>
                                      <p:to>
                                        <p:strVal val="visible"/>
                                      </p:to>
                                    </p:set>
                                    <p:anim calcmode="lin" valueType="num">
                                      <p:cBhvr>
                                        <p:cTn id="26" dur="1000" fill="hold"/>
                                        <p:tgtEl>
                                          <p:spTgt spid="76821"/>
                                        </p:tgtEl>
                                        <p:attrNameLst>
                                          <p:attrName>ppt_w</p:attrName>
                                        </p:attrNameLst>
                                      </p:cBhvr>
                                      <p:tavLst>
                                        <p:tav tm="0">
                                          <p:val>
                                            <p:fltVal val="0"/>
                                          </p:val>
                                        </p:tav>
                                        <p:tav tm="100000">
                                          <p:val>
                                            <p:strVal val="#ppt_w"/>
                                          </p:val>
                                        </p:tav>
                                      </p:tavLst>
                                    </p:anim>
                                    <p:anim calcmode="lin" valueType="num">
                                      <p:cBhvr>
                                        <p:cTn id="27" dur="1000" fill="hold"/>
                                        <p:tgtEl>
                                          <p:spTgt spid="76821"/>
                                        </p:tgtEl>
                                        <p:attrNameLst>
                                          <p:attrName>ppt_h</p:attrName>
                                        </p:attrNameLst>
                                      </p:cBhvr>
                                      <p:tavLst>
                                        <p:tav tm="0">
                                          <p:val>
                                            <p:fltVal val="0"/>
                                          </p:val>
                                        </p:tav>
                                        <p:tav tm="100000">
                                          <p:val>
                                            <p:strVal val="#ppt_h"/>
                                          </p:val>
                                        </p:tav>
                                      </p:tavLst>
                                    </p:anim>
                                    <p:anim calcmode="lin" valueType="num">
                                      <p:cBhvr>
                                        <p:cTn id="28" dur="1000" fill="hold"/>
                                        <p:tgtEl>
                                          <p:spTgt spid="768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6821"/>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500"/>
                            </p:stCondLst>
                            <p:childTnLst>
                              <p:par>
                                <p:cTn id="31" presetID="15" presetClass="entr" presetSubtype="0" fill="hold" nodeType="afterEffect">
                                  <p:stCondLst>
                                    <p:cond delay="0"/>
                                  </p:stCondLst>
                                  <p:childTnLst>
                                    <p:set>
                                      <p:cBhvr>
                                        <p:cTn id="32" dur="1" fill="hold">
                                          <p:stCondLst>
                                            <p:cond delay="0"/>
                                          </p:stCondLst>
                                        </p:cTn>
                                        <p:tgtEl>
                                          <p:spTgt spid="76823"/>
                                        </p:tgtEl>
                                        <p:attrNameLst>
                                          <p:attrName>style.visibility</p:attrName>
                                        </p:attrNameLst>
                                      </p:cBhvr>
                                      <p:to>
                                        <p:strVal val="visible"/>
                                      </p:to>
                                    </p:set>
                                    <p:anim calcmode="lin" valueType="num">
                                      <p:cBhvr>
                                        <p:cTn id="33" dur="1000" fill="hold"/>
                                        <p:tgtEl>
                                          <p:spTgt spid="76823"/>
                                        </p:tgtEl>
                                        <p:attrNameLst>
                                          <p:attrName>ppt_w</p:attrName>
                                        </p:attrNameLst>
                                      </p:cBhvr>
                                      <p:tavLst>
                                        <p:tav tm="0">
                                          <p:val>
                                            <p:fltVal val="0"/>
                                          </p:val>
                                        </p:tav>
                                        <p:tav tm="100000">
                                          <p:val>
                                            <p:strVal val="#ppt_w"/>
                                          </p:val>
                                        </p:tav>
                                      </p:tavLst>
                                    </p:anim>
                                    <p:anim calcmode="lin" valueType="num">
                                      <p:cBhvr>
                                        <p:cTn id="34" dur="1000" fill="hold"/>
                                        <p:tgtEl>
                                          <p:spTgt spid="76823"/>
                                        </p:tgtEl>
                                        <p:attrNameLst>
                                          <p:attrName>ppt_h</p:attrName>
                                        </p:attrNameLst>
                                      </p:cBhvr>
                                      <p:tavLst>
                                        <p:tav tm="0">
                                          <p:val>
                                            <p:fltVal val="0"/>
                                          </p:val>
                                        </p:tav>
                                        <p:tav tm="100000">
                                          <p:val>
                                            <p:strVal val="#ppt_h"/>
                                          </p:val>
                                        </p:tav>
                                      </p:tavLst>
                                    </p:anim>
                                    <p:anim calcmode="lin" valueType="num">
                                      <p:cBhvr>
                                        <p:cTn id="35" dur="1000" fill="hold"/>
                                        <p:tgtEl>
                                          <p:spTgt spid="7682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682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2500"/>
                            </p:stCondLst>
                            <p:childTnLst>
                              <p:par>
                                <p:cTn id="38" presetID="15" presetClass="entr" presetSubtype="0" fill="hold" nodeType="afterEffect">
                                  <p:stCondLst>
                                    <p:cond delay="0"/>
                                  </p:stCondLst>
                                  <p:childTnLst>
                                    <p:set>
                                      <p:cBhvr>
                                        <p:cTn id="39" dur="1" fill="hold">
                                          <p:stCondLst>
                                            <p:cond delay="0"/>
                                          </p:stCondLst>
                                        </p:cTn>
                                        <p:tgtEl>
                                          <p:spTgt spid="76807"/>
                                        </p:tgtEl>
                                        <p:attrNameLst>
                                          <p:attrName>style.visibility</p:attrName>
                                        </p:attrNameLst>
                                      </p:cBhvr>
                                      <p:to>
                                        <p:strVal val="visible"/>
                                      </p:to>
                                    </p:set>
                                    <p:anim calcmode="lin" valueType="num">
                                      <p:cBhvr>
                                        <p:cTn id="40" dur="1000" fill="hold"/>
                                        <p:tgtEl>
                                          <p:spTgt spid="76807"/>
                                        </p:tgtEl>
                                        <p:attrNameLst>
                                          <p:attrName>ppt_w</p:attrName>
                                        </p:attrNameLst>
                                      </p:cBhvr>
                                      <p:tavLst>
                                        <p:tav tm="0">
                                          <p:val>
                                            <p:fltVal val="0"/>
                                          </p:val>
                                        </p:tav>
                                        <p:tav tm="100000">
                                          <p:val>
                                            <p:strVal val="#ppt_w"/>
                                          </p:val>
                                        </p:tav>
                                      </p:tavLst>
                                    </p:anim>
                                    <p:anim calcmode="lin" valueType="num">
                                      <p:cBhvr>
                                        <p:cTn id="41" dur="1000" fill="hold"/>
                                        <p:tgtEl>
                                          <p:spTgt spid="76807"/>
                                        </p:tgtEl>
                                        <p:attrNameLst>
                                          <p:attrName>ppt_h</p:attrName>
                                        </p:attrNameLst>
                                      </p:cBhvr>
                                      <p:tavLst>
                                        <p:tav tm="0">
                                          <p:val>
                                            <p:fltVal val="0"/>
                                          </p:val>
                                        </p:tav>
                                        <p:tav tm="100000">
                                          <p:val>
                                            <p:strVal val="#ppt_h"/>
                                          </p:val>
                                        </p:tav>
                                      </p:tavLst>
                                    </p:anim>
                                    <p:anim calcmode="lin" valueType="num">
                                      <p:cBhvr>
                                        <p:cTn id="42"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3500"/>
                            </p:stCondLst>
                            <p:childTnLst>
                              <p:par>
                                <p:cTn id="45" presetID="15" presetClass="entr" presetSubtype="0" fill="hold" nodeType="afterEffect">
                                  <p:stCondLst>
                                    <p:cond delay="0"/>
                                  </p:stCondLst>
                                  <p:childTnLst>
                                    <p:set>
                                      <p:cBhvr>
                                        <p:cTn id="46" dur="1" fill="hold">
                                          <p:stCondLst>
                                            <p:cond delay="0"/>
                                          </p:stCondLst>
                                        </p:cTn>
                                        <p:tgtEl>
                                          <p:spTgt spid="76810"/>
                                        </p:tgtEl>
                                        <p:attrNameLst>
                                          <p:attrName>style.visibility</p:attrName>
                                        </p:attrNameLst>
                                      </p:cBhvr>
                                      <p:to>
                                        <p:strVal val="visible"/>
                                      </p:to>
                                    </p:set>
                                    <p:anim calcmode="lin" valueType="num">
                                      <p:cBhvr>
                                        <p:cTn id="47" dur="1000" fill="hold"/>
                                        <p:tgtEl>
                                          <p:spTgt spid="76810"/>
                                        </p:tgtEl>
                                        <p:attrNameLst>
                                          <p:attrName>ppt_w</p:attrName>
                                        </p:attrNameLst>
                                      </p:cBhvr>
                                      <p:tavLst>
                                        <p:tav tm="0">
                                          <p:val>
                                            <p:fltVal val="0"/>
                                          </p:val>
                                        </p:tav>
                                        <p:tav tm="100000">
                                          <p:val>
                                            <p:strVal val="#ppt_w"/>
                                          </p:val>
                                        </p:tav>
                                      </p:tavLst>
                                    </p:anim>
                                    <p:anim calcmode="lin" valueType="num">
                                      <p:cBhvr>
                                        <p:cTn id="48" dur="1000" fill="hold"/>
                                        <p:tgtEl>
                                          <p:spTgt spid="76810"/>
                                        </p:tgtEl>
                                        <p:attrNameLst>
                                          <p:attrName>ppt_h</p:attrName>
                                        </p:attrNameLst>
                                      </p:cBhvr>
                                      <p:tavLst>
                                        <p:tav tm="0">
                                          <p:val>
                                            <p:fltVal val="0"/>
                                          </p:val>
                                        </p:tav>
                                        <p:tav tm="100000">
                                          <p:val>
                                            <p:strVal val="#ppt_h"/>
                                          </p:val>
                                        </p:tav>
                                      </p:tavLst>
                                    </p:anim>
                                    <p:anim calcmode="lin" valueType="num">
                                      <p:cBhvr>
                                        <p:cTn id="49" dur="1000" fill="hold"/>
                                        <p:tgtEl>
                                          <p:spTgt spid="7681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6810"/>
                                        </p:tgtEl>
                                        <p:attrNameLst>
                                          <p:attrName>ppt_y</p:attrName>
                                        </p:attrNameLst>
                                      </p:cBhvr>
                                      <p:tavLst>
                                        <p:tav tm="0" fmla="#ppt_y+(sin(-2*pi*(1-$))*-#ppt_x+cos(-2*pi*(1-$))*(1-#ppt_y))*(1-$)">
                                          <p:val>
                                            <p:fltVal val="0"/>
                                          </p:val>
                                        </p:tav>
                                        <p:tav tm="100000">
                                          <p:val>
                                            <p:fltVal val="1"/>
                                          </p:val>
                                        </p:tav>
                                      </p:tavLst>
                                    </p:anim>
                                  </p:childTnLst>
                                </p:cTn>
                              </p:par>
                            </p:childTnLst>
                          </p:cTn>
                        </p:par>
                        <p:par>
                          <p:cTn id="51" fill="hold" nodeType="afterGroup">
                            <p:stCondLst>
                              <p:cond delay="4500"/>
                            </p:stCondLst>
                            <p:childTnLst>
                              <p:par>
                                <p:cTn id="52" presetID="15" presetClass="entr" presetSubtype="0" fill="hold" nodeType="afterEffect">
                                  <p:stCondLst>
                                    <p:cond delay="0"/>
                                  </p:stCondLst>
                                  <p:childTnLst>
                                    <p:set>
                                      <p:cBhvr>
                                        <p:cTn id="53" dur="1" fill="hold">
                                          <p:stCondLst>
                                            <p:cond delay="0"/>
                                          </p:stCondLst>
                                        </p:cTn>
                                        <p:tgtEl>
                                          <p:spTgt spid="76813"/>
                                        </p:tgtEl>
                                        <p:attrNameLst>
                                          <p:attrName>style.visibility</p:attrName>
                                        </p:attrNameLst>
                                      </p:cBhvr>
                                      <p:to>
                                        <p:strVal val="visible"/>
                                      </p:to>
                                    </p:set>
                                    <p:anim calcmode="lin" valueType="num">
                                      <p:cBhvr>
                                        <p:cTn id="54" dur="1000" fill="hold"/>
                                        <p:tgtEl>
                                          <p:spTgt spid="76813"/>
                                        </p:tgtEl>
                                        <p:attrNameLst>
                                          <p:attrName>ppt_w</p:attrName>
                                        </p:attrNameLst>
                                      </p:cBhvr>
                                      <p:tavLst>
                                        <p:tav tm="0">
                                          <p:val>
                                            <p:fltVal val="0"/>
                                          </p:val>
                                        </p:tav>
                                        <p:tav tm="100000">
                                          <p:val>
                                            <p:strVal val="#ppt_w"/>
                                          </p:val>
                                        </p:tav>
                                      </p:tavLst>
                                    </p:anim>
                                    <p:anim calcmode="lin" valueType="num">
                                      <p:cBhvr>
                                        <p:cTn id="55" dur="1000" fill="hold"/>
                                        <p:tgtEl>
                                          <p:spTgt spid="76813"/>
                                        </p:tgtEl>
                                        <p:attrNameLst>
                                          <p:attrName>ppt_h</p:attrName>
                                        </p:attrNameLst>
                                      </p:cBhvr>
                                      <p:tavLst>
                                        <p:tav tm="0">
                                          <p:val>
                                            <p:fltVal val="0"/>
                                          </p:val>
                                        </p:tav>
                                        <p:tav tm="100000">
                                          <p:val>
                                            <p:strVal val="#ppt_h"/>
                                          </p:val>
                                        </p:tav>
                                      </p:tavLst>
                                    </p:anim>
                                    <p:anim calcmode="lin" valueType="num">
                                      <p:cBhvr>
                                        <p:cTn id="56" dur="1000" fill="hold"/>
                                        <p:tgtEl>
                                          <p:spTgt spid="76813"/>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6813"/>
                                        </p:tgtEl>
                                        <p:attrNameLst>
                                          <p:attrName>ppt_y</p:attrName>
                                        </p:attrNameLst>
                                      </p:cBhvr>
                                      <p:tavLst>
                                        <p:tav tm="0" fmla="#ppt_y+(sin(-2*pi*(1-$))*-#ppt_x+cos(-2*pi*(1-$))*(1-#ppt_y))*(1-$)">
                                          <p:val>
                                            <p:fltVal val="0"/>
                                          </p:val>
                                        </p:tav>
                                        <p:tav tm="100000">
                                          <p:val>
                                            <p:fltVal val="1"/>
                                          </p:val>
                                        </p:tav>
                                      </p:tavLst>
                                    </p:anim>
                                  </p:childTnLst>
                                </p:cTn>
                              </p:par>
                            </p:childTnLst>
                          </p:cTn>
                        </p:par>
                        <p:par>
                          <p:cTn id="58" fill="hold" nodeType="afterGroup">
                            <p:stCondLst>
                              <p:cond delay="5500"/>
                            </p:stCondLst>
                            <p:childTnLst>
                              <p:par>
                                <p:cTn id="59" presetID="15" presetClass="entr" presetSubtype="0" fill="hold" nodeType="afterEffect">
                                  <p:stCondLst>
                                    <p:cond delay="0"/>
                                  </p:stCondLst>
                                  <p:childTnLst>
                                    <p:set>
                                      <p:cBhvr>
                                        <p:cTn id="60" dur="1" fill="hold">
                                          <p:stCondLst>
                                            <p:cond delay="0"/>
                                          </p:stCondLst>
                                        </p:cTn>
                                        <p:tgtEl>
                                          <p:spTgt spid="76817"/>
                                        </p:tgtEl>
                                        <p:attrNameLst>
                                          <p:attrName>style.visibility</p:attrName>
                                        </p:attrNameLst>
                                      </p:cBhvr>
                                      <p:to>
                                        <p:strVal val="visible"/>
                                      </p:to>
                                    </p:set>
                                    <p:anim calcmode="lin" valueType="num">
                                      <p:cBhvr>
                                        <p:cTn id="61" dur="1000" fill="hold"/>
                                        <p:tgtEl>
                                          <p:spTgt spid="76817"/>
                                        </p:tgtEl>
                                        <p:attrNameLst>
                                          <p:attrName>ppt_w</p:attrName>
                                        </p:attrNameLst>
                                      </p:cBhvr>
                                      <p:tavLst>
                                        <p:tav tm="0">
                                          <p:val>
                                            <p:fltVal val="0"/>
                                          </p:val>
                                        </p:tav>
                                        <p:tav tm="100000">
                                          <p:val>
                                            <p:strVal val="#ppt_w"/>
                                          </p:val>
                                        </p:tav>
                                      </p:tavLst>
                                    </p:anim>
                                    <p:anim calcmode="lin" valueType="num">
                                      <p:cBhvr>
                                        <p:cTn id="62" dur="1000" fill="hold"/>
                                        <p:tgtEl>
                                          <p:spTgt spid="76817"/>
                                        </p:tgtEl>
                                        <p:attrNameLst>
                                          <p:attrName>ppt_h</p:attrName>
                                        </p:attrNameLst>
                                      </p:cBhvr>
                                      <p:tavLst>
                                        <p:tav tm="0">
                                          <p:val>
                                            <p:fltVal val="0"/>
                                          </p:val>
                                        </p:tav>
                                        <p:tav tm="100000">
                                          <p:val>
                                            <p:strVal val="#ppt_h"/>
                                          </p:val>
                                        </p:tav>
                                      </p:tavLst>
                                    </p:anim>
                                    <p:anim calcmode="lin" valueType="num">
                                      <p:cBhvr>
                                        <p:cTn id="63" dur="1000" fill="hold"/>
                                        <p:tgtEl>
                                          <p:spTgt spid="76817"/>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76817"/>
                                        </p:tgtEl>
                                        <p:attrNameLst>
                                          <p:attrName>ppt_y</p:attrName>
                                        </p:attrNameLst>
                                      </p:cBhvr>
                                      <p:tavLst>
                                        <p:tav tm="0" fmla="#ppt_y+(sin(-2*pi*(1-$))*-#ppt_x+cos(-2*pi*(1-$))*(1-#ppt_y))*(1-$)">
                                          <p:val>
                                            <p:fltVal val="0"/>
                                          </p:val>
                                        </p:tav>
                                        <p:tav tm="100000">
                                          <p:val>
                                            <p:fltVal val="1"/>
                                          </p:val>
                                        </p:tav>
                                      </p:tavLst>
                                    </p:anim>
                                  </p:childTnLst>
                                </p:cTn>
                              </p:par>
                            </p:childTnLst>
                          </p:cTn>
                        </p:par>
                        <p:par>
                          <p:cTn id="65" fill="hold" nodeType="afterGroup">
                            <p:stCondLst>
                              <p:cond delay="6500"/>
                            </p:stCondLst>
                            <p:childTnLst>
                              <p:par>
                                <p:cTn id="66" presetID="15" presetClass="entr" presetSubtype="0" fill="hold" nodeType="afterEffect">
                                  <p:stCondLst>
                                    <p:cond delay="0"/>
                                  </p:stCondLst>
                                  <p:childTnLst>
                                    <p:set>
                                      <p:cBhvr>
                                        <p:cTn id="67" dur="1" fill="hold">
                                          <p:stCondLst>
                                            <p:cond delay="0"/>
                                          </p:stCondLst>
                                        </p:cTn>
                                        <p:tgtEl>
                                          <p:spTgt spid="76819"/>
                                        </p:tgtEl>
                                        <p:attrNameLst>
                                          <p:attrName>style.visibility</p:attrName>
                                        </p:attrNameLst>
                                      </p:cBhvr>
                                      <p:to>
                                        <p:strVal val="visible"/>
                                      </p:to>
                                    </p:set>
                                    <p:anim calcmode="lin" valueType="num">
                                      <p:cBhvr>
                                        <p:cTn id="68" dur="1000" fill="hold"/>
                                        <p:tgtEl>
                                          <p:spTgt spid="76819"/>
                                        </p:tgtEl>
                                        <p:attrNameLst>
                                          <p:attrName>ppt_w</p:attrName>
                                        </p:attrNameLst>
                                      </p:cBhvr>
                                      <p:tavLst>
                                        <p:tav tm="0">
                                          <p:val>
                                            <p:fltVal val="0"/>
                                          </p:val>
                                        </p:tav>
                                        <p:tav tm="100000">
                                          <p:val>
                                            <p:strVal val="#ppt_w"/>
                                          </p:val>
                                        </p:tav>
                                      </p:tavLst>
                                    </p:anim>
                                    <p:anim calcmode="lin" valueType="num">
                                      <p:cBhvr>
                                        <p:cTn id="69" dur="1000" fill="hold"/>
                                        <p:tgtEl>
                                          <p:spTgt spid="76819"/>
                                        </p:tgtEl>
                                        <p:attrNameLst>
                                          <p:attrName>ppt_h</p:attrName>
                                        </p:attrNameLst>
                                      </p:cBhvr>
                                      <p:tavLst>
                                        <p:tav tm="0">
                                          <p:val>
                                            <p:fltVal val="0"/>
                                          </p:val>
                                        </p:tav>
                                        <p:tav tm="100000">
                                          <p:val>
                                            <p:strVal val="#ppt_h"/>
                                          </p:val>
                                        </p:tav>
                                      </p:tavLst>
                                    </p:anim>
                                    <p:anim calcmode="lin" valueType="num">
                                      <p:cBhvr>
                                        <p:cTn id="70" dur="1000" fill="hold"/>
                                        <p:tgtEl>
                                          <p:spTgt spid="7681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768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3568" y="476672"/>
            <a:ext cx="7772400" cy="1143000"/>
          </a:xfrm>
          <a:effectLst>
            <a:outerShdw blurRad="63500" dist="38099" dir="2700000" algn="ctr" rotWithShape="0">
              <a:schemeClr val="bg2">
                <a:alpha val="74998"/>
              </a:schemeClr>
            </a:outerShdw>
          </a:effectLst>
        </p:spPr>
        <p:txBody>
          <a:bodyPr anchor="ctr"/>
          <a:lstStyle/>
          <a:p>
            <a:pPr eaLnBrk="1" hangingPunct="1">
              <a:defRPr/>
            </a:pPr>
            <a:r>
              <a:rPr lang="en-US">
                <a:ea typeface="+mj-ea"/>
                <a:cs typeface="+mj-cs"/>
              </a:rPr>
              <a:t>Excavation Sites</a:t>
            </a:r>
          </a:p>
        </p:txBody>
      </p:sp>
      <p:grpSp>
        <p:nvGrpSpPr>
          <p:cNvPr id="107523" name="Group 15"/>
          <p:cNvGrpSpPr>
            <a:grpSpLocks/>
          </p:cNvGrpSpPr>
          <p:nvPr/>
        </p:nvGrpSpPr>
        <p:grpSpPr bwMode="auto">
          <a:xfrm>
            <a:off x="990600" y="1556792"/>
            <a:ext cx="7685856" cy="5042446"/>
            <a:chOff x="624" y="2544"/>
            <a:chExt cx="3526" cy="1613"/>
          </a:xfrm>
        </p:grpSpPr>
        <p:pic>
          <p:nvPicPr>
            <p:cNvPr id="78861" name="Picture 13" descr="Siloam Inscription"/>
            <p:cNvPicPr>
              <a:picLocks noChangeAspect="1" noChangeArrowheads="1"/>
            </p:cNvPicPr>
            <p:nvPr/>
          </p:nvPicPr>
          <p:blipFill>
            <a:blip r:embed="rId3"/>
            <a:srcRect/>
            <a:stretch>
              <a:fillRect/>
            </a:stretch>
          </p:blipFill>
          <p:spPr bwMode="auto">
            <a:xfrm>
              <a:off x="624" y="2544"/>
              <a:ext cx="3491" cy="1325"/>
            </a:xfrm>
            <a:prstGeom prst="rect">
              <a:avLst/>
            </a:prstGeom>
            <a:noFill/>
            <a:effectLst>
              <a:outerShdw blurRad="63500" dist="38099" dir="2700000" algn="ctr" rotWithShape="0">
                <a:schemeClr val="bg2">
                  <a:alpha val="74998"/>
                </a:schemeClr>
              </a:outerShdw>
            </a:effectLst>
          </p:spPr>
        </p:pic>
        <p:sp>
          <p:nvSpPr>
            <p:cNvPr id="78862" name="Text Box 14"/>
            <p:cNvSpPr txBox="1">
              <a:spLocks noChangeArrowheads="1"/>
            </p:cNvSpPr>
            <p:nvPr/>
          </p:nvSpPr>
          <p:spPr bwMode="auto">
            <a:xfrm>
              <a:off x="657" y="3866"/>
              <a:ext cx="3493"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r">
                <a:defRPr/>
              </a:pPr>
              <a:r>
                <a:rPr lang="en-US" dirty="0">
                  <a:latin typeface="Arial"/>
                  <a:ea typeface="+mn-ea"/>
                  <a:cs typeface="Arial"/>
                </a:rPr>
                <a:t>Siloam Inscription</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69" name="Object 2"/>
          <p:cNvGraphicFramePr>
            <a:graphicFrameLocks noChangeAspect="1"/>
          </p:cNvGraphicFramePr>
          <p:nvPr/>
        </p:nvGraphicFramePr>
        <p:xfrm>
          <a:off x="457200" y="3332163"/>
          <a:ext cx="8610600" cy="2763837"/>
        </p:xfrm>
        <a:graphic>
          <a:graphicData uri="http://schemas.openxmlformats.org/presentationml/2006/ole">
            <mc:AlternateContent xmlns:mc="http://schemas.openxmlformats.org/markup-compatibility/2006">
              <mc:Choice xmlns:v="urn:schemas-microsoft-com:vml" Requires="v">
                <p:oleObj name="Document" r:id="rId3" imgW="5689600" imgH="1828800" progId="Word.Document.8">
                  <p:embed/>
                </p:oleObj>
              </mc:Choice>
              <mc:Fallback>
                <p:oleObj name="Document" r:id="rId3" imgW="5689600" imgH="18288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32163"/>
                        <a:ext cx="8610600" cy="2763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373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Methods</a:t>
            </a:r>
          </a:p>
        </p:txBody>
      </p:sp>
      <p:sp>
        <p:nvSpPr>
          <p:cNvPr id="73731" name="Rectangle 3"/>
          <p:cNvSpPr>
            <a:spLocks noGrp="1" noChangeArrowheads="1"/>
          </p:cNvSpPr>
          <p:nvPr>
            <p:ph type="body" sz="half" idx="1"/>
          </p:nvPr>
        </p:nvSpPr>
        <p:spPr>
          <a:xfrm>
            <a:off x="457200" y="1981200"/>
            <a:ext cx="4724400" cy="1371600"/>
          </a:xfrm>
        </p:spPr>
        <p:txBody>
          <a:bodyPr/>
          <a:lstStyle/>
          <a:p>
            <a:pPr eaLnBrk="1" hangingPunct="1">
              <a:buFont typeface="Wingdings" pitchFamily="-111" charset="2"/>
              <a:buBlip>
                <a:blip r:embed="rId5"/>
              </a:buBlip>
              <a:defRPr/>
            </a:pPr>
            <a:r>
              <a:rPr lang="en-US" b="1" dirty="0">
                <a:effectLst>
                  <a:glow rad="101600">
                    <a:schemeClr val="bg2">
                      <a:alpha val="75000"/>
                    </a:schemeClr>
                  </a:glow>
                </a:effectLst>
                <a:ea typeface="+mn-ea"/>
                <a:cs typeface="+mn-cs"/>
              </a:rPr>
              <a:t>Sounding (vertical)</a:t>
            </a:r>
          </a:p>
          <a:p>
            <a:pPr eaLnBrk="1" hangingPunct="1">
              <a:buFont typeface="Wingdings" pitchFamily="-111" charset="2"/>
              <a:buBlip>
                <a:blip r:embed="rId5"/>
              </a:buBlip>
              <a:defRPr/>
            </a:pPr>
            <a:r>
              <a:rPr lang="en-US" b="1" dirty="0">
                <a:effectLst>
                  <a:glow rad="101600">
                    <a:schemeClr val="bg2">
                      <a:alpha val="75000"/>
                    </a:schemeClr>
                  </a:glow>
                </a:effectLst>
                <a:ea typeface="+mn-ea"/>
                <a:cs typeface="+mn-cs"/>
              </a:rPr>
              <a:t>Stepped trench (tell portion)</a:t>
            </a:r>
          </a:p>
        </p:txBody>
      </p:sp>
      <p:sp>
        <p:nvSpPr>
          <p:cNvPr id="73734" name="Rectangle 6"/>
          <p:cNvSpPr>
            <a:spLocks noGrp="1" noChangeArrowheads="1"/>
          </p:cNvSpPr>
          <p:nvPr>
            <p:ph type="body" sz="half" idx="2"/>
          </p:nvPr>
        </p:nvSpPr>
        <p:spPr>
          <a:xfrm>
            <a:off x="4953000" y="1981200"/>
            <a:ext cx="4191000" cy="1295400"/>
          </a:xfrm>
        </p:spPr>
        <p:txBody>
          <a:bodyPr/>
          <a:lstStyle/>
          <a:p>
            <a:pPr eaLnBrk="1" hangingPunct="1">
              <a:lnSpc>
                <a:spcPct val="90000"/>
              </a:lnSpc>
              <a:buFont typeface="Wingdings" pitchFamily="-111" charset="2"/>
              <a:buBlip>
                <a:blip r:embed="rId5"/>
              </a:buBlip>
              <a:defRPr/>
            </a:pPr>
            <a:r>
              <a:rPr lang="en-US" b="1">
                <a:effectLst>
                  <a:glow rad="101600">
                    <a:schemeClr val="bg2">
                      <a:alpha val="75000"/>
                    </a:schemeClr>
                  </a:glow>
                </a:effectLst>
                <a:ea typeface="+mn-ea"/>
                <a:cs typeface="+mn-cs"/>
              </a:rPr>
              <a:t>Stratification (entire side)</a:t>
            </a:r>
          </a:p>
          <a:p>
            <a:pPr eaLnBrk="1" hangingPunct="1">
              <a:lnSpc>
                <a:spcPct val="90000"/>
              </a:lnSpc>
              <a:buFont typeface="Wingdings" pitchFamily="-111" charset="2"/>
              <a:buBlip>
                <a:blip r:embed="rId5"/>
              </a:buBlip>
              <a:defRPr/>
            </a:pPr>
            <a:r>
              <a:rPr lang="en-US" b="1">
                <a:effectLst>
                  <a:glow rad="101600">
                    <a:schemeClr val="bg2">
                      <a:alpha val="75000"/>
                    </a:schemeClr>
                  </a:glow>
                </a:effectLst>
                <a:ea typeface="+mn-ea"/>
                <a:cs typeface="+mn-cs"/>
              </a:rPr>
              <a:t>Carbon-14 testing</a:t>
            </a:r>
          </a:p>
        </p:txBody>
      </p:sp>
      <p:sp>
        <p:nvSpPr>
          <p:cNvPr id="73732" name="Rectangle 4"/>
          <p:cNvSpPr>
            <a:spLocks noChangeArrowheads="1"/>
          </p:cNvSpPr>
          <p:nvPr/>
        </p:nvSpPr>
        <p:spPr bwMode="auto">
          <a:xfrm>
            <a:off x="533400" y="6019800"/>
            <a:ext cx="81534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a:spcBef>
                <a:spcPct val="20000"/>
              </a:spcBef>
              <a:buClr>
                <a:schemeClr val="accent2"/>
              </a:buClr>
              <a:buSzPct val="80000"/>
              <a:buFont typeface="Wingdings" charset="0"/>
              <a:buNone/>
              <a:defRPr/>
            </a:pPr>
            <a:r>
              <a:rPr lang="en-US" altLang="zh-CN" sz="2000" b="1" i="1" dirty="0">
                <a:latin typeface="Arial Narrow" charset="0"/>
                <a:ea typeface="SimSun" charset="0"/>
                <a:cs typeface="SimSun" charset="0"/>
              </a:rPr>
              <a:t>Schematic drawing of an ancient Palestinian tell showing methods of excavation and levels (strata) of occupation</a:t>
            </a:r>
            <a:endParaRPr lang="en-US" sz="2000" b="1" i="1" dirty="0">
              <a:latin typeface="Arial Narrow" charset="0"/>
              <a:ea typeface="SimSun" charset="0"/>
              <a:cs typeface="SimSun" charset="0"/>
            </a:endParaRPr>
          </a:p>
        </p:txBody>
      </p:sp>
      <p:sp>
        <p:nvSpPr>
          <p:cNvPr id="73735" name="Oval 7"/>
          <p:cNvSpPr>
            <a:spLocks noChangeArrowheads="1"/>
          </p:cNvSpPr>
          <p:nvPr/>
        </p:nvSpPr>
        <p:spPr bwMode="auto">
          <a:xfrm>
            <a:off x="2209800" y="45720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8" name="Oval 10"/>
          <p:cNvSpPr>
            <a:spLocks noChangeArrowheads="1"/>
          </p:cNvSpPr>
          <p:nvPr/>
        </p:nvSpPr>
        <p:spPr bwMode="auto">
          <a:xfrm rot="1478665">
            <a:off x="3505200" y="3735388"/>
            <a:ext cx="844550" cy="222885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9" name="Oval 11"/>
          <p:cNvSpPr>
            <a:spLocks noChangeArrowheads="1"/>
          </p:cNvSpPr>
          <p:nvPr/>
        </p:nvSpPr>
        <p:spPr bwMode="auto">
          <a:xfrm rot="-4040190">
            <a:off x="6286500" y="33909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40" name="Text Box 12"/>
          <p:cNvSpPr txBox="1">
            <a:spLocks noChangeArrowheads="1"/>
          </p:cNvSpPr>
          <p:nvPr/>
        </p:nvSpPr>
        <p:spPr bwMode="auto">
          <a:xfrm>
            <a:off x="7848600" y="76200"/>
            <a:ext cx="131445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latin typeface="Arial"/>
                <a:cs typeface="Arial"/>
              </a:rPr>
              <a:t>197-198</a:t>
            </a:r>
            <a:endParaRPr lang="en-US">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3735"/>
                                        </p:tgtEl>
                                        <p:attrNameLst>
                                          <p:attrName>style.visibility</p:attrName>
                                        </p:attrNameLst>
                                      </p:cBhvr>
                                      <p:to>
                                        <p:strVal val="visible"/>
                                      </p:to>
                                    </p:set>
                                    <p:animEffect transition="in" filter="wipe(up)">
                                      <p:cBhvr>
                                        <p:cTn id="7" dur="500"/>
                                        <p:tgtEl>
                                          <p:spTgt spid="73735"/>
                                        </p:tgtEl>
                                      </p:cBhvr>
                                    </p:animEffect>
                                  </p:childTnLst>
                                </p:cTn>
                              </p:par>
                            </p:childTnLst>
                          </p:cTn>
                        </p:par>
                        <p:par>
                          <p:cTn id="8" fill="hold" nodeType="afterGroup">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73738"/>
                                        </p:tgtEl>
                                        <p:attrNameLst>
                                          <p:attrName>style.visibility</p:attrName>
                                        </p:attrNameLst>
                                      </p:cBhvr>
                                      <p:to>
                                        <p:strVal val="visible"/>
                                      </p:to>
                                    </p:set>
                                    <p:anim calcmode="lin" valueType="num">
                                      <p:cBhvr>
                                        <p:cTn id="11" dur="1000" fill="hold"/>
                                        <p:tgtEl>
                                          <p:spTgt spid="73738"/>
                                        </p:tgtEl>
                                        <p:attrNameLst>
                                          <p:attrName>ppt_w</p:attrName>
                                        </p:attrNameLst>
                                      </p:cBhvr>
                                      <p:tavLst>
                                        <p:tav tm="0">
                                          <p:val>
                                            <p:fltVal val="0"/>
                                          </p:val>
                                        </p:tav>
                                        <p:tav tm="100000">
                                          <p:val>
                                            <p:strVal val="#ppt_w"/>
                                          </p:val>
                                        </p:tav>
                                      </p:tavLst>
                                    </p:anim>
                                    <p:anim calcmode="lin" valueType="num">
                                      <p:cBhvr>
                                        <p:cTn id="12" dur="1000" fill="hold"/>
                                        <p:tgtEl>
                                          <p:spTgt spid="73738"/>
                                        </p:tgtEl>
                                        <p:attrNameLst>
                                          <p:attrName>ppt_h</p:attrName>
                                        </p:attrNameLst>
                                      </p:cBhvr>
                                      <p:tavLst>
                                        <p:tav tm="0">
                                          <p:val>
                                            <p:fltVal val="0"/>
                                          </p:val>
                                        </p:tav>
                                        <p:tav tm="100000">
                                          <p:val>
                                            <p:strVal val="#ppt_h"/>
                                          </p:val>
                                        </p:tav>
                                      </p:tavLst>
                                    </p:anim>
                                    <p:anim calcmode="lin" valueType="num">
                                      <p:cBhvr>
                                        <p:cTn id="13" dur="1000" fill="hold"/>
                                        <p:tgtEl>
                                          <p:spTgt spid="73738"/>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3738"/>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73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p:bldP spid="73738" grpId="0" animBg="1"/>
      <p:bldP spid="737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9" name="Picture 35" descr="pots"/>
          <p:cNvPicPr>
            <a:picLocks noChangeAspect="1" noChangeArrowheads="1"/>
          </p:cNvPicPr>
          <p:nvPr/>
        </p:nvPicPr>
        <p:blipFill>
          <a:blip r:embed="rId3"/>
          <a:srcRect/>
          <a:stretch>
            <a:fillRect/>
          </a:stretch>
        </p:blipFill>
        <p:spPr bwMode="auto">
          <a:xfrm>
            <a:off x="0" y="0"/>
            <a:ext cx="5530850" cy="6858000"/>
          </a:xfrm>
          <a:prstGeom prst="rect">
            <a:avLst/>
          </a:prstGeom>
          <a:noFill/>
          <a:effectLst>
            <a:outerShdw blurRad="63500" dist="38099" dir="2700000" algn="ctr" rotWithShape="0">
              <a:schemeClr val="bg2">
                <a:alpha val="74998"/>
              </a:schemeClr>
            </a:outerShdw>
          </a:effectLst>
        </p:spPr>
      </p:pic>
      <p:sp>
        <p:nvSpPr>
          <p:cNvPr id="77826" name="Rectangle 2"/>
          <p:cNvSpPr>
            <a:spLocks noGrp="1" noChangeArrowheads="1"/>
          </p:cNvSpPr>
          <p:nvPr>
            <p:ph type="title" sz="quarter"/>
          </p:nvPr>
        </p:nvSpPr>
        <p:spPr>
          <a:xfrm>
            <a:off x="5638800" y="838200"/>
            <a:ext cx="3505200" cy="762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Pottery Analysis</a:t>
            </a:r>
          </a:p>
        </p:txBody>
      </p:sp>
      <p:pic>
        <p:nvPicPr>
          <p:cNvPr id="77834" name="Picture 10" descr="3-a">
            <a:hlinkClick r:id="rId4"/>
          </p:cNvPr>
          <p:cNvPicPr>
            <a:picLocks noGrp="1" noChangeAspect="1" noChangeArrowheads="1"/>
          </p:cNvPicPr>
          <p:nvPr>
            <p:ph sz="quarter" idx="1"/>
          </p:nvPr>
        </p:nvPicPr>
        <p:blipFill>
          <a:blip r:embed="rId5" cstate="screen">
            <a:extLst>
              <a:ext uri="{28A0092B-C50C-407E-A947-70E740481C1C}">
                <a14:useLocalDpi xmlns:a14="http://schemas.microsoft.com/office/drawing/2010/main"/>
              </a:ext>
            </a:extLst>
          </a:blip>
          <a:srcRect/>
          <a:stretch>
            <a:fillRect/>
          </a:stretch>
        </p:blipFill>
        <p:spPr>
          <a:xfrm>
            <a:off x="7289800" y="5486400"/>
            <a:ext cx="1473200" cy="1066800"/>
          </a:xfrm>
          <a:effectLst>
            <a:outerShdw blurRad="63500" dist="38099" dir="2700000" algn="ctr" rotWithShape="0">
              <a:schemeClr val="bg2">
                <a:alpha val="74998"/>
              </a:schemeClr>
            </a:outerShdw>
          </a:effectLst>
        </p:spPr>
      </p:pic>
      <p:pic>
        <p:nvPicPr>
          <p:cNvPr id="77847" name="Picture 23" descr="4-b">
            <a:hlinkClick r:id="rId6"/>
          </p:cNvPr>
          <p:cNvPicPr>
            <a:picLocks noGrp="1" noChangeAspect="1" noChangeArrowheads="1"/>
          </p:cNvPicPr>
          <p:nvPr>
            <p:ph sz="quarter" idx="2"/>
          </p:nvPr>
        </p:nvPicPr>
        <p:blipFill>
          <a:blip r:embed="rId7" cstate="screen">
            <a:extLst>
              <a:ext uri="{28A0092B-C50C-407E-A947-70E740481C1C}">
                <a14:useLocalDpi xmlns:a14="http://schemas.microsoft.com/office/drawing/2010/main"/>
              </a:ext>
            </a:extLst>
          </a:blip>
          <a:srcRect/>
          <a:stretch>
            <a:fillRect/>
          </a:stretch>
        </p:blipFill>
        <p:spPr>
          <a:xfrm>
            <a:off x="7289800" y="3962400"/>
            <a:ext cx="1447800" cy="1358900"/>
          </a:xfrm>
          <a:effectLst>
            <a:outerShdw blurRad="63500" dist="38099" dir="2700000" algn="ctr" rotWithShape="0">
              <a:schemeClr val="bg2">
                <a:alpha val="74998"/>
              </a:schemeClr>
            </a:outerShdw>
          </a:effectLst>
        </p:spPr>
      </p:pic>
      <p:pic>
        <p:nvPicPr>
          <p:cNvPr id="77850" name="Picture 26" descr="5-d">
            <a:hlinkClick r:id="rId8"/>
          </p:cNvPr>
          <p:cNvPicPr>
            <a:picLocks noGrp="1" noChangeAspect="1" noChangeArrowheads="1"/>
          </p:cNvPicPr>
          <p:nvPr>
            <p:ph sz="quarter" idx="3"/>
          </p:nvPr>
        </p:nvPicPr>
        <p:blipFill>
          <a:blip r:embed="rId9" cstate="screen">
            <a:extLst>
              <a:ext uri="{28A0092B-C50C-407E-A947-70E740481C1C}">
                <a14:useLocalDpi xmlns:a14="http://schemas.microsoft.com/office/drawing/2010/main"/>
              </a:ext>
            </a:extLst>
          </a:blip>
          <a:srcRect/>
          <a:stretch>
            <a:fillRect/>
          </a:stretch>
        </p:blipFill>
        <p:spPr>
          <a:xfrm>
            <a:off x="5994400" y="5486400"/>
            <a:ext cx="1143000" cy="1066800"/>
          </a:xfrm>
          <a:effectLst>
            <a:outerShdw blurRad="63500" dist="38099" dir="2700000" algn="ctr" rotWithShape="0">
              <a:schemeClr val="bg2">
                <a:alpha val="74998"/>
              </a:schemeClr>
            </a:outerShdw>
          </a:effectLst>
        </p:spPr>
      </p:pic>
      <p:pic>
        <p:nvPicPr>
          <p:cNvPr id="77853" name="Picture 29" descr="3-a">
            <a:hlinkClick r:id="rId4"/>
          </p:cNvPr>
          <p:cNvPicPr>
            <a:picLocks noGrp="1" noChangeAspect="1" noChangeArrowheads="1"/>
          </p:cNvPicPr>
          <p:nvPr>
            <p:ph sz="quarter" idx="4"/>
          </p:nvPr>
        </p:nvPicPr>
        <p:blipFill>
          <a:blip r:embed="rId10" cstate="screen">
            <a:extLst>
              <a:ext uri="{28A0092B-C50C-407E-A947-70E740481C1C}">
                <a14:useLocalDpi xmlns:a14="http://schemas.microsoft.com/office/drawing/2010/main"/>
              </a:ext>
            </a:extLst>
          </a:blip>
          <a:srcRect/>
          <a:stretch>
            <a:fillRect/>
          </a:stretch>
        </p:blipFill>
        <p:spPr>
          <a:xfrm>
            <a:off x="5994400" y="3962400"/>
            <a:ext cx="1143000" cy="1371600"/>
          </a:xfrm>
          <a:effectLst>
            <a:outerShdw blurRad="63500" dist="38099" dir="2700000" algn="ctr" rotWithShape="0">
              <a:schemeClr val="bg2">
                <a:alpha val="74998"/>
              </a:schemeClr>
            </a:outerShdw>
          </a:effectLst>
        </p:spPr>
      </p:pic>
      <p:pic>
        <p:nvPicPr>
          <p:cNvPr id="77856" name="Picture 32" descr="3-f">
            <a:hlinkClick r:id="rId11"/>
          </p:cNvPr>
          <p:cNvPicPr>
            <a:picLocks noChangeAspect="1" noChangeArrowheads="1"/>
          </p:cNvPicPr>
          <p:nvPr/>
        </p:nvPicPr>
        <p:blipFill>
          <a:blip r:embed="rId12"/>
          <a:srcRect/>
          <a:stretch>
            <a:fillRect/>
          </a:stretch>
        </p:blipFill>
        <p:spPr bwMode="auto">
          <a:xfrm>
            <a:off x="6005513" y="1798638"/>
            <a:ext cx="1131887" cy="1973262"/>
          </a:xfrm>
          <a:prstGeom prst="rect">
            <a:avLst/>
          </a:prstGeom>
          <a:noFill/>
          <a:effectLst>
            <a:outerShdw blurRad="63500" dist="38099" dir="2700000" algn="ctr" rotWithShape="0">
              <a:schemeClr val="bg2">
                <a:alpha val="74998"/>
              </a:schemeClr>
            </a:outerShdw>
          </a:effectLst>
        </p:spPr>
      </p:pic>
      <p:pic>
        <p:nvPicPr>
          <p:cNvPr id="77858" name="Picture 34" descr="4-e">
            <a:hlinkClick r:id="rId13"/>
          </p:cNvPr>
          <p:cNvPicPr>
            <a:picLocks noChangeAspect="1" noChangeArrowheads="1"/>
          </p:cNvPicPr>
          <p:nvPr/>
        </p:nvPicPr>
        <p:blipFill>
          <a:blip r:embed="rId14"/>
          <a:srcRect/>
          <a:stretch>
            <a:fillRect/>
          </a:stretch>
        </p:blipFill>
        <p:spPr bwMode="auto">
          <a:xfrm>
            <a:off x="7289800" y="1752600"/>
            <a:ext cx="1376363" cy="2019300"/>
          </a:xfrm>
          <a:prstGeom prst="rect">
            <a:avLst/>
          </a:prstGeom>
          <a:noFill/>
          <a:effectLst>
            <a:outerShdw blurRad="63500" dist="38099" dir="2700000" algn="ctr" rotWithShape="0">
              <a:schemeClr val="bg2">
                <a:alpha val="74998"/>
              </a:schemeClr>
            </a:outerShdw>
          </a:effectLst>
        </p:spPr>
      </p:pic>
      <p:sp>
        <p:nvSpPr>
          <p:cNvPr id="77860" name="Text Box 36"/>
          <p:cNvSpPr txBox="1">
            <a:spLocks noChangeArrowheads="1"/>
          </p:cNvSpPr>
          <p:nvPr/>
        </p:nvSpPr>
        <p:spPr bwMode="auto">
          <a:xfrm>
            <a:off x="8382000" y="76200"/>
            <a:ext cx="698178"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latin typeface="Arial"/>
                <a:cs typeface="Arial"/>
              </a:rPr>
              <a:t>199</a:t>
            </a:r>
            <a:endParaRPr lang="en-US">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9" name="Picture 13" descr="filist~7"/>
          <p:cNvPicPr>
            <a:picLocks noChangeAspect="1" noChangeArrowheads="1"/>
          </p:cNvPicPr>
          <p:nvPr/>
        </p:nvPicPr>
        <p:blipFill rotWithShape="1">
          <a:blip r:embed="rId3"/>
          <a:srcRect t="985" b="1435"/>
          <a:stretch/>
        </p:blipFill>
        <p:spPr bwMode="auto">
          <a:xfrm>
            <a:off x="5622479" y="961485"/>
            <a:ext cx="3683402" cy="5347835"/>
          </a:xfrm>
          <a:prstGeom prst="rect">
            <a:avLst/>
          </a:prstGeom>
          <a:noFill/>
          <a:effectLst>
            <a:outerShdw blurRad="63500" dist="38099" dir="2700000" algn="ctr" rotWithShape="0">
              <a:schemeClr val="bg2">
                <a:alpha val="74998"/>
              </a:schemeClr>
            </a:outerShdw>
          </a:effectLst>
        </p:spPr>
      </p:pic>
      <p:sp>
        <p:nvSpPr>
          <p:cNvPr id="106511" name="Text Box 15"/>
          <p:cNvSpPr txBox="1">
            <a:spLocks noChangeArrowheads="1"/>
          </p:cNvSpPr>
          <p:nvPr/>
        </p:nvSpPr>
        <p:spPr bwMode="auto">
          <a:xfrm>
            <a:off x="8382000" y="76200"/>
            <a:ext cx="698178"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latin typeface="Arial"/>
                <a:cs typeface="Arial"/>
              </a:rPr>
              <a:t>106</a:t>
            </a:r>
            <a:endParaRPr lang="en-US">
              <a:latin typeface="Arial"/>
              <a:cs typeface="Arial"/>
            </a:endParaRPr>
          </a:p>
        </p:txBody>
      </p:sp>
      <p:sp>
        <p:nvSpPr>
          <p:cNvPr id="14" name="Title 13"/>
          <p:cNvSpPr>
            <a:spLocks noGrp="1"/>
          </p:cNvSpPr>
          <p:nvPr>
            <p:ph type="title"/>
          </p:nvPr>
        </p:nvSpPr>
        <p:spPr>
          <a:xfrm>
            <a:off x="251520" y="76200"/>
            <a:ext cx="8206680" cy="838200"/>
          </a:xfrm>
        </p:spPr>
        <p:txBody>
          <a:bodyPr anchor="ctr"/>
          <a:lstStyle/>
          <a:p>
            <a:pPr algn="ctr">
              <a:defRPr/>
            </a:pPr>
            <a:r>
              <a:rPr lang="en-US" b="1">
                <a:effectLst>
                  <a:outerShdw blurRad="38100" dist="38100" dir="2700000" algn="tl">
                    <a:srgbClr val="000000"/>
                  </a:outerShdw>
                </a:effectLst>
                <a:latin typeface="Arial Narrow" charset="0"/>
                <a:ea typeface="ＭＳ Ｐゴシック" charset="0"/>
                <a:cs typeface="ＭＳ Ｐゴシック" charset="0"/>
              </a:rPr>
              <a:t>Philistine Pottery</a:t>
            </a:r>
          </a:p>
        </p:txBody>
      </p:sp>
      <p:pic>
        <p:nvPicPr>
          <p:cNvPr id="106508" name="Picture 12" descr="filis~27"/>
          <p:cNvPicPr>
            <a:picLocks noChangeAspect="1" noChangeArrowheads="1"/>
          </p:cNvPicPr>
          <p:nvPr/>
        </p:nvPicPr>
        <p:blipFill>
          <a:blip r:embed="rId4"/>
          <a:srcRect/>
          <a:stretch>
            <a:fillRect/>
          </a:stretch>
        </p:blipFill>
        <p:spPr bwMode="auto">
          <a:xfrm>
            <a:off x="0" y="961485"/>
            <a:ext cx="5940152" cy="5351463"/>
          </a:xfrm>
          <a:prstGeom prst="rect">
            <a:avLst/>
          </a:prstGeom>
          <a:noFill/>
          <a:effectLst>
            <a:outerShdw blurRad="63500" dist="38099" dir="2700000" algn="ctr" rotWithShape="0">
              <a:schemeClr val="bg2">
                <a:alpha val="74998"/>
              </a:scheme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0163" y="0"/>
            <a:ext cx="6546850" cy="934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4" name="Rectangle 1026"/>
          <p:cNvSpPr>
            <a:spLocks noGrp="1" noChangeArrowheads="1"/>
          </p:cNvSpPr>
          <p:nvPr>
            <p:ph type="title"/>
          </p:nvPr>
        </p:nvSpPr>
        <p:spPr>
          <a:xfrm>
            <a:off x="533400" y="6096000"/>
            <a:ext cx="5029200" cy="609600"/>
          </a:xfrm>
          <a:solidFill>
            <a:srgbClr val="FFFFFF"/>
          </a:solidFill>
        </p:spPr>
        <p:txBody>
          <a:bodyPr/>
          <a:lstStyle/>
          <a:p>
            <a:pPr eaLnBrk="1" hangingPunct="1"/>
            <a:r>
              <a:rPr lang="en-US" sz="3200">
                <a:solidFill>
                  <a:srgbClr val="800000"/>
                </a:solidFill>
                <a:latin typeface="Arial Narrow" charset="0"/>
                <a:ea typeface="ＭＳ Ｐゴシック" charset="0"/>
                <a:cs typeface="ＭＳ Ｐゴシック" charset="0"/>
              </a:rPr>
              <a:t>Discovering Ancient Jericho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2/12</a:t>
            </a:r>
          </a:p>
        </p:txBody>
      </p:sp>
      <p:pic>
        <p:nvPicPr>
          <p:cNvPr id="62466"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p:spPr>
        <p:txBody>
          <a:bodyPr>
            <a:spAutoFit/>
          </a:bodyPr>
          <a:lstStyle/>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My comfort, my shelter,</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Tower of refuge and strength;</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Let every breath, all that I am,</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never cease to worship You.</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029" descr="classificationofarcheologicalperio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6988" y="0"/>
            <a:ext cx="53832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6" name="Rectangle 1026"/>
          <p:cNvSpPr>
            <a:spLocks noGrp="1" noChangeArrowheads="1"/>
          </p:cNvSpPr>
          <p:nvPr>
            <p:ph type="title"/>
          </p:nvPr>
        </p:nvSpPr>
        <p:spPr>
          <a:xfrm>
            <a:off x="685800" y="0"/>
            <a:ext cx="7772400" cy="762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Value of Biblical Archaeology</a:t>
            </a:r>
          </a:p>
        </p:txBody>
      </p:sp>
      <p:sp>
        <p:nvSpPr>
          <p:cNvPr id="123907" name="Rectangle 1027"/>
          <p:cNvSpPr>
            <a:spLocks noGrp="1" noChangeArrowheads="1"/>
          </p:cNvSpPr>
          <p:nvPr>
            <p:ph type="body" sz="half" idx="1"/>
          </p:nvPr>
        </p:nvSpPr>
        <p:spPr>
          <a:xfrm>
            <a:off x="395288" y="2438400"/>
            <a:ext cx="5399087" cy="1277938"/>
          </a:xfrm>
        </p:spPr>
        <p:txBody>
          <a:bodyPr/>
          <a:lstStyle/>
          <a:p>
            <a:pPr eaLnBrk="1" hangingPunct="1">
              <a:buFont typeface="Wingdings" pitchFamily="-111" charset="2"/>
              <a:buBlip>
                <a:blip r:embed="rId4"/>
              </a:buBlip>
              <a:defRPr/>
            </a:pPr>
            <a:r>
              <a:rPr lang="en-US" sz="4000" b="1" dirty="0">
                <a:effectLst>
                  <a:outerShdw blurRad="38100" dist="38100" dir="2700000" algn="tl">
                    <a:srgbClr val="000000">
                      <a:alpha val="43137"/>
                    </a:srgbClr>
                  </a:outerShdw>
                </a:effectLst>
                <a:ea typeface="+mn-ea"/>
                <a:cs typeface="+mn-cs"/>
              </a:rPr>
              <a:t>Confirmation of Biblical History (cf. OTB, 201-4)</a:t>
            </a:r>
          </a:p>
        </p:txBody>
      </p:sp>
      <p:sp>
        <p:nvSpPr>
          <p:cNvPr id="117764" name="Text Box 1031"/>
          <p:cNvSpPr txBox="1">
            <a:spLocks noChangeArrowheads="1"/>
          </p:cNvSpPr>
          <p:nvPr/>
        </p:nvSpPr>
        <p:spPr bwMode="auto">
          <a:xfrm>
            <a:off x="7848600" y="76200"/>
            <a:ext cx="1250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2"/>
                </a:solidFill>
              </a:rPr>
              <a:t>200, 206</a:t>
            </a:r>
            <a:endParaRPr lang="en-US">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3907">
                                            <p:txEl>
                                              <p:pRg st="0" end="0"/>
                                            </p:txEl>
                                          </p:spTgt>
                                        </p:tgtEl>
                                        <p:attrNameLst>
                                          <p:attrName>style.visibility</p:attrName>
                                        </p:attrNameLst>
                                      </p:cBhvr>
                                      <p:to>
                                        <p:strVal val="visible"/>
                                      </p:to>
                                    </p:set>
                                    <p:anim calcmode="discrete" valueType="clr">
                                      <p:cBhvr override="childStyle">
                                        <p:cTn id="7" dur="80"/>
                                        <p:tgtEl>
                                          <p:spTgt spid="1239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390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a:xfrm>
            <a:off x="539552" y="386408"/>
            <a:ext cx="8604448" cy="882352"/>
          </a:xfrm>
          <a:effectLst>
            <a:outerShdw blurRad="63500" dist="38099" dir="2700000" algn="ctr" rotWithShape="0">
              <a:schemeClr val="bg2">
                <a:alpha val="74998"/>
              </a:schemeClr>
            </a:outerShdw>
          </a:effectLst>
        </p:spPr>
        <p:txBody>
          <a:bodyPr anchor="ctr"/>
          <a:lstStyle/>
          <a:p>
            <a:pPr algn="ctr" eaLnBrk="1" hangingPunct="1">
              <a:defRPr/>
            </a:pPr>
            <a:r>
              <a:rPr lang="en-US">
                <a:ea typeface="+mj-ea"/>
                <a:cs typeface="+mj-cs"/>
              </a:rPr>
              <a:t>Confirmation of Biblical History</a:t>
            </a:r>
          </a:p>
        </p:txBody>
      </p:sp>
      <p:sp>
        <p:nvSpPr>
          <p:cNvPr id="89091" name="Rectangle 1027"/>
          <p:cNvSpPr>
            <a:spLocks noGrp="1" noChangeArrowheads="1"/>
          </p:cNvSpPr>
          <p:nvPr>
            <p:ph type="body" sz="half" idx="1"/>
          </p:nvPr>
        </p:nvSpPr>
        <p:spPr>
          <a:xfrm>
            <a:off x="685800" y="1981200"/>
            <a:ext cx="7696200" cy="762000"/>
          </a:xfrm>
        </p:spPr>
        <p:txBody>
          <a:bodyPr/>
          <a:lstStyle/>
          <a:p>
            <a:pPr eaLnBrk="1" hangingPunct="1">
              <a:buFont typeface="Wingdings" pitchFamily="-111" charset="2"/>
              <a:buBlip>
                <a:blip r:embed="rId3"/>
              </a:buBlip>
              <a:defRPr/>
            </a:pPr>
            <a:r>
              <a:rPr lang="en-US" sz="4000" b="1">
                <a:effectLst>
                  <a:outerShdw blurRad="38100" dist="38100" dir="2700000" algn="tl">
                    <a:srgbClr val="000000">
                      <a:alpha val="43137"/>
                    </a:srgbClr>
                  </a:outerShdw>
                </a:effectLst>
                <a:ea typeface="+mn-ea"/>
                <a:cs typeface="+mn-cs"/>
              </a:rPr>
              <a:t>Black Sea habitation (OTB, 211a)</a:t>
            </a:r>
          </a:p>
        </p:txBody>
      </p:sp>
      <p:sp>
        <p:nvSpPr>
          <p:cNvPr id="89105" name="Text Box 1041"/>
          <p:cNvSpPr txBox="1">
            <a:spLocks noChangeArrowheads="1"/>
          </p:cNvSpPr>
          <p:nvPr/>
        </p:nvSpPr>
        <p:spPr bwMode="auto">
          <a:xfrm>
            <a:off x="8382000" y="76200"/>
            <a:ext cx="6413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t>206</a:t>
            </a:r>
            <a:endParaRPr lang="en-US"/>
          </a:p>
        </p:txBody>
      </p:sp>
      <p:sp>
        <p:nvSpPr>
          <p:cNvPr id="119812" name="WordArt 1042"/>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The Flood</a:t>
            </a:r>
          </a:p>
        </p:txBody>
      </p:sp>
      <p:pic>
        <p:nvPicPr>
          <p:cNvPr id="11981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1188" y="2668588"/>
            <a:ext cx="7504112" cy="421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26" descr="place of trumpeting inscription"/>
          <p:cNvPicPr>
            <a:picLocks noChangeAspect="1" noChangeArrowheads="1"/>
          </p:cNvPicPr>
          <p:nvPr/>
        </p:nvPicPr>
        <p:blipFill>
          <a:blip r:embed="rId3"/>
          <a:srcRect/>
          <a:stretch>
            <a:fillRect/>
          </a:stretch>
        </p:blipFill>
        <p:spPr bwMode="auto">
          <a:xfrm>
            <a:off x="3276600" y="0"/>
            <a:ext cx="5867400" cy="2613025"/>
          </a:xfrm>
          <a:prstGeom prst="rect">
            <a:avLst/>
          </a:prstGeom>
          <a:noFill/>
          <a:effectLst>
            <a:outerShdw blurRad="63500" dist="38099" dir="2700000" algn="ctr" rotWithShape="0">
              <a:schemeClr val="bg2">
                <a:alpha val="74998"/>
              </a:schemeClr>
            </a:outerShdw>
          </a:effectLst>
        </p:spPr>
      </p:pic>
      <p:sp>
        <p:nvSpPr>
          <p:cNvPr id="157699" name="Rectangle 1027"/>
          <p:cNvSpPr>
            <a:spLocks noGrp="1" noChangeArrowheads="1"/>
          </p:cNvSpPr>
          <p:nvPr>
            <p:ph type="title"/>
          </p:nvPr>
        </p:nvSpPr>
        <p:spPr>
          <a:xfrm>
            <a:off x="539552" y="0"/>
            <a:ext cx="8604448" cy="1143000"/>
          </a:xfrm>
          <a:effectLst>
            <a:outerShdw blurRad="63500" dist="38099" dir="2700000" algn="ctr" rotWithShape="0">
              <a:schemeClr val="bg2">
                <a:alpha val="74998"/>
              </a:schemeClr>
            </a:outerShdw>
          </a:effectLst>
        </p:spPr>
        <p:txBody>
          <a:bodyPr anchor="ctr"/>
          <a:lstStyle/>
          <a:p>
            <a:pPr eaLnBrk="1" hangingPunct="1">
              <a:defRPr/>
            </a:pPr>
            <a:r>
              <a:rPr lang="en-US">
                <a:ea typeface="+mj-ea"/>
                <a:cs typeface="+mj-cs"/>
              </a:rPr>
              <a:t>Confirmation of Biblical History</a:t>
            </a:r>
          </a:p>
        </p:txBody>
      </p:sp>
      <p:pic>
        <p:nvPicPr>
          <p:cNvPr id="157701" name="Picture 1029" descr="place of trumpeting"/>
          <p:cNvPicPr>
            <a:picLocks noChangeAspect="1" noChangeArrowheads="1"/>
          </p:cNvPicPr>
          <p:nvPr/>
        </p:nvPicPr>
        <p:blipFill>
          <a:blip r:embed="rId4"/>
          <a:srcRect/>
          <a:stretch>
            <a:fillRect/>
          </a:stretch>
        </p:blipFill>
        <p:spPr bwMode="auto">
          <a:xfrm>
            <a:off x="6821488" y="3730625"/>
            <a:ext cx="2322512" cy="3127375"/>
          </a:xfrm>
          <a:prstGeom prst="rect">
            <a:avLst/>
          </a:prstGeom>
          <a:noFill/>
          <a:effectLst>
            <a:outerShdw blurRad="63500" dist="38099" dir="2700000" algn="ctr" rotWithShape="0">
              <a:schemeClr val="bg2">
                <a:alpha val="74998"/>
              </a:schemeClr>
            </a:outerShdw>
          </a:effectLst>
        </p:spPr>
      </p:pic>
      <p:sp>
        <p:nvSpPr>
          <p:cNvPr id="157702" name="AutoShape 1030"/>
          <p:cNvSpPr>
            <a:spLocks noChangeArrowheads="1"/>
          </p:cNvSpPr>
          <p:nvPr/>
        </p:nvSpPr>
        <p:spPr bwMode="auto">
          <a:xfrm rot="10800000" flipH="1">
            <a:off x="6248400" y="2590800"/>
            <a:ext cx="1600200" cy="3962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21861" name="Text Box 1031"/>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2"/>
                </a:solidFill>
              </a:rPr>
              <a:t>206</a:t>
            </a:r>
            <a:endParaRPr lang="en-US"/>
          </a:p>
        </p:txBody>
      </p:sp>
      <p:sp>
        <p:nvSpPr>
          <p:cNvPr id="157700" name="Rectangle 1028"/>
          <p:cNvSpPr>
            <a:spLocks noGrp="1" noChangeArrowheads="1"/>
          </p:cNvSpPr>
          <p:nvPr>
            <p:ph type="body" sz="half" idx="1"/>
          </p:nvPr>
        </p:nvSpPr>
        <p:spPr>
          <a:xfrm>
            <a:off x="685800" y="2743200"/>
            <a:ext cx="5470525" cy="2971800"/>
          </a:xfrm>
        </p:spPr>
        <p:txBody>
          <a:bodyPr/>
          <a:lstStyle/>
          <a:p>
            <a:pPr eaLnBrk="1" hangingPunct="1">
              <a:buFont typeface="Wingdings" pitchFamily="-111" charset="2"/>
              <a:buBlip>
                <a:blip r:embed="rId5"/>
              </a:buBlip>
              <a:defRPr/>
            </a:pPr>
            <a:r>
              <a:rPr lang="en-US" sz="3600" b="1" dirty="0">
                <a:effectLst>
                  <a:outerShdw blurRad="38100" dist="38100" dir="2700000" algn="tl">
                    <a:srgbClr val="000000">
                      <a:alpha val="43137"/>
                    </a:srgbClr>
                  </a:outerShdw>
                </a:effectLst>
                <a:ea typeface="+mn-ea"/>
                <a:cs typeface="+mn-cs"/>
              </a:rPr>
              <a:t>Place of trumpeting (OTB, 211)</a:t>
            </a:r>
          </a:p>
          <a:p>
            <a:pPr eaLnBrk="1" hangingPunct="1">
              <a:buFont typeface="Wingdings" pitchFamily="-111" charset="2"/>
              <a:buBlip>
                <a:blip r:embed="rId5"/>
              </a:buBlip>
              <a:defRPr/>
            </a:pPr>
            <a:r>
              <a:rPr lang="en-US" sz="3600" b="1" dirty="0" err="1">
                <a:effectLst>
                  <a:outerShdw blurRad="38100" dist="38100" dir="2700000" algn="tl">
                    <a:srgbClr val="000000">
                      <a:alpha val="43137"/>
                    </a:srgbClr>
                  </a:outerShdw>
                </a:effectLst>
                <a:ea typeface="+mn-ea"/>
                <a:cs typeface="+mn-cs"/>
              </a:rPr>
              <a:t>Gihon</a:t>
            </a:r>
            <a:r>
              <a:rPr lang="en-US" sz="3600" b="1" dirty="0">
                <a:effectLst>
                  <a:outerShdw blurRad="38100" dist="38100" dir="2700000" algn="tl">
                    <a:srgbClr val="000000">
                      <a:alpha val="43137"/>
                    </a:srgbClr>
                  </a:outerShdw>
                </a:effectLst>
                <a:ea typeface="+mn-ea"/>
                <a:cs typeface="+mn-cs"/>
              </a:rPr>
              <a:t> Spring wall and gate (AD 1999; OTB, 33-34)</a:t>
            </a:r>
          </a:p>
        </p:txBody>
      </p:sp>
      <p:sp>
        <p:nvSpPr>
          <p:cNvPr id="121863" name="WordArt 1032"/>
          <p:cNvSpPr>
            <a:spLocks noChangeArrowheads="1" noChangeShapeType="1" noTextEdit="1"/>
          </p:cNvSpPr>
          <p:nvPr/>
        </p:nvSpPr>
        <p:spPr bwMode="auto">
          <a:xfrm rot="-687631">
            <a:off x="457200" y="1955800"/>
            <a:ext cx="19431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Jerusalem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57700">
                                            <p:txEl>
                                              <p:pRg st="0" end="0"/>
                                            </p:txEl>
                                          </p:spTgt>
                                        </p:tgtEl>
                                        <p:attrNameLst>
                                          <p:attrName>style.visibility</p:attrName>
                                        </p:attrNameLst>
                                      </p:cBhvr>
                                      <p:to>
                                        <p:strVal val="visible"/>
                                      </p:to>
                                    </p:set>
                                  </p:childTnLst>
                                </p:cTn>
                              </p:par>
                            </p:childTnLst>
                          </p:cTn>
                        </p:par>
                        <p:par>
                          <p:cTn id="7" fill="hold" nodeType="afterGroup">
                            <p:stCondLst>
                              <p:cond delay="1950"/>
                            </p:stCondLst>
                            <p:childTnLst>
                              <p:par>
                                <p:cTn id="8" presetID="9" presetClass="entr" presetSubtype="0" fill="hold" nodeType="afterEffect">
                                  <p:stCondLst>
                                    <p:cond delay="0"/>
                                  </p:stCondLst>
                                  <p:childTnLst>
                                    <p:set>
                                      <p:cBhvr>
                                        <p:cTn id="9" dur="1" fill="hold">
                                          <p:stCondLst>
                                            <p:cond delay="0"/>
                                          </p:stCondLst>
                                        </p:cTn>
                                        <p:tgtEl>
                                          <p:spTgt spid="157702"/>
                                        </p:tgtEl>
                                        <p:attrNameLst>
                                          <p:attrName>style.visibility</p:attrName>
                                        </p:attrNameLst>
                                      </p:cBhvr>
                                      <p:to>
                                        <p:strVal val="visible"/>
                                      </p:to>
                                    </p:set>
                                    <p:animEffect transition="in" filter="dissolve">
                                      <p:cBhvr>
                                        <p:cTn id="10" dur="500"/>
                                        <p:tgtEl>
                                          <p:spTgt spid="157702"/>
                                        </p:tgtEl>
                                      </p:cBhvr>
                                    </p:animEffect>
                                  </p:childTnLst>
                                </p:cTn>
                              </p:par>
                            </p:childTnLst>
                          </p:cTn>
                        </p:par>
                        <p:par>
                          <p:cTn id="11" fill="hold" nodeType="afterGroup">
                            <p:stCondLst>
                              <p:cond delay="2450"/>
                            </p:stCondLst>
                            <p:childTnLst>
                              <p:par>
                                <p:cTn id="12" presetID="9" presetClass="entr" presetSubtype="0" fill="hold" nodeType="afterEffect">
                                  <p:stCondLst>
                                    <p:cond delay="0"/>
                                  </p:stCondLst>
                                  <p:childTnLst>
                                    <p:set>
                                      <p:cBhvr>
                                        <p:cTn id="13" dur="1" fill="hold">
                                          <p:stCondLst>
                                            <p:cond delay="0"/>
                                          </p:stCondLst>
                                        </p:cTn>
                                        <p:tgtEl>
                                          <p:spTgt spid="157698"/>
                                        </p:tgtEl>
                                        <p:attrNameLst>
                                          <p:attrName>style.visibility</p:attrName>
                                        </p:attrNameLst>
                                      </p:cBhvr>
                                      <p:to>
                                        <p:strVal val="visible"/>
                                      </p:to>
                                    </p:set>
                                    <p:animEffect transition="in" filter="dissolve">
                                      <p:cBhvr>
                                        <p:cTn id="14" dur="500"/>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577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685800" y="1981200"/>
            <a:ext cx="8458200" cy="2362200"/>
          </a:xfrm>
          <a:effectLst>
            <a:outerShdw blurRad="63500" dist="38099" dir="2700000" algn="ctr" rotWithShape="0">
              <a:schemeClr val="bg2">
                <a:alpha val="74998"/>
              </a:schemeClr>
            </a:outerShdw>
          </a:effectLst>
        </p:spPr>
        <p:txBody>
          <a:bodyPr/>
          <a:lstStyle/>
          <a:p>
            <a:pPr eaLnBrk="1" hangingPunct="1">
              <a:lnSpc>
                <a:spcPct val="90000"/>
              </a:lnSpc>
              <a:buFont typeface="Wingdings" pitchFamily="-111" charset="2"/>
              <a:buBlip>
                <a:blip r:embed="rId3"/>
              </a:buBlip>
              <a:defRPr/>
            </a:pPr>
            <a:r>
              <a:rPr lang="en-US" sz="2800" dirty="0">
                <a:latin typeface="Arial"/>
                <a:ea typeface="+mn-ea"/>
                <a:cs typeface="Arial"/>
              </a:rPr>
              <a:t>Black Sea habitation (OTB, 211a)</a:t>
            </a:r>
          </a:p>
          <a:p>
            <a:pPr eaLnBrk="1" hangingPunct="1">
              <a:lnSpc>
                <a:spcPct val="90000"/>
              </a:lnSpc>
              <a:buFont typeface="Wingdings" pitchFamily="-111" charset="2"/>
              <a:buBlip>
                <a:blip r:embed="rId3"/>
              </a:buBlip>
              <a:defRPr/>
            </a:pPr>
            <a:r>
              <a:rPr lang="en-US" sz="2800" dirty="0">
                <a:latin typeface="Arial"/>
                <a:ea typeface="+mn-ea"/>
                <a:cs typeface="Arial"/>
              </a:rPr>
              <a:t>Place of trumpeting (OTB, 211)</a:t>
            </a:r>
          </a:p>
          <a:p>
            <a:pPr eaLnBrk="1" hangingPunct="1">
              <a:lnSpc>
                <a:spcPct val="90000"/>
              </a:lnSpc>
              <a:buFont typeface="Wingdings" pitchFamily="-111" charset="2"/>
              <a:buBlip>
                <a:blip r:embed="rId3"/>
              </a:buBlip>
              <a:defRPr/>
            </a:pPr>
            <a:r>
              <a:rPr lang="en-US" sz="2800" dirty="0" err="1">
                <a:latin typeface="Arial"/>
                <a:ea typeface="+mn-ea"/>
                <a:cs typeface="Arial"/>
              </a:rPr>
              <a:t>Gihon</a:t>
            </a:r>
            <a:r>
              <a:rPr lang="en-US" sz="2800" dirty="0">
                <a:latin typeface="Arial"/>
                <a:ea typeface="+mn-ea"/>
                <a:cs typeface="Arial"/>
              </a:rPr>
              <a:t> Spring wall and gate (1999, OTB, 33-34)</a:t>
            </a:r>
          </a:p>
          <a:p>
            <a:pPr eaLnBrk="1" hangingPunct="1">
              <a:lnSpc>
                <a:spcPct val="90000"/>
              </a:lnSpc>
              <a:buFont typeface="Wingdings" pitchFamily="-111" charset="2"/>
              <a:buBlip>
                <a:blip r:embed="rId3"/>
              </a:buBlip>
              <a:defRPr/>
            </a:pPr>
            <a:r>
              <a:rPr lang="en-US" sz="2800" dirty="0">
                <a:latin typeface="Arial"/>
                <a:ea typeface="+mn-ea"/>
                <a:cs typeface="Arial"/>
              </a:rPr>
              <a:t>Hezekiah</a:t>
            </a:r>
            <a:r>
              <a:rPr lang="fr-FR" sz="2800" dirty="0">
                <a:latin typeface="Arial"/>
                <a:ea typeface="+mn-ea"/>
                <a:cs typeface="Arial"/>
              </a:rPr>
              <a:t>'</a:t>
            </a:r>
            <a:r>
              <a:rPr lang="en-US" sz="2800" dirty="0">
                <a:latin typeface="Arial"/>
                <a:ea typeface="+mn-ea"/>
                <a:cs typeface="Arial"/>
              </a:rPr>
              <a:t>s tunnel and Warren</a:t>
            </a:r>
            <a:r>
              <a:rPr lang="fr-FR" sz="2800" dirty="0">
                <a:latin typeface="Arial"/>
                <a:ea typeface="+mn-ea"/>
                <a:cs typeface="Arial"/>
              </a:rPr>
              <a:t>'</a:t>
            </a:r>
            <a:r>
              <a:rPr lang="en-US" sz="2800" dirty="0">
                <a:latin typeface="Arial"/>
                <a:ea typeface="+mn-ea"/>
                <a:cs typeface="Arial"/>
              </a:rPr>
              <a:t>s Shaft (OTB, 31)</a:t>
            </a:r>
          </a:p>
        </p:txBody>
      </p:sp>
      <p:sp>
        <p:nvSpPr>
          <p:cNvPr id="144388" name="Text Box 4"/>
          <p:cNvSpPr txBox="1">
            <a:spLocks noChangeArrowheads="1"/>
          </p:cNvSpPr>
          <p:nvPr/>
        </p:nvSpPr>
        <p:spPr bwMode="auto">
          <a:xfrm>
            <a:off x="539552" y="6400800"/>
            <a:ext cx="4968552"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defRPr/>
            </a:pPr>
            <a:r>
              <a:rPr lang="en-US">
                <a:latin typeface="Arial"/>
                <a:ea typeface="+mn-ea"/>
                <a:cs typeface="Arial"/>
              </a:rPr>
              <a:t>Beni Hasan Tomb Painting</a:t>
            </a:r>
          </a:p>
        </p:txBody>
      </p:sp>
      <p:pic>
        <p:nvPicPr>
          <p:cNvPr id="144389" name="Picture 5" descr="stone5_1"/>
          <p:cNvPicPr>
            <a:picLocks noGrp="1" noChangeAspect="1" noChangeArrowheads="1"/>
          </p:cNvPicPr>
          <p:nvPr>
            <p:ph sz="quarter" idx="3"/>
          </p:nvPr>
        </p:nvPicPr>
        <p:blipFill>
          <a:blip r:embed="rId4"/>
          <a:srcRect/>
          <a:stretch>
            <a:fillRect/>
          </a:stretch>
        </p:blipFill>
        <p:spPr>
          <a:xfrm>
            <a:off x="1143000" y="4038600"/>
            <a:ext cx="3810000" cy="2457450"/>
          </a:xfrm>
          <a:effectLst>
            <a:outerShdw blurRad="63500" dist="38099" dir="2700000" algn="ctr" rotWithShape="0">
              <a:schemeClr val="bg2">
                <a:alpha val="74998"/>
              </a:schemeClr>
            </a:outerShdw>
          </a:effectLst>
        </p:spPr>
      </p:pic>
      <p:sp>
        <p:nvSpPr>
          <p:cNvPr id="144386" name="Rectangle 2"/>
          <p:cNvSpPr>
            <a:spLocks noGrp="1" noChangeArrowheads="1"/>
          </p:cNvSpPr>
          <p:nvPr>
            <p:ph type="title"/>
          </p:nvPr>
        </p:nvSpPr>
        <p:spPr>
          <a:xfrm>
            <a:off x="539552" y="53752"/>
            <a:ext cx="7918648" cy="1143000"/>
          </a:xfrm>
          <a:effectLst>
            <a:outerShdw blurRad="63500" dist="38099" dir="2700000" algn="ctr" rotWithShape="0">
              <a:schemeClr val="bg2">
                <a:alpha val="74998"/>
              </a:schemeClr>
            </a:outerShdw>
          </a:effectLst>
        </p:spPr>
        <p:txBody>
          <a:bodyPr anchor="ctr"/>
          <a:lstStyle/>
          <a:p>
            <a:pPr eaLnBrk="1" hangingPunct="1">
              <a:defRPr/>
            </a:pPr>
            <a:r>
              <a:rPr lang="en-US">
                <a:ea typeface="+mj-ea"/>
                <a:cs typeface="+mj-cs"/>
              </a:rPr>
              <a:t>Confirmation of Biblical History</a:t>
            </a:r>
          </a:p>
        </p:txBody>
      </p:sp>
      <p:sp>
        <p:nvSpPr>
          <p:cNvPr id="144391" name="Text Box 7"/>
          <p:cNvSpPr txBox="1">
            <a:spLocks noChangeArrowheads="1"/>
          </p:cNvSpPr>
          <p:nvPr/>
        </p:nvSpPr>
        <p:spPr bwMode="auto">
          <a:xfrm>
            <a:off x="8382000" y="76200"/>
            <a:ext cx="69850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latin typeface="Arial"/>
                <a:cs typeface="Arial"/>
              </a:rPr>
              <a:t>206</a:t>
            </a:r>
            <a:endParaRPr lang="en-US">
              <a:latin typeface="Arial"/>
              <a:cs typeface="Arial"/>
            </a:endParaRPr>
          </a:p>
        </p:txBody>
      </p:sp>
      <p:sp>
        <p:nvSpPr>
          <p:cNvPr id="123910" name="WordArt 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Jerusalem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p:cNvSpPr>
            <a:spLocks noGrp="1" noChangeArrowheads="1"/>
          </p:cNvSpPr>
          <p:nvPr>
            <p:ph type="title"/>
          </p:nvPr>
        </p:nvSpPr>
        <p:spPr>
          <a:xfrm>
            <a:off x="5257800" y="609600"/>
            <a:ext cx="3429000" cy="1219200"/>
          </a:xfrm>
          <a:effectLst>
            <a:outerShdw blurRad="63500" dist="38099" dir="2700000" algn="ctr" rotWithShape="0">
              <a:schemeClr val="bg2">
                <a:alpha val="74998"/>
              </a:schemeClr>
            </a:outerShdw>
          </a:effectLst>
        </p:spPr>
        <p:txBody>
          <a:bodyPr/>
          <a:lstStyle/>
          <a:p>
            <a:pPr eaLnBrk="1" hangingPunct="1">
              <a:defRPr/>
            </a:pPr>
            <a:r>
              <a:rPr lang="en-US" sz="4000" dirty="0">
                <a:ea typeface="+mj-ea"/>
                <a:cs typeface="+mj-cs"/>
              </a:rPr>
              <a:t>Hezekiah</a:t>
            </a:r>
            <a:r>
              <a:rPr lang="fr-FR" sz="4000" dirty="0">
                <a:ea typeface="+mj-ea"/>
                <a:cs typeface="+mj-cs"/>
              </a:rPr>
              <a:t>'</a:t>
            </a:r>
            <a:r>
              <a:rPr lang="en-US" sz="4000" dirty="0">
                <a:ea typeface="+mj-ea"/>
                <a:cs typeface="+mj-cs"/>
              </a:rPr>
              <a:t>s Tunnel</a:t>
            </a:r>
          </a:p>
        </p:txBody>
      </p:sp>
      <p:pic>
        <p:nvPicPr>
          <p:cNvPr id="145411" name="Picture 1027" descr="Hezekiah's Tunnel"/>
          <p:cNvPicPr>
            <a:picLocks noChangeAspect="1" noChangeArrowheads="1"/>
          </p:cNvPicPr>
          <p:nvPr/>
        </p:nvPicPr>
        <p:blipFill>
          <a:blip r:embed="rId3"/>
          <a:srcRect/>
          <a:stretch>
            <a:fillRect/>
          </a:stretch>
        </p:blipFill>
        <p:spPr bwMode="auto">
          <a:xfrm>
            <a:off x="4838700" y="2514600"/>
            <a:ext cx="4305300" cy="4419600"/>
          </a:xfrm>
          <a:prstGeom prst="rect">
            <a:avLst/>
          </a:prstGeom>
          <a:noFill/>
          <a:effectLst>
            <a:outerShdw blurRad="63500" dist="38099" dir="2700000" algn="ctr" rotWithShape="0">
              <a:schemeClr val="bg2">
                <a:alpha val="74998"/>
              </a:schemeClr>
            </a:outerShdw>
          </a:effectLst>
        </p:spPr>
      </p:pic>
      <p:pic>
        <p:nvPicPr>
          <p:cNvPr id="145412" name="Picture 1028" descr="Hezekiah's Tunnel0002"/>
          <p:cNvPicPr>
            <a:picLocks noChangeAspect="1" noChangeArrowheads="1"/>
          </p:cNvPicPr>
          <p:nvPr/>
        </p:nvPicPr>
        <p:blipFill>
          <a:blip r:embed="rId4"/>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sp>
        <p:nvSpPr>
          <p:cNvPr id="145413" name="Line 1029"/>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5414" name="Text Box 1030"/>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a:effectLst>
                  <a:outerShdw blurRad="38100" dist="38100" dir="2700000" algn="tl">
                    <a:srgbClr val="000000"/>
                  </a:outerShdw>
                </a:effectLst>
              </a:rPr>
              <a:t>30</a:t>
            </a:r>
            <a:endParaRPr lang="en-US" sz="2800">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026" descr="Hezekiah's Tunnel0002"/>
          <p:cNvPicPr>
            <a:picLocks noChangeAspect="1" noChangeArrowheads="1"/>
          </p:cNvPicPr>
          <p:nvPr/>
        </p:nvPicPr>
        <p:blipFill>
          <a:blip r:embed="rId3"/>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pic>
        <p:nvPicPr>
          <p:cNvPr id="146435" name="Picture 1027" descr="Hezekiah's Tunnel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0"/>
            <a:ext cx="5410200" cy="6943725"/>
          </a:xfrm>
          <a:prstGeom prst="rect">
            <a:avLst/>
          </a:prstGeom>
          <a:noFill/>
          <a:effectLst>
            <a:outerShdw blurRad="63500" dist="38099" dir="2700000" algn="ctr" rotWithShape="0">
              <a:schemeClr val="bg2">
                <a:alpha val="74998"/>
              </a:schemeClr>
            </a:outerShdw>
          </a:effectLst>
        </p:spPr>
      </p:pic>
      <p:sp>
        <p:nvSpPr>
          <p:cNvPr id="146436" name="Rectangle 1028"/>
          <p:cNvSpPr>
            <a:spLocks noGrp="1" noChangeArrowheads="1"/>
          </p:cNvSpPr>
          <p:nvPr>
            <p:ph type="title"/>
          </p:nvPr>
        </p:nvSpPr>
        <p:spPr>
          <a:xfrm>
            <a:off x="5715000" y="914400"/>
            <a:ext cx="3429000" cy="533400"/>
          </a:xfrm>
          <a:effectLst>
            <a:outerShdw blurRad="63500" dist="38099" dir="2700000" algn="ctr" rotWithShape="0">
              <a:schemeClr val="bg2">
                <a:alpha val="74998"/>
              </a:schemeClr>
            </a:outerShdw>
          </a:effectLst>
        </p:spPr>
        <p:txBody>
          <a:bodyPr/>
          <a:lstStyle/>
          <a:p>
            <a:pPr eaLnBrk="1" hangingPunct="1">
              <a:defRPr/>
            </a:pPr>
            <a:r>
              <a:rPr lang="en-US" sz="4000" dirty="0">
                <a:ea typeface="+mj-ea"/>
                <a:cs typeface="+mj-cs"/>
              </a:rPr>
              <a:t>Warren</a:t>
            </a:r>
            <a:r>
              <a:rPr lang="fr-FR" sz="4000" dirty="0">
                <a:ea typeface="+mj-ea"/>
                <a:cs typeface="+mj-cs"/>
              </a:rPr>
              <a:t>'</a:t>
            </a:r>
            <a:r>
              <a:rPr lang="en-US" sz="4000" dirty="0">
                <a:ea typeface="+mj-ea"/>
                <a:cs typeface="+mj-cs"/>
              </a:rPr>
              <a:t>s Shaft</a:t>
            </a:r>
          </a:p>
        </p:txBody>
      </p:sp>
      <p:pic>
        <p:nvPicPr>
          <p:cNvPr id="146437" name="Picture 1029" descr="Warren's Shaft Map"/>
          <p:cNvPicPr>
            <a:picLocks noChangeAspect="1" noChangeArrowheads="1"/>
          </p:cNvPicPr>
          <p:nvPr/>
        </p:nvPicPr>
        <p:blipFill>
          <a:blip r:embed="rId5"/>
          <a:srcRect/>
          <a:stretch>
            <a:fillRect/>
          </a:stretch>
        </p:blipFill>
        <p:spPr bwMode="auto">
          <a:xfrm>
            <a:off x="3733800" y="2435225"/>
            <a:ext cx="5410200" cy="4422775"/>
          </a:xfrm>
          <a:prstGeom prst="rect">
            <a:avLst/>
          </a:prstGeom>
          <a:noFill/>
          <a:effectLst>
            <a:outerShdw blurRad="63500" dist="38099" dir="2700000" algn="ctr" rotWithShape="0">
              <a:schemeClr val="bg2">
                <a:alpha val="74998"/>
              </a:schemeClr>
            </a:outerShdw>
          </a:effectLst>
        </p:spPr>
      </p:pic>
      <p:grpSp>
        <p:nvGrpSpPr>
          <p:cNvPr id="2" name="Group 1030"/>
          <p:cNvGrpSpPr>
            <a:grpSpLocks/>
          </p:cNvGrpSpPr>
          <p:nvPr/>
        </p:nvGrpSpPr>
        <p:grpSpPr bwMode="auto">
          <a:xfrm rot="339438">
            <a:off x="2894013" y="1230313"/>
            <a:ext cx="4267200" cy="3733800"/>
            <a:chOff x="1824" y="336"/>
            <a:chExt cx="2544" cy="2784"/>
          </a:xfrm>
        </p:grpSpPr>
        <p:sp>
          <p:nvSpPr>
            <p:cNvPr id="146439" name="Line 1031"/>
            <p:cNvSpPr>
              <a:spLocks noChangeShapeType="1"/>
            </p:cNvSpPr>
            <p:nvPr/>
          </p:nvSpPr>
          <p:spPr bwMode="auto">
            <a:xfrm flipH="1">
              <a:off x="1822" y="336"/>
              <a:ext cx="1920" cy="1343"/>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6440" name="Line 1032"/>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grpSp>
      <p:sp>
        <p:nvSpPr>
          <p:cNvPr id="146441" name="Rectangle 1033"/>
          <p:cNvSpPr>
            <a:spLocks noRot="1" noChangeArrowheads="1"/>
          </p:cNvSpPr>
          <p:nvPr/>
        </p:nvSpPr>
        <p:spPr bwMode="auto">
          <a:xfrm>
            <a:off x="8153400" y="152400"/>
            <a:ext cx="914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defRPr/>
            </a:pPr>
            <a:r>
              <a:rPr lang="en-US" b="1">
                <a:solidFill>
                  <a:schemeClr val="tx2"/>
                </a:solidFill>
                <a:latin typeface="Arial Narrow" charset="0"/>
              </a:rPr>
              <a:t>31-34</a:t>
            </a:r>
            <a:endParaRPr lang="en-US" sz="2800">
              <a:solidFill>
                <a:schemeClr val="tx2"/>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decel="50000" fill="hold">
                                          <p:stCondLst>
                                            <p:cond delay="0"/>
                                          </p:stCondLst>
                                        </p:cTn>
                                        <p:tgtEl>
                                          <p:spTgt spid="1464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gtEl>
                                        <p:attrNameLst>
                                          <p:attrName>ppt_w</p:attrName>
                                        </p:attrNameLst>
                                      </p:cBhvr>
                                      <p:tavLst>
                                        <p:tav tm="0">
                                          <p:val>
                                            <p:strVal val="#ppt_w*.05"/>
                                          </p:val>
                                        </p:tav>
                                        <p:tav tm="100000">
                                          <p:val>
                                            <p:strVal val="#ppt_w"/>
                                          </p:val>
                                        </p:tav>
                                      </p:tavLst>
                                    </p:anim>
                                    <p:anim calcmode="lin" valueType="num">
                                      <p:cBhvr>
                                        <p:cTn id="10" dur="1000" fill="hold"/>
                                        <p:tgtEl>
                                          <p:spTgt spid="1464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1000"/>
                                        <p:tgtEl>
                                          <p:spTgt spid="146437"/>
                                        </p:tgtEl>
                                      </p:cBhvr>
                                    </p:animEffect>
                                    <p:anim calcmode="lin" valueType="num">
                                      <p:cBhvr>
                                        <p:cTn id="20" dur="1000" fill="hold"/>
                                        <p:tgtEl>
                                          <p:spTgt spid="146437"/>
                                        </p:tgtEl>
                                        <p:attrNameLst>
                                          <p:attrName>ppt_x</p:attrName>
                                        </p:attrNameLst>
                                      </p:cBhvr>
                                      <p:tavLst>
                                        <p:tav tm="0">
                                          <p:val>
                                            <p:strVal val="#ppt_x"/>
                                          </p:val>
                                        </p:tav>
                                        <p:tav tm="100000">
                                          <p:val>
                                            <p:strVal val="#ppt_x"/>
                                          </p:val>
                                        </p:tav>
                                      </p:tavLst>
                                    </p:anim>
                                    <p:anim calcmode="lin" valueType="num">
                                      <p:cBhvr>
                                        <p:cTn id="21" dur="900" decel="100000" fill="hold"/>
                                        <p:tgtEl>
                                          <p:spTgt spid="14643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6437"/>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341313"/>
            <a:ext cx="6019800" cy="1143000"/>
          </a:xfrm>
          <a:effectLst>
            <a:outerShdw blurRad="63500" dist="38099" dir="2700000" algn="ctr" rotWithShape="0">
              <a:schemeClr val="bg2">
                <a:alpha val="74998"/>
              </a:schemeClr>
            </a:outerShdw>
          </a:effectLst>
        </p:spPr>
        <p:txBody>
          <a:bodyPr/>
          <a:lstStyle/>
          <a:p>
            <a:pPr eaLnBrk="1" hangingPunct="1">
              <a:defRPr/>
            </a:pPr>
            <a:r>
              <a:rPr lang="en-US" dirty="0">
                <a:latin typeface="Arial"/>
                <a:ea typeface="+mj-ea"/>
                <a:cs typeface="Arial"/>
              </a:rPr>
              <a:t>Transmission of Scripture</a:t>
            </a:r>
          </a:p>
        </p:txBody>
      </p:sp>
      <p:sp>
        <p:nvSpPr>
          <p:cNvPr id="109571" name="Rectangle 3"/>
          <p:cNvSpPr>
            <a:spLocks noGrp="1" noChangeArrowheads="1"/>
          </p:cNvSpPr>
          <p:nvPr>
            <p:ph type="body" sz="half" idx="1"/>
          </p:nvPr>
        </p:nvSpPr>
        <p:spPr>
          <a:xfrm>
            <a:off x="611188" y="1816100"/>
            <a:ext cx="5759450" cy="533400"/>
          </a:xfrm>
        </p:spPr>
        <p:txBody>
          <a:bodyPr/>
          <a:lstStyle/>
          <a:p>
            <a:pPr eaLnBrk="1" hangingPunct="1">
              <a:lnSpc>
                <a:spcPct val="90000"/>
              </a:lnSpc>
              <a:buFont typeface="Wingdings" pitchFamily="-111" charset="2"/>
              <a:buBlip>
                <a:blip r:embed="rId3"/>
              </a:buBlip>
              <a:defRPr/>
            </a:pPr>
            <a:r>
              <a:rPr lang="en-US" b="1" dirty="0">
                <a:effectLst>
                  <a:outerShdw blurRad="60325" dist="63500" dir="2700000" algn="tl" rotWithShape="0">
                    <a:srgbClr val="000000"/>
                  </a:outerShdw>
                </a:effectLst>
                <a:latin typeface="Arial"/>
                <a:ea typeface="+mn-ea"/>
                <a:cs typeface="Arial"/>
              </a:rPr>
              <a:t>Masoretic Isaiah Scroll</a:t>
            </a:r>
          </a:p>
        </p:txBody>
      </p:sp>
      <p:pic>
        <p:nvPicPr>
          <p:cNvPr id="109573" name="Picture 5" descr="ds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62600" y="1971675"/>
            <a:ext cx="3667125" cy="488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81" name="Picture 13" descr="psalm-b"/>
          <p:cNvPicPr>
            <a:picLocks noChangeAspect="1" noChangeArrowheads="1"/>
          </p:cNvPicPr>
          <p:nvPr/>
        </p:nvPicPr>
        <p:blipFill>
          <a:blip r:embed="rId5">
            <a:lum bright="-18000" contrast="18000"/>
            <a:extLst>
              <a:ext uri="{28A0092B-C50C-407E-A947-70E740481C1C}">
                <a14:useLocalDpi xmlns:a14="http://schemas.microsoft.com/office/drawing/2010/main"/>
              </a:ext>
            </a:extLst>
          </a:blip>
          <a:srcRect/>
          <a:stretch>
            <a:fillRect/>
          </a:stretch>
        </p:blipFill>
        <p:spPr bwMode="auto">
          <a:xfrm>
            <a:off x="228600" y="4295775"/>
            <a:ext cx="7696200" cy="256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3" name="Picture 16" descr="ishscrl"/>
          <p:cNvPicPr>
            <a:picLocks noChangeAspect="1" noChangeArrowheads="1"/>
          </p:cNvPicPr>
          <p:nvPr/>
        </p:nvPicPr>
        <p:blipFill>
          <a:blip r:embed="rId6">
            <a:lum contrast="18000"/>
            <a:extLst>
              <a:ext uri="{28A0092B-C50C-407E-A947-70E740481C1C}">
                <a14:useLocalDpi xmlns:a14="http://schemas.microsoft.com/office/drawing/2010/main"/>
              </a:ext>
            </a:extLst>
          </a:blip>
          <a:srcRect/>
          <a:stretch>
            <a:fillRect/>
          </a:stretch>
        </p:blipFill>
        <p:spPr bwMode="auto">
          <a:xfrm>
            <a:off x="52388" y="2349500"/>
            <a:ext cx="3376612"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85" name="Text Box 17"/>
          <p:cNvSpPr txBox="1">
            <a:spLocks noChangeArrowheads="1"/>
          </p:cNvSpPr>
          <p:nvPr/>
        </p:nvSpPr>
        <p:spPr bwMode="auto">
          <a:xfrm>
            <a:off x="533400" y="3203575"/>
            <a:ext cx="3295650" cy="646113"/>
          </a:xfrm>
          <a:prstGeom prst="rect">
            <a:avLst/>
          </a:prstGeom>
          <a:noFill/>
          <a:ln w="9525">
            <a:noFill/>
            <a:miter lim="800000"/>
            <a:headEnd/>
            <a:tailEnd/>
          </a:ln>
          <a:effectLst/>
        </p:spPr>
        <p:txBody>
          <a:bodyPr wrap="none">
            <a:spAutoFit/>
          </a:bodyPr>
          <a:lstStyle/>
          <a:p>
            <a:pPr>
              <a:defRPr/>
            </a:pPr>
            <a:r>
              <a:rPr lang="en-US" sz="3600" b="1" dirty="0">
                <a:effectLst>
                  <a:outerShdw blurRad="60325" dist="63500" dir="2700000" algn="tl" rotWithShape="0">
                    <a:srgbClr val="000000"/>
                  </a:outerShdw>
                </a:effectLst>
                <a:latin typeface="Arial"/>
                <a:ea typeface="+mn-ea"/>
                <a:cs typeface="Arial"/>
              </a:rPr>
              <a:t>Isaiah </a:t>
            </a:r>
            <a:r>
              <a:rPr lang="en-US" sz="2800" b="1" dirty="0">
                <a:effectLst>
                  <a:outerShdw blurRad="60325" dist="63500" dir="2700000" algn="tl" rotWithShape="0">
                    <a:srgbClr val="000000"/>
                  </a:outerShdw>
                </a:effectLst>
                <a:latin typeface="Arial"/>
                <a:ea typeface="+mn-ea"/>
                <a:cs typeface="Arial"/>
              </a:rPr>
              <a:t>AD</a:t>
            </a:r>
            <a:r>
              <a:rPr lang="en-US" sz="3600" b="1" dirty="0">
                <a:effectLst>
                  <a:outerShdw blurRad="60325" dist="63500" dir="2700000" algn="tl" rotWithShape="0">
                    <a:srgbClr val="000000"/>
                  </a:outerShdw>
                </a:effectLst>
                <a:latin typeface="Arial"/>
                <a:ea typeface="+mn-ea"/>
                <a:cs typeface="Arial"/>
              </a:rPr>
              <a:t> 1000</a:t>
            </a:r>
          </a:p>
        </p:txBody>
      </p:sp>
      <p:sp>
        <p:nvSpPr>
          <p:cNvPr id="109587" name="Text Box 19"/>
          <p:cNvSpPr txBox="1">
            <a:spLocks noChangeArrowheads="1"/>
          </p:cNvSpPr>
          <p:nvPr/>
        </p:nvSpPr>
        <p:spPr bwMode="auto">
          <a:xfrm>
            <a:off x="609600" y="4445000"/>
            <a:ext cx="3038475" cy="646113"/>
          </a:xfrm>
          <a:prstGeom prst="rect">
            <a:avLst/>
          </a:prstGeom>
          <a:noFill/>
          <a:ln w="9525">
            <a:noFill/>
            <a:miter lim="800000"/>
            <a:headEnd/>
            <a:tailEnd/>
          </a:ln>
          <a:effectLst/>
        </p:spPr>
        <p:txBody>
          <a:bodyPr wrap="none">
            <a:spAutoFit/>
          </a:bodyPr>
          <a:lstStyle/>
          <a:p>
            <a:pPr>
              <a:defRPr/>
            </a:pPr>
            <a:r>
              <a:rPr lang="en-US" sz="3600" b="1">
                <a:effectLst>
                  <a:outerShdw blurRad="60325" dist="63500" dir="2700000" algn="tl" rotWithShape="0">
                    <a:srgbClr val="000000"/>
                  </a:outerShdw>
                </a:effectLst>
                <a:latin typeface="Arial"/>
                <a:ea typeface="+mn-ea"/>
                <a:cs typeface="Arial"/>
              </a:rPr>
              <a:t>Isaiah 200 </a:t>
            </a:r>
            <a:r>
              <a:rPr lang="en-US" sz="2800" b="1">
                <a:effectLst>
                  <a:outerShdw blurRad="60325" dist="63500" dir="2700000" algn="tl" rotWithShape="0">
                    <a:srgbClr val="000000"/>
                  </a:outerShdw>
                </a:effectLst>
                <a:latin typeface="Arial"/>
                <a:ea typeface="+mn-ea"/>
                <a:cs typeface="Arial"/>
              </a:rPr>
              <a:t>BC</a:t>
            </a:r>
          </a:p>
        </p:txBody>
      </p:sp>
      <p:sp>
        <p:nvSpPr>
          <p:cNvPr id="109588" name="Text Box 20"/>
          <p:cNvSpPr txBox="1">
            <a:spLocks noChangeArrowheads="1"/>
          </p:cNvSpPr>
          <p:nvPr/>
        </p:nvSpPr>
        <p:spPr bwMode="auto">
          <a:xfrm>
            <a:off x="4203700" y="3581400"/>
            <a:ext cx="1447800" cy="1373188"/>
          </a:xfrm>
          <a:prstGeom prst="rect">
            <a:avLst/>
          </a:prstGeom>
          <a:noFill/>
          <a:ln w="9525">
            <a:noFill/>
            <a:miter lim="800000"/>
            <a:headEnd/>
            <a:tailEnd/>
          </a:ln>
          <a:effectLst/>
        </p:spPr>
        <p:txBody>
          <a:bodyPr>
            <a:spAutoFit/>
          </a:bodyPr>
          <a:lstStyle/>
          <a:p>
            <a:pPr algn="ctr">
              <a:defRPr/>
            </a:pPr>
            <a:r>
              <a:rPr lang="en-US" sz="2800" b="1" dirty="0">
                <a:effectLst>
                  <a:outerShdw blurRad="60325" dist="63500" dir="2700000" algn="tl" rotWithShape="0">
                    <a:srgbClr val="000000"/>
                  </a:outerShdw>
                </a:effectLst>
                <a:latin typeface="Arial"/>
                <a:ea typeface="+mn-ea"/>
                <a:cs typeface="Arial"/>
              </a:rPr>
              <a:t>1200 years earlier!</a:t>
            </a:r>
          </a:p>
        </p:txBody>
      </p:sp>
      <p:sp>
        <p:nvSpPr>
          <p:cNvPr id="109589" name="AutoShape 21"/>
          <p:cNvSpPr>
            <a:spLocks/>
          </p:cNvSpPr>
          <p:nvPr/>
        </p:nvSpPr>
        <p:spPr bwMode="auto">
          <a:xfrm>
            <a:off x="3746500" y="3429000"/>
            <a:ext cx="609600" cy="1524000"/>
          </a:xfrm>
          <a:prstGeom prst="rightBrace">
            <a:avLst>
              <a:gd name="adj1" fmla="val 20833"/>
              <a:gd name="adj2" fmla="val 50000"/>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charset="0"/>
              <a:cs typeface="Arial" charset="0"/>
            </a:endParaRPr>
          </a:p>
        </p:txBody>
      </p:sp>
      <p:sp>
        <p:nvSpPr>
          <p:cNvPr id="109591" name="Rectangle 23"/>
          <p:cNvSpPr>
            <a:spLocks noChangeArrowheads="1"/>
          </p:cNvSpPr>
          <p:nvPr/>
        </p:nvSpPr>
        <p:spPr bwMode="auto">
          <a:xfrm>
            <a:off x="304800" y="5410200"/>
            <a:ext cx="5346700" cy="609600"/>
          </a:xfrm>
          <a:prstGeom prst="rect">
            <a:avLst/>
          </a:prstGeom>
          <a:noFill/>
          <a:ln w="9525">
            <a:noFill/>
            <a:miter lim="800000"/>
            <a:headEnd/>
            <a:tailEnd/>
          </a:ln>
          <a:effectLst/>
        </p:spPr>
        <p:txBody>
          <a:bodyPr/>
          <a:lstStyle/>
          <a:p>
            <a:pPr marL="342900" indent="-342900">
              <a:spcBef>
                <a:spcPct val="20000"/>
              </a:spcBef>
              <a:buClr>
                <a:schemeClr val="accent2"/>
              </a:buClr>
              <a:buSzPct val="80000"/>
              <a:buFont typeface="Wingdings" pitchFamily="-111" charset="2"/>
              <a:buBlip>
                <a:blip r:embed="rId3"/>
              </a:buBlip>
              <a:defRPr/>
            </a:pPr>
            <a:r>
              <a:rPr lang="en-US" sz="3200" b="1" dirty="0">
                <a:effectLst>
                  <a:outerShdw blurRad="60325" dist="63500" dir="2700000" algn="tl" rotWithShape="0">
                    <a:srgbClr val="000000"/>
                  </a:outerShdw>
                </a:effectLst>
                <a:latin typeface="Arial"/>
                <a:ea typeface="+mn-ea"/>
                <a:cs typeface="Arial"/>
              </a:rPr>
              <a:t>Dead Sea Isaiah Scroll</a:t>
            </a:r>
          </a:p>
        </p:txBody>
      </p:sp>
      <p:sp>
        <p:nvSpPr>
          <p:cNvPr id="109593" name="Text Box 25"/>
          <p:cNvSpPr txBox="1">
            <a:spLocks noChangeArrowheads="1"/>
          </p:cNvSpPr>
          <p:nvPr/>
        </p:nvSpPr>
        <p:spPr bwMode="auto">
          <a:xfrm>
            <a:off x="8172450" y="76200"/>
            <a:ext cx="97155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a:cs typeface="Arial"/>
              </a:rPr>
              <a:t>207</a:t>
            </a:r>
            <a:endParaRPr lang="en-US" sz="2800"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wipe(right)">
                                      <p:cBhvr>
                                        <p:cTn id="12" dur="500"/>
                                        <p:tgtEl>
                                          <p:spTgt spid="109581"/>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109591">
                                            <p:txEl>
                                              <p:pRg st="0" end="0"/>
                                            </p:txEl>
                                          </p:spTgt>
                                        </p:tgtEl>
                                        <p:attrNameLst>
                                          <p:attrName>style.visibility</p:attrName>
                                        </p:attrNameLst>
                                      </p:cBhvr>
                                      <p:to>
                                        <p:strVal val="visible"/>
                                      </p:to>
                                    </p:set>
                                    <p:animEffect transition="in" filter="fade">
                                      <p:cBhvr>
                                        <p:cTn id="15" dur="1000"/>
                                        <p:tgtEl>
                                          <p:spTgt spid="109591">
                                            <p:txEl>
                                              <p:pRg st="0" end="0"/>
                                            </p:txEl>
                                          </p:spTgt>
                                        </p:tgtEl>
                                      </p:cBhvr>
                                    </p:animEffect>
                                    <p:anim calcmode="lin" valueType="num">
                                      <p:cBhvr>
                                        <p:cTn id="16" dur="1000" fill="hold"/>
                                        <p:tgtEl>
                                          <p:spTgt spid="109591">
                                            <p:txEl>
                                              <p:pRg st="0" end="0"/>
                                            </p:txEl>
                                          </p:spTgt>
                                        </p:tgtEl>
                                        <p:attrNameLst>
                                          <p:attrName>ppt_x</p:attrName>
                                        </p:attrNameLst>
                                      </p:cBhvr>
                                      <p:tavLst>
                                        <p:tav tm="0">
                                          <p:val>
                                            <p:strVal val="#ppt_x-.1"/>
                                          </p:val>
                                        </p:tav>
                                        <p:tav tm="100000">
                                          <p:val>
                                            <p:strVal val="#ppt_x"/>
                                          </p:val>
                                        </p:tav>
                                      </p:tavLst>
                                    </p:anim>
                                    <p:anim calcmode="lin" valueType="num">
                                      <p:cBhvr>
                                        <p:cTn id="17" dur="1000" fill="hold"/>
                                        <p:tgtEl>
                                          <p:spTgt spid="1095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9587"/>
                                        </p:tgtEl>
                                        <p:attrNameLst>
                                          <p:attrName>style.visibility</p:attrName>
                                        </p:attrNameLst>
                                      </p:cBhvr>
                                      <p:to>
                                        <p:strVal val="visible"/>
                                      </p:to>
                                    </p:set>
                                    <p:anim calcmode="discrete" valueType="clr">
                                      <p:cBhvr override="childStyle">
                                        <p:cTn id="22" dur="80"/>
                                        <p:tgtEl>
                                          <p:spTgt spid="10958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9587"/>
                                        </p:tgtEl>
                                        <p:attrNameLst>
                                          <p:attrName>fillcolor</p:attrName>
                                        </p:attrNameLst>
                                      </p:cBhvr>
                                      <p:tavLst>
                                        <p:tav tm="0">
                                          <p:val>
                                            <p:clrVal>
                                              <a:schemeClr val="accent2"/>
                                            </p:clrVal>
                                          </p:val>
                                        </p:tav>
                                        <p:tav tm="50000">
                                          <p:val>
                                            <p:clrVal>
                                              <a:schemeClr val="hlink"/>
                                            </p:clrVal>
                                          </p:val>
                                        </p:tav>
                                      </p:tavLst>
                                    </p:anim>
                                    <p:set>
                                      <p:cBhvr>
                                        <p:cTn id="24" dur="80"/>
                                        <p:tgtEl>
                                          <p:spTgt spid="109587"/>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9589"/>
                                        </p:tgtEl>
                                        <p:attrNameLst>
                                          <p:attrName>style.visibility</p:attrName>
                                        </p:attrNameLst>
                                      </p:cBhvr>
                                      <p:to>
                                        <p:strVal val="visible"/>
                                      </p:to>
                                    </p:set>
                                    <p:animEffect transition="in" filter="wipe(left)">
                                      <p:cBhvr>
                                        <p:cTn id="29" dur="500"/>
                                        <p:tgtEl>
                                          <p:spTgt spid="10958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9588"/>
                                        </p:tgtEl>
                                        <p:attrNameLst>
                                          <p:attrName>style.visibility</p:attrName>
                                        </p:attrNameLst>
                                      </p:cBhvr>
                                      <p:to>
                                        <p:strVal val="visible"/>
                                      </p:to>
                                    </p:set>
                                    <p:animEffect transition="in" filter="wipe(left)">
                                      <p:cBhvr>
                                        <p:cTn id="32" dur="500"/>
                                        <p:tgtEl>
                                          <p:spTgt spid="109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7" grpId="0"/>
      <p:bldP spid="109588" grpId="0"/>
      <p:bldP spid="109589" grpId="0" animBg="1"/>
      <p:bldP spid="10959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611560" y="2632075"/>
            <a:ext cx="7920880" cy="3387725"/>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wrap="square">
            <a:spAutoFit/>
          </a:bodyPr>
          <a:lstStyle/>
          <a:p>
            <a:pPr eaLnBrk="0" hangingPunct="0">
              <a:spcBef>
                <a:spcPct val="50000"/>
              </a:spcBef>
              <a:buFont typeface="Arial" pitchFamily="-105" charset="0"/>
              <a:buNone/>
              <a:defRPr/>
            </a:pPr>
            <a:r>
              <a:rPr lang="en-US" b="1" dirty="0">
                <a:solidFill>
                  <a:srgbClr val="FFFFFF"/>
                </a:solidFill>
                <a:latin typeface="Arial" pitchFamily="-105" charset="0"/>
              </a:rPr>
              <a:t>Of the 166 Hebrew words in Isaiah 53, only seventeen letters in Dead Sea Scroll 1QIsb differ from the Masoretic Text:</a:t>
            </a:r>
          </a:p>
          <a:p>
            <a:pPr eaLnBrk="0" hangingPunct="0">
              <a:spcBef>
                <a:spcPct val="50000"/>
              </a:spcBef>
              <a:buFont typeface="Arial" pitchFamily="-105" charset="0"/>
              <a:buNone/>
              <a:defRPr/>
            </a:pPr>
            <a:r>
              <a:rPr lang="en-US" b="1" dirty="0">
                <a:solidFill>
                  <a:srgbClr val="FFFFFF"/>
                </a:solidFill>
                <a:latin typeface="Arial" pitchFamily="-105" charset="0"/>
              </a:rPr>
              <a:t>10 letters = </a:t>
            </a:r>
            <a:r>
              <a:rPr lang="en-US" b="1" dirty="0">
                <a:solidFill>
                  <a:srgbClr val="FFCC00"/>
                </a:solidFill>
                <a:latin typeface="Arial" pitchFamily="-105" charset="0"/>
              </a:rPr>
              <a:t>spelling</a:t>
            </a:r>
            <a:r>
              <a:rPr lang="en-US" b="1" dirty="0">
                <a:solidFill>
                  <a:srgbClr val="FFFFFF"/>
                </a:solidFill>
                <a:latin typeface="Arial" pitchFamily="-105" charset="0"/>
              </a:rPr>
              <a:t> differences</a:t>
            </a:r>
          </a:p>
          <a:p>
            <a:pPr eaLnBrk="0" hangingPunct="0">
              <a:spcBef>
                <a:spcPct val="50000"/>
              </a:spcBef>
              <a:buFont typeface="Arial" pitchFamily="-105" charset="0"/>
              <a:buNone/>
              <a:defRPr/>
            </a:pPr>
            <a:r>
              <a:rPr lang="en-US" b="1" dirty="0">
                <a:solidFill>
                  <a:srgbClr val="FFFFFF"/>
                </a:solidFill>
                <a:latin typeface="Arial" pitchFamily="-105" charset="0"/>
              </a:rPr>
              <a:t>  4 letters = </a:t>
            </a:r>
            <a:r>
              <a:rPr lang="en-US" b="1" dirty="0">
                <a:solidFill>
                  <a:srgbClr val="FFCC00"/>
                </a:solidFill>
                <a:latin typeface="Arial" pitchFamily="-105" charset="0"/>
              </a:rPr>
              <a:t>stylistic</a:t>
            </a:r>
            <a:r>
              <a:rPr lang="en-US" b="1" dirty="0">
                <a:solidFill>
                  <a:srgbClr val="FFFFFF"/>
                </a:solidFill>
                <a:latin typeface="Arial" pitchFamily="-105" charset="0"/>
              </a:rPr>
              <a:t> changes</a:t>
            </a:r>
          </a:p>
          <a:p>
            <a:pPr eaLnBrk="0" hangingPunct="0">
              <a:spcBef>
                <a:spcPct val="50000"/>
              </a:spcBef>
              <a:buFont typeface="Arial" pitchFamily="-105" charset="0"/>
              <a:buNone/>
              <a:defRPr/>
            </a:pPr>
            <a:r>
              <a:rPr lang="en-US" b="1" u="sng" dirty="0">
                <a:solidFill>
                  <a:srgbClr val="FFFFFF"/>
                </a:solidFill>
                <a:latin typeface="Arial" pitchFamily="-105" charset="0"/>
              </a:rPr>
              <a:t>  3 letters = </a:t>
            </a:r>
            <a:r>
              <a:rPr lang="en-US" b="1" u="sng" dirty="0">
                <a:solidFill>
                  <a:srgbClr val="FFCC00"/>
                </a:solidFill>
                <a:latin typeface="Arial" pitchFamily="-105" charset="0"/>
              </a:rPr>
              <a:t>added word</a:t>
            </a:r>
            <a:r>
              <a:rPr lang="en-US" b="1" u="sng" dirty="0">
                <a:solidFill>
                  <a:srgbClr val="FFFFFF"/>
                </a:solidFill>
                <a:latin typeface="Arial" pitchFamily="-105" charset="0"/>
              </a:rPr>
              <a:t> for "light" (vs. 11)</a:t>
            </a:r>
            <a:endParaRPr lang="en-US" b="1" dirty="0">
              <a:solidFill>
                <a:srgbClr val="FFFFFF"/>
              </a:solidFill>
              <a:latin typeface="Arial" pitchFamily="-105" charset="0"/>
            </a:endParaRPr>
          </a:p>
          <a:p>
            <a:pPr eaLnBrk="0" hangingPunct="0">
              <a:spcBef>
                <a:spcPct val="50000"/>
              </a:spcBef>
              <a:buFont typeface="Arial" pitchFamily="-105" charset="0"/>
              <a:buNone/>
              <a:defRPr/>
            </a:pPr>
            <a:r>
              <a:rPr lang="en-US" b="1" dirty="0">
                <a:solidFill>
                  <a:srgbClr val="FFFFFF"/>
                </a:solidFill>
                <a:latin typeface="Arial" pitchFamily="-105" charset="0"/>
              </a:rPr>
              <a:t>17 letters = no affect on biblical teachings</a:t>
            </a:r>
          </a:p>
        </p:txBody>
      </p:sp>
      <p:sp>
        <p:nvSpPr>
          <p:cNvPr id="1559562" name="Text Box 10"/>
          <p:cNvSpPr txBox="1">
            <a:spLocks noChangeArrowheads="1"/>
          </p:cNvSpPr>
          <p:nvPr/>
        </p:nvSpPr>
        <p:spPr bwMode="auto">
          <a:xfrm>
            <a:off x="179513" y="6375400"/>
            <a:ext cx="8812088" cy="3968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r" eaLnBrk="0" hangingPunct="0">
              <a:defRPr/>
            </a:pPr>
            <a:r>
              <a:rPr lang="en-US" sz="2000" b="1">
                <a:solidFill>
                  <a:srgbClr val="FFFFFF"/>
                </a:solidFill>
                <a:latin typeface="26" charset="0"/>
              </a:rPr>
              <a:t>Geisler &amp; Nix, </a:t>
            </a:r>
            <a:r>
              <a:rPr lang="en-US" sz="2000" b="1" i="1">
                <a:solidFill>
                  <a:srgbClr val="FFFFFF"/>
                </a:solidFill>
                <a:latin typeface="26" charset="0"/>
              </a:rPr>
              <a:t>Intro to the NT</a:t>
            </a:r>
            <a:r>
              <a:rPr lang="en-US" sz="2000" b="1">
                <a:solidFill>
                  <a:srgbClr val="FFFFFF"/>
                </a:solidFill>
                <a:latin typeface="26" charset="0"/>
              </a:rPr>
              <a:t>, 382</a:t>
            </a:r>
          </a:p>
        </p:txBody>
      </p:sp>
      <p:pic>
        <p:nvPicPr>
          <p:cNvPr id="1559563" name="Picture 11" descr="psalm-b"/>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l="58415"/>
          <a:stretch>
            <a:fillRect/>
          </a:stretch>
        </p:blipFill>
        <p:spPr bwMode="auto">
          <a:xfrm>
            <a:off x="4876800" y="228600"/>
            <a:ext cx="30480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9564" name="Picture 12" descr="ishscrl"/>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457200"/>
            <a:ext cx="9144000" cy="685800"/>
          </a:xfrm>
          <a:solidFill>
            <a:schemeClr val="bg2"/>
          </a:solidFill>
        </p:spPr>
        <p:txBody>
          <a:bodyPr/>
          <a:lstStyle/>
          <a:p>
            <a:pPr eaLnBrk="1" hangingPunct="1">
              <a:defRPr/>
            </a:pPr>
            <a:r>
              <a:rPr lang="en-US" sz="3200">
                <a:solidFill>
                  <a:schemeClr val="tx1"/>
                </a:solidFill>
                <a:latin typeface="Arial" charset="0"/>
                <a:ea typeface="ＭＳ Ｐゴシック" charset="0"/>
                <a:cs typeface="ＭＳ Ｐゴシック" charset="0"/>
              </a:rPr>
              <a:t>ISAIAH: QUMRAN v. THE MASORETES</a:t>
            </a:r>
            <a:endParaRPr lang="en-US" sz="2400" b="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1143000"/>
            <a:ext cx="1562100"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3200" b="1">
                <a:solidFill>
                  <a:srgbClr val="FFFFFF"/>
                </a:solidFill>
                <a:effectLst>
                  <a:glow rad="482600">
                    <a:schemeClr val="bg2">
                      <a:alpha val="85000"/>
                    </a:schemeClr>
                  </a:glow>
                </a:effectLst>
                <a:latin typeface="26" charset="0"/>
              </a:rPr>
              <a:t>200 BC</a:t>
            </a:r>
          </a:p>
        </p:txBody>
      </p:sp>
      <p:sp>
        <p:nvSpPr>
          <p:cNvPr id="1559566" name="Text Box 14"/>
          <p:cNvSpPr txBox="1">
            <a:spLocks noChangeArrowheads="1"/>
          </p:cNvSpPr>
          <p:nvPr/>
        </p:nvSpPr>
        <p:spPr bwMode="auto">
          <a:xfrm>
            <a:off x="5486400" y="1143000"/>
            <a:ext cx="1787525"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3200" b="1">
                <a:solidFill>
                  <a:srgbClr val="FFFFFF"/>
                </a:solidFill>
                <a:effectLst>
                  <a:glow rad="482600">
                    <a:schemeClr val="bg2">
                      <a:alpha val="85000"/>
                    </a:schemeClr>
                  </a:glow>
                </a:effectLst>
                <a:latin typeface="26" charset="0"/>
              </a:rPr>
              <a:t>AD 1000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54" grpId="0" animBg="1"/>
      <p:bldP spid="1559565" grpId="0"/>
      <p:bldP spid="155956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4146" name="Rectangle 12"/>
          <p:cNvSpPr>
            <a:spLocks noGrp="1" noChangeArrowheads="1"/>
          </p:cNvSpPr>
          <p:nvPr>
            <p:ph type="title" idx="4294967295"/>
          </p:nvPr>
        </p:nvSpPr>
        <p:spPr>
          <a:xfrm>
            <a:off x="228600" y="152400"/>
            <a:ext cx="4267200" cy="1981200"/>
          </a:xfrm>
        </p:spPr>
        <p:txBody>
          <a:bodyPr/>
          <a:lstStyle/>
          <a:p>
            <a:pPr eaLnBrk="1" hangingPunct="1"/>
            <a:r>
              <a:rPr lang="en-US">
                <a:latin typeface="Times New Roman" charset="0"/>
                <a:ea typeface="ＭＳ Ｐゴシック" charset="0"/>
                <a:cs typeface="ＭＳ Ｐゴシック" charset="0"/>
              </a:rPr>
              <a:t>Better Interpretation of Scripture</a:t>
            </a:r>
          </a:p>
        </p:txBody>
      </p:sp>
      <p:pic>
        <p:nvPicPr>
          <p:cNvPr id="13414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l="2898"/>
          <a:stretch>
            <a:fillRect/>
          </a:stretch>
        </p:blipFill>
        <p:spPr bwMode="auto">
          <a:xfrm>
            <a:off x="0" y="0"/>
            <a:ext cx="51069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Hazo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416425" y="0"/>
            <a:ext cx="4727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9" name="AutoShape 8"/>
          <p:cNvSpPr>
            <a:spLocks noChangeArrowheads="1"/>
          </p:cNvSpPr>
          <p:nvPr/>
        </p:nvSpPr>
        <p:spPr bwMode="auto">
          <a:xfrm>
            <a:off x="3124200" y="1524000"/>
            <a:ext cx="457200" cy="3048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4633" name="Rectangle 9"/>
          <p:cNvSpPr>
            <a:spLocks noChangeArrowheads="1"/>
          </p:cNvSpPr>
          <p:nvPr/>
        </p:nvSpPr>
        <p:spPr bwMode="auto">
          <a:xfrm>
            <a:off x="107504" y="381000"/>
            <a:ext cx="9036496" cy="990600"/>
          </a:xfrm>
          <a:prstGeom prst="rect">
            <a:avLst/>
          </a:prstGeom>
          <a:noFill/>
          <a:ln w="9525">
            <a:noFill/>
            <a:miter lim="800000"/>
            <a:headEnd/>
            <a:tailEnd/>
          </a:ln>
          <a:effectLst/>
        </p:spPr>
        <p:txBody>
          <a:bodyPr anchor="ctr"/>
          <a:lstStyle/>
          <a:p>
            <a:pPr>
              <a:defRPr/>
            </a:pPr>
            <a:r>
              <a:rPr lang="en-US" sz="4400" b="1" dirty="0">
                <a:solidFill>
                  <a:schemeClr val="bg1"/>
                </a:solidFill>
                <a:effectLst>
                  <a:glow rad="190500">
                    <a:schemeClr val="tx1"/>
                  </a:glow>
                </a:effectLst>
                <a:latin typeface="Arial Narrow" charset="0"/>
              </a:rPr>
              <a:t>Better Interpretation of Scripture</a:t>
            </a:r>
            <a:endParaRPr lang="en-US" sz="4400" b="1" dirty="0">
              <a:solidFill>
                <a:schemeClr val="bg1"/>
              </a:solidFill>
              <a:effectLst>
                <a:glow rad="190500">
                  <a:schemeClr val="tx1"/>
                </a:glow>
              </a:effectLst>
            </a:endParaRPr>
          </a:p>
        </p:txBody>
      </p:sp>
      <p:sp>
        <p:nvSpPr>
          <p:cNvPr id="154635" name="Text Box 11"/>
          <p:cNvSpPr txBox="1">
            <a:spLocks noChangeArrowheads="1"/>
          </p:cNvSpPr>
          <p:nvPr/>
        </p:nvSpPr>
        <p:spPr bwMode="auto">
          <a:xfrm>
            <a:off x="7620000" y="0"/>
            <a:ext cx="1524000" cy="457200"/>
          </a:xfrm>
          <a:prstGeom prst="rect">
            <a:avLst/>
          </a:prstGeom>
          <a:solidFill>
            <a:schemeClr val="accent2"/>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a:solidFill>
                  <a:schemeClr val="bg1"/>
                </a:solidFill>
                <a:effectLst>
                  <a:outerShdw blurRad="38100" dist="38100" dir="2700000" algn="tl">
                    <a:srgbClr val="000000"/>
                  </a:outerShdw>
                </a:effectLst>
                <a:latin typeface="Arial" charset="0"/>
                <a:cs typeface="Arial" charset="0"/>
              </a:rPr>
              <a:t>208 (b) 3</a:t>
            </a:r>
            <a:endParaRPr lang="en-US" sz="2800">
              <a:solidFill>
                <a:schemeClr val="bg1"/>
              </a:solidFill>
              <a:effectLst>
                <a:outerShdw blurRad="38100" dist="38100" dir="2700000" algn="tl">
                  <a:srgbClr val="000000"/>
                </a:outerShdw>
              </a:effectLst>
              <a:latin typeface="Arial" charset="0"/>
              <a:cs typeface="Arial" charset="0"/>
            </a:endParaRPr>
          </a:p>
        </p:txBody>
      </p:sp>
      <p:sp>
        <p:nvSpPr>
          <p:cNvPr id="154629" name="Text Box 5"/>
          <p:cNvSpPr txBox="1">
            <a:spLocks noChangeArrowheads="1"/>
          </p:cNvSpPr>
          <p:nvPr/>
        </p:nvSpPr>
        <p:spPr bwMode="auto">
          <a:xfrm rot="59249">
            <a:off x="3124086" y="1697559"/>
            <a:ext cx="3028168" cy="579437"/>
          </a:xfrm>
          <a:prstGeom prst="rect">
            <a:avLst/>
          </a:prstGeom>
          <a:noFill/>
          <a:ln w="9525">
            <a:noFill/>
            <a:miter lim="800000"/>
            <a:headEnd/>
            <a:tailEnd/>
          </a:ln>
          <a:effectLst/>
        </p:spPr>
        <p:txBody>
          <a:bodyPr wrap="square">
            <a:spAutoFit/>
          </a:bodyPr>
          <a:lstStyle/>
          <a:p>
            <a:pPr>
              <a:spcBef>
                <a:spcPct val="50000"/>
              </a:spcBef>
              <a:defRPr/>
            </a:pPr>
            <a:r>
              <a:rPr lang="en-US" sz="3200" b="1" dirty="0" err="1">
                <a:solidFill>
                  <a:schemeClr val="bg1"/>
                </a:solidFill>
                <a:effectLst>
                  <a:glow rad="190500">
                    <a:schemeClr val="tx1"/>
                  </a:glow>
                </a:effectLst>
                <a:latin typeface="Arial"/>
                <a:ea typeface="+mn-ea"/>
                <a:cs typeface="Arial"/>
              </a:rPr>
              <a:t>Hazor</a:t>
            </a:r>
            <a:endParaRPr lang="en-US" sz="3200" b="1" dirty="0">
              <a:solidFill>
                <a:schemeClr val="bg1"/>
              </a:solidFill>
              <a:effectLst>
                <a:glow rad="190500">
                  <a:schemeClr val="tx1"/>
                </a:glow>
              </a:effectLst>
              <a:latin typeface="Arial"/>
              <a:ea typeface="+mn-ea"/>
              <a:cs typeface="Arial"/>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dissolve">
                                      <p:cBhvr>
                                        <p:cTn id="7" dur="500"/>
                                        <p:tgtEl>
                                          <p:spTgt spid="154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5" descr="t1_main_image">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362575" y="2852738"/>
            <a:ext cx="3673475" cy="1836737"/>
          </a:xfrm>
        </p:spPr>
      </p:pic>
      <p:sp>
        <p:nvSpPr>
          <p:cNvPr id="81928" name="Rectangle 8"/>
          <p:cNvSpPr>
            <a:spLocks noChangeArrowheads="1"/>
          </p:cNvSpPr>
          <p:nvPr/>
        </p:nvSpPr>
        <p:spPr bwMode="auto">
          <a:xfrm>
            <a:off x="899592" y="1628800"/>
            <a:ext cx="8458200" cy="1091208"/>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defRPr/>
            </a:pPr>
            <a:endParaRPr lang="en-US" sz="4400">
              <a:solidFill>
                <a:schemeClr val="tx2"/>
              </a:solidFill>
              <a:latin typeface="Arial Narrow" pitchFamily="-111" charset="0"/>
              <a:ea typeface="+mn-ea"/>
              <a:cs typeface="+mn-cs"/>
            </a:endParaRPr>
          </a:p>
        </p:txBody>
      </p:sp>
      <p:sp>
        <p:nvSpPr>
          <p:cNvPr id="81931" name="Text Box 11"/>
          <p:cNvSpPr txBox="1">
            <a:spLocks noChangeArrowheads="1"/>
          </p:cNvSpPr>
          <p:nvPr/>
        </p:nvSpPr>
        <p:spPr bwMode="auto">
          <a:xfrm>
            <a:off x="8101013" y="76200"/>
            <a:ext cx="990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a:effectLst>
                  <a:outerShdw blurRad="38100" dist="38100" dir="2700000" algn="tl">
                    <a:srgbClr val="000000"/>
                  </a:outerShdw>
                </a:effectLst>
                <a:latin typeface="Arial"/>
                <a:cs typeface="Arial"/>
              </a:rPr>
              <a:t>206-8</a:t>
            </a:r>
            <a:endParaRPr lang="en-US" sz="2800">
              <a:effectLst>
                <a:outerShdw blurRad="38100" dist="38100" dir="2700000" algn="tl">
                  <a:srgbClr val="000000"/>
                </a:outerShdw>
              </a:effectLst>
              <a:latin typeface="Arial"/>
              <a:cs typeface="Arial"/>
            </a:endParaRPr>
          </a:p>
        </p:txBody>
      </p:sp>
      <p:sp>
        <p:nvSpPr>
          <p:cNvPr id="81923" name="Rectangle 3"/>
          <p:cNvSpPr>
            <a:spLocks noGrp="1" noChangeArrowheads="1"/>
          </p:cNvSpPr>
          <p:nvPr>
            <p:ph type="body" sz="half" idx="1"/>
          </p:nvPr>
        </p:nvSpPr>
        <p:spPr>
          <a:xfrm>
            <a:off x="685800" y="1828800"/>
            <a:ext cx="5470525" cy="4913313"/>
          </a:xfrm>
        </p:spPr>
        <p:txBody>
          <a:bodyPr/>
          <a:lstStyle/>
          <a:p>
            <a:pPr marL="622300" indent="-622300" eaLnBrk="1" hangingPunct="1">
              <a:lnSpc>
                <a:spcPct val="90000"/>
              </a:lnSpc>
              <a:buFont typeface="Wingdings" charset="0"/>
              <a:buNone/>
              <a:defRPr/>
            </a:pPr>
            <a:r>
              <a:rPr lang="en-US" sz="3600" b="1" dirty="0">
                <a:solidFill>
                  <a:srgbClr val="FFFFFF"/>
                </a:solidFill>
                <a:effectLst>
                  <a:outerShdw blurRad="50800" dist="63500" dir="2700000" algn="tl" rotWithShape="0">
                    <a:srgbClr val="000000"/>
                  </a:outerShdw>
                </a:effectLst>
                <a:ea typeface="+mn-ea"/>
                <a:cs typeface="+mn-cs"/>
              </a:rPr>
              <a:t>1.	Confirmation of Biblical History (cf. OTB, 201-4)</a:t>
            </a:r>
          </a:p>
          <a:p>
            <a:pPr marL="622300" indent="-622300" eaLnBrk="1" hangingPunct="1">
              <a:lnSpc>
                <a:spcPct val="90000"/>
              </a:lnSpc>
              <a:buFont typeface="Wingdings" charset="0"/>
              <a:buNone/>
              <a:defRPr/>
            </a:pPr>
            <a:r>
              <a:rPr lang="en-US" sz="3600" b="1" dirty="0">
                <a:solidFill>
                  <a:srgbClr val="FFFFFF"/>
                </a:solidFill>
                <a:effectLst>
                  <a:outerShdw blurRad="50800" dist="63500" dir="2700000" algn="tl" rotWithShape="0">
                    <a:srgbClr val="000000"/>
                  </a:outerShdw>
                </a:effectLst>
                <a:ea typeface="+mn-ea"/>
                <a:cs typeface="+mn-cs"/>
              </a:rPr>
              <a:t>2.	Confirmation of Transmission of Scripture</a:t>
            </a:r>
          </a:p>
          <a:p>
            <a:pPr marL="622300" indent="-622300" eaLnBrk="1" hangingPunct="1">
              <a:lnSpc>
                <a:spcPct val="90000"/>
              </a:lnSpc>
              <a:buFont typeface="Wingdings" charset="0"/>
              <a:buNone/>
              <a:defRPr/>
            </a:pPr>
            <a:r>
              <a:rPr lang="en-US" sz="3600" b="1" dirty="0">
                <a:solidFill>
                  <a:srgbClr val="FFFFFF"/>
                </a:solidFill>
                <a:effectLst>
                  <a:outerShdw blurRad="50800" dist="63500" dir="2700000" algn="tl" rotWithShape="0">
                    <a:srgbClr val="000000"/>
                  </a:outerShdw>
                </a:effectLst>
                <a:ea typeface="+mn-ea"/>
                <a:cs typeface="+mn-cs"/>
              </a:rPr>
              <a:t>3.	Insight into Interpreting Scripture</a:t>
            </a:r>
          </a:p>
          <a:p>
            <a:pPr marL="622300" indent="-622300" eaLnBrk="1" hangingPunct="1">
              <a:lnSpc>
                <a:spcPct val="90000"/>
              </a:lnSpc>
              <a:buFont typeface="Wingdings" charset="0"/>
              <a:buNone/>
              <a:defRPr/>
            </a:pPr>
            <a:r>
              <a:rPr lang="en-US" sz="3600" b="1" dirty="0">
                <a:solidFill>
                  <a:srgbClr val="FFFFFF"/>
                </a:solidFill>
                <a:effectLst>
                  <a:outerShdw blurRad="50800" dist="63500" dir="2700000" algn="tl" rotWithShape="0">
                    <a:srgbClr val="000000"/>
                  </a:outerShdw>
                </a:effectLst>
                <a:ea typeface="+mn-ea"/>
                <a:cs typeface="+mn-cs"/>
              </a:rPr>
              <a:t>4.	Source of Revenue for Israel &amp; Her Neighbors</a:t>
            </a:r>
          </a:p>
        </p:txBody>
      </p:sp>
      <p:sp>
        <p:nvSpPr>
          <p:cNvPr id="2" name="Title 1"/>
          <p:cNvSpPr>
            <a:spLocks noGrp="1"/>
          </p:cNvSpPr>
          <p:nvPr>
            <p:ph type="title"/>
          </p:nvPr>
        </p:nvSpPr>
        <p:spPr>
          <a:xfrm>
            <a:off x="685800" y="609600"/>
            <a:ext cx="8458200" cy="1143000"/>
          </a:xfrm>
        </p:spPr>
        <p:txBody>
          <a:bodyPr anchor="ctr"/>
          <a:lstStyle/>
          <a:p>
            <a:r>
              <a:rPr lang="en-US" b="1">
                <a:effectLst>
                  <a:outerShdw blurRad="50800" dist="88900" dir="2700000" algn="tl" rotWithShape="0">
                    <a:srgbClr val="000000">
                      <a:alpha val="78000"/>
                    </a:srgbClr>
                  </a:outerShdw>
                </a:effectLst>
                <a:latin typeface="Arial Narrow" pitchFamily="-111" charset="0"/>
              </a:rPr>
              <a:t>Value of Biblical Archaeology</a:t>
            </a:r>
            <a:endParaRPr lang="en-US" b="1">
              <a:effectLst>
                <a:outerShdw blurRad="50800" dist="88900" dir="2700000" algn="tl" rotWithShape="0">
                  <a:srgbClr val="000000">
                    <a:alpha val="7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23">
                                            <p:txEl>
                                              <p:pRg st="0" end="0"/>
                                            </p:txEl>
                                          </p:spTgt>
                                        </p:tgtEl>
                                        <p:attrNameLst>
                                          <p:attrName>style.visibility</p:attrName>
                                        </p:attrNameLst>
                                      </p:cBhvr>
                                      <p:to>
                                        <p:strVal val="visible"/>
                                      </p:to>
                                    </p:set>
                                    <p:anim calcmode="discrete" valueType="clr">
                                      <p:cBhvr override="childStyle">
                                        <p:cTn id="7" dur="80"/>
                                        <p:tgtEl>
                                          <p:spTgt spid="819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2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23">
                                            <p:txEl>
                                              <p:pRg st="1" end="1"/>
                                            </p:txEl>
                                          </p:spTgt>
                                        </p:tgtEl>
                                        <p:attrNameLst>
                                          <p:attrName>style.visibility</p:attrName>
                                        </p:attrNameLst>
                                      </p:cBhvr>
                                      <p:to>
                                        <p:strVal val="visible"/>
                                      </p:to>
                                    </p:set>
                                    <p:anim calcmode="discrete" valueType="clr">
                                      <p:cBhvr override="childStyle">
                                        <p:cTn id="14" dur="80"/>
                                        <p:tgtEl>
                                          <p:spTgt spid="819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19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23">
                                            <p:txEl>
                                              <p:pRg st="2" end="2"/>
                                            </p:txEl>
                                          </p:spTgt>
                                        </p:tgtEl>
                                        <p:attrNameLst>
                                          <p:attrName>style.visibility</p:attrName>
                                        </p:attrNameLst>
                                      </p:cBhvr>
                                      <p:to>
                                        <p:strVal val="visible"/>
                                      </p:to>
                                    </p:set>
                                    <p:anim calcmode="discrete" valueType="clr">
                                      <p:cBhvr override="childStyle">
                                        <p:cTn id="21" dur="80"/>
                                        <p:tgtEl>
                                          <p:spTgt spid="819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192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1923">
                                            <p:txEl>
                                              <p:pRg st="3" end="3"/>
                                            </p:txEl>
                                          </p:spTgt>
                                        </p:tgtEl>
                                        <p:attrNameLst>
                                          <p:attrName>style.visibility</p:attrName>
                                        </p:attrNameLst>
                                      </p:cBhvr>
                                      <p:to>
                                        <p:strVal val="visible"/>
                                      </p:to>
                                    </p:set>
                                    <p:anim calcmode="discrete" valueType="clr">
                                      <p:cBhvr override="childStyle">
                                        <p:cTn id="28" dur="80"/>
                                        <p:tgtEl>
                                          <p:spTgt spid="819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19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19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3/12</a:t>
            </a:r>
          </a:p>
        </p:txBody>
      </p:sp>
      <p:pic>
        <p:nvPicPr>
          <p:cNvPr id="64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288"/>
          </a:xfrm>
          <a:prstGeom prst="rect">
            <a:avLst/>
          </a:prstGeom>
          <a:noFill/>
          <a:ln w="9525">
            <a:noFill/>
            <a:miter lim="800000"/>
            <a:headEnd/>
            <a:tailEnd/>
          </a:ln>
          <a:effectLst/>
        </p:spPr>
        <p:txBody>
          <a:bodyPr>
            <a:spAutoFit/>
          </a:bodyPr>
          <a:lstStyle/>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Shout to the Lord,</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all the earth, let us sing</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power and majesty,</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 praise to the King.</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533400"/>
            <a:ext cx="8458200" cy="1371600"/>
          </a:xfrm>
          <a:noFill/>
          <a:ln>
            <a:noFill/>
          </a:ln>
        </p:spPr>
        <p:txBody>
          <a:bodyPr vert="horz" wrap="square" lIns="91440" tIns="45720" rIns="91440" bIns="45720" numCol="1" anchor="ctr" anchorCtr="0" compatLnSpc="1">
            <a:prstTxWarp prst="textNoShape">
              <a:avLst/>
            </a:prstTxWarp>
          </a:bodyPr>
          <a:lstStyle/>
          <a:p>
            <a:r>
              <a:rPr lang="en-US" b="1">
                <a:effectLst>
                  <a:outerShdw blurRad="50800" dist="88900" dir="2700000" algn="tl" rotWithShape="0">
                    <a:srgbClr val="000000">
                      <a:alpha val="78000"/>
                    </a:srgbClr>
                  </a:outerShdw>
                </a:effectLst>
                <a:latin typeface="Arial Narrow" pitchFamily="-111" charset="0"/>
              </a:rPr>
              <a:t>Dangers of Biblical Archaeology</a:t>
            </a:r>
          </a:p>
        </p:txBody>
      </p:sp>
      <p:sp>
        <p:nvSpPr>
          <p:cNvPr id="88067" name="Rectangle 3"/>
          <p:cNvSpPr>
            <a:spLocks noGrp="1" noChangeArrowheads="1"/>
          </p:cNvSpPr>
          <p:nvPr>
            <p:ph type="body" sz="half" idx="1"/>
          </p:nvPr>
        </p:nvSpPr>
        <p:spPr>
          <a:xfrm>
            <a:off x="457200" y="1905000"/>
            <a:ext cx="8610600" cy="4876800"/>
          </a:xfrm>
        </p:spPr>
        <p:txBody>
          <a:bodyPr/>
          <a:lstStyle/>
          <a:p>
            <a:pPr eaLnBrk="1" hangingPunct="1">
              <a:buFont typeface="Wingdings" pitchFamily="-111" charset="2"/>
              <a:buBlip>
                <a:blip r:embed="rId3"/>
              </a:buBlip>
              <a:defRPr/>
            </a:pPr>
            <a:r>
              <a:rPr lang="en-US" sz="3600" b="1" dirty="0">
                <a:solidFill>
                  <a:srgbClr val="FFFF00"/>
                </a:solidFill>
                <a:effectLst>
                  <a:outerShdw blurRad="38100" dist="38100" dir="2700000" algn="tl">
                    <a:srgbClr val="000000">
                      <a:alpha val="43137"/>
                    </a:srgbClr>
                  </a:outerShdw>
                </a:effectLst>
                <a:ea typeface="+mn-ea"/>
                <a:cs typeface="+mn-cs"/>
              </a:rPr>
              <a:t>Priority</a:t>
            </a:r>
            <a:r>
              <a:rPr lang="en-US" sz="3600" b="1" dirty="0">
                <a:effectLst>
                  <a:outerShdw blurRad="38100" dist="38100" dir="2700000" algn="tl">
                    <a:srgbClr val="000000">
                      <a:alpha val="43137"/>
                    </a:srgbClr>
                  </a:outerShdw>
                </a:effectLst>
                <a:ea typeface="+mn-ea"/>
                <a:cs typeface="+mn-cs"/>
              </a:rPr>
              <a:t>: Will one first accept the Bible or archaeology?</a:t>
            </a:r>
          </a:p>
          <a:p>
            <a:pPr eaLnBrk="1" hangingPunct="1">
              <a:buFont typeface="Wingdings" pitchFamily="-111" charset="2"/>
              <a:buBlip>
                <a:blip r:embed="rId3"/>
              </a:buBlip>
              <a:defRPr/>
            </a:pPr>
            <a:r>
              <a:rPr lang="en-US" sz="3600" b="1" dirty="0">
                <a:solidFill>
                  <a:srgbClr val="FFFF00"/>
                </a:solidFill>
                <a:effectLst>
                  <a:outerShdw blurRad="38100" dist="38100" dir="2700000" algn="tl">
                    <a:srgbClr val="000000">
                      <a:alpha val="43137"/>
                    </a:srgbClr>
                  </a:outerShdw>
                </a:effectLst>
                <a:ea typeface="+mn-ea"/>
                <a:cs typeface="+mn-cs"/>
              </a:rPr>
              <a:t>Subjectivity</a:t>
            </a:r>
            <a:r>
              <a:rPr lang="en-US" sz="3600" b="1" dirty="0">
                <a:effectLst>
                  <a:outerShdw blurRad="38100" dist="38100" dir="2700000" algn="tl">
                    <a:srgbClr val="000000">
                      <a:alpha val="43137"/>
                    </a:srgbClr>
                  </a:outerShdw>
                </a:effectLst>
                <a:ea typeface="+mn-ea"/>
                <a:cs typeface="+mn-cs"/>
              </a:rPr>
              <a:t>: Bias is a problem for liberal and conservative alike</a:t>
            </a:r>
          </a:p>
          <a:p>
            <a:pPr eaLnBrk="1" hangingPunct="1">
              <a:buFont typeface="Wingdings" pitchFamily="-111" charset="2"/>
              <a:buBlip>
                <a:blip r:embed="rId3"/>
              </a:buBlip>
              <a:defRPr/>
            </a:pPr>
            <a:r>
              <a:rPr lang="en-US" sz="3600" b="1" dirty="0">
                <a:solidFill>
                  <a:srgbClr val="FFFF00"/>
                </a:solidFill>
                <a:effectLst>
                  <a:outerShdw blurRad="38100" dist="38100" dir="2700000" algn="tl">
                    <a:srgbClr val="000000">
                      <a:alpha val="43137"/>
                    </a:srgbClr>
                  </a:outerShdw>
                </a:effectLst>
                <a:ea typeface="+mn-ea"/>
                <a:cs typeface="+mn-cs"/>
              </a:rPr>
              <a:t>Incomplete Record</a:t>
            </a:r>
            <a:r>
              <a:rPr lang="en-US" sz="3600" b="1" dirty="0">
                <a:effectLst>
                  <a:outerShdw blurRad="38100" dist="38100" dir="2700000" algn="tl">
                    <a:srgbClr val="000000">
                      <a:alpha val="43137"/>
                    </a:srgbClr>
                  </a:outerShdw>
                </a:effectLst>
                <a:ea typeface="+mn-ea"/>
                <a:cs typeface="+mn-cs"/>
              </a:rPr>
              <a:t>: Most of the Bible cannot be proven by archaeology</a:t>
            </a:r>
          </a:p>
        </p:txBody>
      </p:sp>
      <p:sp>
        <p:nvSpPr>
          <p:cNvPr id="88070" name="Text Box 6"/>
          <p:cNvSpPr txBox="1">
            <a:spLocks noChangeArrowheads="1"/>
          </p:cNvSpPr>
          <p:nvPr/>
        </p:nvSpPr>
        <p:spPr bwMode="auto">
          <a:xfrm>
            <a:off x="7924800" y="76200"/>
            <a:ext cx="12192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a:effectLst>
                  <a:outerShdw blurRad="38100" dist="38100" dir="2700000" algn="tl">
                    <a:srgbClr val="000000"/>
                  </a:outerShdw>
                </a:effectLst>
              </a:rPr>
              <a:t>209-210</a:t>
            </a:r>
            <a:endParaRPr lang="en-US" sz="2800">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
                                        <p:tgtEl>
                                          <p:spTgt spid="88067">
                                            <p:txEl>
                                              <p:pRg st="0" end="0"/>
                                            </p:txEl>
                                          </p:spTgt>
                                        </p:tgtEl>
                                      </p:cBhvr>
                                    </p:animEffect>
                                    <p:anim calcmode="lin" valueType="num">
                                      <p:cBhvr>
                                        <p:cTn id="8"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8067">
                                            <p:txEl>
                                              <p:pRg st="1" end="1"/>
                                            </p:txEl>
                                          </p:spTgt>
                                        </p:tgtEl>
                                        <p:attrNameLst>
                                          <p:attrName>style.visibility</p:attrName>
                                        </p:attrNameLst>
                                      </p:cBhvr>
                                      <p:to>
                                        <p:strVal val="visible"/>
                                      </p:to>
                                    </p:set>
                                    <p:animEffect transition="in" filter="fade">
                                      <p:cBhvr>
                                        <p:cTn id="16" dur="100"/>
                                        <p:tgtEl>
                                          <p:spTgt spid="88067">
                                            <p:txEl>
                                              <p:pRg st="1" end="1"/>
                                            </p:txEl>
                                          </p:spTgt>
                                        </p:tgtEl>
                                      </p:cBhvr>
                                    </p:animEffect>
                                    <p:anim calcmode="lin" valueType="num">
                                      <p:cBhvr>
                                        <p:cTn id="17"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88067">
                                            <p:txEl>
                                              <p:pRg st="2" end="2"/>
                                            </p:txEl>
                                          </p:spTgt>
                                        </p:tgtEl>
                                        <p:attrNameLst>
                                          <p:attrName>style.visibility</p:attrName>
                                        </p:attrNameLst>
                                      </p:cBhvr>
                                      <p:to>
                                        <p:strVal val="visible"/>
                                      </p:to>
                                    </p:set>
                                    <p:animEffect transition="in" filter="fade">
                                      <p:cBhvr>
                                        <p:cTn id="25" dur="100"/>
                                        <p:tgtEl>
                                          <p:spTgt spid="88067">
                                            <p:txEl>
                                              <p:pRg st="2" end="2"/>
                                            </p:txEl>
                                          </p:spTgt>
                                        </p:tgtEl>
                                      </p:cBhvr>
                                    </p:animEffect>
                                    <p:anim calcmode="lin" valueType="num">
                                      <p:cBhvr>
                                        <p:cTn id="26"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2"/>
          <p:cNvSpPr>
            <a:spLocks noGrp="1"/>
          </p:cNvSpPr>
          <p:nvPr>
            <p:ph type="title" idx="4294967295"/>
          </p:nvPr>
        </p:nvSpPr>
        <p:spPr/>
        <p:txBody>
          <a:bodyPr/>
          <a:lstStyle/>
          <a:p>
            <a:r>
              <a:rPr lang="en-US">
                <a:latin typeface="Arial Narrow" charset="0"/>
                <a:ea typeface="ＭＳ Ｐゴシック" charset="0"/>
                <a:cs typeface="ＭＳ Ｐゴシック" charset="0"/>
              </a:rPr>
              <a:t>Faith Issues</a:t>
            </a:r>
          </a:p>
        </p:txBody>
      </p:sp>
      <p:graphicFrame>
        <p:nvGraphicFramePr>
          <p:cNvPr id="140290" name="Object 2"/>
          <p:cNvGraphicFramePr>
            <a:graphicFrameLocks noChangeAspect="1"/>
          </p:cNvGraphicFramePr>
          <p:nvPr/>
        </p:nvGraphicFramePr>
        <p:xfrm>
          <a:off x="533400" y="-41275"/>
          <a:ext cx="8229600" cy="6970713"/>
        </p:xfrm>
        <a:graphic>
          <a:graphicData uri="http://schemas.openxmlformats.org/presentationml/2006/ole">
            <mc:AlternateContent xmlns:mc="http://schemas.openxmlformats.org/markup-compatibility/2006">
              <mc:Choice xmlns:v="urn:schemas-microsoft-com:vml" Requires="v">
                <p:oleObj name="Photo Editor Photo" r:id="rId3" imgW="2743438" imgH="2324301" progId="MSPhotoEd.3">
                  <p:embed/>
                </p:oleObj>
              </mc:Choice>
              <mc:Fallback>
                <p:oleObj name="Photo Editor Photo" r:id="rId3" imgW="2743438" imgH="2324301"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275"/>
                        <a:ext cx="8229600" cy="6970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609600"/>
            <a:ext cx="8458200" cy="1371600"/>
          </a:xfrm>
          <a:noFill/>
          <a:ln>
            <a:noFill/>
          </a:ln>
        </p:spPr>
        <p:txBody>
          <a:bodyPr vert="horz" wrap="square" lIns="91440" tIns="45720" rIns="91440" bIns="45720" numCol="1" anchor="ctr" anchorCtr="0" compatLnSpc="1">
            <a:prstTxWarp prst="textNoShape">
              <a:avLst/>
            </a:prstTxWarp>
          </a:bodyPr>
          <a:lstStyle/>
          <a:p>
            <a:r>
              <a:rPr lang="en-US" b="1">
                <a:effectLst>
                  <a:outerShdw blurRad="50800" dist="88900" dir="2700000" algn="tl" rotWithShape="0">
                    <a:srgbClr val="000000">
                      <a:alpha val="78000"/>
                    </a:srgbClr>
                  </a:outerShdw>
                </a:effectLst>
                <a:latin typeface="Arial Narrow" pitchFamily="-111" charset="0"/>
              </a:rPr>
              <a:t>Dangers of Biblical Archaeology</a:t>
            </a:r>
          </a:p>
        </p:txBody>
      </p:sp>
      <p:sp>
        <p:nvSpPr>
          <p:cNvPr id="82947" name="Rectangle 3"/>
          <p:cNvSpPr>
            <a:spLocks noGrp="1" noChangeArrowheads="1"/>
          </p:cNvSpPr>
          <p:nvPr>
            <p:ph type="body" sz="half" idx="1"/>
          </p:nvPr>
        </p:nvSpPr>
        <p:spPr>
          <a:xfrm>
            <a:off x="381000" y="1981200"/>
            <a:ext cx="8763000" cy="4876800"/>
          </a:xfrm>
        </p:spPr>
        <p:txBody>
          <a:bodyPr/>
          <a:lstStyle/>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Priority</a:t>
            </a:r>
            <a:r>
              <a:rPr lang="en-US" b="1" dirty="0">
                <a:effectLst>
                  <a:outerShdw blurRad="38100" dist="38100" dir="2700000" algn="tl">
                    <a:srgbClr val="000000">
                      <a:alpha val="43137"/>
                    </a:srgbClr>
                  </a:outerShdw>
                </a:effectLst>
                <a:ea typeface="+mn-ea"/>
                <a:cs typeface="+mn-cs"/>
              </a:rPr>
              <a:t>: Will one first accept the Bible or archaeology?</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Subjectivity</a:t>
            </a:r>
            <a:r>
              <a:rPr lang="en-US" b="1" dirty="0">
                <a:effectLst>
                  <a:outerShdw blurRad="38100" dist="38100" dir="2700000" algn="tl">
                    <a:srgbClr val="000000">
                      <a:alpha val="43137"/>
                    </a:srgbClr>
                  </a:outerShdw>
                </a:effectLst>
                <a:ea typeface="+mn-ea"/>
                <a:cs typeface="+mn-cs"/>
              </a:rPr>
              <a:t>: Bias is a problem for liberal and conservative alike</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Incomplete Record</a:t>
            </a:r>
            <a:r>
              <a:rPr lang="en-US" b="1" dirty="0">
                <a:effectLst>
                  <a:outerShdw blurRad="38100" dist="38100" dir="2700000" algn="tl">
                    <a:srgbClr val="000000">
                      <a:alpha val="43137"/>
                    </a:srgbClr>
                  </a:outerShdw>
                </a:effectLst>
                <a:ea typeface="+mn-ea"/>
                <a:cs typeface="+mn-cs"/>
              </a:rPr>
              <a:t>: Most of the Bible cannot be proven by archaeology</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Complexity</a:t>
            </a:r>
            <a:r>
              <a:rPr lang="en-US" b="1" dirty="0">
                <a:effectLst>
                  <a:outerShdw blurRad="38100" dist="38100" dir="2700000" algn="tl">
                    <a:srgbClr val="000000">
                      <a:alpha val="43137"/>
                    </a:srgbClr>
                  </a:outerShdw>
                </a:effectLst>
                <a:ea typeface="+mn-ea"/>
                <a:cs typeface="+mn-cs"/>
              </a:rPr>
              <a:t>: Biblical archaeology is the oldest, most complicated, most stratified, least substantiated type</a:t>
            </a:r>
          </a:p>
        </p:txBody>
      </p:sp>
      <p:sp>
        <p:nvSpPr>
          <p:cNvPr id="82950"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a:effectLst>
                  <a:outerShdw blurRad="38100" dist="38100" dir="2700000" algn="tl">
                    <a:srgbClr val="000000"/>
                  </a:outerShdw>
                </a:effectLst>
              </a:rPr>
              <a:t>211</a:t>
            </a:r>
            <a:endParaRPr lang="en-US" sz="2800">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82947">
                                            <p:txEl>
                                              <p:pRg st="3" end="3"/>
                                            </p:txEl>
                                          </p:spTgt>
                                        </p:tgtEl>
                                        <p:attrNameLst>
                                          <p:attrName>style.visibility</p:attrName>
                                        </p:attrNameLst>
                                      </p:cBhvr>
                                      <p:to>
                                        <p:strVal val="visible"/>
                                      </p:to>
                                    </p:set>
                                    <p:animEffect transition="in" filter="fade">
                                      <p:cBhvr>
                                        <p:cTn id="7" dur="100"/>
                                        <p:tgtEl>
                                          <p:spTgt spid="82947">
                                            <p:txEl>
                                              <p:pRg st="3" end="3"/>
                                            </p:txEl>
                                          </p:spTgt>
                                        </p:tgtEl>
                                      </p:cBhvr>
                                    </p:animEffect>
                                    <p:anim calcmode="lin" valueType="num">
                                      <p:cBhvr>
                                        <p:cTn id="8" dur="4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p:cTn id="9" dur="400" fill="hold"/>
                                        <p:tgtEl>
                                          <p:spTgt spid="82947">
                                            <p:txEl>
                                              <p:pRg st="3" end="3"/>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29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29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filistin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81000"/>
            <a:ext cx="5943600" cy="601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p:nvPr>
        </p:nvSpPr>
        <p:spPr>
          <a:xfrm>
            <a:off x="6324600" y="554038"/>
            <a:ext cx="2819400" cy="1938337"/>
          </a:xfrm>
          <a:ln w="12700" cap="sq">
            <a:headEnd type="none" w="sm" len="sm"/>
            <a:tailEnd type="none" w="sm" len="sm"/>
          </a:ln>
        </p:spPr>
        <p:txBody>
          <a:bodyPr>
            <a:spAutoFit/>
          </a:bodyPr>
          <a:lstStyle/>
          <a:p>
            <a:pPr algn="ctr">
              <a:defRPr/>
            </a:pPr>
            <a:r>
              <a:rPr lang="en-US" sz="4000" b="1" dirty="0">
                <a:solidFill>
                  <a:schemeClr val="tx1"/>
                </a:solidFill>
                <a:effectLst>
                  <a:outerShdw blurRad="38100" dist="38100" dir="2700000" algn="tl">
                    <a:srgbClr val="000000"/>
                  </a:outerShdw>
                </a:effectLst>
                <a:latin typeface="Arial"/>
                <a:ea typeface="ＭＳ Ｐゴシック" charset="0"/>
                <a:cs typeface="Arial"/>
              </a:rPr>
              <a:t>The Temple of Dagan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115888"/>
            <a:ext cx="8458200" cy="792162"/>
          </a:xfrm>
          <a:noFill/>
          <a:ln>
            <a:noFill/>
          </a:ln>
        </p:spPr>
        <p:txBody>
          <a:bodyPr vert="horz" wrap="square" lIns="91440" tIns="45720" rIns="91440" bIns="45720" numCol="1" anchor="ctr" anchorCtr="0" compatLnSpc="1">
            <a:prstTxWarp prst="textNoShape">
              <a:avLst/>
            </a:prstTxWarp>
          </a:bodyPr>
          <a:lstStyle/>
          <a:p>
            <a:r>
              <a:rPr lang="en-US" b="1" dirty="0">
                <a:effectLst>
                  <a:outerShdw blurRad="50800" dist="88900" dir="2700000" algn="tl" rotWithShape="0">
                    <a:srgbClr val="000000">
                      <a:alpha val="78000"/>
                    </a:srgbClr>
                  </a:outerShdw>
                </a:effectLst>
                <a:latin typeface="Arial Narrow" pitchFamily="-111" charset="0"/>
              </a:rPr>
              <a:t>Dangers of Biblical Archaeology</a:t>
            </a:r>
          </a:p>
        </p:txBody>
      </p:sp>
      <p:sp>
        <p:nvSpPr>
          <p:cNvPr id="108547" name="Rectangle 3"/>
          <p:cNvSpPr>
            <a:spLocks noGrp="1" noChangeArrowheads="1"/>
          </p:cNvSpPr>
          <p:nvPr>
            <p:ph type="body" sz="half" idx="1"/>
          </p:nvPr>
        </p:nvSpPr>
        <p:spPr>
          <a:xfrm>
            <a:off x="381000" y="1055688"/>
            <a:ext cx="8763000" cy="5802312"/>
          </a:xfrm>
        </p:spPr>
        <p:txBody>
          <a:bodyPr/>
          <a:lstStyle/>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Priority</a:t>
            </a:r>
            <a:r>
              <a:rPr lang="en-US" b="1" dirty="0">
                <a:effectLst>
                  <a:outerShdw blurRad="38100" dist="38100" dir="2700000" algn="tl">
                    <a:srgbClr val="000000">
                      <a:alpha val="43137"/>
                    </a:srgbClr>
                  </a:outerShdw>
                </a:effectLst>
                <a:ea typeface="+mn-ea"/>
                <a:cs typeface="+mn-cs"/>
              </a:rPr>
              <a:t>: Will one first accept the Bible or archaeology?</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Subjectivity</a:t>
            </a:r>
            <a:r>
              <a:rPr lang="en-US" b="1" dirty="0">
                <a:effectLst>
                  <a:outerShdw blurRad="38100" dist="38100" dir="2700000" algn="tl">
                    <a:srgbClr val="000000">
                      <a:alpha val="43137"/>
                    </a:srgbClr>
                  </a:outerShdw>
                </a:effectLst>
                <a:ea typeface="+mn-ea"/>
                <a:cs typeface="+mn-cs"/>
              </a:rPr>
              <a:t>: Bias is a problem for liberal and conservative alike</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Incomplete Record</a:t>
            </a:r>
            <a:r>
              <a:rPr lang="en-US" b="1" dirty="0">
                <a:effectLst>
                  <a:outerShdw blurRad="38100" dist="38100" dir="2700000" algn="tl">
                    <a:srgbClr val="000000">
                      <a:alpha val="43137"/>
                    </a:srgbClr>
                  </a:outerShdw>
                </a:effectLst>
                <a:ea typeface="+mn-ea"/>
                <a:cs typeface="+mn-cs"/>
              </a:rPr>
              <a:t>: Most of the Bible cannot be proven by archaeology</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Complexity</a:t>
            </a:r>
            <a:r>
              <a:rPr lang="en-US" b="1" dirty="0">
                <a:effectLst>
                  <a:outerShdw blurRad="38100" dist="38100" dir="2700000" algn="tl">
                    <a:srgbClr val="000000">
                      <a:alpha val="43137"/>
                    </a:srgbClr>
                  </a:outerShdw>
                </a:effectLst>
                <a:ea typeface="+mn-ea"/>
                <a:cs typeface="+mn-cs"/>
              </a:rPr>
              <a:t>: Biblical archaeology is the oldest, most complicated, most stratified, least substantiated type</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Limited Apologetic Value</a:t>
            </a:r>
            <a:r>
              <a:rPr lang="en-US" b="1" dirty="0">
                <a:effectLst>
                  <a:outerShdw blurRad="38100" dist="38100" dir="2700000" algn="tl">
                    <a:srgbClr val="000000">
                      <a:alpha val="43137"/>
                    </a:srgbClr>
                  </a:outerShdw>
                </a:effectLst>
                <a:ea typeface="+mn-ea"/>
                <a:cs typeface="+mn-cs"/>
              </a:rPr>
              <a:t>: It cannot prove God</a:t>
            </a:r>
            <a:r>
              <a:rPr lang="fr-FR" b="1" dirty="0">
                <a:effectLst>
                  <a:outerShdw blurRad="38100" dist="38100" dir="2700000" algn="tl">
                    <a:srgbClr val="000000">
                      <a:alpha val="43137"/>
                    </a:srgbClr>
                  </a:outerShdw>
                </a:effectLst>
                <a:ea typeface="+mn-ea"/>
                <a:cs typeface="+mn-cs"/>
              </a:rPr>
              <a:t>'</a:t>
            </a:r>
            <a:r>
              <a:rPr lang="en-US" b="1" dirty="0">
                <a:effectLst>
                  <a:outerShdw blurRad="38100" dist="38100" dir="2700000" algn="tl">
                    <a:srgbClr val="000000">
                      <a:alpha val="43137"/>
                    </a:srgbClr>
                  </a:outerShdw>
                </a:effectLst>
                <a:ea typeface="+mn-ea"/>
                <a:cs typeface="+mn-cs"/>
              </a:rPr>
              <a:t>s existence or create faith in Christ</a:t>
            </a:r>
          </a:p>
        </p:txBody>
      </p:sp>
      <p:sp>
        <p:nvSpPr>
          <p:cNvPr id="108549" name="Text Box 5"/>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a:effectLst>
                  <a:outerShdw blurRad="38100" dist="38100" dir="2700000" algn="tl">
                    <a:srgbClr val="000000"/>
                  </a:outerShdw>
                </a:effectLst>
                <a:latin typeface="Arial"/>
                <a:cs typeface="Arial"/>
              </a:rPr>
              <a:t>211</a:t>
            </a:r>
            <a:endParaRPr lang="en-US" sz="280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08547">
                                            <p:txEl>
                                              <p:pRg st="4" end="4"/>
                                            </p:txEl>
                                          </p:spTgt>
                                        </p:tgtEl>
                                        <p:attrNameLst>
                                          <p:attrName>style.visibility</p:attrName>
                                        </p:attrNameLst>
                                      </p:cBhvr>
                                      <p:to>
                                        <p:strVal val="visible"/>
                                      </p:to>
                                    </p:set>
                                    <p:animEffect transition="in" filter="fade">
                                      <p:cBhvr>
                                        <p:cTn id="7" dur="100"/>
                                        <p:tgtEl>
                                          <p:spTgt spid="108547">
                                            <p:txEl>
                                              <p:pRg st="4" end="4"/>
                                            </p:txEl>
                                          </p:spTgt>
                                        </p:tgtEl>
                                      </p:cBhvr>
                                    </p:animEffect>
                                    <p:anim calcmode="lin" valueType="num">
                                      <p:cBhvr>
                                        <p:cTn id="8" dur="4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p:cTn id="9" dur="400" fill="hold"/>
                                        <p:tgtEl>
                                          <p:spTgt spid="108547">
                                            <p:txEl>
                                              <p:pRg st="4" end="4"/>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854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854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effectLst>
            <a:outerShdw blurRad="63500" dist="38099" dir="2700000" algn="ctr" rotWithShape="0">
              <a:schemeClr val="bg2">
                <a:alpha val="74998"/>
              </a:schemeClr>
            </a:outerShdw>
          </a:effectLst>
        </p:spPr>
        <p:txBody>
          <a:bodyPr anchor="ctr"/>
          <a:lstStyle/>
          <a:p>
            <a:pPr eaLnBrk="1" hangingPunct="1">
              <a:defRPr/>
            </a:pPr>
            <a:r>
              <a:rPr lang="en-US" sz="4000">
                <a:ea typeface="+mj-ea"/>
                <a:cs typeface="+mj-cs"/>
              </a:rPr>
              <a:t>Can archaeology prove Moses received the Ten Commandments?</a:t>
            </a:r>
          </a:p>
        </p:txBody>
      </p:sp>
      <p:pic>
        <p:nvPicPr>
          <p:cNvPr id="96263" name="Picture 7" descr="ten-commandments-still">
            <a:hlinkClick r:id="rId3"/>
          </p:cNvPr>
          <p:cNvPicPr>
            <a:picLocks noChangeAspect="1" noChangeArrowheads="1"/>
          </p:cNvPicPr>
          <p:nvPr/>
        </p:nvPicPr>
        <p:blipFill>
          <a:blip r:embed="rId4"/>
          <a:srcRect/>
          <a:stretch>
            <a:fillRect/>
          </a:stretch>
        </p:blipFill>
        <p:spPr bwMode="auto">
          <a:xfrm>
            <a:off x="685800" y="1981200"/>
            <a:ext cx="4876800" cy="3736975"/>
          </a:xfrm>
          <a:prstGeom prst="rect">
            <a:avLst/>
          </a:prstGeom>
          <a:noFill/>
          <a:effectLst>
            <a:outerShdw blurRad="63500" dist="38099" dir="2700000" algn="ctr" rotWithShape="0">
              <a:schemeClr val="bg2">
                <a:alpha val="74998"/>
              </a:scheme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0"/>
            <a:ext cx="4686672" cy="2204864"/>
          </a:xfrm>
          <a:effectLst>
            <a:outerShdw blurRad="63500" dist="38099" dir="2700000" algn="ctr" rotWithShape="0">
              <a:schemeClr val="bg2">
                <a:alpha val="74998"/>
              </a:schemeClr>
            </a:outerShdw>
          </a:effectLst>
        </p:spPr>
        <p:txBody>
          <a:bodyPr anchor="ctr"/>
          <a:lstStyle/>
          <a:p>
            <a:pPr eaLnBrk="1" hangingPunct="1">
              <a:defRPr/>
            </a:pPr>
            <a:r>
              <a:rPr lang="en-US">
                <a:ea typeface="+mj-ea"/>
                <a:cs typeface="+mj-cs"/>
              </a:rPr>
              <a:t>The Future of </a:t>
            </a:r>
            <a:br>
              <a:rPr lang="en-US">
                <a:ea typeface="+mj-ea"/>
                <a:cs typeface="+mj-cs"/>
              </a:rPr>
            </a:br>
            <a:r>
              <a:rPr lang="en-US">
                <a:ea typeface="+mj-ea"/>
                <a:cs typeface="+mj-cs"/>
              </a:rPr>
              <a:t>Biblical Archaeology</a:t>
            </a:r>
          </a:p>
        </p:txBody>
      </p:sp>
      <p:sp>
        <p:nvSpPr>
          <p:cNvPr id="122883" name="Rectangle 3"/>
          <p:cNvSpPr>
            <a:spLocks noGrp="1" noChangeArrowheads="1"/>
          </p:cNvSpPr>
          <p:nvPr>
            <p:ph type="body" idx="1"/>
          </p:nvPr>
        </p:nvSpPr>
        <p:spPr>
          <a:xfrm>
            <a:off x="754063" y="2029544"/>
            <a:ext cx="4033837" cy="4495800"/>
          </a:xfrm>
        </p:spPr>
        <p:txBody>
          <a:bodyPr/>
          <a:lstStyle/>
          <a:p>
            <a:pPr eaLnBrk="1" hangingPunct="1">
              <a:buFont typeface="Wingdings" pitchFamily="-111" charset="2"/>
              <a:buBlip>
                <a:blip r:embed="rId3"/>
              </a:buBlip>
              <a:defRPr/>
            </a:pPr>
            <a:r>
              <a:rPr lang="en-US" sz="3600" b="1" dirty="0">
                <a:effectLst>
                  <a:outerShdw blurRad="38100" dist="38100" dir="2700000" algn="tl">
                    <a:srgbClr val="000000">
                      <a:alpha val="43137"/>
                    </a:srgbClr>
                  </a:outerShdw>
                </a:effectLst>
                <a:ea typeface="+mn-ea"/>
                <a:cs typeface="+mn-cs"/>
              </a:rPr>
              <a:t>Excavating Jerusalem</a:t>
            </a:r>
            <a:r>
              <a:rPr lang="fr-FR" sz="3600" b="1" dirty="0">
                <a:effectLst>
                  <a:outerShdw blurRad="38100" dist="38100" dir="2700000" algn="tl">
                    <a:srgbClr val="000000">
                      <a:alpha val="43137"/>
                    </a:srgbClr>
                  </a:outerShdw>
                </a:effectLst>
                <a:ea typeface="+mn-ea"/>
                <a:cs typeface="+mn-cs"/>
              </a:rPr>
              <a:t>'</a:t>
            </a:r>
            <a:r>
              <a:rPr lang="en-US" sz="3600" b="1" dirty="0">
                <a:effectLst>
                  <a:outerShdw blurRad="38100" dist="38100" dir="2700000" algn="tl">
                    <a:srgbClr val="000000">
                      <a:alpha val="43137"/>
                    </a:srgbClr>
                  </a:outerShdw>
                </a:effectLst>
                <a:ea typeface="+mn-ea"/>
                <a:cs typeface="+mn-cs"/>
              </a:rPr>
              <a:t>s Western Wall</a:t>
            </a:r>
          </a:p>
          <a:p>
            <a:pPr eaLnBrk="1" hangingPunct="1">
              <a:buFont typeface="Wingdings" pitchFamily="-111" charset="2"/>
              <a:buBlip>
                <a:blip r:embed="rId3"/>
              </a:buBlip>
              <a:defRPr/>
            </a:pPr>
            <a:r>
              <a:rPr lang="en-US" sz="3600" b="1" dirty="0">
                <a:effectLst>
                  <a:outerShdw blurRad="38100" dist="38100" dir="2700000" algn="tl">
                    <a:srgbClr val="000000">
                      <a:alpha val="43137"/>
                    </a:srgbClr>
                  </a:outerShdw>
                </a:effectLst>
                <a:ea typeface="+mn-ea"/>
                <a:cs typeface="+mn-cs"/>
              </a:rPr>
              <a:t>Archaeology will never end</a:t>
            </a:r>
          </a:p>
        </p:txBody>
      </p:sp>
      <p:pic>
        <p:nvPicPr>
          <p:cNvPr id="122884" name="Picture 4" descr="archeologicalsite"/>
          <p:cNvPicPr>
            <a:picLocks noChangeAspect="1" noChangeArrowheads="1"/>
          </p:cNvPicPr>
          <p:nvPr/>
        </p:nvPicPr>
        <p:blipFill>
          <a:blip r:embed="rId4"/>
          <a:srcRect/>
          <a:stretch>
            <a:fillRect/>
          </a:stretch>
        </p:blipFill>
        <p:spPr bwMode="auto">
          <a:xfrm>
            <a:off x="5218113" y="0"/>
            <a:ext cx="4002087" cy="6858000"/>
          </a:xfrm>
          <a:prstGeom prst="rect">
            <a:avLst/>
          </a:prstGeom>
          <a:noFill/>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10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22883">
                                            <p:txEl>
                                              <p:pRg st="1" end="1"/>
                                            </p:txEl>
                                          </p:spTgt>
                                        </p:tgtEl>
                                        <p:attrNameLst>
                                          <p:attrName>style.visibility</p:attrName>
                                        </p:attrNameLst>
                                      </p:cBhvr>
                                      <p:to>
                                        <p:strVal val="visible"/>
                                      </p:to>
                                    </p:set>
                                    <p:anim calcmode="lin" valueType="num">
                                      <p:cBhvr>
                                        <p:cTn id="15" dur="1000" fill="hold"/>
                                        <p:tgtEl>
                                          <p:spTgt spid="122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410200" y="609600"/>
            <a:ext cx="3276600" cy="1143000"/>
          </a:xfrm>
          <a:effectLst>
            <a:outerShdw blurRad="63500" dist="38099" dir="2700000" algn="ctr" rotWithShape="0">
              <a:schemeClr val="bg2">
                <a:alpha val="74998"/>
              </a:schemeClr>
            </a:outerShdw>
          </a:effectLst>
        </p:spPr>
        <p:txBody>
          <a:bodyPr/>
          <a:lstStyle/>
          <a:p>
            <a:pPr eaLnBrk="1" hangingPunct="1">
              <a:defRPr/>
            </a:pPr>
            <a:r>
              <a:rPr lang="en-US" i="1">
                <a:ea typeface="+mj-ea"/>
                <a:cs typeface="+mj-cs"/>
              </a:rPr>
              <a:t>BAR</a:t>
            </a:r>
          </a:p>
        </p:txBody>
      </p:sp>
      <p:sp>
        <p:nvSpPr>
          <p:cNvPr id="125955" name="Rectangle 3"/>
          <p:cNvSpPr>
            <a:spLocks noGrp="1" noChangeArrowheads="1"/>
          </p:cNvSpPr>
          <p:nvPr>
            <p:ph type="body" idx="1"/>
          </p:nvPr>
        </p:nvSpPr>
        <p:spPr>
          <a:xfrm>
            <a:off x="5410200" y="1981200"/>
            <a:ext cx="3276600" cy="4114800"/>
          </a:xfrm>
          <a:effectLst>
            <a:outerShdw blurRad="63500" dist="38099" dir="2700000" algn="ctr" rotWithShape="0">
              <a:schemeClr val="bg2">
                <a:alpha val="74998"/>
              </a:schemeClr>
            </a:outerShdw>
          </a:effectLst>
        </p:spPr>
        <p:txBody>
          <a:bodyPr/>
          <a:lstStyle/>
          <a:p>
            <a:pPr eaLnBrk="1" hangingPunct="1">
              <a:buFont typeface="Wingdings" pitchFamily="-111" charset="2"/>
              <a:buBlip>
                <a:blip r:embed="rId3"/>
              </a:buBlip>
              <a:defRPr/>
            </a:pPr>
            <a:r>
              <a:rPr lang="en-US">
                <a:ea typeface="+mn-ea"/>
                <a:cs typeface="+mn-cs"/>
              </a:rPr>
              <a:t>The most popular archaeology magazine began in 1975</a:t>
            </a:r>
          </a:p>
        </p:txBody>
      </p:sp>
      <p:pic>
        <p:nvPicPr>
          <p:cNvPr id="125956" name="Picture 4"/>
          <p:cNvPicPr>
            <a:picLocks noChangeAspect="1" noChangeArrowheads="1"/>
          </p:cNvPicPr>
          <p:nvPr/>
        </p:nvPicPr>
        <p:blipFill>
          <a:blip r:embed="rId4"/>
          <a:srcRect/>
          <a:stretch>
            <a:fillRect/>
          </a:stretch>
        </p:blipFill>
        <p:spPr bwMode="auto">
          <a:xfrm rot="-641125">
            <a:off x="381000" y="152400"/>
            <a:ext cx="5157788" cy="70866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5957" name="Text Box 5"/>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a:effectLst>
                  <a:outerShdw blurRad="38100" dist="38100" dir="2700000" algn="tl">
                    <a:srgbClr val="000000"/>
                  </a:outerShdw>
                </a:effectLst>
              </a:rPr>
              <a:t>216</a:t>
            </a:r>
            <a:endParaRPr lang="en-US" sz="2800">
              <a:effectLst>
                <a:outerShdw blurRad="38100" dist="38100" dir="2700000" algn="tl">
                  <a:srgbClr val="000000"/>
                </a:outerShdw>
              </a:effectLs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860032" y="381000"/>
            <a:ext cx="4283968" cy="1143000"/>
          </a:xfrm>
          <a:effectLst>
            <a:outerShdw blurRad="63500" dist="38099" dir="2700000" algn="ctr" rotWithShape="0">
              <a:schemeClr val="bg2">
                <a:alpha val="74998"/>
              </a:schemeClr>
            </a:outerShdw>
          </a:effectLst>
        </p:spPr>
        <p:txBody>
          <a:bodyPr anchor="ctr"/>
          <a:lstStyle/>
          <a:p>
            <a:pPr algn="ctr" eaLnBrk="1" hangingPunct="1">
              <a:defRPr/>
            </a:pPr>
            <a:r>
              <a:rPr lang="en-US">
                <a:ea typeface="+mj-ea"/>
                <a:cs typeface="+mj-cs"/>
              </a:rPr>
              <a:t>10 Great Finds</a:t>
            </a:r>
          </a:p>
        </p:txBody>
      </p:sp>
      <p:sp>
        <p:nvSpPr>
          <p:cNvPr id="126979" name="Rectangle 3"/>
          <p:cNvSpPr>
            <a:spLocks noGrp="1" noChangeArrowheads="1"/>
          </p:cNvSpPr>
          <p:nvPr>
            <p:ph type="body" idx="1"/>
          </p:nvPr>
        </p:nvSpPr>
        <p:spPr>
          <a:xfrm>
            <a:off x="5181600" y="2122512"/>
            <a:ext cx="3710880" cy="4114800"/>
          </a:xfrm>
          <a:effectLst>
            <a:outerShdw blurRad="63500" dist="38099" dir="2700000" algn="ctr" rotWithShape="0">
              <a:schemeClr val="bg2">
                <a:alpha val="74998"/>
              </a:schemeClr>
            </a:outerShdw>
          </a:effectLst>
        </p:spPr>
        <p:txBody>
          <a:bodyPr/>
          <a:lstStyle/>
          <a:p>
            <a:pPr eaLnBrk="1" hangingPunct="1">
              <a:buFont typeface="Wingdings" pitchFamily="-111" charset="2"/>
              <a:buBlip>
                <a:blip r:embed="rId3"/>
              </a:buBlip>
              <a:defRPr/>
            </a:pPr>
            <a:r>
              <a:rPr lang="en-US">
                <a:ea typeface="+mn-ea"/>
                <a:cs typeface="+mn-cs"/>
              </a:rPr>
              <a:t>This </a:t>
            </a:r>
            <a:r>
              <a:rPr lang="en-US" i="1">
                <a:ea typeface="+mn-ea"/>
                <a:cs typeface="+mn-cs"/>
              </a:rPr>
              <a:t>BAR</a:t>
            </a:r>
            <a:r>
              <a:rPr lang="en-US">
                <a:ea typeface="+mn-ea"/>
                <a:cs typeface="+mn-cs"/>
              </a:rPr>
              <a:t> article by Michael D. Coogan highlights the ten most significant artifacts throughout the Middle East (May/June 1995)</a:t>
            </a:r>
          </a:p>
        </p:txBody>
      </p:sp>
      <p:pic>
        <p:nvPicPr>
          <p:cNvPr id="126981" name="Picture 5"/>
          <p:cNvPicPr>
            <a:picLocks noChangeAspect="1" noChangeArrowheads="1"/>
          </p:cNvPicPr>
          <p:nvPr/>
        </p:nvPicPr>
        <p:blipFill>
          <a:blip r:embed="rId4"/>
          <a:srcRect/>
          <a:stretch>
            <a:fillRect/>
          </a:stretch>
        </p:blipFill>
        <p:spPr bwMode="auto">
          <a:xfrm>
            <a:off x="0" y="-228600"/>
            <a:ext cx="48609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6982"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a:effectLst>
                  <a:outerShdw blurRad="38100" dist="38100" dir="2700000" algn="tl">
                    <a:srgbClr val="000000"/>
                  </a:outerShdw>
                </a:effectLst>
                <a:latin typeface="Arial"/>
                <a:cs typeface="Arial"/>
              </a:rPr>
              <a:t>216</a:t>
            </a:r>
            <a:endParaRPr lang="en-US" sz="2800">
              <a:effectLst>
                <a:outerShdw blurRad="38100" dist="38100" dir="2700000" algn="tl">
                  <a:srgbClr val="000000"/>
                </a:outerShdw>
              </a:effectLst>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srcRect/>
          <a:stretch>
            <a:fillRect/>
          </a:stretch>
        </p:blipFill>
        <p:spPr bwMode="auto">
          <a:xfrm>
            <a:off x="0" y="0"/>
            <a:ext cx="60166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8002" name="Rectangle 2"/>
          <p:cNvSpPr>
            <a:spLocks noGrp="1" noChangeArrowheads="1"/>
          </p:cNvSpPr>
          <p:nvPr>
            <p:ph type="title"/>
          </p:nvPr>
        </p:nvSpPr>
        <p:spPr>
          <a:xfrm>
            <a:off x="6019800" y="609600"/>
            <a:ext cx="3124200" cy="1307232"/>
          </a:xfrm>
          <a:effectLst>
            <a:outerShdw blurRad="63500" dist="38099" dir="2700000" algn="ctr" rotWithShape="0">
              <a:schemeClr val="bg2">
                <a:alpha val="74998"/>
              </a:schemeClr>
            </a:outerShdw>
          </a:effectLst>
        </p:spPr>
        <p:txBody>
          <a:bodyPr anchor="ctr"/>
          <a:lstStyle/>
          <a:p>
            <a:pPr eaLnBrk="1" hangingPunct="1">
              <a:defRPr/>
            </a:pPr>
            <a:r>
              <a:rPr lang="en-US" sz="4000">
                <a:ea typeface="+mj-ea"/>
                <a:cs typeface="+mj-cs"/>
              </a:rPr>
              <a:t>#1 Gilgamesh Epic Tablet XI</a:t>
            </a:r>
          </a:p>
        </p:txBody>
      </p:sp>
      <p:sp>
        <p:nvSpPr>
          <p:cNvPr id="128003" name="Rectangle 3"/>
          <p:cNvSpPr>
            <a:spLocks noGrp="1" noChangeArrowheads="1"/>
          </p:cNvSpPr>
          <p:nvPr>
            <p:ph type="body" idx="1"/>
          </p:nvPr>
        </p:nvSpPr>
        <p:spPr>
          <a:xfrm>
            <a:off x="6248400" y="2207096"/>
            <a:ext cx="2590800" cy="3886200"/>
          </a:xfrm>
        </p:spPr>
        <p:txBody>
          <a:bodyPr/>
          <a:lstStyle/>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Nineveh, Iraq</a:t>
            </a:r>
          </a:p>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650 BC</a:t>
            </a:r>
          </a:p>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Flood story similar to Gen. 6–9</a:t>
            </a:r>
          </a:p>
        </p:txBody>
      </p:sp>
      <p:sp>
        <p:nvSpPr>
          <p:cNvPr id="6"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a:effectLst>
                  <a:outerShdw blurRad="38100" dist="38100" dir="2700000" algn="tl">
                    <a:srgbClr val="000000"/>
                  </a:outerShdw>
                </a:effectLst>
                <a:latin typeface="Arial"/>
                <a:cs typeface="Arial"/>
              </a:rPr>
              <a:t>218</a:t>
            </a:r>
            <a:endParaRPr lang="en-US" sz="280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to="" calcmode="lin" valueType="num">
                                      <p:cBhvr>
                                        <p:cTn id="7" dur="1" fill="hold"/>
                                        <p:tgtEl>
                                          <p:spTgt spid="12800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 to="" calcmode="lin" valueType="num">
                                      <p:cBhvr>
                                        <p:cTn id="12" dur="1" fill="hold"/>
                                        <p:tgtEl>
                                          <p:spTgt spid="12800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to="" calcmode="lin" valueType="num">
                                      <p:cBhvr>
                                        <p:cTn id="17" dur="1" fill="hold"/>
                                        <p:tgtEl>
                                          <p:spTgt spid="12800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4/12</a:t>
            </a:r>
          </a:p>
        </p:txBody>
      </p:sp>
      <p:pic>
        <p:nvPicPr>
          <p:cNvPr id="6656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338"/>
          </a:xfrm>
          <a:prstGeom prst="rect">
            <a:avLst/>
          </a:prstGeom>
          <a:noFill/>
          <a:ln w="9525">
            <a:noFill/>
            <a:miter lim="800000"/>
            <a:headEnd/>
            <a:tailEnd/>
          </a:ln>
          <a:effectLst/>
        </p:spPr>
        <p:txBody>
          <a:bodyPr>
            <a:spAutoFit/>
          </a:bodyPr>
          <a:lstStyle/>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Mountains bow down</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 and the seas will roar</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at the sound of Your name.</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srcRect/>
          <a:stretch>
            <a:fillRect/>
          </a:stretch>
        </p:blipFill>
        <p:spPr bwMode="auto">
          <a:xfrm>
            <a:off x="0" y="979488"/>
            <a:ext cx="9144000" cy="2906712"/>
          </a:xfrm>
          <a:prstGeom prst="rect">
            <a:avLst/>
          </a:prstGeom>
          <a:noFill/>
          <a:ln w="9525">
            <a:noFill/>
            <a:miter lim="800000"/>
            <a:headEnd/>
            <a:tailEnd/>
          </a:ln>
          <a:effectLst>
            <a:outerShdw blurRad="63500" dist="38099" dir="2700000" algn="ctr" rotWithShape="0">
              <a:schemeClr val="bg2">
                <a:alpha val="74998"/>
              </a:schemeClr>
            </a:outerShdw>
          </a:effectLst>
        </p:spPr>
      </p:pic>
      <p:pic>
        <p:nvPicPr>
          <p:cNvPr id="165891" name="Picture 3"/>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Rectangle 4"/>
          <p:cNvSpPr>
            <a:spLocks noGrp="1" noChangeArrowheads="1"/>
          </p:cNvSpPr>
          <p:nvPr>
            <p:ph type="title"/>
          </p:nvPr>
        </p:nvSpPr>
        <p:spPr>
          <a:xfrm>
            <a:off x="539552" y="0"/>
            <a:ext cx="5112568" cy="980728"/>
          </a:xfrm>
          <a:effectLst>
            <a:outerShdw blurRad="63500" dist="38099" dir="2700000" algn="ctr" rotWithShape="0">
              <a:schemeClr val="bg2">
                <a:alpha val="74998"/>
              </a:schemeClr>
            </a:outerShdw>
          </a:effectLst>
        </p:spPr>
        <p:txBody>
          <a:bodyPr anchor="ctr"/>
          <a:lstStyle/>
          <a:p>
            <a:pPr eaLnBrk="1" hangingPunct="1">
              <a:defRPr/>
            </a:pPr>
            <a:r>
              <a:rPr lang="en-US">
                <a:ea typeface="+mj-ea"/>
                <a:cs typeface="+mj-cs"/>
              </a:rPr>
              <a:t>#2 Beni Hasan Mural</a:t>
            </a:r>
          </a:p>
        </p:txBody>
      </p:sp>
      <p:sp>
        <p:nvSpPr>
          <p:cNvPr id="165893" name="Text Box 5"/>
          <p:cNvSpPr txBox="1">
            <a:spLocks noChangeArrowheads="1"/>
          </p:cNvSpPr>
          <p:nvPr/>
        </p:nvSpPr>
        <p:spPr bwMode="auto">
          <a:xfrm>
            <a:off x="8502650" y="0"/>
            <a:ext cx="6413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a:latin typeface="Times New Roman" pitchFamily="-111" charset="0"/>
                <a:ea typeface="+mn-ea"/>
                <a:cs typeface="+mn-cs"/>
              </a:rPr>
              <a:t>219</a:t>
            </a:r>
          </a:p>
        </p:txBody>
      </p:sp>
      <p:sp>
        <p:nvSpPr>
          <p:cNvPr id="165894" name="Rectangle 6"/>
          <p:cNvSpPr>
            <a:spLocks noGrp="1" noChangeArrowheads="1"/>
          </p:cNvSpPr>
          <p:nvPr>
            <p:ph type="body" idx="1"/>
          </p:nvPr>
        </p:nvSpPr>
        <p:spPr>
          <a:xfrm>
            <a:off x="304800" y="990600"/>
            <a:ext cx="7696200" cy="2971800"/>
          </a:xfrm>
        </p:spPr>
        <p:txBody>
          <a:bodyPr/>
          <a:lstStyle/>
          <a:p>
            <a:pPr eaLnBrk="1" hangingPunct="1">
              <a:buFont typeface="Wingdings" pitchFamily="-111" charset="2"/>
              <a:buBlip>
                <a:blip r:embed="rId5"/>
              </a:buBlip>
              <a:defRPr/>
            </a:pPr>
            <a:r>
              <a:rPr lang="en-US" b="1" dirty="0">
                <a:effectLst>
                  <a:glow rad="279400">
                    <a:schemeClr val="bg2">
                      <a:alpha val="75000"/>
                    </a:schemeClr>
                  </a:glow>
                </a:effectLst>
                <a:ea typeface="+mn-ea"/>
                <a:cs typeface="+mn-cs"/>
              </a:rPr>
              <a:t>Egypt</a:t>
            </a:r>
          </a:p>
          <a:p>
            <a:pPr eaLnBrk="1" hangingPunct="1">
              <a:buFont typeface="Wingdings" pitchFamily="-111" charset="2"/>
              <a:buBlip>
                <a:blip r:embed="rId5"/>
              </a:buBlip>
              <a:defRPr/>
            </a:pPr>
            <a:r>
              <a:rPr lang="en-US" b="1" dirty="0">
                <a:effectLst>
                  <a:glow rad="279400">
                    <a:schemeClr val="bg2">
                      <a:alpha val="75000"/>
                    </a:schemeClr>
                  </a:glow>
                </a:effectLst>
                <a:ea typeface="+mn-ea"/>
                <a:cs typeface="+mn-cs"/>
              </a:rPr>
              <a:t>1850 BC</a:t>
            </a:r>
          </a:p>
          <a:p>
            <a:pPr eaLnBrk="1" hangingPunct="1">
              <a:buFont typeface="Wingdings" pitchFamily="-111" charset="2"/>
              <a:buBlip>
                <a:blip r:embed="rId5"/>
              </a:buBlip>
              <a:defRPr/>
            </a:pPr>
            <a:r>
              <a:rPr lang="en-US" b="1" dirty="0">
                <a:effectLst>
                  <a:glow rad="279400">
                    <a:schemeClr val="bg2">
                      <a:alpha val="75000"/>
                    </a:schemeClr>
                  </a:glow>
                </a:effectLst>
                <a:ea typeface="+mn-ea"/>
                <a:cs typeface="+mn-cs"/>
              </a:rPr>
              <a:t>Attests to Israelites trading in Egypt</a:t>
            </a:r>
          </a:p>
          <a:p>
            <a:pPr lvl="1" eaLnBrk="1" hangingPunct="1">
              <a:buFont typeface="Wingdings" pitchFamily="-111" charset="2"/>
              <a:buBlip>
                <a:blip r:embed="rId6"/>
              </a:buBlip>
              <a:defRPr/>
            </a:pPr>
            <a:r>
              <a:rPr lang="en-US" sz="3200" b="1" dirty="0">
                <a:effectLst>
                  <a:glow rad="279400">
                    <a:schemeClr val="bg2">
                      <a:alpha val="75000"/>
                    </a:schemeClr>
                  </a:glow>
                </a:effectLst>
              </a:rPr>
              <a:t>Joseph story (Gen. 37–50)</a:t>
            </a:r>
          </a:p>
          <a:p>
            <a:pPr lvl="1" eaLnBrk="1" hangingPunct="1">
              <a:buFont typeface="Wingdings" pitchFamily="-111" charset="2"/>
              <a:buBlip>
                <a:blip r:embed="rId6"/>
              </a:buBlip>
              <a:defRPr/>
            </a:pPr>
            <a:r>
              <a:rPr lang="en-US" sz="3200" b="1" dirty="0">
                <a:effectLst>
                  <a:glow rad="279400">
                    <a:schemeClr val="bg2">
                      <a:alpha val="75000"/>
                    </a:schemeClr>
                  </a:glow>
                </a:effectLst>
              </a:rPr>
              <a:t>Solomon</a:t>
            </a:r>
            <a:r>
              <a:rPr lang="fr-FR" sz="3200" b="1" dirty="0">
                <a:effectLst>
                  <a:glow rad="279400">
                    <a:schemeClr val="bg2">
                      <a:alpha val="75000"/>
                    </a:schemeClr>
                  </a:glow>
                </a:effectLst>
              </a:rPr>
              <a:t>'</a:t>
            </a:r>
            <a:r>
              <a:rPr lang="en-US" sz="3200" b="1" dirty="0">
                <a:effectLst>
                  <a:glow rad="279400">
                    <a:schemeClr val="bg2">
                      <a:alpha val="75000"/>
                    </a:schemeClr>
                  </a:glow>
                </a:effectLst>
              </a:rPr>
              <a:t>s wife (1 Kings 9:16), etc.</a:t>
            </a:r>
          </a:p>
        </p:txBody>
      </p:sp>
      <p:sp>
        <p:nvSpPr>
          <p:cNvPr id="165895" name="Freeform 7"/>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5896" name="Text Box 8"/>
          <p:cNvSpPr txBox="1">
            <a:spLocks noChangeArrowheads="1"/>
          </p:cNvSpPr>
          <p:nvPr/>
        </p:nvSpPr>
        <p:spPr bwMode="auto">
          <a:xfrm>
            <a:off x="5410200" y="0"/>
            <a:ext cx="3048000" cy="15525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defRPr/>
            </a:pPr>
            <a:r>
              <a:rPr lang="en-US" b="1">
                <a:latin typeface="Arial" pitchFamily="-111" charset="0"/>
                <a:ea typeface="+mn-ea"/>
                <a:cs typeface="+mn-cs"/>
              </a:rPr>
              <a:t>Two Egyptians lead the procession </a:t>
            </a:r>
          </a:p>
          <a:p>
            <a:pPr algn="ctr">
              <a:defRPr/>
            </a:pPr>
            <a:r>
              <a:rPr lang="en-US" b="1">
                <a:latin typeface="Arial" pitchFamily="-111" charset="0"/>
                <a:ea typeface="+mn-ea"/>
                <a:cs typeface="+mn-cs"/>
              </a:rPr>
              <a:t>(no beards)</a:t>
            </a:r>
          </a:p>
        </p:txBody>
      </p:sp>
      <p:sp>
        <p:nvSpPr>
          <p:cNvPr id="165897" name="Text Box 9"/>
          <p:cNvSpPr txBox="1">
            <a:spLocks noChangeArrowheads="1"/>
          </p:cNvSpPr>
          <p:nvPr/>
        </p:nvSpPr>
        <p:spPr bwMode="auto">
          <a:xfrm>
            <a:off x="1828800" y="3917950"/>
            <a:ext cx="3581400" cy="11874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defRPr/>
            </a:pPr>
            <a:r>
              <a:rPr lang="en-US" b="1">
                <a:latin typeface="Arial" pitchFamily="-111" charset="0"/>
                <a:ea typeface="+mn-ea"/>
                <a:cs typeface="+mn-cs"/>
              </a:rPr>
              <a:t>8 wealthy Asiatic men &amp; 4 women follow</a:t>
            </a:r>
          </a:p>
          <a:p>
            <a:pPr algn="ctr">
              <a:defRPr/>
            </a:pPr>
            <a:r>
              <a:rPr lang="en-US" b="1">
                <a:latin typeface="Arial" pitchFamily="-111" charset="0"/>
                <a:ea typeface="+mn-ea"/>
                <a:cs typeface="+mn-cs"/>
              </a:rPr>
              <a:t>(note beards)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ppt_x</p:attrName>
                                        </p:attrNameLst>
                                      </p:cBhvr>
                                      <p:tavLst>
                                        <p:tav tm="0">
                                          <p:val>
                                            <p:strVal val="#ppt_x"/>
                                          </p:val>
                                        </p:tav>
                                        <p:tav tm="100000">
                                          <p:val>
                                            <p:strVal val="#ppt_x"/>
                                          </p:val>
                                        </p:tav>
                                      </p:tavLst>
                                    </p:anim>
                                    <p:anim calcmode="lin" valueType="num">
                                      <p:cBhvr>
                                        <p:cTn id="16" dur="500" fill="hold"/>
                                        <p:tgtEl>
                                          <p:spTgt spid="165895"/>
                                        </p:tgtEl>
                                        <p:attrNameLst>
                                          <p:attrName>ppt_y</p:attrName>
                                        </p:attrNameLst>
                                      </p:cBhvr>
                                      <p:tavLst>
                                        <p:tav tm="0">
                                          <p:val>
                                            <p:strVal val="#ppt_y-#ppt_h/2"/>
                                          </p:val>
                                        </p:tav>
                                        <p:tav tm="100000">
                                          <p:val>
                                            <p:strVal val="#ppt_y"/>
                                          </p:val>
                                        </p:tav>
                                      </p:tavLst>
                                    </p:anim>
                                    <p:anim calcmode="lin" valueType="num">
                                      <p:cBhvr>
                                        <p:cTn id="17" dur="500" fill="hold"/>
                                        <p:tgtEl>
                                          <p:spTgt spid="165895"/>
                                        </p:tgtEl>
                                        <p:attrNameLst>
                                          <p:attrName>ppt_w</p:attrName>
                                        </p:attrNameLst>
                                      </p:cBhvr>
                                      <p:tavLst>
                                        <p:tav tm="0">
                                          <p:val>
                                            <p:strVal val="#ppt_w"/>
                                          </p:val>
                                        </p:tav>
                                        <p:tav tm="100000">
                                          <p:val>
                                            <p:strVal val="#ppt_w"/>
                                          </p:val>
                                        </p:tav>
                                      </p:tavLst>
                                    </p:anim>
                                    <p:anim calcmode="lin" valueType="num">
                                      <p:cBhvr>
                                        <p:cTn id="18" dur="500" fill="hold"/>
                                        <p:tgtEl>
                                          <p:spTgt spid="16589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6"/>
                                        </p:tgtEl>
                                        <p:attrNameLst>
                                          <p:attrName>style.visibility</p:attrName>
                                        </p:attrNameLst>
                                      </p:cBhvr>
                                      <p:to>
                                        <p:strVal val="visible"/>
                                      </p:to>
                                    </p:set>
                                    <p:anim calcmode="lin" valueType="num">
                                      <p:cBhvr additive="base">
                                        <p:cTn id="23" dur="500" fill="hold"/>
                                        <p:tgtEl>
                                          <p:spTgt spid="165896"/>
                                        </p:tgtEl>
                                        <p:attrNameLst>
                                          <p:attrName>ppt_x</p:attrName>
                                        </p:attrNameLst>
                                      </p:cBhvr>
                                      <p:tavLst>
                                        <p:tav tm="0">
                                          <p:val>
                                            <p:strVal val="#ppt_x"/>
                                          </p:val>
                                        </p:tav>
                                        <p:tav tm="100000">
                                          <p:val>
                                            <p:strVal val="#ppt_x"/>
                                          </p:val>
                                        </p:tav>
                                      </p:tavLst>
                                    </p:anim>
                                    <p:anim calcmode="lin" valueType="num">
                                      <p:cBhvr additive="base">
                                        <p:cTn id="24"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5897"/>
                                        </p:tgtEl>
                                        <p:attrNameLst>
                                          <p:attrName>style.visibility</p:attrName>
                                        </p:attrNameLst>
                                      </p:cBhvr>
                                      <p:to>
                                        <p:strVal val="visible"/>
                                      </p:to>
                                    </p:set>
                                    <p:anim calcmode="lin" valueType="num">
                                      <p:cBhvr>
                                        <p:cTn id="29" dur="500" fill="hold"/>
                                        <p:tgtEl>
                                          <p:spTgt spid="165897"/>
                                        </p:tgtEl>
                                        <p:attrNameLst>
                                          <p:attrName>ppt_w</p:attrName>
                                        </p:attrNameLst>
                                      </p:cBhvr>
                                      <p:tavLst>
                                        <p:tav tm="0">
                                          <p:val>
                                            <p:fltVal val="0"/>
                                          </p:val>
                                        </p:tav>
                                        <p:tav tm="100000">
                                          <p:val>
                                            <p:strVal val="#ppt_w"/>
                                          </p:val>
                                        </p:tav>
                                      </p:tavLst>
                                    </p:anim>
                                    <p:anim calcmode="lin" valueType="num">
                                      <p:cBhvr>
                                        <p:cTn id="30" dur="500" fill="hold"/>
                                        <p:tgtEl>
                                          <p:spTgt spid="165897"/>
                                        </p:tgtEl>
                                        <p:attrNameLst>
                                          <p:attrName>ppt_h</p:attrName>
                                        </p:attrNameLst>
                                      </p:cBhvr>
                                      <p:tavLst>
                                        <p:tav tm="0">
                                          <p:val>
                                            <p:fltVal val="0"/>
                                          </p:val>
                                        </p:tav>
                                        <p:tav tm="100000">
                                          <p:val>
                                            <p:strVal val="#ppt_h"/>
                                          </p:val>
                                        </p:tav>
                                      </p:tavLst>
                                    </p:anim>
                                    <p:anim calcmode="lin" valueType="num">
                                      <p:cBhvr>
                                        <p:cTn id="31" dur="500" fill="hold"/>
                                        <p:tgtEl>
                                          <p:spTgt spid="165897"/>
                                        </p:tgtEl>
                                        <p:attrNameLst>
                                          <p:attrName>ppt_x</p:attrName>
                                        </p:attrNameLst>
                                      </p:cBhvr>
                                      <p:tavLst>
                                        <p:tav tm="0">
                                          <p:val>
                                            <p:fltVal val="0.5"/>
                                          </p:val>
                                        </p:tav>
                                        <p:tav tm="100000">
                                          <p:val>
                                            <p:strVal val="#ppt_x"/>
                                          </p:val>
                                        </p:tav>
                                      </p:tavLst>
                                    </p:anim>
                                    <p:anim calcmode="lin" valueType="num">
                                      <p:cBhvr>
                                        <p:cTn id="32" dur="500" fill="hold"/>
                                        <p:tgtEl>
                                          <p:spTgt spid="16589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499"/>
                                          </p:stCondLst>
                                        </p:cTn>
                                        <p:tgtEl>
                                          <p:spTgt spid="165894"/>
                                        </p:tgtEl>
                                        <p:attrNameLst>
                                          <p:attrName>style.visibility</p:attrName>
                                        </p:attrNameLst>
                                      </p:cBhvr>
                                      <p:to>
                                        <p:strVal val="visible"/>
                                      </p:to>
                                    </p:set>
                                    <p:anim to="" calcmode="lin" valueType="num">
                                      <p:cBhvr>
                                        <p:cTn id="37" dur="1" fill="hold"/>
                                        <p:tgtEl>
                                          <p:spTgt spid="165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animBg="1"/>
      <p:bldP spid="165896" grpId="0" autoUpdateAnimBg="0"/>
      <p:bldP spid="16589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a:srcRect/>
          <a:stretch>
            <a:fillRect/>
          </a:stretch>
        </p:blipFill>
        <p:spPr bwMode="auto">
          <a:xfrm>
            <a:off x="0" y="-77788"/>
            <a:ext cx="9144000" cy="69357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5170" name="Rectangle 2"/>
          <p:cNvSpPr>
            <a:spLocks noGrp="1" noChangeArrowheads="1"/>
          </p:cNvSpPr>
          <p:nvPr>
            <p:ph type="title"/>
          </p:nvPr>
        </p:nvSpPr>
        <p:spPr>
          <a:xfrm>
            <a:off x="2483768" y="0"/>
            <a:ext cx="6431632" cy="1143000"/>
          </a:xfrm>
          <a:effectLst>
            <a:outerShdw blurRad="63500" dist="38099" dir="2700000" algn="ctr" rotWithShape="0">
              <a:schemeClr val="bg2">
                <a:alpha val="74998"/>
              </a:schemeClr>
            </a:outerShdw>
          </a:effectLst>
        </p:spPr>
        <p:txBody>
          <a:bodyPr anchor="ctr"/>
          <a:lstStyle/>
          <a:p>
            <a:pPr eaLnBrk="1" hangingPunct="1">
              <a:defRPr/>
            </a:pPr>
            <a:r>
              <a:rPr lang="en-US">
                <a:ea typeface="+mj-ea"/>
                <a:cs typeface="+mj-cs"/>
              </a:rPr>
              <a:t>#3 Gezer High Place</a:t>
            </a:r>
          </a:p>
        </p:txBody>
      </p:sp>
      <p:sp>
        <p:nvSpPr>
          <p:cNvPr id="135171" name="Rectangle 3"/>
          <p:cNvSpPr>
            <a:spLocks noGrp="1" noChangeArrowheads="1"/>
          </p:cNvSpPr>
          <p:nvPr>
            <p:ph type="body" idx="1"/>
          </p:nvPr>
        </p:nvSpPr>
        <p:spPr>
          <a:xfrm>
            <a:off x="2209800" y="1371600"/>
            <a:ext cx="6705600" cy="4114800"/>
          </a:xfrm>
        </p:spPr>
        <p:txBody>
          <a:bodyPr/>
          <a:lstStyle/>
          <a:p>
            <a:pPr eaLnBrk="1" hangingPunct="1">
              <a:buFont typeface="Wingdings" pitchFamily="-111" charset="2"/>
              <a:buBlip>
                <a:blip r:embed="rId4"/>
              </a:buBlip>
              <a:defRPr/>
            </a:pPr>
            <a:r>
              <a:rPr lang="en-US" sz="4000" b="1" dirty="0">
                <a:effectLst>
                  <a:outerShdw blurRad="50800" dist="76200" dir="2700000" algn="tl" rotWithShape="0">
                    <a:srgbClr val="000000">
                      <a:alpha val="73000"/>
                    </a:srgbClr>
                  </a:outerShdw>
                </a:effectLst>
                <a:ea typeface="+mn-ea"/>
                <a:cs typeface="+mn-cs"/>
              </a:rPr>
              <a:t>Near Tel Aviv, Israel</a:t>
            </a:r>
          </a:p>
          <a:p>
            <a:pPr eaLnBrk="1" hangingPunct="1">
              <a:buFont typeface="Wingdings" pitchFamily="-111" charset="2"/>
              <a:buBlip>
                <a:blip r:embed="rId4"/>
              </a:buBlip>
              <a:defRPr/>
            </a:pPr>
            <a:r>
              <a:rPr lang="en-US" sz="4000" b="1" dirty="0">
                <a:effectLst>
                  <a:outerShdw blurRad="50800" dist="76200" dir="2700000" algn="tl" rotWithShape="0">
                    <a:srgbClr val="000000">
                      <a:alpha val="73000"/>
                    </a:srgbClr>
                  </a:outerShdw>
                </a:effectLst>
                <a:ea typeface="+mn-ea"/>
                <a:cs typeface="+mn-cs"/>
              </a:rPr>
              <a:t>1600 BC</a:t>
            </a:r>
          </a:p>
          <a:p>
            <a:pPr eaLnBrk="1" hangingPunct="1">
              <a:buFont typeface="Wingdings" pitchFamily="-111" charset="2"/>
              <a:buBlip>
                <a:blip r:embed="rId4"/>
              </a:buBlip>
              <a:defRPr/>
            </a:pPr>
            <a:r>
              <a:rPr lang="en-US" sz="4000" b="1" dirty="0">
                <a:effectLst>
                  <a:outerShdw blurRad="50800" dist="76200" dir="2700000" algn="tl" rotWithShape="0">
                    <a:srgbClr val="000000">
                      <a:alpha val="73000"/>
                    </a:srgbClr>
                  </a:outerShdw>
                </a:effectLst>
                <a:ea typeface="+mn-ea"/>
                <a:cs typeface="+mn-cs"/>
              </a:rPr>
              <a:t>Covenant made with stones</a:t>
            </a:r>
          </a:p>
          <a:p>
            <a:pPr lvl="1" eaLnBrk="1" hangingPunct="1">
              <a:buFont typeface="Wingdings" pitchFamily="-111" charset="2"/>
              <a:buBlip>
                <a:blip r:embed="rId5"/>
              </a:buBlip>
              <a:defRPr/>
            </a:pPr>
            <a:r>
              <a:rPr lang="en-US" sz="4000" b="1" dirty="0">
                <a:effectLst>
                  <a:outerShdw blurRad="50800" dist="76200" dir="2700000" algn="tl" rotWithShape="0">
                    <a:srgbClr val="000000">
                      <a:alpha val="73000"/>
                    </a:srgbClr>
                  </a:outerShdw>
                </a:effectLst>
              </a:rPr>
              <a:t>Jacob &amp; Laban (Gen. 31:43-54)</a:t>
            </a:r>
          </a:p>
          <a:p>
            <a:pPr lvl="1" eaLnBrk="1" hangingPunct="1">
              <a:buFont typeface="Wingdings" pitchFamily="-111" charset="2"/>
              <a:buBlip>
                <a:blip r:embed="rId5"/>
              </a:buBlip>
              <a:defRPr/>
            </a:pPr>
            <a:r>
              <a:rPr lang="en-US" sz="4000" b="1" dirty="0">
                <a:effectLst>
                  <a:outerShdw blurRad="50800" dist="76200" dir="2700000" algn="tl" rotWithShape="0">
                    <a:srgbClr val="000000">
                      <a:alpha val="73000"/>
                    </a:srgbClr>
                  </a:outerShdw>
                </a:effectLst>
              </a:rPr>
              <a:t>Joshua at covenant renewal (Josh. 24:25-27)</a:t>
            </a:r>
          </a:p>
        </p:txBody>
      </p:sp>
      <p:sp>
        <p:nvSpPr>
          <p:cNvPr id="135172" name="Text Box 4"/>
          <p:cNvSpPr txBox="1">
            <a:spLocks noChangeArrowheads="1"/>
          </p:cNvSpPr>
          <p:nvPr/>
        </p:nvSpPr>
        <p:spPr bwMode="auto">
          <a:xfrm>
            <a:off x="8502650" y="0"/>
            <a:ext cx="6413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a:latin typeface="Times New Roman" pitchFamily="-111" charset="0"/>
                <a:ea typeface="+mn-ea"/>
                <a:cs typeface="+mn-cs"/>
              </a:rPr>
              <a:t>220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dissolve">
                                      <p:cBhvr>
                                        <p:cTn id="7" dur="500"/>
                                        <p:tgtEl>
                                          <p:spTgt spid="135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dissolve">
                                      <p:cBhvr>
                                        <p:cTn id="12" dur="500"/>
                                        <p:tgtEl>
                                          <p:spTgt spid="135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dissolve">
                                      <p:cBhvr>
                                        <p:cTn id="17" dur="500"/>
                                        <p:tgtEl>
                                          <p:spTgt spid="135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dissolve">
                                      <p:cBhvr>
                                        <p:cTn id="22" dur="500"/>
                                        <p:tgtEl>
                                          <p:spTgt spid="135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dissolve">
                                      <p:cBhvr>
                                        <p:cTn id="27" dur="500"/>
                                        <p:tgtEl>
                                          <p:spTgt spid="135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83568" y="0"/>
            <a:ext cx="7696200" cy="1124744"/>
          </a:xfrm>
          <a:effectLst>
            <a:outerShdw blurRad="63500" dist="38099" dir="2700000" algn="ctr" rotWithShape="0">
              <a:schemeClr val="bg2">
                <a:alpha val="74998"/>
              </a:schemeClr>
            </a:outerShdw>
          </a:effectLst>
        </p:spPr>
        <p:txBody>
          <a:bodyPr anchor="ctr"/>
          <a:lstStyle/>
          <a:p>
            <a:pPr eaLnBrk="1" hangingPunct="1">
              <a:defRPr/>
            </a:pPr>
            <a:r>
              <a:rPr lang="en-US">
                <a:ea typeface="+mj-ea"/>
                <a:cs typeface="+mj-cs"/>
              </a:rPr>
              <a:t>#4 Knife handle</a:t>
            </a:r>
          </a:p>
        </p:txBody>
      </p:sp>
      <p:sp>
        <p:nvSpPr>
          <p:cNvPr id="136196" name="Text Box 4"/>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a:latin typeface="Arial"/>
                <a:ea typeface="+mn-ea"/>
                <a:cs typeface="Arial"/>
              </a:rPr>
              <a:t>221</a:t>
            </a:r>
          </a:p>
        </p:txBody>
      </p:sp>
      <p:pic>
        <p:nvPicPr>
          <p:cNvPr id="13619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t="3421"/>
          <a:stretch>
            <a:fillRect/>
          </a:stretch>
        </p:blipFill>
        <p:spPr bwMode="auto">
          <a:xfrm>
            <a:off x="22225" y="4724400"/>
            <a:ext cx="9121775" cy="2286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6195" name="Rectangle 3"/>
          <p:cNvSpPr>
            <a:spLocks noGrp="1" noChangeArrowheads="1"/>
          </p:cNvSpPr>
          <p:nvPr>
            <p:ph type="body" idx="1"/>
          </p:nvPr>
        </p:nvSpPr>
        <p:spPr>
          <a:xfrm>
            <a:off x="611188" y="1128713"/>
            <a:ext cx="8532812" cy="3556000"/>
          </a:xfrm>
        </p:spPr>
        <p:txBody>
          <a:bodyPr/>
          <a:lstStyle/>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Megiddo, Israel</a:t>
            </a:r>
          </a:p>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1250 BC</a:t>
            </a:r>
          </a:p>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Shows Egyptian control over Megiddo as well as the luxury of Canaanite royal courts akin to Solomon</a:t>
            </a:r>
            <a:r>
              <a:rPr lang="fr-FR" sz="3600" b="1" dirty="0">
                <a:effectLst>
                  <a:outerShdw blurRad="38100" dist="38100" dir="2700000" algn="tl">
                    <a:srgbClr val="000000">
                      <a:alpha val="43137"/>
                    </a:srgbClr>
                  </a:outerShdw>
                </a:effectLst>
                <a:ea typeface="+mn-ea"/>
                <a:cs typeface="+mn-cs"/>
              </a:rPr>
              <a:t>'</a:t>
            </a:r>
            <a:r>
              <a:rPr lang="en-US" sz="3600" b="1" dirty="0">
                <a:effectLst>
                  <a:outerShdw blurRad="38100" dist="38100" dir="2700000" algn="tl">
                    <a:srgbClr val="000000">
                      <a:alpha val="43137"/>
                    </a:srgbClr>
                  </a:outerShdw>
                </a:effectLst>
                <a:ea typeface="+mn-ea"/>
                <a:cs typeface="+mn-cs"/>
              </a:rPr>
              <a:t>s (1 Kings 6:23-28; Exod. 25:17-22)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10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6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6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6195">
                                            <p:txEl>
                                              <p:pRg st="1" end="1"/>
                                            </p:txEl>
                                          </p:spTgt>
                                        </p:tgtEl>
                                        <p:attrNameLst>
                                          <p:attrName>style.visibility</p:attrName>
                                        </p:attrNameLst>
                                      </p:cBhvr>
                                      <p:to>
                                        <p:strVal val="visible"/>
                                      </p:to>
                                    </p:set>
                                    <p:anim calcmode="lin" valueType="num">
                                      <p:cBhvr>
                                        <p:cTn id="15" dur="10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6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6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6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 calcmode="lin" valueType="num">
                                      <p:cBhvr>
                                        <p:cTn id="23" dur="10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3500" y="0"/>
            <a:ext cx="4000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title"/>
          </p:nvPr>
        </p:nvSpPr>
        <p:spPr>
          <a:xfrm>
            <a:off x="0" y="0"/>
            <a:ext cx="5940152" cy="980728"/>
          </a:xfrm>
          <a:solidFill>
            <a:schemeClr val="bg2"/>
          </a:solidFill>
          <a:effectLst>
            <a:outerShdw blurRad="63500" dist="38099" dir="2700000" algn="ctr" rotWithShape="0">
              <a:schemeClr val="bg2">
                <a:alpha val="74998"/>
              </a:schemeClr>
            </a:outerShdw>
          </a:effectLst>
        </p:spPr>
        <p:txBody>
          <a:bodyPr anchor="ctr"/>
          <a:lstStyle/>
          <a:p>
            <a:pPr eaLnBrk="1" hangingPunct="1">
              <a:defRPr/>
            </a:pPr>
            <a:r>
              <a:rPr lang="en-US" sz="4000">
                <a:ea typeface="+mj-ea"/>
                <a:cs typeface="+mj-cs"/>
              </a:rPr>
              <a:t>#5 Fertility Goddess Pendant</a:t>
            </a:r>
          </a:p>
        </p:txBody>
      </p:sp>
      <p:sp>
        <p:nvSpPr>
          <p:cNvPr id="164867" name="Text Box 4"/>
          <p:cNvSpPr txBox="1">
            <a:spLocks noChangeArrowheads="1"/>
          </p:cNvSpPr>
          <p:nvPr/>
        </p:nvSpPr>
        <p:spPr bwMode="auto">
          <a:xfrm>
            <a:off x="8388350" y="142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222</a:t>
            </a:r>
          </a:p>
        </p:txBody>
      </p:sp>
      <p:sp>
        <p:nvSpPr>
          <p:cNvPr id="3" name="TextBox 2"/>
          <p:cNvSpPr txBox="1"/>
          <p:nvPr/>
        </p:nvSpPr>
        <p:spPr>
          <a:xfrm>
            <a:off x="611188" y="1125538"/>
            <a:ext cx="4537075" cy="5692775"/>
          </a:xfrm>
          <a:prstGeom prst="rect">
            <a:avLst/>
          </a:prstGeom>
          <a:noFill/>
        </p:spPr>
        <p:txBody>
          <a:bodyPr>
            <a:spAutoFit/>
          </a:bodyPr>
          <a:lstStyle/>
          <a:p>
            <a:pPr marL="354013" indent="-354013">
              <a:buFont typeface="Wingdings" pitchFamily="-111" charset="2"/>
              <a:buBlip>
                <a:blip r:embed="rId4"/>
              </a:buBlip>
              <a:defRPr/>
            </a:pPr>
            <a:r>
              <a:rPr lang="en-US" sz="2800" b="1" dirty="0" err="1">
                <a:effectLst>
                  <a:outerShdw blurRad="247650" dist="101600" dir="2700000" algn="tl" rotWithShape="0">
                    <a:srgbClr val="000000">
                      <a:alpha val="90000"/>
                    </a:srgbClr>
                  </a:outerShdw>
                </a:effectLst>
                <a:latin typeface="Arial"/>
                <a:cs typeface="Arial"/>
              </a:rPr>
              <a:t>Ras</a:t>
            </a:r>
            <a:r>
              <a:rPr lang="en-US" sz="2800" b="1" dirty="0">
                <a:effectLst>
                  <a:outerShdw blurRad="247650" dist="101600" dir="2700000" algn="tl" rotWithShape="0">
                    <a:srgbClr val="000000">
                      <a:alpha val="90000"/>
                    </a:srgbClr>
                  </a:outerShdw>
                </a:effectLst>
                <a:latin typeface="Arial"/>
                <a:cs typeface="Arial"/>
              </a:rPr>
              <a:t> </a:t>
            </a:r>
            <a:r>
              <a:rPr lang="en-US" sz="2800" b="1" dirty="0" err="1">
                <a:effectLst>
                  <a:outerShdw blurRad="247650" dist="101600" dir="2700000" algn="tl" rotWithShape="0">
                    <a:srgbClr val="000000">
                      <a:alpha val="90000"/>
                    </a:srgbClr>
                  </a:outerShdw>
                </a:effectLst>
                <a:latin typeface="Arial"/>
                <a:cs typeface="Arial"/>
              </a:rPr>
              <a:t>Shamra</a:t>
            </a:r>
            <a:r>
              <a:rPr lang="en-US" sz="2800" b="1" dirty="0">
                <a:effectLst>
                  <a:outerShdw blurRad="247650" dist="101600" dir="2700000" algn="tl" rotWithShape="0">
                    <a:srgbClr val="000000">
                      <a:alpha val="90000"/>
                    </a:srgbClr>
                  </a:outerShdw>
                </a:effectLst>
                <a:latin typeface="Arial"/>
                <a:cs typeface="Arial"/>
              </a:rPr>
              <a:t>, Syria (ancient Ugarit)</a:t>
            </a:r>
          </a:p>
          <a:p>
            <a:pPr marL="354013" indent="-354013">
              <a:buFont typeface="Wingdings" pitchFamily="-111" charset="2"/>
              <a:buBlip>
                <a:blip r:embed="rId4"/>
              </a:buBlip>
              <a:defRPr/>
            </a:pPr>
            <a:r>
              <a:rPr lang="en-US" sz="2800" b="1" dirty="0">
                <a:effectLst>
                  <a:outerShdw blurRad="247650" dist="101600" dir="2700000" algn="tl" rotWithShape="0">
                    <a:srgbClr val="000000">
                      <a:alpha val="90000"/>
                    </a:srgbClr>
                  </a:outerShdw>
                </a:effectLst>
                <a:latin typeface="Arial"/>
                <a:cs typeface="Arial"/>
              </a:rPr>
              <a:t>1300 BC</a:t>
            </a:r>
          </a:p>
          <a:p>
            <a:pPr marL="354013" indent="-354013">
              <a:buFont typeface="Wingdings" pitchFamily="-111" charset="2"/>
              <a:buBlip>
                <a:blip r:embed="rId4"/>
              </a:buBlip>
              <a:defRPr/>
            </a:pPr>
            <a:r>
              <a:rPr lang="en-US" sz="2800" b="1" dirty="0">
                <a:effectLst>
                  <a:outerShdw blurRad="247650" dist="101600" dir="2700000" algn="tl" rotWithShape="0">
                    <a:srgbClr val="000000">
                      <a:alpha val="90000"/>
                    </a:srgbClr>
                  </a:outerShdw>
                </a:effectLst>
                <a:latin typeface="Arial"/>
                <a:cs typeface="Arial"/>
              </a:rPr>
              <a:t>Ugaritic discovery in 1928 shows close linkage of Northwest Semitic cultures</a:t>
            </a:r>
          </a:p>
          <a:p>
            <a:pPr marL="354013" indent="-354013">
              <a:buFont typeface="Wingdings" pitchFamily="-111" charset="2"/>
              <a:buBlip>
                <a:blip r:embed="rId4"/>
              </a:buBlip>
              <a:defRPr/>
            </a:pPr>
            <a:r>
              <a:rPr lang="en-US" sz="2800" b="1" dirty="0" err="1">
                <a:effectLst>
                  <a:outerShdw blurRad="247650" dist="101600" dir="2700000" algn="tl" rotWithShape="0">
                    <a:srgbClr val="000000">
                      <a:alpha val="90000"/>
                    </a:srgbClr>
                  </a:outerShdw>
                </a:effectLst>
                <a:latin typeface="Arial"/>
                <a:cs typeface="Arial"/>
              </a:rPr>
              <a:t>Ashtart</a:t>
            </a:r>
            <a:r>
              <a:rPr lang="en-US" sz="2800" b="1" dirty="0">
                <a:effectLst>
                  <a:outerShdw blurRad="247650" dist="101600" dir="2700000" algn="tl" rotWithShape="0">
                    <a:srgbClr val="000000">
                      <a:alpha val="90000"/>
                    </a:srgbClr>
                  </a:outerShdw>
                </a:effectLst>
                <a:latin typeface="Arial"/>
                <a:cs typeface="Arial"/>
              </a:rPr>
              <a:t> (holiness goddess) called “queen of heaven” worshipped in Israel (Jer. 7:18; 44:17-19)</a:t>
            </a:r>
          </a:p>
          <a:p>
            <a:pPr marL="354013" indent="-354013">
              <a:defRPr/>
            </a:pPr>
            <a:endParaRPr lang="en-US" sz="2800"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026"/>
          <p:cNvSpPr>
            <a:spLocks noGrp="1" noChangeArrowheads="1"/>
          </p:cNvSpPr>
          <p:nvPr>
            <p:ph type="title"/>
          </p:nvPr>
        </p:nvSpPr>
        <p:spPr>
          <a:xfrm>
            <a:off x="5791200" y="609600"/>
            <a:ext cx="3276600" cy="1143000"/>
          </a:xfrm>
          <a:effectLst>
            <a:outerShdw blurRad="63500" dist="38099" dir="2700000" algn="ctr" rotWithShape="0">
              <a:schemeClr val="bg2">
                <a:alpha val="74998"/>
              </a:schemeClr>
            </a:outerShdw>
          </a:effectLst>
        </p:spPr>
        <p:txBody>
          <a:bodyPr anchor="ctr"/>
          <a:lstStyle/>
          <a:p>
            <a:pPr eaLnBrk="1" hangingPunct="1">
              <a:defRPr/>
            </a:pPr>
            <a:r>
              <a:rPr lang="en-US" sz="4000">
                <a:ea typeface="+mj-ea"/>
                <a:cs typeface="+mj-cs"/>
              </a:rPr>
              <a:t>#6 Gibeon Pool</a:t>
            </a:r>
          </a:p>
        </p:txBody>
      </p:sp>
      <p:sp>
        <p:nvSpPr>
          <p:cNvPr id="138243" name="Rectangle 1027"/>
          <p:cNvSpPr>
            <a:spLocks noGrp="1" noChangeArrowheads="1"/>
          </p:cNvSpPr>
          <p:nvPr>
            <p:ph type="body" idx="1"/>
          </p:nvPr>
        </p:nvSpPr>
        <p:spPr>
          <a:xfrm>
            <a:off x="5791200" y="1981200"/>
            <a:ext cx="3352800" cy="4400550"/>
          </a:xfrm>
        </p:spPr>
        <p:txBody>
          <a:bodyPr rtlCol="0">
            <a:spAutoFit/>
          </a:bodyPr>
          <a:lstStyle/>
          <a:p>
            <a:pPr marL="354013" indent="-354013" eaLnBrk="1" hangingPunct="1">
              <a:spcBef>
                <a:spcPct val="0"/>
              </a:spcBef>
              <a:buFont typeface="Wingdings" pitchFamily="-111" charset="2"/>
              <a:buBlip>
                <a:blip r:embed="rId3"/>
              </a:buBlip>
              <a:defRPr/>
            </a:pP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10 km north of Jerusalem</a:t>
            </a:r>
          </a:p>
          <a:p>
            <a:pPr marL="354013" indent="-354013" eaLnBrk="1" hangingPunct="1">
              <a:spcBef>
                <a:spcPct val="0"/>
              </a:spcBef>
              <a:buFont typeface="Wingdings" pitchFamily="-111" charset="2"/>
              <a:buBlip>
                <a:blip r:embed="rId3"/>
              </a:buBlip>
              <a:defRPr/>
            </a:pP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1050 BC</a:t>
            </a:r>
          </a:p>
          <a:p>
            <a:pPr marL="354013" indent="-354013" eaLnBrk="1" hangingPunct="1">
              <a:spcBef>
                <a:spcPct val="0"/>
              </a:spcBef>
              <a:buFont typeface="Wingdings" pitchFamily="-111" charset="2"/>
              <a:buBlip>
                <a:blip r:embed="rId3"/>
              </a:buBlip>
              <a:defRPr/>
            </a:pP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Pool noted in 2 Sam. 2:13; Jer. 41:12</a:t>
            </a:r>
          </a:p>
          <a:p>
            <a:pPr marL="354013" indent="-354013" eaLnBrk="1" hangingPunct="1">
              <a:spcBef>
                <a:spcPct val="0"/>
              </a:spcBef>
              <a:buFont typeface="Wingdings" pitchFamily="-111" charset="2"/>
              <a:buBlip>
                <a:blip r:embed="rId3"/>
              </a:buBlip>
              <a:defRPr/>
            </a:pP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Shows advanced </a:t>
            </a:r>
            <a:r>
              <a:rPr lang="en-US" sz="2800" b="1" kern="1200" dirty="0" err="1">
                <a:effectLst>
                  <a:outerShdw blurRad="247650" dist="101600" dir="2700000" algn="tl" rotWithShape="0">
                    <a:srgbClr val="000000">
                      <a:alpha val="90000"/>
                    </a:srgbClr>
                  </a:outerShdw>
                </a:effectLst>
                <a:latin typeface="Arial"/>
                <a:ea typeface="ＭＳ Ｐゴシック" charset="0"/>
                <a:cs typeface="Arial"/>
              </a:rPr>
              <a:t>Gibeonite</a:t>
            </a: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 engineering</a:t>
            </a:r>
          </a:p>
        </p:txBody>
      </p:sp>
      <p:sp>
        <p:nvSpPr>
          <p:cNvPr id="138244" name="Text Box 1028"/>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a:ea typeface="+mn-ea"/>
                <a:cs typeface="Arial"/>
              </a:rPr>
              <a:t>223</a:t>
            </a:r>
          </a:p>
        </p:txBody>
      </p:sp>
      <p:pic>
        <p:nvPicPr>
          <p:cNvPr id="138245" name="Picture 10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786438" cy="6858000"/>
          </a:xfrm>
          <a:prstGeom prst="rect">
            <a:avLst/>
          </a:prstGeom>
          <a:noFill/>
          <a:ln w="9525">
            <a:noFill/>
            <a:miter lim="800000"/>
            <a:headEnd/>
            <a:tailEnd/>
          </a:ln>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824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8243">
                                            <p:txEl>
                                              <p:pRg st="1" end="1"/>
                                            </p:txEl>
                                          </p:spTgt>
                                        </p:tgtEl>
                                        <p:attrNameLst>
                                          <p:attrName>style.visibility</p:attrName>
                                        </p:attrNameLst>
                                      </p:cBhvr>
                                      <p:to>
                                        <p:strVal val="visible"/>
                                      </p:to>
                                    </p:set>
                                    <p:anim calcmode="lin" valueType="num">
                                      <p:cBhvr>
                                        <p:cTn id="15" dur="10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824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8243">
                                            <p:txEl>
                                              <p:pRg st="2" end="2"/>
                                            </p:txEl>
                                          </p:spTgt>
                                        </p:tgtEl>
                                        <p:attrNameLst>
                                          <p:attrName>style.visibility</p:attrName>
                                        </p:attrNameLst>
                                      </p:cBhvr>
                                      <p:to>
                                        <p:strVal val="visible"/>
                                      </p:to>
                                    </p:set>
                                    <p:anim calcmode="lin" valueType="num">
                                      <p:cBhvr>
                                        <p:cTn id="23"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824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8243">
                                            <p:txEl>
                                              <p:pRg st="3" end="3"/>
                                            </p:txEl>
                                          </p:spTgt>
                                        </p:tgtEl>
                                        <p:attrNameLst>
                                          <p:attrName>style.visibility</p:attrName>
                                        </p:attrNameLst>
                                      </p:cBhvr>
                                      <p:to>
                                        <p:strVal val="visible"/>
                                      </p:to>
                                    </p:set>
                                    <p:anim calcmode="lin" valueType="num">
                                      <p:cBhvr>
                                        <p:cTn id="31"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8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7772400" y="0"/>
            <a:ext cx="1371600" cy="68580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39268" name="Text Box 4"/>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a:latin typeface="Arial"/>
                <a:ea typeface="+mn-ea"/>
                <a:cs typeface="Arial"/>
              </a:rPr>
              <a:t>224</a:t>
            </a:r>
          </a:p>
        </p:txBody>
      </p:sp>
      <p:pic>
        <p:nvPicPr>
          <p:cNvPr id="139269" name="Picture 5"/>
          <p:cNvPicPr>
            <a:picLocks noChangeAspect="1" noChangeArrowheads="1"/>
          </p:cNvPicPr>
          <p:nvPr/>
        </p:nvPicPr>
        <p:blipFill>
          <a:blip r:embed="rId3"/>
          <a:srcRect/>
          <a:stretch>
            <a:fillRect/>
          </a:stretch>
        </p:blipFill>
        <p:spPr bwMode="auto">
          <a:xfrm>
            <a:off x="0" y="-26988"/>
            <a:ext cx="7969250" cy="6956426"/>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9266" name="Rectangle 2"/>
          <p:cNvSpPr>
            <a:spLocks noGrp="1" noChangeArrowheads="1"/>
          </p:cNvSpPr>
          <p:nvPr>
            <p:ph type="title"/>
          </p:nvPr>
        </p:nvSpPr>
        <p:spPr>
          <a:xfrm>
            <a:off x="0" y="1371600"/>
            <a:ext cx="9144000" cy="1143000"/>
          </a:xfrm>
          <a:effectLst>
            <a:outerShdw blurRad="63500" dist="38099" dir="2700000" algn="ctr" rotWithShape="0">
              <a:schemeClr val="bg2">
                <a:alpha val="74998"/>
              </a:schemeClr>
            </a:outerShdw>
          </a:effectLst>
        </p:spPr>
        <p:txBody>
          <a:bodyPr anchor="ctr"/>
          <a:lstStyle/>
          <a:p>
            <a:pPr eaLnBrk="1" hangingPunct="1">
              <a:defRPr/>
            </a:pPr>
            <a:r>
              <a:rPr lang="en-US">
                <a:ea typeface="+mj-ea"/>
                <a:cs typeface="+mj-cs"/>
              </a:rPr>
              <a:t>#7 Beersheba Altar</a:t>
            </a:r>
          </a:p>
        </p:txBody>
      </p:sp>
      <p:sp>
        <p:nvSpPr>
          <p:cNvPr id="139267" name="Rectangle 3"/>
          <p:cNvSpPr>
            <a:spLocks noGrp="1" noChangeArrowheads="1"/>
          </p:cNvSpPr>
          <p:nvPr>
            <p:ph type="body" idx="1"/>
          </p:nvPr>
        </p:nvSpPr>
        <p:spPr>
          <a:xfrm>
            <a:off x="0" y="2743200"/>
            <a:ext cx="7235825" cy="4114800"/>
          </a:xfrm>
        </p:spPr>
        <p:txBody>
          <a:bodyPr/>
          <a:lstStyle/>
          <a:p>
            <a:pPr eaLnBrk="1" hangingPunct="1">
              <a:lnSpc>
                <a:spcPct val="90000"/>
              </a:lnSpc>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Near Beer-Sheba in ancient Israel</a:t>
            </a:r>
            <a:r>
              <a:rPr lang="fr-FR" sz="3600" b="1" dirty="0">
                <a:effectLst>
                  <a:outerShdw blurRad="38100" dist="38100" dir="2700000" algn="tl">
                    <a:srgbClr val="000000">
                      <a:alpha val="43137"/>
                    </a:srgbClr>
                  </a:outerShdw>
                </a:effectLst>
                <a:ea typeface="+mn-ea"/>
                <a:cs typeface="+mn-cs"/>
              </a:rPr>
              <a:t>'</a:t>
            </a:r>
            <a:r>
              <a:rPr lang="en-US" sz="3600" b="1" dirty="0">
                <a:effectLst>
                  <a:outerShdw blurRad="38100" dist="38100" dir="2700000" algn="tl">
                    <a:srgbClr val="000000">
                      <a:alpha val="43137"/>
                    </a:srgbClr>
                  </a:outerShdw>
                </a:effectLst>
                <a:ea typeface="+mn-ea"/>
                <a:cs typeface="+mn-cs"/>
              </a:rPr>
              <a:t>s far south</a:t>
            </a:r>
          </a:p>
          <a:p>
            <a:pPr eaLnBrk="1" hangingPunct="1">
              <a:lnSpc>
                <a:spcPct val="90000"/>
              </a:lnSpc>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750 BC</a:t>
            </a:r>
          </a:p>
          <a:p>
            <a:pPr eaLnBrk="1" hangingPunct="1">
              <a:lnSpc>
                <a:spcPct val="90000"/>
              </a:lnSpc>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Huge (63” x 63”) altar with horns (cf. Exod. 29:12; 1 Kings 1:51; 2:28)</a:t>
            </a:r>
          </a:p>
          <a:p>
            <a:pPr eaLnBrk="1" hangingPunct="1">
              <a:lnSpc>
                <a:spcPct val="90000"/>
              </a:lnSpc>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Pagan altar of hewn stones prohibited by Exodus 20:25</a:t>
            </a:r>
          </a:p>
        </p:txBody>
      </p:sp>
      <p:sp>
        <p:nvSpPr>
          <p:cNvPr id="168967" name="Rectangle 7"/>
          <p:cNvSpPr>
            <a:spLocks noChangeArrowheads="1"/>
          </p:cNvSpPr>
          <p:nvPr/>
        </p:nvSpPr>
        <p:spPr bwMode="auto">
          <a:xfrm>
            <a:off x="6477000" y="-152400"/>
            <a:ext cx="152400" cy="990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2" dur="500"/>
                                        <p:tgtEl>
                                          <p:spTgt spid="139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blinds(horizontal)">
                                      <p:cBhvr>
                                        <p:cTn id="17" dur="500"/>
                                        <p:tgtEl>
                                          <p:spTgt spid="139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22" dur="500"/>
                                        <p:tgtEl>
                                          <p:spTgt spid="139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8388350" y="92075"/>
            <a:ext cx="698500" cy="4603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a:latin typeface="Arial"/>
                <a:ea typeface="+mn-ea"/>
                <a:cs typeface="Arial"/>
              </a:rPr>
              <a:t>225</a:t>
            </a:r>
          </a:p>
        </p:txBody>
      </p:sp>
      <p:pic>
        <p:nvPicPr>
          <p:cNvPr id="140293" name="Picture 5"/>
          <p:cNvPicPr>
            <a:picLocks noChangeAspect="1" noChangeArrowheads="1"/>
          </p:cNvPicPr>
          <p:nvPr/>
        </p:nvPicPr>
        <p:blipFill>
          <a:blip r:embed="rId3"/>
          <a:srcRect/>
          <a:stretch>
            <a:fillRect/>
          </a:stretch>
        </p:blipFill>
        <p:spPr bwMode="auto">
          <a:xfrm>
            <a:off x="0" y="0"/>
            <a:ext cx="41370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0290" name="Rectangle 2"/>
          <p:cNvSpPr>
            <a:spLocks noGrp="1" noChangeArrowheads="1"/>
          </p:cNvSpPr>
          <p:nvPr>
            <p:ph type="title"/>
          </p:nvPr>
        </p:nvSpPr>
        <p:spPr>
          <a:xfrm>
            <a:off x="4211960" y="609600"/>
            <a:ext cx="4932040" cy="1143000"/>
          </a:xfrm>
          <a:effectLst>
            <a:outerShdw blurRad="63500" dist="38099" dir="2700000" algn="ctr" rotWithShape="0">
              <a:schemeClr val="bg2">
                <a:alpha val="74998"/>
              </a:schemeClr>
            </a:outerShdw>
          </a:effectLst>
        </p:spPr>
        <p:txBody>
          <a:bodyPr anchor="ctr"/>
          <a:lstStyle/>
          <a:p>
            <a:pPr eaLnBrk="1" hangingPunct="1">
              <a:defRPr/>
            </a:pPr>
            <a:r>
              <a:rPr lang="en-US" sz="4000">
                <a:ea typeface="+mj-ea"/>
                <a:cs typeface="+mj-cs"/>
              </a:rPr>
              <a:t>#8 Silver Scroll Amulet</a:t>
            </a:r>
          </a:p>
        </p:txBody>
      </p:sp>
      <p:sp>
        <p:nvSpPr>
          <p:cNvPr id="140291" name="Rectangle 3"/>
          <p:cNvSpPr>
            <a:spLocks noGrp="1" noChangeArrowheads="1"/>
          </p:cNvSpPr>
          <p:nvPr>
            <p:ph type="body" idx="1"/>
          </p:nvPr>
        </p:nvSpPr>
        <p:spPr>
          <a:xfrm>
            <a:off x="4724400" y="1981200"/>
            <a:ext cx="4095750" cy="3046413"/>
          </a:xfrm>
        </p:spPr>
        <p:txBody>
          <a:bodyPr rtlCol="0">
            <a:spAutoFit/>
          </a:bodyPr>
          <a:lstStyle/>
          <a:p>
            <a:pPr marL="354013" indent="-354013" eaLnBrk="1" hangingPunct="1">
              <a:spcBef>
                <a:spcPct val="0"/>
              </a:spcBef>
              <a:buFont typeface="Wingdings" pitchFamily="-111" charset="2"/>
              <a:buBlip>
                <a:blip r:embed="rId4"/>
              </a:buBlip>
              <a:defRPr/>
            </a:pPr>
            <a:r>
              <a:rPr lang="en-US" b="1" kern="1200" dirty="0" err="1">
                <a:effectLst>
                  <a:outerShdw blurRad="247650" dist="101600" dir="2700000" algn="tl" rotWithShape="0">
                    <a:srgbClr val="000000">
                      <a:alpha val="90000"/>
                    </a:srgbClr>
                  </a:outerShdw>
                </a:effectLst>
                <a:latin typeface="Arial"/>
                <a:ea typeface="ＭＳ Ｐゴシック" charset="0"/>
                <a:cs typeface="Arial"/>
              </a:rPr>
              <a:t>Ketef</a:t>
            </a:r>
            <a:r>
              <a:rPr lang="en-US" b="1" kern="1200" dirty="0">
                <a:effectLst>
                  <a:outerShdw blurRad="247650" dist="101600" dir="2700000" algn="tl" rotWithShape="0">
                    <a:srgbClr val="000000">
                      <a:alpha val="90000"/>
                    </a:srgbClr>
                  </a:outerShdw>
                </a:effectLst>
                <a:latin typeface="Arial"/>
                <a:ea typeface="ＭＳ Ｐゴシック" charset="0"/>
                <a:cs typeface="Arial"/>
              </a:rPr>
              <a:t> </a:t>
            </a:r>
            <a:r>
              <a:rPr lang="en-US" b="1" kern="1200" dirty="0" err="1">
                <a:effectLst>
                  <a:outerShdw blurRad="247650" dist="101600" dir="2700000" algn="tl" rotWithShape="0">
                    <a:srgbClr val="000000">
                      <a:alpha val="90000"/>
                    </a:srgbClr>
                  </a:outerShdw>
                </a:effectLst>
                <a:latin typeface="Arial"/>
                <a:ea typeface="ＭＳ Ｐゴシック" charset="0"/>
                <a:cs typeface="Arial"/>
              </a:rPr>
              <a:t>Hinnom</a:t>
            </a:r>
            <a:r>
              <a:rPr lang="en-US" b="1" kern="1200" dirty="0">
                <a:effectLst>
                  <a:outerShdw blurRad="247650" dist="101600" dir="2700000" algn="tl" rotWithShape="0">
                    <a:srgbClr val="000000">
                      <a:alpha val="90000"/>
                    </a:srgbClr>
                  </a:outerShdw>
                </a:effectLst>
                <a:latin typeface="Arial"/>
                <a:ea typeface="ＭＳ Ｐゴシック" charset="0"/>
                <a:cs typeface="Arial"/>
              </a:rPr>
              <a:t>, near Jerusalem</a:t>
            </a:r>
          </a:p>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650-400 BC</a:t>
            </a:r>
          </a:p>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Earliest inscription of a biblical text</a:t>
            </a:r>
          </a:p>
        </p:txBody>
      </p:sp>
      <p:sp>
        <p:nvSpPr>
          <p:cNvPr id="140295" name="Rectangle 7"/>
          <p:cNvSpPr>
            <a:spLocks noChangeArrowheads="1"/>
          </p:cNvSpPr>
          <p:nvPr/>
        </p:nvSpPr>
        <p:spPr bwMode="auto">
          <a:xfrm>
            <a:off x="0" y="0"/>
            <a:ext cx="4191000" cy="6858000"/>
          </a:xfrm>
          <a:prstGeom prst="rect">
            <a:avLst/>
          </a:prstGeom>
          <a:gradFill rotWithShape="0">
            <a:gsLst>
              <a:gs pos="0">
                <a:schemeClr val="bg2">
                  <a:alpha val="50000"/>
                </a:schemeClr>
              </a:gs>
              <a:gs pos="100000">
                <a:schemeClr val="bg2">
                  <a:gamma/>
                  <a:shade val="93725"/>
                  <a:invGamma/>
                  <a:alpha val="50000"/>
                </a:schemeClr>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140294" name="Text Box 6" descr="50%"/>
          <p:cNvSpPr txBox="1">
            <a:spLocks noChangeArrowheads="1"/>
          </p:cNvSpPr>
          <p:nvPr/>
        </p:nvSpPr>
        <p:spPr bwMode="auto">
          <a:xfrm rot="21575634">
            <a:off x="228600" y="319088"/>
            <a:ext cx="3886200" cy="62484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marL="461963" indent="-461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Then the LORD spoke to Moses, saying,</a:t>
            </a: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"Speak to Aaron and to his sons, saying, </a:t>
            </a:r>
            <a:r>
              <a:rPr lang="fr-FR" sz="2000" b="1" dirty="0">
                <a:solidFill>
                  <a:srgbClr val="FFFFFF"/>
                </a:solidFill>
                <a:effectLst>
                  <a:outerShdw blurRad="38100" dist="38100" dir="2700000" algn="tl">
                    <a:srgbClr val="000000"/>
                  </a:outerShdw>
                </a:effectLst>
                <a:latin typeface="Arial" charset="0"/>
                <a:cs typeface="Arial" charset="0"/>
              </a:rPr>
              <a:t>'</a:t>
            </a:r>
            <a:r>
              <a:rPr lang="en-US" sz="2000" b="1" dirty="0">
                <a:solidFill>
                  <a:srgbClr val="FFFFFF"/>
                </a:solidFill>
                <a:effectLst>
                  <a:outerShdw blurRad="38100" dist="38100" dir="2700000" algn="tl">
                    <a:srgbClr val="000000"/>
                  </a:outerShdw>
                </a:effectLst>
                <a:latin typeface="Arial" charset="0"/>
                <a:cs typeface="Arial" charset="0"/>
              </a:rPr>
              <a:t>Thus you shall bless the sons of Israel. You shall say to them:</a:t>
            </a: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The LORD bless you, and keep you;</a:t>
            </a: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The LORD make His face shine on you, And be gracious to you;</a:t>
            </a: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The LORD lift up His countenance on you, And give you peace.</a:t>
            </a:r>
            <a:r>
              <a:rPr lang="fr-FR" sz="2000" b="1" dirty="0">
                <a:solidFill>
                  <a:srgbClr val="FFFFFF"/>
                </a:solidFill>
                <a:effectLst>
                  <a:outerShdw blurRad="38100" dist="38100" dir="2700000" algn="tl">
                    <a:srgbClr val="000000"/>
                  </a:outerShdw>
                </a:effectLst>
                <a:latin typeface="Arial" charset="0"/>
                <a:cs typeface="Arial" charset="0"/>
              </a:rPr>
              <a:t>'</a:t>
            </a:r>
            <a:endParaRPr lang="en-US" sz="2000" b="1" dirty="0">
              <a:solidFill>
                <a:srgbClr val="FFFFFF"/>
              </a:solidFill>
              <a:effectLst>
                <a:outerShdw blurRad="38100" dist="38100" dir="2700000" algn="tl">
                  <a:srgbClr val="000000"/>
                </a:outerShdw>
              </a:effectLst>
              <a:latin typeface="Arial" charset="0"/>
              <a:cs typeface="Arial" charset="0"/>
            </a:endParaRP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"So they shall invoke My name on the sons of Israel, and I then will bless them."</a:t>
            </a:r>
          </a:p>
          <a:p>
            <a:pPr algn="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(Numbers 6:22-27)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fade">
                                      <p:cBhvr>
                                        <p:cTn id="11" dur="500"/>
                                        <p:tgtEl>
                                          <p:spTgt spid="140295"/>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0294"/>
                                        </p:tgtEl>
                                        <p:attrNameLst>
                                          <p:attrName>style.visibility</p:attrName>
                                        </p:attrNameLst>
                                      </p:cBhvr>
                                      <p:to>
                                        <p:strVal val="visible"/>
                                      </p:to>
                                    </p:set>
                                    <p:animEffect transition="in" filter="fade">
                                      <p:cBhvr>
                                        <p:cTn id="15" dur="5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5" grpId="0" animBg="1"/>
      <p:bldP spid="14029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a:lum bright="18000"/>
          </a:blip>
          <a:srcRect/>
          <a:stretch>
            <a:fillRect/>
          </a:stretch>
        </p:blipFill>
        <p:spPr bwMode="auto">
          <a:xfrm>
            <a:off x="4518025" y="0"/>
            <a:ext cx="470217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1314" name="Rectangle 2"/>
          <p:cNvSpPr>
            <a:spLocks noGrp="1" noChangeArrowheads="1"/>
          </p:cNvSpPr>
          <p:nvPr>
            <p:ph type="title"/>
          </p:nvPr>
        </p:nvSpPr>
        <p:spPr>
          <a:xfrm>
            <a:off x="539552" y="304800"/>
            <a:ext cx="3960440" cy="1143000"/>
          </a:xfrm>
          <a:effectLst>
            <a:outerShdw blurRad="63500" dist="38099" dir="2700000" algn="ctr" rotWithShape="0">
              <a:schemeClr val="bg2">
                <a:alpha val="74998"/>
              </a:schemeClr>
            </a:outerShdw>
          </a:effectLst>
        </p:spPr>
        <p:txBody>
          <a:bodyPr anchor="ctr"/>
          <a:lstStyle/>
          <a:p>
            <a:pPr eaLnBrk="1" hangingPunct="1">
              <a:defRPr/>
            </a:pPr>
            <a:r>
              <a:rPr lang="en-US">
                <a:ea typeface="+mj-ea"/>
                <a:cs typeface="+mj-cs"/>
              </a:rPr>
              <a:t>#9 Masada</a:t>
            </a:r>
          </a:p>
        </p:txBody>
      </p:sp>
      <p:sp>
        <p:nvSpPr>
          <p:cNvPr id="141315" name="Rectangle 3"/>
          <p:cNvSpPr>
            <a:spLocks noGrp="1" noChangeArrowheads="1"/>
          </p:cNvSpPr>
          <p:nvPr>
            <p:ph type="body" idx="1"/>
          </p:nvPr>
        </p:nvSpPr>
        <p:spPr>
          <a:xfrm>
            <a:off x="762000" y="1676400"/>
            <a:ext cx="3657600" cy="4191000"/>
          </a:xfrm>
        </p:spPr>
        <p:txBody>
          <a:bodyPr rtlCol="0">
            <a:spAutoFit/>
          </a:bodyPr>
          <a:lstStyle/>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Southwest shore of Dead Sea</a:t>
            </a:r>
          </a:p>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150 BC</a:t>
            </a:r>
          </a:p>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Probably David</a:t>
            </a:r>
            <a:r>
              <a:rPr lang="fr-FR" b="1" kern="1200" dirty="0">
                <a:effectLst>
                  <a:outerShdw blurRad="247650" dist="101600" dir="2700000" algn="tl" rotWithShape="0">
                    <a:srgbClr val="000000">
                      <a:alpha val="90000"/>
                    </a:srgbClr>
                  </a:outerShdw>
                </a:effectLst>
                <a:latin typeface="Arial"/>
                <a:ea typeface="ＭＳ Ｐゴシック" charset="0"/>
                <a:cs typeface="Arial"/>
              </a:rPr>
              <a:t>'</a:t>
            </a:r>
            <a:r>
              <a:rPr lang="en-US" b="1" kern="1200" dirty="0">
                <a:effectLst>
                  <a:outerShdw blurRad="247650" dist="101600" dir="2700000" algn="tl" rotWithShape="0">
                    <a:srgbClr val="000000">
                      <a:alpha val="90000"/>
                    </a:srgbClr>
                  </a:outerShdw>
                </a:effectLst>
                <a:latin typeface="Arial"/>
                <a:ea typeface="ＭＳ Ｐゴシック" charset="0"/>
                <a:cs typeface="Arial"/>
              </a:rPr>
              <a:t>s stronghold </a:t>
            </a:r>
            <a:br>
              <a:rPr lang="en-US" b="1" kern="1200" dirty="0">
                <a:effectLst>
                  <a:outerShdw blurRad="247650" dist="101600" dir="2700000" algn="tl" rotWithShape="0">
                    <a:srgbClr val="000000">
                      <a:alpha val="90000"/>
                    </a:srgbClr>
                  </a:outerShdw>
                </a:effectLst>
                <a:latin typeface="Arial"/>
                <a:ea typeface="ＭＳ Ｐゴシック" charset="0"/>
                <a:cs typeface="Arial"/>
              </a:rPr>
            </a:br>
            <a:r>
              <a:rPr lang="en-US" b="1" kern="1200" dirty="0">
                <a:effectLst>
                  <a:outerShdw blurRad="247650" dist="101600" dir="2700000" algn="tl" rotWithShape="0">
                    <a:srgbClr val="000000">
                      <a:alpha val="90000"/>
                    </a:srgbClr>
                  </a:outerShdw>
                </a:effectLst>
                <a:latin typeface="Arial"/>
                <a:ea typeface="ＭＳ Ｐゴシック" charset="0"/>
                <a:cs typeface="Arial"/>
              </a:rPr>
              <a:t>(1 Sam. 22:4-5)</a:t>
            </a:r>
          </a:p>
        </p:txBody>
      </p:sp>
      <p:sp>
        <p:nvSpPr>
          <p:cNvPr id="141316" name="Text Box 4"/>
          <p:cNvSpPr txBox="1">
            <a:spLocks noChangeArrowheads="1"/>
          </p:cNvSpPr>
          <p:nvPr/>
        </p:nvSpPr>
        <p:spPr bwMode="auto">
          <a:xfrm>
            <a:off x="8502650" y="0"/>
            <a:ext cx="6413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a:latin typeface="Times New Roman" pitchFamily="-111" charset="0"/>
                <a:ea typeface="+mn-ea"/>
                <a:cs typeface="+mn-cs"/>
              </a:rPr>
              <a:t>226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500"/>
                                        <p:tgtEl>
                                          <p:spTgt spid="141315">
                                            <p:txEl>
                                              <p:pRg st="0" end="0"/>
                                            </p:txEl>
                                          </p:spTgt>
                                        </p:tgtEl>
                                      </p:cBhvr>
                                    </p:animEffect>
                                    <p:anim calcmode="lin" valueType="num">
                                      <p:cBhvr>
                                        <p:cTn id="8" dur="500" fill="hold"/>
                                        <p:tgtEl>
                                          <p:spTgt spid="141315">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1413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41315">
                                            <p:txEl>
                                              <p:pRg st="1" end="1"/>
                                            </p:txEl>
                                          </p:spTgt>
                                        </p:tgtEl>
                                        <p:attrNameLst>
                                          <p:attrName>style.visibility</p:attrName>
                                        </p:attrNameLst>
                                      </p:cBhvr>
                                      <p:to>
                                        <p:strVal val="visible"/>
                                      </p:to>
                                    </p:set>
                                    <p:animEffect transition="in" filter="fade">
                                      <p:cBhvr>
                                        <p:cTn id="14" dur="500"/>
                                        <p:tgtEl>
                                          <p:spTgt spid="141315">
                                            <p:txEl>
                                              <p:pRg st="1" end="1"/>
                                            </p:txEl>
                                          </p:spTgt>
                                        </p:tgtEl>
                                      </p:cBhvr>
                                    </p:animEffect>
                                    <p:anim calcmode="lin" valueType="num">
                                      <p:cBhvr>
                                        <p:cTn id="15" dur="500" fill="hold"/>
                                        <p:tgtEl>
                                          <p:spTgt spid="141315">
                                            <p:txEl>
                                              <p:pRg st="1" end="1"/>
                                            </p:txEl>
                                          </p:spTgt>
                                        </p:tgtEl>
                                        <p:attrNameLst>
                                          <p:attrName>ppt_w</p:attrName>
                                        </p:attrNameLst>
                                      </p:cBhvr>
                                      <p:tavLst>
                                        <p:tav tm="0" fmla="#ppt_w*sin(2.5*pi*$)">
                                          <p:val>
                                            <p:fltVal val="0"/>
                                          </p:val>
                                        </p:tav>
                                        <p:tav tm="100000">
                                          <p:val>
                                            <p:fltVal val="1"/>
                                          </p:val>
                                        </p:tav>
                                      </p:tavLst>
                                    </p:anim>
                                    <p:anim calcmode="lin" valueType="num">
                                      <p:cBhvr>
                                        <p:cTn id="16" dur="500" fill="hold"/>
                                        <p:tgtEl>
                                          <p:spTgt spid="14131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141315">
                                            <p:txEl>
                                              <p:pRg st="2" end="2"/>
                                            </p:txEl>
                                          </p:spTgt>
                                        </p:tgtEl>
                                        <p:attrNameLst>
                                          <p:attrName>style.visibility</p:attrName>
                                        </p:attrNameLst>
                                      </p:cBhvr>
                                      <p:to>
                                        <p:strVal val="visible"/>
                                      </p:to>
                                    </p:set>
                                    <p:animEffect transition="in" filter="fade">
                                      <p:cBhvr>
                                        <p:cTn id="21" dur="500"/>
                                        <p:tgtEl>
                                          <p:spTgt spid="141315">
                                            <p:txEl>
                                              <p:pRg st="2" end="2"/>
                                            </p:txEl>
                                          </p:spTgt>
                                        </p:tgtEl>
                                      </p:cBhvr>
                                    </p:animEffect>
                                    <p:anim calcmode="lin" valueType="num">
                                      <p:cBhvr>
                                        <p:cTn id="22" dur="500" fill="hold"/>
                                        <p:tgtEl>
                                          <p:spTgt spid="141315">
                                            <p:txEl>
                                              <p:pRg st="2" end="2"/>
                                            </p:txEl>
                                          </p:spTgt>
                                        </p:tgtEl>
                                        <p:attrNameLst>
                                          <p:attrName>ppt_w</p:attrName>
                                        </p:attrNameLst>
                                      </p:cBhvr>
                                      <p:tavLst>
                                        <p:tav tm="0" fmla="#ppt_w*sin(2.5*pi*$)">
                                          <p:val>
                                            <p:fltVal val="0"/>
                                          </p:val>
                                        </p:tav>
                                        <p:tav tm="100000">
                                          <p:val>
                                            <p:fltVal val="1"/>
                                          </p:val>
                                        </p:tav>
                                      </p:tavLst>
                                    </p:anim>
                                    <p:anim calcmode="lin" valueType="num">
                                      <p:cBhvr>
                                        <p:cTn id="23" dur="500" fill="hold"/>
                                        <p:tgtEl>
                                          <p:spTgt spid="14131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p:cNvPicPr>
            <a:picLocks noChangeAspect="1" noChangeArrowheads="1"/>
          </p:cNvPicPr>
          <p:nvPr/>
        </p:nvPicPr>
        <p:blipFill>
          <a:blip r:embed="rId3"/>
          <a:srcRect/>
          <a:stretch>
            <a:fillRect/>
          </a:stretch>
        </p:blipFill>
        <p:spPr bwMode="auto">
          <a:xfrm>
            <a:off x="0" y="0"/>
            <a:ext cx="9144000" cy="70500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2338" name="Rectangle 2"/>
          <p:cNvSpPr>
            <a:spLocks noGrp="1" noChangeArrowheads="1"/>
          </p:cNvSpPr>
          <p:nvPr>
            <p:ph type="title"/>
          </p:nvPr>
        </p:nvSpPr>
        <p:spPr>
          <a:xfrm>
            <a:off x="3419872" y="773832"/>
            <a:ext cx="5724128" cy="1143000"/>
          </a:xfrm>
          <a:effectLst>
            <a:outerShdw blurRad="63500" dist="38099" dir="2700000" algn="ctr" rotWithShape="0">
              <a:schemeClr val="bg2">
                <a:alpha val="74998"/>
              </a:schemeClr>
            </a:outerShdw>
          </a:effectLst>
        </p:spPr>
        <p:txBody>
          <a:bodyPr anchor="ctr"/>
          <a:lstStyle/>
          <a:p>
            <a:pPr algn="ctr" eaLnBrk="1" hangingPunct="1">
              <a:defRPr/>
            </a:pPr>
            <a:r>
              <a:rPr lang="en-US" sz="4000">
                <a:ea typeface="+mj-ea"/>
                <a:cs typeface="+mj-cs"/>
              </a:rPr>
              <a:t>#10 Mosaic Map</a:t>
            </a:r>
          </a:p>
        </p:txBody>
      </p:sp>
      <p:sp>
        <p:nvSpPr>
          <p:cNvPr id="142339" name="Rectangle 3"/>
          <p:cNvSpPr>
            <a:spLocks noGrp="1" noChangeArrowheads="1"/>
          </p:cNvSpPr>
          <p:nvPr>
            <p:ph type="body" idx="1"/>
          </p:nvPr>
        </p:nvSpPr>
        <p:spPr>
          <a:xfrm>
            <a:off x="3924300" y="1981200"/>
            <a:ext cx="3557588" cy="3970338"/>
          </a:xfrm>
        </p:spPr>
        <p:txBody>
          <a:bodyPr rtlCol="0">
            <a:spAutoFit/>
          </a:bodyPr>
          <a:lstStyle/>
          <a:p>
            <a:pPr marL="354013" indent="-354013" eaLnBrk="1" hangingPunct="1">
              <a:spcBef>
                <a:spcPct val="0"/>
              </a:spcBef>
              <a:buFont typeface="Wingdings" pitchFamily="-111" charset="2"/>
              <a:buBlip>
                <a:blip r:embed="rId4"/>
              </a:buBlip>
              <a:defRPr/>
            </a:pPr>
            <a:r>
              <a:rPr lang="en-US" sz="3600" b="1" kern="1200">
                <a:effectLst>
                  <a:outerShdw blurRad="247650" dist="101600" dir="2700000" algn="tl" rotWithShape="0">
                    <a:srgbClr val="000000">
                      <a:alpha val="90000"/>
                    </a:srgbClr>
                  </a:outerShdw>
                </a:effectLst>
                <a:latin typeface="Arial"/>
                <a:ea typeface="ＭＳ Ｐゴシック" charset="0"/>
                <a:cs typeface="Arial"/>
              </a:rPr>
              <a:t>Madaba, Jordan</a:t>
            </a:r>
          </a:p>
          <a:p>
            <a:pPr marL="354013" indent="-354013" eaLnBrk="1" hangingPunct="1">
              <a:spcBef>
                <a:spcPct val="0"/>
              </a:spcBef>
              <a:buFont typeface="Wingdings" pitchFamily="-111" charset="2"/>
              <a:buBlip>
                <a:blip r:embed="rId4"/>
              </a:buBlip>
              <a:defRPr/>
            </a:pPr>
            <a:r>
              <a:rPr lang="en-US" sz="3600" b="1" kern="1200">
                <a:effectLst>
                  <a:outerShdw blurRad="247650" dist="101600" dir="2700000" algn="tl" rotWithShape="0">
                    <a:srgbClr val="000000">
                      <a:alpha val="90000"/>
                    </a:srgbClr>
                  </a:outerShdw>
                </a:effectLst>
                <a:latin typeface="Arial"/>
                <a:ea typeface="ＭＳ Ｐゴシック" charset="0"/>
                <a:cs typeface="Arial"/>
              </a:rPr>
              <a:t>AD 550</a:t>
            </a:r>
          </a:p>
          <a:p>
            <a:pPr marL="354013" indent="-354013" eaLnBrk="1" hangingPunct="1">
              <a:spcBef>
                <a:spcPct val="0"/>
              </a:spcBef>
              <a:buFont typeface="Wingdings" pitchFamily="-111" charset="2"/>
              <a:buBlip>
                <a:blip r:embed="rId4"/>
              </a:buBlip>
              <a:defRPr/>
            </a:pPr>
            <a:r>
              <a:rPr lang="en-US" sz="3600" b="1" kern="1200">
                <a:effectLst>
                  <a:outerShdw blurRad="247650" dist="101600" dir="2700000" algn="tl" rotWithShape="0">
                    <a:srgbClr val="000000">
                      <a:alpha val="90000"/>
                    </a:srgbClr>
                  </a:outerShdw>
                </a:effectLst>
                <a:latin typeface="Arial"/>
                <a:ea typeface="ＭＳ Ｐゴシック" charset="0"/>
                <a:cs typeface="Arial"/>
              </a:rPr>
              <a:t>Largest &amp; oldest map of Jerusalem, with Cardo</a:t>
            </a:r>
          </a:p>
        </p:txBody>
      </p:sp>
      <p:sp>
        <p:nvSpPr>
          <p:cNvPr id="142340" name="Text Box 4"/>
          <p:cNvSpPr txBox="1">
            <a:spLocks noChangeArrowheads="1"/>
          </p:cNvSpPr>
          <p:nvPr/>
        </p:nvSpPr>
        <p:spPr bwMode="auto">
          <a:xfrm>
            <a:off x="8459788" y="1905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chemeClr val="bg2"/>
                </a:solidFill>
                <a:latin typeface="Arial"/>
                <a:ea typeface="+mn-ea"/>
                <a:cs typeface="Arial"/>
              </a:rPr>
              <a:t>227</a:t>
            </a:r>
          </a:p>
        </p:txBody>
      </p:sp>
      <p:pic>
        <p:nvPicPr>
          <p:cNvPr id="175109" name="Picture 6" descr="card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to="" calcmode="lin" valueType="num">
                                      <p:cBhvr>
                                        <p:cTn id="7" dur="1" fill="hold"/>
                                        <p:tgtEl>
                                          <p:spTgt spid="14233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to="" calcmode="lin" valueType="num">
                                      <p:cBhvr>
                                        <p:cTn id="12" dur="1" fill="hold"/>
                                        <p:tgtEl>
                                          <p:spTgt spid="14233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anim to="" calcmode="lin" valueType="num">
                                      <p:cBhvr>
                                        <p:cTn id="17" dur="1" fill="hold"/>
                                        <p:tgtEl>
                                          <p:spTgt spid="1423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33103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5/12</a:t>
            </a:r>
          </a:p>
        </p:txBody>
      </p:sp>
      <p:pic>
        <p:nvPicPr>
          <p:cNvPr id="68610"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288"/>
          </a:xfrm>
          <a:prstGeom prst="rect">
            <a:avLst/>
          </a:prstGeom>
          <a:noFill/>
          <a:ln w="9525">
            <a:noFill/>
            <a:miter lim="800000"/>
            <a:headEnd/>
            <a:tailEnd/>
          </a:ln>
          <a:effectLst/>
        </p:spPr>
        <p:txBody>
          <a:bodyPr>
            <a:spAutoFit/>
          </a:bodyPr>
          <a:lstStyle>
            <a:defPPr>
              <a:defRPr lang="en-US"/>
            </a:defPPr>
            <a:lvl1pPr algn="ctr" eaLnBrk="0" hangingPunct="0">
              <a:defRPr sz="4000" b="1">
                <a:solidFill>
                  <a:srgbClr val="FFFFFF"/>
                </a:solidFill>
                <a:effectLst>
                  <a:outerShdw blurRad="60325" dist="88900" dir="2700000" algn="tl" rotWithShape="0">
                    <a:srgbClr val="000000">
                      <a:alpha val="87000"/>
                    </a:srgbClr>
                  </a:outerShdw>
                </a:effectLst>
                <a:latin typeface="Arial Bold" charset="0"/>
              </a:defRPr>
            </a:lvl1pPr>
          </a:lstStyle>
          <a:p>
            <a:r>
              <a:rPr lang="en-US" dirty="0"/>
              <a:t>I sing for joy</a:t>
            </a:r>
          </a:p>
          <a:p>
            <a:r>
              <a:rPr lang="en-US" dirty="0"/>
              <a:t>At the work of Your hands,</a:t>
            </a:r>
          </a:p>
          <a:p>
            <a:r>
              <a:rPr lang="en-US" dirty="0"/>
              <a:t>Forever I</a:t>
            </a:r>
            <a:r>
              <a:rPr lang="fr-FR" altLang="ja-JP" dirty="0"/>
              <a:t>'</a:t>
            </a:r>
            <a:r>
              <a:rPr lang="en-US" dirty="0" err="1"/>
              <a:t>ll</a:t>
            </a:r>
            <a:r>
              <a:rPr lang="en-US" dirty="0"/>
              <a:t> love You</a:t>
            </a:r>
          </a:p>
          <a:p>
            <a:r>
              <a:rPr lang="en-US" dirty="0"/>
              <a:t>Forever I</a:t>
            </a:r>
            <a:r>
              <a:rPr lang="fr-FR" altLang="ja-JP" dirty="0"/>
              <a:t>'</a:t>
            </a:r>
            <a:r>
              <a:rPr lang="en-US" dirty="0" err="1"/>
              <a:t>ll</a:t>
            </a:r>
            <a:r>
              <a:rPr lang="en-US" dirty="0"/>
              <a:t> stand,</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ChangeArrowheads="1"/>
          </p:cNvSpPr>
          <p:nvPr/>
        </p:nvSpPr>
        <p:spPr bwMode="auto">
          <a:xfrm>
            <a:off x="-76200" y="-76200"/>
            <a:ext cx="9448800" cy="7086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77154" name="Rectangle 3"/>
          <p:cNvSpPr>
            <a:spLocks noGrp="1" noChangeArrowheads="1"/>
          </p:cNvSpPr>
          <p:nvPr>
            <p:ph type="title" idx="4294967295"/>
          </p:nvPr>
        </p:nvSpPr>
        <p:spPr/>
        <p:txBody>
          <a:bodyPr/>
          <a:lstStyle/>
          <a:p>
            <a:pPr algn="ctr" eaLnBrk="1" hangingPunct="1"/>
            <a:r>
              <a:rPr lang="en-US">
                <a:solidFill>
                  <a:schemeClr val="bg2"/>
                </a:solidFill>
                <a:latin typeface="Arial Narrow" charset="0"/>
                <a:ea typeface="ＭＳ Ｐゴシック" charset="0"/>
                <a:cs typeface="ＭＳ Ｐゴシック" charset="0"/>
              </a:rPr>
              <a:t>Black</a:t>
            </a:r>
            <a:endParaRPr lang="en-US">
              <a:latin typeface="Arial Narrow" charset="0"/>
              <a:ea typeface="ＭＳ Ｐゴシック" charset="0"/>
              <a:cs typeface="ＭＳ Ｐゴシック" charset="0"/>
            </a:endParaRP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6/12</a:t>
            </a:r>
          </a:p>
        </p:txBody>
      </p:sp>
      <p:pic>
        <p:nvPicPr>
          <p:cNvPr id="70658"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975"/>
          </a:xfrm>
          <a:prstGeom prst="rect">
            <a:avLst/>
          </a:prstGeom>
          <a:noFill/>
          <a:ln w="9525">
            <a:noFill/>
            <a:miter lim="800000"/>
            <a:headEnd/>
            <a:tailEnd/>
          </a:ln>
          <a:effectLst/>
        </p:spPr>
        <p:txBody>
          <a:bodyPr>
            <a:spAutoFit/>
          </a:bodyPr>
          <a:lstStyle>
            <a:defPPr>
              <a:defRPr lang="en-US"/>
            </a:defPPr>
            <a:lvl1pPr algn="ctr" eaLnBrk="0" hangingPunct="0">
              <a:defRPr sz="4000" b="1">
                <a:solidFill>
                  <a:srgbClr val="FFFFFF"/>
                </a:solidFill>
                <a:effectLst>
                  <a:outerShdw blurRad="60325" dist="88900" dir="2700000" algn="tl" rotWithShape="0">
                    <a:srgbClr val="000000">
                      <a:alpha val="87000"/>
                    </a:srgbClr>
                  </a:outerShdw>
                </a:effectLst>
                <a:latin typeface="Arial Bold" charset="0"/>
              </a:defRPr>
            </a:lvl1pPr>
          </a:lstStyle>
          <a:p>
            <a:r>
              <a:rPr lang="en-US"/>
              <a:t>Nothing compares </a:t>
            </a:r>
          </a:p>
          <a:p>
            <a:r>
              <a:rPr lang="en-US"/>
              <a:t>to the promise I have in You.</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7/12</a:t>
            </a:r>
          </a:p>
        </p:txBody>
      </p:sp>
      <p:pic>
        <p:nvPicPr>
          <p:cNvPr id="72706"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p:spPr>
        <p:txBody>
          <a:bodyPr>
            <a:spAutoFit/>
          </a:bodyPr>
          <a:lstStyle/>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My Jesus, my Savior,</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Lord there is none like You;</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All of my days I want to praise</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the wonders of Your mighty love.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8/12</a:t>
            </a:r>
          </a:p>
        </p:txBody>
      </p:sp>
      <p:pic>
        <p:nvPicPr>
          <p:cNvPr id="74754"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p:spPr>
        <p:txBody>
          <a:bodyPr>
            <a:spAutoFit/>
          </a:bodyPr>
          <a:lstStyle/>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My comfort, my shelter,</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Tower of refuge and strength;</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Let every breath, all that I am,</a:t>
            </a:r>
          </a:p>
          <a:p>
            <a:pPr algn="ctr" eaLnBrk="0" hangingPunct="0"/>
            <a:r>
              <a:rPr lang="en-US" sz="4000" b="1">
                <a:solidFill>
                  <a:srgbClr val="FFFFFF"/>
                </a:solidFill>
                <a:effectLst>
                  <a:outerShdw blurRad="60325" dist="88900" dir="2700000" algn="tl" rotWithShape="0">
                    <a:srgbClr val="000000">
                      <a:alpha val="87000"/>
                    </a:srgbClr>
                  </a:outerShdw>
                </a:effectLst>
                <a:latin typeface="Arial Bold" charset="0"/>
              </a:rPr>
              <a:t>never cease to worship You.</a:t>
            </a:r>
          </a:p>
        </p:txBody>
      </p:sp>
    </p:spTree>
  </p:cSld>
  <p:clrMapOvr>
    <a:masterClrMapping/>
  </p:clrMapOvr>
  <p:transition spd="med"/>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zure">
  <a:themeElements>
    <a:clrScheme name="">
      <a:dk1>
        <a:srgbClr val="000000"/>
      </a:dk1>
      <a:lt1>
        <a:srgbClr val="CCFFCC"/>
      </a:lt1>
      <a:dk2>
        <a:srgbClr val="000000"/>
      </a:dk2>
      <a:lt2>
        <a:srgbClr val="DDDDDD"/>
      </a:lt2>
      <a:accent1>
        <a:srgbClr val="00CCCC"/>
      </a:accent1>
      <a:accent2>
        <a:srgbClr val="CC99FF"/>
      </a:accent2>
      <a:accent3>
        <a:srgbClr val="E2FFE2"/>
      </a:accent3>
      <a:accent4>
        <a:srgbClr val="000000"/>
      </a:accent4>
      <a:accent5>
        <a:srgbClr val="AAE2E2"/>
      </a:accent5>
      <a:accent6>
        <a:srgbClr val="B98AE7"/>
      </a:accent6>
      <a:hlink>
        <a:srgbClr val="6600CC"/>
      </a:hlink>
      <a:folHlink>
        <a:srgbClr val="FFFF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5482</TotalTime>
  <Words>1805</Words>
  <Application>Microsoft Macintosh PowerPoint</Application>
  <PresentationFormat>On-screen Show (4:3)</PresentationFormat>
  <Paragraphs>335</Paragraphs>
  <Slides>60</Slides>
  <Notes>60</Notes>
  <HiddenSlides>0</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2</vt:i4>
      </vt:variant>
      <vt:variant>
        <vt:lpstr>Slide Titles</vt:lpstr>
      </vt:variant>
      <vt:variant>
        <vt:i4>60</vt:i4>
      </vt:variant>
    </vt:vector>
  </HeadingPairs>
  <TitlesOfParts>
    <vt:vector size="80" baseType="lpstr">
      <vt:lpstr>26</vt:lpstr>
      <vt:lpstr>Arial Bold</vt:lpstr>
      <vt:lpstr>BONES</vt:lpstr>
      <vt:lpstr>Arial</vt:lpstr>
      <vt:lpstr>Arial Narrow</vt:lpstr>
      <vt:lpstr>Bwgrkl</vt:lpstr>
      <vt:lpstr>Garamond</vt:lpstr>
      <vt:lpstr>Monotype Sorts</vt:lpstr>
      <vt:lpstr>Papyrus</vt:lpstr>
      <vt:lpstr>Stencil</vt:lpstr>
      <vt:lpstr>Times</vt:lpstr>
      <vt:lpstr>Times New Roman</vt:lpstr>
      <vt:lpstr>Wingdings</vt:lpstr>
      <vt:lpstr>Topo</vt:lpstr>
      <vt:lpstr>Default Design</vt:lpstr>
      <vt:lpstr>1_Azure</vt:lpstr>
      <vt:lpstr>14 Literary 2 - Dead Sea Scrolls</vt:lpstr>
      <vt:lpstr>Orbit</vt:lpstr>
      <vt:lpstr>Document</vt:lpstr>
      <vt:lpstr>Photo Editor Photo</vt:lpstr>
      <vt:lpstr>Biblical Archaeology</vt:lpstr>
      <vt:lpstr>Shout to the Lord 1/12</vt:lpstr>
      <vt:lpstr>Shout to the Lord 2/12</vt:lpstr>
      <vt:lpstr>Shout to the Lord 3/12</vt:lpstr>
      <vt:lpstr>Shout to the Lord 4/12</vt:lpstr>
      <vt:lpstr>Shout to the Lord 5/12</vt:lpstr>
      <vt:lpstr>Shout to the Lord 6/12</vt:lpstr>
      <vt:lpstr>Shout to the Lord 7/12</vt:lpstr>
      <vt:lpstr>Shout to the Lord 8/12</vt:lpstr>
      <vt:lpstr>Shout to the Lord 9/12</vt:lpstr>
      <vt:lpstr>Shout to the Lord 10/12</vt:lpstr>
      <vt:lpstr>Shout to the Lord 11/12</vt:lpstr>
      <vt:lpstr>Shout to the Lord 12/12</vt:lpstr>
      <vt:lpstr>PowerPoint Presentation</vt:lpstr>
      <vt:lpstr>Biblical Archaeology</vt:lpstr>
      <vt:lpstr>A Key Recent Discovery (BAR Nov/Dec 02)…</vt:lpstr>
      <vt:lpstr>Caiaphas Ossuary  (BAR Sept/Oct 1992)</vt:lpstr>
      <vt:lpstr>What is Archaeology?</vt:lpstr>
      <vt:lpstr>What is Biblical Archaeology?</vt:lpstr>
      <vt:lpstr>Archaeological Terms</vt:lpstr>
      <vt:lpstr>Archaeological Terms</vt:lpstr>
      <vt:lpstr>History of Biblical Archaeology</vt:lpstr>
      <vt:lpstr>The Rosetta Stone</vt:lpstr>
      <vt:lpstr>History of Biblical Archaeology</vt:lpstr>
      <vt:lpstr>Excavation Sites</vt:lpstr>
      <vt:lpstr>Methods</vt:lpstr>
      <vt:lpstr>Pottery Analysis</vt:lpstr>
      <vt:lpstr>Philistine Pottery</vt:lpstr>
      <vt:lpstr>Discovering Ancient Jericho</vt:lpstr>
      <vt:lpstr>Value of Biblical Archaeology</vt:lpstr>
      <vt:lpstr>Confirmation of Biblical History</vt:lpstr>
      <vt:lpstr>Confirmation of Biblical History</vt:lpstr>
      <vt:lpstr>Confirmation of Biblical History</vt:lpstr>
      <vt:lpstr>Hezekiah's Tunnel</vt:lpstr>
      <vt:lpstr>Warren's Shaft</vt:lpstr>
      <vt:lpstr>Transmission of Scripture</vt:lpstr>
      <vt:lpstr>ISAIAH: QUMRAN v. THE MASORETES</vt:lpstr>
      <vt:lpstr>Better Interpretation of Scripture</vt:lpstr>
      <vt:lpstr>Value of Biblical Archaeology</vt:lpstr>
      <vt:lpstr>Dangers of Biblical Archaeology</vt:lpstr>
      <vt:lpstr>Faith Issues</vt:lpstr>
      <vt:lpstr>Dangers of Biblical Archaeology</vt:lpstr>
      <vt:lpstr>The Temple of Dagan</vt:lpstr>
      <vt:lpstr>Dangers of Biblical Archaeology</vt:lpstr>
      <vt:lpstr>Can archaeology prove Moses received the Ten Commandments?</vt:lpstr>
      <vt:lpstr>The Future of  Biblical Archaeology</vt:lpstr>
      <vt:lpstr>BAR</vt:lpstr>
      <vt:lpstr>10 Great Finds</vt:lpstr>
      <vt:lpstr>#1 Gilgamesh Epic Tablet XI</vt:lpstr>
      <vt:lpstr>#2 Beni Hasan Mural</vt:lpstr>
      <vt:lpstr>#3 Gezer High Place</vt:lpstr>
      <vt:lpstr>#4 Knife handle</vt:lpstr>
      <vt:lpstr>#5 Fertility Goddess Pendant</vt:lpstr>
      <vt:lpstr>#6 Gibeon Pool</vt:lpstr>
      <vt:lpstr>#7 Beersheba Altar</vt:lpstr>
      <vt:lpstr>#8 Silver Scroll Amulet</vt:lpstr>
      <vt:lpstr>#9 Masada</vt:lpstr>
      <vt:lpstr>#10 Mosaic Map</vt:lpstr>
      <vt:lpstr>NT Backgrounds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Rick Griffith</dc:creator>
  <cp:lastModifiedBy>Rick Griffith</cp:lastModifiedBy>
  <cp:revision>239</cp:revision>
  <cp:lastPrinted>2009-04-22T19:24:48Z</cp:lastPrinted>
  <dcterms:created xsi:type="dcterms:W3CDTF">2002-10-30T04:11:34Z</dcterms:created>
  <dcterms:modified xsi:type="dcterms:W3CDTF">2022-08-31T15:01:19Z</dcterms:modified>
</cp:coreProperties>
</file>