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2" r:id="rId2"/>
    <p:sldMasterId id="2147483660" r:id="rId3"/>
    <p:sldMasterId id="2147483659" r:id="rId4"/>
    <p:sldMasterId id="2147484410" r:id="rId5"/>
    <p:sldMasterId id="2147484422" r:id="rId6"/>
    <p:sldMasterId id="2147484438" r:id="rId7"/>
    <p:sldMasterId id="2147484450" r:id="rId8"/>
  </p:sldMasterIdLst>
  <p:notesMasterIdLst>
    <p:notesMasterId r:id="rId69"/>
  </p:notesMasterIdLst>
  <p:sldIdLst>
    <p:sldId id="257" r:id="rId9"/>
    <p:sldId id="297" r:id="rId10"/>
    <p:sldId id="298" r:id="rId11"/>
    <p:sldId id="299" r:id="rId12"/>
    <p:sldId id="300" r:id="rId13"/>
    <p:sldId id="301" r:id="rId14"/>
    <p:sldId id="260" r:id="rId15"/>
    <p:sldId id="262" r:id="rId16"/>
    <p:sldId id="261" r:id="rId17"/>
    <p:sldId id="263" r:id="rId18"/>
    <p:sldId id="327" r:id="rId19"/>
    <p:sldId id="326" r:id="rId20"/>
    <p:sldId id="272" r:id="rId21"/>
    <p:sldId id="295" r:id="rId22"/>
    <p:sldId id="271" r:id="rId23"/>
    <p:sldId id="258" r:id="rId24"/>
    <p:sldId id="259" r:id="rId25"/>
    <p:sldId id="273" r:id="rId26"/>
    <p:sldId id="278" r:id="rId27"/>
    <p:sldId id="286" r:id="rId28"/>
    <p:sldId id="296" r:id="rId29"/>
    <p:sldId id="279" r:id="rId30"/>
    <p:sldId id="274" r:id="rId31"/>
    <p:sldId id="282" r:id="rId32"/>
    <p:sldId id="280" r:id="rId33"/>
    <p:sldId id="303" r:id="rId34"/>
    <p:sldId id="275" r:id="rId35"/>
    <p:sldId id="302" r:id="rId36"/>
    <p:sldId id="283" r:id="rId37"/>
    <p:sldId id="287" r:id="rId38"/>
    <p:sldId id="276" r:id="rId39"/>
    <p:sldId id="304" r:id="rId40"/>
    <p:sldId id="277" r:id="rId41"/>
    <p:sldId id="324" r:id="rId42"/>
    <p:sldId id="323" r:id="rId43"/>
    <p:sldId id="325" r:id="rId44"/>
    <p:sldId id="328" r:id="rId45"/>
    <p:sldId id="267" r:id="rId46"/>
    <p:sldId id="312" r:id="rId47"/>
    <p:sldId id="311" r:id="rId48"/>
    <p:sldId id="281" r:id="rId49"/>
    <p:sldId id="313" r:id="rId50"/>
    <p:sldId id="289" r:id="rId51"/>
    <p:sldId id="291" r:id="rId52"/>
    <p:sldId id="317" r:id="rId53"/>
    <p:sldId id="316" r:id="rId54"/>
    <p:sldId id="315" r:id="rId55"/>
    <p:sldId id="314" r:id="rId56"/>
    <p:sldId id="288" r:id="rId57"/>
    <p:sldId id="293" r:id="rId58"/>
    <p:sldId id="292" r:id="rId59"/>
    <p:sldId id="290" r:id="rId60"/>
    <p:sldId id="306" r:id="rId61"/>
    <p:sldId id="307" r:id="rId62"/>
    <p:sldId id="308" r:id="rId63"/>
    <p:sldId id="305" r:id="rId64"/>
    <p:sldId id="309" r:id="rId65"/>
    <p:sldId id="310" r:id="rId66"/>
    <p:sldId id="319" r:id="rId67"/>
    <p:sldId id="320" r:id="rId6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  <a:srgbClr val="FFEF7F"/>
    <a:srgbClr val="996633"/>
    <a:srgbClr val="006600"/>
    <a:srgbClr val="FF0000"/>
    <a:srgbClr val="80008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2"/>
    <p:restoredTop sz="68490" autoAdjust="0"/>
  </p:normalViewPr>
  <p:slideViewPr>
    <p:cSldViewPr>
      <p:cViewPr varScale="1">
        <p:scale>
          <a:sx n="92" d="100"/>
          <a:sy n="92" d="100"/>
        </p:scale>
        <p:origin x="184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B65A51-97C2-7342-977B-6FE6F1D5C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49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F00A6707-61AA-FE44-8F97-BFBFD19EA9AF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D8AA89-C965-D448-BDCC-DD96048616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To the Roman city of Philippi Paul emphasized their citizenship in heaven (Phil 3:20). Only 4 million of the 51 million in the Empire were citizens with many rights and privileges.</a:t>
            </a:r>
          </a:p>
          <a:p>
            <a:pPr eaLnBrk="1" hangingPunct="1"/>
            <a:r>
              <a:rPr lang="en-US" dirty="0">
                <a:latin typeface="Arial" charset="0"/>
              </a:rPr>
              <a:t>Paul often referred to himself as a slave of Christ Jesus to churches that respected him, for this helped him identify with half of his readers (Phil. 1:1; 1 Thess. 1:1). The Empire had 27.5 million slaves.</a:t>
            </a:r>
          </a:p>
          <a:p>
            <a:pPr eaLnBrk="1" hangingPunct="1"/>
            <a:r>
              <a:rPr lang="en-US" dirty="0">
                <a:latin typeface="Arial" charset="0"/>
              </a:rPr>
              <a:t>To churches doubting his authority, Paul referred to himself as apostle (Gal. 1:1; Col. 1:1).</a:t>
            </a:r>
          </a:p>
          <a:p>
            <a:pPr eaLnBrk="1" hangingPunct="1"/>
            <a:r>
              <a:rPr lang="en-US" dirty="0">
                <a:latin typeface="Arial" charset="0"/>
              </a:rPr>
              <a:t>So, Paul wisely chose his titles based on the needs of his audience.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9BF903-255E-7B4C-99C0-D0C5CC5E44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8CC671-5DD3-7048-9A4F-C38F5EC1D9B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• Here is Rome. What language was spoken in Rome?</a:t>
            </a:r>
          </a:p>
          <a:p>
            <a:pPr eaLnBrk="1" hangingPunct="1"/>
            <a:r>
              <a:rPr lang="en-US" dirty="0">
                <a:latin typeface="Arial" charset="0"/>
              </a:rPr>
              <a:t>• Latin was the main administrative language of the Empire.</a:t>
            </a:r>
          </a:p>
          <a:p>
            <a:pPr eaLnBrk="1" hangingPunct="1"/>
            <a:r>
              <a:rPr lang="en-US" dirty="0">
                <a:latin typeface="Arial" charset="0"/>
              </a:rPr>
              <a:t>• Israel was a tiny province on the eastern front. What language?</a:t>
            </a:r>
          </a:p>
          <a:p>
            <a:pPr eaLnBrk="1" hangingPunct="1"/>
            <a:r>
              <a:rPr lang="en-US" dirty="0">
                <a:latin typeface="Arial" charset="0"/>
              </a:rPr>
              <a:t>• Hebrew was historically spoken in Israel.</a:t>
            </a:r>
          </a:p>
          <a:p>
            <a:pPr eaLnBrk="1" hangingPunct="1"/>
            <a:r>
              <a:rPr lang="en-US" dirty="0">
                <a:latin typeface="Arial" charset="0"/>
              </a:rPr>
              <a:t>• But in the Intertestamental Era, Aramaic became the trade language of the Middle East.</a:t>
            </a:r>
          </a:p>
          <a:p>
            <a:pPr eaLnBrk="1" hangingPunct="1"/>
            <a:r>
              <a:rPr lang="en-US" dirty="0">
                <a:latin typeface="Arial" charset="0"/>
              </a:rPr>
              <a:t>• Yet Greek remained the main language spoken throughout the Roman Empire as the Romans did little to change this pattern from the Greek Era.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AC3D46CE-9A72-F546-8D3C-92F1F69B5D75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9616F52D-0745-0F46-88F1-DC7A50400C8E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left column has to be read with an American Southern accent where "M" means "them" and "S" means "yes."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CB2BAB00-6F9F-5D42-A512-E2E1A69F8385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78AE3F54-B41F-1A45-87B0-FBB0EA224B76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78CC06B2-11DA-6B4F-A92B-81789985AC6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C65E5DC1-AECF-2F4D-8093-F1E09599870F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E74F5871-E93B-B841-B77F-B9271C2A3D19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F329A709-61A0-B846-87B5-86A347D0F1FB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854EF6F3-2013-9C45-937E-4FA505D6DB2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03680EFB-CF57-2B49-A8CA-4E64E274FBF9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B9E37AC0-0F0E-2A4C-AC53-1CF6ABAA1C31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Translators: Translate the text on the right as well as the left then move to the front.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0828E6B0-82AE-3A4D-90BE-03C1792B9FA1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D3D3F9B5-70FE-DD40-92C7-F6E65FFA4896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6C778B73-542B-634C-9775-8E9E4EF02054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B01CC9A0-313F-F446-8902-4E2F038704F0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BE45EB38-F965-6C46-BCBD-F2AF2F41BBFF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5ECAFEF7-50A2-104F-BEAF-D4E35FC69655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1CAE8592-0161-6245-921D-B5D7F7A6F872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236189FA-CB1E-374B-9230-2B13FE74E7E0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EDBDD9FA-49AB-7843-A1EF-1373CC838CDB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CF56BBFF-C17E-EB48-A86A-ECC7FF4B8AB6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4E2C775E-22DF-0E4F-8D33-0CFA473BFB3F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841ECA47-6E1A-304C-A880-54F75AA46B47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Slaves were considered property in the Roman world and had no rights.</a:t>
            </a:r>
            <a:r>
              <a:rPr lang="en-SG">
                <a:effectLst/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240D20-2ADB-B249-9347-DAEFFA89E530}" type="slidenum">
              <a:rPr lang="en-US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347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8F5EA0D3-D020-3D4A-85AD-6A4BAE3185BC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2AA92444-B7E9-1542-B87E-4632EFA0A246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3EB85B36-4C26-6140-A357-0A53D3B4BC51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2DA99A69-6590-A748-9800-E6C8F56997E1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ACCAAC02-5750-5541-BA51-D8FFE26EB842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13B072BD-58F7-FC49-BB8C-48BDF430652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4948FA0B-C78C-984A-80A8-1D432A682C53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Of all the social institutions, the most influential by far was the household community. The same is true today, for the family is the building block of society.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8AC2F1ED-4090-304B-BEF3-E648EC9E1B2E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2AA947F7-50E8-D740-95CD-7A2BD5D755D8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3D37BEC6-6A2E-334F-9AF2-D0E151F6EAA3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3ECB0DC3-7BEC-124C-8C63-F78BEA13C180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65C2F13B-50B4-3248-A873-BBF65256E043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3894C327-C0DC-D741-A650-2311F1F9CF66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0DD20E03-5863-A946-A582-E5FEC8DA5187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E6315FF1-5503-A347-AB63-B6FC972669C3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59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Backgrounds (</a:t>
            </a:r>
            <a:r>
              <a:rPr lang="en-US" sz="1200" b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nb</a:t>
            </a:r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A74E2247-713A-4840-BA54-0F24ABF68D4F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B05B7E05-1A3A-0C4E-8C50-286A29E0AE23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4B93C92C-742E-1446-AEC6-C84A022CB858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These are the three main subtopics in this session.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C90B1AAF-E747-274D-980B-3073AADB621D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 have never met a Singaporean farmer.  Most of us cannot relate to the first century AD.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fld id="{03CF16C1-9194-3B45-B8FD-75C38908D3A8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63 h 1906"/>
                <a:gd name="T4" fmla="*/ 5866 w 5740"/>
                <a:gd name="T5" fmla="*/ 1163 h 1906"/>
                <a:gd name="T6" fmla="*/ 58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9616223-79E5-DF46-A695-61CA9157B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2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52F6A6A-AF7A-5246-AB35-312CD574D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2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8E81FD8-4D4A-604D-8643-D7B8AD82D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25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4060B96-80F5-EC46-BD92-B14CB5FE1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18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1 w 717"/>
                <a:gd name="T1" fmla="*/ 845 h 845"/>
                <a:gd name="T2" fmla="*/ 731 w 717"/>
                <a:gd name="T3" fmla="*/ 821 h 845"/>
                <a:gd name="T4" fmla="*/ 588 w 717"/>
                <a:gd name="T5" fmla="*/ 605 h 845"/>
                <a:gd name="T6" fmla="*/ 413 w 717"/>
                <a:gd name="T7" fmla="*/ 396 h 845"/>
                <a:gd name="T8" fmla="*/ 22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6 w 717"/>
                <a:gd name="T15" fmla="*/ 198 h 845"/>
                <a:gd name="T16" fmla="*/ 407 w 717"/>
                <a:gd name="T17" fmla="*/ 408 h 845"/>
                <a:gd name="T18" fmla="*/ 582 w 717"/>
                <a:gd name="T19" fmla="*/ 623 h 845"/>
                <a:gd name="T20" fmla="*/ 731 w 717"/>
                <a:gd name="T21" fmla="*/ 845 h 845"/>
                <a:gd name="T22" fmla="*/ 7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4 w 407"/>
                <a:gd name="T1" fmla="*/ 414 h 414"/>
                <a:gd name="T2" fmla="*/ 414 w 407"/>
                <a:gd name="T3" fmla="*/ 396 h 414"/>
                <a:gd name="T4" fmla="*/ 22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3 w 407"/>
                <a:gd name="T13" fmla="*/ 204 h 414"/>
                <a:gd name="T14" fmla="*/ 414 w 407"/>
                <a:gd name="T15" fmla="*/ 414 h 414"/>
                <a:gd name="T16" fmla="*/ 41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0 w 586"/>
                <a:gd name="T1" fmla="*/ 0 h 599"/>
                <a:gd name="T2" fmla="*/ 582 w 586"/>
                <a:gd name="T3" fmla="*/ 0 h 599"/>
                <a:gd name="T4" fmla="*/ 414 w 586"/>
                <a:gd name="T5" fmla="*/ 132 h 599"/>
                <a:gd name="T6" fmla="*/ 26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4 w 586"/>
                <a:gd name="T17" fmla="*/ 282 h 599"/>
                <a:gd name="T18" fmla="*/ 420 w 586"/>
                <a:gd name="T19" fmla="*/ 138 h 599"/>
                <a:gd name="T20" fmla="*/ 600 w 586"/>
                <a:gd name="T21" fmla="*/ 0 h 599"/>
                <a:gd name="T22" fmla="*/ 6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6 w 269"/>
                <a:gd name="T1" fmla="*/ 0 h 252"/>
                <a:gd name="T2" fmla="*/ 25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6 w 269"/>
                <a:gd name="T15" fmla="*/ 0 h 252"/>
                <a:gd name="T16" fmla="*/ 27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701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701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64EF-FD28-8E42-A042-A8E35EEA5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31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D9052-8C05-A148-A7CC-98BCFAD81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45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A38D1-78B2-4948-8A85-8D190B940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2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098F9-DDD1-674C-8378-E8BAECD36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2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13052-D2EC-CA4D-998E-7D645687F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57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93996-2F7F-574F-8100-55942580D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2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74246-F1B7-6244-8B3A-2C8B3AECF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8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7E6D543-4E07-5041-B06B-14674DE97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58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9F5CD-74E4-DF4D-A7E0-0F595443A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26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BEC5B-4BA6-3C4E-9986-56B681C58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40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01B78-E45B-D14A-87BE-0FC1CF1E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7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9C197-25FA-1047-A63E-7FB7C47FF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0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</p:grpSp>
      <p:sp>
        <p:nvSpPr>
          <p:cNvPr id="12087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087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5F2BA-4446-B240-9CD8-14C00140B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AE01C-18E1-8B47-AF79-B97F1387C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9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98F78-9A73-4747-8DB3-ED883DD67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71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2117A-948B-9844-BA7E-637A519C8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51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90B24-C17D-A54F-9051-F41993B93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88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2F7E3-5CA2-6A45-843C-C89C9D9D4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6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4DE3EB5-9C5D-5143-BD56-95955048D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02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C9440-0080-BA4C-BDEE-87CFD092A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29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528C9-650D-AE4B-AE57-1748BCEED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142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D3A83-2E78-0D4C-95E7-43CC023F9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99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9B92A-891C-DF4B-B09D-E0166EE43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738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7A2B7-D649-9643-BAA9-747535957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534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AED61015-4874-1549-AA6B-2D8961338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02438"/>
      </p:ext>
    </p:extLst>
  </p:cSld>
  <p:clrMapOvr>
    <a:masterClrMapping/>
  </p:clrMapOvr>
  <p:transition spd="med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CAE411FF-5260-E146-BE7E-F39851857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55799"/>
      </p:ext>
    </p:extLst>
  </p:cSld>
  <p:clrMapOvr>
    <a:masterClrMapping/>
  </p:clrMapOvr>
  <p:transition spd="med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DAACBF54-9432-5148-9326-F21963542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7305"/>
      </p:ext>
    </p:extLst>
  </p:cSld>
  <p:clrMapOvr>
    <a:masterClrMapping/>
  </p:clrMapOvr>
  <p:transition spd="med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C03D89C5-7E78-FD4E-93A9-E347EC214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8826"/>
      </p:ext>
    </p:extLst>
  </p:cSld>
  <p:clrMapOvr>
    <a:masterClrMapping/>
  </p:clrMapOvr>
  <p:transition spd="med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953AAD9C-6566-A941-93F6-62FFC0D19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37651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60AD916-4D0D-7F48-9508-D1931BC11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73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D81F8566-4AA4-2842-A48F-AC1222AEC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10734"/>
      </p:ext>
    </p:extLst>
  </p:cSld>
  <p:clrMapOvr>
    <a:masterClrMapping/>
  </p:clrMapOvr>
  <p:transition spd="med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3B050850-1A11-C049-BEDF-EC7F2B6E5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32245"/>
      </p:ext>
    </p:extLst>
  </p:cSld>
  <p:clrMapOvr>
    <a:masterClrMapping/>
  </p:clrMapOvr>
  <p:transition spd="med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23BDC1FB-764A-AE44-A464-0D9D31B55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1691"/>
      </p:ext>
    </p:extLst>
  </p:cSld>
  <p:clrMapOvr>
    <a:masterClrMapping/>
  </p:clrMapOvr>
  <p:transition spd="med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D337CC9A-871F-AF46-9A66-2B16E6F1B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54739"/>
      </p:ext>
    </p:extLst>
  </p:cSld>
  <p:clrMapOvr>
    <a:masterClrMapping/>
  </p:clrMapOvr>
  <p:transition spd="med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0BF505CC-4213-7343-8AC9-B4CAE6C8D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20075"/>
      </p:ext>
    </p:extLst>
  </p:cSld>
  <p:clrMapOvr>
    <a:masterClrMapping/>
  </p:clrMapOvr>
  <p:transition spd="med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fld id="{94697EDA-5174-F94B-989F-BDCCD6388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14803"/>
      </p:ext>
    </p:extLst>
  </p:cSld>
  <p:clrMapOvr>
    <a:masterClrMapping/>
  </p:clrMapOvr>
  <p:transition spd="med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6978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3486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8996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277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1078A2D-C665-A54A-B8F7-10AFE10A8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113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9733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4179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6445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4780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8817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4081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7034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ctr">
              <a:buFont typeface="Wingdings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9292628A-7A53-4F8F-A355-8B937F00BF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7861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1AB96-3B6E-432C-80F2-312091DF7B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18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99EFF-1F38-45B9-B6ED-EC7FE96479E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0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4BD92F4-81C9-994D-867C-E67781AFA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065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EB38A-E0DF-4F69-8ECB-918CF6C6EF1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671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2CA68A-DE22-43A4-8ED9-340EC1F406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079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F98E3-BD6F-40E8-AA68-3F95142C90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505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63911-6629-48D3-BFE4-8FCF50C203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110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7430C-AA77-48C4-BB0B-F6623A84CF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414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D7FEF-F6CD-4454-9A99-3BC9C39B22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763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E302E5-601C-44ED-998D-036D118966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284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56B7E-3200-4B11-9B05-FA62042B4CD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208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A6882-79BA-4FB9-AEB1-E429DFBE73A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70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57800" y="1981200"/>
            <a:ext cx="3733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57800" y="4114800"/>
            <a:ext cx="3733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65A51-BAC8-4995-BFF5-036540566C7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2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F98A0A9-44E8-804F-9427-CCC490779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419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95E63-C547-4408-85EA-C7F7B23C8C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983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1981200"/>
            <a:ext cx="3733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371600" y="4114800"/>
            <a:ext cx="3733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5F638-9822-4BE4-8514-465290AFD0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951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D550F-51D4-5E47-8CBA-0BF20D4411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212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2B873-EF25-784B-8994-47C9CD1FF2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042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918EC-E0EE-AE4B-BA03-243A3B6FD0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398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84FEE-9CCB-AC49-9BD5-6AF4372C2A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484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9282F-1E9B-4B4E-8086-C5AF6D9081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484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A5E10-0DC3-B148-9054-720937B961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437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EB2D5-B527-A240-AF63-6F1B59325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958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ABD42-B76D-FF48-B2C5-55AE42A49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0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32960ED-C755-1D47-943E-B36E842E9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49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1803C-8C76-9C48-ADF9-E01DBC0BAB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884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C06B2-E636-1044-8805-2F750F5F28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105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4D05E-93BC-AC4C-BDDB-0604736EB1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051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DDA6D14-D0CC-2D44-AFEF-798D3B685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5494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4907301-DADE-224C-85F9-0339FAB2C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4643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AA3823-0EA3-8943-BB85-002670C45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3367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27F5613-22FF-1742-90CB-ACCF538F9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8017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51022B9-DFC7-9248-8CCD-1D5C892DD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5921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A10BB2-A608-C544-AC46-3E26C2738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8007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CE22325-0364-034C-A34D-F7245D278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020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C8EA0D9-4F9A-3841-9C21-804DEA93E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9767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21E6A4E-0F40-C943-8FD4-C0D1B1A66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4478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1309A25-FA88-C34C-9890-FFE95AAB1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3793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41E6253-BA10-1841-97C5-99C09B9A6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40857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9C72472-7C96-9545-B1C7-B84BDF176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251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2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331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331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332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03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031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163 h 1906"/>
                <a:gd name="T4" fmla="*/ 5866 w 5740"/>
                <a:gd name="T5" fmla="*/ 1163 h 1906"/>
                <a:gd name="T6" fmla="*/ 586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  <p:sldLayoutId id="21474843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2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2595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2595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2595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grpSp>
          <p:nvGrpSpPr>
            <p:cNvPr id="1434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595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2596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2596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2596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2596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2596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2596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2596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2596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2596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2596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2597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12597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Garamond" pitchFamily="-11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597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2597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2597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435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1 w 717"/>
                <a:gd name="T1" fmla="*/ 845 h 845"/>
                <a:gd name="T2" fmla="*/ 731 w 717"/>
                <a:gd name="T3" fmla="*/ 821 h 845"/>
                <a:gd name="T4" fmla="*/ 588 w 717"/>
                <a:gd name="T5" fmla="*/ 605 h 845"/>
                <a:gd name="T6" fmla="*/ 413 w 717"/>
                <a:gd name="T7" fmla="*/ 396 h 845"/>
                <a:gd name="T8" fmla="*/ 22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6 w 717"/>
                <a:gd name="T15" fmla="*/ 198 h 845"/>
                <a:gd name="T16" fmla="*/ 407 w 717"/>
                <a:gd name="T17" fmla="*/ 408 h 845"/>
                <a:gd name="T18" fmla="*/ 582 w 717"/>
                <a:gd name="T19" fmla="*/ 623 h 845"/>
                <a:gd name="T20" fmla="*/ 731 w 717"/>
                <a:gd name="T21" fmla="*/ 845 h 845"/>
                <a:gd name="T22" fmla="*/ 7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4 w 407"/>
                <a:gd name="T1" fmla="*/ 414 h 414"/>
                <a:gd name="T2" fmla="*/ 414 w 407"/>
                <a:gd name="T3" fmla="*/ 396 h 414"/>
                <a:gd name="T4" fmla="*/ 22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3 w 407"/>
                <a:gd name="T13" fmla="*/ 204 h 414"/>
                <a:gd name="T14" fmla="*/ 414 w 407"/>
                <a:gd name="T15" fmla="*/ 414 h 414"/>
                <a:gd name="T16" fmla="*/ 41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435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0 w 586"/>
                <a:gd name="T1" fmla="*/ 0 h 599"/>
                <a:gd name="T2" fmla="*/ 582 w 586"/>
                <a:gd name="T3" fmla="*/ 0 h 599"/>
                <a:gd name="T4" fmla="*/ 414 w 586"/>
                <a:gd name="T5" fmla="*/ 132 h 599"/>
                <a:gd name="T6" fmla="*/ 26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4 w 586"/>
                <a:gd name="T17" fmla="*/ 282 h 599"/>
                <a:gd name="T18" fmla="*/ 420 w 586"/>
                <a:gd name="T19" fmla="*/ 138 h 599"/>
                <a:gd name="T20" fmla="*/ 600 w 586"/>
                <a:gd name="T21" fmla="*/ 0 h 599"/>
                <a:gd name="T22" fmla="*/ 6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6 w 269"/>
                <a:gd name="T1" fmla="*/ 0 h 252"/>
                <a:gd name="T2" fmla="*/ 25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6 w 269"/>
                <a:gd name="T15" fmla="*/ 0 h 252"/>
                <a:gd name="T16" fmla="*/ 27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5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436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60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99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599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9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9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defRPr>
            </a:lvl1pPr>
          </a:lstStyle>
          <a:p>
            <a:pPr>
              <a:defRPr/>
            </a:pPr>
            <a:fld id="{286B01EE-8970-2742-BE6B-E6F93139B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599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97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1981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1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1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1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1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1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1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1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1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2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2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2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2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2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2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2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2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2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2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3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3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3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3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3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3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3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3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3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3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4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4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4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4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  <p:sp>
          <p:nvSpPr>
            <p:cNvPr id="11984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  <a:ea typeface="+mn-ea"/>
                <a:cs typeface="+mn-cs"/>
              </a:endParaRPr>
            </a:p>
          </p:txBody>
        </p:sp>
      </p:grpSp>
      <p:sp>
        <p:nvSpPr>
          <p:cNvPr id="11984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984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9847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48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49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fld id="{7B68B2E5-0439-7242-BCBC-4E9A3DF98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98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597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50000"/>
              </a:spcBef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50000"/>
              </a:spcBef>
              <a:defRPr sz="1400"/>
            </a:lvl1pPr>
          </a:lstStyle>
          <a:p>
            <a:pPr eaLnBrk="1" hangingPunct="1"/>
            <a:endParaRPr lang="en-US" altLang="en-US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50000"/>
              </a:spcBef>
              <a:defRPr sz="1400"/>
            </a:lvl1pPr>
          </a:lstStyle>
          <a:p>
            <a:pPr eaLnBrk="1" hangingPunct="1"/>
            <a:fld id="{B8AECA21-D57C-4D89-8F5B-491DA7CF7058}" type="slidenum">
              <a:rPr lang="en-US" altLang="en-US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pic>
        <p:nvPicPr>
          <p:cNvPr id="1030" name="Picture 6" descr="strtegic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436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  <p:sldLayoutId id="2147484426" r:id="rId4"/>
    <p:sldLayoutId id="2147484427" r:id="rId5"/>
    <p:sldLayoutId id="2147484428" r:id="rId6"/>
    <p:sldLayoutId id="2147484429" r:id="rId7"/>
    <p:sldLayoutId id="2147484430" r:id="rId8"/>
    <p:sldLayoutId id="2147484431" r:id="rId9"/>
    <p:sldLayoutId id="2147484432" r:id="rId10"/>
    <p:sldLayoutId id="2147484433" r:id="rId11"/>
    <p:sldLayoutId id="2147484434" r:id="rId12"/>
    <p:sldLayoutId id="2147484435" r:id="rId13"/>
    <p:sldLayoutId id="2147484436" r:id="rId14"/>
    <p:sldLayoutId id="214748443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1F0B"/>
          </a:solidFill>
          <a:latin typeface="Arial"/>
          <a:ea typeface="MS PGothic" pitchFamily="34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1F0B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1F0B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1F0B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1F0B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3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8BF5FF-47F4-FB4E-9BDF-2D98277AA23B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6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3980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83981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83982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AF57BF51-710C-E141-9D73-46A7A6850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339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87.xml"/><Relationship Id="rId1" Type="http://schemas.openxmlformats.org/officeDocument/2006/relationships/themeOverride" Target="../theme/themeOverrid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ccat.sas.upenn.edu/~thurley/Image5.jpg" TargetMode="External"/><Relationship Id="rId1" Type="http://schemas.openxmlformats.org/officeDocument/2006/relationships/slideLayout" Target="../slideLayouts/slideLayout6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7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4048" y="530696"/>
            <a:ext cx="36576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>
                <a:latin typeface="Arial" charset="0"/>
              </a:rPr>
              <a:t>Social-Economic Context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3933056"/>
            <a:ext cx="4495800" cy="216024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b="1" dirty="0">
                <a:latin typeface="Arial" charset="0"/>
              </a:rPr>
              <a:t>How class and money affected life in the New Testament era and today</a:t>
            </a:r>
          </a:p>
        </p:txBody>
      </p:sp>
      <p:pic>
        <p:nvPicPr>
          <p:cNvPr id="52228" name="Picture 4" descr="j0283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2704"/>
            <a:ext cx="271938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 descr="j022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2448" y="1676400"/>
            <a:ext cx="177958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j02220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7048" y="2286000"/>
            <a:ext cx="178117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 descr="j0222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7448" y="990600"/>
            <a:ext cx="178117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4184A9-C3FD-5723-0D19-D6D255F05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34 Rom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9375"/>
            <a:ext cx="9144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" charset="0"/>
              </a:rPr>
              <a:t>Population Groupings</a:t>
            </a:r>
          </a:p>
        </p:txBody>
      </p:sp>
      <p:graphicFrame>
        <p:nvGraphicFramePr>
          <p:cNvPr id="70659" name="Object 1026"/>
          <p:cNvGraphicFramePr>
            <a:graphicFrameLocks noGrp="1" noChangeAspect="1"/>
          </p:cNvGraphicFramePr>
          <p:nvPr>
            <p:ph idx="1"/>
          </p:nvPr>
        </p:nvGraphicFramePr>
        <p:xfrm>
          <a:off x="381000" y="1295400"/>
          <a:ext cx="8458200" cy="550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6096000" imgH="4076700" progId="MSGraph.Chart.8">
                  <p:embed followColorScheme="full"/>
                </p:oleObj>
              </mc:Choice>
              <mc:Fallback>
                <p:oleObj name="Chart" r:id="rId4" imgW="6096000" imgH="4076700" progId="MSGraph.Chart.8">
                  <p:embed followColorScheme="full"/>
                  <p:pic>
                    <p:nvPicPr>
                      <p:cNvPr id="70659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95400"/>
                        <a:ext cx="8458200" cy="550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97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0661" name="TextBox 7"/>
          <p:cNvSpPr txBox="1">
            <a:spLocks noChangeArrowheads="1"/>
          </p:cNvSpPr>
          <p:nvPr/>
        </p:nvSpPr>
        <p:spPr bwMode="auto">
          <a:xfrm rot="-5400000">
            <a:off x="-349249" y="3810000"/>
            <a:ext cx="1852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Millions of People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2663BF-B6E8-5A1A-01EB-88B8C5435108}"/>
              </a:ext>
            </a:extLst>
          </p:cNvPr>
          <p:cNvSpPr/>
          <p:nvPr/>
        </p:nvSpPr>
        <p:spPr bwMode="auto">
          <a:xfrm>
            <a:off x="6804249" y="3474244"/>
            <a:ext cx="1806351" cy="1143000"/>
          </a:xfrm>
          <a:prstGeom prst="rect">
            <a:avLst/>
          </a:prstGeom>
          <a:solidFill>
            <a:srgbClr val="02179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ＭＳ Ｐゴシック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C277A516-C1B3-D10C-95E0-B6AB8CEE4B7F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6752794" y="3383756"/>
            <a:ext cx="1872208" cy="40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/>
              </a:rPr>
              <a:t>Citizens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632E512-8947-3F07-B52D-F44DC8934A1B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6752794" y="3804330"/>
            <a:ext cx="1872208" cy="40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/>
              </a:rPr>
              <a:t>Non-Citizens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A191E8-E862-D71A-3E6E-8476B00B9EB3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6752794" y="4224905"/>
            <a:ext cx="1872208" cy="40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/>
              </a:rPr>
              <a:t>Slaves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Text Box 3"/>
          <p:cNvSpPr txBox="1">
            <a:spLocks noChangeArrowheads="1"/>
          </p:cNvSpPr>
          <p:nvPr/>
        </p:nvSpPr>
        <p:spPr bwMode="auto">
          <a:xfrm>
            <a:off x="5791200" y="2635250"/>
            <a:ext cx="302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Decapolis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895600" cy="1752600"/>
          </a:xfr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tx1"/>
                </a:solidFill>
                <a:latin typeface="Arial" charset="0"/>
              </a:rPr>
              <a:t>Ethnic Populations of Israel</a:t>
            </a:r>
            <a:endParaRPr lang="en-US" sz="3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810000" y="48006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Judea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267200" y="10668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Galilee</a:t>
            </a:r>
          </a:p>
        </p:txBody>
      </p:sp>
      <p:sp>
        <p:nvSpPr>
          <p:cNvPr id="72710" name="Text Box 8"/>
          <p:cNvSpPr txBox="1">
            <a:spLocks noChangeArrowheads="1"/>
          </p:cNvSpPr>
          <p:nvPr/>
        </p:nvSpPr>
        <p:spPr bwMode="auto">
          <a:xfrm>
            <a:off x="6096000" y="80645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Batanea</a:t>
            </a:r>
          </a:p>
        </p:txBody>
      </p:sp>
      <p:sp>
        <p:nvSpPr>
          <p:cNvPr id="72711" name="Text Box 9"/>
          <p:cNvSpPr txBox="1">
            <a:spLocks noChangeArrowheads="1"/>
          </p:cNvSpPr>
          <p:nvPr/>
        </p:nvSpPr>
        <p:spPr bwMode="auto">
          <a:xfrm>
            <a:off x="5715000" y="3657600"/>
            <a:ext cx="1689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Perea</a:t>
            </a:r>
          </a:p>
        </p:txBody>
      </p:sp>
      <p:sp>
        <p:nvSpPr>
          <p:cNvPr id="72712" name="Text Box 10"/>
          <p:cNvSpPr txBox="1">
            <a:spLocks noChangeArrowheads="1"/>
          </p:cNvSpPr>
          <p:nvPr/>
        </p:nvSpPr>
        <p:spPr bwMode="auto">
          <a:xfrm>
            <a:off x="5715000" y="6292850"/>
            <a:ext cx="2755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Arabia</a:t>
            </a:r>
          </a:p>
        </p:txBody>
      </p:sp>
      <p:sp>
        <p:nvSpPr>
          <p:cNvPr id="72713" name="Text Box 11"/>
          <p:cNvSpPr txBox="1">
            <a:spLocks noChangeArrowheads="1"/>
          </p:cNvSpPr>
          <p:nvPr/>
        </p:nvSpPr>
        <p:spPr bwMode="auto">
          <a:xfrm>
            <a:off x="3962400" y="2438400"/>
            <a:ext cx="213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Samaria</a:t>
            </a:r>
          </a:p>
        </p:txBody>
      </p:sp>
      <p:sp>
        <p:nvSpPr>
          <p:cNvPr id="72714" name="Text Box 12"/>
          <p:cNvSpPr txBox="1">
            <a:spLocks noChangeArrowheads="1"/>
          </p:cNvSpPr>
          <p:nvPr/>
        </p:nvSpPr>
        <p:spPr bwMode="auto">
          <a:xfrm>
            <a:off x="2209800" y="6096000"/>
            <a:ext cx="2755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>
                  <a:glow rad="228600">
                    <a:srgbClr val="FFFFFF"/>
                  </a:glo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Idumea</a:t>
            </a:r>
          </a:p>
        </p:txBody>
      </p:sp>
      <p:sp>
        <p:nvSpPr>
          <p:cNvPr id="72715" name="Text Box 13"/>
          <p:cNvSpPr txBox="1">
            <a:spLocks noChangeArrowheads="1"/>
          </p:cNvSpPr>
          <p:nvPr/>
        </p:nvSpPr>
        <p:spPr bwMode="auto">
          <a:xfrm>
            <a:off x="2193925" y="2716213"/>
            <a:ext cx="922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charset="0"/>
                <a:ea typeface="ＭＳ Ｐゴシック" charset="0"/>
              </a:rPr>
              <a:t>Gentiles</a:t>
            </a:r>
          </a:p>
        </p:txBody>
      </p:sp>
      <p:graphicFrame>
        <p:nvGraphicFramePr>
          <p:cNvPr id="72716" name="Object 1026"/>
          <p:cNvGraphicFramePr>
            <a:graphicFrameLocks noChangeAspect="1"/>
          </p:cNvGraphicFramePr>
          <p:nvPr/>
        </p:nvGraphicFramePr>
        <p:xfrm>
          <a:off x="0" y="1981200"/>
          <a:ext cx="287813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6096000" imgH="4076700" progId="MSGraph.Chart.8">
                  <p:embed followColorScheme="full"/>
                </p:oleObj>
              </mc:Choice>
              <mc:Fallback>
                <p:oleObj name="Chart" r:id="rId4" imgW="6096000" imgH="4076700" progId="MSGraph.Chart.8">
                  <p:embed followColorScheme="full"/>
                  <p:pic>
                    <p:nvPicPr>
                      <p:cNvPr id="72716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3415" r="35938" b="25073"/>
                      <a:stretch>
                        <a:fillRect/>
                      </a:stretch>
                    </p:blipFill>
                    <p:spPr bwMode="auto">
                      <a:xfrm>
                        <a:off x="0" y="1981200"/>
                        <a:ext cx="2878138" cy="1676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7" name="Object 1027"/>
          <p:cNvGraphicFramePr>
            <a:graphicFrameLocks noChangeAspect="1"/>
          </p:cNvGraphicFramePr>
          <p:nvPr/>
        </p:nvGraphicFramePr>
        <p:xfrm>
          <a:off x="0" y="3429000"/>
          <a:ext cx="286543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7239000" imgH="4838700" progId="MSGraph.Chart.8">
                  <p:embed followColorScheme="full"/>
                </p:oleObj>
              </mc:Choice>
              <mc:Fallback>
                <p:oleObj name="Chart" r:id="rId6" imgW="7239000" imgH="4838700" progId="MSGraph.Chart.8">
                  <p:embed followColorScheme="full"/>
                  <p:pic>
                    <p:nvPicPr>
                      <p:cNvPr id="72717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938" t="23415" b="25073"/>
                      <a:stretch>
                        <a:fillRect/>
                      </a:stretch>
                    </p:blipFill>
                    <p:spPr bwMode="auto">
                      <a:xfrm>
                        <a:off x="0" y="3429000"/>
                        <a:ext cx="2865438" cy="16764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12" name="Line 44"/>
          <p:cNvSpPr>
            <a:spLocks noChangeShapeType="1"/>
          </p:cNvSpPr>
          <p:nvPr/>
        </p:nvSpPr>
        <p:spPr bwMode="auto">
          <a:xfrm>
            <a:off x="1981200" y="4572000"/>
            <a:ext cx="2209800" cy="457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ＭＳ Ｐゴシック" charset="0"/>
              <a:cs typeface="+mn-cs"/>
            </a:endParaRPr>
          </a:p>
        </p:txBody>
      </p:sp>
      <p:sp>
        <p:nvSpPr>
          <p:cNvPr id="32815" name="Line 47"/>
          <p:cNvSpPr>
            <a:spLocks noChangeShapeType="1"/>
          </p:cNvSpPr>
          <p:nvPr/>
        </p:nvSpPr>
        <p:spPr bwMode="auto">
          <a:xfrm flipV="1">
            <a:off x="2743200" y="2057400"/>
            <a:ext cx="2209800" cy="1981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ＭＳ Ｐゴシック" charset="0"/>
              <a:cs typeface="+mn-cs"/>
            </a:endParaRPr>
          </a:p>
        </p:txBody>
      </p:sp>
      <p:sp>
        <p:nvSpPr>
          <p:cNvPr id="32816" name="Line 48"/>
          <p:cNvSpPr>
            <a:spLocks noChangeShapeType="1"/>
          </p:cNvSpPr>
          <p:nvPr/>
        </p:nvSpPr>
        <p:spPr bwMode="auto">
          <a:xfrm flipV="1">
            <a:off x="2667000" y="3048000"/>
            <a:ext cx="3124200" cy="9906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ＭＳ Ｐゴシック" charset="0"/>
              <a:cs typeface="+mn-cs"/>
            </a:endParaRPr>
          </a:p>
        </p:txBody>
      </p:sp>
      <p:sp>
        <p:nvSpPr>
          <p:cNvPr id="32817" name="Text Box 49"/>
          <p:cNvSpPr txBox="1">
            <a:spLocks noChangeArrowheads="1"/>
          </p:cNvSpPr>
          <p:nvPr/>
        </p:nvSpPr>
        <p:spPr bwMode="auto">
          <a:xfrm>
            <a:off x="1524000" y="2335213"/>
            <a:ext cx="996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60%</a:t>
            </a:r>
          </a:p>
        </p:txBody>
      </p:sp>
      <p:sp>
        <p:nvSpPr>
          <p:cNvPr id="32818" name="Text Box 50"/>
          <p:cNvSpPr txBox="1">
            <a:spLocks noChangeArrowheads="1"/>
          </p:cNvSpPr>
          <p:nvPr/>
        </p:nvSpPr>
        <p:spPr bwMode="auto">
          <a:xfrm>
            <a:off x="304800" y="2335213"/>
            <a:ext cx="996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40%</a:t>
            </a:r>
          </a:p>
        </p:txBody>
      </p:sp>
      <p:sp>
        <p:nvSpPr>
          <p:cNvPr id="32819" name="Text Box 51"/>
          <p:cNvSpPr txBox="1">
            <a:spLocks noChangeArrowheads="1"/>
          </p:cNvSpPr>
          <p:nvPr/>
        </p:nvSpPr>
        <p:spPr bwMode="auto">
          <a:xfrm>
            <a:off x="8610600" y="1524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97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514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99DF5C09-F93C-EA3D-A9F2-8B1857C95DBE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858292" y="3789717"/>
            <a:ext cx="1769492" cy="40128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/>
              </a:rPr>
              <a:t>Gentiles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0D1BA9F-2E7A-3601-991B-A48BC06144BC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858292" y="4323861"/>
            <a:ext cx="1122908" cy="40128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/>
              </a:rPr>
              <a:t>Jews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/>
      <p:bldP spid="327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1524000"/>
            <a:ext cx="79248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Garamond" charset="0"/>
              </a:rPr>
              <a:t>Languages of the Empire</a:t>
            </a:r>
          </a:p>
        </p:txBody>
      </p:sp>
      <p:pic>
        <p:nvPicPr>
          <p:cNvPr id="84994" name="Picture 3" descr="34 Rom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9375"/>
            <a:ext cx="9144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AutoShape 4" descr="Green marble"/>
          <p:cNvSpPr>
            <a:spLocks noChangeArrowheads="1"/>
          </p:cNvSpPr>
          <p:nvPr/>
        </p:nvSpPr>
        <p:spPr bwMode="auto">
          <a:xfrm>
            <a:off x="3124200" y="3429000"/>
            <a:ext cx="762000" cy="609600"/>
          </a:xfrm>
          <a:prstGeom prst="star5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-112" charset="0"/>
              <a:ea typeface="ＭＳ Ｐゴシック" charset="0"/>
              <a:cs typeface="+mn-cs"/>
            </a:endParaRPr>
          </a:p>
        </p:txBody>
      </p:sp>
      <p:sp>
        <p:nvSpPr>
          <p:cNvPr id="37893" name="AutoShape 5" descr="Brown marble"/>
          <p:cNvSpPr>
            <a:spLocks noChangeArrowheads="1"/>
          </p:cNvSpPr>
          <p:nvPr/>
        </p:nvSpPr>
        <p:spPr bwMode="auto">
          <a:xfrm>
            <a:off x="6477000" y="4876800"/>
            <a:ext cx="914400" cy="914400"/>
          </a:xfrm>
          <a:prstGeom prst="star4">
            <a:avLst>
              <a:gd name="adj" fmla="val 125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charset="0"/>
              <a:ea typeface="ＭＳ Ｐゴシック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97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9992" y="1340768"/>
            <a:ext cx="4680520" cy="646331"/>
          </a:xfrm>
          <a:prstGeom prst="rect">
            <a:avLst/>
          </a:prstGeom>
          <a:solidFill>
            <a:srgbClr val="FF0000"/>
          </a:solidFill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2700">
                  <a:solidFill>
                    <a:srgbClr val="E5E5FF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Roman Empire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552047-8A7E-A423-55E7-FA8778A61AD3}"/>
              </a:ext>
            </a:extLst>
          </p:cNvPr>
          <p:cNvSpPr/>
          <p:nvPr/>
        </p:nvSpPr>
        <p:spPr>
          <a:xfrm>
            <a:off x="9525" y="248687"/>
            <a:ext cx="9124949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E5E5FF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Languages of the Empire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5BDA2A-6FD1-61CE-34E5-695F7CB17343}"/>
              </a:ext>
            </a:extLst>
          </p:cNvPr>
          <p:cNvSpPr/>
          <p:nvPr/>
        </p:nvSpPr>
        <p:spPr>
          <a:xfrm rot="21108736">
            <a:off x="474202" y="2616691"/>
            <a:ext cx="3055581" cy="13234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12700">
                  <a:solidFill>
                    <a:srgbClr val="E5E5FF">
                      <a:satMod val="15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00514">
                      <a:alpha val="8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Latin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EF8DB6-FB5E-2596-E392-08130C9A4722}"/>
              </a:ext>
            </a:extLst>
          </p:cNvPr>
          <p:cNvSpPr/>
          <p:nvPr/>
        </p:nvSpPr>
        <p:spPr>
          <a:xfrm rot="21108736">
            <a:off x="3624962" y="2636112"/>
            <a:ext cx="4727596" cy="132343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12700">
                  <a:solidFill>
                    <a:srgbClr val="E5E5FF">
                      <a:satMod val="155000"/>
                    </a:srgbClr>
                  </a:solidFill>
                  <a:prstDash val="solid"/>
                </a:ln>
                <a:solidFill>
                  <a:srgbClr val="E5E5FF">
                    <a:lumMod val="25000"/>
                  </a:srgbClr>
                </a:solidFill>
                <a:effectLst>
                  <a:glow rad="228600">
                    <a:srgbClr val="FFFFFF">
                      <a:alpha val="8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Greek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FF60B8-619C-7005-8CC4-CCF897870C08}"/>
              </a:ext>
            </a:extLst>
          </p:cNvPr>
          <p:cNvSpPr/>
          <p:nvPr/>
        </p:nvSpPr>
        <p:spPr>
          <a:xfrm>
            <a:off x="5148064" y="4161710"/>
            <a:ext cx="4727596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2700">
                  <a:solidFill>
                    <a:srgbClr val="E5E5FF">
                      <a:satMod val="155000"/>
                    </a:srgbClr>
                  </a:solidFill>
                  <a:prstDash val="solid"/>
                </a:ln>
                <a:solidFill>
                  <a:srgbClr val="000514"/>
                </a:solidFill>
                <a:effectLst>
                  <a:glow rad="228600">
                    <a:srgbClr val="FFFFFF">
                      <a:alpha val="8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Aramaic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380468-B014-DA0B-9569-569392CFF624}"/>
              </a:ext>
            </a:extLst>
          </p:cNvPr>
          <p:cNvSpPr/>
          <p:nvPr/>
        </p:nvSpPr>
        <p:spPr>
          <a:xfrm>
            <a:off x="5110741" y="5311186"/>
            <a:ext cx="4727596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E5E5FF">
                      <a:satMod val="155000"/>
                    </a:srgbClr>
                  </a:solidFill>
                  <a:prstDash val="solid"/>
                </a:ln>
                <a:solidFill>
                  <a:srgbClr val="FEFBF0"/>
                </a:solidFill>
                <a:effectLst>
                  <a:glow rad="228600">
                    <a:srgbClr val="000514">
                      <a:alpha val="8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Hebrew</a:t>
            </a:r>
            <a:endParaRPr kumimoji="0" lang="en-US" sz="4400" b="1" i="0" u="none" strike="noStrike" kern="1200" cap="none" spc="0" normalizeH="0" baseline="0" noProof="0" dirty="0">
              <a:ln w="12700">
                <a:solidFill>
                  <a:srgbClr val="E5E5FF">
                    <a:satMod val="155000"/>
                  </a:srgbClr>
                </a:solidFill>
                <a:prstDash val="solid"/>
              </a:ln>
              <a:solidFill>
                <a:srgbClr val="FEFBF0"/>
              </a:solidFill>
              <a:effectLst>
                <a:glow rad="228600">
                  <a:srgbClr val="000514">
                    <a:alpha val="8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Latin: The Legal Language</a:t>
            </a:r>
          </a:p>
        </p:txBody>
      </p:sp>
      <p:pic>
        <p:nvPicPr>
          <p:cNvPr id="76802" name="Picture 5" descr="Roman Alphabe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-76200"/>
            <a:ext cx="937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Roman Alphabe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3505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7" descr="Roman Alphabe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372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 rot="-619316">
            <a:off x="249238" y="4051300"/>
            <a:ext cx="4278312" cy="1846263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Latin is a language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 dead as dead can be.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It killed the ancient Britons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now it</a:t>
            </a:r>
            <a:r>
              <a:rPr lang="fr-FR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 killing me!</a:t>
            </a:r>
          </a:p>
          <a:p>
            <a:pPr algn="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(Old British school chant)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 rot="1099395">
            <a:off x="4648200" y="1950392"/>
            <a:ext cx="1003300" cy="461665"/>
          </a:xfrm>
          <a:prstGeom prst="rect">
            <a:avLst/>
          </a:prstGeom>
          <a:solidFill>
            <a:srgbClr val="80008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 = 1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029200" y="2914650"/>
            <a:ext cx="1828800" cy="461665"/>
          </a:xfrm>
          <a:prstGeom prst="rect">
            <a:avLst/>
          </a:prstGeom>
          <a:solidFill>
            <a:srgbClr val="80008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 = 100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6172200" y="2152650"/>
            <a:ext cx="1003300" cy="461665"/>
          </a:xfrm>
          <a:prstGeom prst="rect">
            <a:avLst/>
          </a:prstGeom>
          <a:solidFill>
            <a:srgbClr val="80008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V = 5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 rot="-2038974">
            <a:off x="6705600" y="2540942"/>
            <a:ext cx="1219200" cy="461665"/>
          </a:xfrm>
          <a:prstGeom prst="rect">
            <a:avLst/>
          </a:prstGeom>
          <a:solidFill>
            <a:srgbClr val="80008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 = 50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 rot="1233363">
            <a:off x="7391400" y="2102792"/>
            <a:ext cx="1295400" cy="461665"/>
          </a:xfrm>
          <a:prstGeom prst="rect">
            <a:avLst/>
          </a:prstGeom>
          <a:solidFill>
            <a:srgbClr val="80008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X = 10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4953000" y="3505200"/>
            <a:ext cx="4171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Quiz: Add these numbers: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6769100" y="4191000"/>
            <a:ext cx="1689100" cy="461665"/>
          </a:xfrm>
          <a:prstGeom prst="rect">
            <a:avLst/>
          </a:prstGeom>
          <a:solidFill>
            <a:srgbClr val="80008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LXXXVIII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6248400" y="5562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Answer: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7696200" y="5562600"/>
            <a:ext cx="762000" cy="461665"/>
          </a:xfrm>
          <a:prstGeom prst="rect">
            <a:avLst/>
          </a:prstGeom>
          <a:solidFill>
            <a:srgbClr val="80008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6769100" y="4876800"/>
            <a:ext cx="1689100" cy="461665"/>
          </a:xfrm>
          <a:prstGeom prst="rect">
            <a:avLst/>
          </a:prstGeom>
          <a:solidFill>
            <a:srgbClr val="80008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+ XII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5029200" y="4191000"/>
            <a:ext cx="1003300" cy="461665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5041900" y="5562600"/>
            <a:ext cx="990600" cy="461665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5029200" y="4876800"/>
            <a:ext cx="1003300" cy="461665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+ 12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4572000" y="5486400"/>
            <a:ext cx="419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 rot="-2038974">
            <a:off x="4027488" y="2666355"/>
            <a:ext cx="1397000" cy="461665"/>
          </a:xfrm>
          <a:prstGeom prst="rect">
            <a:avLst/>
          </a:prstGeom>
          <a:solidFill>
            <a:srgbClr val="80008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 = 500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 rot="509154">
            <a:off x="7439025" y="2998142"/>
            <a:ext cx="1628775" cy="461665"/>
          </a:xfrm>
          <a:prstGeom prst="rect">
            <a:avLst/>
          </a:prstGeom>
          <a:solidFill>
            <a:srgbClr val="80008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 = 1000</a:t>
            </a:r>
            <a:endParaRPr lang="en-US" sz="1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62" name="Rectangle 26"/>
          <p:cNvSpPr>
            <a:spLocks noChangeArrowheads="1"/>
          </p:cNvSpPr>
          <p:nvPr/>
        </p:nvSpPr>
        <p:spPr bwMode="auto">
          <a:xfrm>
            <a:off x="381000" y="1295400"/>
            <a:ext cx="388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 Letters from Latium, Italy</a:t>
            </a:r>
          </a:p>
        </p:txBody>
      </p:sp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4038600" y="1295400"/>
            <a:ext cx="53149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Numerals Based on Letters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9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9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9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9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99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39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39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39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94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94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9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9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9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9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9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9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9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9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9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9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9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9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9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94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94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9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9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9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94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94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9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99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9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9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9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9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9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96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96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9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9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9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 build="allAtOnce" animBg="1"/>
      <p:bldP spid="39945" grpId="0" build="allAtOnce" animBg="1"/>
      <p:bldP spid="39946" grpId="0" build="allAtOnce" animBg="1"/>
      <p:bldP spid="39947" grpId="0" build="allAtOnce" animBg="1"/>
      <p:bldP spid="39948" grpId="0" build="allAtOnce" animBg="1"/>
      <p:bldP spid="39949" grpId="0" build="allAtOnce" animBg="1"/>
      <p:bldP spid="39950" grpId="0"/>
      <p:bldP spid="39951" grpId="0" animBg="1"/>
      <p:bldP spid="39952" grpId="0"/>
      <p:bldP spid="39953" grpId="0" animBg="1"/>
      <p:bldP spid="39954" grpId="0" animBg="1"/>
      <p:bldP spid="39955" grpId="0" animBg="1"/>
      <p:bldP spid="39956" grpId="0" animBg="1"/>
      <p:bldP spid="39957" grpId="0" animBg="1"/>
      <p:bldP spid="39958" grpId="0" animBg="1"/>
      <p:bldP spid="39959" grpId="0" build="allAtOnce" animBg="1"/>
      <p:bldP spid="39960" grpId="0" build="allAtOnce" animBg="1"/>
      <p:bldP spid="39962" grpId="0" build="p"/>
      <p:bldP spid="399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74638"/>
            <a:ext cx="90805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>
                <a:latin typeface="Arial" charset="0"/>
              </a:rPr>
              <a:t>What does this say?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1600200" y="58674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Peter had an accent too!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457200" y="1600200"/>
            <a:ext cx="44561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MR PIGS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MR NOT PIGS!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OSAR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CM PENS?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LIB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MR PIGS!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4267200" y="1600200"/>
            <a:ext cx="487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Them are pigs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Them are not pigs!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Oh, yes they are!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See them pens?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Well I</a:t>
            </a:r>
            <a:r>
              <a:rPr lang="fr-FR" altLang="ja-JP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'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ll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be!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Them </a:t>
            </a:r>
            <a:r>
              <a:rPr lang="en-US" sz="36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pigs!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4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charRg st="67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4519">
                                            <p:txEl>
                                              <p:charRg st="67" end="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>
                                            <p:txEl>
                                              <p:charRg st="82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519">
                                            <p:txEl>
                                              <p:charRg st="82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6200"/>
            <a:ext cx="9296400" cy="6858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0898" name="Text Box 3"/>
          <p:cNvSpPr txBox="1">
            <a:spLocks noChangeArrowheads="1"/>
          </p:cNvSpPr>
          <p:nvPr/>
        </p:nvSpPr>
        <p:spPr bwMode="auto">
          <a:xfrm>
            <a:off x="5791199" y="2635250"/>
            <a:ext cx="332374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fontAlgn="t">
              <a:spcBef>
                <a:spcPct val="50000"/>
              </a:spcBef>
            </a:pPr>
            <a:r>
              <a:rPr lang="en-US" sz="3600" b="1">
                <a:solidFill>
                  <a:schemeClr val="bg2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cs typeface="Arial" charset="0"/>
              </a:rPr>
              <a:t>Decapolis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3276600" cy="1752600"/>
          </a:xfr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Aramaic in Palestine</a:t>
            </a:r>
          </a:p>
        </p:txBody>
      </p:sp>
      <p:sp>
        <p:nvSpPr>
          <p:cNvPr id="80900" name="Text Box 5"/>
          <p:cNvSpPr txBox="1">
            <a:spLocks noChangeArrowheads="1"/>
          </p:cNvSpPr>
          <p:nvPr/>
        </p:nvSpPr>
        <p:spPr bwMode="auto">
          <a:xfrm>
            <a:off x="3203848" y="4800600"/>
            <a:ext cx="234617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fontAlgn="t">
              <a:spcBef>
                <a:spcPct val="50000"/>
              </a:spcBef>
            </a:pPr>
            <a:r>
              <a:rPr lang="en-US" sz="3600" b="1">
                <a:solidFill>
                  <a:schemeClr val="bg2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cs typeface="Arial" charset="0"/>
              </a:rPr>
              <a:t>Judea</a:t>
            </a:r>
          </a:p>
        </p:txBody>
      </p:sp>
      <p:sp>
        <p:nvSpPr>
          <p:cNvPr id="80901" name="Text Box 6"/>
          <p:cNvSpPr txBox="1">
            <a:spLocks noChangeArrowheads="1"/>
          </p:cNvSpPr>
          <p:nvPr/>
        </p:nvSpPr>
        <p:spPr bwMode="auto">
          <a:xfrm>
            <a:off x="4267200" y="1066800"/>
            <a:ext cx="234617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fontAlgn="t">
              <a:spcBef>
                <a:spcPct val="50000"/>
              </a:spcBef>
            </a:pPr>
            <a:r>
              <a:rPr lang="en-US" sz="3600" b="1">
                <a:solidFill>
                  <a:schemeClr val="bg2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cs typeface="Arial" charset="0"/>
              </a:rPr>
              <a:t>Galilee</a:t>
            </a:r>
          </a:p>
        </p:txBody>
      </p:sp>
      <p:sp>
        <p:nvSpPr>
          <p:cNvPr id="80902" name="Text Box 7"/>
          <p:cNvSpPr txBox="1">
            <a:spLocks noChangeArrowheads="1"/>
          </p:cNvSpPr>
          <p:nvPr/>
        </p:nvSpPr>
        <p:spPr bwMode="auto">
          <a:xfrm>
            <a:off x="6096000" y="806450"/>
            <a:ext cx="294086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fontAlgn="t">
              <a:spcBef>
                <a:spcPct val="50000"/>
              </a:spcBef>
            </a:pPr>
            <a:r>
              <a:rPr lang="en-US" sz="3600" b="1">
                <a:solidFill>
                  <a:schemeClr val="bg2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cs typeface="Arial" charset="0"/>
              </a:rPr>
              <a:t>Batanea</a:t>
            </a:r>
          </a:p>
        </p:txBody>
      </p:sp>
      <p:sp>
        <p:nvSpPr>
          <p:cNvPr id="80903" name="Text Box 8"/>
          <p:cNvSpPr txBox="1">
            <a:spLocks noChangeArrowheads="1"/>
          </p:cNvSpPr>
          <p:nvPr/>
        </p:nvSpPr>
        <p:spPr bwMode="auto">
          <a:xfrm>
            <a:off x="5714999" y="3657600"/>
            <a:ext cx="1857389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fontAlgn="t">
              <a:spcBef>
                <a:spcPct val="50000"/>
              </a:spcBef>
            </a:pPr>
            <a:r>
              <a:rPr lang="en-US" sz="3600" b="1">
                <a:solidFill>
                  <a:schemeClr val="bg2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cs typeface="Arial" charset="0"/>
              </a:rPr>
              <a:t>Perea</a:t>
            </a:r>
          </a:p>
        </p:txBody>
      </p:sp>
      <p:sp>
        <p:nvSpPr>
          <p:cNvPr id="80904" name="Text Box 9"/>
          <p:cNvSpPr txBox="1">
            <a:spLocks noChangeArrowheads="1"/>
          </p:cNvSpPr>
          <p:nvPr/>
        </p:nvSpPr>
        <p:spPr bwMode="auto">
          <a:xfrm>
            <a:off x="5714999" y="6292850"/>
            <a:ext cx="303047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fontAlgn="t">
              <a:spcBef>
                <a:spcPct val="50000"/>
              </a:spcBef>
            </a:pPr>
            <a:r>
              <a:rPr lang="en-US" sz="3600" b="1">
                <a:solidFill>
                  <a:schemeClr val="bg2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cs typeface="Arial" charset="0"/>
              </a:rPr>
              <a:t>Arabia</a:t>
            </a:r>
          </a:p>
        </p:txBody>
      </p:sp>
      <p:sp>
        <p:nvSpPr>
          <p:cNvPr id="80905" name="Text Box 10"/>
          <p:cNvSpPr txBox="1">
            <a:spLocks noChangeArrowheads="1"/>
          </p:cNvSpPr>
          <p:nvPr/>
        </p:nvSpPr>
        <p:spPr bwMode="auto">
          <a:xfrm>
            <a:off x="3779838" y="2638425"/>
            <a:ext cx="2629264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fontAlgn="t">
              <a:spcBef>
                <a:spcPct val="50000"/>
              </a:spcBef>
            </a:pPr>
            <a:r>
              <a:rPr lang="en-US" sz="3600" b="1">
                <a:solidFill>
                  <a:schemeClr val="bg2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cs typeface="Arial" charset="0"/>
              </a:rPr>
              <a:t>Samaria</a:t>
            </a:r>
          </a:p>
        </p:txBody>
      </p:sp>
      <p:sp>
        <p:nvSpPr>
          <p:cNvPr id="80906" name="Text Box 11"/>
          <p:cNvSpPr txBox="1">
            <a:spLocks noChangeArrowheads="1"/>
          </p:cNvSpPr>
          <p:nvPr/>
        </p:nvSpPr>
        <p:spPr bwMode="auto">
          <a:xfrm>
            <a:off x="2209799" y="6096000"/>
            <a:ext cx="303047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fontAlgn="t">
              <a:spcBef>
                <a:spcPct val="50000"/>
              </a:spcBef>
            </a:pPr>
            <a:r>
              <a:rPr lang="en-US" sz="3600" b="1">
                <a:solidFill>
                  <a:schemeClr val="bg2"/>
                </a:solidFill>
                <a:effectLst>
                  <a:glow rad="228600">
                    <a:schemeClr val="tx1">
                      <a:alpha val="75000"/>
                    </a:schemeClr>
                  </a:glow>
                </a:effectLst>
                <a:latin typeface="Arial" charset="0"/>
                <a:cs typeface="Arial" charset="0"/>
              </a:rPr>
              <a:t>Idumea</a:t>
            </a: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-36512" y="1844824"/>
            <a:ext cx="7086600" cy="2554288"/>
          </a:xfrm>
          <a:prstGeom prst="rect">
            <a:avLst/>
          </a:prstGeom>
          <a:gradFill rotWithShape="1">
            <a:gsLst>
              <a:gs pos="0">
                <a:srgbClr val="800080"/>
              </a:gs>
              <a:gs pos="50000">
                <a:srgbClr val="3B003B"/>
              </a:gs>
              <a:gs pos="100000">
                <a:srgbClr val="80008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altLang="ja-JP" sz="3200" b="1">
                <a:latin typeface="Arial" charset="0"/>
                <a:cs typeface="Arial" charset="0"/>
              </a:rPr>
              <a:t>"After a little while the bystanders came up and said to Peter, </a:t>
            </a:r>
            <a:r>
              <a:rPr lang="fr-FR" altLang="ja-JP" sz="3200" b="1">
                <a:latin typeface="Arial" charset="0"/>
                <a:cs typeface="Arial" charset="0"/>
              </a:rPr>
              <a:t>'</a:t>
            </a:r>
            <a:r>
              <a:rPr lang="en-US" altLang="ja-JP" sz="3200" b="1">
                <a:latin typeface="Arial" charset="0"/>
                <a:cs typeface="Arial" charset="0"/>
              </a:rPr>
              <a:t>Certainly you too are one of them, for your accent betrays you.</a:t>
            </a:r>
            <a:r>
              <a:rPr lang="fr-FR" altLang="ja-JP" sz="3200" b="1">
                <a:latin typeface="Arial" charset="0"/>
                <a:cs typeface="Arial" charset="0"/>
              </a:rPr>
              <a:t>'"</a:t>
            </a:r>
            <a:endParaRPr lang="en-US" altLang="ja-JP" sz="3200" b="1">
              <a:latin typeface="Arial" charset="0"/>
              <a:cs typeface="Arial" charset="0"/>
            </a:endParaRPr>
          </a:p>
          <a:p>
            <a:pPr algn="r"/>
            <a:r>
              <a:rPr lang="en-US" sz="3200" b="1">
                <a:latin typeface="Arial" charset="0"/>
                <a:cs typeface="Arial" charset="0"/>
              </a:rPr>
              <a:t>(Matthew 26:73)</a:t>
            </a: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870585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chemeClr val="bg2"/>
                </a:solidFill>
                <a:latin typeface="Arial" charset="0"/>
                <a:cs typeface="Arial" charset="0"/>
              </a:rPr>
              <a:t>97</a:t>
            </a:r>
            <a:endParaRPr lang="en-US" sz="1800" b="1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4" descr="Qumran0001"/>
          <p:cNvPicPr>
            <a:picLocks noChangeAspect="1" noChangeArrowheads="1"/>
          </p:cNvPicPr>
          <p:nvPr/>
        </p:nvPicPr>
        <p:blipFill>
          <a:blip r:embed="rId3" cstate="screen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tx1"/>
                </a:solidFill>
                <a:latin typeface="Arial" charset="0"/>
              </a:rPr>
              <a:t>Hebrew in Palestine?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962400"/>
            <a:ext cx="88392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latin typeface="Arial" charset="0"/>
              </a:rPr>
              <a:t>Previously thought virtually unknown</a:t>
            </a:r>
          </a:p>
          <a:p>
            <a:pPr eaLnBrk="1" hangingPunct="1">
              <a:defRPr/>
            </a:pPr>
            <a:r>
              <a:rPr lang="en-US" b="1">
                <a:latin typeface="Arial" charset="0"/>
              </a:rPr>
              <a:t>Recent studies say it was common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  <a:cs typeface="Arial" charset="0"/>
              </a:rPr>
              <a:t>98</a:t>
            </a:r>
            <a:endParaRPr lang="en-US" sz="18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" descr="Roman Empire"/>
          <p:cNvPicPr>
            <a:picLocks noChangeAspect="1" noChangeArrowheads="1"/>
          </p:cNvPicPr>
          <p:nvPr/>
        </p:nvPicPr>
        <p:blipFill>
          <a:blip r:embed="rId3" cstate="screen">
            <a:lum bright="-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  <a:solidFill>
            <a:schemeClr val="bg2"/>
          </a:solidFill>
          <a:effectLst>
            <a:outerShdw blurRad="63500" dist="38099" dir="2700000" algn="ctr" rotWithShape="0">
              <a:srgbClr val="80008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dirty="0"/>
              <a:t>Social Life</a:t>
            </a:r>
            <a:endParaRPr lang="en-US" sz="4800" dirty="0">
              <a:solidFill>
                <a:schemeClr val="bg2"/>
              </a:solidFill>
              <a:latin typeface="Garamond" charset="0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1676400" y="2362200"/>
            <a:ext cx="6856413" cy="3535363"/>
          </a:xfrm>
          <a:prstGeom prst="rect">
            <a:avLst/>
          </a:prstGeom>
          <a:gradFill rotWithShape="1">
            <a:gsLst>
              <a:gs pos="0">
                <a:schemeClr val="accent1">
                  <a:alpha val="75999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800080">
                <a:alpha val="74998"/>
              </a:srgbClr>
            </a:outerShdw>
          </a:effec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Social Classes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Roman Social Institutions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Ethnic Groups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Racial Prejudice</a:t>
            </a:r>
          </a:p>
        </p:txBody>
      </p:sp>
      <p:sp>
        <p:nvSpPr>
          <p:cNvPr id="16390" name="AutoShape 6"/>
          <p:cNvSpPr>
            <a:spLocks/>
          </p:cNvSpPr>
          <p:nvPr/>
        </p:nvSpPr>
        <p:spPr bwMode="auto">
          <a:xfrm>
            <a:off x="6183313" y="4038600"/>
            <a:ext cx="457200" cy="1447800"/>
          </a:xfrm>
          <a:prstGeom prst="rightBrace">
            <a:avLst>
              <a:gd name="adj1" fmla="val 26389"/>
              <a:gd name="adj2" fmla="val 50000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Garamond" pitchFamily="-112" charset="0"/>
              <a:ea typeface="+mn-ea"/>
              <a:cs typeface="+mn-cs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716713" y="4038600"/>
            <a:ext cx="1600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Garamond" pitchFamily="-112" charset="0"/>
                <a:ea typeface="+mn-ea"/>
                <a:cs typeface="+mn-cs"/>
              </a:rPr>
              <a:t>Next Class Session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98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 build="p" animBg="1" autoUpdateAnimBg="0"/>
      <p:bldP spid="16390" grpId="0" animBg="1"/>
      <p:bldP spid="1639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Four Roman Social Classes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475" y="1905000"/>
            <a:ext cx="6154738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Arial" charset="0"/>
              </a:rPr>
              <a:t>Equestrians (Patricians)</a:t>
            </a:r>
          </a:p>
        </p:txBody>
      </p:sp>
      <p:pic>
        <p:nvPicPr>
          <p:cNvPr id="89091" name="Picture 4" descr="Coin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5" descr="Coin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4495800"/>
            <a:ext cx="11509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6" descr="Coin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106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4" name="Picture 7" descr="Coin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99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8" descr="Coins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1143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9" descr="Coins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106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Picture 10" descr="Coins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5638800"/>
            <a:ext cx="106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3419475" y="3073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Plebians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3419475" y="42418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Freedman</a:t>
            </a: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3419475" y="54102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Slaves</a:t>
            </a:r>
          </a:p>
        </p:txBody>
      </p:sp>
      <p:sp>
        <p:nvSpPr>
          <p:cNvPr id="89101" name="AutoShape 14"/>
          <p:cNvSpPr>
            <a:spLocks noChangeArrowheads="1"/>
          </p:cNvSpPr>
          <p:nvPr/>
        </p:nvSpPr>
        <p:spPr bwMode="auto">
          <a:xfrm rot="5400000">
            <a:off x="4427538" y="2514600"/>
            <a:ext cx="5334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2" name="AutoShape 15"/>
          <p:cNvSpPr>
            <a:spLocks noChangeArrowheads="1"/>
          </p:cNvSpPr>
          <p:nvPr/>
        </p:nvSpPr>
        <p:spPr bwMode="auto">
          <a:xfrm rot="5400000">
            <a:off x="4427538" y="3695700"/>
            <a:ext cx="5334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3" name="AutoShape 16"/>
          <p:cNvSpPr>
            <a:spLocks noChangeArrowheads="1"/>
          </p:cNvSpPr>
          <p:nvPr/>
        </p:nvSpPr>
        <p:spPr bwMode="auto">
          <a:xfrm rot="5400000">
            <a:off x="4427538" y="4876800"/>
            <a:ext cx="5334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  <a:cs typeface="Arial" charset="0"/>
              </a:rPr>
              <a:t>98</a:t>
            </a:r>
            <a:endParaRPr lang="en-US" sz="18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00113" y="228600"/>
            <a:ext cx="4052887" cy="685800"/>
          </a:xfr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/>
          <a:lstStyle/>
          <a:p>
            <a:pPr algn="l" eaLnBrk="1" hangingPunct="1">
              <a:defRPr/>
            </a:pPr>
            <a:r>
              <a:rPr lang="en-US" sz="4000" dirty="0"/>
              <a:t>Social Classes</a:t>
            </a:r>
          </a:p>
        </p:txBody>
      </p:sp>
      <p:pic>
        <p:nvPicPr>
          <p:cNvPr id="47112" name="Picture 8" descr="Senato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000" y="1752600"/>
            <a:ext cx="2159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7" descr="V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1066800"/>
            <a:ext cx="7315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115888"/>
            <a:ext cx="3276600" cy="1295400"/>
          </a:xfr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chemeClr val="hlink"/>
                </a:solidFill>
              </a:rPr>
              <a:t>Equestrians (Patricians)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/>
                <a:cs typeface="Arial"/>
              </a:rPr>
              <a:t>98</a:t>
            </a:r>
            <a:endParaRPr lang="en-US" sz="1800" b="1">
              <a:latin typeface="Arial"/>
              <a:cs typeface="Arial"/>
            </a:endParaRPr>
          </a:p>
        </p:txBody>
      </p:sp>
      <p:sp>
        <p:nvSpPr>
          <p:cNvPr id="91142" name="TextBox 7"/>
          <p:cNvSpPr txBox="1">
            <a:spLocks noChangeArrowheads="1"/>
          </p:cNvSpPr>
          <p:nvPr/>
        </p:nvSpPr>
        <p:spPr bwMode="auto">
          <a:xfrm>
            <a:off x="393700" y="2576513"/>
            <a:ext cx="1298575" cy="708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Massage Room</a:t>
            </a:r>
          </a:p>
        </p:txBody>
      </p:sp>
      <p:sp>
        <p:nvSpPr>
          <p:cNvPr id="91143" name="TextBox 8"/>
          <p:cNvSpPr txBox="1">
            <a:spLocks noChangeArrowheads="1"/>
          </p:cNvSpPr>
          <p:nvPr/>
        </p:nvSpPr>
        <p:spPr bwMode="auto">
          <a:xfrm>
            <a:off x="1979613" y="2133600"/>
            <a:ext cx="1368425" cy="7064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Country Garden</a:t>
            </a:r>
            <a:endParaRPr lang="en-US" sz="1000" b="1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91144" name="TextBox 9"/>
          <p:cNvSpPr txBox="1">
            <a:spLocks noChangeArrowheads="1"/>
          </p:cNvSpPr>
          <p:nvPr/>
        </p:nvSpPr>
        <p:spPr bwMode="auto">
          <a:xfrm>
            <a:off x="2986088" y="1876425"/>
            <a:ext cx="1081087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/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Turret</a:t>
            </a:r>
          </a:p>
        </p:txBody>
      </p:sp>
      <p:sp>
        <p:nvSpPr>
          <p:cNvPr id="91145" name="TextBox 10"/>
          <p:cNvSpPr txBox="1">
            <a:spLocks noChangeArrowheads="1"/>
          </p:cNvSpPr>
          <p:nvPr/>
        </p:nvSpPr>
        <p:spPr bwMode="auto">
          <a:xfrm>
            <a:off x="5362575" y="1876425"/>
            <a:ext cx="2087563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Bedroom</a:t>
            </a:r>
          </a:p>
        </p:txBody>
      </p:sp>
      <p:sp>
        <p:nvSpPr>
          <p:cNvPr id="91146" name="TextBox 11"/>
          <p:cNvSpPr txBox="1">
            <a:spLocks noChangeArrowheads="1"/>
          </p:cNvSpPr>
          <p:nvPr/>
        </p:nvSpPr>
        <p:spPr bwMode="auto">
          <a:xfrm>
            <a:off x="5938838" y="2668588"/>
            <a:ext cx="1296987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Garden</a:t>
            </a:r>
          </a:p>
        </p:txBody>
      </p:sp>
      <p:sp>
        <p:nvSpPr>
          <p:cNvPr id="91147" name="TextBox 12"/>
          <p:cNvSpPr txBox="1">
            <a:spLocks noChangeArrowheads="1"/>
          </p:cNvSpPr>
          <p:nvPr/>
        </p:nvSpPr>
        <p:spPr bwMode="auto">
          <a:xfrm>
            <a:off x="5651500" y="2308225"/>
            <a:ext cx="1582738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Storeroom</a:t>
            </a:r>
          </a:p>
        </p:txBody>
      </p:sp>
      <p:sp>
        <p:nvSpPr>
          <p:cNvPr id="91148" name="TextBox 13"/>
          <p:cNvSpPr txBox="1">
            <a:spLocks noChangeArrowheads="1"/>
          </p:cNvSpPr>
          <p:nvPr/>
        </p:nvSpPr>
        <p:spPr bwMode="auto">
          <a:xfrm>
            <a:off x="73025" y="5600700"/>
            <a:ext cx="1258888" cy="708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/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Dining Room</a:t>
            </a:r>
          </a:p>
        </p:txBody>
      </p:sp>
      <p:sp>
        <p:nvSpPr>
          <p:cNvPr id="91149" name="TextBox 14"/>
          <p:cNvSpPr txBox="1">
            <a:spLocks noChangeArrowheads="1"/>
          </p:cNvSpPr>
          <p:nvPr/>
        </p:nvSpPr>
        <p:spPr bwMode="auto">
          <a:xfrm>
            <a:off x="1546225" y="6053138"/>
            <a:ext cx="1009650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Beach</a:t>
            </a:r>
          </a:p>
        </p:txBody>
      </p:sp>
      <p:sp>
        <p:nvSpPr>
          <p:cNvPr id="91150" name="TextBox 15"/>
          <p:cNvSpPr txBox="1">
            <a:spLocks noChangeArrowheads="1"/>
          </p:cNvSpPr>
          <p:nvPr/>
        </p:nvSpPr>
        <p:spPr bwMode="auto">
          <a:xfrm>
            <a:off x="2770188" y="6165850"/>
            <a:ext cx="938212" cy="708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Guest Room</a:t>
            </a:r>
          </a:p>
        </p:txBody>
      </p:sp>
      <p:sp>
        <p:nvSpPr>
          <p:cNvPr id="91151" name="TextBox 16"/>
          <p:cNvSpPr txBox="1">
            <a:spLocks noChangeArrowheads="1"/>
          </p:cNvSpPr>
          <p:nvPr/>
        </p:nvSpPr>
        <p:spPr bwMode="auto">
          <a:xfrm>
            <a:off x="4354513" y="6137275"/>
            <a:ext cx="1728787" cy="708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Main Courtyard</a:t>
            </a:r>
          </a:p>
        </p:txBody>
      </p:sp>
      <p:sp>
        <p:nvSpPr>
          <p:cNvPr id="91152" name="TextBox 17"/>
          <p:cNvSpPr txBox="1">
            <a:spLocks noChangeArrowheads="1"/>
          </p:cNvSpPr>
          <p:nvPr/>
        </p:nvSpPr>
        <p:spPr bwMode="auto">
          <a:xfrm>
            <a:off x="6300788" y="6021388"/>
            <a:ext cx="1079500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Atrium</a:t>
            </a:r>
          </a:p>
        </p:txBody>
      </p:sp>
      <p:sp>
        <p:nvSpPr>
          <p:cNvPr id="91153" name="TextBox 1"/>
          <p:cNvSpPr txBox="1">
            <a:spLocks noChangeArrowheads="1"/>
          </p:cNvSpPr>
          <p:nvPr/>
        </p:nvSpPr>
        <p:spPr bwMode="auto">
          <a:xfrm>
            <a:off x="107950" y="1916113"/>
            <a:ext cx="1943100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/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Bathroom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04800" y="306388"/>
            <a:ext cx="8686800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4000" b="1" dirty="0">
              <a:solidFill>
                <a:schemeClr val="bg1"/>
              </a:solidFill>
              <a:latin typeface="Arial" charset="0"/>
              <a:ea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This time period is also called the  "</a:t>
            </a:r>
            <a:r>
              <a:rPr lang="en-US" altLang="ja-JP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_____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"</a:t>
            </a:r>
            <a:r>
              <a:rPr lang="en-US" altLang="ja-JP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years.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One prominent family of this period was the </a:t>
            </a:r>
            <a:r>
              <a:rPr lang="en-US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_________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or </a:t>
            </a:r>
            <a:r>
              <a:rPr lang="en-US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__________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biggest challenge of secularization came from </a:t>
            </a:r>
            <a:r>
              <a:rPr lang="en-US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______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culture.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 or F  The "synagogue" is another name for the Temple.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838200"/>
          </a:xfrm>
          <a:solidFill>
            <a:schemeClr val="tx1"/>
          </a:solidFill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>
                <a:solidFill>
                  <a:schemeClr val="bg1"/>
                </a:solidFill>
                <a:ea typeface="Times New Roman" pitchFamily="-112" charset="0"/>
              </a:rPr>
              <a:t>REVIEW:  Intertestamental Period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4" descr="Luxu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5562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The Caracalla: Roman Luxury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8459788" y="174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chemeClr val="bg2"/>
                </a:solidFill>
                <a:latin typeface="Arial" charset="0"/>
              </a:rPr>
              <a:t>98</a:t>
            </a:r>
            <a:endParaRPr lang="en-US" sz="1800" b="1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2" descr="Roman Feas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0" y="5661248"/>
            <a:ext cx="9144000" cy="1196752"/>
          </a:xfrm>
          <a:solidFill>
            <a:schemeClr val="bg2"/>
          </a:solidFill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200">
                <a:latin typeface="Arial" charset="0"/>
              </a:rPr>
              <a:t>What is Proper Etiquette at a Roman Feast?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7740352" y="3717032"/>
            <a:ext cx="3311525" cy="307777"/>
          </a:xfrm>
          <a:prstGeom prst="rect">
            <a:avLst/>
          </a:prstGeom>
          <a:solidFill>
            <a:srgbClr val="FFE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 b="1">
                <a:solidFill>
                  <a:srgbClr val="000514"/>
                </a:solidFill>
                <a:latin typeface="Arial" charset="0"/>
                <a:cs typeface="Arial" charset="0"/>
              </a:rPr>
              <a:t>Remove outdoor shoes</a:t>
            </a:r>
            <a:r>
              <a:rPr lang="mr-IN" sz="1400" b="1">
                <a:solidFill>
                  <a:srgbClr val="000514"/>
                </a:solidFill>
                <a:latin typeface="Arial" charset="0"/>
                <a:cs typeface="Arial" charset="0"/>
              </a:rPr>
              <a:t>…</a:t>
            </a:r>
            <a:endParaRPr lang="en-US" sz="1400" b="1">
              <a:solidFill>
                <a:srgbClr val="000514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7668344" y="5157192"/>
            <a:ext cx="3311525" cy="307777"/>
          </a:xfrm>
          <a:prstGeom prst="rect">
            <a:avLst/>
          </a:prstGeom>
          <a:solidFill>
            <a:srgbClr val="FFE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 b="1">
                <a:solidFill>
                  <a:srgbClr val="000514"/>
                </a:solidFill>
                <a:latin typeface="Arial" charset="0"/>
                <a:cs typeface="Arial" charset="0"/>
              </a:rPr>
              <a:t>It is good</a:t>
            </a:r>
            <a:r>
              <a:rPr lang="mr-IN" sz="1400" b="1">
                <a:solidFill>
                  <a:srgbClr val="000514"/>
                </a:solidFill>
                <a:latin typeface="Arial" charset="0"/>
                <a:cs typeface="Arial" charset="0"/>
              </a:rPr>
              <a:t>…</a:t>
            </a:r>
            <a:endParaRPr lang="en-US" sz="1400" b="1">
              <a:solidFill>
                <a:srgbClr val="000514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7596336" y="6093296"/>
            <a:ext cx="3311525" cy="307777"/>
          </a:xfrm>
          <a:prstGeom prst="rect">
            <a:avLst/>
          </a:prstGeom>
          <a:solidFill>
            <a:srgbClr val="FFE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 b="1">
                <a:solidFill>
                  <a:srgbClr val="000514"/>
                </a:solidFill>
                <a:latin typeface="Arial" charset="0"/>
                <a:cs typeface="Arial" charset="0"/>
              </a:rPr>
              <a:t>Stay for games</a:t>
            </a:r>
            <a:r>
              <a:rPr lang="mr-IN" sz="1400" b="1">
                <a:solidFill>
                  <a:srgbClr val="000514"/>
                </a:solidFill>
                <a:latin typeface="Arial" charset="0"/>
                <a:cs typeface="Arial" charset="0"/>
              </a:rPr>
              <a:t>…</a:t>
            </a:r>
            <a:endParaRPr lang="en-US" sz="1400" b="1">
              <a:solidFill>
                <a:srgbClr val="000514"/>
              </a:solidFill>
              <a:latin typeface="Arial" charset="0"/>
              <a:cs typeface="Arial" charset="0"/>
            </a:endParaRPr>
          </a:p>
        </p:txBody>
      </p:sp>
      <p:sp>
        <p:nvSpPr>
          <p:cNvPr id="97287" name="TextBox 1"/>
          <p:cNvSpPr txBox="1">
            <a:spLocks noChangeArrowheads="1"/>
          </p:cNvSpPr>
          <p:nvPr/>
        </p:nvSpPr>
        <p:spPr bwMode="auto">
          <a:xfrm>
            <a:off x="7812360" y="404664"/>
            <a:ext cx="3311525" cy="307777"/>
          </a:xfrm>
          <a:prstGeom prst="rect">
            <a:avLst/>
          </a:prstGeom>
          <a:solidFill>
            <a:srgbClr val="FFEF7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 b="1">
                <a:solidFill>
                  <a:srgbClr val="000514"/>
                </a:solidFill>
                <a:latin typeface="Arial" charset="0"/>
                <a:cs typeface="Arial" charset="0"/>
              </a:rPr>
              <a:t>If you are invited</a:t>
            </a:r>
            <a:r>
              <a:rPr lang="mr-IN" sz="1400" b="1">
                <a:solidFill>
                  <a:srgbClr val="000514"/>
                </a:solidFill>
                <a:latin typeface="Arial" charset="0"/>
                <a:cs typeface="Arial" charset="0"/>
              </a:rPr>
              <a:t>…</a:t>
            </a:r>
            <a:endParaRPr lang="en-US" sz="1400" b="1">
              <a:solidFill>
                <a:srgbClr val="000514"/>
              </a:solidFill>
              <a:latin typeface="Arial" charset="0"/>
              <a:cs typeface="Arial" charset="0"/>
            </a:endParaRPr>
          </a:p>
        </p:txBody>
      </p:sp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05000" y="685800"/>
            <a:ext cx="2286000" cy="32305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>
                <a:latin typeface="Garamond" charset="0"/>
              </a:rPr>
              <a:t>Three-Course Banquet</a:t>
            </a:r>
          </a:p>
        </p:txBody>
      </p:sp>
      <p:pic>
        <p:nvPicPr>
          <p:cNvPr id="48132" name="Picture 4" descr="Dini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6025" y="0"/>
            <a:ext cx="4117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6" descr="Dini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5011738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TextBox 1"/>
          <p:cNvSpPr txBox="1">
            <a:spLocks noChangeArrowheads="1"/>
          </p:cNvSpPr>
          <p:nvPr/>
        </p:nvSpPr>
        <p:spPr bwMode="auto">
          <a:xfrm>
            <a:off x="468313" y="44450"/>
            <a:ext cx="4176712" cy="646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514"/>
                </a:solidFill>
                <a:latin typeface="Times New Roman" charset="0"/>
                <a:cs typeface="Times New Roman" charset="0"/>
              </a:rPr>
              <a:t>THREE-COURSE BANQUET</a:t>
            </a:r>
            <a:endParaRPr lang="en-US" sz="1100">
              <a:solidFill>
                <a:srgbClr val="000514"/>
              </a:solidFill>
              <a:latin typeface="Times New Roman" charset="0"/>
              <a:cs typeface="Times New Roman" charset="0"/>
            </a:endParaRPr>
          </a:p>
          <a:p>
            <a:pPr algn="ctr"/>
            <a:endParaRPr lang="en-US" sz="1100">
              <a:solidFill>
                <a:srgbClr val="000514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97285" name="TextBox 1"/>
          <p:cNvSpPr txBox="1">
            <a:spLocks noChangeArrowheads="1"/>
          </p:cNvSpPr>
          <p:nvPr/>
        </p:nvSpPr>
        <p:spPr bwMode="auto">
          <a:xfrm>
            <a:off x="5364163" y="-26988"/>
            <a:ext cx="3816350" cy="40005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200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A ROMAN DINNER PARTY</a:t>
            </a:r>
          </a:p>
        </p:txBody>
      </p:sp>
      <p:sp>
        <p:nvSpPr>
          <p:cNvPr id="97286" name="TextBox 1"/>
          <p:cNvSpPr txBox="1">
            <a:spLocks noChangeArrowheads="1"/>
          </p:cNvSpPr>
          <p:nvPr/>
        </p:nvSpPr>
        <p:spPr bwMode="auto">
          <a:xfrm>
            <a:off x="9278938" y="5286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7288" name="TextBox 13"/>
          <p:cNvSpPr txBox="1">
            <a:spLocks noChangeArrowheads="1"/>
          </p:cNvSpPr>
          <p:nvPr/>
        </p:nvSpPr>
        <p:spPr bwMode="auto">
          <a:xfrm>
            <a:off x="250825" y="2041525"/>
            <a:ext cx="4608513" cy="7397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 b="1">
                <a:solidFill>
                  <a:schemeClr val="bg2"/>
                </a:solidFill>
                <a:latin typeface="Arial" charset="0"/>
                <a:cs typeface="Arial" charset="0"/>
              </a:rPr>
              <a:t>Freshly caught shellfish and oysters drizzled in garlic sauce, snails, cooked in their shells, sliced boiled eggs, lettuce, olives, figs, and honeyed wine</a:t>
            </a:r>
          </a:p>
        </p:txBody>
      </p:sp>
      <p:sp>
        <p:nvSpPr>
          <p:cNvPr id="97289" name="TextBox 13"/>
          <p:cNvSpPr txBox="1">
            <a:spLocks noChangeArrowheads="1"/>
          </p:cNvSpPr>
          <p:nvPr/>
        </p:nvSpPr>
        <p:spPr bwMode="auto">
          <a:xfrm>
            <a:off x="1403350" y="1484313"/>
            <a:ext cx="2160588" cy="615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Arial" charset="0"/>
                <a:cs typeface="Arial" charset="0"/>
              </a:rPr>
              <a:t>FIRST COURSE</a:t>
            </a:r>
            <a:endParaRPr lang="en-US" sz="1600" b="1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1600" b="1">
                <a:solidFill>
                  <a:schemeClr val="bg2"/>
                </a:solidFill>
                <a:latin typeface="Arial" charset="0"/>
                <a:cs typeface="Arial" charset="0"/>
              </a:rPr>
              <a:t>(</a:t>
            </a:r>
            <a:r>
              <a:rPr lang="en-US" sz="1600" b="1" i="1">
                <a:solidFill>
                  <a:schemeClr val="bg2"/>
                </a:solidFill>
                <a:latin typeface="Arial" charset="0"/>
                <a:cs typeface="Arial" charset="0"/>
              </a:rPr>
              <a:t>gustatio</a:t>
            </a:r>
            <a:r>
              <a:rPr lang="en-US" sz="1600" b="1">
                <a:solidFill>
                  <a:schemeClr val="bg2"/>
                </a:solidFill>
                <a:latin typeface="Arial" charset="0"/>
                <a:cs typeface="Arial" charset="0"/>
              </a:rPr>
              <a:t>––starter)</a:t>
            </a:r>
            <a:endParaRPr lang="en-US" sz="1800" b="1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251520" y="4176663"/>
            <a:ext cx="4608513" cy="69249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300" b="1">
                <a:solidFill>
                  <a:schemeClr val="bg2"/>
                </a:solidFill>
                <a:latin typeface="Arial" charset="0"/>
                <a:cs typeface="Arial" charset="0"/>
              </a:rPr>
              <a:t>Whole roast boar, filled with sausages and egg yolks, followed by stuffed dormice in honey, peacocks, fish and shellfish, sauces, cabbage, and scented wine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899592" y="3655880"/>
            <a:ext cx="2880717" cy="53963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2"/>
                </a:solidFill>
                <a:latin typeface="Arial" charset="0"/>
                <a:cs typeface="Arial" charset="0"/>
              </a:rPr>
              <a:t>SECOND COURSE</a:t>
            </a:r>
            <a:endParaRPr lang="en-US" sz="1400" b="1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bg2"/>
                </a:solidFill>
                <a:latin typeface="Arial" charset="0"/>
                <a:cs typeface="Arial" charset="0"/>
              </a:rPr>
              <a:t>(</a:t>
            </a:r>
            <a:r>
              <a:rPr lang="en-US" sz="1600" b="1" i="1" dirty="0">
                <a:solidFill>
                  <a:schemeClr val="bg2"/>
                </a:solidFill>
                <a:latin typeface="Arial" charset="0"/>
                <a:cs typeface="Arial" charset="0"/>
              </a:rPr>
              <a:t>caput </a:t>
            </a:r>
            <a:r>
              <a:rPr lang="en-US" sz="1600" b="1" i="1" dirty="0" err="1">
                <a:solidFill>
                  <a:schemeClr val="bg2"/>
                </a:solidFill>
                <a:latin typeface="Arial" charset="0"/>
                <a:cs typeface="Arial" charset="0"/>
              </a:rPr>
              <a:t>cenae</a:t>
            </a:r>
            <a:r>
              <a:rPr lang="en-US" sz="1600" b="1" dirty="0">
                <a:solidFill>
                  <a:schemeClr val="bg2"/>
                </a:solidFill>
                <a:latin typeface="Arial" charset="0"/>
                <a:cs typeface="Arial" charset="0"/>
              </a:rPr>
              <a:t>––main dish)</a:t>
            </a:r>
            <a:endParaRPr lang="en-US" sz="1800" b="1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323528" y="6254039"/>
            <a:ext cx="4608513" cy="49244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300" b="1">
                <a:solidFill>
                  <a:schemeClr val="bg2"/>
                </a:solidFill>
                <a:latin typeface="Arial" charset="0"/>
                <a:cs typeface="Arial" charset="0"/>
              </a:rPr>
              <a:t>Fresh figs, pears, apples, grapes, olives, nuts, jam, pastries and sweet wine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16013" y="5733256"/>
            <a:ext cx="2808312" cy="53963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2"/>
                </a:solidFill>
                <a:latin typeface="Arial" charset="0"/>
                <a:cs typeface="Arial" charset="0"/>
              </a:rPr>
              <a:t>THIRD COURSE</a:t>
            </a:r>
            <a:endParaRPr lang="en-US" sz="1400" b="1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sz="1600" b="1">
                <a:solidFill>
                  <a:schemeClr val="bg2"/>
                </a:solidFill>
                <a:latin typeface="Arial" charset="0"/>
                <a:cs typeface="Arial" charset="0"/>
              </a:rPr>
              <a:t>(</a:t>
            </a:r>
            <a:r>
              <a:rPr lang="en-US" sz="1600" b="1" i="1">
                <a:solidFill>
                  <a:schemeClr val="bg2"/>
                </a:solidFill>
                <a:latin typeface="Arial" charset="0"/>
                <a:cs typeface="Arial" charset="0"/>
              </a:rPr>
              <a:t>secunda mensa</a:t>
            </a:r>
            <a:r>
              <a:rPr lang="en-US" sz="1600" b="1">
                <a:solidFill>
                  <a:schemeClr val="bg2"/>
                </a:solidFill>
                <a:latin typeface="Arial" charset="0"/>
                <a:cs typeface="Arial" charset="0"/>
              </a:rPr>
              <a:t>––dessert)</a:t>
            </a:r>
            <a:endParaRPr lang="en-US" sz="1800" b="1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20" descr="Centur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70866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086600" y="0"/>
            <a:ext cx="2209800" cy="25447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>
                <a:latin typeface="Arial" charset="0"/>
              </a:rPr>
              <a:t>Social Classes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0" y="5105400"/>
            <a:ext cx="2971800" cy="17526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FFFFFF"/>
                </a:solidFill>
                <a:latin typeface="Arial" charset="0"/>
              </a:rPr>
              <a:t>Centurions were Wealthy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+mn-ea"/>
                <a:cs typeface="Arial"/>
              </a:rPr>
              <a:t>98</a:t>
            </a:r>
          </a:p>
        </p:txBody>
      </p:sp>
      <p:sp>
        <p:nvSpPr>
          <p:cNvPr id="99333" name="TextBox 7"/>
          <p:cNvSpPr txBox="1">
            <a:spLocks noChangeArrowheads="1"/>
          </p:cNvSpPr>
          <p:nvPr/>
        </p:nvSpPr>
        <p:spPr bwMode="auto">
          <a:xfrm>
            <a:off x="0" y="260350"/>
            <a:ext cx="2411413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Officer in charge</a:t>
            </a:r>
          </a:p>
        </p:txBody>
      </p:sp>
      <p:sp>
        <p:nvSpPr>
          <p:cNvPr id="99334" name="TextBox 13"/>
          <p:cNvSpPr txBox="1">
            <a:spLocks noChangeArrowheads="1"/>
          </p:cNvSpPr>
          <p:nvPr/>
        </p:nvSpPr>
        <p:spPr bwMode="auto">
          <a:xfrm>
            <a:off x="582613" y="6021388"/>
            <a:ext cx="1397000" cy="7381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chemeClr val="bg2"/>
                </a:solidFill>
                <a:latin typeface="Arial" charset="0"/>
                <a:cs typeface="Arial" charset="0"/>
              </a:rPr>
              <a:t>Hobnailed leather boots called </a:t>
            </a:r>
            <a:r>
              <a:rPr lang="en-US" sz="1400" b="1" i="1">
                <a:solidFill>
                  <a:schemeClr val="bg2"/>
                </a:solidFill>
                <a:latin typeface="Arial" charset="0"/>
                <a:cs typeface="Arial" charset="0"/>
              </a:rPr>
              <a:t>caliga</a:t>
            </a:r>
            <a:endParaRPr lang="en-US" sz="1400" b="1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99335" name="TextBox 7"/>
          <p:cNvSpPr txBox="1">
            <a:spLocks noChangeArrowheads="1"/>
          </p:cNvSpPr>
          <p:nvPr/>
        </p:nvSpPr>
        <p:spPr bwMode="auto">
          <a:xfrm>
            <a:off x="3095625" y="76200"/>
            <a:ext cx="2771775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/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Praetorian Standard</a:t>
            </a:r>
          </a:p>
        </p:txBody>
      </p:sp>
      <p:sp>
        <p:nvSpPr>
          <p:cNvPr id="99336" name="TextBox 13"/>
          <p:cNvSpPr txBox="1">
            <a:spLocks noChangeArrowheads="1"/>
          </p:cNvSpPr>
          <p:nvPr/>
        </p:nvSpPr>
        <p:spPr bwMode="auto">
          <a:xfrm>
            <a:off x="149225" y="5229225"/>
            <a:ext cx="1398588" cy="738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chemeClr val="bg2"/>
                </a:solidFill>
                <a:latin typeface="Arial" charset="0"/>
                <a:cs typeface="Arial" charset="0"/>
              </a:rPr>
              <a:t>Metal leg guards called </a:t>
            </a:r>
            <a:r>
              <a:rPr lang="en-US" sz="1400" b="1" i="1">
                <a:solidFill>
                  <a:schemeClr val="bg2"/>
                </a:solidFill>
                <a:latin typeface="Arial" charset="0"/>
                <a:cs typeface="Arial" charset="0"/>
              </a:rPr>
              <a:t>greaves</a:t>
            </a:r>
            <a:endParaRPr lang="en-US" sz="1400" b="1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99337" name="TextBox 13"/>
          <p:cNvSpPr txBox="1">
            <a:spLocks noChangeArrowheads="1"/>
          </p:cNvSpPr>
          <p:nvPr/>
        </p:nvSpPr>
        <p:spPr bwMode="auto">
          <a:xfrm>
            <a:off x="179388" y="620713"/>
            <a:ext cx="1944687" cy="1384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chemeClr val="bg2"/>
                </a:solidFill>
                <a:latin typeface="Arial" charset="0"/>
                <a:cs typeface="Arial" charset="0"/>
              </a:rPr>
              <a:t>The centurion marches at the head of his troops.  The sideways crest across his helmet is a sign of his rank.</a:t>
            </a:r>
          </a:p>
        </p:txBody>
      </p:sp>
      <p:sp>
        <p:nvSpPr>
          <p:cNvPr id="99338" name="TextBox 13"/>
          <p:cNvSpPr txBox="1">
            <a:spLocks noChangeArrowheads="1"/>
          </p:cNvSpPr>
          <p:nvPr/>
        </p:nvSpPr>
        <p:spPr bwMode="auto">
          <a:xfrm>
            <a:off x="179388" y="2420938"/>
            <a:ext cx="1223962" cy="1384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chemeClr val="bg2"/>
                </a:solidFill>
                <a:latin typeface="Arial" charset="0"/>
                <a:cs typeface="Arial" charset="0"/>
              </a:rPr>
              <a:t>Wooden staff, called </a:t>
            </a:r>
            <a:r>
              <a:rPr lang="en-US" sz="1400" b="1" i="1">
                <a:solidFill>
                  <a:schemeClr val="bg2"/>
                </a:solidFill>
                <a:latin typeface="Arial" charset="0"/>
                <a:cs typeface="Arial" charset="0"/>
              </a:rPr>
              <a:t>vitis</a:t>
            </a:r>
            <a:r>
              <a:rPr lang="en-US" sz="1400" b="1">
                <a:solidFill>
                  <a:schemeClr val="bg2"/>
                </a:solidFill>
                <a:latin typeface="Arial" charset="0"/>
                <a:cs typeface="Arial" charset="0"/>
              </a:rPr>
              <a:t>, used to punish disobedient soldiers</a:t>
            </a:r>
          </a:p>
        </p:txBody>
      </p:sp>
      <p:sp>
        <p:nvSpPr>
          <p:cNvPr id="2" name="Trapezoid 1"/>
          <p:cNvSpPr/>
          <p:nvPr/>
        </p:nvSpPr>
        <p:spPr bwMode="auto">
          <a:xfrm rot="10800000">
            <a:off x="3563938" y="476250"/>
            <a:ext cx="2520950" cy="1008063"/>
          </a:xfrm>
          <a:prstGeom prst="trapezoid">
            <a:avLst>
              <a:gd name="adj" fmla="val 33319"/>
            </a:avLst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Garamond" pitchFamily="-112" charset="0"/>
            </a:endParaRPr>
          </a:p>
        </p:txBody>
      </p:sp>
      <p:sp>
        <p:nvSpPr>
          <p:cNvPr id="99340" name="TextBox 13"/>
          <p:cNvSpPr txBox="1">
            <a:spLocks noChangeArrowheads="1"/>
          </p:cNvSpPr>
          <p:nvPr/>
        </p:nvSpPr>
        <p:spPr bwMode="auto">
          <a:xfrm>
            <a:off x="3851275" y="458788"/>
            <a:ext cx="223361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sz="1400" b="1">
                <a:solidFill>
                  <a:schemeClr val="bg2"/>
                </a:solidFill>
                <a:latin typeface="Arial" charset="0"/>
                <a:cs typeface="Arial" charset="0"/>
              </a:rPr>
              <a:t>The standard of the Praetorian Guard differs from most––it has portraits of the emperor inside its disks.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Wealthy Roman Women</a:t>
            </a:r>
          </a:p>
        </p:txBody>
      </p:sp>
      <p:pic>
        <p:nvPicPr>
          <p:cNvPr id="101378" name="Picture 4" descr="Wome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48600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+mn-ea"/>
                <a:cs typeface="+mn-cs"/>
              </a:rPr>
              <a:t>98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Garamond" charset="0"/>
              </a:rPr>
              <a:t>Romans loved the races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-112" charset="2"/>
              <a:buChar char="n"/>
              <a:defRPr/>
            </a:pPr>
            <a:endParaRPr lang="en-US">
              <a:ea typeface="+mn-ea"/>
              <a:cs typeface="+mn-cs"/>
            </a:endParaRPr>
          </a:p>
        </p:txBody>
      </p:sp>
      <p:pic>
        <p:nvPicPr>
          <p:cNvPr id="103427" name="Picture 4" descr="Chariot R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0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7073"/>
            <a:ext cx="9144000" cy="1015663"/>
          </a:xfrm>
          <a:prstGeom prst="rect">
            <a:avLst/>
          </a:prstGeom>
          <a:solidFill>
            <a:schemeClr val="bg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DAY AT THE RACES</a:t>
            </a:r>
            <a:endParaRPr lang="x-none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 descr="Green marble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effectLst>
            <a:outerShdw blurRad="63500" dist="107763" dir="81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effectLst/>
                <a:latin typeface="Arial" charset="0"/>
              </a:rPr>
              <a:t>Equestrian High Priests</a:t>
            </a:r>
            <a:endParaRPr lang="en-US" b="1">
              <a:latin typeface="Arial" charset="0"/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0" y="1600200"/>
            <a:ext cx="3581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Arial"/>
                <a:cs typeface="Arial"/>
              </a:rPr>
              <a:t>Annas</a:t>
            </a:r>
          </a:p>
          <a:p>
            <a:pPr eaLnBrk="1" hangingPunct="1">
              <a:defRPr/>
            </a:pPr>
            <a:r>
              <a:rPr lang="en-US" sz="3600" b="1">
                <a:latin typeface="Arial"/>
                <a:cs typeface="Arial"/>
              </a:rPr>
              <a:t>Caiaphas</a:t>
            </a:r>
          </a:p>
          <a:p>
            <a:pPr eaLnBrk="1" hangingPunct="1">
              <a:defRPr/>
            </a:pPr>
            <a:r>
              <a:rPr lang="en-US" sz="3600" b="1">
                <a:latin typeface="Arial"/>
                <a:cs typeface="Arial"/>
              </a:rPr>
              <a:t>Sanhedrin</a:t>
            </a:r>
          </a:p>
        </p:txBody>
      </p:sp>
      <p:pic>
        <p:nvPicPr>
          <p:cNvPr id="105475" name="Picture 4" descr="High Priest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75" y="1600200"/>
            <a:ext cx="493712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107950" y="5013325"/>
            <a:ext cx="51990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None/>
              <a:defRPr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Annas &amp; Caiaphas both conducted illegal trials of Jesus</a:t>
            </a: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 rot="-1669184">
            <a:off x="4343400" y="1522413"/>
            <a:ext cx="16621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  <a:latin typeface="Impact" charset="0"/>
              </a:rPr>
              <a:t>Illegal</a:t>
            </a: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 rot="-1669184">
            <a:off x="4343400" y="2093913"/>
            <a:ext cx="16621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  <a:latin typeface="Impact" charset="0"/>
              </a:rPr>
              <a:t>Illegal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 rot="-1669184">
            <a:off x="4343400" y="2665413"/>
            <a:ext cx="16621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  <a:latin typeface="Impact" charset="0"/>
              </a:rPr>
              <a:t>Illegal</a:t>
            </a:r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+mn-ea"/>
                <a:cs typeface="+mn-cs"/>
              </a:rPr>
              <a:t>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6" grpId="0" autoUpdateAnimBg="0"/>
      <p:bldP spid="128007" grpId="0" autoUpdateAnimBg="0"/>
      <p:bldP spid="12800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95963" y="274638"/>
            <a:ext cx="3200400" cy="11731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Social Classes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24563" y="1905000"/>
            <a:ext cx="3429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Arial" charset="0"/>
              </a:rPr>
              <a:t>Equestrians 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024563" y="3073400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Plebians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024563" y="4241800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Freedman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6024563" y="5410200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Slaves</a:t>
            </a:r>
          </a:p>
        </p:txBody>
      </p:sp>
      <p:sp>
        <p:nvSpPr>
          <p:cNvPr id="107526" name="AutoShape 7"/>
          <p:cNvSpPr>
            <a:spLocks noChangeArrowheads="1"/>
          </p:cNvSpPr>
          <p:nvPr/>
        </p:nvSpPr>
        <p:spPr bwMode="auto">
          <a:xfrm rot="5400000">
            <a:off x="6688932" y="2612231"/>
            <a:ext cx="533400" cy="3381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7" name="AutoShape 8"/>
          <p:cNvSpPr>
            <a:spLocks noChangeArrowheads="1"/>
          </p:cNvSpPr>
          <p:nvPr/>
        </p:nvSpPr>
        <p:spPr bwMode="auto">
          <a:xfrm rot="5400000">
            <a:off x="6688932" y="3793331"/>
            <a:ext cx="533400" cy="3381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8" name="AutoShape 9"/>
          <p:cNvSpPr>
            <a:spLocks noChangeArrowheads="1"/>
          </p:cNvSpPr>
          <p:nvPr/>
        </p:nvSpPr>
        <p:spPr bwMode="auto">
          <a:xfrm rot="5400000">
            <a:off x="6688932" y="4974431"/>
            <a:ext cx="533400" cy="3381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7529" name="Picture 11" descr="Taver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632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8386763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+mn-ea"/>
                <a:cs typeface="Arial"/>
              </a:rPr>
              <a:t>98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0" y="6067105"/>
            <a:ext cx="6021760" cy="780256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-112" charset="0"/>
              </a:defRPr>
            </a:lvl9pPr>
          </a:lstStyle>
          <a:p>
            <a:pPr eaLnBrk="1" hangingPunct="1">
              <a:defRPr/>
            </a:pPr>
            <a:r>
              <a:rPr kumimoji="1" lang="en-US" sz="2400">
                <a:solidFill>
                  <a:schemeClr val="bg2"/>
                </a:solidFill>
                <a:effectLst/>
                <a:latin typeface="Arial" charset="0"/>
              </a:rPr>
              <a:t>TIME OFF: Stop at a bar for a rest and a tasty hot snack.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3" descr="Living Jesus Syllabu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2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5410200" cy="1905000"/>
          </a:xfrm>
          <a:solidFill>
            <a:srgbClr val="EFE409"/>
          </a:solidFill>
        </p:spPr>
        <p:txBody>
          <a:bodyPr/>
          <a:lstStyle/>
          <a:p>
            <a:pPr eaLnBrk="1" hangingPunct="1">
              <a:defRPr/>
            </a:pPr>
            <a:r>
              <a:rPr kumimoji="1" lang="en-US" sz="3600" b="1">
                <a:solidFill>
                  <a:schemeClr val="bg2"/>
                </a:solidFill>
                <a:latin typeface="Arial" charset="0"/>
              </a:rPr>
              <a:t>Regular Plebian Priests Wore Plain White Linen</a:t>
            </a:r>
            <a:endParaRPr kumimoji="1" lang="en-US" sz="3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837565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Plebian Artisans (Blacksmith)</a:t>
            </a:r>
          </a:p>
        </p:txBody>
      </p:sp>
      <p:pic>
        <p:nvPicPr>
          <p:cNvPr id="111618" name="Picture 4" descr="Blacksmi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6962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+mn-ea"/>
                <a:cs typeface="+mn-cs"/>
              </a:rPr>
              <a:t>98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304800" y="306388"/>
            <a:ext cx="8686800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  <a:defRPr/>
            </a:pPr>
            <a:endParaRPr lang="en-US" sz="4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This time period is also called the "</a:t>
            </a:r>
            <a:r>
              <a:rPr lang="en-US" altLang="ja-JP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silent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"</a:t>
            </a:r>
            <a:r>
              <a:rPr lang="en-US" altLang="ja-JP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years.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One prominent family of this period was the </a:t>
            </a:r>
            <a:r>
              <a:rPr lang="en-US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_________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or </a:t>
            </a:r>
            <a:r>
              <a:rPr lang="en-US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__________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biggest challenge of secularization came from </a:t>
            </a:r>
            <a:r>
              <a:rPr lang="en-US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______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culture.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 or F  The "synagogue" is another name for the Temple.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10600" cy="8382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bg1"/>
                </a:solidFill>
                <a:latin typeface="Arial" charset="0"/>
              </a:rPr>
              <a:t>REVIEW:  Intertestamental Period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4" descr="Carpen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86"/>
          <a:stretch/>
        </p:blipFill>
        <p:spPr bwMode="auto">
          <a:xfrm>
            <a:off x="0" y="0"/>
            <a:ext cx="6619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27384"/>
            <a:ext cx="9144000" cy="1367999"/>
          </a:xfrm>
          <a:solidFill>
            <a:srgbClr val="80008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Jewish Carpenters were Plebians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+mn-ea"/>
                <a:cs typeface="+mn-cs"/>
              </a:rPr>
              <a:t>98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10" descr="Social Class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66405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95513" y="260350"/>
            <a:ext cx="3671887" cy="230505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Social Classes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1863" y="304800"/>
            <a:ext cx="3287712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>
                <a:latin typeface="Arial" charset="0"/>
              </a:rPr>
              <a:t>Equestrians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011863" y="14732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Plebians</a:t>
            </a:r>
          </a:p>
        </p:txBody>
      </p:sp>
      <p:sp>
        <p:nvSpPr>
          <p:cNvPr id="115717" name="AutoShape 7"/>
          <p:cNvSpPr>
            <a:spLocks noChangeArrowheads="1"/>
          </p:cNvSpPr>
          <p:nvPr/>
        </p:nvSpPr>
        <p:spPr bwMode="auto">
          <a:xfrm rot="5400000">
            <a:off x="6650038" y="1038225"/>
            <a:ext cx="533400" cy="2857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8" name="AutoShape 8"/>
          <p:cNvSpPr>
            <a:spLocks noChangeArrowheads="1"/>
          </p:cNvSpPr>
          <p:nvPr/>
        </p:nvSpPr>
        <p:spPr bwMode="auto">
          <a:xfrm rot="5400000">
            <a:off x="6650038" y="2219325"/>
            <a:ext cx="533400" cy="2857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9" name="AutoShape 9"/>
          <p:cNvSpPr>
            <a:spLocks noChangeArrowheads="1"/>
          </p:cNvSpPr>
          <p:nvPr/>
        </p:nvSpPr>
        <p:spPr bwMode="auto">
          <a:xfrm rot="5400000">
            <a:off x="6650038" y="3400425"/>
            <a:ext cx="533400" cy="2857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0" name="Rectangle 11"/>
          <p:cNvSpPr>
            <a:spLocks noChangeArrowheads="1"/>
          </p:cNvSpPr>
          <p:nvPr/>
        </p:nvSpPr>
        <p:spPr bwMode="auto">
          <a:xfrm>
            <a:off x="0" y="76200"/>
            <a:ext cx="2438400" cy="3124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0188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en-US" sz="3200" b="1">
                <a:solidFill>
                  <a:srgbClr val="FFFFFF"/>
                </a:solidFill>
                <a:latin typeface="Arial" charset="0"/>
                <a:cs typeface="Arial" charset="0"/>
              </a:rPr>
              <a:t>Freedman were former slaves of various classes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+mn-ea"/>
                <a:cs typeface="Arial"/>
              </a:rPr>
              <a:t>98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3213100"/>
            <a:ext cx="6705600" cy="4032250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>
            <a:spAutoFit/>
          </a:bodyPr>
          <a:lstStyle>
            <a:lvl1pPr marL="2889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2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altLang="ja-JP" sz="3200" dirty="0">
                <a:latin typeface="Arial" charset="0"/>
                <a:cs typeface="Arial" charset="0"/>
              </a:rPr>
              <a:t>"But one day some men from </a:t>
            </a:r>
            <a:br>
              <a:rPr lang="en-US" altLang="ja-JP" sz="3200" dirty="0">
                <a:latin typeface="Arial" charset="0"/>
                <a:cs typeface="Arial" charset="0"/>
              </a:rPr>
            </a:br>
            <a:r>
              <a:rPr lang="en-US" altLang="ja-JP" sz="3200" dirty="0">
                <a:latin typeface="Arial" charset="0"/>
                <a:cs typeface="Arial" charset="0"/>
              </a:rPr>
              <a:t>the Synagogue of Freed Slaves [Freedman, NIV], as it was called, started to debate with [Stephen]." </a:t>
            </a:r>
          </a:p>
          <a:p>
            <a:pPr>
              <a:defRPr/>
            </a:pPr>
            <a:endParaRPr lang="en-US" sz="3200" dirty="0">
              <a:latin typeface="Arial" charset="0"/>
              <a:cs typeface="Arial" charset="0"/>
            </a:endParaRPr>
          </a:p>
          <a:p>
            <a:pPr algn="r">
              <a:defRPr/>
            </a:pPr>
            <a:r>
              <a:rPr lang="en-US" sz="3200" dirty="0">
                <a:latin typeface="Arial" charset="0"/>
                <a:cs typeface="Arial" charset="0"/>
              </a:rPr>
              <a:t>(Acts 6:9 </a:t>
            </a:r>
            <a:r>
              <a:rPr lang="en-US" sz="2800" dirty="0">
                <a:latin typeface="Arial" charset="0"/>
                <a:cs typeface="Arial" charset="0"/>
              </a:rPr>
              <a:t>NTL</a:t>
            </a:r>
            <a:r>
              <a:rPr lang="en-US" sz="3200" dirty="0">
                <a:latin typeface="Arial" charset="0"/>
                <a:cs typeface="Arial" charset="0"/>
              </a:rPr>
              <a:t>)</a:t>
            </a:r>
          </a:p>
          <a:p>
            <a:pPr algn="r">
              <a:defRPr/>
            </a:pP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6011863" y="38100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Slaves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011863" y="26416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Freedman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692150"/>
            <a:ext cx="57245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Social Classes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+mn-ea"/>
                <a:cs typeface="Arial"/>
              </a:rPr>
              <a:t>98</a:t>
            </a:r>
          </a:p>
        </p:txBody>
      </p:sp>
      <p:sp>
        <p:nvSpPr>
          <p:cNvPr id="117764" name="TextBox 14"/>
          <p:cNvSpPr txBox="1">
            <a:spLocks noChangeArrowheads="1"/>
          </p:cNvSpPr>
          <p:nvPr/>
        </p:nvSpPr>
        <p:spPr bwMode="auto">
          <a:xfrm>
            <a:off x="0" y="1844675"/>
            <a:ext cx="5867400" cy="341632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altLang="ja-JP" b="1" baseline="30000" dirty="0">
                <a:latin typeface="Arial" charset="0"/>
                <a:cs typeface="Arial" charset="0"/>
              </a:rPr>
              <a:t>"</a:t>
            </a:r>
            <a:r>
              <a:rPr lang="en-US" altLang="ja-JP" b="1" dirty="0">
                <a:latin typeface="Arial" charset="0"/>
                <a:cs typeface="Arial" charset="0"/>
              </a:rPr>
              <a:t>There is no greater love than to lay down one</a:t>
            </a:r>
            <a:r>
              <a:rPr lang="fr-FR" altLang="ja-JP" b="1" dirty="0">
                <a:latin typeface="Arial" charset="0"/>
                <a:cs typeface="Arial" charset="0"/>
              </a:rPr>
              <a:t>'</a:t>
            </a:r>
            <a:r>
              <a:rPr lang="en-US" altLang="ja-JP" b="1" dirty="0">
                <a:latin typeface="Arial" charset="0"/>
                <a:cs typeface="Arial" charset="0"/>
              </a:rPr>
              <a:t>s life for one</a:t>
            </a:r>
            <a:r>
              <a:rPr lang="fr-FR" altLang="ja-JP" b="1" dirty="0">
                <a:latin typeface="Arial" charset="0"/>
                <a:cs typeface="Arial" charset="0"/>
              </a:rPr>
              <a:t>'</a:t>
            </a:r>
            <a:r>
              <a:rPr lang="en-US" altLang="ja-JP" b="1" dirty="0">
                <a:latin typeface="Arial" charset="0"/>
                <a:cs typeface="Arial" charset="0"/>
              </a:rPr>
              <a:t>s </a:t>
            </a:r>
            <a:r>
              <a:rPr lang="en-US" altLang="ja-JP" b="1" dirty="0">
                <a:solidFill>
                  <a:srgbClr val="FFFF00"/>
                </a:solidFill>
                <a:latin typeface="Arial" charset="0"/>
                <a:cs typeface="Arial" charset="0"/>
              </a:rPr>
              <a:t>friends</a:t>
            </a:r>
            <a:r>
              <a:rPr lang="en-US" altLang="ja-JP" b="1" dirty="0">
                <a:latin typeface="Arial" charset="0"/>
                <a:cs typeface="Arial" charset="0"/>
              </a:rPr>
              <a:t>. </a:t>
            </a:r>
            <a:r>
              <a:rPr lang="en-US" altLang="ja-JP" b="1" baseline="30000" dirty="0">
                <a:latin typeface="Arial" charset="0"/>
                <a:cs typeface="Arial" charset="0"/>
              </a:rPr>
              <a:t>14 </a:t>
            </a:r>
            <a:r>
              <a:rPr lang="en-US" altLang="ja-JP" b="1" dirty="0">
                <a:latin typeface="Arial" charset="0"/>
                <a:cs typeface="Arial" charset="0"/>
              </a:rPr>
              <a:t>You are my </a:t>
            </a:r>
            <a:r>
              <a:rPr lang="en-US" altLang="ja-JP" b="1" dirty="0">
                <a:solidFill>
                  <a:srgbClr val="FFFF00"/>
                </a:solidFill>
                <a:latin typeface="Arial" charset="0"/>
                <a:cs typeface="Arial" charset="0"/>
              </a:rPr>
              <a:t>friends</a:t>
            </a:r>
            <a:r>
              <a:rPr lang="en-US" altLang="ja-JP" b="1" dirty="0">
                <a:latin typeface="Arial" charset="0"/>
                <a:cs typeface="Arial" charset="0"/>
              </a:rPr>
              <a:t> if you do what I command. </a:t>
            </a:r>
            <a:r>
              <a:rPr lang="en-US" altLang="ja-JP" b="1" baseline="30000" dirty="0">
                <a:latin typeface="Arial" charset="0"/>
                <a:cs typeface="Arial" charset="0"/>
              </a:rPr>
              <a:t>15 </a:t>
            </a:r>
            <a:r>
              <a:rPr lang="en-US" altLang="ja-JP" b="1" dirty="0">
                <a:latin typeface="Arial" charset="0"/>
                <a:cs typeface="Arial" charset="0"/>
              </a:rPr>
              <a:t>I no longer call you slaves, because a master </a:t>
            </a:r>
            <a:r>
              <a:rPr lang="en-US" altLang="ja-JP" b="1" dirty="0" err="1">
                <a:latin typeface="Arial" charset="0"/>
                <a:cs typeface="Arial" charset="0"/>
              </a:rPr>
              <a:t>doesn</a:t>
            </a:r>
            <a:r>
              <a:rPr lang="fr-FR" altLang="ja-JP" b="1" dirty="0">
                <a:latin typeface="Arial" charset="0"/>
                <a:cs typeface="Arial" charset="0"/>
              </a:rPr>
              <a:t>'</a:t>
            </a:r>
            <a:r>
              <a:rPr lang="en-US" altLang="ja-JP" b="1" dirty="0">
                <a:latin typeface="Arial" charset="0"/>
                <a:cs typeface="Arial" charset="0"/>
              </a:rPr>
              <a:t>t confide in his slaves. Now you are my </a:t>
            </a:r>
            <a:r>
              <a:rPr lang="en-US" altLang="ja-JP" b="1" dirty="0">
                <a:solidFill>
                  <a:srgbClr val="FFFF00"/>
                </a:solidFill>
                <a:latin typeface="Arial" charset="0"/>
                <a:cs typeface="Arial" charset="0"/>
              </a:rPr>
              <a:t>friends</a:t>
            </a:r>
            <a:r>
              <a:rPr lang="en-US" altLang="ja-JP" b="1" dirty="0">
                <a:latin typeface="Arial" charset="0"/>
                <a:cs typeface="Arial" charset="0"/>
              </a:rPr>
              <a:t>, since I have told you everything the Father told me" </a:t>
            </a:r>
            <a:br>
              <a:rPr lang="en-US" altLang="ja-JP" b="1" dirty="0">
                <a:latin typeface="Arial" charset="0"/>
                <a:cs typeface="Arial" charset="0"/>
              </a:rPr>
            </a:br>
            <a:r>
              <a:rPr lang="en-US" altLang="ja-JP" b="1" dirty="0">
                <a:latin typeface="Arial" charset="0"/>
                <a:cs typeface="Arial" charset="0"/>
              </a:rPr>
              <a:t>(John 15:13-15).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76200"/>
            <a:ext cx="5940425" cy="615950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Freedman were also called </a:t>
            </a:r>
            <a:r>
              <a:rPr lang="en-US" altLang="ja-JP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"friends"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0425" y="304800"/>
            <a:ext cx="335915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>
                <a:latin typeface="Arial" charset="0"/>
              </a:rPr>
              <a:t>Equestrians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940425" y="14732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Plebians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5940425" y="26416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Freedman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5940425" y="38100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Slaves</a:t>
            </a:r>
          </a:p>
        </p:txBody>
      </p:sp>
      <p:sp>
        <p:nvSpPr>
          <p:cNvPr id="117770" name="AutoShape 7"/>
          <p:cNvSpPr>
            <a:spLocks noChangeArrowheads="1"/>
          </p:cNvSpPr>
          <p:nvPr/>
        </p:nvSpPr>
        <p:spPr bwMode="auto">
          <a:xfrm rot="5400000">
            <a:off x="6578600" y="1038225"/>
            <a:ext cx="533400" cy="2857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1" name="AutoShape 8"/>
          <p:cNvSpPr>
            <a:spLocks noChangeArrowheads="1"/>
          </p:cNvSpPr>
          <p:nvPr/>
        </p:nvSpPr>
        <p:spPr bwMode="auto">
          <a:xfrm rot="5400000">
            <a:off x="6578600" y="2219325"/>
            <a:ext cx="533400" cy="2857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772" name="AutoShape 9"/>
          <p:cNvSpPr>
            <a:spLocks noChangeArrowheads="1"/>
          </p:cNvSpPr>
          <p:nvPr/>
        </p:nvSpPr>
        <p:spPr bwMode="auto">
          <a:xfrm rot="5400000">
            <a:off x="6578600" y="3400425"/>
            <a:ext cx="533400" cy="2857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10" descr="Sl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Rectangle 11"/>
          <p:cNvSpPr>
            <a:spLocks noChangeArrowheads="1"/>
          </p:cNvSpPr>
          <p:nvPr/>
        </p:nvSpPr>
        <p:spPr bwMode="auto">
          <a:xfrm>
            <a:off x="3429000" y="1143000"/>
            <a:ext cx="2209800" cy="5257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29000" y="0"/>
            <a:ext cx="5715000" cy="11430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Social Classes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905000"/>
            <a:ext cx="5967413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latin typeface="Arial" charset="0"/>
              </a:rPr>
              <a:t>Equestrians (Patricians)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429000" y="3073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Plebians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429000" y="42418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Freedman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429000" y="54102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Slaves</a:t>
            </a:r>
          </a:p>
        </p:txBody>
      </p:sp>
      <p:sp>
        <p:nvSpPr>
          <p:cNvPr id="119816" name="AutoShape 7"/>
          <p:cNvSpPr>
            <a:spLocks noChangeArrowheads="1"/>
          </p:cNvSpPr>
          <p:nvPr/>
        </p:nvSpPr>
        <p:spPr bwMode="auto">
          <a:xfrm rot="5400000">
            <a:off x="4191000" y="2514600"/>
            <a:ext cx="5334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7" name="AutoShape 8"/>
          <p:cNvSpPr>
            <a:spLocks noChangeArrowheads="1"/>
          </p:cNvSpPr>
          <p:nvPr/>
        </p:nvSpPr>
        <p:spPr bwMode="auto">
          <a:xfrm rot="5400000">
            <a:off x="4191000" y="3695700"/>
            <a:ext cx="5334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818" name="AutoShape 9"/>
          <p:cNvSpPr>
            <a:spLocks noChangeArrowheads="1"/>
          </p:cNvSpPr>
          <p:nvPr/>
        </p:nvSpPr>
        <p:spPr bwMode="auto">
          <a:xfrm rot="5400000">
            <a:off x="4191000" y="4876800"/>
            <a:ext cx="533400" cy="533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+mn-ea"/>
                <a:cs typeface="Arial"/>
              </a:rPr>
              <a:t>98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7544" y="386661"/>
            <a:ext cx="2592288" cy="954107"/>
          </a:xfrm>
          <a:prstGeom prst="rect">
            <a:avLst/>
          </a:prstGeom>
          <a:solidFill>
            <a:srgbClr val="8000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New Slaves Just In</a:t>
            </a:r>
            <a:endParaRPr lang="x-none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-26988"/>
            <a:ext cx="9153525" cy="1008063"/>
          </a:xfrm>
          <a:solidFill>
            <a:srgbClr val="000514"/>
          </a:solidFill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Slavery in the Roman Empire</a:t>
            </a:r>
          </a:p>
        </p:txBody>
      </p:sp>
    </p:spTree>
    <p:extLst>
      <p:ext uri="{BB962C8B-B14F-4D97-AF65-F5344CB8AC3E}">
        <p14:creationId xmlns:p14="http://schemas.microsoft.com/office/powerpoint/2010/main" val="2066815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402388" cy="461963"/>
          </a:xfrm>
          <a:solidFill>
            <a:srgbClr val="FF0066"/>
          </a:solidFill>
          <a:ln w="12700" cap="sq"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400" b="1" i="1" kern="1200" dirty="0">
                <a:solidFill>
                  <a:srgbClr val="FFFFFF"/>
                </a:solidFill>
                <a:ea typeface="+mn-ea"/>
              </a:rPr>
              <a:t>Features of Slavery during Roman Empire</a:t>
            </a:r>
          </a:p>
        </p:txBody>
      </p:sp>
      <p:sp>
        <p:nvSpPr>
          <p:cNvPr id="71682" name="Rectangle 6"/>
          <p:cNvSpPr>
            <a:spLocks noChangeArrowheads="1"/>
          </p:cNvSpPr>
          <p:nvPr/>
        </p:nvSpPr>
        <p:spPr bwMode="auto">
          <a:xfrm>
            <a:off x="1371600" y="1371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996600"/>
              </a:buClr>
              <a:buFont typeface="Wingdings" pitchFamily="2" charset="2"/>
              <a:buChar char="w"/>
            </a:pPr>
            <a:r>
              <a:rPr lang="en-US" altLang="en-US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Entry into Slavery</a:t>
            </a:r>
          </a:p>
          <a:p>
            <a:pPr eaLnBrk="1" hangingPunct="1">
              <a:spcBef>
                <a:spcPct val="20000"/>
              </a:spcBef>
              <a:buClr>
                <a:srgbClr val="996600"/>
              </a:buClr>
              <a:buFont typeface="Wingdings" pitchFamily="2" charset="2"/>
              <a:buChar char="w"/>
            </a:pPr>
            <a:endParaRPr lang="en-US" altLang="en-US" sz="28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en-US" altLang="en-US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Roman military conquests</a:t>
            </a:r>
          </a:p>
          <a:p>
            <a:pPr lvl="1" eaLnBrk="1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en-US" altLang="en-US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Natural reproduction</a:t>
            </a:r>
          </a:p>
          <a:p>
            <a:pPr lvl="1" eaLnBrk="1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en-US" altLang="en-US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Rescue from exposure</a:t>
            </a:r>
          </a:p>
          <a:p>
            <a:pPr lvl="1" eaLnBrk="1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en-US" altLang="en-US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International trade</a:t>
            </a:r>
          </a:p>
          <a:p>
            <a:pPr lvl="1" eaLnBrk="1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en-US" altLang="en-US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Piracy</a:t>
            </a:r>
          </a:p>
          <a:p>
            <a:pPr lvl="1" eaLnBrk="1" hangingPunct="1">
              <a:spcBef>
                <a:spcPct val="20000"/>
              </a:spcBef>
              <a:buSzPct val="95000"/>
              <a:buFontTx/>
              <a:buChar char="–"/>
            </a:pPr>
            <a:r>
              <a:rPr lang="en-US" altLang="en-US" sz="28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Sold themselves into slavery for various reasons</a:t>
            </a:r>
            <a:endParaRPr lang="en-US" altLang="en-US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56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23950"/>
            <a:ext cx="8640762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-26988"/>
            <a:ext cx="9153525" cy="1008063"/>
          </a:xfrm>
          <a:solidFill>
            <a:srgbClr val="000514"/>
          </a:solidFill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Slavery in the Roman Empire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51520" y="2492896"/>
            <a:ext cx="8136904" cy="338437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ru-RU" sz="3600" b="1" dirty="0">
                <a:solidFill>
                  <a:srgbClr val="FFFFFF"/>
                </a:solidFill>
                <a:effectLst>
                  <a:glow rad="203200">
                    <a:srgbClr val="000000"/>
                  </a:glow>
                </a:effectLst>
                <a:latin typeface="Arial"/>
              </a:rPr>
              <a:t>"</a:t>
            </a:r>
            <a:r>
              <a:rPr lang="en-US" sz="3600" b="1" dirty="0">
                <a:solidFill>
                  <a:srgbClr val="FFFFFF"/>
                </a:solidFill>
                <a:effectLst>
                  <a:glow rad="203200">
                    <a:srgbClr val="000000"/>
                  </a:glow>
                </a:effectLst>
                <a:latin typeface="Arial"/>
              </a:rPr>
              <a:t>The slave was absolutely at his master</a:t>
            </a:r>
            <a:r>
              <a:rPr lang="uk-UA" sz="3600" b="1" dirty="0">
                <a:solidFill>
                  <a:srgbClr val="FFFFFF"/>
                </a:solidFill>
                <a:effectLst>
                  <a:glow rad="203200">
                    <a:srgbClr val="000000"/>
                  </a:glow>
                </a:effectLst>
                <a:latin typeface="Arial"/>
              </a:rPr>
              <a:t>'</a:t>
            </a:r>
            <a:r>
              <a:rPr lang="en-US" sz="3600" b="1" dirty="0">
                <a:solidFill>
                  <a:srgbClr val="FFFFFF"/>
                </a:solidFill>
                <a:effectLst>
                  <a:glow rad="203200">
                    <a:srgbClr val="000000"/>
                  </a:glow>
                </a:effectLst>
                <a:latin typeface="Arial"/>
              </a:rPr>
              <a:t>s disposal; for the smallest offence he might be scourged, mutilated, crucified, [or] thrown to the wild beasts</a:t>
            </a:r>
            <a:r>
              <a:rPr lang="ru-RU" sz="3600" b="1" dirty="0">
                <a:solidFill>
                  <a:srgbClr val="FFFFFF"/>
                </a:solidFill>
                <a:effectLst>
                  <a:glow rad="203200">
                    <a:srgbClr val="000000"/>
                  </a:glow>
                </a:effectLst>
                <a:latin typeface="Arial"/>
              </a:rPr>
              <a:t>"</a:t>
            </a:r>
            <a:r>
              <a:rPr lang="en-US" sz="3600" b="1" dirty="0">
                <a:solidFill>
                  <a:srgbClr val="FFFFFF"/>
                </a:solidFill>
                <a:effectLst>
                  <a:glow rad="203200">
                    <a:srgbClr val="000000"/>
                  </a:glow>
                </a:effectLst>
                <a:latin typeface="Arial"/>
              </a:rPr>
              <a:t> </a:t>
            </a:r>
            <a:br>
              <a:rPr lang="en-US" sz="3200" b="1" dirty="0">
                <a:solidFill>
                  <a:srgbClr val="FFFFFF"/>
                </a:solidFill>
                <a:effectLst>
                  <a:glow rad="203200">
                    <a:srgbClr val="000000"/>
                  </a:glow>
                </a:effectLst>
                <a:latin typeface="Arial"/>
              </a:rPr>
            </a:br>
            <a:endParaRPr lang="en-US" sz="3200" b="1" dirty="0">
              <a:solidFill>
                <a:srgbClr val="FFFFFF"/>
              </a:solidFill>
              <a:effectLst>
                <a:glow rad="203200">
                  <a:srgbClr val="000000"/>
                </a:glow>
              </a:effectLst>
              <a:latin typeface="Arial"/>
            </a:endParaRPr>
          </a:p>
          <a:p>
            <a:pPr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glow rad="203200">
                    <a:srgbClr val="000000"/>
                  </a:glow>
                </a:effectLst>
                <a:latin typeface="Arial"/>
              </a:rPr>
              <a:t>(J. B. Lightfoot, </a:t>
            </a:r>
            <a:br>
              <a:rPr lang="en-US" sz="2400" b="1" dirty="0">
                <a:solidFill>
                  <a:srgbClr val="FFFFFF"/>
                </a:solidFill>
                <a:effectLst>
                  <a:glow rad="203200">
                    <a:srgbClr val="000000"/>
                  </a:glow>
                </a:effectLst>
                <a:latin typeface="Arial"/>
              </a:rPr>
            </a:br>
            <a:r>
              <a:rPr lang="en-US" sz="2400" b="1" i="1" dirty="0">
                <a:solidFill>
                  <a:srgbClr val="FFFFFF"/>
                </a:solidFill>
                <a:effectLst>
                  <a:glow rad="203200">
                    <a:srgbClr val="000000"/>
                  </a:glow>
                </a:effectLst>
                <a:latin typeface="Arial"/>
              </a:rPr>
              <a:t>Saint Paul</a:t>
            </a:r>
            <a:r>
              <a:rPr lang="uk-UA" sz="2400" b="1" i="1" dirty="0">
                <a:solidFill>
                  <a:srgbClr val="FFFFFF"/>
                </a:solidFill>
                <a:effectLst>
                  <a:glow rad="203200">
                    <a:srgbClr val="000000"/>
                  </a:glow>
                </a:effectLst>
                <a:latin typeface="Arial"/>
              </a:rPr>
              <a:t>'</a:t>
            </a:r>
            <a:r>
              <a:rPr lang="en-US" sz="2400" b="1" i="1" dirty="0">
                <a:solidFill>
                  <a:srgbClr val="FFFFFF"/>
                </a:solidFill>
                <a:effectLst>
                  <a:glow rad="203200">
                    <a:srgbClr val="000000"/>
                  </a:glow>
                </a:effectLst>
                <a:latin typeface="Arial"/>
              </a:rPr>
              <a:t>s Epistles to the </a:t>
            </a:r>
            <a:br>
              <a:rPr lang="en-US" sz="2400" b="1" i="1" dirty="0">
                <a:solidFill>
                  <a:srgbClr val="FFFFFF"/>
                </a:solidFill>
                <a:effectLst>
                  <a:glow rad="203200">
                    <a:srgbClr val="000000"/>
                  </a:glow>
                </a:effectLst>
                <a:latin typeface="Arial"/>
              </a:rPr>
            </a:br>
            <a:r>
              <a:rPr lang="en-US" sz="2400" b="1" i="1" dirty="0">
                <a:solidFill>
                  <a:srgbClr val="FFFFFF"/>
                </a:solidFill>
                <a:effectLst>
                  <a:glow rad="203200">
                    <a:srgbClr val="000000"/>
                  </a:glow>
                </a:effectLst>
                <a:latin typeface="Arial"/>
              </a:rPr>
              <a:t>Colossians and to Philemon</a:t>
            </a:r>
            <a:r>
              <a:rPr lang="en-US" sz="2400" b="1" dirty="0">
                <a:solidFill>
                  <a:srgbClr val="FFFFFF"/>
                </a:solidFill>
                <a:effectLst>
                  <a:glow rad="203200">
                    <a:srgbClr val="000000"/>
                  </a:glow>
                </a:effectLst>
                <a:latin typeface="Arial"/>
              </a:rPr>
              <a:t>, 321) </a:t>
            </a:r>
          </a:p>
        </p:txBody>
      </p:sp>
    </p:spTree>
    <p:extLst>
      <p:ext uri="{BB962C8B-B14F-4D97-AF65-F5344CB8AC3E}">
        <p14:creationId xmlns:p14="http://schemas.microsoft.com/office/powerpoint/2010/main" val="193433029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248400" y="228600"/>
            <a:ext cx="2514600" cy="35052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Arial" pitchFamily="34" charset="0"/>
              </a:rPr>
              <a:t>Features of slavery during Roman</a:t>
            </a:r>
          </a:p>
        </p:txBody>
      </p:sp>
      <p:pic>
        <p:nvPicPr>
          <p:cNvPr id="69634" name="Picture 3" descr="Image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0"/>
            <a:ext cx="3995737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5905477" y="3860800"/>
            <a:ext cx="27622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Slave sold in Roman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slave trade</a:t>
            </a:r>
          </a:p>
        </p:txBody>
      </p:sp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1295400" y="533400"/>
            <a:ext cx="39243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When Romans conquered the Mediterranean, they took millions of slaves to Italy. The Italians were major importers of slaves with slaves accounting for 40 percent of the population!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Laws which promoted or restricted the Roman slave system: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Lex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Poetelia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(326 BC)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Lex Aelia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Sentia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(AD 4)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Lex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Fufia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Caninia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(AD 2)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Lex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lunia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Sorbana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9637" name="Text Box 8"/>
          <p:cNvSpPr txBox="1">
            <a:spLocks noChangeArrowheads="1"/>
          </p:cNvSpPr>
          <p:nvPr/>
        </p:nvSpPr>
        <p:spPr bwMode="auto">
          <a:xfrm>
            <a:off x="0" y="0"/>
            <a:ext cx="6340475" cy="461963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Arial" pitchFamily="34" charset="0"/>
              </a:rPr>
              <a:t>Features of Slavery during Roman Empire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249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648200" cy="13716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n-US" i="1">
                <a:latin typeface="Arial" charset="0"/>
              </a:rPr>
              <a:t>Roman Social Institutions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0" y="1676400"/>
            <a:ext cx="2743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latin typeface="Arial" charset="0"/>
              </a:rPr>
              <a:t>Voluntary associations were clubs that anyone could join—unlike the Jewish ones closed to outsiders</a:t>
            </a:r>
          </a:p>
        </p:txBody>
      </p:sp>
      <p:pic>
        <p:nvPicPr>
          <p:cNvPr id="121859" name="Picture 4" descr="Torah at 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84300"/>
            <a:ext cx="63246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5364163" y="0"/>
            <a:ext cx="37798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Koinonia</a:t>
            </a:r>
          </a:p>
        </p:txBody>
      </p:sp>
      <p:pic>
        <p:nvPicPr>
          <p:cNvPr id="121861" name="Picture 1" descr="koinonia-wid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36513" y="1341438"/>
            <a:ext cx="2736851" cy="180022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-112" charset="-128"/>
                <a:cs typeface="Aria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-112" charset="-128"/>
                <a:cs typeface="Aria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-112" charset="-128"/>
                <a:cs typeface="Aria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pitchFamily="-112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-11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</a:defRPr>
            </a:lvl9pPr>
          </a:lstStyle>
          <a:p>
            <a:pPr marL="0" indent="0" eaLnBrk="1" hangingPunct="1">
              <a:buFont typeface="Wingdings" charset="0"/>
              <a:buNone/>
              <a:defRPr/>
            </a:pPr>
            <a:r>
              <a:rPr lang="en-US" sz="1800" b="1" dirty="0">
                <a:latin typeface="Arial" charset="0"/>
              </a:rPr>
              <a:t>A Jewish boy celebrates his bar mitzvah, reading from the Torah scroll, at the Western Wall in Jerusalem.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latin typeface="Arial"/>
                <a:ea typeface="+mn-ea"/>
                <a:cs typeface="Arial"/>
              </a:rPr>
              <a:t>98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648200" cy="13716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n-US" i="1">
                <a:latin typeface="Arial" charset="0"/>
              </a:rPr>
              <a:t>Roman Social Institutions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0800" y="1676400"/>
            <a:ext cx="2743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Arial" charset="0"/>
              </a:rPr>
              <a:t>Roman voluntary associations</a:t>
            </a: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5004048" y="0"/>
            <a:ext cx="41399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Koinonia</a:t>
            </a:r>
          </a:p>
        </p:txBody>
      </p:sp>
      <p:pic>
        <p:nvPicPr>
          <p:cNvPr id="123908" name="Picture 2" descr="Early-church-worship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63754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+mn-ea"/>
                <a:cs typeface="+mn-cs"/>
              </a:rPr>
              <a:t>98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04800" y="306388"/>
            <a:ext cx="8686800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Times New Roman" charset="0"/>
              </a:rPr>
              <a:t>REVIEW:  Intertestamental Period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This time period is also called the "</a:t>
            </a:r>
            <a:r>
              <a:rPr lang="en-US" altLang="ja-JP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silent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"</a:t>
            </a:r>
            <a:r>
              <a:rPr lang="en-US" altLang="ja-JP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years.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One prominent family of this period was the </a:t>
            </a:r>
            <a:r>
              <a:rPr lang="en-US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Maccabees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or </a:t>
            </a:r>
            <a:r>
              <a:rPr lang="en-US" sz="3600" b="1" u="sng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Hasmoneans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biggest challenge of secularization came from </a:t>
            </a:r>
            <a:r>
              <a:rPr lang="en-US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______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culture.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 or F  The "synagogue" is another name for the Temple.</a:t>
            </a:r>
          </a:p>
        </p:txBody>
      </p:sp>
      <p:sp>
        <p:nvSpPr>
          <p:cNvPr id="5837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8382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bg1"/>
                </a:solidFill>
                <a:latin typeface="Arial" charset="0"/>
              </a:rPr>
              <a:t>REVIEW:  Intertestamental Period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648200" cy="13716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en-US" i="1">
                <a:latin typeface="Arial" charset="0"/>
              </a:rPr>
              <a:t>Roman Social Institutions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2950" y="2143125"/>
            <a:ext cx="2016125" cy="4525963"/>
          </a:xfrm>
        </p:spPr>
        <p:txBody>
          <a:bodyPr/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2800" b="1" dirty="0">
                <a:latin typeface="Arial" charset="0"/>
              </a:rPr>
              <a:t>The house church movement today is reviving some of these NT concepts</a:t>
            </a: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4800600" y="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Koinonia</a:t>
            </a:r>
          </a:p>
        </p:txBody>
      </p:sp>
      <p:grpSp>
        <p:nvGrpSpPr>
          <p:cNvPr id="125956" name="Group 1"/>
          <p:cNvGrpSpPr>
            <a:grpSpLocks/>
          </p:cNvGrpSpPr>
          <p:nvPr/>
        </p:nvGrpSpPr>
        <p:grpSpPr bwMode="auto">
          <a:xfrm>
            <a:off x="-36513" y="1779588"/>
            <a:ext cx="7019926" cy="5105400"/>
            <a:chOff x="-36512" y="1779588"/>
            <a:chExt cx="7020272" cy="5105796"/>
          </a:xfrm>
        </p:grpSpPr>
        <p:pic>
          <p:nvPicPr>
            <p:cNvPr id="125957" name="Picture 1" descr="Koinonia-Graphic-Small-550x40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41" y="1779588"/>
              <a:ext cx="6985001" cy="510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"/>
            <p:cNvSpPr txBox="1">
              <a:spLocks noRot="1" noChangeArrowheads="1"/>
            </p:cNvSpPr>
            <p:nvPr/>
          </p:nvSpPr>
          <p:spPr bwMode="auto">
            <a:xfrm>
              <a:off x="-36512" y="5958212"/>
              <a:ext cx="7020272" cy="927172"/>
            </a:xfrm>
            <a:prstGeom prst="rect">
              <a:avLst/>
            </a:prstGeom>
            <a:gradFill flip="none" rotWithShape="1">
              <a:gsLst>
                <a:gs pos="0">
                  <a:srgbClr val="680000"/>
                </a:gs>
                <a:gs pos="100000">
                  <a:schemeClr val="bg2"/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4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Koinonia Small Groups</a:t>
              </a:r>
              <a:endPara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+mn-ea"/>
                <a:cs typeface="+mn-cs"/>
              </a:rPr>
              <a:t>98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400" y="274638"/>
            <a:ext cx="90836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Members of the City Community could appeal to the Forum of Rome</a:t>
            </a:r>
          </a:p>
        </p:txBody>
      </p:sp>
      <p:pic>
        <p:nvPicPr>
          <p:cNvPr id="128002" name="Picture 4" descr="Foru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606550"/>
            <a:ext cx="9201151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+mn-ea"/>
                <a:cs typeface="+mn-cs"/>
              </a:rPr>
              <a:t>98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4" descr="Foru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606550"/>
            <a:ext cx="9201151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400" y="274638"/>
            <a:ext cx="90836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" charset="0"/>
              </a:rPr>
              <a:t>Citizenship referred to being a citizen of either Rome or Israel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 pitchFamily="-112" charset="0"/>
                <a:ea typeface="+mn-ea"/>
                <a:cs typeface="+mn-cs"/>
              </a:rPr>
              <a:t>98</a:t>
            </a:r>
          </a:p>
        </p:txBody>
      </p:sp>
      <p:sp>
        <p:nvSpPr>
          <p:cNvPr id="130052" name="Rectangle 1"/>
          <p:cNvSpPr>
            <a:spLocks noChangeArrowheads="1"/>
          </p:cNvSpPr>
          <p:nvPr/>
        </p:nvSpPr>
        <p:spPr bwMode="auto">
          <a:xfrm>
            <a:off x="-36513" y="1557338"/>
            <a:ext cx="9288463" cy="5300662"/>
          </a:xfrm>
          <a:prstGeom prst="rect">
            <a:avLst/>
          </a:prstGeom>
          <a:solidFill>
            <a:schemeClr val="bg2">
              <a:alpha val="7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179388" y="1844675"/>
            <a:ext cx="8640762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Acts 22:28 (NAU) "The commander answered, 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'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 acquired this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citizenship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with a large sum of money.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'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And Paul said, 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'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But I was actually born a citizen.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'"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388" y="4437063"/>
            <a:ext cx="8856662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Eph. 2:12 (NAU) "Remember that you [Gentiles] were at that time separate from Christ, excluded from the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commonwealth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[citizenship NLT] of Israel, and strangers to the covenants of promise, having no hope and without God in the world."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4" descr="HOushol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3657600" cy="23622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chemeClr val="bg2"/>
                </a:solidFill>
                <a:effectLst/>
                <a:latin typeface="Arial" charset="0"/>
              </a:rPr>
              <a:t>Characteristics of the Household Community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3962400"/>
            <a:ext cx="4716462" cy="2895600"/>
          </a:xfrm>
          <a:gradFill rotWithShape="1">
            <a:gsLst>
              <a:gs pos="0">
                <a:srgbClr val="006600">
                  <a:alpha val="67999"/>
                </a:srgbClr>
              </a:gs>
              <a:gs pos="100000">
                <a:srgbClr val="006600">
                  <a:gamma/>
                  <a:shade val="46275"/>
                  <a:invGamma/>
                </a:srgbClr>
              </a:gs>
            </a:gsLst>
            <a:lin ang="5400000" scaled="1"/>
          </a:gradFill>
        </p:spPr>
        <p:txBody>
          <a:bodyPr/>
          <a:lstStyle/>
          <a:p>
            <a:pPr marL="358775" indent="-358775" eaLnBrk="1" hangingPunct="1">
              <a:buFont typeface="+mj-lt"/>
              <a:buAutoNum type="arabicPeriod"/>
              <a:defRPr/>
            </a:pPr>
            <a:r>
              <a:rPr lang="en-US" sz="2800" b="1" dirty="0">
                <a:latin typeface="Arial" charset="0"/>
              </a:rPr>
              <a:t>Same Biological Source on Same Estate</a:t>
            </a:r>
          </a:p>
          <a:p>
            <a:pPr marL="358775" indent="-358775" eaLnBrk="1" hangingPunct="1">
              <a:buFont typeface="+mj-lt"/>
              <a:buAutoNum type="arabicPeriod"/>
              <a:defRPr/>
            </a:pPr>
            <a:r>
              <a:rPr lang="en-US" sz="2800" b="1" dirty="0">
                <a:latin typeface="Arial" charset="0"/>
              </a:rPr>
              <a:t>Hierarchy of Authority</a:t>
            </a:r>
          </a:p>
          <a:p>
            <a:pPr marL="358775" indent="-358775" eaLnBrk="1" hangingPunct="1">
              <a:buFont typeface="+mj-lt"/>
              <a:buAutoNum type="arabicPeriod"/>
              <a:defRPr/>
            </a:pPr>
            <a:r>
              <a:rPr lang="en-US" sz="2800" b="1" dirty="0">
                <a:latin typeface="Arial" charset="0"/>
              </a:rPr>
              <a:t>Freedmen and Slaves</a:t>
            </a:r>
          </a:p>
          <a:p>
            <a:pPr marL="358775" indent="-358775" eaLnBrk="1" hangingPunct="1">
              <a:buFont typeface="+mj-lt"/>
              <a:buAutoNum type="arabicPeriod"/>
              <a:defRPr/>
            </a:pPr>
            <a:r>
              <a:rPr lang="en-US" sz="2800" b="1" dirty="0">
                <a:latin typeface="Arial" charset="0"/>
              </a:rPr>
              <a:t>Common Religion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8534400" y="76200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tx1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>
                <a:solidFill>
                  <a:schemeClr val="bg2"/>
                </a:solidFill>
                <a:latin typeface="Arial" charset="0"/>
                <a:cs typeface="Arial" charset="0"/>
              </a:rPr>
              <a:t>99</a:t>
            </a:r>
            <a:endParaRPr lang="en-US" sz="1600" b="1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132101" name="TextBox 1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  <a:cs typeface="Arial" charset="0"/>
              </a:rPr>
              <a:t>Ronald D. Runyon, "Principles &amp; Methods of Household Evangelism," </a:t>
            </a:r>
            <a:r>
              <a:rPr lang="en-US" sz="1400" i="1">
                <a:latin typeface="Arial" charset="0"/>
                <a:cs typeface="Arial" charset="0"/>
              </a:rPr>
              <a:t>BibSac</a:t>
            </a:r>
            <a:r>
              <a:rPr lang="en-US" sz="1400">
                <a:latin typeface="Arial" charset="0"/>
                <a:cs typeface="Arial" charset="0"/>
              </a:rPr>
              <a:t> 142 (Jan-Mar 1985), 64-74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3" descr="Ho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3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867400" y="0"/>
            <a:ext cx="3276600" cy="1981200"/>
          </a:xfrm>
          <a:solidFill>
            <a:srgbClr val="80008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Household Implications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643438" y="3349625"/>
            <a:ext cx="4532312" cy="3540125"/>
          </a:xfrm>
          <a:prstGeom prst="rect">
            <a:avLst/>
          </a:prstGeom>
          <a:gradFill rotWithShape="1">
            <a:gsLst>
              <a:gs pos="0">
                <a:srgbClr val="472F18"/>
              </a:gs>
              <a:gs pos="100000">
                <a:srgbClr val="996633">
                  <a:alpha val="53998"/>
                </a:srgbClr>
              </a:gs>
            </a:gsLst>
            <a:lin ang="5400000" scaled="1"/>
          </a:gra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Household conversions</a:t>
            </a:r>
          </a:p>
          <a:p>
            <a:pPr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Unity of body of Christ</a:t>
            </a:r>
          </a:p>
          <a:p>
            <a:pPr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Flexible structure</a:t>
            </a:r>
          </a:p>
          <a:p>
            <a:pPr>
              <a:buFontTx/>
              <a:buAutoNum type="arabicPeriod"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Tx/>
              <a:buAutoNum type="arabicPeriod"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Tx/>
              <a:buAutoNum type="arabicPeriod"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Tx/>
              <a:buAutoNum type="arabicPeriod"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Tx/>
              <a:buAutoNum type="arabicPeriod"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  <a:cs typeface="Arial" charset="0"/>
              </a:rPr>
              <a:t>99</a:t>
            </a:r>
            <a:endParaRPr lang="en-US" sz="1800" b="1">
              <a:latin typeface="Arial" charset="0"/>
              <a:cs typeface="Arial" charset="0"/>
            </a:endParaRPr>
          </a:p>
        </p:txBody>
      </p:sp>
      <p:sp>
        <p:nvSpPr>
          <p:cNvPr id="134149" name="TextBox 5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  <a:cs typeface="Arial" charset="0"/>
              </a:rPr>
              <a:t>Ronald D. Runyon, "Principles &amp; Methods of Household Evangelism," </a:t>
            </a:r>
            <a:r>
              <a:rPr lang="en-US" sz="1400" i="1">
                <a:latin typeface="Arial" charset="0"/>
                <a:cs typeface="Arial" charset="0"/>
              </a:rPr>
              <a:t>BibSac</a:t>
            </a:r>
            <a:r>
              <a:rPr lang="en-US" sz="1400">
                <a:latin typeface="Arial" charset="0"/>
                <a:cs typeface="Arial" charset="0"/>
              </a:rPr>
              <a:t> 142 (Jan-Mar 1985), 64-74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3" descr="organic chu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4" name="Title 1"/>
          <p:cNvSpPr>
            <a:spLocks noGrp="1"/>
          </p:cNvSpPr>
          <p:nvPr>
            <p:ph type="title"/>
          </p:nvPr>
        </p:nvSpPr>
        <p:spPr>
          <a:xfrm>
            <a:off x="5570538" y="44450"/>
            <a:ext cx="3538537" cy="2520950"/>
          </a:xfrm>
        </p:spPr>
        <p:txBody>
          <a:bodyPr/>
          <a:lstStyle/>
          <a:p>
            <a:r>
              <a:rPr lang="en-US" sz="4000">
                <a:solidFill>
                  <a:schemeClr val="bg2"/>
                </a:solidFill>
                <a:effectLst/>
                <a:latin typeface="Arial" charset="0"/>
              </a:rPr>
              <a:t>The church is an organism more than an organization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Picture 3" descr="Ho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3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867400" y="0"/>
            <a:ext cx="3276600" cy="1981200"/>
          </a:xfrm>
          <a:solidFill>
            <a:srgbClr val="80008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Household Implications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643438" y="3349625"/>
            <a:ext cx="4532312" cy="3540125"/>
          </a:xfrm>
          <a:prstGeom prst="rect">
            <a:avLst/>
          </a:prstGeom>
          <a:gradFill rotWithShape="1">
            <a:gsLst>
              <a:gs pos="0">
                <a:srgbClr val="472F18"/>
              </a:gs>
              <a:gs pos="100000">
                <a:srgbClr val="996633">
                  <a:alpha val="53998"/>
                </a:srgbClr>
              </a:gs>
            </a:gsLst>
            <a:lin ang="5400000" scaled="1"/>
          </a:gra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Household conversions</a:t>
            </a:r>
          </a:p>
          <a:p>
            <a:pPr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Unity of body of Christ</a:t>
            </a:r>
          </a:p>
          <a:p>
            <a:pPr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Flexible structure</a:t>
            </a:r>
          </a:p>
          <a:p>
            <a:pPr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Relationships</a:t>
            </a:r>
          </a:p>
          <a:p>
            <a:pPr>
              <a:buFontTx/>
              <a:buAutoNum type="arabicPeriod"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Tx/>
              <a:buAutoNum type="arabicPeriod"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Tx/>
              <a:buAutoNum type="arabicPeriod"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buFontTx/>
              <a:buAutoNum type="arabicPeriod"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  <a:cs typeface="Arial" charset="0"/>
              </a:rPr>
              <a:t>99</a:t>
            </a:r>
            <a:endParaRPr lang="en-US" sz="1800" b="1">
              <a:latin typeface="Arial" charset="0"/>
              <a:cs typeface="Arial" charset="0"/>
            </a:endParaRPr>
          </a:p>
        </p:txBody>
      </p:sp>
      <p:sp>
        <p:nvSpPr>
          <p:cNvPr id="137221" name="TextBox 5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  <a:cs typeface="Arial" charset="0"/>
              </a:rPr>
              <a:t>Ronald D. Runyon, "Principles &amp; Methods of Household Evangelism," </a:t>
            </a:r>
            <a:r>
              <a:rPr lang="en-US" sz="1400" i="1">
                <a:latin typeface="Arial" charset="0"/>
                <a:cs typeface="Arial" charset="0"/>
              </a:rPr>
              <a:t>BibSac</a:t>
            </a:r>
            <a:r>
              <a:rPr lang="en-US" sz="1400">
                <a:latin typeface="Arial" charset="0"/>
                <a:cs typeface="Arial" charset="0"/>
              </a:rPr>
              <a:t> 142 (Jan-Mar 1985), 64-74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Picture 2" descr="house_church_22276_NpAdvHov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0" y="-242888"/>
            <a:ext cx="3600450" cy="5256213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People lack relationships today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89" name="Picture 3" descr="Ho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3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867400" y="0"/>
            <a:ext cx="3276600" cy="1981200"/>
          </a:xfrm>
          <a:solidFill>
            <a:srgbClr val="80008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Household Implications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643438" y="3349625"/>
            <a:ext cx="4532312" cy="3108325"/>
          </a:xfrm>
          <a:prstGeom prst="rect">
            <a:avLst/>
          </a:prstGeom>
          <a:gradFill rotWithShape="1">
            <a:gsLst>
              <a:gs pos="0">
                <a:srgbClr val="472F18"/>
              </a:gs>
              <a:gs pos="100000">
                <a:srgbClr val="996633">
                  <a:alpha val="53998"/>
                </a:srgbClr>
              </a:gs>
            </a:gsLst>
            <a:lin ang="5400000" scaled="1"/>
          </a:gradFill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Household conversions</a:t>
            </a:r>
          </a:p>
          <a:p>
            <a:pPr>
              <a:buFontTx/>
              <a:buAutoNum type="arabicPeriod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Unity of body of Christ</a:t>
            </a:r>
          </a:p>
          <a:p>
            <a:pPr>
              <a:buFontTx/>
              <a:buAutoNum type="arabicPeriod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Flexible structure</a:t>
            </a:r>
          </a:p>
          <a:p>
            <a:pPr>
              <a:buFontTx/>
              <a:buAutoNum type="arabicPeriod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Relationships</a:t>
            </a:r>
          </a:p>
          <a:p>
            <a:pPr>
              <a:buFontTx/>
              <a:buAutoNum type="arabicPeriod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Church meeting place</a:t>
            </a:r>
          </a:p>
          <a:p>
            <a:pPr>
              <a:buFontTx/>
              <a:buAutoNum type="arabicPeriod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Social variety</a:t>
            </a:r>
          </a:p>
          <a:p>
            <a:pPr>
              <a:buFontTx/>
              <a:buAutoNum type="arabicPeriod"/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Testing ground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  <a:cs typeface="Arial" charset="0"/>
              </a:rPr>
              <a:t>99</a:t>
            </a:r>
            <a:endParaRPr lang="en-US" sz="1800" b="1">
              <a:latin typeface="Arial" charset="0"/>
              <a:cs typeface="Arial" charset="0"/>
            </a:endParaRPr>
          </a:p>
        </p:txBody>
      </p:sp>
      <p:sp>
        <p:nvSpPr>
          <p:cNvPr id="140293" name="TextBox 5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  <a:cs typeface="Arial" charset="0"/>
              </a:rPr>
              <a:t>Ronald D. Runyon, "Principles &amp; Methods of Household Evangelism," </a:t>
            </a:r>
            <a:r>
              <a:rPr lang="en-US" sz="1400" i="1">
                <a:latin typeface="Arial" charset="0"/>
                <a:cs typeface="Arial" charset="0"/>
              </a:rPr>
              <a:t>BibSac</a:t>
            </a:r>
            <a:r>
              <a:rPr lang="en-US" sz="1400">
                <a:latin typeface="Arial" charset="0"/>
                <a:cs typeface="Arial" charset="0"/>
              </a:rPr>
              <a:t> 142 (Jan-Mar 1985), 64-74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</a:rPr>
              <a:t>Households Tested Faithfulness</a:t>
            </a:r>
          </a:p>
        </p:txBody>
      </p:sp>
      <p:pic>
        <p:nvPicPr>
          <p:cNvPr id="142338" name="Picture 4" descr="HOushold0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731963"/>
            <a:ext cx="845820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8534400" y="7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Arial"/>
                <a:ea typeface="+mn-ea"/>
                <a:cs typeface="Arial"/>
              </a:rPr>
              <a:t>99</a:t>
            </a:r>
          </a:p>
        </p:txBody>
      </p:sp>
      <p:sp>
        <p:nvSpPr>
          <p:cNvPr id="142340" name="TextBox 4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  <a:cs typeface="Arial" charset="0"/>
              </a:rPr>
              <a:t>Ronald D. Runyon, "Principles &amp; Methods of Household Evangelism," </a:t>
            </a:r>
            <a:r>
              <a:rPr lang="en-US" sz="1400" i="1">
                <a:latin typeface="Arial" charset="0"/>
                <a:cs typeface="Arial" charset="0"/>
              </a:rPr>
              <a:t>BibSac</a:t>
            </a:r>
            <a:r>
              <a:rPr lang="en-US" sz="1400">
                <a:latin typeface="Arial" charset="0"/>
                <a:cs typeface="Arial" charset="0"/>
              </a:rPr>
              <a:t> 142 (Jan-Mar 1985), 64-74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04800" y="306388"/>
            <a:ext cx="8686800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Times New Roman" charset="0"/>
              </a:rPr>
              <a:t>REVIEW:  Intertestamental Period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This time period is also called the "</a:t>
            </a:r>
            <a:r>
              <a:rPr lang="en-US" altLang="ja-JP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silent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"</a:t>
            </a:r>
            <a:r>
              <a:rPr lang="en-US" altLang="ja-JP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years.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One prominent family of this period was the </a:t>
            </a:r>
            <a:r>
              <a:rPr lang="en-US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Maccabees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or </a:t>
            </a:r>
            <a:r>
              <a:rPr lang="en-US" sz="3600" b="1" u="sng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Hasmoneans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biggest challenge of secularization came from </a:t>
            </a:r>
            <a:r>
              <a:rPr lang="en-US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Greek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culture.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 or F  The "synagogue" is another name for the Temple.</a:t>
            </a:r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9144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bg1"/>
                </a:solidFill>
                <a:latin typeface="Arial" charset="0"/>
              </a:rPr>
              <a:t>REVIEW:  Intertestamental Period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2" descr="Ho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3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5867400" y="0"/>
            <a:ext cx="3276600" cy="1935163"/>
          </a:xfrm>
          <a:solidFill>
            <a:srgbClr val="80008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Household Implications</a:t>
            </a:r>
          </a:p>
        </p:txBody>
      </p:sp>
      <p:sp>
        <p:nvSpPr>
          <p:cNvPr id="130051" name="Text Box 4"/>
          <p:cNvSpPr txBox="1">
            <a:spLocks noChangeArrowheads="1"/>
          </p:cNvSpPr>
          <p:nvPr/>
        </p:nvSpPr>
        <p:spPr bwMode="auto">
          <a:xfrm>
            <a:off x="4643438" y="3068638"/>
            <a:ext cx="4532312" cy="3540125"/>
          </a:xfrm>
          <a:prstGeom prst="rect">
            <a:avLst/>
          </a:prstGeom>
          <a:gradFill rotWithShape="1">
            <a:gsLst>
              <a:gs pos="0">
                <a:srgbClr val="472F18"/>
              </a:gs>
              <a:gs pos="100000">
                <a:srgbClr val="996633">
                  <a:alpha val="53998"/>
                </a:srgbClr>
              </a:gs>
            </a:gsLst>
            <a:lin ang="5400000" scaled="1"/>
          </a:gra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Household conversions</a:t>
            </a:r>
          </a:p>
          <a:p>
            <a:pPr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Unity of body of Christ</a:t>
            </a:r>
          </a:p>
          <a:p>
            <a:pPr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Flexible structure</a:t>
            </a:r>
          </a:p>
          <a:p>
            <a:pPr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Relationships</a:t>
            </a:r>
          </a:p>
          <a:p>
            <a:pPr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Church meeting place</a:t>
            </a:r>
          </a:p>
          <a:p>
            <a:pPr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Social variety</a:t>
            </a:r>
          </a:p>
          <a:p>
            <a:pPr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Testing ground</a:t>
            </a:r>
          </a:p>
          <a:p>
            <a:pPr>
              <a:buFontTx/>
              <a:buAutoNum type="arabicPeriod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Household evangelism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  <a:cs typeface="Arial" charset="0"/>
              </a:rPr>
              <a:t>99</a:t>
            </a:r>
            <a:endParaRPr lang="en-US" sz="1800" b="1">
              <a:latin typeface="Arial" charset="0"/>
              <a:cs typeface="Arial" charset="0"/>
            </a:endParaRPr>
          </a:p>
        </p:txBody>
      </p:sp>
      <p:sp>
        <p:nvSpPr>
          <p:cNvPr id="144389" name="TextBox 5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  <a:cs typeface="Arial" charset="0"/>
              </a:rPr>
              <a:t>Ronald D. Runyon, "Principles &amp; Methods of Household Evangelism," </a:t>
            </a:r>
            <a:r>
              <a:rPr lang="en-US" sz="1400" i="1">
                <a:latin typeface="Arial" charset="0"/>
                <a:cs typeface="Arial" charset="0"/>
              </a:rPr>
              <a:t>BibSac</a:t>
            </a:r>
            <a:r>
              <a:rPr lang="en-US" sz="1400">
                <a:latin typeface="Arial" charset="0"/>
                <a:cs typeface="Arial" charset="0"/>
              </a:rPr>
              <a:t> 142 (Jan-Mar 1985), 64-74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287338" y="260350"/>
            <a:ext cx="6372225" cy="6372225"/>
            <a:chOff x="215513" y="260649"/>
            <a:chExt cx="6372711" cy="6372687"/>
          </a:xfrm>
        </p:grpSpPr>
        <p:sp>
          <p:nvSpPr>
            <p:cNvPr id="4" name="Oval 3"/>
            <p:cNvSpPr/>
            <p:nvPr/>
          </p:nvSpPr>
          <p:spPr bwMode="auto">
            <a:xfrm>
              <a:off x="215513" y="260649"/>
              <a:ext cx="6372711" cy="6372687"/>
            </a:xfrm>
            <a:prstGeom prst="ellips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rgbClr val="006600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Garamond" pitchFamily="-11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87720" y="5488196"/>
              <a:ext cx="2699792" cy="1037148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/>
                  <a:cs typeface="Arial"/>
                </a:rPr>
                <a:t>SECONDARY SPHERE</a:t>
              </a: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1908175" y="1844675"/>
            <a:ext cx="3240088" cy="3240088"/>
            <a:chOff x="1835696" y="1844824"/>
            <a:chExt cx="3240374" cy="3240360"/>
          </a:xfrm>
        </p:grpSpPr>
        <p:sp>
          <p:nvSpPr>
            <p:cNvPr id="5" name="Oval 4"/>
            <p:cNvSpPr/>
            <p:nvPr/>
          </p:nvSpPr>
          <p:spPr bwMode="auto">
            <a:xfrm>
              <a:off x="1835696" y="1844824"/>
              <a:ext cx="3240374" cy="3240360"/>
            </a:xfrm>
            <a:prstGeom prst="ellipse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accent6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latin typeface="Garamond" pitchFamily="-11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68252" y="3162454"/>
              <a:ext cx="2339752" cy="1778714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/>
                  <a:cs typeface="Arial"/>
                </a:rPr>
                <a:t>PRIMARY SPHERE</a:t>
              </a:r>
            </a:p>
          </p:txBody>
        </p:sp>
      </p:grp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83820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100</a:t>
            </a:r>
            <a:endParaRPr lang="en-US" sz="1800" b="1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48488" y="620713"/>
            <a:ext cx="2197100" cy="624840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In summary, a Christian</a:t>
            </a:r>
            <a:r>
              <a:rPr lang="fr-FR" sz="2000" dirty="0">
                <a:solidFill>
                  <a:srgbClr val="FFFFFF"/>
                </a:solidFill>
                <a:latin typeface="Arial"/>
                <a:cs typeface="Arial"/>
              </a:rPr>
              <a:t>'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lang="en-US" sz="2000" i="1" dirty="0" err="1">
                <a:solidFill>
                  <a:srgbClr val="FFFFFF"/>
                </a:solidFill>
                <a:latin typeface="Arial"/>
                <a:cs typeface="Arial"/>
              </a:rPr>
              <a:t>oikos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 or personal sphere of influence includes his family, friends, and associates in his neighborhood, work, and recreational activities.  This personal sphere of influence is to be a primary target of a believer</a:t>
            </a:r>
            <a:r>
              <a:rPr lang="fr-FR" sz="2000" dirty="0">
                <a:solidFill>
                  <a:srgbClr val="FFFFFF"/>
                </a:solidFill>
                <a:latin typeface="Arial"/>
                <a:cs typeface="Arial"/>
              </a:rPr>
              <a:t>'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s personal evangelistic outreach.</a:t>
            </a: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1217613" y="1193800"/>
            <a:ext cx="4506912" cy="4506913"/>
            <a:chOff x="1220783" y="1193907"/>
            <a:chExt cx="4506187" cy="4506171"/>
          </a:xfrm>
        </p:grpSpPr>
        <p:cxnSp>
          <p:nvCxnSpPr>
            <p:cNvPr id="146457" name="Straight Connector 6"/>
            <p:cNvCxnSpPr>
              <a:cxnSpLocks noChangeShapeType="1"/>
            </p:cNvCxnSpPr>
            <p:nvPr/>
          </p:nvCxnSpPr>
          <p:spPr bwMode="auto">
            <a:xfrm>
              <a:off x="1220783" y="1193907"/>
              <a:ext cx="4506187" cy="4506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6458" name="Straight Connector 14"/>
            <p:cNvCxnSpPr>
              <a:cxnSpLocks noChangeShapeType="1"/>
            </p:cNvCxnSpPr>
            <p:nvPr/>
          </p:nvCxnSpPr>
          <p:spPr bwMode="auto">
            <a:xfrm flipV="1">
              <a:off x="1220783" y="1193907"/>
              <a:ext cx="4506187" cy="4506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2195513" y="188913"/>
            <a:ext cx="2700337" cy="2647950"/>
            <a:chOff x="2123728" y="188640"/>
            <a:chExt cx="2699792" cy="2649005"/>
          </a:xfrm>
        </p:grpSpPr>
        <p:sp>
          <p:nvSpPr>
            <p:cNvPr id="32" name="TextBox 31"/>
            <p:cNvSpPr txBox="1"/>
            <p:nvPr/>
          </p:nvSpPr>
          <p:spPr>
            <a:xfrm>
              <a:off x="2123728" y="188640"/>
              <a:ext cx="2699792" cy="864096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/>
                  <a:cs typeface="Arial"/>
                </a:rPr>
                <a:t>FAMILY - RELATIVES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28451" y="2253212"/>
              <a:ext cx="1690346" cy="584433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/>
                  <a:cs typeface="Arial"/>
                </a:rPr>
                <a:t>Immediate family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64956" y="549146"/>
              <a:ext cx="1690347" cy="338273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/>
                  <a:cs typeface="Arial"/>
                </a:rPr>
                <a:t>Relatives</a:t>
              </a:r>
            </a:p>
          </p:txBody>
        </p: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3600450" y="2205038"/>
            <a:ext cx="3203575" cy="2700337"/>
            <a:chOff x="3528392" y="2204864"/>
            <a:chExt cx="3203848" cy="2699792"/>
          </a:xfrm>
        </p:grpSpPr>
        <p:sp>
          <p:nvSpPr>
            <p:cNvPr id="33" name="TextBox 32"/>
            <p:cNvSpPr txBox="1"/>
            <p:nvPr/>
          </p:nvSpPr>
          <p:spPr>
            <a:xfrm rot="5400000">
              <a:off x="4554252" y="2726668"/>
              <a:ext cx="2699792" cy="1656184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/>
                  <a:cs typeface="Arial"/>
                </a:rPr>
                <a:t>NEIGHBORS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76337" y="3117492"/>
              <a:ext cx="1584460" cy="831682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/>
                  <a:cs typeface="Arial"/>
                </a:rPr>
                <a:t>Neighborhood or </a:t>
              </a:r>
              <a:br>
                <a:rPr lang="en-US" sz="1600" b="1" dirty="0">
                  <a:latin typeface="Arial"/>
                  <a:cs typeface="Arial"/>
                </a:rPr>
              </a:br>
              <a:r>
                <a:rPr lang="en-US" sz="1600" b="1" dirty="0">
                  <a:latin typeface="Arial"/>
                  <a:cs typeface="Arial"/>
                </a:rPr>
                <a:t>subdivision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28392" y="3241292"/>
              <a:ext cx="1692419" cy="584082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/>
                  <a:cs typeface="Arial"/>
                </a:rPr>
                <a:t>Next-door neighbors</a:t>
              </a:r>
            </a:p>
          </p:txBody>
        </p:sp>
      </p:grpSp>
      <p:sp>
        <p:nvSpPr>
          <p:cNvPr id="61442" name="Rectangle 2" descr="Papyrus"/>
          <p:cNvSpPr>
            <a:spLocks noGrp="1" noRot="1" noChangeArrowheads="1"/>
          </p:cNvSpPr>
          <p:nvPr>
            <p:ph type="title"/>
          </p:nvPr>
        </p:nvSpPr>
        <p:spPr>
          <a:xfrm>
            <a:off x="34925" y="44450"/>
            <a:ext cx="2339975" cy="1773238"/>
          </a:xfrm>
          <a:blipFill dpi="0" rotWithShape="1">
            <a:blip r:embed="rId3"/>
            <a:srcRect/>
            <a:tile tx="0" ty="0" sx="100000" sy="100000" flip="none" algn="tl"/>
          </a:blipFill>
          <a:ln w="57150" cap="flat">
            <a:solidFill>
              <a:srgbClr val="0066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60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Spheres of Influence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075" y="5780088"/>
            <a:ext cx="1887538" cy="101600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Arial"/>
                <a:cs typeface="Arial"/>
              </a:rPr>
              <a:t>Ronald D. Runyon, "Principles &amp; Methods of Household Evangelism," </a:t>
            </a:r>
            <a:r>
              <a:rPr lang="en-US" sz="1200" b="1" i="1" dirty="0">
                <a:latin typeface="Arial"/>
                <a:cs typeface="Arial"/>
              </a:rPr>
              <a:t>Bib Sac</a:t>
            </a:r>
            <a:r>
              <a:rPr lang="en-US" sz="1200" b="1" dirty="0">
                <a:latin typeface="Arial"/>
                <a:cs typeface="Arial"/>
              </a:rPr>
              <a:t> 142 (Jan-Mar 1985), 67</a:t>
            </a:r>
          </a:p>
        </p:txBody>
      </p: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2195513" y="3822700"/>
            <a:ext cx="2700337" cy="2968625"/>
            <a:chOff x="2123728" y="3822139"/>
            <a:chExt cx="2699792" cy="2969751"/>
          </a:xfrm>
        </p:grpSpPr>
        <p:sp>
          <p:nvSpPr>
            <p:cNvPr id="29" name="TextBox 28"/>
            <p:cNvSpPr txBox="1"/>
            <p:nvPr/>
          </p:nvSpPr>
          <p:spPr>
            <a:xfrm>
              <a:off x="2123728" y="6093296"/>
              <a:ext cx="2699792" cy="698594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spcFirstLastPara="1">
              <a:prstTxWarp prst="textArchDown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/>
                  <a:cs typeface="Arial"/>
                </a:rPr>
                <a:t>VOCATIONAL CONTACTS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14197" y="5229197"/>
              <a:ext cx="2447431" cy="584422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/>
                  <a:cs typeface="Arial"/>
                </a:rPr>
                <a:t>Other people with a similar occupation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28451" y="3822139"/>
              <a:ext cx="1691933" cy="830578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/>
                  <a:cs typeface="Arial"/>
                </a:rPr>
                <a:t>Close associates, clients</a:t>
              </a:r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179388" y="2133600"/>
            <a:ext cx="3024187" cy="2800350"/>
            <a:chOff x="107504" y="2132856"/>
            <a:chExt cx="3024336" cy="2800766"/>
          </a:xfrm>
        </p:grpSpPr>
        <p:sp>
          <p:nvSpPr>
            <p:cNvPr id="22" name="TextBox 21"/>
            <p:cNvSpPr txBox="1"/>
            <p:nvPr/>
          </p:nvSpPr>
          <p:spPr>
            <a:xfrm>
              <a:off x="1763348" y="3241096"/>
              <a:ext cx="1368492" cy="584287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/>
                  <a:cs typeface="Arial"/>
                </a:rPr>
                <a:t>Other close friends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3415" y="2132856"/>
              <a:ext cx="1512962" cy="2800766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/>
                  <a:cs typeface="Arial"/>
                </a:rPr>
                <a:t>Members of clubs, associations, other organizations a person belongs to, people met on a casual or regular basis 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16200000">
              <a:off x="-810345" y="3050705"/>
              <a:ext cx="2699792" cy="864093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spcFirstLastPara="1">
              <a:prstTxWarp prst="textArchUp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/>
                  <a:cs typeface="Arial"/>
                </a:rPr>
                <a:t>AVOCATIONAL CONTACTS</a:t>
              </a:r>
            </a:p>
          </p:txBody>
        </p:sp>
      </p:grpSp>
      <p:pic>
        <p:nvPicPr>
          <p:cNvPr id="146444" name="Picture 39" descr="welcom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3125788"/>
            <a:ext cx="6651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0" y="304800"/>
            <a:ext cx="3276600" cy="19351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Household Applications</a:t>
            </a:r>
          </a:p>
        </p:txBody>
      </p:sp>
      <p:pic>
        <p:nvPicPr>
          <p:cNvPr id="148482" name="Picture 5" descr="Ho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4900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100</a:t>
            </a:r>
            <a:endParaRPr lang="en-US" sz="1800" b="1">
              <a:latin typeface="Arial" charset="0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787900" y="2209800"/>
            <a:ext cx="43561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514350" indent="-5143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buFont typeface="Garamond" charset="0"/>
              <a:buAutoNum type="arabicPeriod"/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Share how Christ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transformed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your life </a:t>
            </a:r>
            <a:endParaRPr 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buFont typeface="Garamond" charset="0"/>
              <a:buAutoNum type="arabicPeriod"/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Pray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for your </a:t>
            </a:r>
            <a:r>
              <a:rPr 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oikos</a:t>
            </a:r>
          </a:p>
          <a:p>
            <a:pPr eaLnBrk="1" hangingPunct="1">
              <a:buFont typeface="Garamond" charset="0"/>
              <a:buAutoNum type="arabicPeriod"/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Proclaim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 Word</a:t>
            </a:r>
          </a:p>
          <a:p>
            <a:pPr eaLnBrk="1" hangingPunct="1">
              <a:buFont typeface="Garamond" charset="0"/>
              <a:buAutoNum type="arabicPeriod"/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Use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varied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methods</a:t>
            </a:r>
          </a:p>
        </p:txBody>
      </p:sp>
      <p:sp>
        <p:nvSpPr>
          <p:cNvPr id="148485" name="TextBox 5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  <a:cs typeface="Arial" charset="0"/>
              </a:rPr>
              <a:t>Ronald D. Runyon, "Principles &amp; Methods of Household Evangelism," </a:t>
            </a:r>
            <a:r>
              <a:rPr lang="en-US" sz="1400" i="1">
                <a:latin typeface="Arial" charset="0"/>
                <a:cs typeface="Arial" charset="0"/>
              </a:rPr>
              <a:t>BibSac</a:t>
            </a:r>
            <a:r>
              <a:rPr lang="en-US" sz="1400">
                <a:latin typeface="Arial" charset="0"/>
                <a:cs typeface="Arial" charset="0"/>
              </a:rPr>
              <a:t> 142 (Jan-Mar 1985), 64-74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</a:rPr>
              <a:t>Vary Your Method!</a:t>
            </a:r>
          </a:p>
        </p:txBody>
      </p:sp>
      <p:pic>
        <p:nvPicPr>
          <p:cNvPr id="150530" name="Picture 5" descr="Evangel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41513"/>
            <a:ext cx="91440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686800" cy="1223665"/>
          </a:xfrm>
        </p:spPr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Prepared </a:t>
            </a:r>
            <a:r>
              <a:rPr lang="en-US" sz="2800" b="1">
                <a:latin typeface="Arial" charset="0"/>
              </a:rPr>
              <a:t>people need a simple presentation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100</a:t>
            </a:r>
            <a:endParaRPr lang="en-US" sz="1800" b="1">
              <a:latin typeface="Arial" charset="0"/>
            </a:endParaRPr>
          </a:p>
        </p:txBody>
      </p:sp>
      <p:sp>
        <p:nvSpPr>
          <p:cNvPr id="150533" name="TextBox 5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  <a:cs typeface="Arial" charset="0"/>
              </a:rPr>
              <a:t>Ronald D. Runyon, "Principles &amp; Methods of Household Evangelism," </a:t>
            </a:r>
            <a:r>
              <a:rPr lang="en-US" sz="1400" i="1">
                <a:latin typeface="Arial" charset="0"/>
                <a:cs typeface="Arial" charset="0"/>
              </a:rPr>
              <a:t>BibSac</a:t>
            </a:r>
            <a:r>
              <a:rPr lang="en-US" sz="1400">
                <a:latin typeface="Arial" charset="0"/>
                <a:cs typeface="Arial" charset="0"/>
              </a:rPr>
              <a:t> 142 (Jan-Mar 1985), 64-74</a:t>
            </a:r>
          </a:p>
        </p:txBody>
      </p:sp>
      <p:sp>
        <p:nvSpPr>
          <p:cNvPr id="150534" name="Title 1"/>
          <p:cNvSpPr txBox="1">
            <a:spLocks/>
          </p:cNvSpPr>
          <p:nvPr/>
        </p:nvSpPr>
        <p:spPr bwMode="auto">
          <a:xfrm>
            <a:off x="-25400" y="5300663"/>
            <a:ext cx="9144000" cy="12969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8000" b="1">
                <a:latin typeface="Chalkduster" charset="0"/>
                <a:cs typeface="Chalkduster" charset="0"/>
              </a:rPr>
              <a:t>EVANGELISM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1584176"/>
          </a:xfrm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Prepared </a:t>
            </a:r>
            <a:r>
              <a:rPr lang="en-US" sz="2800" b="1">
                <a:latin typeface="Arial" charset="0"/>
              </a:rPr>
              <a:t>people need a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simple</a:t>
            </a:r>
            <a:r>
              <a:rPr lang="en-US" sz="2800" b="1">
                <a:latin typeface="Arial" charset="0"/>
              </a:rPr>
              <a:t> presentation</a:t>
            </a:r>
          </a:p>
          <a:p>
            <a:pPr>
              <a:defRPr/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Secular </a:t>
            </a:r>
            <a:r>
              <a:rPr lang="en-US" sz="2800" b="1">
                <a:latin typeface="Arial" charset="0"/>
              </a:rPr>
              <a:t>people need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repeated</a:t>
            </a:r>
            <a:r>
              <a:rPr lang="en-US" sz="2800" b="1">
                <a:latin typeface="Arial" charset="0"/>
              </a:rPr>
              <a:t> exposures</a:t>
            </a:r>
          </a:p>
        </p:txBody>
      </p:sp>
      <p:pic>
        <p:nvPicPr>
          <p:cNvPr id="151554" name="Picture 3" descr="simplify_evangeli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0938"/>
            <a:ext cx="44958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5" name="Picture 4" descr="rotator-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7463" y="3157538"/>
            <a:ext cx="531653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6" name="Picture 5" descr="Evangelis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6913" y="-1054100"/>
            <a:ext cx="50482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100</a:t>
            </a:r>
            <a:endParaRPr lang="en-US" sz="1800" b="1">
              <a:latin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Vary Your Method!</a:t>
            </a:r>
          </a:p>
        </p:txBody>
      </p:sp>
      <p:sp>
        <p:nvSpPr>
          <p:cNvPr id="151559" name="TextBox 7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  <a:cs typeface="Arial" charset="0"/>
              </a:rPr>
              <a:t>Ronald D. Runyon, "Principles &amp; Methods of Household Evangelism," </a:t>
            </a:r>
            <a:r>
              <a:rPr lang="en-US" sz="1400" i="1">
                <a:latin typeface="Arial" charset="0"/>
                <a:cs typeface="Arial" charset="0"/>
              </a:rPr>
              <a:t>BibSac</a:t>
            </a:r>
            <a:r>
              <a:rPr lang="en-US" sz="1400">
                <a:latin typeface="Arial" charset="0"/>
                <a:cs typeface="Arial" charset="0"/>
              </a:rPr>
              <a:t> 142 (Jan-Mar 1985), 64-74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9" descr="No Fault Divorce An Experimental Mistake with a Dire Warnin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8175" y="4117975"/>
            <a:ext cx="34258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7"/>
            <a:ext cx="6248400" cy="3024337"/>
          </a:xfrm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Prepared </a:t>
            </a:r>
            <a:r>
              <a:rPr lang="en-US" sz="2800" b="1">
                <a:latin typeface="Arial" charset="0"/>
              </a:rPr>
              <a:t>people need a simple presentation</a:t>
            </a:r>
          </a:p>
          <a:p>
            <a:pPr>
              <a:defRPr/>
            </a:pPr>
            <a:r>
              <a:rPr lang="en-US" sz="2800" b="1">
                <a:solidFill>
                  <a:srgbClr val="FFFF00"/>
                </a:solidFill>
                <a:latin typeface="Arial" charset="0"/>
              </a:rPr>
              <a:t>Secular </a:t>
            </a:r>
            <a:r>
              <a:rPr lang="en-US" sz="2800" b="1">
                <a:latin typeface="Arial" charset="0"/>
              </a:rPr>
              <a:t>people need repeated exposures</a:t>
            </a:r>
          </a:p>
          <a:p>
            <a:pPr>
              <a:defRPr/>
            </a:pPr>
            <a:r>
              <a:rPr lang="en-US" sz="2800" b="1">
                <a:latin typeface="Arial" charset="0"/>
              </a:rPr>
              <a:t>Those in life </a:t>
            </a:r>
            <a:r>
              <a:rPr lang="en-US" sz="2800" b="1">
                <a:solidFill>
                  <a:srgbClr val="FFFF00"/>
                </a:solidFill>
                <a:latin typeface="Arial" charset="0"/>
              </a:rPr>
              <a:t>transitions </a:t>
            </a:r>
            <a:r>
              <a:rPr lang="en-US" sz="2800" b="1">
                <a:latin typeface="Arial" charset="0"/>
              </a:rPr>
              <a:t>are especially open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100</a:t>
            </a:r>
            <a:endParaRPr lang="en-US" sz="1800" b="1">
              <a:latin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Arial" charset="0"/>
              </a:rPr>
              <a:t>Vary Your Method!</a:t>
            </a:r>
          </a:p>
        </p:txBody>
      </p:sp>
      <p:pic>
        <p:nvPicPr>
          <p:cNvPr id="152581" name="Picture 7" descr="bo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25" y="2060575"/>
            <a:ext cx="2746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2" name="TextBox 7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  <a:cs typeface="Arial" charset="0"/>
              </a:rPr>
              <a:t>Ronald D. Runyon, "Principles &amp; Methods of Household Evangelism," </a:t>
            </a:r>
            <a:r>
              <a:rPr lang="en-US" sz="1400" i="1">
                <a:latin typeface="Arial" charset="0"/>
                <a:cs typeface="Arial" charset="0"/>
              </a:rPr>
              <a:t>BibSac</a:t>
            </a:r>
            <a:r>
              <a:rPr lang="en-US" sz="1400">
                <a:latin typeface="Arial" charset="0"/>
                <a:cs typeface="Arial" charset="0"/>
              </a:rPr>
              <a:t> 142 (Jan-Mar 1985), 64-74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0" y="304800"/>
            <a:ext cx="3276600" cy="19351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Household Applications</a:t>
            </a:r>
          </a:p>
        </p:txBody>
      </p:sp>
      <p:pic>
        <p:nvPicPr>
          <p:cNvPr id="153602" name="Picture 5" descr="Hom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4900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100</a:t>
            </a:r>
            <a:endParaRPr lang="en-US" sz="1800" b="1">
              <a:latin typeface="Arial" charset="0"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953000" y="2397224"/>
            <a:ext cx="419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/>
          <a:lstStyle>
            <a:lvl1pPr marL="514350" indent="-5143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buFont typeface="Garamond" charset="0"/>
              <a:buAutoNum type="arabicPeriod"/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Share how your life was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transformed</a:t>
            </a:r>
          </a:p>
          <a:p>
            <a:pPr eaLnBrk="1" hangingPunct="1">
              <a:buFont typeface="Garamond" charset="0"/>
              <a:buAutoNum type="arabicPeriod"/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Pray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for your oikos</a:t>
            </a:r>
          </a:p>
          <a:p>
            <a:pPr eaLnBrk="1" hangingPunct="1">
              <a:buFont typeface="Garamond" charset="0"/>
              <a:buAutoNum type="arabicPeriod"/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Proclaim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 Word</a:t>
            </a:r>
          </a:p>
          <a:p>
            <a:pPr eaLnBrk="1" hangingPunct="1">
              <a:buFont typeface="Garamond" charset="0"/>
              <a:buAutoNum type="arabicPeriod"/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Use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varied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methods</a:t>
            </a:r>
          </a:p>
          <a:p>
            <a:pPr eaLnBrk="1" hangingPunct="1">
              <a:buFont typeface="Garamond" charset="0"/>
              <a:buAutoNum type="arabicPeriod"/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Use your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home</a:t>
            </a:r>
          </a:p>
        </p:txBody>
      </p:sp>
      <p:sp>
        <p:nvSpPr>
          <p:cNvPr id="153605" name="TextBox 5"/>
          <p:cNvSpPr txBox="1">
            <a:spLocks noChangeArrowheads="1"/>
          </p:cNvSpPr>
          <p:nvPr/>
        </p:nvSpPr>
        <p:spPr bwMode="auto">
          <a:xfrm>
            <a:off x="-36513" y="6577013"/>
            <a:ext cx="9180513" cy="307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Arial" charset="0"/>
                <a:cs typeface="Arial" charset="0"/>
              </a:rPr>
              <a:t>Ronald D. Runyon, "Principles &amp; Methods of Household Evangelism," </a:t>
            </a:r>
            <a:r>
              <a:rPr lang="en-US" sz="1400" i="1">
                <a:latin typeface="Arial" charset="0"/>
                <a:cs typeface="Arial" charset="0"/>
              </a:rPr>
              <a:t>BibSac</a:t>
            </a:r>
            <a:r>
              <a:rPr lang="en-US" sz="1400">
                <a:latin typeface="Arial" charset="0"/>
                <a:cs typeface="Arial" charset="0"/>
              </a:rPr>
              <a:t> 142 (Jan-Mar 1985), 64-74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/>
          <p:cNvSpPr>
            <a:spLocks noGrp="1"/>
          </p:cNvSpPr>
          <p:nvPr>
            <p:ph type="title"/>
          </p:nvPr>
        </p:nvSpPr>
        <p:spPr>
          <a:xfrm>
            <a:off x="0" y="125413"/>
            <a:ext cx="9144000" cy="1287462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Home Evangelism: </a:t>
            </a:r>
            <a:br>
              <a:rPr lang="en-US" b="1">
                <a:solidFill>
                  <a:schemeClr val="bg1"/>
                </a:solidFill>
                <a:latin typeface="Arial" charset="0"/>
              </a:rPr>
            </a:br>
            <a:r>
              <a:rPr lang="en-US" b="1">
                <a:solidFill>
                  <a:schemeClr val="bg1"/>
                </a:solidFill>
                <a:latin typeface="Arial" charset="0"/>
              </a:rPr>
              <a:t>Individual Activities</a:t>
            </a:r>
          </a:p>
        </p:txBody>
      </p:sp>
      <p:pic>
        <p:nvPicPr>
          <p:cNvPr id="155650" name="Picture 8" descr="barefee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875" y="1557338"/>
            <a:ext cx="34131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1" name="Picture 9" descr="ladies eat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369252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2" name="Picture 10" descr="womenshak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83100"/>
            <a:ext cx="35290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3" name="Picture 11" descr="Joe+Montana+Playing+Catch+Son+Maui+2+MSLE-_63hOw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3090863"/>
            <a:ext cx="2447925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youth cell grou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5988" y="3716338"/>
            <a:ext cx="56880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5" name="Picture 3" descr="people discussion-gro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-90488"/>
            <a:ext cx="597535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7950" y="44450"/>
            <a:ext cx="9251950" cy="936625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tx1"/>
                </a:solidFill>
                <a:effectLst>
                  <a:glow rad="152400">
                    <a:schemeClr val="bg1">
                      <a:alpha val="96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Home Evangelism: Group Activities</a:t>
            </a:r>
          </a:p>
        </p:txBody>
      </p:sp>
      <p:pic>
        <p:nvPicPr>
          <p:cNvPr id="156677" name="Picture 4" descr="picn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02113"/>
            <a:ext cx="44450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8" name="Picture 5" descr="Woodmont_Overview_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925" y="1628775"/>
            <a:ext cx="3671888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9" name="Picture 6" descr="sport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2349500"/>
            <a:ext cx="48514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Backgrounds link at 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04800" y="306388"/>
            <a:ext cx="8686800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chemeClr val="bg1"/>
                </a:solidFill>
                <a:latin typeface="Arial" charset="0"/>
                <a:ea typeface="Times New Roman" charset="0"/>
              </a:rPr>
              <a:t>REVIEW:  Intertestamental Period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This time period is also called the "</a:t>
            </a:r>
            <a:r>
              <a:rPr lang="en-US" altLang="ja-JP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silent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"</a:t>
            </a:r>
            <a:r>
              <a:rPr lang="en-US" altLang="ja-JP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years.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One prominent family of this period was the </a:t>
            </a:r>
            <a:r>
              <a:rPr lang="en-US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Maccabees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or </a:t>
            </a:r>
            <a:r>
              <a:rPr lang="en-US" sz="3600" b="1" u="sng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Hasmoneans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biggest challenge of secularization came from </a:t>
            </a:r>
            <a:r>
              <a:rPr lang="en-US" sz="3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Greek</a:t>
            </a: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culture.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 or F  The "synagogue" is another name for the Temple.</a:t>
            </a:r>
          </a:p>
        </p:txBody>
      </p:sp>
      <p:sp>
        <p:nvSpPr>
          <p:cNvPr id="72708" name="Oval 4"/>
          <p:cNvSpPr>
            <a:spLocks noChangeArrowheads="1"/>
          </p:cNvSpPr>
          <p:nvPr/>
        </p:nvSpPr>
        <p:spPr bwMode="auto">
          <a:xfrm>
            <a:off x="1619250" y="5411788"/>
            <a:ext cx="592138" cy="609600"/>
          </a:xfrm>
          <a:prstGeom prst="ellips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/>
              <a:ea typeface="+mn-ea"/>
              <a:cs typeface="Arial"/>
            </a:endParaRPr>
          </a:p>
        </p:txBody>
      </p:sp>
      <p:sp>
        <p:nvSpPr>
          <p:cNvPr id="6246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686800" cy="9144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en-US" sz="4000" b="1">
                <a:solidFill>
                  <a:schemeClr val="bg1"/>
                </a:solidFill>
                <a:latin typeface="Arial" charset="0"/>
              </a:rPr>
              <a:t>REVIEW:  Intertestamental Period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763905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latin typeface="Arial" charset="0"/>
              </a:rPr>
              <a:t>Social-Economic Context</a:t>
            </a:r>
          </a:p>
        </p:txBody>
      </p:sp>
      <p:pic>
        <p:nvPicPr>
          <p:cNvPr id="64514" name="Picture 4" descr="j0283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97350"/>
            <a:ext cx="2719388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5" descr="j022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177958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6" descr="j02220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819400"/>
            <a:ext cx="178117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7" descr="j0222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178117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Microsoft Office 2004"/>
          <p:cNvPicPr>
            <a:picLocks noRot="1"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97</a:t>
            </a:r>
            <a:endParaRPr lang="en-US" sz="1800" b="1">
              <a:latin typeface="Arial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4932040" y="4038600"/>
            <a:ext cx="4191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Population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Languages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Char char="n"/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Social Life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4" descr="spri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65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-152400" y="609600"/>
            <a:ext cx="91440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>
                <a:latin typeface="Arial" charset="0"/>
              </a:rPr>
              <a:t>The NT World was Agrarian</a:t>
            </a:r>
          </a:p>
        </p:txBody>
      </p:sp>
      <p:pic>
        <p:nvPicPr>
          <p:cNvPr id="20488" name="Picture 8" descr="Valley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9144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97</a:t>
            </a:r>
            <a:endParaRPr lang="en-US" sz="1800" b="1">
              <a:latin typeface="Arial" charset="0"/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How would this affect: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endParaRPr lang="en-US" sz="4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  <a:defRPr/>
            </a:pP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social structure, economy, and religious life?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34 Rom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9375"/>
            <a:ext cx="9144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AutoShape 8" descr="Green marble"/>
          <p:cNvSpPr>
            <a:spLocks noChangeArrowheads="1"/>
          </p:cNvSpPr>
          <p:nvPr/>
        </p:nvSpPr>
        <p:spPr bwMode="auto">
          <a:xfrm>
            <a:off x="3124200" y="3429000"/>
            <a:ext cx="762000" cy="609600"/>
          </a:xfrm>
          <a:prstGeom prst="star5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latin typeface="Garamond" pitchFamily="-112" charset="0"/>
              <a:ea typeface="+mn-ea"/>
              <a:cs typeface="+mn-cs"/>
            </a:endParaRPr>
          </a:p>
        </p:txBody>
      </p:sp>
      <p:sp>
        <p:nvSpPr>
          <p:cNvPr id="19470" name="Rectangle 14"/>
          <p:cNvSpPr>
            <a:spLocks noGrp="1" noRot="1" noChangeArrowheads="1"/>
          </p:cNvSpPr>
          <p:nvPr>
            <p:ph type="title"/>
          </p:nvPr>
        </p:nvSpPr>
        <p:spPr>
          <a:xfrm>
            <a:off x="0" y="366713"/>
            <a:ext cx="8763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latin typeface="Arial" charset="0"/>
              </a:rPr>
              <a:t>Population of Empire = 55 Million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8610600" y="17463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>
                <a:latin typeface="Arial" charset="0"/>
              </a:rPr>
              <a:t>97</a:t>
            </a:r>
            <a:endParaRPr lang="en-US" sz="1800" b="1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9992" y="1340768"/>
            <a:ext cx="4680520" cy="646331"/>
          </a:xfrm>
          <a:prstGeom prst="rect">
            <a:avLst/>
          </a:prstGeom>
          <a:solidFill>
            <a:srgbClr val="FF0000"/>
          </a:solidFill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Roman Empire</a:t>
            </a:r>
          </a:p>
        </p:txBody>
      </p:sp>
      <p:sp>
        <p:nvSpPr>
          <p:cNvPr id="19465" name="AutoShape 9" descr="Brown marble"/>
          <p:cNvSpPr>
            <a:spLocks noChangeArrowheads="1"/>
          </p:cNvSpPr>
          <p:nvPr/>
        </p:nvSpPr>
        <p:spPr bwMode="auto">
          <a:xfrm>
            <a:off x="6477000" y="4876800"/>
            <a:ext cx="914400" cy="914400"/>
          </a:xfrm>
          <a:prstGeom prst="star4">
            <a:avLst>
              <a:gd name="adj" fmla="val 12500"/>
            </a:avLst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5DE330-23F4-2B38-CDBB-7FD784FE47E0}"/>
              </a:ext>
            </a:extLst>
          </p:cNvPr>
          <p:cNvSpPr/>
          <p:nvPr/>
        </p:nvSpPr>
        <p:spPr>
          <a:xfrm rot="21108736">
            <a:off x="-206742" y="2388653"/>
            <a:ext cx="8900738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2700">
                  <a:solidFill>
                    <a:srgbClr val="E5E5FF">
                      <a:satMod val="15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00514">
                      <a:alpha val="8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Gentiles:</a:t>
            </a:r>
            <a:r>
              <a:rPr kumimoji="0" lang="en-US" sz="7200" b="1" i="0" u="none" strike="noStrike" kern="1200" cap="none" spc="0" normalizeH="0" noProof="0" dirty="0">
                <a:ln w="12700">
                  <a:solidFill>
                    <a:srgbClr val="E5E5FF">
                      <a:satMod val="15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000514">
                      <a:alpha val="8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 51 million</a:t>
            </a:r>
            <a:endParaRPr kumimoji="0" lang="en-US" sz="7200" b="1" i="0" u="none" strike="noStrike" kern="1200" cap="none" spc="0" normalizeH="0" baseline="0" noProof="0" dirty="0">
              <a:ln w="12700">
                <a:solidFill>
                  <a:srgbClr val="E5E5FF">
                    <a:satMod val="155000"/>
                  </a:srgbClr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rgbClr val="000514">
                    <a:alpha val="8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D6F848-EDE6-8221-3560-9C74725FEE39}"/>
              </a:ext>
            </a:extLst>
          </p:cNvPr>
          <p:cNvSpPr/>
          <p:nvPr/>
        </p:nvSpPr>
        <p:spPr>
          <a:xfrm>
            <a:off x="4663256" y="4426907"/>
            <a:ext cx="4727596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n w="12700">
                  <a:solidFill>
                    <a:srgbClr val="E5E5FF">
                      <a:satMod val="155000"/>
                    </a:srgbClr>
                  </a:solidFill>
                  <a:prstDash val="solid"/>
                </a:ln>
                <a:solidFill>
                  <a:srgbClr val="FEFBF0"/>
                </a:solidFill>
                <a:effectLst>
                  <a:glow rad="228600">
                    <a:srgbClr val="000514">
                      <a:alpha val="8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Jews: 4 million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E5E5FF">
                    <a:satMod val="155000"/>
                  </a:srgbClr>
                </a:solidFill>
                <a:prstDash val="solid"/>
              </a:ln>
              <a:solidFill>
                <a:srgbClr val="FEFBF0"/>
              </a:solidFill>
              <a:effectLst>
                <a:glow rad="228600">
                  <a:srgbClr val="000514">
                    <a:alpha val="8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nimBg="1"/>
      <p:bldP spid="4" grpId="0"/>
      <p:bldP spid="5" grpId="0"/>
    </p:bld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trategic">
  <a:themeElements>
    <a:clrScheme name="Strategic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Strategic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ctr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rategic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egic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egic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bit 10">
    <a:dk1>
      <a:srgbClr val="000000"/>
    </a:dk1>
    <a:lt1>
      <a:srgbClr val="FFFFFF"/>
    </a:lt1>
    <a:dk2>
      <a:srgbClr val="000000"/>
    </a:dk2>
    <a:lt2>
      <a:srgbClr val="FFFFFF"/>
    </a:lt2>
    <a:accent1>
      <a:srgbClr val="3333CC"/>
    </a:accent1>
    <a:accent2>
      <a:srgbClr val="666699"/>
    </a:accent2>
    <a:accent3>
      <a:srgbClr val="AAAAAA"/>
    </a:accent3>
    <a:accent4>
      <a:srgbClr val="DADADA"/>
    </a:accent4>
    <a:accent5>
      <a:srgbClr val="ADADE2"/>
    </a:accent5>
    <a:accent6>
      <a:srgbClr val="5C5C8A"/>
    </a:accent6>
    <a:hlink>
      <a:srgbClr val="FFFF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4740</TotalTime>
  <Words>2387</Words>
  <Application>Microsoft Macintosh PowerPoint</Application>
  <PresentationFormat>On-screen Show (4:3)</PresentationFormat>
  <Paragraphs>454</Paragraphs>
  <Slides>60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8" baseType="lpstr">
      <vt:lpstr>ＭＳ Ｐゴシック</vt:lpstr>
      <vt:lpstr>Arial</vt:lpstr>
      <vt:lpstr>Chalkduster</vt:lpstr>
      <vt:lpstr>Garamond</vt:lpstr>
      <vt:lpstr>Impact</vt:lpstr>
      <vt:lpstr>Tahoma</vt:lpstr>
      <vt:lpstr>Times New Roman</vt:lpstr>
      <vt:lpstr>Verdana</vt:lpstr>
      <vt:lpstr>Wingdings</vt:lpstr>
      <vt:lpstr>Stream</vt:lpstr>
      <vt:lpstr>Globe</vt:lpstr>
      <vt:lpstr>Balance</vt:lpstr>
      <vt:lpstr>Default Design</vt:lpstr>
      <vt:lpstr>Orbit</vt:lpstr>
      <vt:lpstr>Strategic</vt:lpstr>
      <vt:lpstr>Blank Presentation</vt:lpstr>
      <vt:lpstr>1_Orbit</vt:lpstr>
      <vt:lpstr>Chart</vt:lpstr>
      <vt:lpstr>Social-Economic Context</vt:lpstr>
      <vt:lpstr>REVIEW:  Intertestamental Period</vt:lpstr>
      <vt:lpstr>REVIEW:  Intertestamental Period</vt:lpstr>
      <vt:lpstr>REVIEW:  Intertestamental Period</vt:lpstr>
      <vt:lpstr>REVIEW:  Intertestamental Period</vt:lpstr>
      <vt:lpstr>REVIEW:  Intertestamental Period</vt:lpstr>
      <vt:lpstr>Social-Economic Context</vt:lpstr>
      <vt:lpstr>The NT World was Agrarian</vt:lpstr>
      <vt:lpstr>Population of Empire = 55 Million</vt:lpstr>
      <vt:lpstr>Population Groupings</vt:lpstr>
      <vt:lpstr>Ethnic Populations of Israel</vt:lpstr>
      <vt:lpstr>Languages of the Empire</vt:lpstr>
      <vt:lpstr>Latin: The Legal Language</vt:lpstr>
      <vt:lpstr>What does this say?</vt:lpstr>
      <vt:lpstr>Aramaic in Palestine</vt:lpstr>
      <vt:lpstr>Hebrew in Palestine?</vt:lpstr>
      <vt:lpstr>Social Life</vt:lpstr>
      <vt:lpstr>Four Roman Social Classes</vt:lpstr>
      <vt:lpstr>Social Classes</vt:lpstr>
      <vt:lpstr>The Caracalla: Roman Luxury</vt:lpstr>
      <vt:lpstr>What is Proper Etiquette at a Roman Feast?</vt:lpstr>
      <vt:lpstr>Three-Course Banquet</vt:lpstr>
      <vt:lpstr>Social Classes</vt:lpstr>
      <vt:lpstr>Wealthy Roman Women</vt:lpstr>
      <vt:lpstr>Romans loved the races</vt:lpstr>
      <vt:lpstr>Equestrian High Priests</vt:lpstr>
      <vt:lpstr>Social Classes</vt:lpstr>
      <vt:lpstr>Regular Plebian Priests Wore Plain White Linen</vt:lpstr>
      <vt:lpstr>Plebian Artisans (Blacksmith)</vt:lpstr>
      <vt:lpstr>Jewish Carpenters were Plebians</vt:lpstr>
      <vt:lpstr>Social Classes</vt:lpstr>
      <vt:lpstr>Social Classes</vt:lpstr>
      <vt:lpstr>Social Classes</vt:lpstr>
      <vt:lpstr>Slavery in the Roman Empire</vt:lpstr>
      <vt:lpstr>Features of Slavery during Roman Empire</vt:lpstr>
      <vt:lpstr>Slavery in the Roman Empire</vt:lpstr>
      <vt:lpstr>Features of slavery during Roman</vt:lpstr>
      <vt:lpstr>Roman Social Institutions</vt:lpstr>
      <vt:lpstr>Roman Social Institutions</vt:lpstr>
      <vt:lpstr>Roman Social Institutions</vt:lpstr>
      <vt:lpstr>Members of the City Community could appeal to the Forum of Rome</vt:lpstr>
      <vt:lpstr>Citizenship referred to being a citizen of either Rome or Israel</vt:lpstr>
      <vt:lpstr>Characteristics of the Household Community</vt:lpstr>
      <vt:lpstr>Household Implications</vt:lpstr>
      <vt:lpstr>The church is an organism more than an organization</vt:lpstr>
      <vt:lpstr>Household Implications</vt:lpstr>
      <vt:lpstr>People lack relationships today</vt:lpstr>
      <vt:lpstr>Household Implications</vt:lpstr>
      <vt:lpstr>Households Tested Faithfulness</vt:lpstr>
      <vt:lpstr>Household Implications</vt:lpstr>
      <vt:lpstr>Spheres of Influence</vt:lpstr>
      <vt:lpstr>Household Applications</vt:lpstr>
      <vt:lpstr>Vary Your Method!</vt:lpstr>
      <vt:lpstr>Vary Your Method!</vt:lpstr>
      <vt:lpstr>Vary Your Method!</vt:lpstr>
      <vt:lpstr>Household Applications</vt:lpstr>
      <vt:lpstr>Home Evangelism:  Individual Activities</vt:lpstr>
      <vt:lpstr>Home Evangelism: Group Activities</vt:lpstr>
      <vt:lpstr>NT Backgrounds link at BibleStudyDownloads.org</vt:lpstr>
      <vt:lpstr>Black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Social-Economic Context</dc:title>
  <dc:creator>Internet</dc:creator>
  <cp:lastModifiedBy>Rick Griffith</cp:lastModifiedBy>
  <cp:revision>249</cp:revision>
  <dcterms:created xsi:type="dcterms:W3CDTF">2003-03-03T07:24:19Z</dcterms:created>
  <dcterms:modified xsi:type="dcterms:W3CDTF">2023-12-22T18:15:22Z</dcterms:modified>
</cp:coreProperties>
</file>